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374" r:id="rId4"/>
    <p:sldId id="375" r:id="rId5"/>
    <p:sldId id="317" r:id="rId6"/>
    <p:sldId id="319" r:id="rId7"/>
    <p:sldId id="322" r:id="rId8"/>
    <p:sldId id="403" r:id="rId9"/>
    <p:sldId id="324" r:id="rId10"/>
    <p:sldId id="275" r:id="rId11"/>
    <p:sldId id="395" r:id="rId12"/>
    <p:sldId id="376" r:id="rId13"/>
    <p:sldId id="328" r:id="rId14"/>
    <p:sldId id="399" r:id="rId15"/>
    <p:sldId id="350" r:id="rId16"/>
    <p:sldId id="392" r:id="rId17"/>
    <p:sldId id="393" r:id="rId18"/>
    <p:sldId id="379" r:id="rId19"/>
    <p:sldId id="382" r:id="rId20"/>
    <p:sldId id="390" r:id="rId21"/>
    <p:sldId id="401" r:id="rId22"/>
    <p:sldId id="404" r:id="rId23"/>
    <p:sldId id="414" r:id="rId24"/>
    <p:sldId id="402" r:id="rId25"/>
    <p:sldId id="358" r:id="rId26"/>
    <p:sldId id="413" r:id="rId27"/>
    <p:sldId id="369" r:id="rId28"/>
    <p:sldId id="416" r:id="rId29"/>
    <p:sldId id="388" r:id="rId30"/>
    <p:sldId id="339" r:id="rId31"/>
    <p:sldId id="341" r:id="rId32"/>
    <p:sldId id="34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808080"/>
    <a:srgbClr val="404040"/>
    <a:srgbClr val="003399"/>
    <a:srgbClr val="336699"/>
    <a:srgbClr val="008080"/>
    <a:srgbClr val="8000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8" autoAdjust="0"/>
  </p:normalViewPr>
  <p:slideViewPr>
    <p:cSldViewPr>
      <p:cViewPr varScale="1">
        <p:scale>
          <a:sx n="68" d="100"/>
          <a:sy n="68" d="100"/>
        </p:scale>
        <p:origin x="121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6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05FF318-C58B-4448-8815-D41D3DAFF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BB74230-2897-4B90-B2C6-F0723555F6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825AB5A5-1924-4774-97F7-0619FDF2049D}" type="slidenum">
              <a:rPr lang="en-US" altLang="en-US" sz="12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2ADAB549-86EF-4055-8A13-E5C3C75E05D0}" type="slidenum">
              <a:rPr lang="en-US" altLang="en-US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4FE18181-7E93-4ABC-A299-103BFFE87AF3}" type="slidenum">
              <a:rPr lang="en-US" altLang="en-US" sz="12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9E79077E-1551-4027-A352-EAF1AA5CED08}" type="slidenum">
              <a:rPr lang="en-US" altLang="en-US" sz="120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0FADC5F9-E1AB-4370-A162-04B1956C5929}" type="slidenum">
              <a:rPr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2C930AF1-7BBD-4ECD-800B-05706E25025D}" type="slidenum">
              <a:rPr lang="en-US" altLang="en-US" sz="12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7F14C7C0-00C1-4981-80F4-6144C1263AE0}" type="slidenum">
              <a:rPr lang="en-US" altLang="en-US" sz="12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FBDE3FBA-CCCA-45C5-8818-B455C57EBC84}" type="slidenum">
              <a:rPr lang="en-US" altLang="en-US" sz="1200" smtClean="0">
                <a:latin typeface="Times New Roman" panose="02020603050405020304" pitchFamily="18" charset="0"/>
              </a:rPr>
              <a:pPr/>
              <a:t>27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DAFF0CBE-4D48-47FC-BBE6-EED6D6B40979}" type="slidenum">
              <a:rPr lang="en-US" altLang="en-US" sz="1200" smtClean="0">
                <a:latin typeface="Times New Roman" panose="02020603050405020304" pitchFamily="18" charset="0"/>
              </a:rPr>
              <a:pPr/>
              <a:t>29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F037FCEA-3FD0-480D-9C28-10AAE666CDC9}" type="slidenum">
              <a:rPr lang="en-US" altLang="en-US" sz="1200" smtClean="0">
                <a:latin typeface="Times New Roman" panose="02020603050405020304" pitchFamily="18" charset="0"/>
              </a:rPr>
              <a:pPr/>
              <a:t>30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F338B41A-B296-49A4-AADC-D2669CE03130}" type="slidenum">
              <a:rPr lang="en-US" altLang="en-US" sz="12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8CC15AF5-8409-4868-92CE-2A4C0FCA8CF5}" type="slidenum">
              <a:rPr lang="en-US" altLang="en-US" sz="12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088A7714-9E3D-47ED-8346-E6FA8950A537}" type="slidenum">
              <a:rPr lang="en-US" altLang="en-US" sz="12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8294FF00-E3C3-4A20-AD92-446B92C80082}" type="slidenum">
              <a:rPr lang="en-US" altLang="en-US" sz="12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Dividing by 0 crashes the program.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BA9B732E-07CB-4AB9-975D-2162CFF0582C}" type="slidenum">
              <a:rPr lang="en-US" altLang="en-US" sz="12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4C78D35C-33C8-4796-9340-D43256119821}" type="slidenum">
              <a:rPr lang="en-US" altLang="en-US" sz="12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ED395309-24BA-44F0-8310-80F471CF34AE}" type="slidenum">
              <a:rPr lang="en-US" altLang="en-US" sz="12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DBDD9BB2-246C-4A1B-B802-A292EF0AA085}" type="slidenum">
              <a:rPr lang="en-US" altLang="en-US" sz="12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fld id="{01036776-EEFC-4797-87CD-58F11127F3FE}" type="slidenum">
              <a:rPr lang="en-US" altLang="en-US" sz="12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GB" altLang="en-US" sz="1600" smtClean="0">
              <a:latin typeface="Verdana" panose="020B0604030504040204" pitchFamily="34" charset="0"/>
            </a:endParaRPr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ABB9A9-364E-4646-A6A1-91489360B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80256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AF316-E0ED-434C-AA6C-5A14655FA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7902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65443-4579-452C-B93F-0DF8E89E09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383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A1C94-C7AF-4AE9-891D-EC2602978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36026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264FF-6588-4E46-9228-2762F1AEA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8890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0BB57-870C-4AFC-8304-DDE40E9DF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81197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9E9E5-2CBC-445A-9B21-A806C9944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6086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28817-C2A0-48DC-98EB-29D8A7BF5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1784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C8B9-B898-4D51-B89B-379365BC2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23959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58C3D-9372-43B9-833F-C05EA336A5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45885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BDE18-6A50-4F45-BF81-A801FA7B2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0474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4636C59-C37C-4DD3-BE1D-887D8A1F2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42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E1DDD5-E5C1-4FCE-B5A7-82D080B606F3}" type="slidenum">
              <a:rPr lang="en-US" altLang="en-US" sz="1400" smtClean="0">
                <a:solidFill>
                  <a:schemeClr val="bg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Introduction to Programming</a:t>
            </a:r>
            <a:br>
              <a:rPr lang="en-US" altLang="en-US" smtClean="0"/>
            </a:br>
            <a:r>
              <a:rPr lang="en-US" altLang="en-US" smtClean="0"/>
              <a:t>with Python</a:t>
            </a:r>
          </a:p>
        </p:txBody>
      </p:sp>
      <p:sp>
        <p:nvSpPr>
          <p:cNvPr id="5124" name="Text Box 10"/>
          <p:cNvSpPr txBox="1">
            <a:spLocks noChangeArrowheads="1"/>
          </p:cNvSpPr>
          <p:nvPr/>
        </p:nvSpPr>
        <p:spPr bwMode="auto">
          <a:xfrm>
            <a:off x="914400" y="4724400"/>
            <a:ext cx="65151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/>
              <a:t>Marty Stepp (stepp@cs.washington.edu)</a:t>
            </a:r>
          </a:p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/>
              <a:t>Lecturer, Computer Science &amp; Engineering</a:t>
            </a:r>
          </a:p>
          <a:p>
            <a:pPr algn="ct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/>
              <a:t>University of Washington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76726E-7327-47C8-91E2-BAAC8D3FCE0A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53800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print</a:t>
            </a:r>
            <a:r>
              <a:rPr lang="en-GB" altLang="en-US" smtClean="0"/>
              <a:t> : Produces text output on the console.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/>
          </a:p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Syntax:</a:t>
            </a:r>
          </a:p>
          <a:p>
            <a:pPr marL="739775" lvl="1" indent="-282575" defTabSz="449263" eaLnBrk="1" hangingPunct="1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print "</a:t>
            </a:r>
            <a:r>
              <a:rPr lang="en-GB" altLang="en-US" b="1" i="1" smtClean="0"/>
              <a:t>Message</a:t>
            </a:r>
            <a:r>
              <a:rPr lang="en-GB" altLang="en-US" smtClean="0">
                <a:latin typeface="Courier New" panose="02070309020205020404" pitchFamily="49" charset="0"/>
              </a:rPr>
              <a:t>"</a:t>
            </a:r>
          </a:p>
          <a:p>
            <a:pPr marL="739775" lvl="1" indent="-282575" defTabSz="449263" eaLnBrk="1" hangingPunct="1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print </a:t>
            </a:r>
            <a:r>
              <a:rPr lang="en-GB" altLang="en-US" b="1" i="1" smtClean="0"/>
              <a:t>Expression</a:t>
            </a:r>
            <a:endParaRPr lang="en-GB" altLang="en-US" smtClean="0"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Prints the given text message or expression value on the console, and moves the cursor down to the next line.</a:t>
            </a:r>
          </a:p>
          <a:p>
            <a:pPr marL="739775" lvl="1" indent="-282575" defTabSz="449263" eaLnBrk="1" hangingPunct="1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/>
          </a:p>
          <a:p>
            <a:pPr marL="739775" lvl="1" indent="-282575" defTabSz="449263" eaLnBrk="1" hangingPunct="1"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print </a:t>
            </a:r>
            <a:r>
              <a:rPr lang="en-GB" altLang="en-US" b="1" i="1" smtClean="0"/>
              <a:t>Item1</a:t>
            </a:r>
            <a:r>
              <a:rPr lang="en-GB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b="1" i="1" smtClean="0"/>
              <a:t>Item2</a:t>
            </a:r>
            <a:r>
              <a:rPr lang="en-GB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smtClean="0"/>
              <a:t>...</a:t>
            </a:r>
            <a:r>
              <a:rPr lang="en-GB" altLang="en-US" b="1" smtClean="0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b="1" i="1" smtClean="0"/>
              <a:t>ItemN</a:t>
            </a:r>
            <a:endParaRPr lang="en-GB" altLang="en-US" b="1" smtClean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Prints several messages and/or expressions on the same line.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/>
          </a:p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Examples: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print "Hello, world!"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age = 45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print "You have", 65 - age, "years until retirement"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Output: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/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smtClean="0">
                <a:latin typeface="Courier New" panose="02070309020205020404" pitchFamily="49" charset="0"/>
              </a:rPr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Hello, world!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You have 20 years until retirement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ourier New" panose="02070309020205020404" pitchFamily="49" charset="0"/>
              </a:rPr>
              <a:t>print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B1DE15-79F8-4B42-9CBE-4872DDEC796F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35639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input</a:t>
            </a:r>
            <a:r>
              <a:rPr lang="en-US" altLang="en-US" smtClean="0"/>
              <a:t> : Reads a number from user input.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You can assign (store) the result of </a:t>
            </a:r>
            <a:r>
              <a:rPr lang="en-US" altLang="en-US" smtClean="0">
                <a:latin typeface="Courier New" panose="02070309020205020404" pitchFamily="49" charset="0"/>
              </a:rPr>
              <a:t>input</a:t>
            </a:r>
            <a:r>
              <a:rPr lang="en-US" altLang="en-US" smtClean="0"/>
              <a:t> into a variable.</a:t>
            </a:r>
            <a:endParaRPr lang="en-US" altLang="en-US" sz="700" smtClean="0"/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Example: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	age = input("How old are you? ")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print "Your age is", age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print "You have", 65 - age, "years until retirement"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	Output: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/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smtClean="0">
                <a:latin typeface="Courier New" panose="02070309020205020404" pitchFamily="49" charset="0"/>
              </a:rPr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How old are you? </a:t>
            </a:r>
            <a:r>
              <a:rPr lang="en-GB" altLang="en-US" b="1" u="sng" smtClean="0">
                <a:latin typeface="Courier New" panose="02070309020205020404" pitchFamily="49" charset="0"/>
              </a:rPr>
              <a:t>53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Your age is 53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You have 12 years until retirement</a:t>
            </a: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/>
          </a:p>
          <a:p>
            <a:pPr marL="339725" indent="-339725" defTabSz="449263" eaLnBrk="1" hangingPunct="1">
              <a:lnSpc>
                <a:spcPct val="6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ourier New" panose="02070309020205020404" pitchFamily="49" charset="0"/>
              </a:rPr>
              <a:t>input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26ABB7-C4C5-4024-8AB5-9328B623DCB4}" type="slidenum">
              <a:rPr lang="en-US" altLang="en-US" sz="1400" smtClean="0">
                <a:solidFill>
                  <a:schemeClr val="bg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Repetition (loops)</a:t>
            </a:r>
            <a:br>
              <a:rPr lang="en-US" altLang="en-US" smtClean="0"/>
            </a:br>
            <a:r>
              <a:rPr lang="en-US" altLang="en-US" smtClean="0"/>
              <a:t>and Selection (if/else)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DA15E8-2BC6-4229-8F06-B7B1346AB4C1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smtClean="0">
                <a:latin typeface="Courier New" panose="02070309020205020404" pitchFamily="49" charset="0"/>
              </a:rPr>
              <a:t>for</a:t>
            </a:r>
            <a:r>
              <a:rPr lang="en-US" altLang="en-US" sz="1800" b="1" smtClean="0"/>
              <a:t> loop</a:t>
            </a:r>
            <a:r>
              <a:rPr lang="en-US" altLang="en-US" sz="1800" smtClean="0"/>
              <a:t>: Repeats a set of statements over a group of values.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7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Syntax: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for </a:t>
            </a:r>
            <a:r>
              <a:rPr lang="en-US" altLang="en-US" sz="1600" b="1" i="1" smtClean="0"/>
              <a:t>variableName</a:t>
            </a:r>
            <a:r>
              <a:rPr lang="en-US" altLang="en-US" sz="1600" smtClean="0">
                <a:latin typeface="Courier New" panose="02070309020205020404" pitchFamily="49" charset="0"/>
              </a:rPr>
              <a:t> in </a:t>
            </a:r>
            <a:r>
              <a:rPr lang="en-US" altLang="en-US" sz="1600" b="1" i="1" smtClean="0"/>
              <a:t>groupOfValues</a:t>
            </a:r>
            <a:r>
              <a:rPr lang="en-US" altLang="en-US" sz="1600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smtClean="0"/>
              <a:t>We indent the statements to be repeated with tabs or spaces.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b="1" i="1" smtClean="0"/>
              <a:t>variableName</a:t>
            </a:r>
            <a:r>
              <a:rPr lang="en-US" altLang="en-US" sz="1400" smtClean="0"/>
              <a:t> gives a name to each value, so you can refer to it in the </a:t>
            </a:r>
            <a:r>
              <a:rPr lang="en-US" altLang="en-US" sz="1400" b="1" i="1" smtClean="0"/>
              <a:t>statements</a:t>
            </a:r>
            <a:r>
              <a:rPr lang="en-US" altLang="en-US" sz="1400" smtClean="0"/>
              <a:t>.</a:t>
            </a:r>
            <a:endParaRPr lang="en-US" altLang="en-US" sz="6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400" b="1" i="1" smtClean="0"/>
              <a:t>groupOfValues</a:t>
            </a:r>
            <a:r>
              <a:rPr lang="en-US" altLang="en-US" sz="1400" smtClean="0"/>
              <a:t> can be a range of integers, specified with the </a:t>
            </a:r>
            <a:r>
              <a:rPr lang="en-US" altLang="en-US" sz="1400" smtClean="0">
                <a:latin typeface="Courier New" panose="02070309020205020404" pitchFamily="49" charset="0"/>
              </a:rPr>
              <a:t>range</a:t>
            </a:r>
            <a:r>
              <a:rPr lang="en-US" altLang="en-US" sz="1400" smtClean="0"/>
              <a:t> function.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smtClean="0"/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700" smtClean="0"/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for x in range(1, 6):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print x, "squared is", x * 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Output: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1 squared is 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2 squared is 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3 squared is 9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4 squared is 16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5 squared is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BAF6F9-B444-4CE3-A580-2C1CDF5096E6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range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range</a:t>
            </a:r>
            <a:r>
              <a:rPr lang="en-US" altLang="en-US" smtClean="0"/>
              <a:t> function specifies a range of integers: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range(</a:t>
            </a:r>
            <a:r>
              <a:rPr lang="en-US" altLang="en-US" b="1" i="1" smtClean="0"/>
              <a:t>start</a:t>
            </a:r>
            <a:r>
              <a:rPr lang="en-US" altLang="en-US" smtClean="0">
                <a:latin typeface="Courier New" panose="02070309020205020404" pitchFamily="49" charset="0"/>
              </a:rPr>
              <a:t>, </a:t>
            </a:r>
            <a:r>
              <a:rPr lang="en-US" altLang="en-US" b="1" i="1" smtClean="0"/>
              <a:t>stop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 	- the integers between </a:t>
            </a:r>
            <a:r>
              <a:rPr lang="en-US" altLang="en-US" b="1" i="1" smtClean="0"/>
              <a:t>start</a:t>
            </a:r>
            <a:r>
              <a:rPr lang="en-US" altLang="en-US" smtClean="0"/>
              <a:t> (inclusive)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		  and </a:t>
            </a:r>
            <a:r>
              <a:rPr lang="en-US" altLang="en-US" b="1" i="1" smtClean="0"/>
              <a:t>stop</a:t>
            </a:r>
            <a:r>
              <a:rPr lang="en-US" altLang="en-US" smtClean="0"/>
              <a:t> (exclusive)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 can also accept a third value specifying the change between values.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range(</a:t>
            </a:r>
            <a:r>
              <a:rPr lang="en-US" altLang="en-US" b="1" i="1" smtClean="0"/>
              <a:t>start</a:t>
            </a:r>
            <a:r>
              <a:rPr lang="en-US" altLang="en-US" smtClean="0">
                <a:latin typeface="Courier New" panose="02070309020205020404" pitchFamily="49" charset="0"/>
              </a:rPr>
              <a:t>, </a:t>
            </a:r>
            <a:r>
              <a:rPr lang="en-US" altLang="en-US" b="1" i="1" smtClean="0"/>
              <a:t>stop</a:t>
            </a:r>
            <a:r>
              <a:rPr lang="en-US" altLang="en-US" b="1" i="1" smtClean="0">
                <a:latin typeface="Courier New" panose="02070309020205020404" pitchFamily="49" charset="0"/>
              </a:rPr>
              <a:t>, </a:t>
            </a:r>
            <a:r>
              <a:rPr lang="en-US" altLang="en-US" b="1" i="1" smtClean="0"/>
              <a:t>step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 - the integers between </a:t>
            </a:r>
            <a:r>
              <a:rPr lang="en-US" altLang="en-US" b="1" i="1" smtClean="0"/>
              <a:t>start</a:t>
            </a:r>
            <a:r>
              <a:rPr lang="en-US" altLang="en-US" smtClean="0"/>
              <a:t> (inclusive)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		  and </a:t>
            </a:r>
            <a:r>
              <a:rPr lang="en-US" altLang="en-US" b="1" i="1" smtClean="0"/>
              <a:t>stop</a:t>
            </a:r>
            <a:r>
              <a:rPr lang="en-US" altLang="en-US" smtClean="0"/>
              <a:t> (exclusive) by </a:t>
            </a:r>
            <a:r>
              <a:rPr lang="en-US" altLang="en-US" b="1" i="1" smtClean="0"/>
              <a:t>step</a:t>
            </a:r>
          </a:p>
          <a:p>
            <a:pPr eaLnBrk="1" hangingPunct="1">
              <a:lnSpc>
                <a:spcPct val="90000"/>
              </a:lnSpc>
            </a:pPr>
            <a:endParaRPr lang="en-US" altLang="en-US" sz="9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for x in range(5, 0, </a:t>
            </a:r>
            <a:r>
              <a:rPr lang="en-US" altLang="en-US" b="1" smtClean="0">
                <a:latin typeface="Courier New" panose="02070309020205020404" pitchFamily="49" charset="0"/>
              </a:rPr>
              <a:t>-1</a:t>
            </a:r>
            <a:r>
              <a:rPr lang="en-US" altLang="en-US" smtClean="0">
                <a:latin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print x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print "Blastoff!"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Output: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5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4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3 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2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1</a:t>
            </a:r>
          </a:p>
          <a:p>
            <a:pPr lvl="1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Blastoff!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b="1" smtClean="0"/>
              <a:t>Exercise: </a:t>
            </a:r>
            <a:r>
              <a:rPr lang="en-US" altLang="en-US" smtClean="0"/>
              <a:t>How would we print the "99 Bottles of Beer" song?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2955DD-60BE-4C8F-9A81-1ED9D7E72217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Cumulative loops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loops incrementally compute a value that is initialized outside the loop.  This is sometimes called a </a:t>
            </a:r>
            <a:r>
              <a:rPr lang="en-US" altLang="en-US" i="1" smtClean="0"/>
              <a:t>cumulative sum</a:t>
            </a:r>
            <a:r>
              <a:rPr lang="en-US" altLang="en-US" smtClean="0"/>
              <a:t>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>
                <a:latin typeface="Courier New" panose="02070309020205020404" pitchFamily="49" charset="0"/>
              </a:rPr>
              <a:t>	sum = 0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for i in range(1, 11):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sum = sum + (i * i)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print "sum of first 10 squares is", sum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Output: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sum of first 10 squares is 385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AB937B-5893-4707-A510-32F3EDDE3541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</a:rPr>
              <a:t>if</a:t>
            </a:r>
            <a:r>
              <a:rPr lang="en-US" altLang="en-US" b="1" smtClean="0"/>
              <a:t> statement</a:t>
            </a:r>
            <a:r>
              <a:rPr lang="en-US" altLang="en-US" smtClean="0"/>
              <a:t>: Executes a group of statements only if a certain condition is true.  Otherwise, the statements are skipped.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7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Syntax: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if </a:t>
            </a:r>
            <a:r>
              <a:rPr lang="en-US" altLang="en-US" b="1" i="1" smtClean="0"/>
              <a:t>condition</a:t>
            </a:r>
            <a:r>
              <a:rPr lang="en-US" altLang="en-US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i="1" smtClean="0"/>
              <a:t>statements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smtClean="0"/>
              <a:t>	</a:t>
            </a:r>
            <a:r>
              <a:rPr lang="en-US" altLang="en-US" sz="1700" smtClean="0">
                <a:latin typeface="Courier New" panose="02070309020205020404" pitchFamily="49" charset="0"/>
              </a:rPr>
              <a:t>gpa = 3.4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smtClean="0">
                <a:latin typeface="Courier New" panose="02070309020205020404" pitchFamily="49" charset="0"/>
              </a:rPr>
              <a:t>	if gpa &gt; 2.0: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smtClean="0">
                <a:latin typeface="Courier New" panose="02070309020205020404" pitchFamily="49" charset="0"/>
              </a:rPr>
              <a:t>	    print "Your application is accepted."</a:t>
            </a:r>
          </a:p>
        </p:txBody>
      </p:sp>
      <p:pic>
        <p:nvPicPr>
          <p:cNvPr id="29701" name="Picture 4" descr="if_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81200"/>
            <a:ext cx="215106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6D0972-0CD7-4674-9E24-29A24D55DB5E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pic>
        <p:nvPicPr>
          <p:cNvPr id="31747" name="Picture 5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37113"/>
            <a:ext cx="2590800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if/else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smtClean="0">
                <a:latin typeface="Courier New" panose="02070309020205020404" pitchFamily="49" charset="0"/>
              </a:rPr>
              <a:t>if/else</a:t>
            </a:r>
            <a:r>
              <a:rPr lang="en-US" altLang="en-US" sz="1800" b="1" smtClean="0"/>
              <a:t> statement</a:t>
            </a:r>
            <a:r>
              <a:rPr lang="en-US" altLang="en-US" sz="1800" smtClean="0"/>
              <a:t>: Executes one block of statements if a certain condition is True, and a second block of statements if it is False.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Syntax: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</a:t>
            </a:r>
            <a:r>
              <a:rPr lang="en-US" altLang="en-US" sz="1600" smtClean="0">
                <a:latin typeface="Courier New" panose="02070309020205020404" pitchFamily="49" charset="0"/>
              </a:rPr>
              <a:t>if </a:t>
            </a:r>
            <a:r>
              <a:rPr lang="en-US" altLang="en-US" sz="1600" b="1" i="1" smtClean="0"/>
              <a:t>condition</a:t>
            </a:r>
            <a:r>
              <a:rPr lang="en-US" altLang="en-US" sz="1600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/>
              <a:t>	</a:t>
            </a:r>
            <a:r>
              <a:rPr lang="en-US" altLang="en-US" sz="1500" smtClean="0">
                <a:latin typeface="Courier New" panose="02070309020205020404" pitchFamily="49" charset="0"/>
              </a:rPr>
              <a:t>gpa = 1.4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	if gpa &gt; 2.0: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	    </a:t>
            </a:r>
            <a:r>
              <a:rPr lang="en-US" altLang="en-US" sz="1500" smtClean="0">
                <a:latin typeface="Courier New" panose="02070309020205020404" pitchFamily="49" charset="0"/>
              </a:rPr>
              <a:t>print "Welcome to Mars University!"</a:t>
            </a:r>
            <a:endParaRPr lang="en-US" altLang="en-US" sz="15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smtClean="0">
                <a:latin typeface="Courier New" panose="02070309020205020404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latin typeface="Courier New" panose="02070309020205020404" pitchFamily="49" charset="0"/>
              </a:rPr>
              <a:t>	    print "Your application is denied."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Multiple conditions can be chained with </a:t>
            </a:r>
            <a:r>
              <a:rPr lang="en-US" altLang="en-US" sz="1800" smtClean="0">
                <a:latin typeface="Courier New" panose="02070309020205020404" pitchFamily="49" charset="0"/>
              </a:rPr>
              <a:t>elif</a:t>
            </a:r>
            <a:r>
              <a:rPr lang="en-US" altLang="en-US" sz="1800" smtClean="0"/>
              <a:t> ("else if"):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</a:t>
            </a:r>
            <a:r>
              <a:rPr lang="en-US" altLang="en-US" sz="1600" smtClean="0">
                <a:latin typeface="Courier New" panose="02070309020205020404" pitchFamily="49" charset="0"/>
              </a:rPr>
              <a:t>if </a:t>
            </a:r>
            <a:r>
              <a:rPr lang="en-US" altLang="en-US" sz="1600" b="1" i="1" smtClean="0"/>
              <a:t>condition</a:t>
            </a:r>
            <a:r>
              <a:rPr lang="en-US" altLang="en-US" sz="1600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	</a:t>
            </a:r>
            <a:r>
              <a:rPr lang="en-US" altLang="en-US" sz="1600" smtClean="0">
                <a:latin typeface="Courier New" panose="02070309020205020404" pitchFamily="49" charset="0"/>
              </a:rPr>
              <a:t>elif </a:t>
            </a:r>
            <a:r>
              <a:rPr lang="en-US" altLang="en-US" sz="1600" b="1" i="1" smtClean="0"/>
              <a:t>condition</a:t>
            </a:r>
            <a:r>
              <a:rPr lang="en-US" altLang="en-US" sz="1600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else: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	    </a:t>
            </a:r>
            <a:r>
              <a:rPr lang="en-US" altLang="en-US" sz="1600" b="1" i="1" smtClean="0"/>
              <a:t>statements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smtClean="0">
              <a:latin typeface="Courier New" panose="02070309020205020404" pitchFamily="49" charset="0"/>
            </a:endParaRPr>
          </a:p>
        </p:txBody>
      </p:sp>
      <p:pic>
        <p:nvPicPr>
          <p:cNvPr id="31750" name="Picture 4" descr="if_el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21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09448-4EA4-441C-BE7B-D2435E677975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endParaRPr lang="en-US" altLang="en-US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b="1" smtClean="0">
                <a:latin typeface="Courier New" panose="02070309020205020404" pitchFamily="49" charset="0"/>
              </a:rPr>
              <a:t>while</a:t>
            </a:r>
            <a:r>
              <a:rPr lang="en-US" altLang="en-US" sz="1800" b="1" smtClean="0"/>
              <a:t> loop</a:t>
            </a:r>
            <a:r>
              <a:rPr lang="en-US" altLang="en-US" sz="1800" smtClean="0"/>
              <a:t>: Executes a group of statements as long as a condition is True.</a:t>
            </a:r>
          </a:p>
          <a:p>
            <a:pPr lvl="1" eaLnBrk="1" hangingPunct="1"/>
            <a:r>
              <a:rPr lang="en-US" altLang="en-US" smtClean="0"/>
              <a:t>good for </a:t>
            </a:r>
            <a:r>
              <a:rPr lang="en-US" altLang="en-US" i="1" smtClean="0"/>
              <a:t>indefinite loops </a:t>
            </a:r>
            <a:r>
              <a:rPr lang="en-US" altLang="en-US" smtClean="0"/>
              <a:t>(repeat an unknown number of times)</a:t>
            </a:r>
            <a:endParaRPr lang="en-US" altLang="en-US" i="1" smtClean="0"/>
          </a:p>
          <a:p>
            <a:pPr lvl="1" eaLnBrk="1" hangingPunct="1"/>
            <a:endParaRPr lang="en-US" altLang="en-US" sz="800" smtClean="0"/>
          </a:p>
          <a:p>
            <a:pPr eaLnBrk="1" hangingPunct="1"/>
            <a:r>
              <a:rPr lang="en-US" altLang="en-US" smtClean="0"/>
              <a:t>Syntax: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while </a:t>
            </a:r>
            <a:r>
              <a:rPr lang="en-US" altLang="en-US" b="1" i="1" smtClean="0"/>
              <a:t>condition</a:t>
            </a:r>
            <a:r>
              <a:rPr lang="en-US" altLang="en-US" smtClean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</a:t>
            </a:r>
            <a:r>
              <a:rPr lang="en-US" altLang="en-US" b="1" i="1" smtClean="0"/>
              <a:t>statements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7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number =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while number &lt; 200: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print number,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number = number *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b="1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Output: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1 2 4 8 16 32 64 128</a:t>
            </a:r>
            <a:endParaRPr lang="en-US" altLang="en-US" smtClean="0"/>
          </a:p>
        </p:txBody>
      </p:sp>
      <p:pic>
        <p:nvPicPr>
          <p:cNvPr id="33797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28956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09C01A-4D45-47BA-B3C3-0821E3844466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logical expressions use </a:t>
            </a:r>
            <a:r>
              <a:rPr lang="en-US" altLang="en-US" i="1" smtClean="0"/>
              <a:t>relational operators</a:t>
            </a:r>
            <a:r>
              <a:rPr lang="en-US" altLang="en-US" smtClean="0"/>
              <a:t>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Logical expressions can be combined with </a:t>
            </a:r>
            <a:r>
              <a:rPr lang="en-US" altLang="en-US" i="1" smtClean="0"/>
              <a:t>logical operators</a:t>
            </a:r>
            <a:r>
              <a:rPr lang="en-US" altLang="en-US" smtClean="0"/>
              <a:t>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graphicFrame>
        <p:nvGraphicFramePr>
          <p:cNvPr id="1500279" name="Group 119"/>
          <p:cNvGraphicFramePr>
            <a:graphicFrameLocks noGrp="1"/>
          </p:cNvGraphicFramePr>
          <p:nvPr/>
        </p:nvGraphicFramePr>
        <p:xfrm>
          <a:off x="950913" y="4495800"/>
          <a:ext cx="5245100" cy="1371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57298677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745652177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39136351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33411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19728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2477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797807"/>
                  </a:ext>
                </a:extLst>
              </a:tr>
            </a:tbl>
          </a:graphicData>
        </a:graphic>
      </p:graphicFrame>
      <p:graphicFrame>
        <p:nvGraphicFramePr>
          <p:cNvPr id="1500237" name="Group 77"/>
          <p:cNvGraphicFramePr>
            <a:graphicFrameLocks noGrp="1"/>
          </p:cNvGraphicFramePr>
          <p:nvPr/>
        </p:nvGraphicFramePr>
        <p:xfrm>
          <a:off x="762000" y="1541463"/>
          <a:ext cx="7585075" cy="234473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662808097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1036397229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34234037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1558327"/>
                    </a:ext>
                  </a:extLst>
                </a:gridCol>
              </a:tblGrid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903370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310658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961068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660215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00431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987199"/>
                  </a:ext>
                </a:extLst>
              </a:tr>
              <a:tr h="334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7653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041EC-8E75-4B41-BF02-BE10C0D66844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02000"/>
              </a:lnSpc>
            </a:pPr>
            <a:r>
              <a:rPr lang="en-GB" altLang="en-US" smtClean="0"/>
              <a:t>Some influential ones:</a:t>
            </a:r>
          </a:p>
          <a:p>
            <a:pPr lvl="1" eaLnBrk="1" hangingPunct="1">
              <a:lnSpc>
                <a:spcPct val="102000"/>
              </a:lnSpc>
            </a:pPr>
            <a:r>
              <a:rPr lang="en-GB" altLang="en-US" smtClean="0"/>
              <a:t>FORTRAN</a:t>
            </a:r>
          </a:p>
          <a:p>
            <a:pPr lvl="2" eaLnBrk="1" hangingPunct="1">
              <a:lnSpc>
                <a:spcPct val="102000"/>
              </a:lnSpc>
            </a:pPr>
            <a:r>
              <a:rPr lang="en-GB" altLang="en-US" smtClean="0"/>
              <a:t>science / engineering</a:t>
            </a:r>
          </a:p>
          <a:p>
            <a:pPr lvl="2" eaLnBrk="1" hangingPunct="1">
              <a:lnSpc>
                <a:spcPct val="102000"/>
              </a:lnSpc>
            </a:pPr>
            <a:endParaRPr lang="en-GB" altLang="en-US" smtClean="0"/>
          </a:p>
          <a:p>
            <a:pPr lvl="1" eaLnBrk="1" hangingPunct="1">
              <a:lnSpc>
                <a:spcPct val="102000"/>
              </a:lnSpc>
            </a:pPr>
            <a:r>
              <a:rPr lang="en-GB" altLang="en-US" smtClean="0"/>
              <a:t>COBOL</a:t>
            </a:r>
          </a:p>
          <a:p>
            <a:pPr lvl="2" eaLnBrk="1" hangingPunct="1">
              <a:lnSpc>
                <a:spcPct val="102000"/>
              </a:lnSpc>
            </a:pPr>
            <a:r>
              <a:rPr lang="en-GB" altLang="en-US" smtClean="0"/>
              <a:t>business data</a:t>
            </a:r>
          </a:p>
          <a:p>
            <a:pPr lvl="2" eaLnBrk="1" hangingPunct="1">
              <a:lnSpc>
                <a:spcPct val="102000"/>
              </a:lnSpc>
            </a:pPr>
            <a:endParaRPr lang="en-GB" altLang="en-US" smtClean="0"/>
          </a:p>
          <a:p>
            <a:pPr lvl="1" eaLnBrk="1" hangingPunct="1">
              <a:lnSpc>
                <a:spcPct val="102000"/>
              </a:lnSpc>
            </a:pPr>
            <a:r>
              <a:rPr lang="en-GB" altLang="en-US" smtClean="0"/>
              <a:t>LISP</a:t>
            </a:r>
          </a:p>
          <a:p>
            <a:pPr lvl="2" eaLnBrk="1" hangingPunct="1">
              <a:lnSpc>
                <a:spcPct val="102000"/>
              </a:lnSpc>
            </a:pPr>
            <a:r>
              <a:rPr lang="en-GB" altLang="en-US" smtClean="0"/>
              <a:t>logic and AI</a:t>
            </a:r>
          </a:p>
          <a:p>
            <a:pPr lvl="2" eaLnBrk="1" hangingPunct="1">
              <a:lnSpc>
                <a:spcPct val="102000"/>
              </a:lnSpc>
            </a:pPr>
            <a:endParaRPr lang="en-GB" altLang="en-US" smtClean="0"/>
          </a:p>
          <a:p>
            <a:pPr lvl="1" eaLnBrk="1" hangingPunct="1">
              <a:lnSpc>
                <a:spcPct val="102000"/>
              </a:lnSpc>
            </a:pPr>
            <a:r>
              <a:rPr lang="en-GB" altLang="en-US" smtClean="0"/>
              <a:t>BASIC</a:t>
            </a:r>
          </a:p>
          <a:p>
            <a:pPr lvl="2" eaLnBrk="1" hangingPunct="1">
              <a:lnSpc>
                <a:spcPct val="102000"/>
              </a:lnSpc>
            </a:pPr>
            <a:r>
              <a:rPr lang="en-GB" altLang="en-US" smtClean="0"/>
              <a:t>a simple language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0600"/>
            <a:ext cx="4267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152400" y="152400"/>
            <a:ext cx="8915400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67A943-FFDF-4BBA-83EF-26ED5E807C9C}" type="slidenum">
              <a:rPr lang="en-US" altLang="en-US" sz="1400" smtClean="0">
                <a:solidFill>
                  <a:schemeClr val="bg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Text and File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21ACF5-89E8-4FE9-8D19-4DF54971B4A2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46640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b="1" smtClean="0"/>
              <a:t>string</a:t>
            </a:r>
            <a:r>
              <a:rPr lang="en-GB" altLang="en-US" sz="1800" smtClean="0"/>
              <a:t>: A sequence of text characters in a program.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/>
              <a:t>Strings start and end with quotation mark </a:t>
            </a:r>
            <a:r>
              <a:rPr lang="en-GB" altLang="en-US" sz="1600" smtClean="0">
                <a:latin typeface="Courier New" panose="02070309020205020404" pitchFamily="49" charset="0"/>
              </a:rPr>
              <a:t>"</a:t>
            </a:r>
            <a:r>
              <a:rPr lang="en-GB" altLang="en-US" sz="1600" smtClean="0"/>
              <a:t> or apostrophe </a:t>
            </a:r>
            <a:r>
              <a:rPr lang="en-GB" altLang="en-US" sz="1600" smtClean="0">
                <a:latin typeface="Courier New" panose="02070309020205020404" pitchFamily="49" charset="0"/>
              </a:rPr>
              <a:t>'</a:t>
            </a:r>
            <a:r>
              <a:rPr lang="en-GB" altLang="en-US" sz="1600" smtClean="0"/>
              <a:t> characters.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/>
              <a:t>Examples:</a:t>
            </a:r>
            <a:br>
              <a:rPr lang="en-GB" altLang="en-US" sz="1600" smtClean="0"/>
            </a:br>
            <a:r>
              <a:rPr lang="en-GB" altLang="en-US" sz="600" smtClean="0"/>
              <a:t/>
            </a:r>
            <a:br>
              <a:rPr lang="en-GB" altLang="en-US" sz="600" smtClean="0"/>
            </a:br>
            <a:r>
              <a:rPr lang="en-GB" altLang="en-US" sz="1600" smtClean="0">
                <a:latin typeface="Courier New" panose="02070309020205020404" pitchFamily="49" charset="0"/>
              </a:rPr>
              <a:t>"hello"</a:t>
            </a:r>
            <a:br>
              <a:rPr lang="en-GB" altLang="en-US" sz="1600" smtClean="0">
                <a:latin typeface="Courier New" panose="02070309020205020404" pitchFamily="49" charset="0"/>
              </a:rPr>
            </a:br>
            <a:r>
              <a:rPr lang="en-GB" altLang="en-US" sz="1600" smtClean="0">
                <a:latin typeface="Courier New" panose="02070309020205020404" pitchFamily="49" charset="0"/>
              </a:rPr>
              <a:t>"This is a string"</a:t>
            </a:r>
            <a:br>
              <a:rPr lang="en-GB" altLang="en-US" sz="1600" smtClean="0">
                <a:latin typeface="Courier New" panose="02070309020205020404" pitchFamily="49" charset="0"/>
              </a:rPr>
            </a:br>
            <a:r>
              <a:rPr lang="en-GB" altLang="en-US" sz="1600" smtClean="0">
                <a:latin typeface="Courier New" panose="02070309020205020404" pitchFamily="49" charset="0"/>
              </a:rPr>
              <a:t>"This, too, is a string.   It can be very long!"</a:t>
            </a:r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700" smtClean="0">
              <a:latin typeface="Courier New" panose="02070309020205020404" pitchFamily="49" charset="0"/>
            </a:endParaRPr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/>
              <a:t>A string may not span across multiple lines or contain a " character.</a:t>
            </a:r>
            <a:br>
              <a:rPr lang="en-GB" altLang="en-US" sz="1600" smtClean="0"/>
            </a:br>
            <a:r>
              <a:rPr lang="en-GB" altLang="en-US" sz="1600" smtClean="0">
                <a:solidFill>
                  <a:srgbClr val="800000"/>
                </a:solidFill>
                <a:latin typeface="Courier New" panose="02070309020205020404" pitchFamily="49" charset="0"/>
              </a:rPr>
              <a:t>"This is not</a:t>
            </a:r>
            <a:br>
              <a:rPr lang="en-GB" altLang="en-US" sz="1600" smtClean="0">
                <a:solidFill>
                  <a:srgbClr val="800000"/>
                </a:solidFill>
                <a:latin typeface="Courier New" panose="02070309020205020404" pitchFamily="49" charset="0"/>
              </a:rPr>
            </a:br>
            <a:r>
              <a:rPr lang="en-GB" altLang="en-US" sz="1600" smtClean="0">
                <a:solidFill>
                  <a:srgbClr val="800000"/>
                </a:solidFill>
                <a:latin typeface="Courier New" panose="02070309020205020404" pitchFamily="49" charset="0"/>
              </a:rPr>
              <a:t>a legal String."</a:t>
            </a:r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>
                <a:solidFill>
                  <a:srgbClr val="800000"/>
                </a:solidFill>
                <a:latin typeface="Courier New" panose="02070309020205020404" pitchFamily="49" charset="0"/>
              </a:rPr>
              <a:t>	"This is not a "legal" String either."</a:t>
            </a:r>
            <a:br>
              <a:rPr lang="en-GB" altLang="en-US" sz="1600" smtClean="0">
                <a:solidFill>
                  <a:srgbClr val="800000"/>
                </a:solidFill>
                <a:latin typeface="Courier New" panose="02070309020205020404" pitchFamily="49" charset="0"/>
              </a:rPr>
            </a:br>
            <a:endParaRPr lang="en-GB" altLang="en-US" sz="800" smtClean="0"/>
          </a:p>
          <a:p>
            <a:pPr marL="339725" indent="-339725" defTabSz="449263"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smtClean="0"/>
              <a:t>A string can represent characters by preceding them with a backslash.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anose="02070309020205020404" pitchFamily="49" charset="0"/>
              </a:rPr>
              <a:t>\t	</a:t>
            </a:r>
            <a:r>
              <a:rPr lang="en-GB" altLang="en-US" sz="1400" smtClean="0"/>
              <a:t>tab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anose="02070309020205020404" pitchFamily="49" charset="0"/>
              </a:rPr>
              <a:t>\n	</a:t>
            </a:r>
            <a:r>
              <a:rPr lang="en-GB" altLang="en-US" sz="1400" smtClean="0"/>
              <a:t>new line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anose="02070309020205020404" pitchFamily="49" charset="0"/>
              </a:rPr>
              <a:t>\"	</a:t>
            </a:r>
            <a:r>
              <a:rPr lang="en-GB" altLang="en-US" sz="1400" smtClean="0"/>
              <a:t>quotation mark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>
                <a:latin typeface="Courier New" panose="02070309020205020404" pitchFamily="49" charset="0"/>
              </a:rPr>
              <a:t>\\	</a:t>
            </a:r>
            <a:r>
              <a:rPr lang="en-GB" altLang="en-US" sz="1400" smtClean="0"/>
              <a:t>backslash character</a:t>
            </a:r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700" smtClean="0"/>
          </a:p>
          <a:p>
            <a:pPr marL="739775" lvl="1" indent="-282575" defTabSz="449263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 smtClean="0"/>
              <a:t>Example:	</a:t>
            </a:r>
            <a:r>
              <a:rPr lang="en-GB" altLang="en-US" sz="1400" smtClean="0">
                <a:latin typeface="Courier New" panose="02070309020205020404" pitchFamily="49" charset="0"/>
              </a:rPr>
              <a:t>"Hello\tthere\nHow are you?"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Strings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152A23-C52C-459C-ACFA-1F061AA04BB9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Indexes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mtClean="0"/>
              <a:t>Characters in a string are numbered with </a:t>
            </a:r>
            <a:r>
              <a:rPr lang="en-US" altLang="en-US" i="1" smtClean="0"/>
              <a:t>indexes</a:t>
            </a:r>
            <a:r>
              <a:rPr lang="en-US" altLang="en-US" smtClean="0"/>
              <a:t> starting at 0:</a:t>
            </a:r>
          </a:p>
          <a:p>
            <a:pPr marL="742950" lvl="1" indent="-285750" eaLnBrk="1" hangingPunct="1"/>
            <a:r>
              <a:rPr lang="en-US" altLang="en-US" smtClean="0"/>
              <a:t>Example: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name = "P. Diddy"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</a:p>
          <a:p>
            <a:pPr marL="742950" lvl="1" indent="-285750" eaLnBrk="1" hangingPunct="1"/>
            <a:endParaRPr lang="en-US" altLang="en-US" smtClean="0"/>
          </a:p>
          <a:p>
            <a:pPr marL="742950" lvl="1" indent="-285750" eaLnBrk="1" hangingPunct="1"/>
            <a:endParaRPr lang="en-US" altLang="en-US" smtClean="0"/>
          </a:p>
          <a:p>
            <a:pPr marL="342900" indent="-342900" eaLnBrk="1" hangingPunct="1"/>
            <a:r>
              <a:rPr lang="en-US" altLang="en-US" smtClean="0"/>
              <a:t>Accessing an individual character of a string: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b="1" i="1" smtClean="0"/>
              <a:t>	variableName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[</a:t>
            </a:r>
            <a:r>
              <a:rPr lang="en-US" altLang="en-US" smtClean="0"/>
              <a:t> </a:t>
            </a:r>
            <a:r>
              <a:rPr lang="en-US" altLang="en-US" b="1" i="1" smtClean="0"/>
              <a:t>index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]</a:t>
            </a:r>
          </a:p>
          <a:p>
            <a:pPr marL="742950" lvl="1" indent="-285750" eaLnBrk="1" hangingPunct="1"/>
            <a:endParaRPr lang="en-US" altLang="en-US" sz="900" smtClean="0"/>
          </a:p>
          <a:p>
            <a:pPr marL="742950" lvl="1" indent="-285750" eaLnBrk="1" hangingPunct="1"/>
            <a:r>
              <a:rPr lang="en-US" altLang="en-US" smtClean="0"/>
              <a:t>Example: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print name, "starts with", </a:t>
            </a:r>
            <a:r>
              <a:rPr lang="en-US" altLang="en-US" b="1" smtClean="0">
                <a:latin typeface="Courier New" panose="02070309020205020404" pitchFamily="49" charset="0"/>
              </a:rPr>
              <a:t>name[0]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endParaRPr lang="en-US" altLang="en-US" sz="900" smtClean="0">
              <a:latin typeface="Courier New" panose="02070309020205020404" pitchFamily="49" charset="0"/>
            </a:endParaRP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Output: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P. Diddy starts with P</a:t>
            </a:r>
          </a:p>
        </p:txBody>
      </p:sp>
      <p:graphicFrame>
        <p:nvGraphicFramePr>
          <p:cNvPr id="1540133" name="Group 37"/>
          <p:cNvGraphicFramePr>
            <a:graphicFrameLocks noGrp="1"/>
          </p:cNvGraphicFramePr>
          <p:nvPr/>
        </p:nvGraphicFramePr>
        <p:xfrm>
          <a:off x="1600200" y="2225675"/>
          <a:ext cx="5862638" cy="8382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158718926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947704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46099817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79694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61914817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81918824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1256870008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51189444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4170462299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087302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1843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478402-A08F-4F24-954A-687A2E634440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properties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len(</a:t>
            </a:r>
            <a:r>
              <a:rPr lang="en-US" altLang="en-US" b="1" i="1" smtClean="0"/>
              <a:t>string</a:t>
            </a:r>
            <a:r>
              <a:rPr lang="en-US" altLang="en-US" smtClean="0">
                <a:latin typeface="Courier New" panose="02070309020205020404" pitchFamily="49" charset="0"/>
              </a:rPr>
              <a:t>)	</a:t>
            </a:r>
            <a:r>
              <a:rPr lang="en-US" altLang="en-US" smtClean="0"/>
              <a:t>	- number of characters in a string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		  (including spaces)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str.lower(</a:t>
            </a:r>
            <a:r>
              <a:rPr lang="en-US" altLang="en-US" b="1" i="1" smtClean="0"/>
              <a:t>string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	- lowercase version of a string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str.upper(</a:t>
            </a:r>
            <a:r>
              <a:rPr lang="en-US" altLang="en-US" b="1" i="1" smtClean="0"/>
              <a:t>string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	- uppercase version of a string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name = “Leroy Jenkins"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length = </a:t>
            </a:r>
            <a:r>
              <a:rPr lang="en-US" altLang="en-US" b="1" smtClean="0">
                <a:latin typeface="Courier New" panose="02070309020205020404" pitchFamily="49" charset="0"/>
              </a:rPr>
              <a:t>len(name)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big_name = </a:t>
            </a:r>
            <a:r>
              <a:rPr lang="en-US" altLang="en-US" b="1" smtClean="0">
                <a:latin typeface="Courier New" panose="02070309020205020404" pitchFamily="49" charset="0"/>
              </a:rPr>
              <a:t>str.upper(name)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print big_name, "has", length, "characters"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Output: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LEROY JENKINS has 13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9B233D-E01F-4AB1-AD66-CF3874315464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2184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raw_input</a:t>
            </a:r>
            <a:r>
              <a:rPr lang="en-US" altLang="en-US" smtClean="0"/>
              <a:t> : Reads a string of text from user input.</a:t>
            </a:r>
            <a:endParaRPr lang="en-US" altLang="en-US" sz="800" smtClean="0"/>
          </a:p>
          <a:p>
            <a:pPr marL="739775" lvl="1" indent="-282575" defTabSz="449263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/>
              <a:t>Example: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 smtClean="0">
                <a:latin typeface="Courier New" panose="02070309020205020404" pitchFamily="49" charset="0"/>
              </a:rPr>
              <a:t>	name = raw_input("Howdy, pardner. What's yer name? ")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print name, "... what a silly name!"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>
              <a:latin typeface="Courier New" panose="02070309020205020404" pitchFamily="49" charset="0"/>
            </a:endParaRP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/>
              <a:t>	Output: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 smtClean="0"/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 smtClean="0">
                <a:latin typeface="Courier New" panose="02070309020205020404" pitchFamily="49" charset="0"/>
              </a:rPr>
              <a:t>	</a:t>
            </a:r>
            <a:r>
              <a:rPr lang="en-GB" altLang="en-US" smtClean="0">
                <a:latin typeface="Courier New" panose="02070309020205020404" pitchFamily="49" charset="0"/>
              </a:rPr>
              <a:t>Howdy, pardner. What's yer name? </a:t>
            </a:r>
            <a:r>
              <a:rPr lang="en-GB" altLang="en-US" b="1" u="sng" smtClean="0">
                <a:latin typeface="Courier New" panose="02070309020205020404" pitchFamily="49" charset="0"/>
              </a:rPr>
              <a:t>Paris Hilton</a:t>
            </a:r>
          </a:p>
          <a:p>
            <a:pPr marL="739775" lvl="1" indent="-282575" defTabSz="449263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mtClean="0">
                <a:latin typeface="Courier New" panose="02070309020205020404" pitchFamily="49" charset="0"/>
              </a:rPr>
              <a:t>	Paris Hilton ... what a silly name!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latin typeface="Courier New" panose="02070309020205020404" pitchFamily="49" charset="0"/>
              </a:rPr>
              <a:t>raw_input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65479F-4215-4500-BA03-37111C3335DE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Text processing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text processing</a:t>
            </a:r>
            <a:r>
              <a:rPr lang="en-US" altLang="en-US" smtClean="0"/>
              <a:t>: Examining, editing, formatting text.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often uses loops that examine the characters of a string one by one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 can examine each character in a string in sequence.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900" smtClean="0"/>
          </a:p>
          <a:p>
            <a:pPr lvl="1" eaLnBrk="1" hangingPunct="1">
              <a:lnSpc>
                <a:spcPct val="70000"/>
              </a:lnSpc>
            </a:pPr>
            <a:r>
              <a:rPr lang="en-US" altLang="en-US" smtClean="0"/>
              <a:t>Example: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800" b="1" smtClean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	for c in “Ritz.":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    print 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Output: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R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i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t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z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.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endParaRPr lang="en-US" altLang="en-US" sz="1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C814F1-0680-438A-B28A-478685EEDC98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Strings and numbers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ord(</a:t>
            </a:r>
            <a:r>
              <a:rPr lang="en-US" altLang="en-US" b="1" i="1" smtClean="0"/>
              <a:t>text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		- converts a string into a number.</a:t>
            </a:r>
          </a:p>
          <a:p>
            <a:pPr lvl="1"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ord("a")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97</a:t>
            </a:r>
            <a:r>
              <a:rPr lang="en-US" altLang="en-US" smtClean="0"/>
              <a:t>,  </a:t>
            </a:r>
            <a:r>
              <a:rPr lang="en-US" altLang="en-US" smtClean="0">
                <a:latin typeface="Courier New" panose="02070309020205020404" pitchFamily="49" charset="0"/>
              </a:rPr>
              <a:t>ord("b")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98</a:t>
            </a:r>
            <a:r>
              <a:rPr lang="en-US" altLang="en-US" smtClean="0"/>
              <a:t>, ...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Characters map to numbers using standardized mappings such as </a:t>
            </a:r>
            <a:r>
              <a:rPr lang="en-US" altLang="en-US" i="1" smtClean="0"/>
              <a:t>ASCII</a:t>
            </a:r>
            <a:r>
              <a:rPr lang="en-US" altLang="en-US" smtClean="0"/>
              <a:t> and </a:t>
            </a:r>
            <a:r>
              <a:rPr lang="en-US" altLang="en-US" i="1" smtClean="0"/>
              <a:t>Unicode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chr(</a:t>
            </a:r>
            <a:r>
              <a:rPr lang="en-US" altLang="en-US" b="1" i="1" smtClean="0"/>
              <a:t>number</a:t>
            </a:r>
            <a:r>
              <a:rPr lang="en-US" altLang="en-US" smtClean="0"/>
              <a:t>)	- converts a number into a string.</a:t>
            </a:r>
          </a:p>
          <a:p>
            <a:pPr lvl="1"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chr(99)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"c"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b="1" smtClean="0"/>
              <a:t>Exercise:</a:t>
            </a:r>
            <a:r>
              <a:rPr lang="en-US" altLang="en-US" smtClean="0"/>
              <a:t> Write a program that performs a rotation cypher.</a:t>
            </a:r>
          </a:p>
          <a:p>
            <a:pPr lvl="1" eaLnBrk="1" hangingPunct="1"/>
            <a:r>
              <a:rPr lang="en-US" altLang="en-US" smtClean="0"/>
              <a:t>e.g. </a:t>
            </a:r>
            <a:r>
              <a:rPr lang="en-US" altLang="en-US" smtClean="0">
                <a:latin typeface="Courier New" panose="02070309020205020404" pitchFamily="49" charset="0"/>
              </a:rPr>
              <a:t>"Attack"</a:t>
            </a:r>
            <a:r>
              <a:rPr lang="en-US" altLang="en-US" smtClean="0"/>
              <a:t> when rotated by 1 becomes </a:t>
            </a:r>
            <a:r>
              <a:rPr lang="en-US" altLang="en-US" smtClean="0">
                <a:latin typeface="Courier New" panose="02070309020205020404" pitchFamily="49" charset="0"/>
              </a:rPr>
              <a:t>"buubdl"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AD2314-BDDD-4B3A-B2A0-FBB90AFDC4DA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processing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programs handle data, which often comes from files.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Reading the entire contents of a file: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70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 smtClean="0"/>
              <a:t>variableName</a:t>
            </a:r>
            <a:r>
              <a:rPr lang="en-US" altLang="en-US" smtClean="0">
                <a:latin typeface="Courier New" panose="02070309020205020404" pitchFamily="49" charset="0"/>
              </a:rPr>
              <a:t> = open("</a:t>
            </a:r>
            <a:r>
              <a:rPr lang="en-US" altLang="en-US" b="1" i="1" smtClean="0"/>
              <a:t>filename</a:t>
            </a:r>
            <a:r>
              <a:rPr lang="en-US" altLang="en-US" smtClean="0">
                <a:latin typeface="Courier New" panose="02070309020205020404" pitchFamily="49" charset="0"/>
              </a:rPr>
              <a:t>").read()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file_text = open("bankaccount.txt").read()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B8BEE9-37FE-42E2-BF25-40583F97BE9E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Line-by-line processing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a file line-by-line: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700" smtClean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for line in open("</a:t>
            </a:r>
            <a:r>
              <a:rPr lang="en-US" altLang="en-US" b="1" i="1" smtClean="0"/>
              <a:t>filename</a:t>
            </a:r>
            <a:r>
              <a:rPr lang="en-US" altLang="en-US" smtClean="0">
                <a:latin typeface="Courier New" panose="02070309020205020404" pitchFamily="49" charset="0"/>
              </a:rPr>
              <a:t>").readlines():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 smtClean="0">
                <a:latin typeface="Courier New" panose="02070309020205020404" pitchFamily="49" charset="0"/>
              </a:rPr>
              <a:t>    </a:t>
            </a:r>
            <a:r>
              <a:rPr lang="en-US" altLang="en-US" b="1" i="1" smtClean="0"/>
              <a:t>statements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700" b="1" i="1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count =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for line in open("bankaccount.txt").readlines():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count = count + 1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print "The file contains", count, "lines."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D66423-C41C-4A4E-AB14-7559D5F1B981}" type="slidenum">
              <a:rPr lang="en-US" altLang="en-US" sz="1400" smtClean="0">
                <a:solidFill>
                  <a:schemeClr val="bg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Graphics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1158D1-F596-4957-A9F1-DD3A3B30BBB3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altLang="en-US" b="1" smtClean="0"/>
              <a:t>code </a:t>
            </a:r>
            <a:r>
              <a:rPr lang="en-GB" altLang="en-US" smtClean="0"/>
              <a:t>or</a:t>
            </a:r>
            <a:r>
              <a:rPr lang="en-GB" altLang="en-US" b="1" smtClean="0"/>
              <a:t> source code</a:t>
            </a:r>
            <a:r>
              <a:rPr lang="en-GB" altLang="en-US" smtClean="0"/>
              <a:t>: The sequence of instructions in a program.</a:t>
            </a:r>
          </a:p>
          <a:p>
            <a:pPr lvl="1" eaLnBrk="1" hangingPunct="1">
              <a:spcBef>
                <a:spcPts val="500"/>
              </a:spcBef>
            </a:pPr>
            <a:endParaRPr lang="en-GB" altLang="en-US" sz="800" b="1" smtClean="0"/>
          </a:p>
          <a:p>
            <a:pPr eaLnBrk="1" hangingPunct="1">
              <a:spcBef>
                <a:spcPts val="600"/>
              </a:spcBef>
            </a:pPr>
            <a:r>
              <a:rPr lang="en-GB" altLang="en-US" b="1" smtClean="0"/>
              <a:t>syntax</a:t>
            </a:r>
            <a:r>
              <a:rPr lang="en-GB" altLang="en-US" smtClean="0"/>
              <a:t>: The set of legal structures and commands that can be used in a particular programming language.</a:t>
            </a:r>
          </a:p>
          <a:p>
            <a:pPr lvl="1" eaLnBrk="1" hangingPunct="1">
              <a:spcBef>
                <a:spcPts val="500"/>
              </a:spcBef>
            </a:pPr>
            <a:endParaRPr lang="en-GB" altLang="en-US" sz="800" b="1" smtClean="0"/>
          </a:p>
          <a:p>
            <a:pPr eaLnBrk="1" hangingPunct="1">
              <a:spcBef>
                <a:spcPts val="600"/>
              </a:spcBef>
            </a:pPr>
            <a:r>
              <a:rPr lang="en-GB" altLang="en-US" b="1" smtClean="0"/>
              <a:t>output</a:t>
            </a:r>
            <a:r>
              <a:rPr lang="en-GB" altLang="en-US" smtClean="0"/>
              <a:t>: The messages printed to the user by a program.</a:t>
            </a:r>
          </a:p>
          <a:p>
            <a:pPr lvl="1" eaLnBrk="1" hangingPunct="1">
              <a:spcBef>
                <a:spcPts val="600"/>
              </a:spcBef>
            </a:pPr>
            <a:endParaRPr lang="en-GB" altLang="en-US" sz="800" b="1" smtClean="0"/>
          </a:p>
          <a:p>
            <a:pPr eaLnBrk="1" hangingPunct="1">
              <a:spcBef>
                <a:spcPts val="600"/>
              </a:spcBef>
            </a:pPr>
            <a:r>
              <a:rPr lang="en-GB" altLang="en-US" b="1" smtClean="0"/>
              <a:t>console</a:t>
            </a:r>
            <a:r>
              <a:rPr lang="en-GB" altLang="en-US" smtClean="0"/>
              <a:t>: The text box onto which output is printed.</a:t>
            </a:r>
          </a:p>
          <a:p>
            <a:pPr lvl="1" eaLnBrk="1" hangingPunct="1">
              <a:spcBef>
                <a:spcPts val="600"/>
              </a:spcBef>
            </a:pPr>
            <a:r>
              <a:rPr lang="en-GB" altLang="en-US" smtClean="0"/>
              <a:t>Some source code editors pop up the console as an external window, and others contain their own console window.</a:t>
            </a:r>
            <a:endParaRPr lang="en-US" altLang="en-US" smtClean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3" b="36000"/>
          <a:stretch>
            <a:fillRect/>
          </a:stretch>
        </p:blipFill>
        <p:spPr bwMode="auto">
          <a:xfrm>
            <a:off x="6781800" y="4038600"/>
            <a:ext cx="20574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13893" b="360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Programming basics</a:t>
            </a:r>
          </a:p>
        </p:txBody>
      </p:sp>
      <p:pic>
        <p:nvPicPr>
          <p:cNvPr id="9222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91000"/>
            <a:ext cx="466883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81811D-12A8-4F53-991B-39B9C2374078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DrawingPanel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To create a window, create a </a:t>
            </a:r>
            <a:r>
              <a:rPr lang="en-US" altLang="en-US" smtClean="0">
                <a:latin typeface="Courier New" panose="02070309020205020404" pitchFamily="49" charset="0"/>
              </a:rPr>
              <a:t>drawingpanel</a:t>
            </a:r>
            <a:r>
              <a:rPr lang="en-US" altLang="en-US" smtClean="0"/>
              <a:t> and its graphical pen, which we'll call </a:t>
            </a:r>
            <a:r>
              <a:rPr lang="en-US" altLang="en-US" smtClean="0">
                <a:latin typeface="Courier New" panose="02070309020205020404" pitchFamily="49" charset="0"/>
              </a:rPr>
              <a:t>g</a:t>
            </a:r>
            <a:r>
              <a:rPr lang="en-US" altLang="en-US" smtClean="0"/>
              <a:t> 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7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from drawingpanel import *</a:t>
            </a:r>
            <a:r>
              <a:rPr lang="en-US" altLang="en-US" b="1" i="1" smtClean="0"/>
              <a:t>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i="1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panel = drawingpanel(</a:t>
            </a:r>
            <a:r>
              <a:rPr lang="en-US" altLang="en-US" b="1" i="1" smtClean="0"/>
              <a:t>width</a:t>
            </a:r>
            <a:r>
              <a:rPr lang="en-US" altLang="en-US" smtClean="0"/>
              <a:t>, </a:t>
            </a:r>
            <a:r>
              <a:rPr lang="en-US" altLang="en-US" b="1" i="1" smtClean="0"/>
              <a:t>height</a:t>
            </a:r>
            <a:r>
              <a:rPr lang="en-US" altLang="en-US" smtClean="0"/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g = panel.get_graphics()</a:t>
            </a: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 smtClean="0"/>
              <a:t>	... (draw shapes here) 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i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panel.mainloop()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The window has nothing on it, but we can draw shapes and </a:t>
            </a:r>
            <a:br>
              <a:rPr lang="en-US" altLang="en-US" smtClean="0"/>
            </a:br>
            <a:r>
              <a:rPr lang="en-US" altLang="en-US" smtClean="0"/>
              <a:t>lines on it by sending commands to </a:t>
            </a:r>
            <a:r>
              <a:rPr lang="en-US" altLang="en-US" smtClean="0">
                <a:latin typeface="Courier New" panose="02070309020205020404" pitchFamily="49" charset="0"/>
              </a:rPr>
              <a:t>g</a:t>
            </a:r>
            <a:r>
              <a:rPr lang="en-US" altLang="en-US" smtClean="0"/>
              <a:t> 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Example:</a:t>
            </a:r>
            <a:endParaRPr lang="en-US" altLang="en-US" sz="7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g.create_rectangle(10, 30, 60, 35)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g.create_oval(80, 40, 50, 70)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g.create_line(50, 50, 90, 70)</a:t>
            </a:r>
          </a:p>
        </p:txBody>
      </p:sp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2378075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DB7B50-EE41-449D-B69A-B06A004720AE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Graphical commands</a:t>
            </a:r>
          </a:p>
        </p:txBody>
      </p:sp>
      <p:graphicFrame>
        <p:nvGraphicFramePr>
          <p:cNvPr id="1442909" name="Group 93"/>
          <p:cNvGraphicFramePr>
            <a:graphicFrameLocks noGrp="1"/>
          </p:cNvGraphicFramePr>
          <p:nvPr/>
        </p:nvGraphicFramePr>
        <p:xfrm>
          <a:off x="152400" y="1246188"/>
          <a:ext cx="8839200" cy="2487611"/>
        </p:xfrm>
        <a:graphic>
          <a:graphicData uri="http://schemas.openxmlformats.org/drawingml/2006/table">
            <a:tbl>
              <a:tblPr/>
              <a:tblGrid>
                <a:gridCol w="4711700">
                  <a:extLst>
                    <a:ext uri="{9D8B030D-6E8A-4147-A177-3AD203B41FA5}">
                      <a16:colId xmlns:a16="http://schemas.microsoft.com/office/drawing/2014/main" val="4221916605"/>
                    </a:ext>
                  </a:extLst>
                </a:gridCol>
                <a:gridCol w="4127500">
                  <a:extLst>
                    <a:ext uri="{9D8B030D-6E8A-4147-A177-3AD203B41FA5}">
                      <a16:colId xmlns:a16="http://schemas.microsoft.com/office/drawing/2014/main" val="2154079423"/>
                    </a:ext>
                  </a:extLst>
                </a:gridCol>
              </a:tblGrid>
              <a:tr h="381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Command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021881"/>
                  </a:ext>
                </a:extLst>
              </a:tr>
              <a:tr h="3353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g.create_line(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 line between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),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4840"/>
                  </a:ext>
                </a:extLst>
              </a:tr>
              <a:tr h="8231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g.create_oval(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the largest oval that fits in a box with top-left corner at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 and bottom-left corner at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39357"/>
                  </a:ext>
                </a:extLst>
              </a:tr>
              <a:tr h="581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g.create_rectangle(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the rectangle with top-left corner at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y1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), bottom-left at 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y2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990368"/>
                  </a:ext>
                </a:extLst>
              </a:tr>
              <a:tr h="3668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g.create_text(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text=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the given </a:t>
                      </a:r>
                      <a:r>
                        <a:rPr kumimoji="0" lang="en-US" altLang="en-US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at (</a:t>
                      </a:r>
                      <a:r>
                        <a:rPr kumimoji="0" lang="en-US" altLang="en-US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526558"/>
                  </a:ext>
                </a:extLst>
              </a:tr>
            </a:tbl>
          </a:graphicData>
        </a:graphic>
      </p:graphicFrame>
      <p:sp>
        <p:nvSpPr>
          <p:cNvPr id="54296" name="Rectangle 82"/>
          <p:cNvSpPr>
            <a:spLocks noGrp="1" noChangeArrowheads="1"/>
          </p:cNvSpPr>
          <p:nvPr>
            <p:ph type="body" idx="1"/>
          </p:nvPr>
        </p:nvSpPr>
        <p:spPr>
          <a:xfrm>
            <a:off x="0" y="4114800"/>
            <a:ext cx="9144000" cy="2514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above commands can accept optional outline and fill colors.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g.create_rectangle(10, 40, 22, 65, </a:t>
            </a:r>
            <a:r>
              <a:rPr lang="en-US" altLang="en-US" b="1" smtClean="0">
                <a:latin typeface="Courier New" panose="02070309020205020404" pitchFamily="49" charset="0"/>
              </a:rPr>
              <a:t>fill="red", outline="blue"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coordinate system is y-inverted: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(0, 0)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latin typeface="Courier New" panose="02070309020205020404" pitchFamily="49" charset="0"/>
              </a:rPr>
              <a:t>                    (200, 100)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pic>
        <p:nvPicPr>
          <p:cNvPr id="54297" name="Picture 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13"/>
          <a:stretch>
            <a:fillRect/>
          </a:stretch>
        </p:blipFill>
        <p:spPr bwMode="auto">
          <a:xfrm>
            <a:off x="6324600" y="4953000"/>
            <a:ext cx="2378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298" name="Group 94"/>
          <p:cNvGrpSpPr>
            <a:grpSpLocks/>
          </p:cNvGrpSpPr>
          <p:nvPr/>
        </p:nvGrpSpPr>
        <p:grpSpPr bwMode="auto">
          <a:xfrm>
            <a:off x="1219200" y="5638800"/>
            <a:ext cx="1371600" cy="914400"/>
            <a:chOff x="864" y="2544"/>
            <a:chExt cx="864" cy="576"/>
          </a:xfrm>
        </p:grpSpPr>
        <p:sp>
          <p:nvSpPr>
            <p:cNvPr id="54299" name="Rectangle 95"/>
            <p:cNvSpPr>
              <a:spLocks noChangeArrowheads="1"/>
            </p:cNvSpPr>
            <p:nvPr/>
          </p:nvSpPr>
          <p:spPr bwMode="auto">
            <a:xfrm>
              <a:off x="912" y="259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/>
            </a:p>
          </p:txBody>
        </p:sp>
        <p:sp>
          <p:nvSpPr>
            <p:cNvPr id="54300" name="Line 96"/>
            <p:cNvSpPr>
              <a:spLocks noChangeShapeType="1"/>
            </p:cNvSpPr>
            <p:nvPr/>
          </p:nvSpPr>
          <p:spPr bwMode="auto">
            <a:xfrm>
              <a:off x="912" y="25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1" name="Line 97"/>
            <p:cNvSpPr>
              <a:spLocks noChangeShapeType="1"/>
            </p:cNvSpPr>
            <p:nvPr/>
          </p:nvSpPr>
          <p:spPr bwMode="auto">
            <a:xfrm>
              <a:off x="864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456D33-D491-4C08-B9EB-DD81BA4FFF64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Drawing with loops</a:t>
            </a:r>
          </a:p>
        </p:txBody>
      </p:sp>
      <p:sp>
        <p:nvSpPr>
          <p:cNvPr id="56324" name="AutoShap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can draw many repetitions of the same item at different x/y positions with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x or y assignment expression contains the loop counter, </a:t>
            </a:r>
            <a:r>
              <a:rPr lang="en-US" altLang="en-US" smtClean="0">
                <a:latin typeface="Courier New" panose="02070309020205020404" pitchFamily="49" charset="0"/>
              </a:rPr>
              <a:t>i</a:t>
            </a:r>
            <a:r>
              <a:rPr lang="en-US" altLang="en-US" smtClean="0"/>
              <a:t>, so that in each pass of the loop, when </a:t>
            </a:r>
            <a:r>
              <a:rPr lang="en-US" altLang="en-US" smtClean="0">
                <a:latin typeface="Courier New" panose="02070309020205020404" pitchFamily="49" charset="0"/>
              </a:rPr>
              <a:t>i</a:t>
            </a:r>
            <a:r>
              <a:rPr lang="en-US" altLang="en-US" smtClean="0"/>
              <a:t> changes, so does x or y.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from drawingpanel import *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window = drawingpanel(500, 400)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g = window.get_graphics()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for i in range(1, 11):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x = 100 + 20 * i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y = 5 + 20 * i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    g.create_oval(x, y, x + 50, y + 50, fill="red")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</a:rPr>
              <a:t>window.mainloop()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smtClean="0">
              <a:latin typeface="Courier New" panose="02070309020205020404" pitchFamily="49" charset="0"/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0"/>
            <a:ext cx="2149475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390D36-8C3C-4C3F-B89D-998D671D3808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Compiling and interpreting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Many languages require you to </a:t>
            </a:r>
            <a:r>
              <a:rPr lang="en-US" altLang="en-US" i="1" smtClean="0"/>
              <a:t>compile </a:t>
            </a:r>
            <a:r>
              <a:rPr lang="en-US" altLang="en-US" smtClean="0"/>
              <a:t>(translate) your program into a form that the machine understands.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Python is instead directly </a:t>
            </a:r>
            <a:r>
              <a:rPr lang="en-US" altLang="en-US" i="1" smtClean="0"/>
              <a:t>interpreted </a:t>
            </a:r>
            <a:r>
              <a:rPr lang="en-US" altLang="en-US" smtClean="0"/>
              <a:t>into machine instructions.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295400" y="1892300"/>
            <a:ext cx="6397625" cy="1765300"/>
            <a:chOff x="48" y="2544"/>
            <a:chExt cx="5565" cy="1536"/>
          </a:xfrm>
        </p:grpSpPr>
        <p:sp>
          <p:nvSpPr>
            <p:cNvPr id="11278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Text Box 6"/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compile</a:t>
              </a:r>
            </a:p>
          </p:txBody>
        </p:sp>
        <p:sp>
          <p:nvSpPr>
            <p:cNvPr id="11280" name="Text Box 7"/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execute</a:t>
              </a:r>
            </a:p>
          </p:txBody>
        </p:sp>
        <p:sp>
          <p:nvSpPr>
            <p:cNvPr id="11281" name="Text Box 8"/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1282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1283" name="Group 10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1289" name="Rectangle 11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808080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00000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</a:pPr>
                <a:endParaRPr lang="en-US" altLang="en-US"/>
              </a:p>
            </p:txBody>
          </p:sp>
          <p:sp>
            <p:nvSpPr>
              <p:cNvPr id="11290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lr>
                    <a:srgbClr val="808080"/>
                  </a:buClr>
                  <a:buSzPct val="6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 defTabSz="449263">
                  <a:spcBef>
                    <a:spcPct val="20000"/>
                  </a:spcBef>
                  <a:buClr>
                    <a:srgbClr val="800000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source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Hello.java</a:t>
                </a:r>
                <a:endPara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11291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284" name="Group 14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1286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1287" name="Rectangle 1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808080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00000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anose="05000000000000000000" pitchFamily="2" charset="2"/>
                  <a:buChar char="n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500"/>
                  </a:spcBef>
                  <a:buClr>
                    <a:srgbClr val="800080"/>
                  </a:buClr>
                  <a:buSzPct val="55000"/>
                </a:pPr>
                <a:endParaRPr lang="en-US" altLang="en-US"/>
              </a:p>
            </p:txBody>
          </p:sp>
          <p:sp>
            <p:nvSpPr>
              <p:cNvPr id="11288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>
                  <a:spcBef>
                    <a:spcPct val="20000"/>
                  </a:spcBef>
                  <a:buClr>
                    <a:srgbClr val="808080"/>
                  </a:buClr>
                  <a:buSzPct val="6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 defTabSz="449263">
                  <a:spcBef>
                    <a:spcPct val="20000"/>
                  </a:spcBef>
                  <a:buClr>
                    <a:srgbClr val="800000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 defTabSz="449263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 defTabSz="449263">
                  <a:spcBef>
                    <a:spcPct val="20000"/>
                  </a:spcBef>
                  <a:buClr>
                    <a:schemeClr val="tx1"/>
                  </a:buClr>
                  <a:buSzPct val="55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 defTabSz="449263">
                  <a:spcBef>
                    <a:spcPct val="20000"/>
                  </a:spcBef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C0C0"/>
                  </a:buClr>
                  <a:buSzPct val="50000"/>
                  <a:buFont typeface="Wingdings" panose="05000000000000000000" pitchFamily="2" charset="2"/>
                  <a:buChar char="n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 code</a:t>
                </a:r>
              </a:p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lang="en-GB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Hello.class</a:t>
                </a:r>
                <a:endPara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5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0" name="Group 36"/>
          <p:cNvGrpSpPr>
            <a:grpSpLocks/>
          </p:cNvGrpSpPr>
          <p:nvPr/>
        </p:nvGrpSpPr>
        <p:grpSpPr bwMode="auto">
          <a:xfrm>
            <a:off x="1295400" y="4648200"/>
            <a:ext cx="3886200" cy="1765300"/>
            <a:chOff x="816" y="2928"/>
            <a:chExt cx="2448" cy="1112"/>
          </a:xfrm>
        </p:grpSpPr>
        <p:sp>
          <p:nvSpPr>
            <p:cNvPr id="11271" name="Line 20"/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21"/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interpret</a:t>
              </a:r>
            </a:p>
          </p:txBody>
        </p:sp>
        <p:sp>
          <p:nvSpPr>
            <p:cNvPr id="11273" name="Text Box 23"/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1274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275" name="Rectangle 26"/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/>
            </a:p>
          </p:txBody>
        </p:sp>
        <p:sp>
          <p:nvSpPr>
            <p:cNvPr id="11276" name="Text Box 27"/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defTabSz="449263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defTabSz="449263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defTabSz="449263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defTabSz="449263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source code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Hello.py</a:t>
              </a:r>
              <a:endParaRPr lang="en-GB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1277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6D1A0D-24CD-4748-8070-168F625B8B78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expression</a:t>
            </a:r>
            <a:r>
              <a:rPr lang="en-US" altLang="en-US" smtClean="0"/>
              <a:t>: A data value or set of operations to compute a value.</a:t>
            </a:r>
            <a:endParaRPr lang="en-US" altLang="en-US" sz="8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Examples:	</a:t>
            </a:r>
            <a:r>
              <a:rPr lang="en-US" altLang="en-US" smtClean="0">
                <a:latin typeface="Courier New" panose="02070309020205020404" pitchFamily="49" charset="0"/>
              </a:rPr>
              <a:t>1 + 4 * 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		42</a:t>
            </a:r>
          </a:p>
          <a:p>
            <a:pPr lvl="1" eaLnBrk="1" hangingPunct="1"/>
            <a:endParaRPr lang="en-US" altLang="en-US" sz="700" smtClean="0"/>
          </a:p>
          <a:p>
            <a:pPr eaLnBrk="1" hangingPunct="1"/>
            <a:r>
              <a:rPr lang="en-US" altLang="en-US" smtClean="0"/>
              <a:t>Arithmetic operators we will use: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mtClean="0">
                <a:latin typeface="Courier New" panose="02070309020205020404" pitchFamily="49" charset="0"/>
              </a:rPr>
              <a:t>+ - * /	</a:t>
            </a:r>
            <a:r>
              <a:rPr lang="en-US" altLang="en-US" smtClean="0"/>
              <a:t>	addition, subtraction/negation, multiplication, division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mtClean="0">
                <a:latin typeface="Courier New" panose="02070309020205020404" pitchFamily="49" charset="0"/>
              </a:rPr>
              <a:t>%</a:t>
            </a:r>
            <a:r>
              <a:rPr lang="en-US" altLang="en-US" smtClean="0"/>
              <a:t> 			modulus, a.k.a. remainder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mtClean="0">
                <a:latin typeface="Courier New" panose="02070309020205020404" pitchFamily="49" charset="0"/>
              </a:rPr>
              <a:t>**	</a:t>
            </a:r>
            <a:r>
              <a:rPr lang="en-US" altLang="en-US" smtClean="0"/>
              <a:t> 	exponentiation</a:t>
            </a:r>
          </a:p>
          <a:p>
            <a:pPr lvl="1" eaLnBrk="1" hangingPunct="1">
              <a:buClr>
                <a:schemeClr val="bg1"/>
              </a:buClr>
            </a:pPr>
            <a:endParaRPr lang="en-US" altLang="en-US" smtClean="0"/>
          </a:p>
          <a:p>
            <a:pPr eaLnBrk="1" hangingPunct="1"/>
            <a:r>
              <a:rPr lang="en-US" altLang="en-US" b="1" smtClean="0"/>
              <a:t>precedence</a:t>
            </a:r>
            <a:r>
              <a:rPr lang="en-US" altLang="en-US" smtClean="0"/>
              <a:t>: Order in which operations are computed.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* / % **</a:t>
            </a:r>
            <a:r>
              <a:rPr lang="en-US" altLang="en-US" smtClean="0"/>
              <a:t> have a higher precedence than </a:t>
            </a:r>
            <a:r>
              <a:rPr lang="en-US" altLang="en-US" smtClean="0">
                <a:latin typeface="Courier New" panose="02070309020205020404" pitchFamily="49" charset="0"/>
              </a:rPr>
              <a:t>+ -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800" smtClean="0"/>
              <a:t/>
            </a:r>
            <a:br>
              <a:rPr lang="en-US" altLang="en-US" sz="800" smtClean="0"/>
            </a:br>
            <a:r>
              <a:rPr lang="en-US" altLang="en-US" smtClean="0">
                <a:latin typeface="Courier New" panose="02070309020205020404" pitchFamily="49" charset="0"/>
              </a:rPr>
              <a:t>1 + 3 * 4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13</a:t>
            </a:r>
            <a:endParaRPr lang="en-US" altLang="en-US" smtClean="0"/>
          </a:p>
          <a:p>
            <a:pPr lvl="1" eaLnBrk="1" hangingPunct="1"/>
            <a:endParaRPr lang="en-US" altLang="en-US" sz="1000" smtClean="0"/>
          </a:p>
          <a:p>
            <a:pPr lvl="1" eaLnBrk="1" hangingPunct="1"/>
            <a:r>
              <a:rPr lang="en-US" altLang="en-US" smtClean="0"/>
              <a:t>Parentheses can be used to force a certain order of evaluation.</a:t>
            </a:r>
            <a:br>
              <a:rPr lang="en-US" altLang="en-US" smtClean="0"/>
            </a:br>
            <a:r>
              <a:rPr lang="en-US" altLang="en-US" sz="800" smtClean="0"/>
              <a:t/>
            </a:r>
            <a:br>
              <a:rPr lang="en-US" altLang="en-US" sz="800" smtClean="0"/>
            </a:br>
            <a:r>
              <a:rPr lang="en-US" altLang="en-US" smtClean="0">
                <a:latin typeface="Courier New" panose="02070309020205020404" pitchFamily="49" charset="0"/>
              </a:rPr>
              <a:t>(1 + 3) * 4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16</a:t>
            </a:r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4A67EA-0D25-4EC9-85AF-5CB0D7532B8A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division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we divide integers with </a:t>
            </a:r>
            <a:r>
              <a:rPr lang="en-US" altLang="en-US" smtClean="0">
                <a:latin typeface="Courier New" panose="02070309020205020404" pitchFamily="49" charset="0"/>
              </a:rPr>
              <a:t>/</a:t>
            </a:r>
            <a:r>
              <a:rPr lang="en-US" altLang="en-US" smtClean="0"/>
              <a:t> , the quotient is also an integer.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</a:t>
            </a:r>
            <a:r>
              <a:rPr lang="en-US" altLang="en-US" sz="1800" b="1" u="sng" smtClean="0">
                <a:latin typeface="Courier New" panose="02070309020205020404" pitchFamily="49" charset="0"/>
              </a:rPr>
              <a:t>   3</a:t>
            </a:r>
            <a:r>
              <a:rPr lang="en-US" altLang="en-US" sz="1800" b="1" smtClean="0">
                <a:latin typeface="Courier New" panose="02070309020205020404" pitchFamily="49" charset="0"/>
              </a:rPr>
              <a:t>                  </a:t>
            </a:r>
            <a:r>
              <a:rPr lang="en-US" altLang="en-US" sz="1800" b="1" u="sng" smtClean="0">
                <a:latin typeface="Courier New" panose="02070309020205020404" pitchFamily="49" charset="0"/>
              </a:rPr>
              <a:t>    52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4 ) 14               27 ) 1425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12</a:t>
            </a:r>
            <a:r>
              <a:rPr lang="en-US" altLang="en-US" sz="1800" smtClean="0">
                <a:latin typeface="Courier New" panose="02070309020205020404" pitchFamily="49" charset="0"/>
              </a:rPr>
              <a:t>             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135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2                      75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    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54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           21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7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More examples: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35 / 5</a:t>
            </a:r>
            <a:r>
              <a:rPr lang="en-US" altLang="en-US" smtClean="0"/>
              <a:t>  is  </a:t>
            </a:r>
            <a:r>
              <a:rPr lang="en-US" altLang="en-US" smtClean="0">
                <a:latin typeface="Courier New" panose="02070309020205020404" pitchFamily="49" charset="0"/>
              </a:rPr>
              <a:t>7</a:t>
            </a: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84 / 10</a:t>
            </a:r>
            <a:r>
              <a:rPr lang="en-US" altLang="en-US" smtClean="0"/>
              <a:t>  is  </a:t>
            </a:r>
            <a:r>
              <a:rPr lang="en-US" altLang="en-US" smtClean="0">
                <a:latin typeface="Courier New" panose="02070309020205020404" pitchFamily="49" charset="0"/>
              </a:rPr>
              <a:t>8</a:t>
            </a: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156 / 100</a:t>
            </a:r>
            <a:r>
              <a:rPr lang="en-US" altLang="en-US" smtClean="0"/>
              <a:t>  is  </a:t>
            </a:r>
            <a:r>
              <a:rPr lang="en-US" altLang="en-US" smtClean="0"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%</a:t>
            </a:r>
            <a:r>
              <a:rPr lang="en-US" altLang="en-US" smtClean="0"/>
              <a:t> operator computes the remainder from a division of integers.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8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   3</a:t>
            </a:r>
            <a:r>
              <a:rPr lang="en-US" altLang="en-US" sz="1800" smtClean="0">
                <a:latin typeface="Courier New" panose="02070309020205020404" pitchFamily="49" charset="0"/>
              </a:rPr>
              <a:t>              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   43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4 ) 14                   5 ) 218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12</a:t>
            </a:r>
            <a:r>
              <a:rPr lang="en-US" altLang="en-US" sz="1800" smtClean="0">
                <a:latin typeface="Courier New" panose="02070309020205020404" pitchFamily="49" charset="0"/>
              </a:rPr>
              <a:t>                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20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b="1" smtClean="0">
                <a:latin typeface="Courier New" panose="02070309020205020404" pitchFamily="49" charset="0"/>
              </a:rPr>
              <a:t>2</a:t>
            </a:r>
            <a:r>
              <a:rPr lang="en-US" altLang="en-US" sz="1800" smtClean="0">
                <a:latin typeface="Courier New" panose="02070309020205020404" pitchFamily="49" charset="0"/>
              </a:rPr>
              <a:t>                        18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             </a:t>
            </a:r>
            <a:r>
              <a:rPr lang="en-US" altLang="en-US" sz="1800" u="sng" smtClean="0">
                <a:latin typeface="Courier New" panose="02070309020205020404" pitchFamily="49" charset="0"/>
              </a:rPr>
              <a:t>15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              </a:t>
            </a:r>
            <a:r>
              <a:rPr lang="en-US" altLang="en-US" sz="1800" b="1" smtClean="0"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AFD3BC-90B5-4807-AFB2-0D787AC1FF2F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 numbers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Python can also manipulate real numbers.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Examples: </a:t>
            </a:r>
            <a:r>
              <a:rPr lang="en-US" altLang="en-US" smtClean="0">
                <a:latin typeface="Courier New" panose="02070309020205020404" pitchFamily="49" charset="0"/>
              </a:rPr>
              <a:t>6.022</a:t>
            </a: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-15.9997</a:t>
            </a: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42.0</a:t>
            </a: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2.143e17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endParaRPr lang="en-US" altLang="en-US" smtClean="0"/>
          </a:p>
          <a:p>
            <a:pPr marL="342900" indent="-34290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The operators </a:t>
            </a:r>
            <a:r>
              <a:rPr lang="en-US" altLang="en-US" smtClean="0">
                <a:latin typeface="Courier New" panose="02070309020205020404" pitchFamily="49" charset="0"/>
              </a:rPr>
              <a:t>+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-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*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/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% **</a:t>
            </a:r>
            <a:r>
              <a:rPr lang="en-US" altLang="en-US" smtClean="0"/>
              <a:t>  </a:t>
            </a:r>
            <a:r>
              <a:rPr lang="en-US" altLang="en-US" smtClean="0">
                <a:latin typeface="Courier New" panose="02070309020205020404" pitchFamily="49" charset="0"/>
              </a:rPr>
              <a:t>(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 all work for real numbers.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/</a:t>
            </a:r>
            <a:r>
              <a:rPr lang="en-US" altLang="en-US" smtClean="0"/>
              <a:t> produces an exact answer: </a:t>
            </a:r>
            <a:r>
              <a:rPr lang="en-US" altLang="en-US" smtClean="0">
                <a:latin typeface="Courier New" panose="02070309020205020404" pitchFamily="49" charset="0"/>
              </a:rPr>
              <a:t>15.0 / 2.0</a:t>
            </a:r>
            <a:r>
              <a:rPr lang="en-US" altLang="en-US" smtClean="0"/>
              <a:t> is </a:t>
            </a:r>
            <a:r>
              <a:rPr lang="en-US" altLang="en-US" b="1" smtClean="0">
                <a:latin typeface="Courier New" panose="02070309020205020404" pitchFamily="49" charset="0"/>
              </a:rPr>
              <a:t>7.5</a:t>
            </a:r>
            <a:endParaRPr lang="en-US" altLang="en-US" smtClean="0"/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The same rules of precedence also apply to real numbers:</a:t>
            </a:r>
            <a:br>
              <a:rPr lang="en-US" altLang="en-US" smtClean="0"/>
            </a:br>
            <a:r>
              <a:rPr lang="en-US" altLang="en-US" smtClean="0"/>
              <a:t>Evaluate  </a:t>
            </a:r>
            <a:r>
              <a:rPr lang="en-US" altLang="en-US" smtClean="0">
                <a:latin typeface="Courier New" panose="02070309020205020404" pitchFamily="49" charset="0"/>
              </a:rPr>
              <a:t>(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  before  </a:t>
            </a:r>
            <a:r>
              <a:rPr lang="en-US" altLang="en-US" smtClean="0">
                <a:latin typeface="Courier New" panose="02070309020205020404" pitchFamily="49" charset="0"/>
              </a:rPr>
              <a:t>*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/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% </a:t>
            </a:r>
            <a:r>
              <a:rPr lang="en-US" altLang="en-US" smtClean="0"/>
              <a:t> before  </a:t>
            </a:r>
            <a:r>
              <a:rPr lang="en-US" altLang="en-US" smtClean="0">
                <a:latin typeface="Courier New" panose="02070309020205020404" pitchFamily="49" charset="0"/>
              </a:rPr>
              <a:t>+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-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endParaRPr lang="en-US" altLang="en-US" smtClean="0">
              <a:latin typeface="Courier New" panose="02070309020205020404" pitchFamily="49" charset="0"/>
            </a:endParaRPr>
          </a:p>
          <a:p>
            <a:pPr marL="342900" indent="-34290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When integers and reals are mixed, the result is a real number.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Example:  </a:t>
            </a:r>
            <a:r>
              <a:rPr lang="en-US" altLang="en-US" smtClean="0">
                <a:latin typeface="Courier New" panose="02070309020205020404" pitchFamily="49" charset="0"/>
              </a:rPr>
              <a:t>1 / 2.0</a:t>
            </a:r>
            <a:r>
              <a:rPr lang="en-US" altLang="en-US" smtClean="0"/>
              <a:t>  is  </a:t>
            </a:r>
            <a:r>
              <a:rPr lang="en-US" altLang="en-US" smtClean="0">
                <a:latin typeface="Courier New" panose="02070309020205020404" pitchFamily="49" charset="0"/>
              </a:rPr>
              <a:t>0.5</a:t>
            </a:r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endParaRPr lang="en-US" altLang="en-US" sz="700" smtClean="0"/>
          </a:p>
          <a:p>
            <a:pPr marL="742950" lvl="1" indent="-285750" eaLnBrk="1" hangingPunct="1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mtClean="0"/>
              <a:t>The conversion occurs on a per-operator basis.</a:t>
            </a:r>
            <a:endParaRPr lang="en-US" altLang="en-US" sz="1600" smtClean="0">
              <a:latin typeface="Courier New" panose="02070309020205020404" pitchFamily="49" charset="0"/>
            </a:endParaRPr>
          </a:p>
          <a:p>
            <a:pPr marL="742950" lvl="1" indent="-285750" eaLnBrk="1" hangingPunct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u="sng" smtClean="0">
                <a:latin typeface="Courier New" panose="02070309020205020404" pitchFamily="49" charset="0"/>
              </a:rPr>
              <a:t>7 / 3</a:t>
            </a:r>
            <a:r>
              <a:rPr lang="en-US" altLang="en-US" sz="1600" smtClean="0">
                <a:latin typeface="Courier New" panose="02070309020205020404" pitchFamily="49" charset="0"/>
              </a:rPr>
              <a:t> * 1.2 + 3 / 2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  </a:t>
            </a:r>
            <a:r>
              <a:rPr lang="en-US" altLang="en-US" sz="1600" b="1" u="sng" smtClean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600" u="sng" smtClean="0">
                <a:latin typeface="Courier New" panose="02070309020205020404" pitchFamily="49" charset="0"/>
              </a:rPr>
              <a:t>   * 1.2</a:t>
            </a:r>
            <a:r>
              <a:rPr lang="en-US" altLang="en-US" sz="1600" smtClean="0">
                <a:latin typeface="Courier New" panose="02070309020205020404" pitchFamily="49" charset="0"/>
              </a:rPr>
              <a:t> + 3 / 2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    </a:t>
            </a:r>
            <a:r>
              <a:rPr lang="en-US" altLang="en-US" sz="16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2.4</a:t>
            </a:r>
            <a:r>
              <a:rPr lang="en-US" altLang="en-US" sz="1600" smtClean="0">
                <a:latin typeface="Courier New" panose="02070309020205020404" pitchFamily="49" charset="0"/>
              </a:rPr>
              <a:t>     + </a:t>
            </a:r>
            <a:r>
              <a:rPr lang="en-US" altLang="en-US" sz="1600" u="sng" smtClean="0">
                <a:latin typeface="Courier New" panose="02070309020205020404" pitchFamily="49" charset="0"/>
              </a:rPr>
              <a:t>3 / 2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    </a:t>
            </a:r>
            <a:r>
              <a:rPr lang="en-US" altLang="en-US" sz="1600" u="sng" smtClean="0">
                <a:latin typeface="Courier New" panose="02070309020205020404" pitchFamily="49" charset="0"/>
              </a:rPr>
              <a:t>2.4     +   </a:t>
            </a:r>
            <a:r>
              <a:rPr lang="en-US" altLang="en-US" sz="1600" b="1" u="sng" smtClean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  <a:p>
            <a:pPr marL="742950" lvl="1" indent="-285750" eaLnBrk="1" hangingPunct="1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smtClean="0">
                <a:latin typeface="Courier New" panose="02070309020205020404" pitchFamily="49" charset="0"/>
              </a:rPr>
              <a:t>         </a:t>
            </a:r>
            <a:r>
              <a:rPr lang="en-US" altLang="en-US" sz="1600" b="1" smtClean="0">
                <a:solidFill>
                  <a:srgbClr val="800000"/>
                </a:solidFill>
                <a:latin typeface="Courier New" panose="02070309020205020404" pitchFamily="49" charset="0"/>
              </a:rPr>
              <a:t>3.4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0B4BBD-6362-4023-A840-526D0DE98B8D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commands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Python has useful </a:t>
            </a:r>
            <a:r>
              <a:rPr lang="en-US" altLang="en-US" smtClean="0">
                <a:hlinkClick r:id="rId3"/>
              </a:rPr>
              <a:t>commands</a:t>
            </a:r>
            <a:r>
              <a:rPr lang="en-US" altLang="en-US" smtClean="0"/>
              <a:t> for performing calculations.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use many of these commands, you must write the following at the top of your Python program: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from math import *</a:t>
            </a:r>
          </a:p>
        </p:txBody>
      </p:sp>
      <p:graphicFrame>
        <p:nvGraphicFramePr>
          <p:cNvPr id="1538116" name="Group 68"/>
          <p:cNvGraphicFramePr>
            <a:graphicFrameLocks noGrp="1"/>
          </p:cNvGraphicFramePr>
          <p:nvPr/>
        </p:nvGraphicFramePr>
        <p:xfrm>
          <a:off x="152400" y="1600200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val="395417264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val="3125544801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12881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38120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67735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483058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405728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426377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6643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210379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13260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04104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30873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814179"/>
                  </a:ext>
                </a:extLst>
              </a:tr>
            </a:tbl>
          </a:graphicData>
        </a:graphic>
      </p:graphicFrame>
      <p:graphicFrame>
        <p:nvGraphicFramePr>
          <p:cNvPr id="1538115" name="Group 67"/>
          <p:cNvGraphicFramePr>
            <a:graphicFrameLocks noGrp="1"/>
          </p:cNvGraphicFramePr>
          <p:nvPr/>
        </p:nvGraphicFramePr>
        <p:xfrm>
          <a:off x="6219825" y="160020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522462992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72005775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41619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095750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3458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ACE611-A1E3-4903-8AD5-F1ADDA6B5DD3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variable</a:t>
            </a:r>
            <a:r>
              <a:rPr lang="en-US" altLang="en-US" smtClean="0"/>
              <a:t>: A named piece of memory that can store a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Usage: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Compute an expression's result,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store that result into a variable,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mtClean="0"/>
              <a:t>and use that variable later in the program.</a:t>
            </a:r>
            <a:endParaRPr lang="en-US" altLang="en-US" sz="600" smtClean="0"/>
          </a:p>
          <a:p>
            <a:pPr lvl="1" eaLnBrk="1" hangingPunct="1">
              <a:lnSpc>
                <a:spcPct val="90000"/>
              </a:lnSpc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assignment statement</a:t>
            </a:r>
            <a:r>
              <a:rPr lang="en-US" altLang="en-US" smtClean="0"/>
              <a:t>: Stores a value into a variable.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Syntax: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smtClean="0"/>
              <a:t>		name</a:t>
            </a:r>
            <a:r>
              <a:rPr lang="en-US" altLang="en-US" smtClean="0">
                <a:latin typeface="Courier New" panose="02070309020205020404" pitchFamily="49" charset="0"/>
              </a:rPr>
              <a:t> = </a:t>
            </a:r>
            <a:r>
              <a:rPr lang="en-US" altLang="en-US" b="1" i="1" smtClean="0"/>
              <a:t>value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3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Examples:	</a:t>
            </a:r>
            <a:r>
              <a:rPr lang="en-US" altLang="en-US" smtClean="0">
                <a:latin typeface="Courier New" panose="02070309020205020404" pitchFamily="49" charset="0"/>
              </a:rPr>
              <a:t>x = 5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				</a:t>
            </a:r>
            <a:r>
              <a:rPr lang="en-US" altLang="en-US" smtClean="0">
                <a:latin typeface="Courier New" panose="02070309020205020404" pitchFamily="49" charset="0"/>
              </a:rPr>
              <a:t>gpa = 3.14</a:t>
            </a:r>
            <a:endParaRPr lang="en-US" altLang="en-US" sz="1000" smtClean="0"/>
          </a:p>
          <a:p>
            <a:pPr eaLnBrk="1" hangingPunct="1">
              <a:lnSpc>
                <a:spcPct val="90000"/>
              </a:lnSpc>
            </a:pPr>
            <a:endParaRPr lang="en-US" altLang="en-US" sz="120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 </a:t>
            </a:r>
            <a:r>
              <a:rPr lang="en-US" altLang="en-US" sz="2000" smtClean="0">
                <a:latin typeface="Courier New" panose="02070309020205020404" pitchFamily="49" charset="0"/>
              </a:rPr>
              <a:t>x   5         gpa    3.14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variable that has been given a value can be used in expressions.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	x + 4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</a:endParaRP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6146800" y="1447800"/>
            <a:ext cx="2844800" cy="695325"/>
            <a:chOff x="1584" y="2784"/>
            <a:chExt cx="4000" cy="1256"/>
          </a:xfrm>
        </p:grpSpPr>
        <p:pic>
          <p:nvPicPr>
            <p:cNvPr id="19465" name="Picture 5" descr="car_stere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Oval 6"/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/>
            </a:p>
          </p:txBody>
        </p:sp>
      </p:grpSp>
      <p:grpSp>
        <p:nvGrpSpPr>
          <p:cNvPr id="19462" name="Group 7"/>
          <p:cNvGrpSpPr>
            <a:grpSpLocks/>
          </p:cNvGrpSpPr>
          <p:nvPr/>
        </p:nvGrpSpPr>
        <p:grpSpPr bwMode="auto">
          <a:xfrm>
            <a:off x="1639888" y="4648200"/>
            <a:ext cx="3581400" cy="533400"/>
            <a:chOff x="1056" y="3648"/>
            <a:chExt cx="2304" cy="384"/>
          </a:xfrm>
        </p:grpSpPr>
        <p:sp>
          <p:nvSpPr>
            <p:cNvPr id="19463" name="Rectangle 8"/>
            <p:cNvSpPr>
              <a:spLocks noChangeArrowheads="1"/>
            </p:cNvSpPr>
            <p:nvPr/>
          </p:nvSpPr>
          <p:spPr bwMode="auto">
            <a:xfrm>
              <a:off x="1056" y="364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/>
            </a:p>
          </p:txBody>
        </p:sp>
        <p:sp>
          <p:nvSpPr>
            <p:cNvPr id="19464" name="Rectangle 9"/>
            <p:cNvSpPr>
              <a:spLocks noChangeArrowheads="1"/>
            </p:cNvSpPr>
            <p:nvPr/>
          </p:nvSpPr>
          <p:spPr bwMode="auto">
            <a:xfrm>
              <a:off x="2736" y="3648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800000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Char char="n"/>
                <a:defRPr sz="14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0C0C0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55537</TotalTime>
  <Words>1260</Words>
  <Application>Microsoft Office PowerPoint</Application>
  <PresentationFormat>On-screen Show (4:3)</PresentationFormat>
  <Paragraphs>593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Courier New</vt:lpstr>
      <vt:lpstr>Tahoma</vt:lpstr>
      <vt:lpstr>Times New Roman</vt:lpstr>
      <vt:lpstr>Verdana</vt:lpstr>
      <vt:lpstr>Wingdings</vt:lpstr>
      <vt:lpstr>Blends</vt:lpstr>
      <vt:lpstr>Introduction to Programming with Python</vt:lpstr>
      <vt:lpstr>PowerPoint Presentation</vt:lpstr>
      <vt:lpstr>Programming basics</vt:lpstr>
      <vt:lpstr>Compiling and interpreting</vt:lpstr>
      <vt:lpstr>Expressions</vt:lpstr>
      <vt:lpstr>Integer division</vt:lpstr>
      <vt:lpstr>Real numbers</vt:lpstr>
      <vt:lpstr>Math commands</vt:lpstr>
      <vt:lpstr>Variables</vt:lpstr>
      <vt:lpstr>print</vt:lpstr>
      <vt:lpstr>input</vt:lpstr>
      <vt:lpstr>Repetition (loops) and Selection (if/else)</vt:lpstr>
      <vt:lpstr>The for loop</vt:lpstr>
      <vt:lpstr>range</vt:lpstr>
      <vt:lpstr>Cumulative loops</vt:lpstr>
      <vt:lpstr>if</vt:lpstr>
      <vt:lpstr>if/else</vt:lpstr>
      <vt:lpstr>while</vt:lpstr>
      <vt:lpstr>Logic</vt:lpstr>
      <vt:lpstr>Text and File Processing</vt:lpstr>
      <vt:lpstr>Strings</vt:lpstr>
      <vt:lpstr>Indexes</vt:lpstr>
      <vt:lpstr>String properties</vt:lpstr>
      <vt:lpstr>raw_input</vt:lpstr>
      <vt:lpstr>Text processing</vt:lpstr>
      <vt:lpstr>Strings and numbers</vt:lpstr>
      <vt:lpstr>File processing</vt:lpstr>
      <vt:lpstr>Line-by-line processing</vt:lpstr>
      <vt:lpstr>Graphics</vt:lpstr>
      <vt:lpstr>DrawingPanel</vt:lpstr>
      <vt:lpstr>Graphical commands</vt:lpstr>
      <vt:lpstr>Drawing with loops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Stein, Matthew</cp:lastModifiedBy>
  <cp:revision>1256</cp:revision>
  <cp:lastPrinted>2009-04-22T19:24:48Z</cp:lastPrinted>
  <dcterms:created xsi:type="dcterms:W3CDTF">2009-04-22T19:24:48Z</dcterms:created>
  <dcterms:modified xsi:type="dcterms:W3CDTF">2019-09-03T17:17:01Z</dcterms:modified>
</cp:coreProperties>
</file>