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  <p:sldMasterId id="2147483689" r:id="rId2"/>
    <p:sldMasterId id="2147483701" r:id="rId3"/>
    <p:sldMasterId id="2147483713" r:id="rId4"/>
  </p:sldMasterIdLst>
  <p:notesMasterIdLst>
    <p:notesMasterId r:id="rId51"/>
  </p:notesMasterIdLst>
  <p:sldIdLst>
    <p:sldId id="256" r:id="rId5"/>
    <p:sldId id="257" r:id="rId6"/>
    <p:sldId id="258" r:id="rId7"/>
    <p:sldId id="305" r:id="rId8"/>
    <p:sldId id="259" r:id="rId9"/>
    <p:sldId id="260" r:id="rId10"/>
    <p:sldId id="261" r:id="rId11"/>
    <p:sldId id="262" r:id="rId12"/>
    <p:sldId id="281" r:id="rId13"/>
    <p:sldId id="263" r:id="rId14"/>
    <p:sldId id="297" r:id="rId15"/>
    <p:sldId id="298" r:id="rId16"/>
    <p:sldId id="299" r:id="rId17"/>
    <p:sldId id="300" r:id="rId18"/>
    <p:sldId id="265" r:id="rId19"/>
    <p:sldId id="264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6" r:id="rId30"/>
    <p:sldId id="271" r:id="rId31"/>
    <p:sldId id="301" r:id="rId32"/>
    <p:sldId id="280" r:id="rId33"/>
    <p:sldId id="306" r:id="rId34"/>
    <p:sldId id="307" r:id="rId35"/>
    <p:sldId id="278" r:id="rId36"/>
    <p:sldId id="304" r:id="rId37"/>
    <p:sldId id="303" r:id="rId38"/>
    <p:sldId id="273" r:id="rId39"/>
    <p:sldId id="274" r:id="rId40"/>
    <p:sldId id="275" r:id="rId41"/>
    <p:sldId id="276" r:id="rId42"/>
    <p:sldId id="277" r:id="rId43"/>
    <p:sldId id="287" r:id="rId44"/>
    <p:sldId id="279" r:id="rId45"/>
    <p:sldId id="289" r:id="rId46"/>
    <p:sldId id="293" r:id="rId47"/>
    <p:sldId id="294" r:id="rId48"/>
    <p:sldId id="295" r:id="rId49"/>
    <p:sldId id="296" r:id="rId50"/>
  </p:sldIdLst>
  <p:sldSz cx="9144000" cy="6858000" type="screen4x3"/>
  <p:notesSz cx="6858000" cy="9144000"/>
  <p:embeddedFontLst>
    <p:embeddedFont>
      <p:font typeface="Times" panose="02020603050405020304" pitchFamily="18" charset="0"/>
      <p:regular r:id="rId52"/>
      <p:bold r:id="rId53"/>
      <p:italic r:id="rId54"/>
      <p:boldItalic r:id="rId55"/>
    </p:embeddedFont>
    <p:embeddedFont>
      <p:font typeface="Monotype Corsiva" panose="03010101010201010101" pitchFamily="66" charset="0"/>
      <p:italic r:id="rId56"/>
    </p:embeddedFont>
    <p:embeddedFont>
      <p:font typeface="ZapfHumnst Dm BT" panose="020B0602050508020304"/>
      <p:regular r:id="rId57"/>
      <p: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ZapfHumnst BT" panose="020B0502050508020304"/>
      <p:regular r:id="rId63"/>
      <p:bold r:id="rId64"/>
      <p:italic r:id="rId65"/>
      <p:boldItalic r:id="rId6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8080"/>
    <a:srgbClr val="003366"/>
    <a:srgbClr val="FF0066"/>
    <a:srgbClr val="FF3300"/>
    <a:srgbClr val="00FF00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2022" autoAdjust="0"/>
  </p:normalViewPr>
  <p:slideViewPr>
    <p:cSldViewPr snapToGrid="0">
      <p:cViewPr varScale="1">
        <p:scale>
          <a:sx n="66" d="100"/>
          <a:sy n="66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2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1.xml"/><Relationship Id="rId61" Type="http://schemas.openxmlformats.org/officeDocument/2006/relationships/font" Target="fonts/font10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fld id="{95715274-7082-483C-B170-03661A24B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EFB5-6812-4202-8A79-49D6C6C84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694C-3D34-4DA6-807B-ECD31E3605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AAA23-C8AD-4FF4-80E5-F2B34EA04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April 2004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Linear Filters and Convolution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C81583D-5AFE-488E-8747-A54BD8C74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20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BF1DB5A-9626-4815-8003-3A8D46C46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61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8193B35-C4D2-4C6D-8B62-E362C7D2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61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0BB1C9CD-D9B5-42B8-B80C-B21BD4C44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5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D97943-A8DC-4D28-BD15-3FD8C949D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7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640D2E-8E83-4B08-A6E7-D3701C18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1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91C1DAA-EEC4-42D7-AA12-674CA8C46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259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1F08501-0B61-4005-B8B2-E78DCC5D3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0112-74FE-4582-83A6-9AEC0A4646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82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77F4D56-6FC1-4E97-9095-21A4DB699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75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9AC6B20-45F2-40B5-99BC-8B60272F5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31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CBA5192A-973B-4A38-AF69-BBACB6183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10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AE9DD3F-2513-4183-8B6D-D954AD043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87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77E3-48CF-473C-B8B5-B02675D7DB37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4A87-E0BA-4755-AA68-6B55DC195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97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62AE-4B17-43FB-978D-9D24C3DE66FC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AE9CF-532B-4FB3-B05F-B7003F4A3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5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5113-D04A-46B8-8C90-E5A4DB2DBD15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F70C-2CF5-4DBC-A8AA-43E82F547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11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FE1-3601-4B70-9523-48D55A6641A4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16C4-A8CD-48B6-AF09-D8436F204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0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F89E-0C21-4C0C-9074-5CF249F540C4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264B-58EC-4A4A-9C20-165296241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5433-978D-4E03-B21B-7DE3955985F7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D085-20D6-4C44-A92D-057AB994C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F75-2409-4A86-BD59-3C9E56D146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9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C2CC-8EAB-42E4-9BD3-8DC1DC0B8807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9F14B-2B1F-4AD2-9A90-134AC14F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66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9DE4-19CC-4D9D-92A3-32DC2F2D00B7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EF294-2F3C-44E8-B70A-3FD638D5C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01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87C5-0AF8-4CF8-BF7F-E6D5DD5D511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9C78-56F9-46C2-9870-073EE5495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65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5DAF-409B-4EBA-8D4E-4450ADBD6239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076-F7DE-4B9A-8D4E-90F3EDE0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09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C51E-677C-43DD-8217-9EBE7C4A437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D6F7-FD54-44DF-96A4-37698D08B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30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5A21-6DB2-46EB-8E92-A74B9AB183A9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C2F2B-E719-4F03-B5C3-ADEFC8201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37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F84B-42D5-4B3E-8CA2-E76D8F48557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385C-3E55-427E-9700-DEDB00074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37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343B-109F-4D83-B56E-986111CB42CD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9FFEB-7693-49D9-8A27-08E07E558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485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686C6-10E0-43BA-B694-498B22EDBCD3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ADB5-BF7F-45D0-8746-C6D534A8C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150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EAD5C-5A7B-4161-8936-39A76CDBCF57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5D32-43DA-4D5B-97FA-0662C6057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3954-09A6-4BBA-BB98-E90805FEF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56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87B5-9275-4453-A7FE-BD356CDBEC7A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660F-FDEC-4C19-9EB6-7262C614D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038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06B-8AF9-4B95-A4D4-C4876810D54F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EBFE-13BD-4CDF-A5F9-1B6ABE5E7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2066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5AC4-1F26-4669-8066-9F574E62F5E5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5820-ED73-4606-B59C-A36C7EFD6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18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8B9-917A-4577-A574-CB9C3683BE6F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936A-A1EF-4EB1-ABC3-4E6739EB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183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9266-5CD9-47D7-A920-6919950B3B10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D3B52-C7DB-420A-8D1A-AC146267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042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7929-C621-4E44-BE98-B5FB3C644DC5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61EA-A5EB-4235-A85B-00B5D277B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6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07E-0CDC-44EB-94DC-83115D9BEE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240E-68CE-4569-B879-9F0658535E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6DC09-0A03-4A66-BF69-FBD089308F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9004-680D-4359-A838-70EECF888A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F3EE-A27F-42C0-95C1-B45D3A148D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24334D-3FC2-48FF-9441-F59656113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2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6262994-96C1-4096-867C-BC48AEBBF5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5CD559-A1E6-4B04-BA65-E9ACA44EC0F9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B7E046-78E3-4642-AF96-BAB624FFA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77C45B6-3700-4E8F-B6BD-1D557205F15D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D828AC1-02C5-475B-A011-F49948E8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3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25642" y="89117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Filtering and Edge Detection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99022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0660" y="4028322"/>
            <a:ext cx="4348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slides from </a:t>
            </a:r>
          </a:p>
          <a:p>
            <a:r>
              <a:rPr lang="en-US" dirty="0" err="1" smtClean="0"/>
              <a:t>Szymon</a:t>
            </a:r>
            <a:r>
              <a:rPr lang="en-US" dirty="0" smtClean="0"/>
              <a:t> </a:t>
            </a:r>
            <a:r>
              <a:rPr lang="en-US" dirty="0" err="1" smtClean="0"/>
              <a:t>Rusinkiewicz</a:t>
            </a:r>
            <a:endParaRPr lang="en-US" dirty="0" smtClean="0"/>
          </a:p>
          <a:p>
            <a:r>
              <a:rPr lang="en-US" dirty="0" smtClean="0"/>
              <a:t>Princeton University</a:t>
            </a:r>
          </a:p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76727" y="229594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ENGR 430 Computer Vision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Matthew Stein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Roger Williams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Gaussian Filters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39125" cy="387168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Gaussians are used because:</a:t>
            </a:r>
          </a:p>
          <a:p>
            <a:pPr lvl="1" eaLnBrk="1" hangingPunct="1">
              <a:defRPr/>
            </a:pPr>
            <a:r>
              <a:rPr lang="en-US" altLang="en-US" dirty="0" smtClean="0"/>
              <a:t>Smooth</a:t>
            </a:r>
          </a:p>
          <a:p>
            <a:pPr lvl="1" eaLnBrk="1" hangingPunct="1">
              <a:defRPr/>
            </a:pPr>
            <a:r>
              <a:rPr lang="en-US" altLang="en-US" dirty="0" smtClean="0"/>
              <a:t>Decay to zero rapidly</a:t>
            </a:r>
          </a:p>
          <a:p>
            <a:pPr lvl="2">
              <a:defRPr/>
            </a:pPr>
            <a:r>
              <a:rPr lang="en-US" altLang="en-US" dirty="0" smtClean="0"/>
              <a:t>Can you imagine why this is important?</a:t>
            </a:r>
          </a:p>
          <a:p>
            <a:pPr lvl="1" eaLnBrk="1" hangingPunct="1">
              <a:defRPr/>
            </a:pPr>
            <a:r>
              <a:rPr lang="en-US" altLang="en-US" dirty="0" smtClean="0"/>
              <a:t>Simple (?) analytic formula</a:t>
            </a:r>
          </a:p>
          <a:p>
            <a:pPr lvl="1" eaLnBrk="1" hangingPunct="1">
              <a:defRPr/>
            </a:pPr>
            <a:r>
              <a:rPr lang="en-US" altLang="en-US" dirty="0" smtClean="0"/>
              <a:t>Limit of applying multiple filters is Gaussian</a:t>
            </a:r>
            <a:br>
              <a:rPr lang="en-US" altLang="en-US" dirty="0" smtClean="0"/>
            </a:br>
            <a:r>
              <a:rPr lang="en-US" altLang="en-US" dirty="0" smtClean="0"/>
              <a:t>(Central limit theorem)</a:t>
            </a:r>
          </a:p>
          <a:p>
            <a:pPr lvl="1" eaLnBrk="1" hangingPunct="1">
              <a:defRPr/>
            </a:pPr>
            <a:r>
              <a:rPr lang="en-US" altLang="en-US" dirty="0" smtClean="0"/>
              <a:t>Separable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      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= 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 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8857" y="5370286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try…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16A9-C48C-4806-BEC7-9FCE8CCF82F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9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</a:t>
            </a:r>
          </a:p>
        </p:txBody>
      </p:sp>
      <p:sp>
        <p:nvSpPr>
          <p:cNvPr id="179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r>
              <a:rPr lang="en-US" altLang="en-US"/>
              <a:t>The response of a linear shift-invariant system can be described by the </a:t>
            </a:r>
            <a:r>
              <a:rPr lang="en-US" altLang="en-US" b="1" i="1"/>
              <a:t>convolution</a:t>
            </a:r>
            <a:r>
              <a:rPr lang="en-US" altLang="en-US"/>
              <a:t> operation</a:t>
            </a:r>
          </a:p>
        </p:txBody>
      </p:sp>
      <p:grpSp>
        <p:nvGrpSpPr>
          <p:cNvPr id="1798150" name="Group 6"/>
          <p:cNvGrpSpPr>
            <a:grpSpLocks/>
          </p:cNvGrpSpPr>
          <p:nvPr/>
        </p:nvGrpSpPr>
        <p:grpSpPr bwMode="auto">
          <a:xfrm>
            <a:off x="2915443" y="2320132"/>
            <a:ext cx="2259013" cy="736600"/>
            <a:chOff x="1872" y="1384"/>
            <a:chExt cx="1423" cy="464"/>
          </a:xfrm>
        </p:grpSpPr>
        <p:sp>
          <p:nvSpPr>
            <p:cNvPr id="179815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72" y="1440"/>
              <a:ext cx="1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152" name="Rectangle 8"/>
            <p:cNvSpPr>
              <a:spLocks noChangeArrowheads="1"/>
            </p:cNvSpPr>
            <p:nvPr/>
          </p:nvSpPr>
          <p:spPr bwMode="auto">
            <a:xfrm>
              <a:off x="1888" y="1464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en-US" i="0"/>
            </a:p>
          </p:txBody>
        </p:sp>
        <p:sp>
          <p:nvSpPr>
            <p:cNvPr id="1798153" name="Rectangle 9"/>
            <p:cNvSpPr>
              <a:spLocks noChangeArrowheads="1"/>
            </p:cNvSpPr>
            <p:nvPr/>
          </p:nvSpPr>
          <p:spPr bwMode="auto">
            <a:xfrm>
              <a:off x="2000" y="157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ij</a:t>
              </a:r>
              <a:endParaRPr lang="en-US" altLang="en-US" i="0"/>
            </a:p>
          </p:txBody>
        </p:sp>
        <p:sp>
          <p:nvSpPr>
            <p:cNvPr id="1798154" name="Rectangle 10"/>
            <p:cNvSpPr>
              <a:spLocks noChangeArrowheads="1"/>
            </p:cNvSpPr>
            <p:nvPr/>
          </p:nvSpPr>
          <p:spPr bwMode="auto">
            <a:xfrm>
              <a:off x="2128" y="1440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i="0"/>
            </a:p>
          </p:txBody>
        </p:sp>
        <p:sp>
          <p:nvSpPr>
            <p:cNvPr id="1798155" name="Rectangle 11"/>
            <p:cNvSpPr>
              <a:spLocks noChangeArrowheads="1"/>
            </p:cNvSpPr>
            <p:nvPr/>
          </p:nvSpPr>
          <p:spPr bwMode="auto">
            <a:xfrm>
              <a:off x="2512" y="146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H</a:t>
              </a:r>
              <a:endParaRPr lang="en-US" altLang="en-US" i="0" dirty="0"/>
            </a:p>
          </p:txBody>
        </p:sp>
        <p:sp>
          <p:nvSpPr>
            <p:cNvPr id="1798156" name="Rectangle 12"/>
            <p:cNvSpPr>
              <a:spLocks noChangeArrowheads="1"/>
            </p:cNvSpPr>
            <p:nvPr/>
          </p:nvSpPr>
          <p:spPr bwMode="auto">
            <a:xfrm>
              <a:off x="2664" y="157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en-US" i="0"/>
            </a:p>
          </p:txBody>
        </p:sp>
        <p:sp>
          <p:nvSpPr>
            <p:cNvPr id="1798157" name="Rectangle 13"/>
            <p:cNvSpPr>
              <a:spLocks noChangeArrowheads="1"/>
            </p:cNvSpPr>
            <p:nvPr/>
          </p:nvSpPr>
          <p:spPr bwMode="auto">
            <a:xfrm>
              <a:off x="2704" y="1568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i="0"/>
            </a:p>
          </p:txBody>
        </p:sp>
        <p:sp>
          <p:nvSpPr>
            <p:cNvPr id="1798158" name="Rectangle 14"/>
            <p:cNvSpPr>
              <a:spLocks noChangeArrowheads="1"/>
            </p:cNvSpPr>
            <p:nvPr/>
          </p:nvSpPr>
          <p:spPr bwMode="auto">
            <a:xfrm>
              <a:off x="2776" y="157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u</a:t>
              </a:r>
              <a:endParaRPr lang="en-US" altLang="en-US" i="0"/>
            </a:p>
          </p:txBody>
        </p:sp>
        <p:sp>
          <p:nvSpPr>
            <p:cNvPr id="1798159" name="Rectangle 15"/>
            <p:cNvSpPr>
              <a:spLocks noChangeArrowheads="1"/>
            </p:cNvSpPr>
            <p:nvPr/>
          </p:nvSpPr>
          <p:spPr bwMode="auto">
            <a:xfrm>
              <a:off x="2840" y="157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" panose="02020603050405020304" pitchFamily="18" charset="0"/>
                </a:rPr>
                <a:t>,</a:t>
              </a:r>
              <a:endParaRPr lang="en-US" altLang="en-US" i="0"/>
            </a:p>
          </p:txBody>
        </p:sp>
        <p:sp>
          <p:nvSpPr>
            <p:cNvPr id="1798160" name="Rectangle 16"/>
            <p:cNvSpPr>
              <a:spLocks noChangeArrowheads="1"/>
            </p:cNvSpPr>
            <p:nvPr/>
          </p:nvSpPr>
          <p:spPr bwMode="auto">
            <a:xfrm>
              <a:off x="2880" y="157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j</a:t>
              </a:r>
              <a:endParaRPr lang="en-US" altLang="en-US" i="0"/>
            </a:p>
          </p:txBody>
        </p:sp>
        <p:sp>
          <p:nvSpPr>
            <p:cNvPr id="1798161" name="Rectangle 17"/>
            <p:cNvSpPr>
              <a:spLocks noChangeArrowheads="1"/>
            </p:cNvSpPr>
            <p:nvPr/>
          </p:nvSpPr>
          <p:spPr bwMode="auto">
            <a:xfrm>
              <a:off x="2920" y="1568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i="0"/>
            </a:p>
          </p:txBody>
        </p:sp>
        <p:sp>
          <p:nvSpPr>
            <p:cNvPr id="1798162" name="Rectangle 18"/>
            <p:cNvSpPr>
              <a:spLocks noChangeArrowheads="1"/>
            </p:cNvSpPr>
            <p:nvPr/>
          </p:nvSpPr>
          <p:spPr bwMode="auto">
            <a:xfrm>
              <a:off x="2992" y="1576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endParaRPr lang="en-US" altLang="en-US" i="0"/>
            </a:p>
          </p:txBody>
        </p:sp>
        <p:sp>
          <p:nvSpPr>
            <p:cNvPr id="1798163" name="Rectangle 19"/>
            <p:cNvSpPr>
              <a:spLocks noChangeArrowheads="1"/>
            </p:cNvSpPr>
            <p:nvPr/>
          </p:nvSpPr>
          <p:spPr bwMode="auto">
            <a:xfrm>
              <a:off x="3085" y="1464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  <a:endParaRPr lang="en-US" altLang="en-US" i="0"/>
            </a:p>
          </p:txBody>
        </p:sp>
        <p:sp>
          <p:nvSpPr>
            <p:cNvPr id="1798164" name="Rectangle 20"/>
            <p:cNvSpPr>
              <a:spLocks noChangeArrowheads="1"/>
            </p:cNvSpPr>
            <p:nvPr/>
          </p:nvSpPr>
          <p:spPr bwMode="auto">
            <a:xfrm>
              <a:off x="3189" y="157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uv</a:t>
              </a:r>
              <a:endParaRPr lang="en-US" altLang="en-US" i="0"/>
            </a:p>
          </p:txBody>
        </p:sp>
        <p:sp>
          <p:nvSpPr>
            <p:cNvPr id="1798165" name="Rectangle 21"/>
            <p:cNvSpPr>
              <a:spLocks noChangeArrowheads="1"/>
            </p:cNvSpPr>
            <p:nvPr/>
          </p:nvSpPr>
          <p:spPr bwMode="auto">
            <a:xfrm>
              <a:off x="2312" y="17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u</a:t>
              </a:r>
              <a:endParaRPr lang="en-US" altLang="en-US" i="0"/>
            </a:p>
          </p:txBody>
        </p:sp>
        <p:sp>
          <p:nvSpPr>
            <p:cNvPr id="1798166" name="Rectangle 22"/>
            <p:cNvSpPr>
              <a:spLocks noChangeArrowheads="1"/>
            </p:cNvSpPr>
            <p:nvPr/>
          </p:nvSpPr>
          <p:spPr bwMode="auto">
            <a:xfrm>
              <a:off x="2376" y="1712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" panose="02020603050405020304" pitchFamily="18" charset="0"/>
                </a:rPr>
                <a:t>,</a:t>
              </a:r>
              <a:endParaRPr lang="en-US" altLang="en-US" i="0"/>
            </a:p>
          </p:txBody>
        </p:sp>
        <p:sp>
          <p:nvSpPr>
            <p:cNvPr id="1798167" name="Rectangle 23"/>
            <p:cNvSpPr>
              <a:spLocks noChangeArrowheads="1"/>
            </p:cNvSpPr>
            <p:nvPr/>
          </p:nvSpPr>
          <p:spPr bwMode="auto">
            <a:xfrm>
              <a:off x="2400" y="1712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endParaRPr lang="en-US" altLang="en-US" i="0"/>
            </a:p>
          </p:txBody>
        </p:sp>
        <p:sp>
          <p:nvSpPr>
            <p:cNvPr id="1798168" name="Rectangle 24"/>
            <p:cNvSpPr>
              <a:spLocks noChangeArrowheads="1"/>
            </p:cNvSpPr>
            <p:nvPr/>
          </p:nvSpPr>
          <p:spPr bwMode="auto">
            <a:xfrm>
              <a:off x="2280" y="1384"/>
              <a:ext cx="20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i="0"/>
            </a:p>
          </p:txBody>
        </p:sp>
      </p:grpSp>
      <p:sp>
        <p:nvSpPr>
          <p:cNvPr id="1798169" name="Text Box 25"/>
          <p:cNvSpPr txBox="1">
            <a:spLocks noChangeArrowheads="1"/>
          </p:cNvSpPr>
          <p:nvPr/>
        </p:nvSpPr>
        <p:spPr bwMode="auto">
          <a:xfrm>
            <a:off x="5550690" y="3258344"/>
            <a:ext cx="128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dirty="0"/>
              <a:t>Input image</a:t>
            </a:r>
          </a:p>
        </p:txBody>
      </p:sp>
      <p:sp>
        <p:nvSpPr>
          <p:cNvPr id="1798170" name="Text Box 26"/>
          <p:cNvSpPr txBox="1">
            <a:spLocks noChangeArrowheads="1"/>
          </p:cNvSpPr>
          <p:nvPr/>
        </p:nvSpPr>
        <p:spPr bwMode="auto">
          <a:xfrm>
            <a:off x="3658393" y="3853657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dirty="0"/>
              <a:t>Convolution</a:t>
            </a:r>
            <a:br>
              <a:rPr lang="en-US" altLang="en-US" sz="1800" i="0" dirty="0"/>
            </a:br>
            <a:r>
              <a:rPr lang="en-US" altLang="en-US" sz="1800" i="0" dirty="0"/>
              <a:t>filter kernel</a:t>
            </a:r>
          </a:p>
        </p:txBody>
      </p:sp>
      <p:sp>
        <p:nvSpPr>
          <p:cNvPr id="1798171" name="Text Box 27"/>
          <p:cNvSpPr txBox="1">
            <a:spLocks noChangeArrowheads="1"/>
          </p:cNvSpPr>
          <p:nvPr/>
        </p:nvSpPr>
        <p:spPr bwMode="auto">
          <a:xfrm>
            <a:off x="1732755" y="3585369"/>
            <a:ext cx="1435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dirty="0"/>
              <a:t>Output image</a:t>
            </a:r>
          </a:p>
        </p:txBody>
      </p:sp>
      <p:sp>
        <p:nvSpPr>
          <p:cNvPr id="1798172" name="Line 28"/>
          <p:cNvSpPr>
            <a:spLocks noChangeShapeType="1"/>
          </p:cNvSpPr>
          <p:nvPr/>
        </p:nvSpPr>
        <p:spPr bwMode="auto">
          <a:xfrm flipV="1">
            <a:off x="2977752" y="2884488"/>
            <a:ext cx="109538" cy="436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8173" name="Line 29"/>
          <p:cNvSpPr>
            <a:spLocks noChangeShapeType="1"/>
          </p:cNvSpPr>
          <p:nvPr/>
        </p:nvSpPr>
        <p:spPr bwMode="auto">
          <a:xfrm flipH="1" flipV="1">
            <a:off x="4078288" y="2947194"/>
            <a:ext cx="80962" cy="844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8174" name="Line 30"/>
          <p:cNvSpPr>
            <a:spLocks noChangeShapeType="1"/>
          </p:cNvSpPr>
          <p:nvPr/>
        </p:nvSpPr>
        <p:spPr bwMode="auto">
          <a:xfrm flipH="1" flipV="1">
            <a:off x="5110954" y="2898775"/>
            <a:ext cx="371475" cy="466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8177" name="Group 33"/>
          <p:cNvGrpSpPr>
            <a:grpSpLocks/>
          </p:cNvGrpSpPr>
          <p:nvPr/>
        </p:nvGrpSpPr>
        <p:grpSpPr bwMode="auto">
          <a:xfrm>
            <a:off x="5924550" y="4032250"/>
            <a:ext cx="2827338" cy="885825"/>
            <a:chOff x="3732" y="1612"/>
            <a:chExt cx="1781" cy="558"/>
          </a:xfrm>
        </p:grpSpPr>
        <p:graphicFrame>
          <p:nvGraphicFramePr>
            <p:cNvPr id="1798175" name="Object 31"/>
            <p:cNvGraphicFramePr>
              <a:graphicFrameLocks noChangeAspect="1"/>
            </p:cNvGraphicFramePr>
            <p:nvPr/>
          </p:nvGraphicFramePr>
          <p:xfrm>
            <a:off x="3732" y="1612"/>
            <a:ext cx="17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8" name="Equation" r:id="rId3" imgW="1206360" imgH="177480" progId="Equation.3">
                    <p:embed/>
                  </p:oleObj>
                </mc:Choice>
                <mc:Fallback>
                  <p:oleObj name="Equation" r:id="rId3" imgW="1206360" imgH="177480" progId="Equation.3">
                    <p:embed/>
                    <p:pic>
                      <p:nvPicPr>
                        <p:cNvPr id="179817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612"/>
                          <a:ext cx="17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8176" name="Text Box 32"/>
            <p:cNvSpPr txBox="1">
              <a:spLocks noChangeArrowheads="1"/>
            </p:cNvSpPr>
            <p:nvPr/>
          </p:nvSpPr>
          <p:spPr bwMode="auto">
            <a:xfrm>
              <a:off x="4033" y="1939"/>
              <a:ext cx="1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0">
                  <a:solidFill>
                    <a:srgbClr val="CC3300"/>
                  </a:solidFill>
                </a:rPr>
                <a:t>Convolution notations</a:t>
              </a:r>
            </a:p>
          </p:txBody>
        </p:sp>
      </p:grpSp>
      <p:graphicFrame>
        <p:nvGraphicFramePr>
          <p:cNvPr id="1798192" name="Object 48"/>
          <p:cNvGraphicFramePr>
            <a:graphicFrameLocks noChangeAspect="1"/>
          </p:cNvGraphicFramePr>
          <p:nvPr/>
        </p:nvGraphicFramePr>
        <p:xfrm>
          <a:off x="2058988" y="4918075"/>
          <a:ext cx="29670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5" imgW="1409400" imgH="431640" progId="Equation.3">
                  <p:embed/>
                </p:oleObj>
              </mc:Choice>
              <mc:Fallback>
                <p:oleObj name="Equation" r:id="rId5" imgW="1409400" imgH="431640" progId="Equation.3">
                  <p:embed/>
                  <p:pic>
                    <p:nvPicPr>
                      <p:cNvPr id="179819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918075"/>
                        <a:ext cx="29670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9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441-3447-4083-A02F-5766C2FA66A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6000"/>
          </a:xfrm>
        </p:spPr>
        <p:txBody>
          <a:bodyPr/>
          <a:lstStyle/>
          <a:p>
            <a:r>
              <a:rPr lang="en-US" altLang="en-US" sz="2400"/>
              <a:t>Think of 2D convolution as the following procedure</a:t>
            </a:r>
          </a:p>
          <a:p>
            <a:r>
              <a:rPr lang="en-US" altLang="en-US" sz="2400" dirty="0"/>
              <a:t>For every pixel (</a:t>
            </a:r>
            <a:r>
              <a:rPr lang="en-US" altLang="en-US" sz="2400" dirty="0" err="1"/>
              <a:t>i,j</a:t>
            </a:r>
            <a:r>
              <a:rPr lang="en-US" altLang="en-US" sz="2400" dirty="0"/>
              <a:t>):</a:t>
            </a:r>
          </a:p>
          <a:p>
            <a:pPr lvl="1"/>
            <a:r>
              <a:rPr lang="en-US" altLang="en-US" sz="2000" dirty="0"/>
              <a:t>Line up the image at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with the filter kernel</a:t>
            </a:r>
          </a:p>
          <a:p>
            <a:pPr lvl="1"/>
            <a:r>
              <a:rPr lang="en-US" altLang="en-US" sz="2000" dirty="0"/>
              <a:t>Flip the kernel in both directions (vertical and horizontal)</a:t>
            </a:r>
          </a:p>
          <a:p>
            <a:pPr lvl="1"/>
            <a:r>
              <a:rPr lang="en-US" altLang="en-US" sz="2000" dirty="0"/>
              <a:t>Multiply and sum (dot product) to get output value </a:t>
            </a:r>
            <a:r>
              <a:rPr lang="en-US" altLang="en-US" sz="2000" i="1" dirty="0"/>
              <a:t>R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)</a:t>
            </a:r>
          </a:p>
        </p:txBody>
      </p:sp>
      <p:pic>
        <p:nvPicPr>
          <p:cNvPr id="1801220" name="Picture 4" descr="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222" name="Picture 6" descr="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8" t="34460" r="11401" b="56143"/>
          <a:stretch>
            <a:fillRect/>
          </a:stretch>
        </p:blipFill>
        <p:spPr bwMode="auto">
          <a:xfrm>
            <a:off x="5791200" y="3581400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223" name="Picture 7" descr="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8" t="34460" r="11401" b="56143"/>
          <a:stretch>
            <a:fillRect/>
          </a:stretch>
        </p:blipFill>
        <p:spPr bwMode="auto">
          <a:xfrm>
            <a:off x="2463800" y="3919538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1224" name="Oval 8"/>
          <p:cNvSpPr>
            <a:spLocks noChangeArrowheads="1"/>
          </p:cNvSpPr>
          <p:nvPr/>
        </p:nvSpPr>
        <p:spPr bwMode="auto">
          <a:xfrm>
            <a:off x="2413000" y="3876675"/>
            <a:ext cx="74613" cy="74613"/>
          </a:xfrm>
          <a:prstGeom prst="ellipse">
            <a:avLst/>
          </a:prstGeom>
          <a:solidFill>
            <a:srgbClr val="66FF33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01225" name="Picture 9" descr="c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8" t="56143" r="11401" b="34460"/>
          <a:stretch>
            <a:fillRect/>
          </a:stretch>
        </p:blipFill>
        <p:spPr bwMode="auto">
          <a:xfrm>
            <a:off x="2463800" y="3624263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226" name="Picture 10" descr="c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6143" r="80598" b="34460"/>
          <a:stretch>
            <a:fillRect/>
          </a:stretch>
        </p:blipFill>
        <p:spPr bwMode="auto">
          <a:xfrm>
            <a:off x="2200275" y="3624263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1227" name="Group 11"/>
          <p:cNvGrpSpPr>
            <a:grpSpLocks/>
          </p:cNvGrpSpPr>
          <p:nvPr/>
        </p:nvGrpSpPr>
        <p:grpSpPr bwMode="auto">
          <a:xfrm>
            <a:off x="914400" y="3944938"/>
            <a:ext cx="1447800" cy="422275"/>
            <a:chOff x="576" y="2485"/>
            <a:chExt cx="912" cy="266"/>
          </a:xfrm>
        </p:grpSpPr>
        <p:sp>
          <p:nvSpPr>
            <p:cNvPr id="1801228" name="Text Box 12"/>
            <p:cNvSpPr txBox="1">
              <a:spLocks noChangeArrowheads="1"/>
            </p:cNvSpPr>
            <p:nvPr/>
          </p:nvSpPr>
          <p:spPr bwMode="auto">
            <a:xfrm>
              <a:off x="576" y="2539"/>
              <a:ext cx="3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i="0"/>
                <a:t>(i,j)</a:t>
              </a:r>
            </a:p>
          </p:txBody>
        </p:sp>
        <p:sp>
          <p:nvSpPr>
            <p:cNvPr id="1801229" name="Line 13"/>
            <p:cNvSpPr>
              <a:spLocks noChangeShapeType="1"/>
            </p:cNvSpPr>
            <p:nvPr/>
          </p:nvSpPr>
          <p:spPr bwMode="auto">
            <a:xfrm flipV="1">
              <a:off x="848" y="2485"/>
              <a:ext cx="640" cy="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0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855A-73AC-40BD-9CC5-B2DBA7ECAB0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324"/>
            <a:ext cx="8229600" cy="4525963"/>
          </a:xfrm>
        </p:spPr>
        <p:txBody>
          <a:bodyPr/>
          <a:lstStyle/>
          <a:p>
            <a:r>
              <a:rPr lang="en-US" altLang="en-US" sz="2800" dirty="0"/>
              <a:t>For every (</a:t>
            </a:r>
            <a:r>
              <a:rPr lang="en-US" altLang="en-US" sz="2800" i="1" dirty="0" err="1"/>
              <a:t>i,j</a:t>
            </a:r>
            <a:r>
              <a:rPr lang="en-US" altLang="en-US" sz="2800" dirty="0"/>
              <a:t>) location in the output image </a:t>
            </a:r>
            <a:r>
              <a:rPr lang="en-US" altLang="en-US" sz="2800" i="1" dirty="0"/>
              <a:t>R</a:t>
            </a:r>
            <a:r>
              <a:rPr lang="en-US" altLang="en-US" sz="2800" dirty="0"/>
              <a:t>, there is a summation over the local area </a:t>
            </a:r>
          </a:p>
        </p:txBody>
      </p:sp>
      <p:grpSp>
        <p:nvGrpSpPr>
          <p:cNvPr id="1799210" name="Group 42"/>
          <p:cNvGrpSpPr>
            <a:grpSpLocks/>
          </p:cNvGrpSpPr>
          <p:nvPr/>
        </p:nvGrpSpPr>
        <p:grpSpPr bwMode="auto">
          <a:xfrm>
            <a:off x="2438400" y="2352675"/>
            <a:ext cx="3810000" cy="2454275"/>
            <a:chOff x="1536" y="1482"/>
            <a:chExt cx="2400" cy="1546"/>
          </a:xfrm>
        </p:grpSpPr>
        <p:pic>
          <p:nvPicPr>
            <p:cNvPr id="1799201" name="Picture 33" descr="convolution-e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482"/>
              <a:ext cx="2400" cy="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9202" name="Text Box 34"/>
            <p:cNvSpPr txBox="1">
              <a:spLocks noChangeArrowheads="1"/>
            </p:cNvSpPr>
            <p:nvPr/>
          </p:nvSpPr>
          <p:spPr bwMode="auto">
            <a:xfrm>
              <a:off x="2704" y="277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F</a:t>
              </a:r>
            </a:p>
          </p:txBody>
        </p:sp>
        <p:sp>
          <p:nvSpPr>
            <p:cNvPr id="1799203" name="Text Box 35"/>
            <p:cNvSpPr txBox="1">
              <a:spLocks noChangeArrowheads="1"/>
            </p:cNvSpPr>
            <p:nvPr/>
          </p:nvSpPr>
          <p:spPr bwMode="auto">
            <a:xfrm>
              <a:off x="3530" y="244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H</a:t>
              </a:r>
            </a:p>
          </p:txBody>
        </p:sp>
      </p:grpSp>
      <p:sp>
        <p:nvSpPr>
          <p:cNvPr id="1799204" name="Text Box 36"/>
          <p:cNvSpPr txBox="1">
            <a:spLocks noChangeArrowheads="1"/>
          </p:cNvSpPr>
          <p:nvPr/>
        </p:nvSpPr>
        <p:spPr bwMode="auto">
          <a:xfrm>
            <a:off x="533400" y="5334000"/>
            <a:ext cx="480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8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31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en-US" b="1"/>
              <a:t>R</a:t>
            </a:r>
            <a:r>
              <a:rPr lang="en-US" altLang="en-US" b="1" baseline="-25000"/>
              <a:t>4,4</a:t>
            </a:r>
            <a:r>
              <a:rPr lang="en-US" altLang="en-US" b="1"/>
              <a:t> = H</a:t>
            </a:r>
            <a:r>
              <a:rPr lang="en-US" altLang="en-US" b="1" baseline="-25000"/>
              <a:t>0,0</a:t>
            </a:r>
            <a:r>
              <a:rPr lang="en-US" altLang="en-US" b="1"/>
              <a:t>F</a:t>
            </a:r>
            <a:r>
              <a:rPr lang="en-US" altLang="en-US" b="1" baseline="-25000"/>
              <a:t>4,4</a:t>
            </a:r>
            <a:r>
              <a:rPr lang="en-US" altLang="en-US" b="1"/>
              <a:t> +</a:t>
            </a:r>
            <a:r>
              <a:rPr lang="en-US" altLang="en-US" i="0"/>
              <a:t> </a:t>
            </a:r>
            <a:r>
              <a:rPr lang="en-US" altLang="en-US" b="1"/>
              <a:t>H</a:t>
            </a:r>
            <a:r>
              <a:rPr lang="en-US" altLang="en-US" b="1" baseline="-25000"/>
              <a:t>0,1</a:t>
            </a:r>
            <a:r>
              <a:rPr lang="en-US" altLang="en-US" b="1"/>
              <a:t>F</a:t>
            </a:r>
            <a:r>
              <a:rPr lang="en-US" altLang="en-US" b="1" baseline="-25000"/>
              <a:t>4,3</a:t>
            </a:r>
            <a:r>
              <a:rPr lang="en-US" altLang="en-US" b="1"/>
              <a:t> + H</a:t>
            </a:r>
            <a:r>
              <a:rPr lang="en-US" altLang="en-US" b="1" baseline="-25000"/>
              <a:t>0,2</a:t>
            </a:r>
            <a:r>
              <a:rPr lang="en-US" altLang="en-US" b="1"/>
              <a:t>F</a:t>
            </a:r>
            <a:r>
              <a:rPr lang="en-US" altLang="en-US" b="1" baseline="-25000"/>
              <a:t>4,2</a:t>
            </a:r>
            <a:r>
              <a:rPr lang="en-US" altLang="en-US" b="1"/>
              <a:t> + </a:t>
            </a:r>
            <a:br>
              <a:rPr lang="en-US" altLang="en-US" b="1"/>
            </a:br>
            <a:r>
              <a:rPr lang="en-US" altLang="en-US" b="1"/>
              <a:t>H</a:t>
            </a:r>
            <a:r>
              <a:rPr lang="en-US" altLang="en-US" b="1" baseline="-25000"/>
              <a:t>1,0</a:t>
            </a:r>
            <a:r>
              <a:rPr lang="en-US" altLang="en-US" b="1"/>
              <a:t>F</a:t>
            </a:r>
            <a:r>
              <a:rPr lang="en-US" altLang="en-US" b="1" baseline="-25000"/>
              <a:t>3,4</a:t>
            </a:r>
            <a:r>
              <a:rPr lang="en-US" altLang="en-US" b="1"/>
              <a:t> + H</a:t>
            </a:r>
            <a:r>
              <a:rPr lang="en-US" altLang="en-US" b="1" baseline="-25000"/>
              <a:t>1,1</a:t>
            </a:r>
            <a:r>
              <a:rPr lang="en-US" altLang="en-US" b="1"/>
              <a:t>F</a:t>
            </a:r>
            <a:r>
              <a:rPr lang="en-US" altLang="en-US" b="1" baseline="-25000"/>
              <a:t>3,3</a:t>
            </a:r>
            <a:r>
              <a:rPr lang="en-US" altLang="en-US" b="1"/>
              <a:t> + H</a:t>
            </a:r>
            <a:r>
              <a:rPr lang="en-US" altLang="en-US" b="1" baseline="-25000"/>
              <a:t>1,2</a:t>
            </a:r>
            <a:r>
              <a:rPr lang="en-US" altLang="en-US" b="1"/>
              <a:t>F</a:t>
            </a:r>
            <a:r>
              <a:rPr lang="en-US" altLang="en-US" b="1" baseline="-25000"/>
              <a:t>3,2 </a:t>
            </a:r>
            <a:r>
              <a:rPr lang="en-US" altLang="en-US" b="1"/>
              <a:t>+ </a:t>
            </a:r>
            <a:br>
              <a:rPr lang="en-US" altLang="en-US" b="1"/>
            </a:br>
            <a:r>
              <a:rPr lang="en-US" altLang="en-US" b="1"/>
              <a:t>H</a:t>
            </a:r>
            <a:r>
              <a:rPr lang="en-US" altLang="en-US" b="1" baseline="-25000"/>
              <a:t>2,0</a:t>
            </a:r>
            <a:r>
              <a:rPr lang="en-US" altLang="en-US" b="1"/>
              <a:t>F</a:t>
            </a:r>
            <a:r>
              <a:rPr lang="en-US" altLang="en-US" b="1" baseline="-25000"/>
              <a:t>2,4</a:t>
            </a:r>
            <a:r>
              <a:rPr lang="en-US" altLang="en-US" b="1"/>
              <a:t> + H</a:t>
            </a:r>
            <a:r>
              <a:rPr lang="en-US" altLang="en-US" b="1" baseline="-25000"/>
              <a:t>2,1</a:t>
            </a:r>
            <a:r>
              <a:rPr lang="en-US" altLang="en-US" b="1"/>
              <a:t>F</a:t>
            </a:r>
            <a:r>
              <a:rPr lang="en-US" altLang="en-US" b="1" baseline="-25000"/>
              <a:t>2,3</a:t>
            </a:r>
            <a:r>
              <a:rPr lang="en-US" altLang="en-US" b="1"/>
              <a:t> + H</a:t>
            </a:r>
            <a:r>
              <a:rPr lang="en-US" altLang="en-US" b="1" baseline="-25000"/>
              <a:t>2,2</a:t>
            </a:r>
            <a:r>
              <a:rPr lang="en-US" altLang="en-US" b="1"/>
              <a:t>F</a:t>
            </a:r>
            <a:r>
              <a:rPr lang="en-US" altLang="en-US" b="1" baseline="-25000"/>
              <a:t>2,2</a:t>
            </a:r>
            <a:endParaRPr lang="en-US" altLang="en-US" i="0"/>
          </a:p>
        </p:txBody>
      </p:sp>
      <p:graphicFrame>
        <p:nvGraphicFramePr>
          <p:cNvPr id="17992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51949"/>
              </p:ext>
            </p:extLst>
          </p:nvPr>
        </p:nvGraphicFramePr>
        <p:xfrm>
          <a:off x="5529262" y="4176712"/>
          <a:ext cx="29670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4" imgW="1409400" imgH="431640" progId="Equation.3">
                  <p:embed/>
                </p:oleObj>
              </mc:Choice>
              <mc:Fallback>
                <p:oleObj name="Equation" r:id="rId4" imgW="1409400" imgH="431640" progId="Equation.3">
                  <p:embed/>
                  <p:pic>
                    <p:nvPicPr>
                      <p:cNvPr id="179920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2" y="4176712"/>
                        <a:ext cx="29670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9206" name="Freeform 38"/>
          <p:cNvSpPr>
            <a:spLocks/>
          </p:cNvSpPr>
          <p:nvPr/>
        </p:nvSpPr>
        <p:spPr bwMode="auto">
          <a:xfrm>
            <a:off x="855663" y="2827338"/>
            <a:ext cx="2014537" cy="2565400"/>
          </a:xfrm>
          <a:custGeom>
            <a:avLst/>
            <a:gdLst>
              <a:gd name="T0" fmla="*/ 0 w 1269"/>
              <a:gd name="T1" fmla="*/ 1616 h 1616"/>
              <a:gd name="T2" fmla="*/ 469 w 1269"/>
              <a:gd name="T3" fmla="*/ 1148 h 1616"/>
              <a:gd name="T4" fmla="*/ 704 w 1269"/>
              <a:gd name="T5" fmla="*/ 670 h 1616"/>
              <a:gd name="T6" fmla="*/ 1034 w 1269"/>
              <a:gd name="T7" fmla="*/ 383 h 1616"/>
              <a:gd name="T8" fmla="*/ 1222 w 1269"/>
              <a:gd name="T9" fmla="*/ 144 h 1616"/>
              <a:gd name="T10" fmla="*/ 1269 w 1269"/>
              <a:gd name="T11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9" h="1616">
                <a:moveTo>
                  <a:pt x="0" y="1616"/>
                </a:moveTo>
                <a:cubicBezTo>
                  <a:pt x="78" y="1539"/>
                  <a:pt x="352" y="1306"/>
                  <a:pt x="469" y="1148"/>
                </a:cubicBezTo>
                <a:cubicBezTo>
                  <a:pt x="586" y="990"/>
                  <a:pt x="610" y="798"/>
                  <a:pt x="704" y="670"/>
                </a:cubicBezTo>
                <a:cubicBezTo>
                  <a:pt x="798" y="542"/>
                  <a:pt x="947" y="471"/>
                  <a:pt x="1034" y="383"/>
                </a:cubicBezTo>
                <a:cubicBezTo>
                  <a:pt x="1120" y="295"/>
                  <a:pt x="1183" y="207"/>
                  <a:pt x="1222" y="144"/>
                </a:cubicBezTo>
                <a:cubicBezTo>
                  <a:pt x="1261" y="80"/>
                  <a:pt x="1265" y="40"/>
                  <a:pt x="1269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07" name="Freeform 39"/>
          <p:cNvSpPr>
            <a:spLocks/>
          </p:cNvSpPr>
          <p:nvPr/>
        </p:nvSpPr>
        <p:spPr bwMode="auto">
          <a:xfrm>
            <a:off x="2133600" y="4273550"/>
            <a:ext cx="2176463" cy="1127125"/>
          </a:xfrm>
          <a:custGeom>
            <a:avLst/>
            <a:gdLst>
              <a:gd name="T0" fmla="*/ 0 w 1269"/>
              <a:gd name="T1" fmla="*/ 1616 h 1616"/>
              <a:gd name="T2" fmla="*/ 469 w 1269"/>
              <a:gd name="T3" fmla="*/ 1148 h 1616"/>
              <a:gd name="T4" fmla="*/ 704 w 1269"/>
              <a:gd name="T5" fmla="*/ 670 h 1616"/>
              <a:gd name="T6" fmla="*/ 1034 w 1269"/>
              <a:gd name="T7" fmla="*/ 383 h 1616"/>
              <a:gd name="T8" fmla="*/ 1222 w 1269"/>
              <a:gd name="T9" fmla="*/ 144 h 1616"/>
              <a:gd name="T10" fmla="*/ 1269 w 1269"/>
              <a:gd name="T11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9" h="1616">
                <a:moveTo>
                  <a:pt x="0" y="1616"/>
                </a:moveTo>
                <a:cubicBezTo>
                  <a:pt x="78" y="1539"/>
                  <a:pt x="352" y="1306"/>
                  <a:pt x="469" y="1148"/>
                </a:cubicBezTo>
                <a:cubicBezTo>
                  <a:pt x="586" y="990"/>
                  <a:pt x="610" y="798"/>
                  <a:pt x="704" y="670"/>
                </a:cubicBezTo>
                <a:cubicBezTo>
                  <a:pt x="798" y="542"/>
                  <a:pt x="947" y="471"/>
                  <a:pt x="1034" y="383"/>
                </a:cubicBezTo>
                <a:cubicBezTo>
                  <a:pt x="1120" y="295"/>
                  <a:pt x="1183" y="207"/>
                  <a:pt x="1222" y="144"/>
                </a:cubicBezTo>
                <a:cubicBezTo>
                  <a:pt x="1261" y="80"/>
                  <a:pt x="1265" y="40"/>
                  <a:pt x="1269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08" name="Freeform 40"/>
          <p:cNvSpPr>
            <a:spLocks/>
          </p:cNvSpPr>
          <p:nvPr/>
        </p:nvSpPr>
        <p:spPr bwMode="auto">
          <a:xfrm>
            <a:off x="1633538" y="2978150"/>
            <a:ext cx="3395662" cy="2439988"/>
          </a:xfrm>
          <a:custGeom>
            <a:avLst/>
            <a:gdLst>
              <a:gd name="T0" fmla="*/ 0 w 1269"/>
              <a:gd name="T1" fmla="*/ 1616 h 1616"/>
              <a:gd name="T2" fmla="*/ 469 w 1269"/>
              <a:gd name="T3" fmla="*/ 1148 h 1616"/>
              <a:gd name="T4" fmla="*/ 704 w 1269"/>
              <a:gd name="T5" fmla="*/ 670 h 1616"/>
              <a:gd name="T6" fmla="*/ 1034 w 1269"/>
              <a:gd name="T7" fmla="*/ 383 h 1616"/>
              <a:gd name="T8" fmla="*/ 1222 w 1269"/>
              <a:gd name="T9" fmla="*/ 144 h 1616"/>
              <a:gd name="T10" fmla="*/ 1269 w 1269"/>
              <a:gd name="T11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9" h="1616">
                <a:moveTo>
                  <a:pt x="0" y="1616"/>
                </a:moveTo>
                <a:cubicBezTo>
                  <a:pt x="78" y="1539"/>
                  <a:pt x="352" y="1306"/>
                  <a:pt x="469" y="1148"/>
                </a:cubicBezTo>
                <a:cubicBezTo>
                  <a:pt x="586" y="990"/>
                  <a:pt x="610" y="798"/>
                  <a:pt x="704" y="670"/>
                </a:cubicBezTo>
                <a:cubicBezTo>
                  <a:pt x="798" y="542"/>
                  <a:pt x="947" y="471"/>
                  <a:pt x="1034" y="383"/>
                </a:cubicBezTo>
                <a:cubicBezTo>
                  <a:pt x="1120" y="295"/>
                  <a:pt x="1183" y="207"/>
                  <a:pt x="1222" y="144"/>
                </a:cubicBezTo>
                <a:cubicBezTo>
                  <a:pt x="1261" y="80"/>
                  <a:pt x="1265" y="40"/>
                  <a:pt x="1269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09" name="Text Box 41"/>
          <p:cNvSpPr txBox="1">
            <a:spLocks noChangeArrowheads="1"/>
          </p:cNvSpPr>
          <p:nvPr/>
        </p:nvSpPr>
        <p:spPr bwMode="auto">
          <a:xfrm>
            <a:off x="6019800" y="5334000"/>
            <a:ext cx="289560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8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31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en-US" sz="2000" b="1"/>
              <a:t>= </a:t>
            </a:r>
            <a:r>
              <a:rPr lang="en-US" altLang="en-US" sz="2000" b="1">
                <a:solidFill>
                  <a:srgbClr val="CC3300"/>
                </a:solidFill>
              </a:rPr>
              <a:t>-1</a:t>
            </a:r>
            <a:r>
              <a:rPr lang="en-US" altLang="en-US" sz="2000" b="1"/>
              <a:t>*222</a:t>
            </a:r>
            <a:r>
              <a:rPr lang="en-US" altLang="en-US" sz="2000" b="1">
                <a:solidFill>
                  <a:srgbClr val="CC3300"/>
                </a:solidFill>
              </a:rPr>
              <a:t>+0</a:t>
            </a:r>
            <a:r>
              <a:rPr lang="en-US" altLang="en-US" sz="2000" b="1"/>
              <a:t>*170</a:t>
            </a:r>
            <a:r>
              <a:rPr lang="en-US" altLang="en-US" sz="2000" b="1">
                <a:solidFill>
                  <a:srgbClr val="CC3300"/>
                </a:solidFill>
              </a:rPr>
              <a:t>+1</a:t>
            </a:r>
            <a:r>
              <a:rPr lang="en-US" altLang="en-US" sz="2000" b="1"/>
              <a:t>*149+</a:t>
            </a:r>
            <a:br>
              <a:rPr lang="en-US" altLang="en-US" sz="2000" b="1"/>
            </a:br>
            <a:r>
              <a:rPr lang="en-US" altLang="en-US" sz="2000" b="1">
                <a:solidFill>
                  <a:srgbClr val="CC3300"/>
                </a:solidFill>
              </a:rPr>
              <a:t>-2</a:t>
            </a:r>
            <a:r>
              <a:rPr lang="en-US" altLang="en-US" sz="2000" b="1"/>
              <a:t>*173+</a:t>
            </a:r>
            <a:r>
              <a:rPr lang="en-US" altLang="en-US" sz="2000" b="1">
                <a:solidFill>
                  <a:srgbClr val="CC3300"/>
                </a:solidFill>
              </a:rPr>
              <a:t>0</a:t>
            </a:r>
            <a:r>
              <a:rPr lang="en-US" altLang="en-US" sz="2000" b="1"/>
              <a:t>*147+</a:t>
            </a:r>
            <a:r>
              <a:rPr lang="en-US" altLang="en-US" sz="2000" b="1">
                <a:solidFill>
                  <a:srgbClr val="CC3300"/>
                </a:solidFill>
              </a:rPr>
              <a:t>2</a:t>
            </a:r>
            <a:r>
              <a:rPr lang="en-US" altLang="en-US" sz="2000" b="1"/>
              <a:t>*205+</a:t>
            </a:r>
            <a:br>
              <a:rPr lang="en-US" altLang="en-US" sz="2000" b="1"/>
            </a:br>
            <a:r>
              <a:rPr lang="en-US" altLang="en-US" sz="2000" b="1">
                <a:solidFill>
                  <a:srgbClr val="CC3300"/>
                </a:solidFill>
              </a:rPr>
              <a:t>-1</a:t>
            </a:r>
            <a:r>
              <a:rPr lang="en-US" altLang="en-US" sz="2000" b="1"/>
              <a:t>*149+</a:t>
            </a:r>
            <a:r>
              <a:rPr lang="en-US" altLang="en-US" sz="2000" b="1">
                <a:solidFill>
                  <a:srgbClr val="CC3300"/>
                </a:solidFill>
              </a:rPr>
              <a:t>0</a:t>
            </a:r>
            <a:r>
              <a:rPr lang="en-US" altLang="en-US" sz="2000" b="1"/>
              <a:t>*198+</a:t>
            </a:r>
            <a:r>
              <a:rPr lang="en-US" altLang="en-US" sz="2000" b="1">
                <a:solidFill>
                  <a:srgbClr val="CC3300"/>
                </a:solidFill>
              </a:rPr>
              <a:t>1</a:t>
            </a:r>
            <a:r>
              <a:rPr lang="en-US" altLang="en-US" sz="2000" b="1"/>
              <a:t>*221</a:t>
            </a:r>
          </a:p>
          <a:p>
            <a:pPr>
              <a:spcBef>
                <a:spcPct val="35000"/>
              </a:spcBef>
            </a:pPr>
            <a:r>
              <a:rPr lang="en-US" altLang="en-US" sz="2000" b="1"/>
              <a:t>= 63</a:t>
            </a:r>
            <a:endParaRPr lang="en-US" altLang="en-US" sz="2000" i="0"/>
          </a:p>
        </p:txBody>
      </p:sp>
    </p:spTree>
    <p:extLst>
      <p:ext uri="{BB962C8B-B14F-4D97-AF65-F5344CB8AC3E}">
        <p14:creationId xmlns:p14="http://schemas.microsoft.com/office/powerpoint/2010/main" val="2051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3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CBB-FE60-467D-9BAC-1E80534313F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 dirty="0"/>
              <a:t>Convolution: example</a:t>
            </a:r>
          </a:p>
        </p:txBody>
      </p:sp>
      <p:grpSp>
        <p:nvGrpSpPr>
          <p:cNvPr id="1950723" name="Group 3"/>
          <p:cNvGrpSpPr>
            <a:grpSpLocks/>
          </p:cNvGrpSpPr>
          <p:nvPr/>
        </p:nvGrpSpPr>
        <p:grpSpPr bwMode="auto">
          <a:xfrm>
            <a:off x="681038" y="1274763"/>
            <a:ext cx="4076700" cy="2417762"/>
            <a:chOff x="429" y="803"/>
            <a:chExt cx="2568" cy="1523"/>
          </a:xfrm>
        </p:grpSpPr>
        <p:sp>
          <p:nvSpPr>
            <p:cNvPr id="1950724" name="Rectangle 4"/>
            <p:cNvSpPr>
              <a:spLocks noChangeArrowheads="1"/>
            </p:cNvSpPr>
            <p:nvPr/>
          </p:nvSpPr>
          <p:spPr bwMode="auto">
            <a:xfrm>
              <a:off x="429" y="1005"/>
              <a:ext cx="1062" cy="132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latin typeface="Arial" panose="020B0604020202020204" pitchFamily="34" charset="0"/>
                </a:rPr>
                <a:t>  1  4  1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latin typeface="Arial" panose="020B0604020202020204" pitchFamily="34" charset="0"/>
                </a:rPr>
                <a:t>  5  3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 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latin typeface="Arial" panose="020B0604020202020204" pitchFamily="34" charset="0"/>
                </a:rPr>
                <a:t> 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x(m,n)                             </a:t>
              </a:r>
            </a:p>
          </p:txBody>
        </p:sp>
        <p:sp>
          <p:nvSpPr>
            <p:cNvPr id="1950725" name="Line 5"/>
            <p:cNvSpPr>
              <a:spLocks noChangeShapeType="1"/>
            </p:cNvSpPr>
            <p:nvPr/>
          </p:nvSpPr>
          <p:spPr bwMode="auto">
            <a:xfrm>
              <a:off x="632" y="1060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26" name="Line 6"/>
            <p:cNvSpPr>
              <a:spLocks noChangeShapeType="1"/>
            </p:cNvSpPr>
            <p:nvPr/>
          </p:nvSpPr>
          <p:spPr bwMode="auto">
            <a:xfrm>
              <a:off x="436" y="1728"/>
              <a:ext cx="95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27" name="Rectangle 7"/>
            <p:cNvSpPr>
              <a:spLocks noChangeArrowheads="1"/>
            </p:cNvSpPr>
            <p:nvPr/>
          </p:nvSpPr>
          <p:spPr bwMode="auto">
            <a:xfrm>
              <a:off x="1821" y="1005"/>
              <a:ext cx="1014" cy="132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latin typeface="Arial" panose="020B0604020202020204" pitchFamily="34" charset="0"/>
                </a:rPr>
                <a:t>  1  1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  1  </a:t>
              </a:r>
              <a:r>
                <a:rPr lang="en-US" altLang="en-US" sz="2400" i="0">
                  <a:latin typeface="Arial" panose="020B0604020202020204" pitchFamily="34" charset="0"/>
                </a:rPr>
                <a:t>-1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 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i="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h(m,n)</a:t>
              </a:r>
            </a:p>
          </p:txBody>
        </p:sp>
        <p:sp>
          <p:nvSpPr>
            <p:cNvPr id="1950728" name="Line 8"/>
            <p:cNvSpPr>
              <a:spLocks noChangeShapeType="1"/>
            </p:cNvSpPr>
            <p:nvPr/>
          </p:nvSpPr>
          <p:spPr bwMode="auto">
            <a:xfrm>
              <a:off x="2014" y="1012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29" name="Line 9"/>
            <p:cNvSpPr>
              <a:spLocks noChangeShapeType="1"/>
            </p:cNvSpPr>
            <p:nvPr/>
          </p:nvSpPr>
          <p:spPr bwMode="auto">
            <a:xfrm>
              <a:off x="1828" y="1680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30" name="Rectangle 10"/>
            <p:cNvSpPr>
              <a:spLocks noChangeArrowheads="1"/>
            </p:cNvSpPr>
            <p:nvPr/>
          </p:nvSpPr>
          <p:spPr bwMode="auto">
            <a:xfrm>
              <a:off x="2723" y="1571"/>
              <a:ext cx="274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50731" name="Rectangle 11"/>
            <p:cNvSpPr>
              <a:spLocks noChangeArrowheads="1"/>
            </p:cNvSpPr>
            <p:nvPr/>
          </p:nvSpPr>
          <p:spPr bwMode="auto">
            <a:xfrm>
              <a:off x="1907" y="803"/>
              <a:ext cx="221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950732" name="Rectangle 12"/>
            <p:cNvSpPr>
              <a:spLocks noChangeArrowheads="1"/>
            </p:cNvSpPr>
            <p:nvPr/>
          </p:nvSpPr>
          <p:spPr bwMode="auto">
            <a:xfrm>
              <a:off x="1379" y="1571"/>
              <a:ext cx="274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50733" name="Rectangle 13"/>
            <p:cNvSpPr>
              <a:spLocks noChangeArrowheads="1"/>
            </p:cNvSpPr>
            <p:nvPr/>
          </p:nvSpPr>
          <p:spPr bwMode="auto">
            <a:xfrm>
              <a:off x="563" y="803"/>
              <a:ext cx="221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950734" name="Group 14"/>
          <p:cNvGrpSpPr>
            <a:grpSpLocks/>
          </p:cNvGrpSpPr>
          <p:nvPr/>
        </p:nvGrpSpPr>
        <p:grpSpPr bwMode="auto">
          <a:xfrm>
            <a:off x="5187950" y="1835150"/>
            <a:ext cx="1522413" cy="1766888"/>
            <a:chOff x="3268" y="1156"/>
            <a:chExt cx="959" cy="1113"/>
          </a:xfrm>
        </p:grpSpPr>
        <p:sp>
          <p:nvSpPr>
            <p:cNvPr id="1950735" name="Rectangle 15"/>
            <p:cNvSpPr>
              <a:spLocks noChangeArrowheads="1"/>
            </p:cNvSpPr>
            <p:nvPr/>
          </p:nvSpPr>
          <p:spPr bwMode="auto">
            <a:xfrm>
              <a:off x="3309" y="1293"/>
              <a:ext cx="918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-1   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i="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1   1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h(-m, -n)</a:t>
              </a:r>
            </a:p>
          </p:txBody>
        </p:sp>
        <p:sp>
          <p:nvSpPr>
            <p:cNvPr id="1950736" name="Line 16"/>
            <p:cNvSpPr>
              <a:spLocks noChangeShapeType="1"/>
            </p:cNvSpPr>
            <p:nvPr/>
          </p:nvSpPr>
          <p:spPr bwMode="auto">
            <a:xfrm>
              <a:off x="3648" y="1156"/>
              <a:ext cx="0" cy="80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37" name="Line 17"/>
            <p:cNvSpPr>
              <a:spLocks noChangeShapeType="1"/>
            </p:cNvSpPr>
            <p:nvPr/>
          </p:nvSpPr>
          <p:spPr bwMode="auto">
            <a:xfrm>
              <a:off x="3268" y="1632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38" name="Group 18"/>
          <p:cNvGrpSpPr>
            <a:grpSpLocks/>
          </p:cNvGrpSpPr>
          <p:nvPr/>
        </p:nvGrpSpPr>
        <p:grpSpPr bwMode="auto">
          <a:xfrm>
            <a:off x="6788150" y="1682750"/>
            <a:ext cx="1827213" cy="1843088"/>
            <a:chOff x="4276" y="1060"/>
            <a:chExt cx="1151" cy="1161"/>
          </a:xfrm>
        </p:grpSpPr>
        <p:sp>
          <p:nvSpPr>
            <p:cNvPr id="1950739" name="Rectangle 19"/>
            <p:cNvSpPr>
              <a:spLocks noChangeArrowheads="1"/>
            </p:cNvSpPr>
            <p:nvPr/>
          </p:nvSpPr>
          <p:spPr bwMode="auto">
            <a:xfrm>
              <a:off x="4461" y="1245"/>
              <a:ext cx="966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-1   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i="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1   1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h(1-m, n)</a:t>
              </a:r>
            </a:p>
          </p:txBody>
        </p:sp>
        <p:sp>
          <p:nvSpPr>
            <p:cNvPr id="1950740" name="Line 20"/>
            <p:cNvSpPr>
              <a:spLocks noChangeShapeType="1"/>
            </p:cNvSpPr>
            <p:nvPr/>
          </p:nvSpPr>
          <p:spPr bwMode="auto">
            <a:xfrm>
              <a:off x="4464" y="1060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41" name="Line 21"/>
            <p:cNvSpPr>
              <a:spLocks noChangeShapeType="1"/>
            </p:cNvSpPr>
            <p:nvPr/>
          </p:nvSpPr>
          <p:spPr bwMode="auto">
            <a:xfrm>
              <a:off x="4276" y="1584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742" name="Rectangle 22"/>
          <p:cNvSpPr>
            <a:spLocks noChangeArrowheads="1"/>
          </p:cNvSpPr>
          <p:nvPr/>
        </p:nvSpPr>
        <p:spPr bwMode="auto">
          <a:xfrm>
            <a:off x="588963" y="4102100"/>
            <a:ext cx="3965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i="0">
                <a:latin typeface="Arial" panose="020B0604020202020204" pitchFamily="34" charset="0"/>
              </a:rPr>
              <a:t>y(1,0) = </a:t>
            </a:r>
            <a:r>
              <a:rPr lang="en-US" altLang="en-US" sz="2400" i="0">
                <a:latin typeface="Symbol" panose="05050102010706020507" pitchFamily="18" charset="2"/>
              </a:rPr>
              <a:t></a:t>
            </a:r>
            <a:r>
              <a:rPr lang="en-US" altLang="en-US" sz="2400" i="0" baseline="-25000">
                <a:latin typeface="Arial" panose="020B0604020202020204" pitchFamily="34" charset="0"/>
              </a:rPr>
              <a:t>k,l </a:t>
            </a:r>
            <a:r>
              <a:rPr lang="en-US" altLang="en-US" sz="2400" i="0">
                <a:latin typeface="Arial" panose="020B0604020202020204" pitchFamily="34" charset="0"/>
              </a:rPr>
              <a:t>x(k,l)h(1-k, -l) = </a:t>
            </a:r>
          </a:p>
        </p:txBody>
      </p:sp>
      <p:grpSp>
        <p:nvGrpSpPr>
          <p:cNvPr id="1950743" name="Group 23"/>
          <p:cNvGrpSpPr>
            <a:grpSpLocks/>
          </p:cNvGrpSpPr>
          <p:nvPr/>
        </p:nvGrpSpPr>
        <p:grpSpPr bwMode="auto">
          <a:xfrm>
            <a:off x="4719638" y="3816350"/>
            <a:ext cx="1838325" cy="1614488"/>
            <a:chOff x="2973" y="2404"/>
            <a:chExt cx="1158" cy="1017"/>
          </a:xfrm>
        </p:grpSpPr>
        <p:sp>
          <p:nvSpPr>
            <p:cNvPr id="1950744" name="Rectangle 24"/>
            <p:cNvSpPr>
              <a:spLocks noChangeArrowheads="1"/>
            </p:cNvSpPr>
            <p:nvPr/>
          </p:nvSpPr>
          <p:spPr bwMode="auto">
            <a:xfrm>
              <a:off x="2973" y="2445"/>
              <a:ext cx="1158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0   0   0   0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0  -2   5   0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0   0   0   0</a:t>
              </a:r>
            </a:p>
          </p:txBody>
        </p:sp>
        <p:sp>
          <p:nvSpPr>
            <p:cNvPr id="1950745" name="Line 25"/>
            <p:cNvSpPr>
              <a:spLocks noChangeShapeType="1"/>
            </p:cNvSpPr>
            <p:nvPr/>
          </p:nvSpPr>
          <p:spPr bwMode="auto">
            <a:xfrm>
              <a:off x="3216" y="2404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46" name="Line 26"/>
            <p:cNvSpPr>
              <a:spLocks noChangeShapeType="1"/>
            </p:cNvSpPr>
            <p:nvPr/>
          </p:nvSpPr>
          <p:spPr bwMode="auto">
            <a:xfrm>
              <a:off x="3028" y="3072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747" name="Rectangle 27"/>
          <p:cNvSpPr>
            <a:spLocks noChangeArrowheads="1"/>
          </p:cNvSpPr>
          <p:nvPr/>
        </p:nvSpPr>
        <p:spPr bwMode="auto">
          <a:xfrm>
            <a:off x="6548438" y="4102100"/>
            <a:ext cx="1914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</a:pPr>
            <a:r>
              <a:rPr lang="en-US" altLang="en-US" sz="2400" i="0">
                <a:latin typeface="Arial" panose="020B0604020202020204" pitchFamily="34" charset="0"/>
              </a:rPr>
              <a:t>= 3</a:t>
            </a:r>
          </a:p>
        </p:txBody>
      </p:sp>
      <p:grpSp>
        <p:nvGrpSpPr>
          <p:cNvPr id="1950748" name="Group 28"/>
          <p:cNvGrpSpPr>
            <a:grpSpLocks/>
          </p:cNvGrpSpPr>
          <p:nvPr/>
        </p:nvGrpSpPr>
        <p:grpSpPr bwMode="auto">
          <a:xfrm>
            <a:off x="1731963" y="4856163"/>
            <a:ext cx="2797175" cy="1825625"/>
            <a:chOff x="1091" y="3059"/>
            <a:chExt cx="1762" cy="1150"/>
          </a:xfrm>
        </p:grpSpPr>
        <p:sp>
          <p:nvSpPr>
            <p:cNvPr id="1950749" name="Rectangle 29"/>
            <p:cNvSpPr>
              <a:spLocks noChangeArrowheads="1"/>
            </p:cNvSpPr>
            <p:nvPr/>
          </p:nvSpPr>
          <p:spPr bwMode="auto">
            <a:xfrm>
              <a:off x="1283" y="3299"/>
              <a:ext cx="1041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1   5   5   1</a:t>
              </a:r>
            </a:p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3  10  5   2</a:t>
              </a:r>
            </a:p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latin typeface="Arial" panose="020B0604020202020204" pitchFamily="34" charset="0"/>
                </a:rPr>
                <a:t>   3  -2  -3</a:t>
              </a:r>
            </a:p>
          </p:txBody>
        </p:sp>
        <p:sp>
          <p:nvSpPr>
            <p:cNvPr id="1950750" name="Line 30"/>
            <p:cNvSpPr>
              <a:spLocks noChangeShapeType="1"/>
            </p:cNvSpPr>
            <p:nvPr/>
          </p:nvSpPr>
          <p:spPr bwMode="auto">
            <a:xfrm>
              <a:off x="1296" y="3220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51" name="Line 31"/>
            <p:cNvSpPr>
              <a:spLocks noChangeShapeType="1"/>
            </p:cNvSpPr>
            <p:nvPr/>
          </p:nvSpPr>
          <p:spPr bwMode="auto">
            <a:xfrm>
              <a:off x="1108" y="4080"/>
              <a:ext cx="143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52" name="Rectangle 32"/>
            <p:cNvSpPr>
              <a:spLocks noChangeArrowheads="1"/>
            </p:cNvSpPr>
            <p:nvPr/>
          </p:nvSpPr>
          <p:spPr bwMode="auto">
            <a:xfrm>
              <a:off x="2579" y="3923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50753" name="Rectangle 33"/>
            <p:cNvSpPr>
              <a:spLocks noChangeArrowheads="1"/>
            </p:cNvSpPr>
            <p:nvPr/>
          </p:nvSpPr>
          <p:spPr bwMode="auto">
            <a:xfrm>
              <a:off x="1091" y="305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950754" name="Rectangle 34"/>
          <p:cNvSpPr>
            <a:spLocks noChangeArrowheads="1"/>
          </p:cNvSpPr>
          <p:nvPr/>
        </p:nvSpPr>
        <p:spPr bwMode="auto">
          <a:xfrm>
            <a:off x="588963" y="5541963"/>
            <a:ext cx="1222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i="0">
                <a:latin typeface="Arial" panose="020B0604020202020204" pitchFamily="34" charset="0"/>
              </a:rPr>
              <a:t>y(m,n)=</a:t>
            </a:r>
          </a:p>
        </p:txBody>
      </p:sp>
      <p:grpSp>
        <p:nvGrpSpPr>
          <p:cNvPr id="1950755" name="Group 35"/>
          <p:cNvGrpSpPr>
            <a:grpSpLocks/>
          </p:cNvGrpSpPr>
          <p:nvPr/>
        </p:nvGrpSpPr>
        <p:grpSpPr bwMode="auto">
          <a:xfrm>
            <a:off x="3962400" y="5486400"/>
            <a:ext cx="3633788" cy="471488"/>
            <a:chOff x="2692" y="3539"/>
            <a:chExt cx="2289" cy="297"/>
          </a:xfrm>
        </p:grpSpPr>
        <p:sp>
          <p:nvSpPr>
            <p:cNvPr id="1950756" name="AutoShape 36"/>
            <p:cNvSpPr>
              <a:spLocks noChangeArrowheads="1"/>
            </p:cNvSpPr>
            <p:nvPr/>
          </p:nvSpPr>
          <p:spPr bwMode="auto">
            <a:xfrm flipH="1">
              <a:off x="2692" y="3604"/>
              <a:ext cx="1528" cy="232"/>
            </a:xfrm>
            <a:prstGeom prst="rightArrow">
              <a:avLst>
                <a:gd name="adj1" fmla="val 50000"/>
                <a:gd name="adj2" fmla="val 3293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57" name="Rectangle 37"/>
            <p:cNvSpPr>
              <a:spLocks noChangeArrowheads="1"/>
            </p:cNvSpPr>
            <p:nvPr/>
          </p:nvSpPr>
          <p:spPr bwMode="auto">
            <a:xfrm>
              <a:off x="4355" y="3539"/>
              <a:ext cx="6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 dirty="0">
                  <a:latin typeface="Arial" panose="020B0604020202020204" pitchFamily="34" charset="0"/>
                </a:rPr>
                <a:t>verify!</a:t>
              </a:r>
            </a:p>
          </p:txBody>
        </p:sp>
      </p:grpSp>
      <p:sp>
        <p:nvSpPr>
          <p:cNvPr id="2" name="Curved Down Arrow 1"/>
          <p:cNvSpPr/>
          <p:nvPr/>
        </p:nvSpPr>
        <p:spPr>
          <a:xfrm>
            <a:off x="4337051" y="1087438"/>
            <a:ext cx="1316037" cy="454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608638" y="1023144"/>
            <a:ext cx="9874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dirty="0" smtClean="0"/>
              <a:t>mirror</a:t>
            </a:r>
            <a:endParaRPr lang="en-US" altLang="en-US" sz="2400" i="0" dirty="0">
              <a:latin typeface="Arial" panose="020B0604020202020204" pitchFamily="34" charset="0"/>
            </a:endParaRPr>
          </a:p>
        </p:txBody>
      </p:sp>
      <p:sp>
        <p:nvSpPr>
          <p:cNvPr id="42" name="Curved Down Arrow 41"/>
          <p:cNvSpPr/>
          <p:nvPr/>
        </p:nvSpPr>
        <p:spPr>
          <a:xfrm>
            <a:off x="6594703" y="1125141"/>
            <a:ext cx="1316037" cy="454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866290" y="1060847"/>
            <a:ext cx="100329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dirty="0" smtClean="0"/>
              <a:t>shift</a:t>
            </a:r>
            <a:endParaRPr lang="en-US" altLang="en-US" sz="2400" i="0" dirty="0"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6963" y="5957888"/>
            <a:ext cx="523875" cy="51911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6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95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95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95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5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95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95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95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95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742" grpId="0" autoUpdateAnimBg="0"/>
      <p:bldP spid="1950747" grpId="0" autoUpdateAnimBg="0"/>
      <p:bldP spid="1950754" grpId="0" autoUpdateAnimBg="0"/>
      <p:bldP spid="2" grpId="0" animBg="1"/>
      <p:bldP spid="41" grpId="0"/>
      <p:bldP spid="42" grpId="0" animBg="1"/>
      <p:bldP spid="43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Computing Discrete Convolutions</a:t>
            </a:r>
          </a:p>
        </p:txBody>
      </p:sp>
      <p:sp>
        <p:nvSpPr>
          <p:cNvPr id="371722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2819400"/>
            <a:ext cx="77724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In</a:t>
            </a:r>
            <a:r>
              <a:rPr lang="en-US" altLang="en-US" dirty="0" smtClean="0"/>
              <a:t> is </a:t>
            </a:r>
            <a:r>
              <a:rPr lang="en-US" altLang="en-US" i="1" dirty="0" err="1" smtClean="0"/>
              <a:t>n</a:t>
            </a:r>
            <a:r>
              <a:rPr lang="en-US" altLang="en-US" dirty="0" err="1" smtClean="0">
                <a:sym typeface="Symbol" panose="05050102010706020507" pitchFamily="18" charset="2"/>
              </a:rPr>
              <a:t></a:t>
            </a:r>
            <a:r>
              <a:rPr lang="en-US" altLang="en-US" i="1" dirty="0" err="1" smtClean="0"/>
              <a:t>n</a:t>
            </a:r>
            <a:r>
              <a:rPr lang="en-US" altLang="en-US" dirty="0" smtClean="0"/>
              <a:t>, f is </a:t>
            </a:r>
            <a:r>
              <a:rPr lang="en-US" altLang="en-US" i="1" dirty="0" err="1" smtClean="0"/>
              <a:t>m</a:t>
            </a:r>
            <a:r>
              <a:rPr lang="en-US" altLang="en-US" dirty="0" err="1" smtClean="0">
                <a:sym typeface="Symbol" panose="05050102010706020507" pitchFamily="18" charset="2"/>
              </a:rPr>
              <a:t></a:t>
            </a:r>
            <a:r>
              <a:rPr lang="en-US" altLang="en-US" i="1" dirty="0" err="1" smtClean="0"/>
              <a:t>m</a:t>
            </a:r>
            <a:r>
              <a:rPr lang="en-US" altLang="en-US" dirty="0" smtClean="0"/>
              <a:t>, takes time</a:t>
            </a:r>
            <a:br>
              <a:rPr lang="en-US" altLang="en-US" dirty="0" smtClean="0"/>
            </a:br>
            <a:r>
              <a:rPr lang="en-US" altLang="en-US" dirty="0" smtClean="0"/>
              <a:t>			  O(</a:t>
            </a:r>
            <a:r>
              <a:rPr lang="en-US" altLang="en-US" i="1" dirty="0" smtClean="0"/>
              <a:t>m</a:t>
            </a:r>
            <a:r>
              <a:rPr lang="en-US" altLang="en-US" baseline="30000" dirty="0" smtClean="0"/>
              <a:t>2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“order of”</a:t>
            </a:r>
          </a:p>
          <a:p>
            <a:pPr eaLnBrk="1" hangingPunct="1">
              <a:defRPr/>
            </a:pPr>
            <a:r>
              <a:rPr lang="en-US" altLang="en-US" dirty="0" smtClean="0"/>
              <a:t>OK for small filter kernels, bogs down for large ones</a:t>
            </a:r>
          </a:p>
          <a:p>
            <a:pPr eaLnBrk="1" hangingPunct="1">
              <a:defRPr/>
            </a:pPr>
            <a:r>
              <a:rPr lang="en-US" altLang="en-US" dirty="0" smtClean="0"/>
              <a:t>May be unacceptable if making decisions in “real time” based on vision</a:t>
            </a:r>
          </a:p>
        </p:txBody>
      </p:sp>
      <p:graphicFrame>
        <p:nvGraphicFramePr>
          <p:cNvPr id="14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69167"/>
              </p:ext>
            </p:extLst>
          </p:nvPr>
        </p:nvGraphicFramePr>
        <p:xfrm>
          <a:off x="1219200" y="1765300"/>
          <a:ext cx="670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2428718" imgH="342948" progId="Equation.3">
                  <p:embed/>
                </p:oleObj>
              </mc:Choice>
              <mc:Fallback>
                <p:oleObj name="Equation" r:id="rId3" imgW="2428718" imgH="34294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65300"/>
                        <a:ext cx="6705600" cy="9779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Computing Discrete Convolutions</a:t>
            </a:r>
          </a:p>
        </p:txBody>
      </p:sp>
      <p:sp>
        <p:nvSpPr>
          <p:cNvPr id="369670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2819400"/>
            <a:ext cx="77724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happens near edges of image?</a:t>
            </a:r>
          </a:p>
          <a:p>
            <a:pPr lvl="1" eaLnBrk="1" hangingPunct="1">
              <a:defRPr/>
            </a:pPr>
            <a:r>
              <a:rPr lang="en-US" altLang="en-US" smtClean="0"/>
              <a:t>Ignore (</a:t>
            </a:r>
            <a:r>
              <a:rPr lang="en-US" altLang="en-US" i="1" smtClean="0"/>
              <a:t>Out</a:t>
            </a:r>
            <a:r>
              <a:rPr lang="en-US" altLang="en-US" smtClean="0"/>
              <a:t> is smaller than </a:t>
            </a:r>
            <a:r>
              <a:rPr lang="en-US" altLang="en-US" i="1" smtClean="0"/>
              <a:t>In</a:t>
            </a:r>
            <a:r>
              <a:rPr lang="en-US" altLang="en-US" smtClean="0"/>
              <a:t>)</a:t>
            </a:r>
          </a:p>
          <a:p>
            <a:pPr lvl="1" eaLnBrk="1" hangingPunct="1">
              <a:defRPr/>
            </a:pPr>
            <a:r>
              <a:rPr lang="en-US" altLang="en-US" smtClean="0"/>
              <a:t>Pad with zeros (edges get dark)</a:t>
            </a:r>
          </a:p>
          <a:p>
            <a:pPr lvl="1" eaLnBrk="1" hangingPunct="1">
              <a:defRPr/>
            </a:pPr>
            <a:r>
              <a:rPr lang="en-US" altLang="en-US" smtClean="0"/>
              <a:t>Replicate edge pixels</a:t>
            </a:r>
          </a:p>
          <a:p>
            <a:pPr lvl="1" eaLnBrk="1" hangingPunct="1">
              <a:defRPr/>
            </a:pPr>
            <a:r>
              <a:rPr lang="en-US" altLang="en-US" smtClean="0"/>
              <a:t>Wrap around</a:t>
            </a:r>
          </a:p>
          <a:p>
            <a:pPr lvl="1" eaLnBrk="1" hangingPunct="1">
              <a:defRPr/>
            </a:pPr>
            <a:r>
              <a:rPr lang="en-US" altLang="en-US" smtClean="0"/>
              <a:t>Reflect</a:t>
            </a:r>
          </a:p>
          <a:p>
            <a:pPr lvl="1" eaLnBrk="1" hangingPunct="1">
              <a:defRPr/>
            </a:pPr>
            <a:r>
              <a:rPr lang="en-US" altLang="en-US" smtClean="0"/>
              <a:t>Change filter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64017"/>
              </p:ext>
            </p:extLst>
          </p:nvPr>
        </p:nvGraphicFramePr>
        <p:xfrm>
          <a:off x="1219200" y="1765300"/>
          <a:ext cx="670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2428718" imgH="342948" progId="Equation.3">
                  <p:embed/>
                </p:oleObj>
              </mc:Choice>
              <mc:Fallback>
                <p:oleObj name="Equation" r:id="rId3" imgW="2428718" imgH="3429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65300"/>
                        <a:ext cx="6705600" cy="9779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Fourier Transforms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Define </a:t>
            </a:r>
            <a:r>
              <a:rPr lang="en-US" altLang="en-US" i="1" smtClean="0"/>
              <a:t>Fourier transform</a:t>
            </a:r>
            <a:r>
              <a:rPr lang="en-US" altLang="en-US" smtClean="0"/>
              <a:t> of function </a:t>
            </a:r>
            <a:r>
              <a:rPr lang="en-US" altLang="en-US" i="1" smtClean="0"/>
              <a:t>f</a:t>
            </a:r>
            <a:r>
              <a:rPr lang="en-US" altLang="en-US" smtClean="0"/>
              <a:t> as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F is a function of frequency – describes how much of each frequency </a:t>
            </a:r>
            <a:r>
              <a:rPr lang="en-US" altLang="en-US" i="1" smtClean="0"/>
              <a:t>f</a:t>
            </a:r>
            <a:r>
              <a:rPr lang="en-US" altLang="en-US" smtClean="0"/>
              <a:t> contains</a:t>
            </a:r>
          </a:p>
          <a:p>
            <a:pPr eaLnBrk="1" hangingPunct="1">
              <a:defRPr/>
            </a:pPr>
            <a:r>
              <a:rPr lang="en-US" altLang="en-US" smtClean="0"/>
              <a:t>Fourier transform is invertible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46793"/>
              </p:ext>
            </p:extLst>
          </p:nvPr>
        </p:nvGraphicFramePr>
        <p:xfrm>
          <a:off x="1568450" y="2286000"/>
          <a:ext cx="60071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2362071" imgH="409511" progId="Equation.3">
                  <p:embed/>
                </p:oleObj>
              </mc:Choice>
              <mc:Fallback>
                <p:oleObj name="Equation" r:id="rId3" imgW="2362071" imgH="4095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286000"/>
                        <a:ext cx="6007100" cy="106045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Fourier Transform and Convolution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Fourier transform turns convolution</a:t>
            </a:r>
            <a:br>
              <a:rPr lang="en-US" altLang="en-US" dirty="0" smtClean="0"/>
            </a:br>
            <a:r>
              <a:rPr lang="en-US" altLang="en-US" dirty="0" smtClean="0"/>
              <a:t>into multiplication: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sz="3200" dirty="0" smtClean="0">
                <a:latin typeface="Monotype Corsiva" panose="03010101010201010101" pitchFamily="66" charset="0"/>
              </a:rPr>
              <a:t>F</a:t>
            </a:r>
            <a:r>
              <a:rPr lang="en-US" altLang="en-US" sz="1900" dirty="0" smtClean="0">
                <a:latin typeface="Monotype Corsiva" panose="03010101010201010101" pitchFamily="66" charset="0"/>
              </a:rPr>
              <a:t> </a:t>
            </a:r>
            <a:r>
              <a:rPr lang="en-US" altLang="en-US" sz="3200" dirty="0" smtClean="0"/>
              <a:t>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</a:t>
            </a:r>
            <a:r>
              <a:rPr lang="en-US" altLang="en-US" sz="1900" dirty="0" smtClean="0">
                <a:sym typeface="Symbol" panose="05050102010706020507" pitchFamily="18" charset="2"/>
              </a:rPr>
              <a:t>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sz="3200" dirty="0" smtClean="0"/>
              <a:t>)</a:t>
            </a:r>
            <a:r>
              <a:rPr lang="en-US" altLang="en-US" dirty="0" smtClean="0"/>
              <a:t> = </a:t>
            </a:r>
            <a:r>
              <a:rPr lang="en-US" altLang="en-US" sz="3200" dirty="0" smtClean="0">
                <a:latin typeface="Monotype Corsiva" panose="03010101010201010101" pitchFamily="66" charset="0"/>
              </a:rPr>
              <a:t>F</a:t>
            </a:r>
            <a:r>
              <a:rPr lang="en-US" altLang="en-US" sz="1900" dirty="0" smtClean="0">
                <a:latin typeface="Monotype Corsiva" panose="03010101010201010101" pitchFamily="66" charset="0"/>
              </a:rPr>
              <a:t> </a:t>
            </a:r>
            <a:r>
              <a:rPr lang="en-US" altLang="en-US" sz="3200" dirty="0" smtClean="0"/>
              <a:t>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sz="3200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sz="3200" dirty="0" smtClean="0">
                <a:latin typeface="Monotype Corsiva" panose="03010101010201010101" pitchFamily="66" charset="0"/>
              </a:rPr>
              <a:t>F</a:t>
            </a:r>
            <a:r>
              <a:rPr lang="en-US" altLang="en-US" sz="1900" dirty="0" smtClean="0">
                <a:latin typeface="Monotype Corsiva" panose="03010101010201010101" pitchFamily="66" charset="0"/>
              </a:rPr>
              <a:t> </a:t>
            </a:r>
            <a:r>
              <a:rPr lang="en-US" altLang="en-US" sz="3200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Fourier Transform and Convolution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Useful application #1: Use frequency space to understand effects of filters</a:t>
            </a:r>
          </a:p>
          <a:p>
            <a:pPr lvl="1" eaLnBrk="1" hangingPunct="1">
              <a:defRPr/>
            </a:pPr>
            <a:r>
              <a:rPr lang="en-US" altLang="en-US" smtClean="0"/>
              <a:t>Example: Fourier transform of a Gaussian</a:t>
            </a:r>
            <a:br>
              <a:rPr lang="en-US" altLang="en-US" smtClean="0"/>
            </a:br>
            <a:r>
              <a:rPr lang="en-US" altLang="en-US" smtClean="0"/>
              <a:t>is a Gaussian</a:t>
            </a:r>
          </a:p>
          <a:p>
            <a:pPr lvl="1" eaLnBrk="1" hangingPunct="1">
              <a:defRPr/>
            </a:pPr>
            <a:r>
              <a:rPr lang="en-US" altLang="en-US" smtClean="0"/>
              <a:t>Thus: attenuates high frequencies</a:t>
            </a:r>
          </a:p>
        </p:txBody>
      </p:sp>
      <p:grpSp>
        <p:nvGrpSpPr>
          <p:cNvPr id="17412" name="Group 32"/>
          <p:cNvGrpSpPr>
            <a:grpSpLocks/>
          </p:cNvGrpSpPr>
          <p:nvPr/>
        </p:nvGrpSpPr>
        <p:grpSpPr bwMode="auto">
          <a:xfrm>
            <a:off x="450850" y="4572000"/>
            <a:ext cx="8240713" cy="1852613"/>
            <a:chOff x="240" y="2952"/>
            <a:chExt cx="5191" cy="1167"/>
          </a:xfrm>
        </p:grpSpPr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1776" y="32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</a:t>
              </a:r>
              <a:endPara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3600" y="3240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=</a:t>
              </a:r>
              <a:endPara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7415" name="Group 29"/>
            <p:cNvGrpSpPr>
              <a:grpSpLocks/>
            </p:cNvGrpSpPr>
            <p:nvPr/>
          </p:nvGrpSpPr>
          <p:grpSpPr bwMode="auto">
            <a:xfrm>
              <a:off x="240" y="2952"/>
              <a:ext cx="1407" cy="1167"/>
              <a:chOff x="417" y="2952"/>
              <a:chExt cx="1407" cy="1167"/>
            </a:xfrm>
          </p:grpSpPr>
          <p:grpSp>
            <p:nvGrpSpPr>
              <p:cNvPr id="17432" name="Group 18"/>
              <p:cNvGrpSpPr>
                <a:grpSpLocks/>
              </p:cNvGrpSpPr>
              <p:nvPr/>
            </p:nvGrpSpPr>
            <p:grpSpPr bwMode="auto">
              <a:xfrm>
                <a:off x="672" y="2952"/>
                <a:ext cx="1152" cy="912"/>
                <a:chOff x="384" y="2952"/>
                <a:chExt cx="1152" cy="912"/>
              </a:xfrm>
            </p:grpSpPr>
            <p:sp>
              <p:nvSpPr>
                <p:cNvPr id="374797" name="Freeform 13"/>
                <p:cNvSpPr>
                  <a:spLocks/>
                </p:cNvSpPr>
                <p:nvPr/>
              </p:nvSpPr>
              <p:spPr bwMode="auto">
                <a:xfrm>
                  <a:off x="384" y="3192"/>
                  <a:ext cx="1152" cy="336"/>
                </a:xfrm>
                <a:custGeom>
                  <a:avLst/>
                  <a:gdLst>
                    <a:gd name="T0" fmla="*/ 0 w 1152"/>
                    <a:gd name="T1" fmla="*/ 72 h 336"/>
                    <a:gd name="T2" fmla="*/ 144 w 1152"/>
                    <a:gd name="T3" fmla="*/ 24 h 336"/>
                    <a:gd name="T4" fmla="*/ 240 w 1152"/>
                    <a:gd name="T5" fmla="*/ 216 h 336"/>
                    <a:gd name="T6" fmla="*/ 432 w 1152"/>
                    <a:gd name="T7" fmla="*/ 168 h 336"/>
                    <a:gd name="T8" fmla="*/ 720 w 1152"/>
                    <a:gd name="T9" fmla="*/ 312 h 336"/>
                    <a:gd name="T10" fmla="*/ 864 w 1152"/>
                    <a:gd name="T11" fmla="*/ 24 h 336"/>
                    <a:gd name="T12" fmla="*/ 960 w 1152"/>
                    <a:gd name="T13" fmla="*/ 168 h 336"/>
                    <a:gd name="T14" fmla="*/ 1104 w 1152"/>
                    <a:gd name="T15" fmla="*/ 120 h 336"/>
                    <a:gd name="T16" fmla="*/ 1152 w 1152"/>
                    <a:gd name="T17" fmla="*/ 16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2" h="336">
                      <a:moveTo>
                        <a:pt x="0" y="72"/>
                      </a:moveTo>
                      <a:cubicBezTo>
                        <a:pt x="52" y="36"/>
                        <a:pt x="104" y="0"/>
                        <a:pt x="144" y="24"/>
                      </a:cubicBezTo>
                      <a:cubicBezTo>
                        <a:pt x="184" y="48"/>
                        <a:pt x="192" y="192"/>
                        <a:pt x="240" y="216"/>
                      </a:cubicBezTo>
                      <a:cubicBezTo>
                        <a:pt x="288" y="240"/>
                        <a:pt x="352" y="152"/>
                        <a:pt x="432" y="168"/>
                      </a:cubicBezTo>
                      <a:cubicBezTo>
                        <a:pt x="512" y="184"/>
                        <a:pt x="648" y="336"/>
                        <a:pt x="720" y="312"/>
                      </a:cubicBezTo>
                      <a:cubicBezTo>
                        <a:pt x="792" y="288"/>
                        <a:pt x="824" y="48"/>
                        <a:pt x="864" y="24"/>
                      </a:cubicBezTo>
                      <a:cubicBezTo>
                        <a:pt x="904" y="0"/>
                        <a:pt x="920" y="152"/>
                        <a:pt x="960" y="168"/>
                      </a:cubicBezTo>
                      <a:cubicBezTo>
                        <a:pt x="1000" y="184"/>
                        <a:pt x="1072" y="120"/>
                        <a:pt x="1104" y="120"/>
                      </a:cubicBezTo>
                      <a:cubicBezTo>
                        <a:pt x="1136" y="120"/>
                        <a:pt x="1144" y="144"/>
                        <a:pt x="1152" y="168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50000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36" name="Group 6"/>
                <p:cNvGrpSpPr>
                  <a:grpSpLocks/>
                </p:cNvGrpSpPr>
                <p:nvPr/>
              </p:nvGrpSpPr>
              <p:grpSpPr bwMode="auto">
                <a:xfrm>
                  <a:off x="384" y="2952"/>
                  <a:ext cx="1152" cy="912"/>
                  <a:chOff x="1248" y="2736"/>
                  <a:chExt cx="1152" cy="912"/>
                </a:xfrm>
              </p:grpSpPr>
              <p:sp>
                <p:nvSpPr>
                  <p:cNvPr id="374788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48"/>
                    <a:ext cx="115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4789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736"/>
                    <a:ext cx="0" cy="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374807" name="Text Box 23"/>
              <p:cNvSpPr txBox="1">
                <a:spLocks noChangeArrowheads="1"/>
              </p:cNvSpPr>
              <p:nvPr/>
            </p:nvSpPr>
            <p:spPr bwMode="auto">
              <a:xfrm>
                <a:off x="872" y="3888"/>
                <a:ext cx="7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Frequency</a:t>
                </a:r>
              </a:p>
            </p:txBody>
          </p:sp>
          <p:sp>
            <p:nvSpPr>
              <p:cNvPr id="374810" name="Text Box 26"/>
              <p:cNvSpPr txBox="1">
                <a:spLocks noChangeArrowheads="1"/>
              </p:cNvSpPr>
              <p:nvPr/>
            </p:nvSpPr>
            <p:spPr bwMode="auto">
              <a:xfrm rot="-5400000">
                <a:off x="158" y="3347"/>
                <a:ext cx="7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Amplitude</a:t>
                </a:r>
              </a:p>
            </p:txBody>
          </p:sp>
        </p:grpSp>
        <p:grpSp>
          <p:nvGrpSpPr>
            <p:cNvPr id="17416" name="Group 30"/>
            <p:cNvGrpSpPr>
              <a:grpSpLocks/>
            </p:cNvGrpSpPr>
            <p:nvPr/>
          </p:nvGrpSpPr>
          <p:grpSpPr bwMode="auto">
            <a:xfrm>
              <a:off x="2160" y="2952"/>
              <a:ext cx="1404" cy="1167"/>
              <a:chOff x="2160" y="2952"/>
              <a:chExt cx="1404" cy="1167"/>
            </a:xfrm>
          </p:grpSpPr>
          <p:grpSp>
            <p:nvGrpSpPr>
              <p:cNvPr id="17425" name="Group 19"/>
              <p:cNvGrpSpPr>
                <a:grpSpLocks/>
              </p:cNvGrpSpPr>
              <p:nvPr/>
            </p:nvGrpSpPr>
            <p:grpSpPr bwMode="auto">
              <a:xfrm>
                <a:off x="2412" y="2952"/>
                <a:ext cx="1152" cy="912"/>
                <a:chOff x="1872" y="2952"/>
                <a:chExt cx="1152" cy="912"/>
              </a:xfrm>
            </p:grpSpPr>
            <p:sp>
              <p:nvSpPr>
                <p:cNvPr id="374801" name="Freeform 17"/>
                <p:cNvSpPr>
                  <a:spLocks/>
                </p:cNvSpPr>
                <p:nvPr/>
              </p:nvSpPr>
              <p:spPr bwMode="auto">
                <a:xfrm>
                  <a:off x="1872" y="3130"/>
                  <a:ext cx="1072" cy="730"/>
                </a:xfrm>
                <a:custGeom>
                  <a:avLst/>
                  <a:gdLst>
                    <a:gd name="T0" fmla="*/ 0 w 1072"/>
                    <a:gd name="T1" fmla="*/ 26 h 730"/>
                    <a:gd name="T2" fmla="*/ 300 w 1072"/>
                    <a:gd name="T3" fmla="*/ 84 h 730"/>
                    <a:gd name="T4" fmla="*/ 528 w 1072"/>
                    <a:gd name="T5" fmla="*/ 530 h 730"/>
                    <a:gd name="T6" fmla="*/ 710 w 1072"/>
                    <a:gd name="T7" fmla="*/ 698 h 730"/>
                    <a:gd name="T8" fmla="*/ 1072 w 1072"/>
                    <a:gd name="T9" fmla="*/ 724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2" h="730">
                      <a:moveTo>
                        <a:pt x="0" y="26"/>
                      </a:moveTo>
                      <a:cubicBezTo>
                        <a:pt x="50" y="36"/>
                        <a:pt x="212" y="0"/>
                        <a:pt x="300" y="84"/>
                      </a:cubicBezTo>
                      <a:cubicBezTo>
                        <a:pt x="388" y="168"/>
                        <a:pt x="460" y="428"/>
                        <a:pt x="528" y="530"/>
                      </a:cubicBezTo>
                      <a:cubicBezTo>
                        <a:pt x="596" y="632"/>
                        <a:pt x="619" y="666"/>
                        <a:pt x="710" y="698"/>
                      </a:cubicBezTo>
                      <a:cubicBezTo>
                        <a:pt x="801" y="730"/>
                        <a:pt x="997" y="719"/>
                        <a:pt x="1072" y="72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50000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29" name="Group 10"/>
                <p:cNvGrpSpPr>
                  <a:grpSpLocks/>
                </p:cNvGrpSpPr>
                <p:nvPr/>
              </p:nvGrpSpPr>
              <p:grpSpPr bwMode="auto">
                <a:xfrm>
                  <a:off x="1872" y="2952"/>
                  <a:ext cx="1152" cy="912"/>
                  <a:chOff x="1248" y="2736"/>
                  <a:chExt cx="1152" cy="912"/>
                </a:xfrm>
              </p:grpSpPr>
              <p:sp>
                <p:nvSpPr>
                  <p:cNvPr id="37479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48"/>
                    <a:ext cx="115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479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736"/>
                    <a:ext cx="0" cy="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374809" name="Text Box 25"/>
              <p:cNvSpPr txBox="1">
                <a:spLocks noChangeArrowheads="1"/>
              </p:cNvSpPr>
              <p:nvPr/>
            </p:nvSpPr>
            <p:spPr bwMode="auto">
              <a:xfrm>
                <a:off x="2612" y="3888"/>
                <a:ext cx="7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Frequency</a:t>
                </a:r>
              </a:p>
            </p:txBody>
          </p:sp>
          <p:sp>
            <p:nvSpPr>
              <p:cNvPr id="374811" name="Text Box 27"/>
              <p:cNvSpPr txBox="1">
                <a:spLocks noChangeArrowheads="1"/>
              </p:cNvSpPr>
              <p:nvPr/>
            </p:nvSpPr>
            <p:spPr bwMode="auto">
              <a:xfrm rot="-5400000">
                <a:off x="1901" y="3347"/>
                <a:ext cx="7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Amplitude</a:t>
                </a:r>
              </a:p>
            </p:txBody>
          </p:sp>
        </p:grpSp>
        <p:grpSp>
          <p:nvGrpSpPr>
            <p:cNvPr id="17417" name="Group 31"/>
            <p:cNvGrpSpPr>
              <a:grpSpLocks/>
            </p:cNvGrpSpPr>
            <p:nvPr/>
          </p:nvGrpSpPr>
          <p:grpSpPr bwMode="auto">
            <a:xfrm>
              <a:off x="4032" y="2952"/>
              <a:ext cx="1399" cy="1167"/>
              <a:chOff x="3977" y="2952"/>
              <a:chExt cx="1399" cy="1167"/>
            </a:xfrm>
          </p:grpSpPr>
          <p:grpSp>
            <p:nvGrpSpPr>
              <p:cNvPr id="17418" name="Group 20"/>
              <p:cNvGrpSpPr>
                <a:grpSpLocks/>
              </p:cNvGrpSpPr>
              <p:nvPr/>
            </p:nvGrpSpPr>
            <p:grpSpPr bwMode="auto">
              <a:xfrm>
                <a:off x="4224" y="2952"/>
                <a:ext cx="1152" cy="912"/>
                <a:chOff x="3936" y="2952"/>
                <a:chExt cx="1152" cy="912"/>
              </a:xfrm>
            </p:grpSpPr>
            <p:sp>
              <p:nvSpPr>
                <p:cNvPr id="374798" name="Freeform 14"/>
                <p:cNvSpPr>
                  <a:spLocks/>
                </p:cNvSpPr>
                <p:nvPr/>
              </p:nvSpPr>
              <p:spPr bwMode="auto">
                <a:xfrm>
                  <a:off x="3936" y="3192"/>
                  <a:ext cx="1125" cy="667"/>
                </a:xfrm>
                <a:custGeom>
                  <a:avLst/>
                  <a:gdLst>
                    <a:gd name="T0" fmla="*/ 0 w 1125"/>
                    <a:gd name="T1" fmla="*/ 72 h 667"/>
                    <a:gd name="T2" fmla="*/ 144 w 1125"/>
                    <a:gd name="T3" fmla="*/ 24 h 667"/>
                    <a:gd name="T4" fmla="*/ 240 w 1125"/>
                    <a:gd name="T5" fmla="*/ 216 h 667"/>
                    <a:gd name="T6" fmla="*/ 438 w 1125"/>
                    <a:gd name="T7" fmla="*/ 198 h 667"/>
                    <a:gd name="T8" fmla="*/ 678 w 1125"/>
                    <a:gd name="T9" fmla="*/ 564 h 667"/>
                    <a:gd name="T10" fmla="*/ 810 w 1125"/>
                    <a:gd name="T11" fmla="*/ 624 h 667"/>
                    <a:gd name="T12" fmla="*/ 880 w 1125"/>
                    <a:gd name="T13" fmla="*/ 660 h 667"/>
                    <a:gd name="T14" fmla="*/ 1022 w 1125"/>
                    <a:gd name="T15" fmla="*/ 650 h 667"/>
                    <a:gd name="T16" fmla="*/ 1125 w 1125"/>
                    <a:gd name="T17" fmla="*/ 667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5" h="667">
                      <a:moveTo>
                        <a:pt x="0" y="72"/>
                      </a:moveTo>
                      <a:cubicBezTo>
                        <a:pt x="52" y="36"/>
                        <a:pt x="104" y="0"/>
                        <a:pt x="144" y="24"/>
                      </a:cubicBezTo>
                      <a:cubicBezTo>
                        <a:pt x="184" y="48"/>
                        <a:pt x="191" y="187"/>
                        <a:pt x="240" y="216"/>
                      </a:cubicBezTo>
                      <a:cubicBezTo>
                        <a:pt x="289" y="245"/>
                        <a:pt x="365" y="140"/>
                        <a:pt x="438" y="198"/>
                      </a:cubicBezTo>
                      <a:cubicBezTo>
                        <a:pt x="511" y="256"/>
                        <a:pt x="616" y="493"/>
                        <a:pt x="678" y="564"/>
                      </a:cubicBezTo>
                      <a:cubicBezTo>
                        <a:pt x="740" y="635"/>
                        <a:pt x="777" y="608"/>
                        <a:pt x="810" y="624"/>
                      </a:cubicBezTo>
                      <a:cubicBezTo>
                        <a:pt x="843" y="640"/>
                        <a:pt x="845" y="656"/>
                        <a:pt x="880" y="660"/>
                      </a:cubicBezTo>
                      <a:cubicBezTo>
                        <a:pt x="915" y="664"/>
                        <a:pt x="981" y="649"/>
                        <a:pt x="1022" y="650"/>
                      </a:cubicBezTo>
                      <a:cubicBezTo>
                        <a:pt x="1063" y="651"/>
                        <a:pt x="1104" y="664"/>
                        <a:pt x="1125" y="667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50000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22" name="Group 7"/>
                <p:cNvGrpSpPr>
                  <a:grpSpLocks/>
                </p:cNvGrpSpPr>
                <p:nvPr/>
              </p:nvGrpSpPr>
              <p:grpSpPr bwMode="auto">
                <a:xfrm>
                  <a:off x="3936" y="2952"/>
                  <a:ext cx="1152" cy="912"/>
                  <a:chOff x="1248" y="2736"/>
                  <a:chExt cx="1152" cy="912"/>
                </a:xfrm>
              </p:grpSpPr>
              <p:sp>
                <p:nvSpPr>
                  <p:cNvPr id="37479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48"/>
                    <a:ext cx="115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479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736"/>
                    <a:ext cx="0" cy="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374808" name="Text Box 24"/>
              <p:cNvSpPr txBox="1">
                <a:spLocks noChangeArrowheads="1"/>
              </p:cNvSpPr>
              <p:nvPr/>
            </p:nvSpPr>
            <p:spPr bwMode="auto">
              <a:xfrm>
                <a:off x="4424" y="3888"/>
                <a:ext cx="7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Frequency</a:t>
                </a:r>
              </a:p>
            </p:txBody>
          </p:sp>
          <p:sp>
            <p:nvSpPr>
              <p:cNvPr id="374812" name="Text Box 28"/>
              <p:cNvSpPr txBox="1">
                <a:spLocks noChangeArrowheads="1"/>
              </p:cNvSpPr>
              <p:nvPr/>
            </p:nvSpPr>
            <p:spPr bwMode="auto">
              <a:xfrm rot="-5400000">
                <a:off x="3718" y="3347"/>
                <a:ext cx="7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Amplitude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Local Neighborhoods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Hard to tell anything from a single pixel</a:t>
            </a:r>
          </a:p>
          <a:p>
            <a:pPr lvl="1" eaLnBrk="1" hangingPunct="1">
              <a:defRPr/>
            </a:pPr>
            <a:r>
              <a:rPr lang="en-US" altLang="en-US" dirty="0" smtClean="0"/>
              <a:t>Example: you see a reddish pixel. 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▪</a:t>
            </a:r>
          </a:p>
          <a:p>
            <a:pPr lvl="1" eaLnBrk="1" hangingPunct="1">
              <a:defRPr/>
            </a:pPr>
            <a:r>
              <a:rPr lang="en-US" altLang="en-US" dirty="0" smtClean="0"/>
              <a:t>Is this the object’s color?  Illumination?  Noise?</a:t>
            </a:r>
          </a:p>
          <a:p>
            <a:pPr eaLnBrk="1" hangingPunct="1">
              <a:defRPr/>
            </a:pPr>
            <a:r>
              <a:rPr lang="en-US" altLang="en-US" dirty="0" smtClean="0"/>
              <a:t>The next step in order of complexity is to look at local neighborhood of a pixel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Fourier Transform and Convolution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Useful application #2: Efficient computation</a:t>
            </a:r>
          </a:p>
          <a:p>
            <a:pPr lvl="1" eaLnBrk="1" hangingPunct="1">
              <a:defRPr/>
            </a:pPr>
            <a:r>
              <a:rPr lang="en-US" altLang="en-US" smtClean="0"/>
              <a:t>Fast Fourier Transform (FFT) takes time</a:t>
            </a:r>
            <a:br>
              <a:rPr lang="en-US" altLang="en-US" smtClean="0"/>
            </a:br>
            <a:r>
              <a:rPr lang="en-US" altLang="en-US" smtClean="0"/>
              <a:t>			   O(</a:t>
            </a:r>
            <a:r>
              <a:rPr lang="en-US" altLang="en-US" i="1" smtClean="0"/>
              <a:t>n </a:t>
            </a:r>
            <a:r>
              <a:rPr lang="en-US" altLang="en-US" smtClean="0"/>
              <a:t>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pPr lvl="1" eaLnBrk="1" hangingPunct="1">
              <a:defRPr/>
            </a:pPr>
            <a:r>
              <a:rPr lang="en-US" altLang="en-US" smtClean="0"/>
              <a:t>Thus, convolution can be performed in time</a:t>
            </a:r>
            <a:br>
              <a:rPr lang="en-US" altLang="en-US" smtClean="0"/>
            </a:br>
            <a:r>
              <a:rPr lang="en-US" altLang="en-US" smtClean="0"/>
              <a:t>		     O(</a:t>
            </a:r>
            <a:r>
              <a:rPr lang="en-US" altLang="en-US" i="1" smtClean="0"/>
              <a:t>n</a:t>
            </a:r>
            <a:r>
              <a:rPr lang="en-US" altLang="en-US" smtClean="0"/>
              <a:t> log </a:t>
            </a:r>
            <a:r>
              <a:rPr lang="en-US" altLang="en-US" i="1" smtClean="0"/>
              <a:t>n</a:t>
            </a:r>
            <a:r>
              <a:rPr lang="en-US" altLang="en-US" smtClean="0"/>
              <a:t> + </a:t>
            </a:r>
            <a:r>
              <a:rPr lang="en-US" altLang="en-US" i="1" smtClean="0"/>
              <a:t>m</a:t>
            </a:r>
            <a:r>
              <a:rPr lang="en-US" altLang="en-US" smtClean="0"/>
              <a:t> log </a:t>
            </a:r>
            <a:r>
              <a:rPr lang="en-US" altLang="en-US" i="1" smtClean="0"/>
              <a:t>m</a:t>
            </a:r>
            <a:r>
              <a:rPr lang="en-US" altLang="en-US" smtClean="0"/>
              <a:t>)</a:t>
            </a:r>
          </a:p>
          <a:p>
            <a:pPr lvl="1" eaLnBrk="1" hangingPunct="1">
              <a:defRPr/>
            </a:pPr>
            <a:r>
              <a:rPr lang="en-US" altLang="en-US" smtClean="0"/>
              <a:t>Greatest efficiency gains for large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Edge Detection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do we mean by edge detection?</a:t>
            </a:r>
          </a:p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0483" name="Picture 4" descr="C:\My Documents\vision_s02\e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517525" y="5667375"/>
            <a:ext cx="4054475" cy="784225"/>
            <a:chOff x="326" y="3570"/>
            <a:chExt cx="2554" cy="494"/>
          </a:xfrm>
        </p:grpSpPr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326" y="3776"/>
              <a:ext cx="1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Edge easy to find</a:t>
              </a:r>
            </a:p>
          </p:txBody>
        </p:sp>
        <p:cxnSp>
          <p:nvCxnSpPr>
            <p:cNvPr id="20486" name="AutoShape 7"/>
            <p:cNvCxnSpPr>
              <a:cxnSpLocks noChangeShapeType="1"/>
              <a:stCxn id="399365" idx="3"/>
            </p:cNvCxnSpPr>
            <p:nvPr/>
          </p:nvCxnSpPr>
          <p:spPr bwMode="auto">
            <a:xfrm flipV="1">
              <a:off x="1811" y="3570"/>
              <a:ext cx="1069" cy="35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1507" name="Picture 4" descr="C:\My Documents\vision_s02\edge_blur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517525" y="5994400"/>
            <a:ext cx="689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Where is edge?  Single pixel wide or multiple pixels?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517525" y="5994400"/>
            <a:ext cx="646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Noise: have to distinguish noise from actual edge</a:t>
            </a:r>
          </a:p>
        </p:txBody>
      </p:sp>
      <p:pic>
        <p:nvPicPr>
          <p:cNvPr id="22532" name="Picture 6" descr="C:\My Documents\vision_class_s03\lecture03_filtering\edge_noi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3555" name="Picture 4" descr="C:\My Documents\vision_s02\edge_ro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17525" y="5994400"/>
            <a:ext cx="320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Is this one edge or two?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4579" name="Picture 4" descr="C:\My Documents\vision_s02\edge_pa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517525" y="5994400"/>
            <a:ext cx="287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Texture discontinuity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Formalizing Edge Detection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Look for strong step edges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i="1" dirty="0" err="1" smtClean="0">
                <a:latin typeface="Calibri" panose="020F0502020204030204" pitchFamily="34" charset="0"/>
              </a:rPr>
              <a:t>dI</a:t>
            </a:r>
            <a:r>
              <a:rPr lang="en-US" altLang="en-US" i="1" dirty="0" smtClean="0">
                <a:latin typeface="Calibri" panose="020F0502020204030204" pitchFamily="34" charset="0"/>
              </a:rPr>
              <a:t>/dx</a:t>
            </a:r>
            <a:r>
              <a:rPr lang="en-US" altLang="en-US" dirty="0" smtClean="0"/>
              <a:t> is </a:t>
            </a:r>
            <a:r>
              <a:rPr lang="en-US" altLang="en-US" u="sng" dirty="0" smtClean="0"/>
              <a:t>spatial</a:t>
            </a:r>
            <a:r>
              <a:rPr lang="en-US" altLang="en-US" dirty="0" smtClean="0"/>
              <a:t> rate of change in intensity</a:t>
            </a:r>
          </a:p>
          <a:p>
            <a:pPr eaLnBrk="1" hangingPunct="1">
              <a:defRPr/>
            </a:pPr>
            <a:r>
              <a:rPr lang="en-US" altLang="en-US" sz="3600" dirty="0" smtClean="0">
                <a:latin typeface="Symbol" panose="05050102010706020507" pitchFamily="18" charset="2"/>
              </a:rPr>
              <a:t>t</a:t>
            </a:r>
            <a:r>
              <a:rPr lang="en-US" altLang="en-US" dirty="0" smtClean="0"/>
              <a:t> is some threshold we pick based on our objective</a:t>
            </a:r>
          </a:p>
          <a:p>
            <a:pPr eaLnBrk="1" hangingPunct="1">
              <a:defRPr/>
            </a:pPr>
            <a:r>
              <a:rPr lang="en-US" altLang="en-US" dirty="0" smtClean="0"/>
              <a:t>One pixel wide: look for </a:t>
            </a:r>
            <a:r>
              <a:rPr lang="en-US" altLang="en-US" i="1" dirty="0" smtClean="0"/>
              <a:t>maxima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dI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/ </a:t>
            </a:r>
            <a:r>
              <a:rPr lang="en-US" altLang="en-US" i="1" dirty="0" smtClean="0"/>
              <a:t>dx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58321"/>
              </p:ext>
            </p:extLst>
          </p:nvPr>
        </p:nvGraphicFramePr>
        <p:xfrm>
          <a:off x="4041775" y="1893094"/>
          <a:ext cx="10604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3" imgW="438110" imgH="381129" progId="Equation.3">
                  <p:embed/>
                </p:oleObj>
              </mc:Choice>
              <mc:Fallback>
                <p:oleObj name="Equation" r:id="rId3" imgW="438110" imgH="3811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1893094"/>
                        <a:ext cx="1060450" cy="938212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Formalizing Edge Detection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But this produces excessive image “noise”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i="1" dirty="0" smtClean="0"/>
          </a:p>
          <a:p>
            <a:pPr eaLnBrk="1" hangingPunct="1">
              <a:defRPr/>
            </a:pPr>
            <a:endParaRPr lang="en-US" altLang="en-US" i="1" dirty="0" smtClean="0"/>
          </a:p>
          <a:p>
            <a:pPr eaLnBrk="1" hangingPunct="1">
              <a:defRPr/>
            </a:pPr>
            <a:r>
              <a:rPr lang="en-US" altLang="en-US" dirty="0" smtClean="0"/>
              <a:t>Can select no threshold </a:t>
            </a:r>
            <a:r>
              <a:rPr lang="en-US" altLang="en-US" dirty="0" smtClean="0">
                <a:latin typeface="Symbol" panose="05050102010706020507" pitchFamily="18" charset="2"/>
              </a:rPr>
              <a:t>t</a:t>
            </a:r>
            <a:r>
              <a:rPr lang="en-US" altLang="en-US" dirty="0" smtClean="0"/>
              <a:t> value that produces uniformly acceptable results</a:t>
            </a:r>
          </a:p>
          <a:p>
            <a:pPr eaLnBrk="1" hangingPunct="1">
              <a:defRPr/>
            </a:pPr>
            <a:r>
              <a:rPr lang="en-US" altLang="en-US" dirty="0" smtClean="0"/>
              <a:t>Noise rejection: first smooth (with a Gaussian) over a neighborhood </a:t>
            </a:r>
            <a:r>
              <a:rPr lang="en-US" altLang="en-US" i="1" dirty="0" smtClean="0">
                <a:sym typeface="Symbol" panose="05050102010706020507" pitchFamily="18" charset="2"/>
              </a:rPr>
              <a:t>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4800600" cy="23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ym typeface="Symbol" panose="05050102010706020507" pitchFamily="18" charset="2"/>
              </a:rPr>
              <a:t>Other Edge Detectors</a:t>
            </a:r>
          </a:p>
        </p:txBody>
      </p:sp>
      <p:sp>
        <p:nvSpPr>
          <p:cNvPr id="395269" name="Rectangle 5"/>
          <p:cNvSpPr>
            <a:spLocks noGrp="1" noChangeArrowheads="1"/>
          </p:cNvSpPr>
          <p:nvPr>
            <p:ph idx="1"/>
          </p:nvPr>
        </p:nvSpPr>
        <p:spPr>
          <a:xfrm>
            <a:off x="409074" y="109487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Can build simpler, faster edge detector by omitting some steps:</a:t>
            </a:r>
          </a:p>
          <a:p>
            <a:pPr lvl="1" eaLnBrk="1" hangingPunct="1">
              <a:defRPr/>
            </a:pPr>
            <a:r>
              <a:rPr lang="en-US" altLang="en-US" dirty="0" smtClean="0"/>
              <a:t>No </a:t>
            </a:r>
            <a:r>
              <a:rPr lang="en-US" altLang="en-US" dirty="0" err="1" smtClean="0"/>
              <a:t>nonmaximum</a:t>
            </a:r>
            <a:r>
              <a:rPr lang="en-US" altLang="en-US" dirty="0" smtClean="0"/>
              <a:t> suppression</a:t>
            </a:r>
          </a:p>
          <a:p>
            <a:pPr lvl="1" eaLnBrk="1" hangingPunct="1">
              <a:defRPr/>
            </a:pPr>
            <a:r>
              <a:rPr lang="en-US" altLang="en-US" dirty="0" smtClean="0"/>
              <a:t>No hysteresis in </a:t>
            </a:r>
            <a:r>
              <a:rPr lang="en-US" altLang="en-US" dirty="0" err="1" smtClean="0"/>
              <a:t>thresholding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Simpler filters (approx. to gradient of Gaussian)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lvl="2" eaLnBrk="1" hangingPunct="1">
              <a:defRPr/>
            </a:pPr>
            <a:r>
              <a:rPr lang="en-US" altLang="en-US" dirty="0" smtClean="0"/>
              <a:t>Sobel: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lvl="2" eaLnBrk="1" hangingPunct="1">
              <a:defRPr/>
            </a:pPr>
            <a:r>
              <a:rPr lang="en-US" altLang="en-US" dirty="0" smtClean="0"/>
              <a:t>Roberts:</a:t>
            </a: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35609"/>
              </p:ext>
            </p:extLst>
          </p:nvPr>
        </p:nvGraphicFramePr>
        <p:xfrm>
          <a:off x="2907632" y="3837573"/>
          <a:ext cx="1295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3" imgW="971622" imgH="704818" progId="Equation.3">
                  <p:embed/>
                </p:oleObj>
              </mc:Choice>
              <mc:Fallback>
                <p:oleObj name="Equation" r:id="rId3" imgW="971622" imgH="7048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632" y="3837573"/>
                        <a:ext cx="1295400" cy="94297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36402"/>
              </p:ext>
            </p:extLst>
          </p:nvPr>
        </p:nvGraphicFramePr>
        <p:xfrm>
          <a:off x="4789404" y="3852779"/>
          <a:ext cx="1069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5" imgW="800100" imgH="704818" progId="Equation.3">
                  <p:embed/>
                </p:oleObj>
              </mc:Choice>
              <mc:Fallback>
                <p:oleObj name="Equation" r:id="rId5" imgW="800100" imgH="7048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04" y="3852779"/>
                        <a:ext cx="1069975" cy="9366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23774"/>
              </p:ext>
            </p:extLst>
          </p:nvPr>
        </p:nvGraphicFramePr>
        <p:xfrm>
          <a:off x="3067468" y="5012323"/>
          <a:ext cx="8588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7" imgW="638050" imgH="447691" progId="Equation.3">
                  <p:embed/>
                </p:oleObj>
              </mc:Choice>
              <mc:Fallback>
                <p:oleObj name="Equation" r:id="rId7" imgW="638050" imgH="4476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468" y="5012323"/>
                        <a:ext cx="858837" cy="6064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8516"/>
              </p:ext>
            </p:extLst>
          </p:nvPr>
        </p:nvGraphicFramePr>
        <p:xfrm>
          <a:off x="4801436" y="4976227"/>
          <a:ext cx="858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9" imgW="638050" imgH="447691" progId="Equation.3">
                  <p:embed/>
                </p:oleObj>
              </mc:Choice>
              <mc:Fallback>
                <p:oleObj name="Equation" r:id="rId9" imgW="638050" imgH="4476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436" y="4976227"/>
                        <a:ext cx="858838" cy="6064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Linear Filters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Given an image </a:t>
            </a:r>
            <a:r>
              <a:rPr lang="en-US" altLang="en-US" i="1" dirty="0" smtClean="0"/>
              <a:t>In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 generate a</a:t>
            </a:r>
            <a:br>
              <a:rPr lang="en-US" altLang="en-US" dirty="0" smtClean="0"/>
            </a:br>
            <a:r>
              <a:rPr lang="en-US" altLang="en-US" dirty="0" smtClean="0"/>
              <a:t>new image </a:t>
            </a:r>
            <a:r>
              <a:rPr lang="en-US" altLang="en-US" i="1" dirty="0" smtClean="0"/>
              <a:t>Out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):</a:t>
            </a:r>
          </a:p>
          <a:p>
            <a:pPr lvl="1" eaLnBrk="1" hangingPunct="1">
              <a:defRPr/>
            </a:pPr>
            <a:r>
              <a:rPr lang="en-US" altLang="en-US" dirty="0" smtClean="0"/>
              <a:t>For each pixel 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), </a:t>
            </a:r>
            <a:r>
              <a:rPr lang="en-US" altLang="en-US" i="1" dirty="0" smtClean="0"/>
              <a:t>Out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 is a linear combination of pixels in the neighborhood of </a:t>
            </a:r>
            <a:r>
              <a:rPr lang="en-US" altLang="en-US" i="1" dirty="0" smtClean="0"/>
              <a:t>In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</a:t>
            </a:r>
          </a:p>
          <a:p>
            <a:pPr eaLnBrk="1" hangingPunct="1">
              <a:defRPr/>
            </a:pPr>
            <a:r>
              <a:rPr lang="en-US" altLang="en-US" dirty="0" smtClean="0"/>
              <a:t>This algorithm is</a:t>
            </a:r>
          </a:p>
          <a:p>
            <a:pPr lvl="1" eaLnBrk="1" hangingPunct="1">
              <a:defRPr/>
            </a:pPr>
            <a:r>
              <a:rPr lang="en-US" altLang="en-US" dirty="0" smtClean="0"/>
              <a:t>Linear in input intensity</a:t>
            </a:r>
          </a:p>
          <a:p>
            <a:pPr lvl="1" eaLnBrk="1" hangingPunct="1">
              <a:defRPr/>
            </a:pPr>
            <a:r>
              <a:rPr lang="en-US" altLang="en-US" dirty="0" smtClean="0"/>
              <a:t>Shift invariant  (“LSI” means In(</a:t>
            </a:r>
            <a:r>
              <a:rPr lang="en-US" altLang="en-US" dirty="0" err="1" smtClean="0"/>
              <a:t>x+n,y+n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anose="05050102010706020507" pitchFamily="18" charset="2"/>
              </a:rPr>
              <a:t>Out(</a:t>
            </a:r>
            <a:r>
              <a:rPr lang="en-US" altLang="en-US" dirty="0" err="1" smtClean="0">
                <a:sym typeface="Symbol" panose="05050102010706020507" pitchFamily="18" charset="2"/>
              </a:rPr>
              <a:t>x+n,y+n</a:t>
            </a:r>
            <a:r>
              <a:rPr lang="en-US" altLang="en-US" dirty="0" smtClean="0">
                <a:sym typeface="Symbol" panose="05050102010706020507" pitchFamily="18" charset="2"/>
              </a:rPr>
              <a:t>) )</a:t>
            </a: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Sobel Edge Detector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40" y="1600200"/>
            <a:ext cx="63157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Sobel in two directions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737" y="1331687"/>
            <a:ext cx="4505325" cy="241935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751037"/>
            <a:ext cx="8229600" cy="266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Noise rejection: first smooth (with a Gaussian) over a neighborhood </a:t>
            </a:r>
            <a:r>
              <a:rPr lang="en-US" altLang="en-US" i="1" dirty="0" smtClean="0">
                <a:sym typeface="Symbol" panose="05050102010706020507" pitchFamily="18" charset="2"/>
              </a:rPr>
              <a:t> </a:t>
            </a:r>
          </a:p>
          <a:p>
            <a:pPr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Convert to gray scale</a:t>
            </a:r>
          </a:p>
          <a:p>
            <a:pPr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Apply Sobel filter</a:t>
            </a:r>
          </a:p>
          <a:p>
            <a:pPr marL="0" indent="0">
              <a:buNone/>
              <a:defRPr/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90" y="1989364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Nonmaximum</a:t>
            </a:r>
            <a:r>
              <a:rPr lang="en-US" altLang="en-US" dirty="0"/>
              <a:t> suppression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dirty="0" smtClean="0"/>
              <a:t>Eliminate all but local maxima in </a:t>
            </a:r>
            <a:r>
              <a:rPr lang="en-US" altLang="en-US" i="1" dirty="0" smtClean="0"/>
              <a:t>magnitude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of gradient</a:t>
            </a:r>
          </a:p>
          <a:p>
            <a:pPr lvl="1" eaLnBrk="1" hangingPunct="1">
              <a:defRPr/>
            </a:pPr>
            <a:r>
              <a:rPr lang="en-US" altLang="en-US" dirty="0" smtClean="0"/>
              <a:t>At each pixel look along </a:t>
            </a:r>
            <a:r>
              <a:rPr lang="en-US" altLang="en-US" i="1" dirty="0" smtClean="0"/>
              <a:t>direction </a:t>
            </a:r>
            <a:r>
              <a:rPr lang="en-US" altLang="en-US" dirty="0" smtClean="0"/>
              <a:t>of gradient:</a:t>
            </a:r>
            <a:br>
              <a:rPr lang="en-US" altLang="en-US" dirty="0" smtClean="0"/>
            </a:br>
            <a:r>
              <a:rPr lang="en-US" altLang="en-US" dirty="0" smtClean="0"/>
              <a:t>if either neighbor is bigger, set to zero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85" y="3060031"/>
            <a:ext cx="521017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6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Non-maximum suppression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162505"/>
            <a:ext cx="5334000" cy="12192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282486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3402467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4522448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5642429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981200" y="1407548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438400"/>
            <a:ext cx="8382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19400" y="24604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42716" y="3558381"/>
            <a:ext cx="1728317" cy="682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666203" y="3596481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13056" y="4678362"/>
            <a:ext cx="2512088" cy="69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86656" y="4730178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23103" y="5793464"/>
            <a:ext cx="3315955" cy="697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Non-maximum </a:t>
            </a:r>
            <a:r>
              <a:rPr lang="en-US" altLang="en-US" dirty="0" err="1" smtClean="0"/>
              <a:t>supression</a:t>
            </a:r>
            <a:endParaRPr lang="en-US" altLang="en-US" dirty="0" smtClean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39371"/>
            <a:ext cx="3657600" cy="2442029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sz="2400" dirty="0"/>
              <a:t>In this case the direction is the orange dotted diagonal line. Therefore, the most intense pixel in this direction is the pixel (i-1, j+1).</a:t>
            </a:r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175656"/>
            <a:ext cx="4311196" cy="423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4269958"/>
            <a:ext cx="4614863" cy="121978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5733143"/>
            <a:ext cx="8229600" cy="68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Apply to results of Sobel Edge Detector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9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Smooth</a:t>
            </a:r>
          </a:p>
          <a:p>
            <a:pPr eaLnBrk="1" hangingPunct="1">
              <a:defRPr/>
            </a:pPr>
            <a:r>
              <a:rPr lang="en-US" altLang="en-US" dirty="0" smtClean="0"/>
              <a:t>Find derivative (spatial change in intensity)</a:t>
            </a:r>
          </a:p>
          <a:p>
            <a:pPr eaLnBrk="1" hangingPunct="1">
              <a:defRPr/>
            </a:pPr>
            <a:r>
              <a:rPr lang="en-US" altLang="en-US" dirty="0" smtClean="0"/>
              <a:t>Find maxima</a:t>
            </a:r>
          </a:p>
          <a:p>
            <a:pPr eaLnBrk="1" hangingPunct="1">
              <a:defRPr/>
            </a:pPr>
            <a:r>
              <a:rPr lang="en-US" altLang="en-US" dirty="0" smtClean="0"/>
              <a:t>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4819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First, smooth with a Gaussian of</a:t>
            </a:r>
            <a:br>
              <a:rPr lang="en-US" altLang="en-US" dirty="0" smtClean="0"/>
            </a:br>
            <a:r>
              <a:rPr lang="en-US" altLang="en-US" dirty="0" smtClean="0"/>
              <a:t>some width </a:t>
            </a:r>
            <a:r>
              <a:rPr lang="en-US" altLang="en-US" i="1" dirty="0" smtClean="0">
                <a:sym typeface="Symbol" panose="05050102010706020507" pitchFamily="18" charset="2"/>
              </a:rPr>
              <a:t></a:t>
            </a:r>
          </a:p>
          <a:p>
            <a:pPr eaLnBrk="1" hangingPunct="1">
              <a:defRPr/>
            </a:pPr>
            <a:endParaRPr lang="en-US" altLang="en-US" i="1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en-US" i="1" dirty="0" smtClean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en-US" i="1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en-US" i="1" dirty="0" smtClean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en-US" i="1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en-US" i="1" dirty="0" smtClean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en-US" i="1" dirty="0" smtClean="0">
                <a:sym typeface="Symbol" panose="05050102010706020507" pitchFamily="18" charset="2"/>
              </a:rPr>
              <a:t>We did this…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3" y="2497819"/>
            <a:ext cx="7693014" cy="323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Next, find “derivative”</a:t>
            </a:r>
          </a:p>
          <a:p>
            <a:pPr eaLnBrk="1" hangingPunct="1">
              <a:defRPr/>
            </a:pPr>
            <a:r>
              <a:rPr lang="en-US" altLang="en-US" smtClean="0"/>
              <a:t>What is derivative in 2D?  Gradient: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25970"/>
              </p:ext>
            </p:extLst>
          </p:nvPr>
        </p:nvGraphicFramePr>
        <p:xfrm>
          <a:off x="3184525" y="3124200"/>
          <a:ext cx="27749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3" imgW="1276439" imgH="447691" progId="Equation.3">
                  <p:embed/>
                </p:oleObj>
              </mc:Choice>
              <mc:Fallback>
                <p:oleObj name="Equation" r:id="rId3" imgW="1276439" imgH="4476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124200"/>
                        <a:ext cx="2774950" cy="989013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Useful fact #1: differentiation</a:t>
            </a:r>
            <a:br>
              <a:rPr lang="en-US" altLang="en-US" smtClean="0"/>
            </a:br>
            <a:r>
              <a:rPr lang="en-US" altLang="en-US" smtClean="0"/>
              <a:t>“commutes” with convolution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Useful fact #2: Gaussian is</a:t>
            </a:r>
            <a:br>
              <a:rPr lang="en-US" altLang="en-US" smtClean="0"/>
            </a:br>
            <a:r>
              <a:rPr lang="en-US" altLang="en-US" smtClean="0"/>
              <a:t>separable: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34817"/>
              </p:ext>
            </p:extLst>
          </p:nvPr>
        </p:nvGraphicFramePr>
        <p:xfrm>
          <a:off x="2003425" y="3173413"/>
          <a:ext cx="23399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3" imgW="1162090" imgH="381129" progId="Equation.3">
                  <p:embed/>
                </p:oleObj>
              </mc:Choice>
              <mc:Fallback>
                <p:oleObj name="Equation" r:id="rId3" imgW="1162090" imgH="3811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173413"/>
                        <a:ext cx="2339975" cy="78898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28350"/>
              </p:ext>
            </p:extLst>
          </p:nvPr>
        </p:nvGraphicFramePr>
        <p:xfrm>
          <a:off x="2841625" y="5334000"/>
          <a:ext cx="2720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5" imgW="1352558" imgH="209486" progId="Equation.3">
                  <p:embed/>
                </p:oleObj>
              </mc:Choice>
              <mc:Fallback>
                <p:oleObj name="Equation" r:id="rId5" imgW="1352558" imgH="2094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334000"/>
                        <a:ext cx="2720975" cy="4318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C:\My Documents\vision_s02\d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" t="7892" r="7861" b="5115"/>
          <a:stretch>
            <a:fillRect/>
          </a:stretch>
        </p:blipFill>
        <p:spPr bwMode="auto">
          <a:xfrm>
            <a:off x="5715000" y="2438400"/>
            <a:ext cx="3278188" cy="2379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Thus, combine first two stages of Canny: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93353"/>
              </p:ext>
            </p:extLst>
          </p:nvPr>
        </p:nvGraphicFramePr>
        <p:xfrm>
          <a:off x="73025" y="2463800"/>
          <a:ext cx="89995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3" imgW="4486311" imgH="476411" progId="Equation.3">
                  <p:embed/>
                </p:oleObj>
              </mc:Choice>
              <mc:Fallback>
                <p:oleObj name="Equation" r:id="rId3" imgW="4486311" imgH="4764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2463800"/>
                        <a:ext cx="8999538" cy="9652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6" descr="C:\My Documents\vision_class_s03\lecture03_filtering\ggradx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4114800"/>
            <a:ext cx="4308475" cy="24622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C:\My Documents\vision_class_s03\lecture03_filtering\ggrady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14800"/>
            <a:ext cx="4308475" cy="24622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62"/>
            <a:ext cx="8229600" cy="1143000"/>
          </a:xfrm>
        </p:spPr>
        <p:txBody>
          <a:bodyPr/>
          <a:lstStyle/>
          <a:p>
            <a:r>
              <a:rPr lang="en-US" dirty="0" smtClean="0"/>
              <a:t>Simple Filter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996428"/>
              </p:ext>
            </p:extLst>
          </p:nvPr>
        </p:nvGraphicFramePr>
        <p:xfrm>
          <a:off x="2884714" y="1295399"/>
          <a:ext cx="3374571" cy="2492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857">
                  <a:extLst>
                    <a:ext uri="{9D8B030D-6E8A-4147-A177-3AD203B41FA5}">
                      <a16:colId xmlns:a16="http://schemas.microsoft.com/office/drawing/2014/main" val="599500813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1398265905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327767007"/>
                    </a:ext>
                  </a:extLst>
                </a:gridCol>
              </a:tblGrid>
              <a:tr h="830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54568"/>
                  </a:ext>
                </a:extLst>
              </a:tr>
              <a:tr h="830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7635"/>
                  </a:ext>
                </a:extLst>
              </a:tr>
              <a:tr h="830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716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614057" y="1698171"/>
            <a:ext cx="667657" cy="72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680856" y="1698171"/>
            <a:ext cx="936173" cy="725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1999" y="1545771"/>
            <a:ext cx="14515" cy="87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33257" y="2423885"/>
            <a:ext cx="1135742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833257" y="2728685"/>
            <a:ext cx="683984" cy="55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86514" y="2728685"/>
            <a:ext cx="0" cy="69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7314" y="254181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62300" y="2684576"/>
            <a:ext cx="1375682" cy="734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04800" y="3822699"/>
            <a:ext cx="8490856" cy="176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Produce a NEW value for </a:t>
            </a:r>
            <a:r>
              <a:rPr lang="en-US" altLang="en-US" u="sng" dirty="0" smtClean="0"/>
              <a:t>each </a:t>
            </a:r>
            <a:r>
              <a:rPr lang="en-US" altLang="en-US" dirty="0" smtClean="0"/>
              <a:t>pixel by averaging the values of the pixel’s (8) neighbors</a:t>
            </a:r>
          </a:p>
          <a:p>
            <a:pPr>
              <a:defRPr/>
            </a:pPr>
            <a:r>
              <a:rPr lang="en-US" altLang="en-US" dirty="0" smtClean="0"/>
              <a:t>Maybe itself too (9)</a:t>
            </a:r>
          </a:p>
          <a:p>
            <a:pPr>
              <a:defRPr/>
            </a:pPr>
            <a:r>
              <a:rPr lang="en-US" altLang="en-US" dirty="0" smtClean="0"/>
              <a:t>What about edges?</a:t>
            </a:r>
          </a:p>
          <a:p>
            <a:pPr>
              <a:defRPr/>
            </a:pPr>
            <a:r>
              <a:rPr lang="en-US" altLang="en-US" dirty="0" smtClean="0"/>
              <a:t>Let’s try…..</a:t>
            </a:r>
          </a:p>
        </p:txBody>
      </p:sp>
    </p:spTree>
    <p:extLst>
      <p:ext uri="{BB962C8B-B14F-4D97-AF65-F5344CB8AC3E}">
        <p14:creationId xmlns:p14="http://schemas.microsoft.com/office/powerpoint/2010/main" val="15879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pic>
        <p:nvPicPr>
          <p:cNvPr id="31747" name="Picture 4" descr="C:\My Documents\vision_s02\le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0"/>
            <a:ext cx="43053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5" descr="C:\My Documents\vision_s02\canny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714500"/>
            <a:ext cx="43053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273175" y="61849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Original Image</a:t>
            </a:r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4773613" y="6184900"/>
            <a:ext cx="417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Smoothed Gradient Magnitude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en-US" smtClean="0"/>
              <a:t>Final stage: thresholding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en-US" smtClean="0"/>
              <a:t>Simplest: use a single threshold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en-US" smtClean="0"/>
              <a:t>Better: use two thresholds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/>
              <a:t>Find chains of edge pixels, all greater than </a:t>
            </a:r>
            <a:r>
              <a:rPr lang="en-US" altLang="en-US" i="1" smtClean="0">
                <a:sym typeface="Symbol" panose="05050102010706020507" pitchFamily="18" charset="2"/>
              </a:rPr>
              <a:t></a:t>
            </a:r>
            <a:r>
              <a:rPr lang="en-US" altLang="en-US" i="1" baseline="-25000" smtClean="0">
                <a:sym typeface="Symbol" panose="05050102010706020507" pitchFamily="18" charset="2"/>
              </a:rPr>
              <a:t> low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>
                <a:sym typeface="Symbol" panose="05050102010706020507" pitchFamily="18" charset="2"/>
              </a:rPr>
              <a:t>Each chain must contain at least one pixel greater than </a:t>
            </a:r>
            <a:r>
              <a:rPr lang="en-US" altLang="en-US" i="1" smtClean="0">
                <a:sym typeface="Symbol" panose="05050102010706020507" pitchFamily="18" charset="2"/>
              </a:rPr>
              <a:t></a:t>
            </a:r>
            <a:r>
              <a:rPr lang="en-US" altLang="en-US" i="1" baseline="-25000" smtClean="0">
                <a:sym typeface="Symbol" panose="05050102010706020507" pitchFamily="18" charset="2"/>
              </a:rPr>
              <a:t> high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>
                <a:sym typeface="Symbol" panose="05050102010706020507" pitchFamily="18" charset="2"/>
              </a:rPr>
              <a:t>Helps eliminate dropouts in chains, without being too susceptible to noise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>
                <a:sym typeface="Symbol" panose="05050102010706020507" pitchFamily="18" charset="2"/>
              </a:rPr>
              <a:t>“Thresholding with hysteresis”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C:\My Documents\vision_s02\canny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1719263"/>
            <a:ext cx="4295775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pic>
        <p:nvPicPr>
          <p:cNvPr id="34820" name="Picture 3" descr="C:\My Documents\vision_s02\len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0"/>
            <a:ext cx="43053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1271588" y="61849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Original Image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6405563" y="61849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Second-Derivative-Based</a:t>
            </a:r>
            <a:br>
              <a:rPr lang="en-US" altLang="en-US" smtClean="0"/>
            </a:br>
            <a:r>
              <a:rPr lang="en-US" altLang="en-US" smtClean="0"/>
              <a:t>Edge Detectors</a:t>
            </a:r>
          </a:p>
        </p:txBody>
      </p:sp>
      <p:sp>
        <p:nvSpPr>
          <p:cNvPr id="4177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To find local maxima in derivative, look for zeros in second derivative</a:t>
            </a:r>
          </a:p>
          <a:p>
            <a:pPr eaLnBrk="1" hangingPunct="1">
              <a:defRPr/>
            </a:pPr>
            <a:r>
              <a:rPr lang="en-US" altLang="en-US" smtClean="0"/>
              <a:t>Analogue in 2D: Laplacian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Marr-Hildreth edge detector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81418"/>
              </p:ext>
            </p:extLst>
          </p:nvPr>
        </p:nvGraphicFramePr>
        <p:xfrm>
          <a:off x="2943977" y="3336757"/>
          <a:ext cx="29432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3" imgW="1466906" imgH="438230" progId="Equation.3">
                  <p:embed/>
                </p:oleObj>
              </mc:Choice>
              <mc:Fallback>
                <p:oleObj name="Equation" r:id="rId3" imgW="1466906" imgH="438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977" y="3336757"/>
                        <a:ext cx="2943225" cy="887413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LOG</a:t>
            </a:r>
          </a:p>
        </p:txBody>
      </p:sp>
      <p:sp>
        <p:nvSpPr>
          <p:cNvPr id="4188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 before, combine Laplacian with Gaussian smoothing: Laplacian of Gaussian (LOG)</a:t>
            </a:r>
          </a:p>
        </p:txBody>
      </p:sp>
      <p:pic>
        <p:nvPicPr>
          <p:cNvPr id="37892" name="Picture 4" descr="C:\My Documents\vision_s02\log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17825"/>
            <a:ext cx="5638800" cy="3940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LOG</a:t>
            </a:r>
          </a:p>
        </p:txBody>
      </p:sp>
      <p:sp>
        <p:nvSpPr>
          <p:cNvPr id="419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 before, combine Laplacian with Gaussian smoothing: Laplacian of Gaussian (LOG)</a:t>
            </a:r>
          </a:p>
        </p:txBody>
      </p:sp>
      <p:pic>
        <p:nvPicPr>
          <p:cNvPr id="38916" name="Picture 5" descr="C:\My Documents\vision_s02\lo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t="22090" r="16402" b="15538"/>
          <a:stretch>
            <a:fillRect/>
          </a:stretch>
        </p:blipFill>
        <p:spPr bwMode="auto">
          <a:xfrm>
            <a:off x="1676400" y="3048000"/>
            <a:ext cx="5791200" cy="3657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Problems with</a:t>
            </a:r>
            <a:br>
              <a:rPr lang="en-US" altLang="en-US" smtClean="0"/>
            </a:br>
            <a:r>
              <a:rPr lang="en-US" altLang="en-US" smtClean="0"/>
              <a:t>Laplacian Edge Detectors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Local minimum vs. local maximum</a:t>
            </a:r>
          </a:p>
          <a:p>
            <a:pPr eaLnBrk="1" hangingPunct="1">
              <a:defRPr/>
            </a:pPr>
            <a:r>
              <a:rPr lang="en-US" altLang="en-US" smtClean="0"/>
              <a:t>Symmetric – poor performance near corners</a:t>
            </a:r>
          </a:p>
          <a:p>
            <a:pPr eaLnBrk="1" hangingPunct="1">
              <a:defRPr/>
            </a:pPr>
            <a:r>
              <a:rPr lang="en-US" altLang="en-US" smtClean="0"/>
              <a:t>Sensitive to noise</a:t>
            </a:r>
          </a:p>
          <a:p>
            <a:pPr lvl="1" eaLnBrk="1" hangingPunct="1">
              <a:defRPr/>
            </a:pPr>
            <a:r>
              <a:rPr lang="en-US" altLang="en-US" sz="2000" smtClean="0"/>
              <a:t>Higher-order derivatives = greater noise sensitivity</a:t>
            </a:r>
          </a:p>
          <a:p>
            <a:pPr lvl="1" eaLnBrk="1" hangingPunct="1">
              <a:defRPr/>
            </a:pPr>
            <a:r>
              <a:rPr lang="en-US" altLang="en-US" sz="2000" smtClean="0"/>
              <a:t>Combines information along edge, not just perpendicular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Discrete Convolution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This is the discrete analogue of convolution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Pattern of weights = “filter kernel”</a:t>
            </a:r>
          </a:p>
          <a:p>
            <a:pPr eaLnBrk="1" hangingPunct="1">
              <a:defRPr/>
            </a:pPr>
            <a:r>
              <a:rPr lang="en-US" altLang="en-US" dirty="0" smtClean="0"/>
              <a:t>Will be useful in smoothing, edge detection</a:t>
            </a:r>
          </a:p>
        </p:txBody>
      </p:sp>
      <p:grpSp>
        <p:nvGrpSpPr>
          <p:cNvPr id="361478" name="Group 6"/>
          <p:cNvGrpSpPr>
            <a:grpSpLocks/>
          </p:cNvGrpSpPr>
          <p:nvPr/>
        </p:nvGrpSpPr>
        <p:grpSpPr bwMode="auto">
          <a:xfrm>
            <a:off x="1909763" y="2362200"/>
            <a:ext cx="5334000" cy="1016000"/>
            <a:chOff x="1296" y="1632"/>
            <a:chExt cx="3360" cy="640"/>
          </a:xfrm>
        </p:grpSpPr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>
              <a:off x="1296" y="2112"/>
              <a:ext cx="3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80" name="Freeform 8"/>
            <p:cNvSpPr>
              <a:spLocks/>
            </p:cNvSpPr>
            <p:nvPr/>
          </p:nvSpPr>
          <p:spPr bwMode="auto">
            <a:xfrm>
              <a:off x="1296" y="1632"/>
              <a:ext cx="3360" cy="640"/>
            </a:xfrm>
            <a:custGeom>
              <a:avLst/>
              <a:gdLst>
                <a:gd name="T0" fmla="*/ 0 w 3360"/>
                <a:gd name="T1" fmla="*/ 0 h 640"/>
                <a:gd name="T2" fmla="*/ 336 w 3360"/>
                <a:gd name="T3" fmla="*/ 288 h 640"/>
                <a:gd name="T4" fmla="*/ 768 w 3360"/>
                <a:gd name="T5" fmla="*/ 48 h 640"/>
                <a:gd name="T6" fmla="*/ 1152 w 3360"/>
                <a:gd name="T7" fmla="*/ 336 h 640"/>
                <a:gd name="T8" fmla="*/ 1392 w 3360"/>
                <a:gd name="T9" fmla="*/ 624 h 640"/>
                <a:gd name="T10" fmla="*/ 1728 w 3360"/>
                <a:gd name="T11" fmla="*/ 240 h 640"/>
                <a:gd name="T12" fmla="*/ 2064 w 3360"/>
                <a:gd name="T13" fmla="*/ 336 h 640"/>
                <a:gd name="T14" fmla="*/ 2400 w 3360"/>
                <a:gd name="T15" fmla="*/ 96 h 640"/>
                <a:gd name="T16" fmla="*/ 2784 w 3360"/>
                <a:gd name="T17" fmla="*/ 336 h 640"/>
                <a:gd name="T18" fmla="*/ 2976 w 3360"/>
                <a:gd name="T19" fmla="*/ 240 h 640"/>
                <a:gd name="T20" fmla="*/ 3168 w 3360"/>
                <a:gd name="T21" fmla="*/ 528 h 640"/>
                <a:gd name="T22" fmla="*/ 3360 w 3360"/>
                <a:gd name="T23" fmla="*/ 3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0" h="640">
                  <a:moveTo>
                    <a:pt x="0" y="0"/>
                  </a:moveTo>
                  <a:cubicBezTo>
                    <a:pt x="104" y="140"/>
                    <a:pt x="208" y="280"/>
                    <a:pt x="336" y="288"/>
                  </a:cubicBezTo>
                  <a:cubicBezTo>
                    <a:pt x="464" y="296"/>
                    <a:pt x="632" y="40"/>
                    <a:pt x="768" y="48"/>
                  </a:cubicBezTo>
                  <a:cubicBezTo>
                    <a:pt x="904" y="56"/>
                    <a:pt x="1048" y="240"/>
                    <a:pt x="1152" y="336"/>
                  </a:cubicBezTo>
                  <a:cubicBezTo>
                    <a:pt x="1256" y="432"/>
                    <a:pt x="1296" y="640"/>
                    <a:pt x="1392" y="624"/>
                  </a:cubicBezTo>
                  <a:cubicBezTo>
                    <a:pt x="1488" y="608"/>
                    <a:pt x="1616" y="288"/>
                    <a:pt x="1728" y="240"/>
                  </a:cubicBezTo>
                  <a:cubicBezTo>
                    <a:pt x="1840" y="192"/>
                    <a:pt x="1952" y="360"/>
                    <a:pt x="2064" y="336"/>
                  </a:cubicBezTo>
                  <a:cubicBezTo>
                    <a:pt x="2176" y="312"/>
                    <a:pt x="2280" y="96"/>
                    <a:pt x="2400" y="96"/>
                  </a:cubicBezTo>
                  <a:cubicBezTo>
                    <a:pt x="2520" y="96"/>
                    <a:pt x="2688" y="312"/>
                    <a:pt x="2784" y="336"/>
                  </a:cubicBezTo>
                  <a:cubicBezTo>
                    <a:pt x="2880" y="360"/>
                    <a:pt x="2912" y="208"/>
                    <a:pt x="2976" y="240"/>
                  </a:cubicBezTo>
                  <a:cubicBezTo>
                    <a:pt x="3040" y="272"/>
                    <a:pt x="3104" y="512"/>
                    <a:pt x="3168" y="528"/>
                  </a:cubicBezTo>
                  <a:cubicBezTo>
                    <a:pt x="3232" y="544"/>
                    <a:pt x="3296" y="440"/>
                    <a:pt x="3360" y="336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1481" name="Freeform 9"/>
          <p:cNvSpPr>
            <a:spLocks/>
          </p:cNvSpPr>
          <p:nvPr/>
        </p:nvSpPr>
        <p:spPr bwMode="auto">
          <a:xfrm>
            <a:off x="19812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2" name="Freeform 10"/>
          <p:cNvSpPr>
            <a:spLocks/>
          </p:cNvSpPr>
          <p:nvPr/>
        </p:nvSpPr>
        <p:spPr bwMode="auto">
          <a:xfrm>
            <a:off x="24384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3" name="Freeform 11"/>
          <p:cNvSpPr>
            <a:spLocks/>
          </p:cNvSpPr>
          <p:nvPr/>
        </p:nvSpPr>
        <p:spPr bwMode="auto">
          <a:xfrm>
            <a:off x="28956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4" name="Freeform 12"/>
          <p:cNvSpPr>
            <a:spLocks/>
          </p:cNvSpPr>
          <p:nvPr/>
        </p:nvSpPr>
        <p:spPr bwMode="auto">
          <a:xfrm>
            <a:off x="33528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5" name="Freeform 13"/>
          <p:cNvSpPr>
            <a:spLocks/>
          </p:cNvSpPr>
          <p:nvPr/>
        </p:nvSpPr>
        <p:spPr bwMode="auto">
          <a:xfrm>
            <a:off x="38100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6" name="Freeform 14"/>
          <p:cNvSpPr>
            <a:spLocks/>
          </p:cNvSpPr>
          <p:nvPr/>
        </p:nvSpPr>
        <p:spPr bwMode="auto">
          <a:xfrm>
            <a:off x="42672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7" name="Freeform 15"/>
          <p:cNvSpPr>
            <a:spLocks/>
          </p:cNvSpPr>
          <p:nvPr/>
        </p:nvSpPr>
        <p:spPr bwMode="auto">
          <a:xfrm>
            <a:off x="47244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8" name="Freeform 16"/>
          <p:cNvSpPr>
            <a:spLocks/>
          </p:cNvSpPr>
          <p:nvPr/>
        </p:nvSpPr>
        <p:spPr bwMode="auto">
          <a:xfrm>
            <a:off x="51816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9" name="Freeform 17"/>
          <p:cNvSpPr>
            <a:spLocks/>
          </p:cNvSpPr>
          <p:nvPr/>
        </p:nvSpPr>
        <p:spPr bwMode="auto">
          <a:xfrm>
            <a:off x="56388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614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70462"/>
              </p:ext>
            </p:extLst>
          </p:nvPr>
        </p:nvGraphicFramePr>
        <p:xfrm>
          <a:off x="2667000" y="3276600"/>
          <a:ext cx="38211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3" imgW="1923961" imgH="476411" progId="Equation.3">
                  <p:embed/>
                </p:oleObj>
              </mc:Choice>
              <mc:Fallback>
                <p:oleObj name="Equation" r:id="rId3" imgW="1923961" imgH="4764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3821113" cy="9540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Example: Smoothing</a:t>
            </a:r>
          </a:p>
        </p:txBody>
      </p:sp>
      <p:pic>
        <p:nvPicPr>
          <p:cNvPr id="8195" name="Picture 6" descr="C:\My Documents\vision_s02\mandri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66900"/>
            <a:ext cx="3665538" cy="366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7" descr="C:\My Documents\vision_s02\mandrill_bl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854200"/>
            <a:ext cx="3692525" cy="369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1355725" y="5765800"/>
            <a:ext cx="246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Original: Mandrill</a:t>
            </a:r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5499100" y="5765800"/>
            <a:ext cx="2201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Smoothed with</a:t>
            </a:r>
            <a:b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Gaussian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Gaussian Filters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One-dimensional Gaussian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Two-dimensional Gaussian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30734"/>
              </p:ext>
            </p:extLst>
          </p:nvPr>
        </p:nvGraphicFramePr>
        <p:xfrm>
          <a:off x="2955925" y="2209800"/>
          <a:ext cx="32321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1276439" imgH="476411" progId="Equation.3">
                  <p:embed/>
                </p:oleObj>
              </mc:Choice>
              <mc:Fallback>
                <p:oleObj name="Equation" r:id="rId3" imgW="1276439" imgH="4764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209800"/>
                        <a:ext cx="3232150" cy="1216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20719"/>
              </p:ext>
            </p:extLst>
          </p:nvPr>
        </p:nvGraphicFramePr>
        <p:xfrm>
          <a:off x="2651125" y="4035425"/>
          <a:ext cx="38417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5" imgW="1514608" imgH="476411" progId="Equation.3">
                  <p:embed/>
                </p:oleObj>
              </mc:Choice>
              <mc:Fallback>
                <p:oleObj name="Equation" r:id="rId5" imgW="1514608" imgH="4764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035425"/>
                        <a:ext cx="3841750" cy="1216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1-D Gaussian Filters</a:t>
            </a:r>
          </a:p>
        </p:txBody>
      </p:sp>
      <p:pic>
        <p:nvPicPr>
          <p:cNvPr id="10243" name="Picture 13" descr="C:\My Documents\vision_s02\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9588"/>
            <a:ext cx="6562725" cy="4697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3143250" cy="2190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3590925"/>
            <a:ext cx="367665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2-D Gaussian Filters</a:t>
            </a:r>
          </a:p>
        </p:txBody>
      </p:sp>
      <p:pic>
        <p:nvPicPr>
          <p:cNvPr id="11267" name="Picture 6" descr="C:\My Documents\vision_class_s03\lecture03_filtering\g2new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73313"/>
            <a:ext cx="5640388" cy="31130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Vi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Vision" id="{BA05931E-4894-4E49-A607-430AA92D5EDA}" vid="{61C1CE7B-0AE5-463E-8D42-1DA45DB47EE4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ComputerVision</Template>
  <TotalTime>8219</TotalTime>
  <Words>1059</Words>
  <Application>Microsoft Office PowerPoint</Application>
  <PresentationFormat>On-screen Show (4:3)</PresentationFormat>
  <Paragraphs>281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Times</vt:lpstr>
      <vt:lpstr>Monotype Corsiva</vt:lpstr>
      <vt:lpstr>ZapfHumnst Dm BT</vt:lpstr>
      <vt:lpstr>Calibri</vt:lpstr>
      <vt:lpstr>Arial</vt:lpstr>
      <vt:lpstr>Symbol</vt:lpstr>
      <vt:lpstr>Times New Roman</vt:lpstr>
      <vt:lpstr>ZapfHumnst BT</vt:lpstr>
      <vt:lpstr>ComputerVision</vt:lpstr>
      <vt:lpstr>Blank Presentation</vt:lpstr>
      <vt:lpstr>1_Office Theme</vt:lpstr>
      <vt:lpstr>3_Office Theme</vt:lpstr>
      <vt:lpstr>Equation</vt:lpstr>
      <vt:lpstr>Filtering and Edge Detection</vt:lpstr>
      <vt:lpstr>Local Neighborhoods</vt:lpstr>
      <vt:lpstr>Linear Filters</vt:lpstr>
      <vt:lpstr>Simple Filter</vt:lpstr>
      <vt:lpstr>Discrete Convolution</vt:lpstr>
      <vt:lpstr>Example: Smoothing</vt:lpstr>
      <vt:lpstr>Gaussian Filters</vt:lpstr>
      <vt:lpstr>1-D Gaussian Filters</vt:lpstr>
      <vt:lpstr>2-D Gaussian Filters</vt:lpstr>
      <vt:lpstr>Gaussian Filters</vt:lpstr>
      <vt:lpstr>Convolution</vt:lpstr>
      <vt:lpstr>Convolution</vt:lpstr>
      <vt:lpstr>Convolution</vt:lpstr>
      <vt:lpstr>Convolution: example</vt:lpstr>
      <vt:lpstr>Computing Discrete Convolutions</vt:lpstr>
      <vt:lpstr>Computing Discrete Convolutions</vt:lpstr>
      <vt:lpstr>Fourier Transforms</vt:lpstr>
      <vt:lpstr>Fourier Transform and Convolution</vt:lpstr>
      <vt:lpstr>Fourier Transform and Convolution</vt:lpstr>
      <vt:lpstr>Fourier Transform and Convolution</vt:lpstr>
      <vt:lpstr>Edge Detection</vt:lpstr>
      <vt:lpstr>What is an Edge?</vt:lpstr>
      <vt:lpstr>What is an Edge?</vt:lpstr>
      <vt:lpstr>What is an Edge?</vt:lpstr>
      <vt:lpstr>What is an Edge?</vt:lpstr>
      <vt:lpstr>What is an Edge?</vt:lpstr>
      <vt:lpstr>Formalizing Edge Detection</vt:lpstr>
      <vt:lpstr>Formalizing Edge Detection</vt:lpstr>
      <vt:lpstr>Other Edge Detectors</vt:lpstr>
      <vt:lpstr>Sobel Edge Detector</vt:lpstr>
      <vt:lpstr>Sobel in two directions</vt:lpstr>
      <vt:lpstr>Nonmaximum suppression</vt:lpstr>
      <vt:lpstr>Non-maximum suppression</vt:lpstr>
      <vt:lpstr>Non-maximum supression</vt:lpstr>
      <vt:lpstr>Canny Edge Detector</vt:lpstr>
      <vt:lpstr>Canny Edge Detector</vt:lpstr>
      <vt:lpstr>Canny Edge Detector</vt:lpstr>
      <vt:lpstr>Canny Edge Detector</vt:lpstr>
      <vt:lpstr>Canny Edge Detector</vt:lpstr>
      <vt:lpstr>Canny Edge Detector</vt:lpstr>
      <vt:lpstr>Canny Edge Detector</vt:lpstr>
      <vt:lpstr>Canny Edge Detector</vt:lpstr>
      <vt:lpstr>Second-Derivative-Based Edge Detectors</vt:lpstr>
      <vt:lpstr>LOG</vt:lpstr>
      <vt:lpstr>LOG</vt:lpstr>
      <vt:lpstr>Problems with Laplacian Edge Detectors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and edge detection</dc:title>
  <dc:creator>Szymon Rusinkiewicz</dc:creator>
  <cp:lastModifiedBy>Stein, Matthew</cp:lastModifiedBy>
  <cp:revision>54</cp:revision>
  <dcterms:created xsi:type="dcterms:W3CDTF">2002-02-06T01:20:41Z</dcterms:created>
  <dcterms:modified xsi:type="dcterms:W3CDTF">2019-10-09T17:09:32Z</dcterms:modified>
</cp:coreProperties>
</file>