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  <p:sldMasterId id="2147483689" r:id="rId2"/>
    <p:sldMasterId id="2147483701" r:id="rId3"/>
    <p:sldMasterId id="2147483713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ZapfHumnst Dm BT" panose="020B0602050508020304"/>
      <p:regular r:id="rId27"/>
      <p:italic r:id="rId28"/>
    </p:embeddedFont>
    <p:embeddedFont>
      <p:font typeface="ZapfHumnst BT" panose="020B0502050508020304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8080"/>
    <a:srgbClr val="003366"/>
    <a:srgbClr val="FF0066"/>
    <a:srgbClr val="FF3300"/>
    <a:srgbClr val="00FF00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2022" autoAdjust="0"/>
  </p:normalViewPr>
  <p:slideViewPr>
    <p:cSldViewPr snapToGrid="0">
      <p:cViewPr varScale="1">
        <p:scale>
          <a:sx n="73" d="100"/>
          <a:sy n="73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ZapfHumnst Dm BT" pitchFamily="34" charset="0"/>
              </a:defRPr>
            </a:lvl1pPr>
          </a:lstStyle>
          <a:p>
            <a:pPr>
              <a:defRPr/>
            </a:pPr>
            <a:fld id="{95715274-7082-483C-B170-03661A24B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apfHumnst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15274-7082-483C-B170-03661A24BB6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2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EFB5-6812-4202-8A79-49D6C6C847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694C-3D34-4DA6-807B-ECD31E3605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AAA23-C8AD-4FF4-80E5-F2B34EA04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BF1DB5A-9626-4815-8003-3A8D46C46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6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8193B35-C4D2-4C6D-8B62-E362C7D2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6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0BB1C9CD-D9B5-42B8-B80C-B21BD4C44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5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D97943-A8DC-4D28-BD15-3FD8C949D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7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640D2E-8E83-4B08-A6E7-D3701C18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1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91C1DAA-EEC4-42D7-AA12-674CA8C46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25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1F08501-0B61-4005-B8B2-E78DCC5D3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77F4D56-6FC1-4E97-9095-21A4DB699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0112-74FE-4582-83A6-9AEC0A4646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82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9AC6B20-45F2-40B5-99BC-8B60272F5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3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CBA5192A-973B-4A38-AF69-BBACB6183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10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AE9DD3F-2513-4183-8B6D-D954AD043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8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77E3-48CF-473C-B8B5-B02675D7DB3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4A87-E0BA-4755-AA68-6B55DC195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97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62AE-4B17-43FB-978D-9D24C3DE66FC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AE9CF-532B-4FB3-B05F-B7003F4A3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5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5113-D04A-46B8-8C90-E5A4DB2DBD15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F70C-2CF5-4DBC-A8AA-43E82F547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1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FE1-3601-4B70-9523-48D55A6641A4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16C4-A8CD-48B6-AF09-D8436F204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0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F89E-0C21-4C0C-9074-5CF249F540C4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264B-58EC-4A4A-9C20-165296241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8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5433-978D-4E03-B21B-7DE3955985F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D085-20D6-4C44-A92D-057AB994C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C2CC-8EAB-42E4-9BD3-8DC1DC0B880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9F14B-2B1F-4AD2-9A90-134AC14F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F75-2409-4A86-BD59-3C9E56D146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29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9DE4-19CC-4D9D-92A3-32DC2F2D00B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EF294-2F3C-44E8-B70A-3FD638D5C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01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87C5-0AF8-4CF8-BF7F-E6D5DD5D511E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9C78-56F9-46C2-9870-073EE5495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65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5DAF-409B-4EBA-8D4E-4450ADBD6239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076-F7DE-4B9A-8D4E-90F3EDE0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09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C51E-677C-43DD-8217-9EBE7C4A437E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D6F7-FD54-44DF-96A4-37698D08B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30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5A21-6DB2-46EB-8E92-A74B9AB183A9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C2F2B-E719-4F03-B5C3-ADEFC8201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37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F84B-42D5-4B3E-8CA2-E76D8F48557E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385C-3E55-427E-9700-DEDB00074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37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343B-109F-4D83-B56E-986111CB42CD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9FFEB-7693-49D9-8A27-08E07E558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948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686C6-10E0-43BA-B694-498B22EDBCD3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ADB5-BF7F-45D0-8746-C6D534A8C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15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EAD5C-5A7B-4161-8936-39A76CDBCF5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5D32-43DA-4D5B-97FA-0662C6057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92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87B5-9275-4453-A7FE-BD356CDBEC7A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660F-FDEC-4C19-9EB6-7262C614D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0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3954-09A6-4BBA-BB98-E90805FEF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56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06B-8AF9-4B95-A4D4-C4876810D54F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EBFE-13BD-4CDF-A5F9-1B6ABE5E7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206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5AC4-1F26-4669-8066-9F574E62F5E5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5820-ED73-4606-B59C-A36C7EFD6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18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8B9-917A-4577-A574-CB9C3683BE6F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936A-A1EF-4EB1-ABC3-4E6739EB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18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9266-5CD9-47D7-A920-6919950B3B10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D3B52-C7DB-420A-8D1A-AC146267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04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7929-C621-4E44-BE98-B5FB3C644DC5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61EA-A5EB-4235-A85B-00B5D277B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6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07E-0CDC-44EB-94DC-83115D9BEE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240E-68CE-4569-B879-9F0658535E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6DC09-0A03-4A66-BF69-FBD089308F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9004-680D-4359-A838-70EECF888A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F3EE-A27F-42C0-95C1-B45D3A148D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24334D-3FC2-48FF-9441-F59656113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6262994-96C1-4096-867C-BC48AEBBF5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5CD559-A1E6-4B04-BA65-E9ACA44EC0F9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B7E046-78E3-4642-AF96-BAB624FFA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77C45B6-3700-4E8F-B6BD-1D557205F15D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D828AC1-02C5-475B-A011-F49948E8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3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ai.sri.com/pubs/files/tn036-duda7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25642" y="89117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Hough Line Detection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99022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928914" y="4028322"/>
            <a:ext cx="685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With material from </a:t>
            </a:r>
          </a:p>
          <a:p>
            <a:pPr algn="ctr"/>
            <a:r>
              <a:rPr lang="en-US" dirty="0" smtClean="0"/>
              <a:t>Alyssa </a:t>
            </a:r>
            <a:r>
              <a:rPr lang="en-US" dirty="0" err="1" smtClean="0"/>
              <a:t>Quek</a:t>
            </a:r>
            <a:endParaRPr lang="en-US" dirty="0" smtClean="0"/>
          </a:p>
          <a:p>
            <a:pPr algn="ctr"/>
            <a:r>
              <a:rPr lang="en-US" dirty="0"/>
              <a:t>https://alyssaq.github.io/2014/understanding-hough-transform/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76727" y="229594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ENGR 430 Computer Vision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Matthew Stein</a:t>
            </a:r>
          </a:p>
          <a:p>
            <a:pPr>
              <a:defRPr/>
            </a:pPr>
            <a:r>
              <a:rPr lang="en-US" altLang="en-US" sz="3200" dirty="0" smtClean="0">
                <a:solidFill>
                  <a:srgbClr val="003399"/>
                </a:solidFill>
                <a:sym typeface="Symbol" panose="05050102010706020507" pitchFamily="18" charset="2"/>
              </a:rPr>
              <a:t>Roger Williams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1300162"/>
            <a:ext cx="4746172" cy="4746172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Exhaustively check every </a:t>
            </a:r>
            <a:r>
              <a:rPr lang="en-US" smtClean="0"/>
              <a:t>edge point</a:t>
            </a:r>
          </a:p>
          <a:p>
            <a:pPr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Intersections will be the points most visited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6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1300162"/>
            <a:ext cx="4746172" cy="4746172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Crude 2-D grid of bins in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space</a:t>
            </a:r>
          </a:p>
          <a:p>
            <a:pPr>
              <a:defRPr/>
            </a:pPr>
            <a:r>
              <a:rPr lang="en-US" dirty="0" smtClean="0"/>
              <a:t>Discretize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 from   -90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dirty="0" smtClean="0"/>
              <a:t> to 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Coarse or fine as you choose</a:t>
            </a:r>
          </a:p>
          <a:p>
            <a:pPr>
              <a:defRPr/>
            </a:pPr>
            <a:r>
              <a:rPr lang="en-US" dirty="0" smtClean="0"/>
              <a:t>For each line increment bin count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637" y="1297894"/>
            <a:ext cx="4932363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1300162"/>
            <a:ext cx="4746172" cy="4746172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Choose some number of the most visited bins</a:t>
            </a:r>
          </a:p>
          <a:p>
            <a:pPr>
              <a:defRPr/>
            </a:pPr>
            <a:r>
              <a:rPr lang="en-US" dirty="0" smtClean="0"/>
              <a:t>Each is a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combination representing a line of unspecified length 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637" y="1297894"/>
            <a:ext cx="4932363" cy="49323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801" y="3004457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058" y="2503714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1" y="4034971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62286" y="4005942"/>
            <a:ext cx="493486" cy="4644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1487713"/>
            <a:ext cx="4876800" cy="2743200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Each is a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combination typically drawn diagonal (max) length </a:t>
            </a:r>
          </a:p>
          <a:p>
            <a:pPr>
              <a:defRPr/>
            </a:pPr>
            <a:r>
              <a:rPr lang="en-US" dirty="0" smtClean="0"/>
              <a:t>Each line has a “strength” – the number of votes in its bin</a:t>
            </a:r>
          </a:p>
          <a:p>
            <a:pPr>
              <a:defRPr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78286" y="1494971"/>
            <a:ext cx="3004457" cy="275771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36343" y="1480457"/>
            <a:ext cx="2946400" cy="283028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7314" y="1480457"/>
            <a:ext cx="3236686" cy="175622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069943" y="1451429"/>
            <a:ext cx="14514" cy="294640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43" y="1465943"/>
            <a:ext cx="798286" cy="285931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1086" y="2548647"/>
            <a:ext cx="4905365" cy="7843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73166" y="2937754"/>
            <a:ext cx="4786008" cy="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lines for navigation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1487713"/>
            <a:ext cx="4876800" cy="2743200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485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Goal is determining the direction of hallway, lane, road, etc.</a:t>
            </a:r>
          </a:p>
          <a:p>
            <a:pPr>
              <a:defRPr/>
            </a:pPr>
            <a:r>
              <a:rPr lang="en-US" dirty="0" smtClean="0"/>
              <a:t>Vanishing point of perspective</a:t>
            </a:r>
          </a:p>
          <a:p>
            <a:pPr>
              <a:defRPr/>
            </a:pPr>
            <a:r>
              <a:rPr lang="en-US" dirty="0" smtClean="0"/>
              <a:t>Ignore vertical and horizontal lines</a:t>
            </a:r>
          </a:p>
          <a:p>
            <a:pPr>
              <a:defRPr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78286" y="1494971"/>
            <a:ext cx="3004457" cy="275771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36343" y="1480457"/>
            <a:ext cx="2946400" cy="283028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7314" y="1480457"/>
            <a:ext cx="3236686" cy="175622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069943" y="1451429"/>
            <a:ext cx="14514" cy="294640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43" y="1465943"/>
            <a:ext cx="798286" cy="285931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1086" y="2568102"/>
            <a:ext cx="4924820" cy="5898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73166" y="2937754"/>
            <a:ext cx="4786008" cy="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lines for navigation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5" y="1487713"/>
            <a:ext cx="4876800" cy="2743200"/>
          </a:xfrm>
          <a:prstGeom prst="rect">
            <a:avLst/>
          </a:prstGeom>
        </p:spPr>
      </p:pic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3664857" cy="21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Intersection of majority of lines serves as overall direction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78286" y="1494971"/>
            <a:ext cx="3004457" cy="275771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36343" y="1480457"/>
            <a:ext cx="2946400" cy="2830286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7314" y="1480457"/>
            <a:ext cx="3236686" cy="1756229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069943" y="1451429"/>
            <a:ext cx="14514" cy="294640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43" y="1465943"/>
            <a:ext cx="798286" cy="285931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51086" y="2568102"/>
            <a:ext cx="4924820" cy="58984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73166" y="2937754"/>
            <a:ext cx="4786008" cy="0"/>
          </a:xfrm>
          <a:prstGeom prst="line">
            <a:avLst/>
          </a:prstGeom>
          <a:ln w="412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0391" y="4290297"/>
            <a:ext cx="75000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Remove </a:t>
            </a:r>
            <a:r>
              <a:rPr lang="en-US" sz="2800" dirty="0"/>
              <a:t>vertical and horizontal </a:t>
            </a:r>
            <a:r>
              <a:rPr lang="en-US" sz="2800" dirty="0" smtClean="0"/>
              <a:t>lines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Find each intersection of every line with all others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581453" y="2318438"/>
            <a:ext cx="410060" cy="401266"/>
            <a:chOff x="7628345" y="2318438"/>
            <a:chExt cx="410060" cy="401266"/>
          </a:xfrm>
        </p:grpSpPr>
        <p:sp>
          <p:nvSpPr>
            <p:cNvPr id="7" name="Plus 6"/>
            <p:cNvSpPr/>
            <p:nvPr/>
          </p:nvSpPr>
          <p:spPr>
            <a:xfrm>
              <a:off x="7655668" y="2480553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7756889" y="2486240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lus 14"/>
            <p:cNvSpPr/>
            <p:nvPr/>
          </p:nvSpPr>
          <p:spPr>
            <a:xfrm>
              <a:off x="7873035" y="2453838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7628345" y="2318438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lus 17"/>
            <p:cNvSpPr/>
            <p:nvPr/>
          </p:nvSpPr>
          <p:spPr>
            <a:xfrm>
              <a:off x="7726100" y="2372476"/>
              <a:ext cx="165370" cy="233464"/>
            </a:xfrm>
            <a:prstGeom prst="mathPl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0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line intersection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753"/>
            <a:ext cx="897255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212" y="41820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Wikipedia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02" y="4855073"/>
            <a:ext cx="75000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Lines are not parallel, why?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Problem 3.1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312769"/>
            <a:ext cx="8618613" cy="2559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0" y="4540623"/>
            <a:ext cx="7869154" cy="1591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027" y="3752414"/>
            <a:ext cx="790572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Determine dominant hallway directions and place a custom direction indicator at bottom center of 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2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The Hough Transform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26029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The Hough transform </a:t>
            </a:r>
            <a:r>
              <a:rPr lang="en-US" dirty="0">
                <a:hlinkClick r:id="rId2"/>
              </a:rPr>
              <a:t>(</a:t>
            </a:r>
            <a:r>
              <a:rPr lang="en-US" dirty="0" err="1">
                <a:hlinkClick r:id="rId2"/>
              </a:rPr>
              <a:t>Duda</a:t>
            </a:r>
            <a:r>
              <a:rPr lang="en-US" dirty="0">
                <a:hlinkClick r:id="rId2"/>
              </a:rPr>
              <a:t> and Hart, 1972)</a:t>
            </a:r>
            <a:r>
              <a:rPr lang="en-US" dirty="0"/>
              <a:t>, which started out as a technique to detect lines in an image, has been </a:t>
            </a:r>
            <a:r>
              <a:rPr lang="en-US" dirty="0" smtClean="0"/>
              <a:t>generalized </a:t>
            </a:r>
            <a:r>
              <a:rPr lang="en-US" dirty="0"/>
              <a:t>and extended to detect curves in 2D </a:t>
            </a:r>
            <a:r>
              <a:rPr lang="en-US" dirty="0" smtClean="0"/>
              <a:t>and 3D.</a:t>
            </a:r>
          </a:p>
          <a:p>
            <a:pPr>
              <a:defRPr/>
            </a:pPr>
            <a:r>
              <a:rPr lang="en-US" altLang="en-US" dirty="0" smtClean="0"/>
              <a:t>We will use it to detect lines in an image like this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4114800"/>
            <a:ext cx="48768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 with edge-space image</a:t>
            </a:r>
            <a:endParaRPr lang="en-US" b="1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12057" y="4608285"/>
            <a:ext cx="8527143" cy="1288142"/>
          </a:xfrm>
        </p:spPr>
        <p:txBody>
          <a:bodyPr/>
          <a:lstStyle/>
          <a:p>
            <a:pPr marL="514350" indent="-457200">
              <a:defRPr/>
            </a:pPr>
            <a:r>
              <a:rPr lang="en-US" altLang="en-US" dirty="0" smtClean="0"/>
              <a:t>Endeavor to determine if these dots form a straight line, and if so, what is the equation of that line?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" y="1426030"/>
            <a:ext cx="5740400" cy="25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Use </a:t>
            </a:r>
            <a:r>
              <a:rPr lang="en-US" dirty="0" err="1" smtClean="0"/>
              <a:t>OpenCV</a:t>
            </a:r>
            <a:r>
              <a:rPr lang="en-US" dirty="0" smtClean="0"/>
              <a:t> Canny function</a:t>
            </a:r>
          </a:p>
          <a:p>
            <a:pPr>
              <a:defRPr/>
            </a:pPr>
            <a:r>
              <a:rPr lang="en-US" dirty="0" smtClean="0"/>
              <a:t>White dots on a black background</a:t>
            </a:r>
          </a:p>
          <a:p>
            <a:pPr>
              <a:defRPr/>
            </a:pPr>
            <a:r>
              <a:rPr lang="en-US" dirty="0" smtClean="0"/>
              <a:t>Each pixel has a depth of one bit, True/False - it is a white dot or it is not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79" y="1440541"/>
            <a:ext cx="2620307" cy="26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 - gradient-intercept parameter 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619"/>
            <a:ext cx="8754714" cy="25824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96228"/>
            <a:ext cx="8984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A single point (x1,y1) in the image can have an infinite combination of slope-intercept pairs representing the infinite possibilities of line that can pass through the point.</a:t>
            </a:r>
            <a:endParaRPr lang="en-US" sz="24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79" y="5096329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 - gradient-intercept parameter space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" y="3399744"/>
            <a:ext cx="7080540" cy="3458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451428"/>
            <a:ext cx="8984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Say we have 2 edge points (x1,y1) and (x2,y2). For each edge point at various </a:t>
            </a:r>
            <a:r>
              <a:rPr lang="en-US" sz="2400" dirty="0" smtClean="0">
                <a:latin typeface="+mn-lt"/>
              </a:rPr>
              <a:t>slope </a:t>
            </a:r>
            <a:r>
              <a:rPr lang="en-US" sz="2400" dirty="0">
                <a:latin typeface="+mn-lt"/>
              </a:rPr>
              <a:t>values (m=-0.5, 1.0, 1.5, </a:t>
            </a:r>
            <a:r>
              <a:rPr lang="en-US" sz="2400" dirty="0" err="1">
                <a:latin typeface="+mn-lt"/>
              </a:rPr>
              <a:t>etc</a:t>
            </a:r>
            <a:r>
              <a:rPr lang="en-US" sz="2400" dirty="0">
                <a:latin typeface="+mn-lt"/>
              </a:rPr>
              <a:t>), we calculate the </a:t>
            </a:r>
            <a:r>
              <a:rPr lang="en-US" sz="2400" dirty="0" smtClean="0">
                <a:latin typeface="+mn-lt"/>
              </a:rPr>
              <a:t>corresponding y-intercept </a:t>
            </a:r>
            <a:r>
              <a:rPr lang="en-US" sz="2400" dirty="0">
                <a:latin typeface="+mn-lt"/>
              </a:rPr>
              <a:t>b values. </a:t>
            </a:r>
            <a:r>
              <a:rPr lang="en-US" sz="2400" dirty="0" smtClean="0">
                <a:latin typeface="+mn-lt"/>
              </a:rPr>
              <a:t>The set of blue lines </a:t>
            </a:r>
            <a:r>
              <a:rPr lang="en-US" sz="2400" dirty="0">
                <a:latin typeface="+mn-lt"/>
              </a:rPr>
              <a:t>through </a:t>
            </a:r>
            <a:r>
              <a:rPr lang="en-US" sz="2400" dirty="0" smtClean="0">
                <a:latin typeface="+mn-lt"/>
              </a:rPr>
              <a:t>(x1,x2) </a:t>
            </a:r>
            <a:r>
              <a:rPr lang="en-US" sz="2400" dirty="0">
                <a:latin typeface="+mn-lt"/>
              </a:rPr>
              <a:t>in image space </a:t>
            </a:r>
            <a:r>
              <a:rPr lang="en-US" sz="2400" dirty="0" smtClean="0">
                <a:latin typeface="+mn-lt"/>
              </a:rPr>
              <a:t>are points (dots) in the parameter </a:t>
            </a:r>
            <a:r>
              <a:rPr lang="en-US" sz="2400" dirty="0">
                <a:latin typeface="+mn-lt"/>
              </a:rPr>
              <a:t>space. </a:t>
            </a:r>
            <a:r>
              <a:rPr lang="en-US" sz="2400" dirty="0" smtClean="0">
                <a:latin typeface="+mn-lt"/>
              </a:rPr>
              <a:t>The various red lines through (x2,y2) are red points in parameter space.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4914" y="3947885"/>
            <a:ext cx="2002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Points which are collinear in the Cartesian image space will intersect at a point in m-b 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141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Glitch – vertical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Vertical lines have a slope of infinity, mathematically problematic</a:t>
            </a:r>
          </a:p>
          <a:p>
            <a:r>
              <a:rPr lang="en-US" dirty="0" smtClean="0"/>
              <a:t>Same concept but use polar coordinates instead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5" y="3813175"/>
            <a:ext cx="8399155" cy="21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0"/>
            <a:ext cx="8229600" cy="1143000"/>
          </a:xfrm>
        </p:spPr>
        <p:txBody>
          <a:bodyPr/>
          <a:lstStyle/>
          <a:p>
            <a:r>
              <a:rPr lang="en-US" dirty="0" smtClean="0"/>
              <a:t>Representing any 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5" y="954768"/>
            <a:ext cx="8941385" cy="512671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6172" y="6121401"/>
            <a:ext cx="7453086" cy="51888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Vertical lines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=0 Horizontal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=90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2" y="3600450"/>
            <a:ext cx="209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lines through a point are a sinusoid in </a:t>
            </a:r>
            <a:r>
              <a:rPr lang="en-US" dirty="0" smtClean="0">
                <a:latin typeface="Symbol" panose="05050102010706020507" pitchFamily="18" charset="2"/>
              </a:rPr>
              <a:t>r-q</a:t>
            </a:r>
            <a:r>
              <a:rPr lang="en-US" dirty="0" smtClean="0"/>
              <a:t>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2" y="1750332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Intersections in Hough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6" y="1249135"/>
            <a:ext cx="6618741" cy="4118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3454852"/>
            <a:ext cx="2425700" cy="24485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52571" y="3759200"/>
            <a:ext cx="725715" cy="18142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3029" y="6077858"/>
            <a:ext cx="8860971" cy="51888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Line containing both is intersection in Hough space</a:t>
            </a:r>
          </a:p>
        </p:txBody>
      </p:sp>
    </p:spTree>
    <p:extLst>
      <p:ext uri="{BB962C8B-B14F-4D97-AF65-F5344CB8AC3E}">
        <p14:creationId xmlns:p14="http://schemas.microsoft.com/office/powerpoint/2010/main" val="31887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Vi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Vision" id="{BA05931E-4894-4E49-A607-430AA92D5EDA}" vid="{61C1CE7B-0AE5-463E-8D42-1DA45DB47EE4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ComputerVision</Template>
  <TotalTime>5061</TotalTime>
  <Words>505</Words>
  <Application>Microsoft Office PowerPoint</Application>
  <PresentationFormat>On-screen Show (4:3)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ZapfHumnst Dm BT</vt:lpstr>
      <vt:lpstr>Arial</vt:lpstr>
      <vt:lpstr>Symbol</vt:lpstr>
      <vt:lpstr>ZapfHumnst BT</vt:lpstr>
      <vt:lpstr>Times New Roman</vt:lpstr>
      <vt:lpstr>ComputerVision</vt:lpstr>
      <vt:lpstr>Blank Presentation</vt:lpstr>
      <vt:lpstr>1_Office Theme</vt:lpstr>
      <vt:lpstr>3_Office Theme</vt:lpstr>
      <vt:lpstr>Hough Line Detection</vt:lpstr>
      <vt:lpstr>The Hough Transform</vt:lpstr>
      <vt:lpstr>Start with edge-space image</vt:lpstr>
      <vt:lpstr>How it works - gradient-intercept parameter space</vt:lpstr>
      <vt:lpstr>How it works - gradient-intercept parameter space</vt:lpstr>
      <vt:lpstr>Glitch – vertical lines</vt:lpstr>
      <vt:lpstr>Representing any line</vt:lpstr>
      <vt:lpstr>All lines through a point are a sinusoid in r-q space</vt:lpstr>
      <vt:lpstr>Intersections in Hough space</vt:lpstr>
      <vt:lpstr>Detecting Lines</vt:lpstr>
      <vt:lpstr>Detecting Lines</vt:lpstr>
      <vt:lpstr>Detecting Lines</vt:lpstr>
      <vt:lpstr>Hough lines</vt:lpstr>
      <vt:lpstr>Hough lines for navigation </vt:lpstr>
      <vt:lpstr>Hough lines for navigation </vt:lpstr>
      <vt:lpstr>Finding line intersection</vt:lpstr>
      <vt:lpstr>Homework Problem 3.1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and edge detection</dc:title>
  <dc:creator>Szymon Rusinkiewicz</dc:creator>
  <cp:lastModifiedBy>Stein, Matthew</cp:lastModifiedBy>
  <cp:revision>69</cp:revision>
  <dcterms:created xsi:type="dcterms:W3CDTF">2002-02-06T01:20:41Z</dcterms:created>
  <dcterms:modified xsi:type="dcterms:W3CDTF">2019-10-18T12:31:21Z</dcterms:modified>
</cp:coreProperties>
</file>