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  <p:sldMasterId id="2147483689" r:id="rId2"/>
    <p:sldMasterId id="2147483701" r:id="rId3"/>
    <p:sldMasterId id="2147483713" r:id="rId4"/>
  </p:sldMasterIdLst>
  <p:notesMasterIdLst>
    <p:notesMasterId r:id="rId47"/>
  </p:notesMasterIdLst>
  <p:sldIdLst>
    <p:sldId id="256" r:id="rId5"/>
    <p:sldId id="257" r:id="rId6"/>
    <p:sldId id="273" r:id="rId7"/>
    <p:sldId id="311" r:id="rId8"/>
    <p:sldId id="310" r:id="rId9"/>
    <p:sldId id="314" r:id="rId10"/>
    <p:sldId id="312" r:id="rId11"/>
    <p:sldId id="313" r:id="rId12"/>
    <p:sldId id="315" r:id="rId13"/>
    <p:sldId id="274" r:id="rId14"/>
    <p:sldId id="316" r:id="rId15"/>
    <p:sldId id="317" r:id="rId16"/>
    <p:sldId id="318" r:id="rId17"/>
    <p:sldId id="320" r:id="rId18"/>
    <p:sldId id="321" r:id="rId19"/>
    <p:sldId id="326" r:id="rId20"/>
    <p:sldId id="327" r:id="rId21"/>
    <p:sldId id="347" r:id="rId22"/>
    <p:sldId id="322" r:id="rId23"/>
    <p:sldId id="323" r:id="rId24"/>
    <p:sldId id="324" r:id="rId25"/>
    <p:sldId id="325" r:id="rId26"/>
    <p:sldId id="328" r:id="rId27"/>
    <p:sldId id="329" r:id="rId28"/>
    <p:sldId id="330" r:id="rId29"/>
    <p:sldId id="331" r:id="rId30"/>
    <p:sldId id="332" r:id="rId31"/>
    <p:sldId id="319" r:id="rId32"/>
    <p:sldId id="333" r:id="rId33"/>
    <p:sldId id="334" r:id="rId34"/>
    <p:sldId id="336" r:id="rId35"/>
    <p:sldId id="335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ZapfHumnst BT" panose="020B0502050508020304"/>
      <p:regular r:id="rId52"/>
      <p:bold r:id="rId53"/>
      <p:italic r:id="rId54"/>
      <p:boldItalic r:id="rId55"/>
    </p:embeddedFont>
    <p:embeddedFont>
      <p:font typeface="ZapfHumnst Dm BT" panose="020B0602050508020304"/>
      <p:regular r:id="rId56"/>
      <p:italic r:id="rId5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3399"/>
    <a:srgbClr val="003366"/>
    <a:srgbClr val="FF0066"/>
    <a:srgbClr val="FF3300"/>
    <a:srgbClr val="00FF00"/>
    <a:srgbClr val="FF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0" autoAdjust="0"/>
    <p:restoredTop sz="92022" autoAdjust="0"/>
  </p:normalViewPr>
  <p:slideViewPr>
    <p:cSldViewPr>
      <p:cViewPr varScale="1">
        <p:scale>
          <a:sx n="60" d="100"/>
          <a:sy n="60" d="100"/>
        </p:scale>
        <p:origin x="16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fld id="{95715274-7082-483C-B170-03661A24B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EFB5-6812-4202-8A79-49D6C6C847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4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B694C-3D34-4DA6-807B-ECD31E3605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4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AAA23-C8AD-4FF4-80E5-F2B34EA04D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0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BF1DB5A-9626-4815-8003-3A8D46C46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86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8193B35-C4D2-4C6D-8B62-E362C7D2D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6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0BB1C9CD-D9B5-42B8-B80C-B21BD4C44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45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4D97943-A8DC-4D28-BD15-3FD8C949D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7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9640D2E-8E83-4B08-A6E7-D3701C18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1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91C1DAA-EEC4-42D7-AA12-674CA8C46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25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1F08501-0B61-4005-B8B2-E78DCC5D3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27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77F4D56-6FC1-4E97-9095-21A4DB699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07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0112-74FE-4582-83A6-9AEC0A4646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82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F9AC6B20-45F2-40B5-99BC-8B60272F5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3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CBA5192A-973B-4A38-AF69-BBACB6183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910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AE9DD3F-2513-4183-8B6D-D954AD043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87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77E3-48CF-473C-B8B5-B02675D7DB37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4A87-E0BA-4755-AA68-6B55DC195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897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62AE-4B17-43FB-978D-9D24C3DE66FC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AE9CF-532B-4FB3-B05F-B7003F4A36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65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F5113-D04A-46B8-8C90-E5A4DB2DBD15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7F70C-2CF5-4DBC-A8AA-43E82F547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911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4FE1-3601-4B70-9523-48D55A6641A4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D16C4-A8CD-48B6-AF09-D8436F204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10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F89E-0C21-4C0C-9074-5CF249F540C4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E264B-58EC-4A4A-9C20-165296241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08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5433-978D-4E03-B21B-7DE3955985F7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D085-20D6-4C44-A92D-057AB994C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4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AC2CC-8EAB-42E4-9BD3-8DC1DC0B8807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9F14B-2B1F-4AD2-9A90-134AC14FF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6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FF75-2409-4A86-BD59-3C9E56D146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295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9DE4-19CC-4D9D-92A3-32DC2F2D00B7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EF294-2F3C-44E8-B70A-3FD638D5C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301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987C5-0AF8-4CF8-BF7F-E6D5DD5D511E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19C78-56F9-46C2-9870-073EE5495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765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5DAF-409B-4EBA-8D4E-4450ADBD6239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D076-F7DE-4B9A-8D4E-90F3EDE0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09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2C51E-677C-43DD-8217-9EBE7C4A437E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7D6F7-FD54-44DF-96A4-37698D08B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305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25A21-6DB2-46EB-8E92-A74B9AB183A9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C2F2B-E719-4F03-B5C3-ADEFC8201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37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F84B-42D5-4B3E-8CA2-E76D8F48557E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F385C-3E55-427E-9700-DEDB00074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837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343B-109F-4D83-B56E-986111CB42CD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9FFEB-7693-49D9-8A27-08E07E558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948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686C6-10E0-43BA-B694-498B22EDBCD3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5ADB5-BF7F-45D0-8746-C6D534A8C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150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EAD5C-5A7B-4161-8936-39A76CDBCF57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05D32-43DA-4D5B-97FA-0662C6057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8925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987B5-9275-4453-A7FE-BD356CDBEC7A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660F-FDEC-4C19-9EB6-7262C614D4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0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3954-09A6-4BBA-BB98-E90805FEFD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0562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DE06B-8AF9-4B95-A4D4-C4876810D54F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AEBFE-13BD-4CDF-A5F9-1B6ABE5E7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2066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5AC4-1F26-4669-8066-9F574E62F5E5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15820-ED73-4606-B59C-A36C7EFD6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4182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8B9-917A-4577-A574-CB9C3683BE6F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3936A-A1EF-4EB1-ABC3-4E6739EB7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618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9266-5CD9-47D7-A920-6919950B3B10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D3B52-C7DB-420A-8D1A-AC1462677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042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7929-C621-4E44-BE98-B5FB3C644DC5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361EA-A5EB-4235-A85B-00B5D277B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65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07E-0CDC-44EB-94DC-83115D9BEE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9240E-68CE-4569-B879-9F0658535E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17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6DC09-0A03-4A66-BF69-FBD089308F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3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9004-680D-4359-A838-70EECF888A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3F3EE-A27F-42C0-95C1-B45D3A148D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24334D-3FC2-48FF-9441-F59656113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9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C6262994-96C1-4096-867C-BC48AEBBF5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A5CD559-A1E6-4B04-BA65-E9ACA44EC0F9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CB7E046-78E3-4642-AF96-BAB624FFA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6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77C45B6-3700-4E8F-B6BD-1D557205F15D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D828AC1-02C5-475B-A011-F49948E89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3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allaboutcircuits.com/technical-articles/dont-get-lost-in-deep-space-understanding-quatern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2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25642" y="891172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/>
              <a:t>Pidrone</a:t>
            </a:r>
            <a:r>
              <a:rPr lang="en-US" altLang="en-US" dirty="0" smtClean="0"/>
              <a:t> Package Orientation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99022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 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276727" y="229594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ENGR 430 Computer Vision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Matthew Stein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Roger Williams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– “Robotic Operating System”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Middleware – no robots actually controlled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source – no company sells or maintains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152650"/>
            <a:ext cx="7477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Primary Features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32604"/>
            <a:ext cx="8229600" cy="599163"/>
          </a:xfrm>
        </p:spPr>
        <p:txBody>
          <a:bodyPr/>
          <a:lstStyle/>
          <a:p>
            <a:r>
              <a:rPr lang="en-US" dirty="0" smtClean="0"/>
              <a:t>Permits communication between processes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92" y="1798990"/>
            <a:ext cx="3703236" cy="2468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0" y="1798990"/>
            <a:ext cx="3762375" cy="26860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00792" y="2571427"/>
            <a:ext cx="1066800" cy="89138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4715" y="4700130"/>
            <a:ext cx="8229600" cy="5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Replaces direct connection with post/follow</a:t>
            </a:r>
          </a:p>
          <a:p>
            <a:r>
              <a:rPr lang="en-US" dirty="0" smtClean="0"/>
              <a:t>De-synchronization essential for “real time”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Publisher/Subscriber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dirty="0" smtClean="0"/>
              <a:t>Any process can be a publish a topic</a:t>
            </a:r>
          </a:p>
          <a:p>
            <a:r>
              <a:rPr lang="en-US" dirty="0" smtClean="0"/>
              <a:t>Any process can be a subscribe to topic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Neither process needs to wait for the other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43200"/>
            <a:ext cx="4286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7467600" cy="256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651"/>
            <a:ext cx="8229600" cy="4525963"/>
          </a:xfrm>
        </p:spPr>
        <p:txBody>
          <a:bodyPr/>
          <a:lstStyle/>
          <a:p>
            <a:r>
              <a:rPr lang="en-US" dirty="0" smtClean="0"/>
              <a:t>A common library of messages</a:t>
            </a:r>
          </a:p>
          <a:p>
            <a:r>
              <a:rPr lang="en-US" dirty="0" smtClean="0"/>
              <a:t>A place messages are kept</a:t>
            </a:r>
          </a:p>
          <a:p>
            <a:r>
              <a:rPr lang="en-US" dirty="0" smtClean="0"/>
              <a:t>List of active topics</a:t>
            </a:r>
          </a:p>
          <a:p>
            <a:r>
              <a:rPr lang="en-US" dirty="0" smtClean="0"/>
              <a:t>Service to notify subscribers when a message has been posted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971389"/>
            <a:ext cx="2348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Like What? </a:t>
            </a:r>
          </a:p>
        </p:txBody>
      </p:sp>
    </p:spTree>
    <p:extLst>
      <p:ext uri="{BB962C8B-B14F-4D97-AF65-F5344CB8AC3E}">
        <p14:creationId xmlns:p14="http://schemas.microsoft.com/office/powerpoint/2010/main" val="12174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15" y="457200"/>
            <a:ext cx="8229600" cy="1143000"/>
          </a:xfrm>
        </p:spPr>
        <p:txBody>
          <a:bodyPr/>
          <a:lstStyle/>
          <a:p>
            <a:r>
              <a:rPr lang="en-US" dirty="0" smtClean="0"/>
              <a:t>Drone </a:t>
            </a:r>
            <a:r>
              <a:rPr lang="en-US" dirty="0"/>
              <a:t>flight requires </a:t>
            </a:r>
            <a:r>
              <a:rPr lang="en-US" dirty="0" smtClean="0"/>
              <a:t>five </a:t>
            </a:r>
            <a:r>
              <a:rPr lang="en-US" dirty="0"/>
              <a:t>simultaneous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1600200"/>
            <a:ext cx="8229600" cy="4525963"/>
          </a:xfrm>
        </p:spPr>
        <p:txBody>
          <a:bodyPr/>
          <a:lstStyle/>
          <a:p>
            <a:r>
              <a:rPr lang="en-US" dirty="0" smtClean="0"/>
              <a:t>#1  FC – flight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51089"/>
            <a:ext cx="9067800" cy="3992563"/>
          </a:xfrm>
          <a:prstGeom prst="rect">
            <a:avLst/>
          </a:prstGeom>
        </p:spPr>
      </p:pic>
      <p:sp>
        <p:nvSpPr>
          <p:cNvPr id="5" name="Left Arrow Callout 4"/>
          <p:cNvSpPr/>
          <p:nvPr/>
        </p:nvSpPr>
        <p:spPr>
          <a:xfrm rot="20658731">
            <a:off x="4436330" y="3970090"/>
            <a:ext cx="3124200" cy="914400"/>
          </a:xfrm>
          <a:prstGeom prst="left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Heartbeat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5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178" y="1"/>
            <a:ext cx="4146822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3074" y="457201"/>
            <a:ext cx="8229600" cy="1143000"/>
          </a:xfrm>
        </p:spPr>
        <p:txBody>
          <a:bodyPr/>
          <a:lstStyle/>
          <a:p>
            <a:r>
              <a:rPr lang="en-US" dirty="0" smtClean="0"/>
              <a:t>#2 PID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057401"/>
            <a:ext cx="8229600" cy="4525963"/>
          </a:xfrm>
        </p:spPr>
        <p:txBody>
          <a:bodyPr/>
          <a:lstStyle/>
          <a:p>
            <a:r>
              <a:rPr lang="en-US" dirty="0" smtClean="0"/>
              <a:t>Proportional + Integral + Derivative </a:t>
            </a:r>
          </a:p>
          <a:p>
            <a:pPr lvl="1"/>
            <a:r>
              <a:rPr lang="en-US" dirty="0" smtClean="0"/>
              <a:t>Discussed heavily in DMC</a:t>
            </a:r>
          </a:p>
          <a:p>
            <a:pPr marL="514350" indent="-457200"/>
            <a:r>
              <a:rPr lang="en-US" dirty="0" smtClean="0"/>
              <a:t>Compares </a:t>
            </a:r>
            <a:r>
              <a:rPr lang="en-US" dirty="0" smtClean="0"/>
              <a:t>“desired” position to state</a:t>
            </a:r>
            <a:endParaRPr lang="en-US" dirty="0" smtClean="0"/>
          </a:p>
          <a:p>
            <a:pPr marL="514350" indent="-457200"/>
            <a:r>
              <a:rPr lang="en-US" dirty="0" smtClean="0"/>
              <a:t>Applies corrective action to bring the difference to zero</a:t>
            </a:r>
          </a:p>
          <a:p>
            <a:pPr marL="514350" indent="-457200"/>
            <a:r>
              <a:rPr lang="en-US" dirty="0"/>
              <a:t>I</a:t>
            </a:r>
            <a:r>
              <a:rPr lang="en-US" dirty="0" smtClean="0"/>
              <a:t>ntegral action “gently” applies thrust until desired height is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PID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753"/>
          <a:stretch/>
        </p:blipFill>
        <p:spPr>
          <a:xfrm>
            <a:off x="0" y="1417638"/>
            <a:ext cx="10667999" cy="170656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3124200"/>
            <a:ext cx="822960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queue size</a:t>
            </a:r>
          </a:p>
          <a:p>
            <a:r>
              <a:rPr lang="en-US" dirty="0" smtClean="0"/>
              <a:t>Note message type</a:t>
            </a:r>
          </a:p>
          <a:p>
            <a:pPr lvl="1"/>
            <a:r>
              <a:rPr lang="en-US" dirty="0" smtClean="0"/>
              <a:t>Bool – true or false are we in position </a:t>
            </a:r>
            <a:r>
              <a:rPr lang="en-US" dirty="0" smtClean="0"/>
              <a:t>control</a:t>
            </a:r>
            <a:endParaRPr lang="en-US" dirty="0" smtClean="0"/>
          </a:p>
          <a:p>
            <a:pPr lvl="1"/>
            <a:r>
              <a:rPr lang="en-US" dirty="0" smtClean="0"/>
              <a:t>Empty – only content is when it happened, i.e. when did the last heartbeat happen?</a:t>
            </a:r>
          </a:p>
          <a:p>
            <a:pPr lvl="1"/>
            <a:r>
              <a:rPr lang="en-US" dirty="0" smtClean="0"/>
              <a:t>RC? 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5878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776" r="14286"/>
          <a:stretch/>
        </p:blipFill>
        <p:spPr>
          <a:xfrm>
            <a:off x="0" y="846138"/>
            <a:ext cx="9144000" cy="3200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3886200"/>
            <a:ext cx="822960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Needs state and “desired” pose/twist</a:t>
            </a:r>
          </a:p>
          <a:p>
            <a:r>
              <a:rPr lang="en-US" dirty="0" smtClean="0"/>
              <a:t>Note the use of “callback”</a:t>
            </a:r>
          </a:p>
          <a:p>
            <a:pPr lvl="1"/>
            <a:r>
              <a:rPr lang="en-US" dirty="0" smtClean="0"/>
              <a:t>When a message is posted to this topic call this routine.  Message itself can be empty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Twitter?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PID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2 PID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1359402"/>
            <a:ext cx="8229600" cy="4525963"/>
          </a:xfrm>
        </p:spPr>
        <p:txBody>
          <a:bodyPr/>
          <a:lstStyle/>
          <a:p>
            <a:r>
              <a:rPr lang="en-US" dirty="0" smtClean="0"/>
              <a:t>When “P” is depressed in the interface the xyz values on the web interface are published to /</a:t>
            </a:r>
            <a:r>
              <a:rPr lang="en-US" dirty="0" err="1" smtClean="0"/>
              <a:t>pidrone</a:t>
            </a:r>
            <a:r>
              <a:rPr lang="en-US" dirty="0" smtClean="0"/>
              <a:t>/desired/pose</a:t>
            </a:r>
          </a:p>
          <a:p>
            <a:r>
              <a:rPr lang="en-US" dirty="0" smtClean="0"/>
              <a:t> “True” is published to /</a:t>
            </a:r>
            <a:r>
              <a:rPr lang="en-US" dirty="0" err="1" smtClean="0"/>
              <a:t>pidrone</a:t>
            </a:r>
            <a:r>
              <a:rPr lang="en-US" dirty="0" smtClean="0"/>
              <a:t>/</a:t>
            </a:r>
            <a:r>
              <a:rPr lang="en-US" dirty="0" err="1" smtClean="0"/>
              <a:t>position_control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PID control will attempt to auto-pilot drone to remain at desired position</a:t>
            </a:r>
          </a:p>
          <a:p>
            <a:r>
              <a:rPr lang="en-US" dirty="0" smtClean="0"/>
              <a:t>How we will test vision localization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State Estimator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3736" y="1417638"/>
            <a:ext cx="82296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hand-waving this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How does the drone know its 6D (</a:t>
            </a:r>
            <a:r>
              <a:rPr lang="en-US" dirty="0" err="1" smtClean="0"/>
              <a:t>x,y,z,R,P,Y</a:t>
            </a:r>
            <a:r>
              <a:rPr lang="en-US" dirty="0" smtClean="0"/>
              <a:t>) position and velocity?</a:t>
            </a:r>
          </a:p>
          <a:p>
            <a:r>
              <a:rPr lang="en-US" dirty="0" smtClean="0"/>
              <a:t>Use “Unscented </a:t>
            </a:r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Keep the result in “state”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0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0101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Who thought of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4267200" cy="2873248"/>
          </a:xfrm>
          <a:prstGeom prst="rect">
            <a:avLst/>
          </a:prstGeom>
        </p:spPr>
      </p:pic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228600" y="4321048"/>
            <a:ext cx="5181600" cy="161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Stefanie Tellex @ Brown University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1094112"/>
            <a:ext cx="2971800" cy="4874381"/>
          </a:xfrm>
          <a:prstGeom prst="rect">
            <a:avLst/>
          </a:prstGeom>
        </p:spPr>
      </p:pic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228600" y="5900795"/>
            <a:ext cx="8229600" cy="5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Nishant Kumar graduate teaching assistant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  <p:bldP spid="11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76400"/>
            <a:ext cx="3781693" cy="238680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52400" y="1066800"/>
            <a:ext cx="5257800" cy="516103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3140105"/>
            <a:ext cx="3781693" cy="238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73777" y="1946702"/>
            <a:ext cx="5500553" cy="4233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3535" y="442572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Altimeter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610156">
            <a:off x="3939441" y="2567933"/>
            <a:ext cx="3781693" cy="238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3240" y="969698"/>
            <a:ext cx="5455644" cy="53552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56110" y="40729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011" y="1175475"/>
            <a:ext cx="3501189" cy="62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 pose estimates</a:t>
            </a:r>
            <a:endParaRPr lang="en-US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206531" y="5787107"/>
            <a:ext cx="3501189" cy="62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reconcile?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0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Unscented </a:t>
            </a:r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76400"/>
            <a:ext cx="3781693" cy="2386806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3140105"/>
            <a:ext cx="3781693" cy="238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610156">
            <a:off x="3939441" y="2567933"/>
            <a:ext cx="3781693" cy="238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526926" y="2744824"/>
            <a:ext cx="1364420" cy="1591962"/>
            <a:chOff x="4526926" y="2744824"/>
            <a:chExt cx="1364420" cy="1591962"/>
          </a:xfrm>
        </p:grpSpPr>
        <p:sp>
          <p:nvSpPr>
            <p:cNvPr id="3" name="Down Arrow 2"/>
            <p:cNvSpPr/>
            <p:nvPr/>
          </p:nvSpPr>
          <p:spPr>
            <a:xfrm>
              <a:off x="4663218" y="2744824"/>
              <a:ext cx="457200" cy="838200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 rot="5400000">
              <a:off x="5224198" y="3173015"/>
              <a:ext cx="432429" cy="9018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 rot="17373963">
              <a:off x="4330410" y="3695102"/>
              <a:ext cx="838200" cy="445167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 bwMode="auto">
          <a:xfrm>
            <a:off x="457200" y="552691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dirty="0" smtClean="0"/>
              <a:t>A way of combining measurements from dissimilar sources to produce the best estimate of the current state</a:t>
            </a:r>
            <a:endParaRPr lang="en-US" sz="2800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22485" y="779141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000" dirty="0" smtClean="0"/>
              <a:t>The qualifier “unscented” differentiates it from “extended”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99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State Estimator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52"/>
          <a:stretch/>
        </p:blipFill>
        <p:spPr>
          <a:xfrm>
            <a:off x="-22220" y="4293433"/>
            <a:ext cx="9166220" cy="944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0392"/>
          <a:stretch/>
        </p:blipFill>
        <p:spPr>
          <a:xfrm>
            <a:off x="-22220" y="2590801"/>
            <a:ext cx="8556620" cy="144779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3736" y="1417639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Combine FC Inertial measurement unit, Infrared altimeter and camera estimate</a:t>
            </a:r>
          </a:p>
        </p:txBody>
      </p:sp>
    </p:spTree>
    <p:extLst>
      <p:ext uri="{BB962C8B-B14F-4D97-AF65-F5344CB8AC3E}">
        <p14:creationId xmlns:p14="http://schemas.microsoft.com/office/powerpoint/2010/main" val="11931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Publish camera info and images (for web)</a:t>
            </a:r>
          </a:p>
          <a:p>
            <a:r>
              <a:rPr lang="en-US" dirty="0" smtClean="0"/>
              <a:t>Publish pose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Subscribe to </a:t>
            </a:r>
            <a:r>
              <a:rPr lang="en-US" dirty="0" err="1" smtClean="0"/>
              <a:t>reset_transform</a:t>
            </a:r>
            <a:r>
              <a:rPr lang="en-US" dirty="0" smtClean="0"/>
              <a:t> (R command)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50" t="11395" r="39712"/>
          <a:stretch/>
        </p:blipFill>
        <p:spPr>
          <a:xfrm>
            <a:off x="76200" y="1447800"/>
            <a:ext cx="9190498" cy="1036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10781"/>
            <a:ext cx="940308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4935537"/>
            <a:ext cx="8229600" cy="762000"/>
          </a:xfrm>
        </p:spPr>
        <p:txBody>
          <a:bodyPr/>
          <a:lstStyle/>
          <a:p>
            <a:r>
              <a:rPr lang="en-US" dirty="0" smtClean="0"/>
              <a:t>Good practice to make these brief</a:t>
            </a:r>
          </a:p>
          <a:p>
            <a:r>
              <a:rPr lang="en-US" dirty="0" smtClean="0"/>
              <a:t>Set some global variables and publish the map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905000"/>
            <a:ext cx="9105900" cy="29241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7115" y="1447801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look at the “callback” routine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15" y="3657600"/>
            <a:ext cx="8229600" cy="762000"/>
          </a:xfrm>
        </p:spPr>
        <p:txBody>
          <a:bodyPr/>
          <a:lstStyle/>
          <a:p>
            <a:r>
              <a:rPr lang="en-US" dirty="0" smtClean="0"/>
              <a:t>Just do this ‘forever’ (until Ctrl-C) </a:t>
            </a:r>
            <a:r>
              <a:rPr lang="en-US" dirty="0" smtClean="0"/>
              <a:t>at 100Hz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7115" y="1447801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Does not subscribe to anything</a:t>
            </a:r>
          </a:p>
          <a:p>
            <a:r>
              <a:rPr lang="en-US" dirty="0" smtClean="0"/>
              <a:t>Just publishes IR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6486525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19600"/>
            <a:ext cx="7887247" cy="18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ROS Bridge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2184" y="1127919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developed by Brown researchers for this project</a:t>
            </a:r>
          </a:p>
          <a:p>
            <a:r>
              <a:rPr lang="en-US" sz="2800" i="1" dirty="0" err="1" smtClean="0">
                <a:solidFill>
                  <a:srgbClr val="808080"/>
                </a:solidFill>
              </a:rPr>
              <a:t>Rosbridge</a:t>
            </a:r>
            <a:r>
              <a:rPr lang="en-US" sz="2800" i="1" dirty="0" smtClean="0">
                <a:solidFill>
                  <a:srgbClr val="808080"/>
                </a:solidFill>
              </a:rPr>
              <a:t> </a:t>
            </a:r>
            <a:r>
              <a:rPr lang="en-US" sz="2800" i="1" dirty="0">
                <a:solidFill>
                  <a:srgbClr val="808080"/>
                </a:solidFill>
              </a:rPr>
              <a:t>provides a JSON </a:t>
            </a:r>
            <a:r>
              <a:rPr lang="en-US" sz="2800" i="1" dirty="0" smtClean="0">
                <a:solidFill>
                  <a:srgbClr val="808080"/>
                </a:solidFill>
              </a:rPr>
              <a:t>(JavaScript Object Notation) API </a:t>
            </a:r>
            <a:r>
              <a:rPr lang="en-US" sz="2800" i="1" dirty="0">
                <a:solidFill>
                  <a:srgbClr val="808080"/>
                </a:solidFill>
              </a:rPr>
              <a:t>to ROS functionality for non-ROS </a:t>
            </a:r>
            <a:r>
              <a:rPr lang="en-US" sz="2800" i="1" dirty="0" smtClean="0">
                <a:solidFill>
                  <a:srgbClr val="808080"/>
                </a:solidFill>
              </a:rPr>
              <a:t>programs </a:t>
            </a:r>
            <a:r>
              <a:rPr lang="en-US" sz="2800" i="1" dirty="0">
                <a:solidFill>
                  <a:srgbClr val="808080"/>
                </a:solidFill>
              </a:rPr>
              <a:t>including a </a:t>
            </a:r>
            <a:r>
              <a:rPr lang="en-US" sz="2800" i="1" dirty="0" err="1">
                <a:solidFill>
                  <a:srgbClr val="808080"/>
                </a:solidFill>
              </a:rPr>
              <a:t>WebSocket</a:t>
            </a:r>
            <a:r>
              <a:rPr lang="en-US" sz="2800" i="1" dirty="0">
                <a:solidFill>
                  <a:srgbClr val="808080"/>
                </a:solidFill>
              </a:rPr>
              <a:t> server for web browsers to interact with. </a:t>
            </a:r>
            <a:r>
              <a:rPr lang="en-US" sz="2800" i="1" dirty="0" err="1">
                <a:solidFill>
                  <a:srgbClr val="808080"/>
                </a:solidFill>
              </a:rPr>
              <a:t>Rosbridge_suite</a:t>
            </a:r>
            <a:r>
              <a:rPr lang="en-US" sz="2800" i="1" dirty="0">
                <a:solidFill>
                  <a:srgbClr val="808080"/>
                </a:solidFill>
              </a:rPr>
              <a:t> is a meta-package containing </a:t>
            </a:r>
            <a:r>
              <a:rPr lang="en-US" sz="2800" i="1" dirty="0" err="1">
                <a:solidFill>
                  <a:srgbClr val="808080"/>
                </a:solidFill>
              </a:rPr>
              <a:t>rosbridge</a:t>
            </a:r>
            <a:r>
              <a:rPr lang="en-US" sz="2800" i="1" dirty="0">
                <a:solidFill>
                  <a:srgbClr val="808080"/>
                </a:solidFill>
              </a:rPr>
              <a:t>, various front end packages for </a:t>
            </a:r>
            <a:r>
              <a:rPr lang="en-US" sz="2800" i="1" dirty="0" err="1">
                <a:solidFill>
                  <a:srgbClr val="808080"/>
                </a:solidFill>
              </a:rPr>
              <a:t>rosbridge</a:t>
            </a:r>
            <a:r>
              <a:rPr lang="en-US" sz="2800" i="1" dirty="0">
                <a:solidFill>
                  <a:srgbClr val="808080"/>
                </a:solidFill>
              </a:rPr>
              <a:t> like a </a:t>
            </a:r>
            <a:r>
              <a:rPr lang="en-US" sz="2800" i="1" dirty="0" err="1">
                <a:solidFill>
                  <a:srgbClr val="808080"/>
                </a:solidFill>
              </a:rPr>
              <a:t>WebSocket</a:t>
            </a:r>
            <a:r>
              <a:rPr lang="en-US" sz="2800" i="1" dirty="0">
                <a:solidFill>
                  <a:srgbClr val="808080"/>
                </a:solidFill>
              </a:rPr>
              <a:t> package, and helper packages</a:t>
            </a:r>
            <a:r>
              <a:rPr lang="en-US" sz="2800" i="1" dirty="0" smtClean="0">
                <a:solidFill>
                  <a:srgbClr val="808080"/>
                </a:solidFill>
              </a:rPr>
              <a:t>.</a:t>
            </a:r>
          </a:p>
          <a:p>
            <a:r>
              <a:rPr lang="en-US" dirty="0" smtClean="0"/>
              <a:t>Allows control station to interact with ROS through web browser</a:t>
            </a:r>
          </a:p>
        </p:txBody>
      </p:sp>
    </p:spTree>
    <p:extLst>
      <p:ext uri="{BB962C8B-B14F-4D97-AF65-F5344CB8AC3E}">
        <p14:creationId xmlns:p14="http://schemas.microsoft.com/office/powerpoint/2010/main" val="23970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</a:t>
            </a:r>
            <a:r>
              <a:rPr lang="en-US" dirty="0" err="1"/>
              <a:t>web_video_server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2184" y="1127918"/>
            <a:ext cx="8229600" cy="527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not developed by Brown researchers for this project</a:t>
            </a:r>
            <a:endParaRPr lang="en-US" sz="2800" i="1" dirty="0" smtClean="0">
              <a:solidFill>
                <a:srgbClr val="808080"/>
              </a:solidFill>
            </a:endParaRPr>
          </a:p>
          <a:p>
            <a:r>
              <a:rPr lang="en-US" dirty="0" smtClean="0"/>
              <a:t>Allows video images to be viewed by remote control station</a:t>
            </a:r>
          </a:p>
          <a:p>
            <a:r>
              <a:rPr lang="en-US" dirty="0" smtClean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872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85"/>
            <a:ext cx="8229600" cy="4525963"/>
          </a:xfrm>
        </p:spPr>
        <p:txBody>
          <a:bodyPr/>
          <a:lstStyle/>
          <a:p>
            <a:r>
              <a:rPr lang="en-US" dirty="0" smtClean="0"/>
              <a:t>Provides a global sense of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Messages are not synchronized but often still need to know if they are </a:t>
            </a:r>
            <a:r>
              <a:rPr lang="en-US" dirty="0" smtClean="0"/>
              <a:t>stale</a:t>
            </a:r>
          </a:p>
          <a:p>
            <a:r>
              <a:rPr lang="en-US" dirty="0" smtClean="0"/>
              <a:t>Not exactly when but which happened first?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Primary Features </a:t>
            </a:r>
            <a:r>
              <a:rPr lang="en-US" dirty="0" smtClean="0"/>
              <a:t>#2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49" y="2057400"/>
            <a:ext cx="3781425" cy="213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3618"/>
            <a:ext cx="8229600" cy="4525963"/>
          </a:xfrm>
        </p:spPr>
        <p:txBody>
          <a:bodyPr/>
          <a:lstStyle/>
          <a:p>
            <a:r>
              <a:rPr lang="en-US" dirty="0" smtClean="0"/>
              <a:t>Real time ROS Nodes</a:t>
            </a:r>
          </a:p>
          <a:p>
            <a:r>
              <a:rPr lang="en-US" dirty="0" smtClean="0"/>
              <a:t>ROS controls their execution, activate, suspend, kill, etc.</a:t>
            </a:r>
          </a:p>
          <a:p>
            <a:r>
              <a:rPr lang="en-US" dirty="0" smtClean="0"/>
              <a:t>Can specify </a:t>
            </a:r>
            <a:r>
              <a:rPr lang="en-US" i="1" dirty="0" smtClean="0"/>
              <a:t>Rate </a:t>
            </a:r>
            <a:r>
              <a:rPr lang="en-US" dirty="0" smtClean="0"/>
              <a:t>that the process runs</a:t>
            </a:r>
          </a:p>
          <a:p>
            <a:r>
              <a:rPr lang="en-US" dirty="0" smtClean="0"/>
              <a:t>ROS runs the node at that rate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Otherwise run it as often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 smtClean="0"/>
              <a:t>possible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Primary Features </a:t>
            </a:r>
            <a:r>
              <a:rPr lang="en-US" dirty="0" smtClean="0"/>
              <a:t>#3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62400"/>
            <a:ext cx="7561207" cy="10207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17" y="4472781"/>
            <a:ext cx="2676525" cy="20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0101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What is it?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485775" y="1175657"/>
            <a:ext cx="8229600" cy="5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 collection of ROS Nodes 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 “package” or a “stack”</a:t>
            </a:r>
          </a:p>
          <a:p>
            <a:pPr>
              <a:defRPr/>
            </a:pPr>
            <a:r>
              <a:rPr lang="en-US" dirty="0" smtClean="0"/>
              <a:t>Mostly employing python scripting language</a:t>
            </a:r>
          </a:p>
          <a:p>
            <a:pPr lvl="1">
              <a:defRPr/>
            </a:pPr>
            <a:r>
              <a:rPr lang="en-US" dirty="0" smtClean="0"/>
              <a:t>“Programming language” is more general term, all scripting languages are programming languages</a:t>
            </a:r>
          </a:p>
          <a:p>
            <a:pPr>
              <a:defRPr/>
            </a:pPr>
            <a:r>
              <a:rPr lang="en-US" dirty="0" smtClean="0"/>
              <a:t>Scripting language does not require a compiling step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 smtClean="0"/>
              <a:t>Every line could be typed one at a time into a command interpreter</a:t>
            </a:r>
          </a:p>
        </p:txBody>
      </p:sp>
    </p:spTree>
    <p:extLst>
      <p:ext uri="{BB962C8B-B14F-4D97-AF65-F5344CB8AC3E}">
        <p14:creationId xmlns:p14="http://schemas.microsoft.com/office/powerpoint/2010/main" val="158875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69" y="1397100"/>
            <a:ext cx="3124200" cy="1945589"/>
          </a:xfrm>
        </p:spPr>
        <p:txBody>
          <a:bodyPr/>
          <a:lstStyle/>
          <a:p>
            <a:r>
              <a:rPr lang="en-US" dirty="0" smtClean="0"/>
              <a:t>Accommodates diversity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Primary Features </a:t>
            </a:r>
            <a:r>
              <a:rPr lang="en-US" dirty="0" smtClean="0"/>
              <a:t>#4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32" y="1166578"/>
            <a:ext cx="4876800" cy="2674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856995"/>
            <a:ext cx="89895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shells ROS nodes some are just python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written in Python some in 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are just installed from public “</a:t>
            </a:r>
            <a:r>
              <a:rPr lang="en-US" sz="2800" dirty="0" err="1"/>
              <a:t>git</a:t>
            </a:r>
            <a:r>
              <a:rPr lang="en-US" sz="2800" dirty="0"/>
              <a:t>” 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is open source, one could change ROS itself to suits one’s purpose</a:t>
            </a:r>
          </a:p>
        </p:txBody>
      </p:sp>
    </p:spTree>
    <p:extLst>
      <p:ext uri="{BB962C8B-B14F-4D97-AF65-F5344CB8AC3E}">
        <p14:creationId xmlns:p14="http://schemas.microsoft.com/office/powerpoint/2010/main" val="33385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site a little stale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558"/>
          <a:stretch/>
        </p:blipFill>
        <p:spPr>
          <a:xfrm>
            <a:off x="152401" y="1417638"/>
            <a:ext cx="8915400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040" y="457200"/>
            <a:ext cx="1251160" cy="5516562"/>
          </a:xfrm>
        </p:spPr>
        <p:txBody>
          <a:bodyPr/>
          <a:lstStyle/>
          <a:p>
            <a:r>
              <a:rPr lang="en-US" dirty="0" err="1" smtClean="0"/>
              <a:t>Bubub</a:t>
            </a:r>
            <a:r>
              <a:rPr lang="en-US" dirty="0" smtClean="0"/>
              <a:t>…bub…</a:t>
            </a:r>
            <a:r>
              <a:rPr lang="en-US" dirty="0" err="1" smtClean="0"/>
              <a:t>bubbbuub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664"/>
            <a:ext cx="7054640" cy="6837336"/>
          </a:xfrm>
        </p:spPr>
      </p:pic>
    </p:spTree>
    <p:extLst>
      <p:ext uri="{BB962C8B-B14F-4D97-AF65-F5344CB8AC3E}">
        <p14:creationId xmlns:p14="http://schemas.microsoft.com/office/powerpoint/2010/main" val="31486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Single_map_localization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Main function is familiar: ORB, </a:t>
            </a:r>
            <a:r>
              <a:rPr lang="en-US" dirty="0" err="1" smtClean="0"/>
              <a:t>knnMatch</a:t>
            </a:r>
            <a:r>
              <a:rPr lang="en-US" dirty="0" smtClean="0"/>
              <a:t>, </a:t>
            </a:r>
            <a:r>
              <a:rPr lang="en-US" dirty="0" err="1" smtClean="0"/>
              <a:t>estimateRigidTransform</a:t>
            </a:r>
            <a:endParaRPr lang="en-US" dirty="0" smtClean="0"/>
          </a:p>
          <a:p>
            <a:r>
              <a:rPr lang="en-US" dirty="0" smtClean="0"/>
              <a:t>Examine some of the ROS infrastructure in this context</a:t>
            </a:r>
          </a:p>
          <a:p>
            <a:r>
              <a:rPr lang="en-US" dirty="0" err="1" smtClean="0"/>
              <a:t>cvBridge</a:t>
            </a:r>
            <a:r>
              <a:rPr lang="en-US" dirty="0" smtClean="0"/>
              <a:t> – package to calls CV in ROS programs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43400"/>
            <a:ext cx="799202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382000" cy="4708525"/>
          </a:xfrm>
        </p:spPr>
        <p:txBody>
          <a:bodyPr/>
          <a:lstStyle/>
          <a:p>
            <a:r>
              <a:rPr lang="en-US" dirty="0" smtClean="0"/>
              <a:t>6DOF Drone in Free Flight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36550" indent="-336550"/>
            <a:r>
              <a:rPr lang="en-US" dirty="0" smtClean="0"/>
              <a:t>Reduce to 3DOF x, y, yaw, make no attempt at z, pitch roll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57" y="2057400"/>
            <a:ext cx="571348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382000" cy="4708525"/>
          </a:xfrm>
        </p:spPr>
        <p:txBody>
          <a:bodyPr/>
          <a:lstStyle/>
          <a:p>
            <a:r>
              <a:rPr lang="en-US" dirty="0" smtClean="0"/>
              <a:t>Roll and pitch hard to get reliably from camera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36550" indent="-336550"/>
            <a:r>
              <a:rPr lang="en-US" dirty="0" smtClean="0"/>
              <a:t>Rely entirely on IR altimeter for Z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57" y="2057400"/>
            <a:ext cx="571348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95" y="1295400"/>
            <a:ext cx="8229600" cy="4525963"/>
          </a:xfrm>
        </p:spPr>
        <p:txBody>
          <a:bodyPr/>
          <a:lstStyle/>
          <a:p>
            <a:r>
              <a:rPr lang="en-US" dirty="0" smtClean="0"/>
              <a:t>Specify 6 DOF position/orientation of a frame relative to another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78772"/>
            <a:ext cx="7183108" cy="42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‘pose’ published to other nodes as a </a:t>
            </a:r>
            <a:r>
              <a:rPr lang="en-US" dirty="0" err="1" smtClean="0"/>
              <a:t>PoseStamped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posemsg</a:t>
            </a:r>
            <a:r>
              <a:rPr lang="en-US" dirty="0"/>
              <a:t> = </a:t>
            </a:r>
            <a:r>
              <a:rPr lang="en-US" dirty="0" err="1"/>
              <a:t>PoseStamped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Header a time stamp</a:t>
            </a:r>
          </a:p>
          <a:p>
            <a:pPr lvl="1"/>
            <a:r>
              <a:rPr lang="en-US" dirty="0"/>
              <a:t>stamp = </a:t>
            </a:r>
            <a:r>
              <a:rPr lang="en-US" dirty="0" err="1"/>
              <a:t>rospy.Time.now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48387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is a position and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812"/>
            <a:ext cx="8229600" cy="4525963"/>
          </a:xfrm>
        </p:spPr>
        <p:txBody>
          <a:bodyPr/>
          <a:lstStyle/>
          <a:p>
            <a:r>
              <a:rPr lang="en-US" dirty="0" smtClean="0"/>
              <a:t>Point and quaternion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Point is easy to understand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6" y="1828800"/>
            <a:ext cx="6505575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769518"/>
            <a:ext cx="4829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 less 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7" y="4343400"/>
            <a:ext cx="8229600" cy="1096963"/>
          </a:xfrm>
        </p:spPr>
        <p:txBody>
          <a:bodyPr/>
          <a:lstStyle/>
          <a:p>
            <a:r>
              <a:rPr lang="en-US" dirty="0" smtClean="0"/>
              <a:t>The trouble with RPY</a:t>
            </a:r>
          </a:p>
          <a:p>
            <a:r>
              <a:rPr lang="en-US" dirty="0">
                <a:hlinkClick r:id="rId2"/>
              </a:rPr>
              <a:t>https://www.allaboutcircuits.com/technical-articles/dont-get-lost-in-deep-space-understanding-quaternions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5848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“Operating System”?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" b="100000" l="0" r="100000">
                        <a14:foregroundMark x1="91800" y1="29400" x2="91800" y2="29400"/>
                        <a14:foregroundMark x1="89200" y1="26400" x2="89200" y2="26400"/>
                        <a14:foregroundMark x1="69600" y1="39800" x2="69600" y2="39800"/>
                        <a14:foregroundMark x1="53800" y1="47400" x2="53800" y2="47400"/>
                        <a14:foregroundMark x1="29800" y1="53000" x2="29800" y2="53000"/>
                        <a14:foregroundMark x1="14400" y1="67200" x2="14400" y2="67200"/>
                        <a14:foregroundMark x1="5200" y1="84600" x2="5200" y2="84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1752600"/>
            <a:ext cx="4762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Expressed as an axis (</a:t>
            </a:r>
            <a:r>
              <a:rPr lang="en-US" dirty="0" err="1" smtClean="0"/>
              <a:t>x,y,z</a:t>
            </a:r>
            <a:r>
              <a:rPr lang="en-US" dirty="0" smtClean="0"/>
              <a:t>) and rotation about that axis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2199"/>
            <a:ext cx="4495800" cy="44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sense of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3574"/>
            <a:ext cx="9469058" cy="3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note some attempt at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26" y="3496967"/>
            <a:ext cx="8229600" cy="944563"/>
          </a:xfrm>
        </p:spPr>
        <p:txBody>
          <a:bodyPr/>
          <a:lstStyle/>
          <a:p>
            <a:r>
              <a:rPr lang="en-US" dirty="0" smtClean="0"/>
              <a:t>Weighted average of new and current position, new position averages into current smoothly or abruptly depending on </a:t>
            </a:r>
            <a:r>
              <a:rPr lang="en-US" dirty="0" err="1" smtClean="0"/>
              <a:t>hybrid_alpha</a:t>
            </a:r>
            <a:endParaRPr lang="en-US" dirty="0" smtClean="0"/>
          </a:p>
          <a:p>
            <a:r>
              <a:rPr lang="en-US" dirty="0" smtClean="0"/>
              <a:t>Look at </a:t>
            </a:r>
            <a:r>
              <a:rPr lang="en-US" dirty="0" err="1" smtClean="0"/>
              <a:t>single_map_localization</a:t>
            </a:r>
            <a:r>
              <a:rPr lang="en-US" dirty="0" smtClean="0"/>
              <a:t> now….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3313"/>
            <a:ext cx="7343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1" y="1970880"/>
            <a:ext cx="8277363" cy="9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“Middleware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46314" y="1079760"/>
            <a:ext cx="82296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Applications request:</a:t>
            </a:r>
          </a:p>
          <a:p>
            <a:pPr lvl="1"/>
            <a:r>
              <a:rPr lang="en-US" altLang="en-US" dirty="0" smtClean="0"/>
              <a:t>Run </a:t>
            </a:r>
            <a:r>
              <a:rPr lang="en-US" altLang="en-US" dirty="0" smtClean="0"/>
              <a:t>me – give me memory and processor time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Give me access to user (screen, mouse, keyboard, speakers)</a:t>
            </a:r>
          </a:p>
          <a:p>
            <a:pPr lvl="1"/>
            <a:r>
              <a:rPr lang="en-US" altLang="en-US" dirty="0" smtClean="0"/>
              <a:t>Give me access to network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131" b="16847"/>
          <a:stretch/>
        </p:blipFill>
        <p:spPr>
          <a:xfrm>
            <a:off x="765634" y="3573722"/>
            <a:ext cx="7051956" cy="32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CPU time between simultaneous processes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2" y="1600200"/>
            <a:ext cx="5167312" cy="4564845"/>
          </a:xfrm>
          <a:prstGeom prst="rect">
            <a:avLst/>
          </a:prstGeom>
        </p:spPr>
      </p:pic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5793542" y="1600200"/>
            <a:ext cx="3324225" cy="255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Present in windows (hidden)</a:t>
            </a:r>
          </a:p>
          <a:p>
            <a:pPr>
              <a:defRPr/>
            </a:pPr>
            <a:r>
              <a:rPr lang="en-US" dirty="0" smtClean="0"/>
              <a:t>Can get access with CMD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41" y="4317170"/>
            <a:ext cx="3177167" cy="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5783729" cy="3733800"/>
          </a:xfrm>
          <a:prstGeom prst="rect">
            <a:avLst/>
          </a:prstGeom>
        </p:spPr>
      </p:pic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57200" y="34977"/>
            <a:ext cx="8229600" cy="90101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Earliest computers have some form of operating syste</a:t>
            </a:r>
            <a:r>
              <a:rPr lang="en-US" altLang="en-US" dirty="0">
                <a:sym typeface="Symbol" panose="05050102010706020507" pitchFamily="18" charset="2"/>
              </a:rPr>
              <a:t>m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242" y="5446036"/>
            <a:ext cx="60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Ken Thompson (sitting) and Dennis Ritchie working together at a PDP-11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381297" y="1335764"/>
            <a:ext cx="3019926" cy="255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Execute Programs</a:t>
            </a:r>
          </a:p>
          <a:p>
            <a:pPr>
              <a:defRPr/>
            </a:pPr>
            <a:r>
              <a:rPr lang="en-US" dirty="0" smtClean="0"/>
              <a:t>Print </a:t>
            </a:r>
            <a:r>
              <a:rPr lang="en-US" dirty="0" smtClean="0"/>
              <a:t>results</a:t>
            </a:r>
          </a:p>
          <a:p>
            <a:pPr>
              <a:defRPr/>
            </a:pPr>
            <a:r>
              <a:rPr lang="en-US" dirty="0" smtClean="0"/>
              <a:t>Manage </a:t>
            </a:r>
            <a:r>
              <a:rPr lang="en-US" dirty="0" smtClean="0"/>
              <a:t> storage</a:t>
            </a:r>
          </a:p>
          <a:p>
            <a:pPr>
              <a:defRPr/>
            </a:pPr>
            <a:r>
              <a:rPr lang="en-US" dirty="0" smtClean="0"/>
              <a:t>First platform to run UNIX</a:t>
            </a:r>
          </a:p>
          <a:p>
            <a:pPr>
              <a:defRPr/>
            </a:pPr>
            <a:r>
              <a:rPr lang="en-US" dirty="0" smtClean="0"/>
              <a:t>Pun on “Multics”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9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“Linux”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16" y="4573587"/>
            <a:ext cx="8458200" cy="779464"/>
          </a:xfrm>
        </p:spPr>
        <p:txBody>
          <a:bodyPr/>
          <a:lstStyle/>
          <a:p>
            <a:r>
              <a:rPr lang="en-US" dirty="0" smtClean="0"/>
              <a:t>Break the Microsoft monopoly</a:t>
            </a:r>
          </a:p>
          <a:p>
            <a:r>
              <a:rPr lang="en-US" dirty="0" smtClean="0"/>
              <a:t>Linus</a:t>
            </a:r>
            <a:r>
              <a:rPr lang="en-US" dirty="0" smtClean="0"/>
              <a:t>’ Unix</a:t>
            </a:r>
            <a:endParaRPr lang="en-US" dirty="0"/>
          </a:p>
          <a:p>
            <a:r>
              <a:rPr lang="en-US" dirty="0" smtClean="0"/>
              <a:t>1991 first prototype, 1994 version </a:t>
            </a:r>
            <a:r>
              <a:rPr lang="en-US" dirty="0"/>
              <a:t>1.0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304924"/>
            <a:ext cx="2590800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4210050" cy="2790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00" y="1007940"/>
            <a:ext cx="3403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“Command  terminal” more visible </a:t>
            </a:r>
            <a:r>
              <a:rPr lang="en-US" dirty="0" smtClean="0"/>
              <a:t>in Linux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3010"/>
            <a:ext cx="5486400" cy="3235187"/>
          </a:xfrm>
          <a:prstGeom prst="rect">
            <a:avLst/>
          </a:prstGeom>
        </p:spPr>
      </p:pic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81000" y="4532208"/>
            <a:ext cx="8991600" cy="255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Anyone can write a program</a:t>
            </a:r>
          </a:p>
          <a:p>
            <a:pPr>
              <a:defRPr/>
            </a:pPr>
            <a:r>
              <a:rPr lang="en-US" dirty="0" smtClean="0"/>
              <a:t>Access </a:t>
            </a:r>
            <a:r>
              <a:rPr lang="en-US" dirty="0" smtClean="0"/>
              <a:t>permissions carefully controlled </a:t>
            </a:r>
          </a:p>
          <a:p>
            <a:pPr>
              <a:defRPr/>
            </a:pPr>
            <a:r>
              <a:rPr lang="en-US" dirty="0" smtClean="0"/>
              <a:t>Otherwise no limitation on what program can do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7400" y="1524000"/>
            <a:ext cx="304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Open up a “shell” and execute the program</a:t>
            </a:r>
          </a:p>
        </p:txBody>
      </p:sp>
    </p:spTree>
    <p:extLst>
      <p:ext uri="{BB962C8B-B14F-4D97-AF65-F5344CB8AC3E}">
        <p14:creationId xmlns:p14="http://schemas.microsoft.com/office/powerpoint/2010/main" val="383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theme/theme1.xml><?xml version="1.0" encoding="utf-8"?>
<a:theme xmlns:a="http://schemas.openxmlformats.org/drawingml/2006/main" name="ComputerVi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Vision" id="{BA05931E-4894-4E49-A607-430AA92D5EDA}" vid="{61C1CE7B-0AE5-463E-8D42-1DA45DB47EE4}"/>
    </a:ext>
  </a:ext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ComputerVision</Template>
  <TotalTime>20039</TotalTime>
  <Words>1090</Words>
  <Application>Microsoft Office PowerPoint</Application>
  <PresentationFormat>On-screen Show (4:3)</PresentationFormat>
  <Paragraphs>204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Calibri</vt:lpstr>
      <vt:lpstr>Arial</vt:lpstr>
      <vt:lpstr>Symbol</vt:lpstr>
      <vt:lpstr>ZapfHumnst BT</vt:lpstr>
      <vt:lpstr>ZapfHumnst Dm BT</vt:lpstr>
      <vt:lpstr>Times New Roman</vt:lpstr>
      <vt:lpstr>ComputerVision</vt:lpstr>
      <vt:lpstr>Blank Presentation</vt:lpstr>
      <vt:lpstr>1_Office Theme</vt:lpstr>
      <vt:lpstr>3_Office Theme</vt:lpstr>
      <vt:lpstr>Pidrone Package Orientation</vt:lpstr>
      <vt:lpstr>Who thought of it?</vt:lpstr>
      <vt:lpstr>What is it?</vt:lpstr>
      <vt:lpstr>What is an “Operating System”?</vt:lpstr>
      <vt:lpstr>PowerPoint Presentation</vt:lpstr>
      <vt:lpstr>Divide CPU time between simultaneous processes</vt:lpstr>
      <vt:lpstr>PowerPoint Presentation</vt:lpstr>
      <vt:lpstr>“Linux” operating system</vt:lpstr>
      <vt:lpstr>“Command  terminal” more visible in Linux</vt:lpstr>
      <vt:lpstr>ROS – “Robotic Operating System”</vt:lpstr>
      <vt:lpstr>ROS Primary Features #1</vt:lpstr>
      <vt:lpstr>Publisher/Subscriber Model</vt:lpstr>
      <vt:lpstr>ROS Provides</vt:lpstr>
      <vt:lpstr>Drone flight requires five simultaneous processes </vt:lpstr>
      <vt:lpstr>#2 PID Controller</vt:lpstr>
      <vt:lpstr>#2 PID Controller</vt:lpstr>
      <vt:lpstr>#2 PID Controller</vt:lpstr>
      <vt:lpstr># 2 PID Controller</vt:lpstr>
      <vt:lpstr>#3 State Estimator</vt:lpstr>
      <vt:lpstr>Kalman Filtering?</vt:lpstr>
      <vt:lpstr>Unscented Kalman Filtering</vt:lpstr>
      <vt:lpstr>#3 State Estimator</vt:lpstr>
      <vt:lpstr>#4 Vision</vt:lpstr>
      <vt:lpstr>#4 Vision</vt:lpstr>
      <vt:lpstr>#5 IR</vt:lpstr>
      <vt:lpstr>#6 ROS Bridge</vt:lpstr>
      <vt:lpstr>#7 web_video_server</vt:lpstr>
      <vt:lpstr>ROS Primary Features #2</vt:lpstr>
      <vt:lpstr>ROS Primary Features #3</vt:lpstr>
      <vt:lpstr>ROS Primary Features #4</vt:lpstr>
      <vt:lpstr>Instruction site a little stale</vt:lpstr>
      <vt:lpstr>Bubub…bub…bubbbuub</vt:lpstr>
      <vt:lpstr>Single_map_localization</vt:lpstr>
      <vt:lpstr>Returning Pose</vt:lpstr>
      <vt:lpstr>Returning Pose</vt:lpstr>
      <vt:lpstr>ROS Transform</vt:lpstr>
      <vt:lpstr>‘pose’ published to other nodes as a PoseStamped</vt:lpstr>
      <vt:lpstr>Pose is a position and orientation</vt:lpstr>
      <vt:lpstr>Quaternion less so…</vt:lpstr>
      <vt:lpstr>Quaternion</vt:lpstr>
      <vt:lpstr>Make some sense of this</vt:lpstr>
      <vt:lpstr>Also note some attempt at filtering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detection and mapping</dc:title>
  <dc:creator>Szymon Rusinkiewicz</dc:creator>
  <cp:lastModifiedBy>Stein, Matthew</cp:lastModifiedBy>
  <cp:revision>189</cp:revision>
  <dcterms:created xsi:type="dcterms:W3CDTF">2002-02-06T01:20:41Z</dcterms:created>
  <dcterms:modified xsi:type="dcterms:W3CDTF">2019-11-26T17:25:47Z</dcterms:modified>
</cp:coreProperties>
</file>