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3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embeddedFontLst>
    <p:embeddedFont>
      <p:font typeface="ZapfHumnst Dm BT" panose="020B0602050508020304"/>
      <p:regular r:id="rId23"/>
      <p:italic r:id="rId24"/>
    </p:embeddedFont>
    <p:embeddedFont>
      <p:font typeface="ZapfHumnst BT" panose="020B0502050508020304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8080"/>
    <a:srgbClr val="003366"/>
    <a:srgbClr val="FF0066"/>
    <a:srgbClr val="FF3300"/>
    <a:srgbClr val="00FF00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4" autoAdjust="0"/>
    <p:restoredTop sz="92022" autoAdjust="0"/>
  </p:normalViewPr>
  <p:slideViewPr>
    <p:cSldViewPr snapToGrid="0">
      <p:cViewPr>
        <p:scale>
          <a:sx n="71" d="100"/>
          <a:sy n="71" d="100"/>
        </p:scale>
        <p:origin x="9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fld id="{95715274-7082-483C-B170-03661A24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15274-7082-483C-B170-03661A24BB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2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FB5-6812-4202-8A79-49D6C6C84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694C-3D34-4DA6-807B-ECD31E3605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AA23-C8AD-4FF4-80E5-F2B34EA04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6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5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1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5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0112-74FE-4582-83A6-9AEC0A4646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8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1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8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97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5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1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0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8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F75-2409-4A86-BD59-3C9E56D14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9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01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65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09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30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7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37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48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15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2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3954-09A6-4BBA-BB98-E90805FEF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56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206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18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1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04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07E-0CDC-44EB-94DC-83115D9BE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40E-68CE-4569-B879-9F0658535E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6DC09-0A03-4A66-BF69-FBD089308F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9004-680D-4359-A838-70EECF888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F3EE-A27F-42C0-95C1-B45D3A148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24334D-3FC2-48FF-9441-F59656113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ai.sri.com/pubs/files/tn036-duda7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25642" y="89117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Hough Line Detection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99022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8914" y="4028322"/>
            <a:ext cx="685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With material from </a:t>
            </a:r>
          </a:p>
          <a:p>
            <a:pPr algn="ctr"/>
            <a:r>
              <a:rPr lang="en-US" dirty="0" smtClean="0"/>
              <a:t>Alyssa </a:t>
            </a:r>
            <a:r>
              <a:rPr lang="en-US" dirty="0" err="1" smtClean="0"/>
              <a:t>Quek</a:t>
            </a:r>
            <a:endParaRPr lang="en-US" dirty="0" smtClean="0"/>
          </a:p>
          <a:p>
            <a:pPr algn="ctr"/>
            <a:r>
              <a:rPr lang="en-US" dirty="0"/>
              <a:t>https://alyssaq.github.io/2014/understanding-hough-transform/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76727" y="229594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ENGR 430 Computer Vision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Matthew Stein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Roger Williams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Exhaustively check every </a:t>
            </a:r>
            <a:r>
              <a:rPr lang="en-US" smtClean="0"/>
              <a:t>edge point</a:t>
            </a:r>
          </a:p>
          <a:p>
            <a:pPr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Intersections will be the points most visited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6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Crude 2-D grid of bins in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space</a:t>
            </a:r>
          </a:p>
          <a:p>
            <a:pPr>
              <a:defRPr/>
            </a:pPr>
            <a:r>
              <a:rPr lang="en-US" dirty="0" smtClean="0"/>
              <a:t>Discretize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 from   -90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/>
              <a:t> to 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Coarse or fine as you choose</a:t>
            </a:r>
          </a:p>
          <a:p>
            <a:pPr>
              <a:defRPr/>
            </a:pPr>
            <a:r>
              <a:rPr lang="en-US" dirty="0" smtClean="0"/>
              <a:t>For each line increment bin count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637" y="1297894"/>
            <a:ext cx="4932363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Choose some number of the most visited bins</a:t>
            </a:r>
          </a:p>
          <a:p>
            <a:pPr>
              <a:defRPr/>
            </a:pPr>
            <a:r>
              <a:rPr lang="en-US" dirty="0" smtClean="0"/>
              <a:t>Each is a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combination </a:t>
            </a:r>
            <a:r>
              <a:rPr lang="en-US" dirty="0" smtClean="0"/>
              <a:t>representing </a:t>
            </a:r>
            <a:r>
              <a:rPr lang="en-US" dirty="0" smtClean="0"/>
              <a:t>a line of unspecified length 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637" y="1297894"/>
            <a:ext cx="4932363" cy="49323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1" y="3004457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058" y="2503714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1" y="4034971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62286" y="4005942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Each </a:t>
            </a:r>
            <a:r>
              <a:rPr lang="en-US" dirty="0" smtClean="0"/>
              <a:t>is a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combination </a:t>
            </a:r>
            <a:r>
              <a:rPr lang="en-US" dirty="0" smtClean="0"/>
              <a:t>typically drawn diagonal (max) length </a:t>
            </a:r>
          </a:p>
          <a:p>
            <a:pPr>
              <a:defRPr/>
            </a:pPr>
            <a:r>
              <a:rPr lang="en-US" dirty="0" smtClean="0"/>
              <a:t>Each line has a “strength” – the number of votes in its bin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48647"/>
            <a:ext cx="4905365" cy="7843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 for navigation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Goal is determining the direction of hallway, lane, road, etc.</a:t>
            </a:r>
          </a:p>
          <a:p>
            <a:pPr>
              <a:defRPr/>
            </a:pPr>
            <a:r>
              <a:rPr lang="en-US" dirty="0" smtClean="0"/>
              <a:t>Vanishing point of perspective</a:t>
            </a:r>
          </a:p>
          <a:p>
            <a:pPr>
              <a:defRPr/>
            </a:pPr>
            <a:r>
              <a:rPr lang="en-US" dirty="0" smtClean="0"/>
              <a:t>Ignore vertical and horizontal lines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68102"/>
            <a:ext cx="4924820" cy="5898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 for navigation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21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Intersection of majority of lines serves as overall direction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68102"/>
            <a:ext cx="4924820" cy="5898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0391" y="4290297"/>
            <a:ext cx="75000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Remove </a:t>
            </a:r>
            <a:r>
              <a:rPr lang="en-US" sz="2800" dirty="0"/>
              <a:t>vertical and horizontal </a:t>
            </a:r>
            <a:r>
              <a:rPr lang="en-US" sz="2800" dirty="0" smtClean="0"/>
              <a:t>lines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Find each intersection of every line with all others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581453" y="2318438"/>
            <a:ext cx="410060" cy="401266"/>
            <a:chOff x="7628345" y="2318438"/>
            <a:chExt cx="410060" cy="401266"/>
          </a:xfrm>
        </p:grpSpPr>
        <p:sp>
          <p:nvSpPr>
            <p:cNvPr id="7" name="Plus 6"/>
            <p:cNvSpPr/>
            <p:nvPr/>
          </p:nvSpPr>
          <p:spPr>
            <a:xfrm>
              <a:off x="7655668" y="2480553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7756889" y="2486240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lus 14"/>
            <p:cNvSpPr/>
            <p:nvPr/>
          </p:nvSpPr>
          <p:spPr>
            <a:xfrm>
              <a:off x="7873035" y="2453838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7628345" y="2318438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lus 17"/>
            <p:cNvSpPr/>
            <p:nvPr/>
          </p:nvSpPr>
          <p:spPr>
            <a:xfrm>
              <a:off x="7726100" y="2372476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0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line intersection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753"/>
            <a:ext cx="897255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212" y="41820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Wikipedia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02" y="4855073"/>
            <a:ext cx="7500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Lines are not parallel, why?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Problem 3.1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12769"/>
            <a:ext cx="8618613" cy="2559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0" y="4540623"/>
            <a:ext cx="7869154" cy="1591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027" y="3752414"/>
            <a:ext cx="790572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Determine dominant hallway directions and place a custom direction indicator at bottom center of 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2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The Hough Transform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26029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The Hough transform </a:t>
            </a:r>
            <a:r>
              <a:rPr lang="en-US" dirty="0">
                <a:hlinkClick r:id="rId2"/>
              </a:rPr>
              <a:t>(</a:t>
            </a:r>
            <a:r>
              <a:rPr lang="en-US" dirty="0" err="1">
                <a:hlinkClick r:id="rId2"/>
              </a:rPr>
              <a:t>Duda</a:t>
            </a:r>
            <a:r>
              <a:rPr lang="en-US" dirty="0">
                <a:hlinkClick r:id="rId2"/>
              </a:rPr>
              <a:t> and Hart, 1972)</a:t>
            </a:r>
            <a:r>
              <a:rPr lang="en-US" dirty="0"/>
              <a:t>, which started out as a technique to detect lines in an image, has been </a:t>
            </a:r>
            <a:r>
              <a:rPr lang="en-US" dirty="0" smtClean="0"/>
              <a:t>generalized </a:t>
            </a:r>
            <a:r>
              <a:rPr lang="en-US" dirty="0"/>
              <a:t>and extended to detect curves in 2D </a:t>
            </a:r>
            <a:r>
              <a:rPr lang="en-US" dirty="0" smtClean="0"/>
              <a:t>and 3D.</a:t>
            </a:r>
          </a:p>
          <a:p>
            <a:pPr>
              <a:defRPr/>
            </a:pPr>
            <a:r>
              <a:rPr lang="en-US" altLang="en-US" dirty="0" smtClean="0"/>
              <a:t>We will use it to detect lines in an image like this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4114800"/>
            <a:ext cx="4876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 with edge-space image</a:t>
            </a:r>
            <a:endParaRPr lang="en-US" b="1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12057" y="4608285"/>
            <a:ext cx="8527143" cy="1288142"/>
          </a:xfrm>
        </p:spPr>
        <p:txBody>
          <a:bodyPr/>
          <a:lstStyle/>
          <a:p>
            <a:pPr marL="514350" indent="-457200">
              <a:defRPr/>
            </a:pPr>
            <a:r>
              <a:rPr lang="en-US" altLang="en-US" dirty="0" smtClean="0"/>
              <a:t>Endeavor to determine if these dots form a straight line, and if so, what is the equation of that </a:t>
            </a:r>
            <a:r>
              <a:rPr lang="en-US" altLang="en-US" dirty="0" smtClean="0"/>
              <a:t>line?</a:t>
            </a:r>
            <a:endParaRPr lang="en-US" altLang="en-US" dirty="0" smtClean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5740400" cy="25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OpenCV</a:t>
            </a:r>
            <a:r>
              <a:rPr lang="en-US" dirty="0" smtClean="0"/>
              <a:t> Canny function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White dots on a black background</a:t>
            </a:r>
          </a:p>
          <a:p>
            <a:pPr>
              <a:defRPr/>
            </a:pPr>
            <a:r>
              <a:rPr lang="en-US" dirty="0" smtClean="0"/>
              <a:t>Each pixel has a depth of one bit, True/False - it is a white dot or it is not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79" y="1440541"/>
            <a:ext cx="2620307" cy="26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 - gradient-intercept parameter 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619"/>
            <a:ext cx="8754714" cy="25824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96228"/>
            <a:ext cx="8984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 single point (x1,y1) in the image can have an infinite combination of slope-intercept pairs representing the infinite possibilities of line that can pass through the point.</a:t>
            </a:r>
            <a:endParaRPr lang="en-US" sz="24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79" y="5096329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 - gradient-intercept parameter space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" y="3399744"/>
            <a:ext cx="7080540" cy="3458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451428"/>
            <a:ext cx="8984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Say we have 2 edge points (x1,y1) and (x2,y2). For each edge point at various </a:t>
            </a:r>
            <a:r>
              <a:rPr lang="en-US" sz="2400" dirty="0" smtClean="0">
                <a:latin typeface="+mn-lt"/>
              </a:rPr>
              <a:t>slope </a:t>
            </a:r>
            <a:r>
              <a:rPr lang="en-US" sz="2400" dirty="0">
                <a:latin typeface="+mn-lt"/>
              </a:rPr>
              <a:t>values (m=-0.5, 1.0, 1.5, </a:t>
            </a:r>
            <a:r>
              <a:rPr lang="en-US" sz="2400" dirty="0" err="1">
                <a:latin typeface="+mn-lt"/>
              </a:rPr>
              <a:t>etc</a:t>
            </a:r>
            <a:r>
              <a:rPr lang="en-US" sz="2400" dirty="0">
                <a:latin typeface="+mn-lt"/>
              </a:rPr>
              <a:t>), we calculate the </a:t>
            </a:r>
            <a:r>
              <a:rPr lang="en-US" sz="2400" dirty="0" smtClean="0">
                <a:latin typeface="+mn-lt"/>
              </a:rPr>
              <a:t>corresponding y-intercept </a:t>
            </a:r>
            <a:r>
              <a:rPr lang="en-US" sz="2400" dirty="0">
                <a:latin typeface="+mn-lt"/>
              </a:rPr>
              <a:t>b values. </a:t>
            </a:r>
            <a:r>
              <a:rPr lang="en-US" sz="2400" dirty="0" smtClean="0">
                <a:latin typeface="+mn-lt"/>
              </a:rPr>
              <a:t>The set of blue lines </a:t>
            </a:r>
            <a:r>
              <a:rPr lang="en-US" sz="2400" dirty="0">
                <a:latin typeface="+mn-lt"/>
              </a:rPr>
              <a:t>through </a:t>
            </a:r>
            <a:r>
              <a:rPr lang="en-US" sz="2400" dirty="0" smtClean="0">
                <a:latin typeface="+mn-lt"/>
              </a:rPr>
              <a:t>(x1,x2) </a:t>
            </a:r>
            <a:r>
              <a:rPr lang="en-US" sz="2400" dirty="0">
                <a:latin typeface="+mn-lt"/>
              </a:rPr>
              <a:t>in image space </a:t>
            </a:r>
            <a:r>
              <a:rPr lang="en-US" sz="2400" dirty="0" smtClean="0">
                <a:latin typeface="+mn-lt"/>
              </a:rPr>
              <a:t>are points (dots) in the parameter </a:t>
            </a:r>
            <a:r>
              <a:rPr lang="en-US" sz="2400" dirty="0">
                <a:latin typeface="+mn-lt"/>
              </a:rPr>
              <a:t>space. </a:t>
            </a:r>
            <a:r>
              <a:rPr lang="en-US" sz="2400" dirty="0" smtClean="0">
                <a:latin typeface="+mn-lt"/>
              </a:rPr>
              <a:t>The various red lines through (x2,y2) are red points in parameter space.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4914" y="3947885"/>
            <a:ext cx="2002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Points which are collinear in the Cartesian image space will intersect at a point in m-b 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141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Glitch – vertical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Vertical lines have a slope of infinity, mathematically problematic</a:t>
            </a:r>
          </a:p>
          <a:p>
            <a:r>
              <a:rPr lang="en-US" dirty="0" smtClean="0"/>
              <a:t>Some concept but use polar coordinates instead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5" y="3813175"/>
            <a:ext cx="8399155" cy="21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1143000"/>
          </a:xfrm>
        </p:spPr>
        <p:txBody>
          <a:bodyPr/>
          <a:lstStyle/>
          <a:p>
            <a:r>
              <a:rPr lang="en-US" dirty="0" smtClean="0"/>
              <a:t>Representing any 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5" y="954768"/>
            <a:ext cx="8941385" cy="512671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6121401"/>
            <a:ext cx="7453086" cy="51888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Vertical lines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=0 Horizontal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=90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3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lines through a point are a sinusoid in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2" y="1750332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Intersections in Hough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6" y="1249135"/>
            <a:ext cx="6618741" cy="4118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3454852"/>
            <a:ext cx="2425700" cy="24485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52571" y="3759200"/>
            <a:ext cx="725715" cy="18142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3029" y="6077858"/>
            <a:ext cx="8860971" cy="51888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Line containing both is intersection in Hough space</a:t>
            </a:r>
          </a:p>
        </p:txBody>
      </p:sp>
    </p:spTree>
    <p:extLst>
      <p:ext uri="{BB962C8B-B14F-4D97-AF65-F5344CB8AC3E}">
        <p14:creationId xmlns:p14="http://schemas.microsoft.com/office/powerpoint/2010/main" val="31887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3562</TotalTime>
  <Words>505</Words>
  <Application>Microsoft Office PowerPoint</Application>
  <PresentationFormat>On-screen Show (4:3)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ZapfHumnst Dm BT</vt:lpstr>
      <vt:lpstr>Arial</vt:lpstr>
      <vt:lpstr>Symbol</vt:lpstr>
      <vt:lpstr>ZapfHumnst BT</vt:lpstr>
      <vt:lpstr>Times New Roman</vt:lpstr>
      <vt:lpstr>Calibri</vt:lpstr>
      <vt:lpstr>ComputerVision</vt:lpstr>
      <vt:lpstr>Blank Presentation</vt:lpstr>
      <vt:lpstr>1_Office Theme</vt:lpstr>
      <vt:lpstr>3_Office Theme</vt:lpstr>
      <vt:lpstr>Hough Line Detection</vt:lpstr>
      <vt:lpstr>The Hough Transform</vt:lpstr>
      <vt:lpstr>Start with edge-space image</vt:lpstr>
      <vt:lpstr>How it works - gradient-intercept parameter space</vt:lpstr>
      <vt:lpstr>How it works - gradient-intercept parameter space</vt:lpstr>
      <vt:lpstr>Glitch – vertical lines</vt:lpstr>
      <vt:lpstr>Representing any line</vt:lpstr>
      <vt:lpstr>All lines through a point are a sinusoid in r-q space</vt:lpstr>
      <vt:lpstr>Intersections in Hough space</vt:lpstr>
      <vt:lpstr>Detecting Lines</vt:lpstr>
      <vt:lpstr>Detecting Lines</vt:lpstr>
      <vt:lpstr>Detecting Lines</vt:lpstr>
      <vt:lpstr>Hough lines</vt:lpstr>
      <vt:lpstr>Hough lines for navigation </vt:lpstr>
      <vt:lpstr>Hough lines for navigation </vt:lpstr>
      <vt:lpstr>Finding line intersection</vt:lpstr>
      <vt:lpstr>Homework Problem 3.1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and edge detection</dc:title>
  <dc:creator>Szymon Rusinkiewicz</dc:creator>
  <cp:lastModifiedBy>Stein, Matthew</cp:lastModifiedBy>
  <cp:revision>65</cp:revision>
  <dcterms:created xsi:type="dcterms:W3CDTF">2002-02-06T01:20:41Z</dcterms:created>
  <dcterms:modified xsi:type="dcterms:W3CDTF">2019-08-14T12:55:59Z</dcterms:modified>
</cp:coreProperties>
</file>