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1"/>
  </p:sldMasterIdLst>
  <p:notesMasterIdLst>
    <p:notesMasterId r:id="rId64"/>
  </p:notesMasterIdLst>
  <p:handoutMasterIdLst>
    <p:handoutMasterId r:id="rId65"/>
  </p:handoutMasterIdLst>
  <p:sldIdLst>
    <p:sldId id="256" r:id="rId2"/>
    <p:sldId id="361" r:id="rId3"/>
    <p:sldId id="379" r:id="rId4"/>
    <p:sldId id="373" r:id="rId5"/>
    <p:sldId id="257" r:id="rId6"/>
    <p:sldId id="403" r:id="rId7"/>
    <p:sldId id="380" r:id="rId8"/>
    <p:sldId id="359" r:id="rId9"/>
    <p:sldId id="360" r:id="rId10"/>
    <p:sldId id="362" r:id="rId11"/>
    <p:sldId id="363" r:id="rId12"/>
    <p:sldId id="364" r:id="rId13"/>
    <p:sldId id="365" r:id="rId14"/>
    <p:sldId id="367" r:id="rId15"/>
    <p:sldId id="369" r:id="rId16"/>
    <p:sldId id="368" r:id="rId17"/>
    <p:sldId id="370" r:id="rId18"/>
    <p:sldId id="371" r:id="rId19"/>
    <p:sldId id="372" r:id="rId20"/>
    <p:sldId id="259" r:id="rId21"/>
    <p:sldId id="260" r:id="rId22"/>
    <p:sldId id="261" r:id="rId23"/>
    <p:sldId id="262" r:id="rId24"/>
    <p:sldId id="263" r:id="rId25"/>
    <p:sldId id="264" r:id="rId26"/>
    <p:sldId id="265" r:id="rId27"/>
    <p:sldId id="270" r:id="rId28"/>
    <p:sldId id="267" r:id="rId29"/>
    <p:sldId id="266" r:id="rId30"/>
    <p:sldId id="391" r:id="rId31"/>
    <p:sldId id="392" r:id="rId32"/>
    <p:sldId id="269" r:id="rId33"/>
    <p:sldId id="271" r:id="rId34"/>
    <p:sldId id="272" r:id="rId35"/>
    <p:sldId id="273" r:id="rId36"/>
    <p:sldId id="274" r:id="rId37"/>
    <p:sldId id="275" r:id="rId38"/>
    <p:sldId id="374" r:id="rId39"/>
    <p:sldId id="276" r:id="rId40"/>
    <p:sldId id="278" r:id="rId41"/>
    <p:sldId id="279" r:id="rId42"/>
    <p:sldId id="281" r:id="rId43"/>
    <p:sldId id="280" r:id="rId44"/>
    <p:sldId id="282" r:id="rId45"/>
    <p:sldId id="283"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 id="296" r:id="rId59"/>
    <p:sldId id="297" r:id="rId60"/>
    <p:sldId id="300" r:id="rId61"/>
    <p:sldId id="302" r:id="rId62"/>
    <p:sldId id="375"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361"/>
            <p14:sldId id="379"/>
            <p14:sldId id="373"/>
            <p14:sldId id="257"/>
            <p14:sldId id="403"/>
            <p14:sldId id="380"/>
            <p14:sldId id="359"/>
            <p14:sldId id="360"/>
            <p14:sldId id="362"/>
            <p14:sldId id="363"/>
            <p14:sldId id="364"/>
            <p14:sldId id="365"/>
            <p14:sldId id="367"/>
            <p14:sldId id="369"/>
            <p14:sldId id="368"/>
            <p14:sldId id="370"/>
            <p14:sldId id="371"/>
            <p14:sldId id="372"/>
            <p14:sldId id="259"/>
            <p14:sldId id="260"/>
            <p14:sldId id="261"/>
            <p14:sldId id="262"/>
            <p14:sldId id="263"/>
            <p14:sldId id="264"/>
            <p14:sldId id="265"/>
            <p14:sldId id="270"/>
            <p14:sldId id="267"/>
            <p14:sldId id="266"/>
            <p14:sldId id="391"/>
            <p14:sldId id="392"/>
            <p14:sldId id="269"/>
            <p14:sldId id="271"/>
            <p14:sldId id="272"/>
            <p14:sldId id="273"/>
            <p14:sldId id="274"/>
            <p14:sldId id="275"/>
            <p14:sldId id="374"/>
            <p14:sldId id="276"/>
            <p14:sldId id="278"/>
            <p14:sldId id="279"/>
            <p14:sldId id="281"/>
            <p14:sldId id="280"/>
            <p14:sldId id="282"/>
            <p14:sldId id="283"/>
            <p14:sldId id="284"/>
            <p14:sldId id="285"/>
            <p14:sldId id="286"/>
            <p14:sldId id="287"/>
            <p14:sldId id="288"/>
            <p14:sldId id="289"/>
            <p14:sldId id="290"/>
            <p14:sldId id="291"/>
            <p14:sldId id="292"/>
            <p14:sldId id="293"/>
            <p14:sldId id="294"/>
            <p14:sldId id="295"/>
            <p14:sldId id="296"/>
            <p14:sldId id="297"/>
            <p14:sldId id="300"/>
            <p14:sldId id="302"/>
            <p14:sldId id="3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345"/>
    <p:restoredTop sz="94694"/>
  </p:normalViewPr>
  <p:slideViewPr>
    <p:cSldViewPr snapToGrid="0" snapToObjects="1">
      <p:cViewPr varScale="1">
        <p:scale>
          <a:sx n="121" d="100"/>
          <a:sy n="121" d="100"/>
        </p:scale>
        <p:origin x="1600" y="176"/>
      </p:cViewPr>
      <p:guideLst>
        <p:guide orient="horz" pos="2160"/>
        <p:guide pos="2880"/>
      </p:guideLst>
    </p:cSldViewPr>
  </p:slideViewPr>
  <p:outlineViewPr>
    <p:cViewPr>
      <p:scale>
        <a:sx n="33" d="100"/>
        <a:sy n="33" d="100"/>
      </p:scale>
      <p:origin x="0" y="-70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1/31/21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1/31/21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90DB7-2DE3-C342-B55B-305DF2A92E2C}" type="slidenum">
              <a:rPr lang="en-US" smtClean="0"/>
              <a:pPr/>
              <a:t>5</a:t>
            </a:fld>
            <a:endParaRPr lang="en-US"/>
          </a:p>
        </p:txBody>
      </p:sp>
    </p:spTree>
    <p:extLst>
      <p:ext uri="{BB962C8B-B14F-4D97-AF65-F5344CB8AC3E}">
        <p14:creationId xmlns:p14="http://schemas.microsoft.com/office/powerpoint/2010/main" val="21354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most IDE will highlight the keywords.</a:t>
            </a:r>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is this kind of error?</a:t>
            </a:r>
          </a:p>
        </p:txBody>
      </p:sp>
      <p:sp>
        <p:nvSpPr>
          <p:cNvPr id="4" name="Slide Number Placeholder 3"/>
          <p:cNvSpPr>
            <a:spLocks noGrp="1"/>
          </p:cNvSpPr>
          <p:nvPr>
            <p:ph type="sldNum" sz="quarter" idx="10"/>
          </p:nvPr>
        </p:nvSpPr>
        <p:spPr/>
        <p:txBody>
          <a:bodyPr/>
          <a:lstStyle/>
          <a:p>
            <a:fld id="{9AC90DB7-2DE3-C342-B55B-305DF2A92E2C}"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de-DE"/>
              <a:t>ENGG1112-02 C++ Basics</a:t>
            </a:r>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de-DE"/>
              <a:t>ENGG1112-02 C++ Basics</a:t>
            </a:r>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de-DE"/>
              <a:t>ENGG1112-02 C++ Basics</a:t>
            </a:r>
            <a:endParaRPr lang="en-US"/>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de-DE"/>
              <a:t>ENGG1112-02 C++ Basics</a:t>
            </a:r>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de-DE"/>
              <a:t>ENGG1112-02 C++ Basics</a:t>
            </a:r>
            <a:endParaRPr lang="en-US"/>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ENGG1112-02 C++ Basics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tom.io/"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plusplus.com/doc/tutorial/" TargetMode="External"/><Relationship Id="rId2" Type="http://schemas.openxmlformats.org/officeDocument/2006/relationships/hyperlink" Target="http://www.cplusplu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s://en.wikipedia.org/wiki/ANSI_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asciitable.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plusplus.com/doc/tutorial/variables/" TargetMode="External"/><Relationship Id="rId7" Type="http://schemas.openxmlformats.org/officeDocument/2006/relationships/hyperlink" Target="http://www.cplusplus.com/doc/tutorial/control/" TargetMode="External"/><Relationship Id="rId2" Type="http://schemas.openxmlformats.org/officeDocument/2006/relationships/hyperlink" Target="http://www.cplusplus.com/doc/tutorial/program_structure/" TargetMode="External"/><Relationship Id="rId1" Type="http://schemas.openxmlformats.org/officeDocument/2006/relationships/slideLayout" Target="../slideLayouts/slideLayout2.xml"/><Relationship Id="rId6" Type="http://schemas.openxmlformats.org/officeDocument/2006/relationships/hyperlink" Target="http://www.cplusplus.com/doc/tutorial/basic_io/" TargetMode="External"/><Relationship Id="rId5" Type="http://schemas.openxmlformats.org/officeDocument/2006/relationships/hyperlink" Target="http://www.cplusplus.com/doc/tutorial/operators/" TargetMode="External"/><Relationship Id="rId4" Type="http://schemas.openxmlformats.org/officeDocument/2006/relationships/hyperlink" Target="http://www.cplusplus.com/doc/tutorial/constan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800" dirty="0"/>
              <a:t>Module 3 Guidance Notes</a:t>
            </a:r>
            <a:br>
              <a:rPr lang="en-US" sz="1800" dirty="0"/>
            </a:br>
            <a:r>
              <a:rPr lang="en-US" sz="4800" dirty="0"/>
              <a:t>C++ Basics</a:t>
            </a:r>
          </a:p>
        </p:txBody>
      </p:sp>
      <p:sp>
        <p:nvSpPr>
          <p:cNvPr id="3" name="Subtitle 2"/>
          <p:cNvSpPr>
            <a:spLocks noGrp="1"/>
          </p:cNvSpPr>
          <p:nvPr>
            <p:ph type="subTitle" idx="1"/>
          </p:nvPr>
        </p:nvSpPr>
        <p:spPr/>
        <p:txBody>
          <a:bodyPr>
            <a:normAutofit/>
          </a:bodyPr>
          <a:lstStyle/>
          <a:p>
            <a:pPr>
              <a:lnSpc>
                <a:spcPct val="105000"/>
              </a:lnSpc>
              <a:spcBef>
                <a:spcPts val="500"/>
              </a:spcBef>
              <a:spcAft>
                <a:spcPts val="500"/>
              </a:spcAft>
            </a:pPr>
            <a:r>
              <a:rPr lang="en-US" sz="1200" dirty="0"/>
              <a:t>ENGG1340</a:t>
            </a:r>
            <a:br>
              <a:rPr lang="en-US" sz="1200" dirty="0"/>
            </a:br>
            <a:r>
              <a:rPr lang="en-US" sz="1600" dirty="0"/>
              <a:t>Computer Programming II</a:t>
            </a:r>
            <a:br>
              <a:rPr lang="en-US" sz="1800" dirty="0"/>
            </a:br>
            <a:endParaRPr lang="en-US" sz="1100" dirty="0"/>
          </a:p>
        </p:txBody>
      </p:sp>
      <p:sp>
        <p:nvSpPr>
          <p:cNvPr id="4" name="Subtitle 2">
            <a:extLst>
              <a:ext uri="{FF2B5EF4-FFF2-40B4-BE49-F238E27FC236}">
                <a16:creationId xmlns:a16="http://schemas.microsoft.com/office/drawing/2014/main" id="{C3525EFF-D582-FF47-8663-EB3FBD92124D}"/>
              </a:ext>
            </a:extLst>
          </p:cNvPr>
          <p:cNvSpPr txBox="1">
            <a:spLocks/>
          </p:cNvSpPr>
          <p:nvPr/>
        </p:nvSpPr>
        <p:spPr>
          <a:xfrm>
            <a:off x="3603171" y="4571519"/>
            <a:ext cx="2471057" cy="88232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3200" b="0" i="0" kern="1200">
                <a:solidFill>
                  <a:schemeClr val="tx1">
                    <a:tint val="75000"/>
                  </a:schemeClr>
                </a:solidFill>
                <a:latin typeface="Calibri Light" charset="0"/>
                <a:ea typeface="Calibri Light" charset="0"/>
                <a:cs typeface="Calibri Light" charset="0"/>
              </a:defRPr>
            </a:lvl1pPr>
            <a:lvl2pPr marL="457200" indent="0" algn="ctr" defTabSz="457200" rtl="0" eaLnBrk="1" latinLnBrk="0" hangingPunct="1">
              <a:spcBef>
                <a:spcPct val="20000"/>
              </a:spcBef>
              <a:buFont typeface="Arial"/>
              <a:buNone/>
              <a:defRPr sz="2800" b="0" i="0" kern="1200">
                <a:solidFill>
                  <a:schemeClr val="tx1">
                    <a:tint val="75000"/>
                  </a:schemeClr>
                </a:solidFill>
                <a:latin typeface="Calibri Light" charset="0"/>
                <a:ea typeface="Calibri Light" charset="0"/>
                <a:cs typeface="Calibri Light" charset="0"/>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Calibri Light" charset="0"/>
                <a:ea typeface="Calibri Light" charset="0"/>
                <a:cs typeface="Calibri Light" charset="0"/>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Calibri Light" charset="0"/>
                <a:ea typeface="Calibri Light" charset="0"/>
                <a:cs typeface="Calibri Light" charset="0"/>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Calibri Light" charset="0"/>
                <a:ea typeface="Calibri Light" charset="0"/>
                <a:cs typeface="Calibri Light"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5000"/>
              </a:lnSpc>
              <a:spcBef>
                <a:spcPts val="500"/>
              </a:spcBef>
              <a:spcAft>
                <a:spcPts val="500"/>
              </a:spcAft>
            </a:pPr>
            <a:r>
              <a:rPr lang="en-US" sz="1200" dirty="0"/>
              <a:t>COMP2113</a:t>
            </a:r>
            <a:br>
              <a:rPr lang="en-US" sz="1200" dirty="0"/>
            </a:br>
            <a:r>
              <a:rPr lang="en-US" sz="1600" dirty="0"/>
              <a:t>Programming Technologies</a:t>
            </a: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FB84-821A-4797-8F10-D4CF27387CD7}"/>
              </a:ext>
            </a:extLst>
          </p:cNvPr>
          <p:cNvSpPr>
            <a:spLocks noGrp="1"/>
          </p:cNvSpPr>
          <p:nvPr>
            <p:ph type="title"/>
          </p:nvPr>
        </p:nvSpPr>
        <p:spPr/>
        <p:txBody>
          <a:bodyPr/>
          <a:lstStyle/>
          <a:p>
            <a:r>
              <a:rPr lang="en-US" dirty="0"/>
              <a:t>Program Editing</a:t>
            </a:r>
          </a:p>
        </p:txBody>
      </p:sp>
      <p:sp>
        <p:nvSpPr>
          <p:cNvPr id="3" name="Content Placeholder 2">
            <a:extLst>
              <a:ext uri="{FF2B5EF4-FFF2-40B4-BE49-F238E27FC236}">
                <a16:creationId xmlns:a16="http://schemas.microsoft.com/office/drawing/2014/main" id="{518B585B-7B67-4EE2-B581-3193A4D6366B}"/>
              </a:ext>
            </a:extLst>
          </p:cNvPr>
          <p:cNvSpPr>
            <a:spLocks noGrp="1"/>
          </p:cNvSpPr>
          <p:nvPr>
            <p:ph idx="1"/>
          </p:nvPr>
        </p:nvSpPr>
        <p:spPr>
          <a:xfrm>
            <a:off x="457200" y="1484026"/>
            <a:ext cx="8229600" cy="4642137"/>
          </a:xfrm>
        </p:spPr>
        <p:txBody>
          <a:bodyPr>
            <a:normAutofit/>
          </a:bodyPr>
          <a:lstStyle/>
          <a:p>
            <a:pPr marL="0" indent="0">
              <a:buNone/>
            </a:pPr>
            <a:r>
              <a:rPr lang="en-US" sz="2000" dirty="0"/>
              <a:t>In the Ubuntu (Linux) environment that you have been working on for the previous modules, you may use the vi editor or the Atom editor (</a:t>
            </a:r>
            <a:r>
              <a:rPr lang="en-US" sz="2000" dirty="0">
                <a:hlinkClick r:id="rId2"/>
              </a:rPr>
              <a:t>https://atom.io/</a:t>
            </a:r>
            <a:r>
              <a:rPr lang="en-US" sz="2000" dirty="0"/>
              <a:t>) to edit your program.  The Atom editor has a nice graphical user interface (GUI) and can be linked with the </a:t>
            </a:r>
            <a:r>
              <a:rPr lang="en-US" sz="2000" dirty="0" err="1"/>
              <a:t>gcc</a:t>
            </a:r>
            <a:r>
              <a:rPr lang="en-US" sz="2000" dirty="0"/>
              <a:t> compiler to facilitate coding.</a:t>
            </a:r>
          </a:p>
        </p:txBody>
      </p:sp>
      <p:sp>
        <p:nvSpPr>
          <p:cNvPr id="4" name="Slide Number Placeholder 3">
            <a:extLst>
              <a:ext uri="{FF2B5EF4-FFF2-40B4-BE49-F238E27FC236}">
                <a16:creationId xmlns:a16="http://schemas.microsoft.com/office/drawing/2014/main" id="{FF09BBA5-5A08-49D2-82DD-9CAE20075A2F}"/>
              </a:ext>
            </a:extLst>
          </p:cNvPr>
          <p:cNvSpPr>
            <a:spLocks noGrp="1"/>
          </p:cNvSpPr>
          <p:nvPr>
            <p:ph type="sldNum" sz="quarter" idx="12"/>
          </p:nvPr>
        </p:nvSpPr>
        <p:spPr/>
        <p:txBody>
          <a:bodyPr/>
          <a:lstStyle/>
          <a:p>
            <a:fld id="{A2D5F323-9395-A24C-8003-89F99F5948AE}" type="slidenum">
              <a:rPr lang="en-US" smtClean="0"/>
              <a:pPr/>
              <a:t>10</a:t>
            </a:fld>
            <a:endParaRPr lang="en-US" dirty="0"/>
          </a:p>
        </p:txBody>
      </p:sp>
      <p:pic>
        <p:nvPicPr>
          <p:cNvPr id="8" name="Picture 7">
            <a:extLst>
              <a:ext uri="{FF2B5EF4-FFF2-40B4-BE49-F238E27FC236}">
                <a16:creationId xmlns:a16="http://schemas.microsoft.com/office/drawing/2014/main" id="{D2EAB557-7E85-46EE-9060-8725799D6EEA}"/>
              </a:ext>
            </a:extLst>
          </p:cNvPr>
          <p:cNvPicPr>
            <a:picLocks noChangeAspect="1"/>
          </p:cNvPicPr>
          <p:nvPr/>
        </p:nvPicPr>
        <p:blipFill>
          <a:blip r:embed="rId3"/>
          <a:stretch>
            <a:fillRect/>
          </a:stretch>
        </p:blipFill>
        <p:spPr>
          <a:xfrm>
            <a:off x="3496258" y="3247487"/>
            <a:ext cx="2133600" cy="2606741"/>
          </a:xfrm>
          <a:prstGeom prst="rect">
            <a:avLst/>
          </a:prstGeom>
        </p:spPr>
      </p:pic>
      <p:sp>
        <p:nvSpPr>
          <p:cNvPr id="9" name="TextBox 8">
            <a:extLst>
              <a:ext uri="{FF2B5EF4-FFF2-40B4-BE49-F238E27FC236}">
                <a16:creationId xmlns:a16="http://schemas.microsoft.com/office/drawing/2014/main" id="{5C093631-3CAE-40C3-9809-B26DEE743034}"/>
              </a:ext>
            </a:extLst>
          </p:cNvPr>
          <p:cNvSpPr txBox="1"/>
          <p:nvPr/>
        </p:nvSpPr>
        <p:spPr>
          <a:xfrm>
            <a:off x="439316" y="5700339"/>
            <a:ext cx="1931811" cy="307777"/>
          </a:xfrm>
          <a:prstGeom prst="rect">
            <a:avLst/>
          </a:prstGeom>
          <a:noFill/>
        </p:spPr>
        <p:txBody>
          <a:bodyPr wrap="none" rtlCol="0">
            <a:spAutoFit/>
          </a:bodyPr>
          <a:lstStyle/>
          <a:p>
            <a:r>
              <a:rPr lang="en-US" sz="1400" dirty="0">
                <a:latin typeface="Calibri Light" panose="020F0302020204030204" pitchFamily="34" charset="0"/>
                <a:cs typeface="Calibri Light" panose="020F0302020204030204" pitchFamily="34" charset="0"/>
              </a:rPr>
              <a:t>hello.cpp in the vi editor</a:t>
            </a:r>
          </a:p>
        </p:txBody>
      </p:sp>
      <p:sp>
        <p:nvSpPr>
          <p:cNvPr id="10" name="TextBox 9">
            <a:extLst>
              <a:ext uri="{FF2B5EF4-FFF2-40B4-BE49-F238E27FC236}">
                <a16:creationId xmlns:a16="http://schemas.microsoft.com/office/drawing/2014/main" id="{B67CA6CA-45F8-40ED-92A6-F9609A42B0B2}"/>
              </a:ext>
            </a:extLst>
          </p:cNvPr>
          <p:cNvSpPr txBox="1"/>
          <p:nvPr/>
        </p:nvSpPr>
        <p:spPr>
          <a:xfrm>
            <a:off x="3511834" y="5898238"/>
            <a:ext cx="2584166" cy="523220"/>
          </a:xfrm>
          <a:prstGeom prst="rect">
            <a:avLst/>
          </a:prstGeom>
          <a:noFill/>
        </p:spPr>
        <p:txBody>
          <a:bodyPr wrap="square" rtlCol="0">
            <a:spAutoFit/>
          </a:bodyPr>
          <a:lstStyle/>
          <a:p>
            <a:r>
              <a:rPr lang="en-US" sz="1400" dirty="0">
                <a:latin typeface="Calibri Light" panose="020F0302020204030204" pitchFamily="34" charset="0"/>
                <a:cs typeface="Calibri Light" panose="020F0302020204030204" pitchFamily="34" charset="0"/>
              </a:rPr>
              <a:t>Atom is installed in CS server Ubuntu environment</a:t>
            </a:r>
          </a:p>
        </p:txBody>
      </p:sp>
      <p:pic>
        <p:nvPicPr>
          <p:cNvPr id="11" name="Picture 10">
            <a:extLst>
              <a:ext uri="{FF2B5EF4-FFF2-40B4-BE49-F238E27FC236}">
                <a16:creationId xmlns:a16="http://schemas.microsoft.com/office/drawing/2014/main" id="{CC73E9B5-1254-4A3B-AC1F-5C8AAF17C1A3}"/>
              </a:ext>
            </a:extLst>
          </p:cNvPr>
          <p:cNvPicPr>
            <a:picLocks noChangeAspect="1"/>
          </p:cNvPicPr>
          <p:nvPr/>
        </p:nvPicPr>
        <p:blipFill>
          <a:blip r:embed="rId4"/>
          <a:stretch>
            <a:fillRect/>
          </a:stretch>
        </p:blipFill>
        <p:spPr>
          <a:xfrm>
            <a:off x="5810238" y="3248292"/>
            <a:ext cx="3120984" cy="2106664"/>
          </a:xfrm>
          <a:prstGeom prst="rect">
            <a:avLst/>
          </a:prstGeom>
        </p:spPr>
      </p:pic>
      <p:sp>
        <p:nvSpPr>
          <p:cNvPr id="12" name="TextBox 11">
            <a:extLst>
              <a:ext uri="{FF2B5EF4-FFF2-40B4-BE49-F238E27FC236}">
                <a16:creationId xmlns:a16="http://schemas.microsoft.com/office/drawing/2014/main" id="{4B78389E-9A31-4447-938E-D81D9C87414E}"/>
              </a:ext>
            </a:extLst>
          </p:cNvPr>
          <p:cNvSpPr txBox="1"/>
          <p:nvPr/>
        </p:nvSpPr>
        <p:spPr>
          <a:xfrm>
            <a:off x="5803285" y="5354956"/>
            <a:ext cx="2584166" cy="307777"/>
          </a:xfrm>
          <a:prstGeom prst="rect">
            <a:avLst/>
          </a:prstGeom>
          <a:noFill/>
        </p:spPr>
        <p:txBody>
          <a:bodyPr wrap="square" rtlCol="0">
            <a:spAutoFit/>
          </a:bodyPr>
          <a:lstStyle/>
          <a:p>
            <a:r>
              <a:rPr lang="en-US" sz="1400" dirty="0">
                <a:latin typeface="Calibri Light" panose="020F0302020204030204" pitchFamily="34" charset="0"/>
                <a:cs typeface="Calibri Light" panose="020F0302020204030204" pitchFamily="34" charset="0"/>
              </a:rPr>
              <a:t>hello.cpp in the Atom editor</a:t>
            </a:r>
          </a:p>
        </p:txBody>
      </p:sp>
      <p:pic>
        <p:nvPicPr>
          <p:cNvPr id="5" name="Picture 4">
            <a:extLst>
              <a:ext uri="{FF2B5EF4-FFF2-40B4-BE49-F238E27FC236}">
                <a16:creationId xmlns:a16="http://schemas.microsoft.com/office/drawing/2014/main" id="{64B8CBB2-A6B2-A14D-B199-9941672DF836}"/>
              </a:ext>
            </a:extLst>
          </p:cNvPr>
          <p:cNvPicPr>
            <a:picLocks noChangeAspect="1"/>
          </p:cNvPicPr>
          <p:nvPr/>
        </p:nvPicPr>
        <p:blipFill>
          <a:blip r:embed="rId5"/>
          <a:stretch>
            <a:fillRect/>
          </a:stretch>
        </p:blipFill>
        <p:spPr>
          <a:xfrm>
            <a:off x="268095" y="3247487"/>
            <a:ext cx="3137973" cy="2451939"/>
          </a:xfrm>
          <a:prstGeom prst="rect">
            <a:avLst/>
          </a:prstGeom>
        </p:spPr>
      </p:pic>
    </p:spTree>
    <p:extLst>
      <p:ext uri="{BB962C8B-B14F-4D97-AF65-F5344CB8AC3E}">
        <p14:creationId xmlns:p14="http://schemas.microsoft.com/office/powerpoint/2010/main" val="2766087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600200"/>
            <a:ext cx="6498236" cy="4983162"/>
          </a:xfrm>
        </p:spPr>
        <p:txBody>
          <a:bodyPr>
            <a:normAutofit/>
          </a:bodyPr>
          <a:lstStyle/>
          <a:p>
            <a:pPr marL="0" indent="0">
              <a:buNone/>
            </a:pPr>
            <a:r>
              <a:rPr lang="en-US" sz="2000" dirty="0"/>
              <a:t>With the Atom editor (in X2Go)</a:t>
            </a:r>
          </a:p>
          <a:p>
            <a:pPr marL="457200" indent="-457200">
              <a:buFont typeface="+mj-lt"/>
              <a:buAutoNum type="arabicPeriod"/>
            </a:pPr>
            <a:r>
              <a:rPr lang="en-US" sz="2000" dirty="0"/>
              <a:t>We need to install the </a:t>
            </a:r>
            <a:r>
              <a:rPr lang="en-US" sz="2000" dirty="0" err="1"/>
              <a:t>gcc</a:t>
            </a:r>
            <a:r>
              <a:rPr lang="en-US" sz="2000" dirty="0"/>
              <a:t>-make-run package so we can compile and execute a C/C++ program from within Atom</a:t>
            </a:r>
          </a:p>
          <a:p>
            <a:pPr marL="457200" indent="-457200">
              <a:buFont typeface="+mj-lt"/>
              <a:buAutoNum type="arabicPeriod"/>
            </a:pPr>
            <a:r>
              <a:rPr lang="en-US" sz="2000" dirty="0"/>
              <a:t>To do so, in the Atom editor, choose “Packages” -&gt; “Settings View” -&gt; “Install Packages/Themes” from the menu, and search for the “</a:t>
            </a:r>
            <a:r>
              <a:rPr lang="en-US" sz="2000" dirty="0" err="1"/>
              <a:t>gcc</a:t>
            </a:r>
            <a:r>
              <a:rPr lang="en-US" sz="2000" dirty="0"/>
              <a:t>-make-run” package.</a:t>
            </a:r>
          </a:p>
          <a:p>
            <a:pPr marL="457200" indent="-457200">
              <a:buFont typeface="+mj-lt"/>
              <a:buAutoNum type="arabicPeriod"/>
            </a:pPr>
            <a:r>
              <a:rPr lang="en-US" sz="2000" dirty="0"/>
              <a:t>Click “Install” and after installation is done, click on “Settings”</a:t>
            </a:r>
          </a:p>
          <a:p>
            <a:pPr marL="457200" indent="-457200">
              <a:buFont typeface="+mj-lt"/>
              <a:buAutoNum type="arabicPeriod"/>
            </a:pPr>
            <a:r>
              <a:rPr lang="en-US" sz="2000" dirty="0"/>
              <a:t>Under Compiler Flags, put down </a:t>
            </a:r>
            <a:br>
              <a:rPr lang="en-US" sz="2000" dirty="0"/>
            </a:br>
            <a:r>
              <a:rPr lang="en-US" sz="2000" dirty="0"/>
              <a:t>“-pedantic-errors -std=</a:t>
            </a:r>
            <a:r>
              <a:rPr lang="en-US" sz="2000" dirty="0" err="1"/>
              <a:t>c++</a:t>
            </a:r>
            <a:r>
              <a:rPr lang="en-US" sz="2000" dirty="0"/>
              <a:t>11”.</a:t>
            </a:r>
            <a:br>
              <a:rPr lang="en-US" sz="2000" dirty="0"/>
            </a:br>
            <a:r>
              <a:rPr lang="en-US" sz="2000" dirty="0"/>
              <a:t>This is the compiler options that we would use.</a:t>
            </a:r>
          </a:p>
          <a:p>
            <a:pPr marL="457200" indent="-457200">
              <a:buFont typeface="+mj-lt"/>
              <a:buAutoNum type="arabicPeriod"/>
            </a:pPr>
            <a:r>
              <a:rPr lang="en-US" sz="2000" dirty="0"/>
              <a:t>Under Terminal Start Command, put down</a:t>
            </a:r>
            <a:br>
              <a:rPr lang="en-US" sz="2000" dirty="0"/>
            </a:br>
            <a:r>
              <a:rPr lang="en-US" sz="2000" dirty="0"/>
              <a:t>“gnome-terminal -t $title -x bash -c” so that </a:t>
            </a:r>
            <a:br>
              <a:rPr lang="en-US" sz="2000" dirty="0"/>
            </a:br>
            <a:r>
              <a:rPr lang="en-US" sz="2000" dirty="0"/>
              <a:t>the terminal will fire up while executing </a:t>
            </a:r>
            <a:br>
              <a:rPr lang="en-US" sz="2000" dirty="0"/>
            </a:br>
            <a:r>
              <a:rPr lang="en-US" sz="2000" dirty="0"/>
              <a:t>your program for standard I/O.</a:t>
            </a:r>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11</a:t>
            </a:fld>
            <a:endParaRPr lang="en-US" dirty="0"/>
          </a:p>
        </p:txBody>
      </p:sp>
      <p:pic>
        <p:nvPicPr>
          <p:cNvPr id="5" name="Picture 4">
            <a:extLst>
              <a:ext uri="{FF2B5EF4-FFF2-40B4-BE49-F238E27FC236}">
                <a16:creationId xmlns:a16="http://schemas.microsoft.com/office/drawing/2014/main" id="{C566DB72-451D-48F5-9632-7E8B83F63AF7}"/>
              </a:ext>
            </a:extLst>
          </p:cNvPr>
          <p:cNvPicPr>
            <a:picLocks noChangeAspect="1"/>
          </p:cNvPicPr>
          <p:nvPr/>
        </p:nvPicPr>
        <p:blipFill>
          <a:blip r:embed="rId2"/>
          <a:stretch>
            <a:fillRect/>
          </a:stretch>
        </p:blipFill>
        <p:spPr>
          <a:xfrm>
            <a:off x="6810804" y="1214527"/>
            <a:ext cx="2206582" cy="1508151"/>
          </a:xfrm>
          <a:prstGeom prst="rect">
            <a:avLst/>
          </a:prstGeom>
        </p:spPr>
      </p:pic>
      <p:pic>
        <p:nvPicPr>
          <p:cNvPr id="6" name="Picture 5">
            <a:extLst>
              <a:ext uri="{FF2B5EF4-FFF2-40B4-BE49-F238E27FC236}">
                <a16:creationId xmlns:a16="http://schemas.microsoft.com/office/drawing/2014/main" id="{973BECE5-D99F-435D-8D46-C0AE1F4053EF}"/>
              </a:ext>
            </a:extLst>
          </p:cNvPr>
          <p:cNvPicPr>
            <a:picLocks noChangeAspect="1"/>
          </p:cNvPicPr>
          <p:nvPr/>
        </p:nvPicPr>
        <p:blipFill>
          <a:blip r:embed="rId3"/>
          <a:stretch>
            <a:fillRect/>
          </a:stretch>
        </p:blipFill>
        <p:spPr>
          <a:xfrm>
            <a:off x="6810804" y="2780607"/>
            <a:ext cx="2189985" cy="1643479"/>
          </a:xfrm>
          <a:prstGeom prst="rect">
            <a:avLst/>
          </a:prstGeom>
        </p:spPr>
      </p:pic>
      <p:pic>
        <p:nvPicPr>
          <p:cNvPr id="8" name="Picture 7">
            <a:extLst>
              <a:ext uri="{FF2B5EF4-FFF2-40B4-BE49-F238E27FC236}">
                <a16:creationId xmlns:a16="http://schemas.microsoft.com/office/drawing/2014/main" id="{4AC26656-CAD2-4046-AF15-9054BC795D6D}"/>
              </a:ext>
            </a:extLst>
          </p:cNvPr>
          <p:cNvPicPr>
            <a:picLocks noChangeAspect="1"/>
          </p:cNvPicPr>
          <p:nvPr/>
        </p:nvPicPr>
        <p:blipFill>
          <a:blip r:embed="rId4"/>
          <a:stretch>
            <a:fillRect/>
          </a:stretch>
        </p:blipFill>
        <p:spPr>
          <a:xfrm>
            <a:off x="5617568" y="5500493"/>
            <a:ext cx="3399818" cy="769302"/>
          </a:xfrm>
          <a:prstGeom prst="rect">
            <a:avLst/>
          </a:prstGeom>
        </p:spPr>
      </p:pic>
      <p:pic>
        <p:nvPicPr>
          <p:cNvPr id="9" name="Picture 8">
            <a:extLst>
              <a:ext uri="{FF2B5EF4-FFF2-40B4-BE49-F238E27FC236}">
                <a16:creationId xmlns:a16="http://schemas.microsoft.com/office/drawing/2014/main" id="{A1957E6C-77BF-FF43-B436-93C74EA6342E}"/>
              </a:ext>
            </a:extLst>
          </p:cNvPr>
          <p:cNvPicPr>
            <a:picLocks noChangeAspect="1"/>
          </p:cNvPicPr>
          <p:nvPr/>
        </p:nvPicPr>
        <p:blipFill rotWithShape="1">
          <a:blip r:embed="rId5"/>
          <a:srcRect r="35190"/>
          <a:stretch/>
        </p:blipFill>
        <p:spPr>
          <a:xfrm>
            <a:off x="6086139" y="4502740"/>
            <a:ext cx="2914650" cy="911198"/>
          </a:xfrm>
          <a:prstGeom prst="rect">
            <a:avLst/>
          </a:prstGeom>
        </p:spPr>
      </p:pic>
    </p:spTree>
    <p:extLst>
      <p:ext uri="{BB962C8B-B14F-4D97-AF65-F5344CB8AC3E}">
        <p14:creationId xmlns:p14="http://schemas.microsoft.com/office/powerpoint/2010/main" val="99732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600200"/>
            <a:ext cx="6498236" cy="4983162"/>
          </a:xfrm>
        </p:spPr>
        <p:txBody>
          <a:bodyPr>
            <a:normAutofit/>
          </a:bodyPr>
          <a:lstStyle/>
          <a:p>
            <a:pPr marL="0" indent="0">
              <a:buNone/>
            </a:pPr>
            <a:r>
              <a:rPr lang="en-US" sz="2000" dirty="0"/>
              <a:t>With the Atom editor (in X2Go)</a:t>
            </a:r>
          </a:p>
          <a:p>
            <a:pPr marL="457200" indent="-457200">
              <a:buFont typeface="+mj-lt"/>
              <a:buAutoNum type="arabicPeriod"/>
            </a:pPr>
            <a:r>
              <a:rPr lang="en-US" sz="2000" dirty="0"/>
              <a:t>Open hello.cpp.</a:t>
            </a:r>
          </a:p>
          <a:p>
            <a:pPr marL="457200" indent="-457200">
              <a:buFont typeface="+mj-lt"/>
              <a:buAutoNum type="arabicPeriod"/>
            </a:pPr>
            <a:r>
              <a:rPr lang="en-US" sz="2000" dirty="0"/>
              <a:t>Press F6 to compile and run </a:t>
            </a:r>
            <a:br>
              <a:rPr lang="en-US" sz="2000" dirty="0"/>
            </a:br>
            <a:r>
              <a:rPr lang="en-US" sz="2000" dirty="0"/>
              <a:t>the program.</a:t>
            </a:r>
          </a:p>
          <a:p>
            <a:pPr marL="457200" indent="-457200">
              <a:buFont typeface="+mj-lt"/>
              <a:buAutoNum type="arabicPeriod"/>
            </a:pPr>
            <a:r>
              <a:rPr lang="en-US" sz="2000" dirty="0"/>
              <a:t>Note that the g++ command line</a:t>
            </a:r>
            <a:br>
              <a:rPr lang="en-US" sz="2000" dirty="0"/>
            </a:br>
            <a:r>
              <a:rPr lang="en-US" sz="2000" dirty="0"/>
              <a:t>with the flags will be displayed. </a:t>
            </a:r>
          </a:p>
          <a:p>
            <a:pPr marL="457200" indent="-457200">
              <a:buFont typeface="+mj-lt"/>
              <a:buAutoNum type="arabicPeriod"/>
            </a:pPr>
            <a:r>
              <a:rPr lang="en-US" sz="2000" dirty="0"/>
              <a:t>A terminal with the program output</a:t>
            </a:r>
            <a:br>
              <a:rPr lang="en-US" sz="2000" dirty="0"/>
            </a:br>
            <a:r>
              <a:rPr lang="en-US" sz="2000" dirty="0"/>
              <a:t>will be popped up if the compilation</a:t>
            </a:r>
            <a:br>
              <a:rPr lang="en-US" sz="2000" dirty="0"/>
            </a:br>
            <a:r>
              <a:rPr lang="en-US" sz="2000" dirty="0"/>
              <a:t>is successful.</a:t>
            </a:r>
          </a:p>
          <a:p>
            <a:pPr marL="0" indent="0">
              <a:buNone/>
            </a:pPr>
            <a:br>
              <a:rPr lang="en-US" sz="2000" dirty="0"/>
            </a:br>
            <a:endParaRPr lang="en-US" sz="2000" dirty="0"/>
          </a:p>
          <a:p>
            <a:pPr marL="0" indent="0">
              <a:buNone/>
            </a:pPr>
            <a:r>
              <a:rPr lang="en-US" sz="2000" dirty="0"/>
              <a:t>Now try to remove “;” after “</a:t>
            </a:r>
            <a:r>
              <a:rPr lang="en-US" sz="2000" dirty="0" err="1"/>
              <a:t>endl</a:t>
            </a:r>
            <a:r>
              <a:rPr lang="en-US" sz="2000" dirty="0"/>
              <a:t>” in line 5.</a:t>
            </a:r>
            <a:br>
              <a:rPr lang="en-US" sz="2000" dirty="0"/>
            </a:br>
            <a:r>
              <a:rPr lang="en-US" sz="2000" dirty="0"/>
              <a:t>Compile and run the program again.  What will happen?</a:t>
            </a:r>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12</a:t>
            </a:fld>
            <a:endParaRPr lang="en-US" dirty="0"/>
          </a:p>
        </p:txBody>
      </p:sp>
      <p:pic>
        <p:nvPicPr>
          <p:cNvPr id="5" name="Picture 4">
            <a:extLst>
              <a:ext uri="{FF2B5EF4-FFF2-40B4-BE49-F238E27FC236}">
                <a16:creationId xmlns:a16="http://schemas.microsoft.com/office/drawing/2014/main" id="{283CB7E7-A40C-9647-813E-31A6EA7EA738}"/>
              </a:ext>
            </a:extLst>
          </p:cNvPr>
          <p:cNvPicPr>
            <a:picLocks noChangeAspect="1"/>
          </p:cNvPicPr>
          <p:nvPr/>
        </p:nvPicPr>
        <p:blipFill rotWithShape="1">
          <a:blip r:embed="rId2"/>
          <a:srcRect l="4869" t="4180" r="7486" b="21862"/>
          <a:stretch/>
        </p:blipFill>
        <p:spPr>
          <a:xfrm>
            <a:off x="4331090" y="1534782"/>
            <a:ext cx="4355710" cy="1467600"/>
          </a:xfrm>
          <a:prstGeom prst="rect">
            <a:avLst/>
          </a:prstGeom>
        </p:spPr>
      </p:pic>
      <p:pic>
        <p:nvPicPr>
          <p:cNvPr id="6" name="Picture 5">
            <a:extLst>
              <a:ext uri="{FF2B5EF4-FFF2-40B4-BE49-F238E27FC236}">
                <a16:creationId xmlns:a16="http://schemas.microsoft.com/office/drawing/2014/main" id="{88DE971A-E93F-7743-8EC4-7B68546D2EDD}"/>
              </a:ext>
            </a:extLst>
          </p:cNvPr>
          <p:cNvPicPr>
            <a:picLocks noChangeAspect="1"/>
          </p:cNvPicPr>
          <p:nvPr/>
        </p:nvPicPr>
        <p:blipFill>
          <a:blip r:embed="rId3"/>
          <a:stretch>
            <a:fillRect/>
          </a:stretch>
        </p:blipFill>
        <p:spPr>
          <a:xfrm>
            <a:off x="4878517" y="3184944"/>
            <a:ext cx="3808283" cy="1937810"/>
          </a:xfrm>
          <a:prstGeom prst="rect">
            <a:avLst/>
          </a:prstGeom>
        </p:spPr>
      </p:pic>
    </p:spTree>
    <p:extLst>
      <p:ext uri="{BB962C8B-B14F-4D97-AF65-F5344CB8AC3E}">
        <p14:creationId xmlns:p14="http://schemas.microsoft.com/office/powerpoint/2010/main" val="3474317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600200"/>
            <a:ext cx="6498236" cy="4983162"/>
          </a:xfrm>
        </p:spPr>
        <p:txBody>
          <a:bodyPr>
            <a:normAutofit/>
          </a:bodyPr>
          <a:lstStyle/>
          <a:p>
            <a:pPr marL="457200" indent="-457200">
              <a:buFont typeface="+mj-lt"/>
              <a:buAutoNum type="arabicPeriod"/>
            </a:pPr>
            <a:r>
              <a:rPr lang="en-US" sz="2000" dirty="0"/>
              <a:t>You should get a compilation error.</a:t>
            </a:r>
          </a:p>
          <a:p>
            <a:pPr marL="457200" indent="-457200">
              <a:buFont typeface="+mj-lt"/>
              <a:buAutoNum type="arabicPeriod"/>
            </a:pPr>
            <a:r>
              <a:rPr lang="en-US" sz="2000" dirty="0"/>
              <a:t>Take a look at the error message.</a:t>
            </a:r>
          </a:p>
          <a:p>
            <a:pPr marL="457200" indent="-457200">
              <a:buFont typeface="+mj-lt"/>
              <a:buAutoNum type="arabicPeriod"/>
            </a:pPr>
            <a:r>
              <a:rPr lang="en-US" sz="2000" dirty="0"/>
              <a:t>It says “</a:t>
            </a:r>
            <a:r>
              <a:rPr lang="en-US" sz="2000" dirty="0">
                <a:solidFill>
                  <a:schemeClr val="accent6">
                    <a:lumMod val="75000"/>
                  </a:schemeClr>
                </a:solidFill>
              </a:rPr>
              <a:t>hello.cpp:6:2:</a:t>
            </a:r>
            <a:r>
              <a:rPr lang="en-US" sz="2000" dirty="0"/>
              <a:t>”, so the error is </a:t>
            </a:r>
            <a:br>
              <a:rPr lang="en-US" sz="2000" dirty="0"/>
            </a:br>
            <a:r>
              <a:rPr lang="en-US" sz="2000" dirty="0"/>
              <a:t>around line 6.</a:t>
            </a:r>
          </a:p>
          <a:p>
            <a:pPr marL="457200" indent="-457200">
              <a:buFont typeface="+mj-lt"/>
              <a:buAutoNum type="arabicPeriod"/>
            </a:pPr>
            <a:r>
              <a:rPr lang="en-US" sz="2000" dirty="0"/>
              <a:t>Read further and it says “</a:t>
            </a:r>
            <a:r>
              <a:rPr lang="en-US" sz="2000" dirty="0">
                <a:solidFill>
                  <a:schemeClr val="accent6">
                    <a:lumMod val="75000"/>
                  </a:schemeClr>
                </a:solidFill>
              </a:rPr>
              <a:t>expected ‘;’</a:t>
            </a:r>
            <a:r>
              <a:rPr lang="en-US" sz="2000" dirty="0"/>
              <a:t>”, so you probably know that is about a missing ‘;’</a:t>
            </a:r>
          </a:p>
          <a:p>
            <a:pPr marL="457200" indent="-457200">
              <a:buFont typeface="+mj-lt"/>
              <a:buAutoNum type="arabicPeriod"/>
            </a:pPr>
            <a:r>
              <a:rPr lang="en-US" sz="2000" dirty="0"/>
              <a:t>Now fix the error in the program and compile &amp; run again.</a:t>
            </a:r>
          </a:p>
          <a:p>
            <a:pPr marL="457200" indent="-457200">
              <a:buFont typeface="+mj-lt"/>
              <a:buAutoNum type="arabicPeriod"/>
            </a:pPr>
            <a:endParaRPr lang="en-US" sz="2000" dirty="0"/>
          </a:p>
          <a:p>
            <a:pPr marL="0" indent="0">
              <a:buNone/>
            </a:pPr>
            <a:r>
              <a:rPr lang="en-US" sz="2000" dirty="0"/>
              <a:t>Note: Sometimes the error message is not as “understandable” and “helpful” as this one.  We’ll have some </a:t>
            </a:r>
            <a:r>
              <a:rPr lang="en-US" sz="2000" dirty="0">
                <a:hlinkClick r:id="rId2" action="ppaction://hlinksldjump"/>
              </a:rPr>
              <a:t>hints</a:t>
            </a:r>
            <a:r>
              <a:rPr lang="en-US" sz="2000" dirty="0"/>
              <a:t> for you about debugging a C/C++ program.</a:t>
            </a:r>
          </a:p>
          <a:p>
            <a:pPr marL="0" indent="0">
              <a:buNone/>
            </a:pPr>
            <a:br>
              <a:rPr lang="en-US" sz="2000" dirty="0"/>
            </a:br>
            <a:endParaRPr lang="en-US" sz="2000" dirty="0"/>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13</a:t>
            </a:fld>
            <a:endParaRPr lang="en-US" dirty="0"/>
          </a:p>
        </p:txBody>
      </p:sp>
      <p:pic>
        <p:nvPicPr>
          <p:cNvPr id="5" name="Picture 4">
            <a:extLst>
              <a:ext uri="{FF2B5EF4-FFF2-40B4-BE49-F238E27FC236}">
                <a16:creationId xmlns:a16="http://schemas.microsoft.com/office/drawing/2014/main" id="{F2DD803A-E74E-4565-9194-21C926401516}"/>
              </a:ext>
            </a:extLst>
          </p:cNvPr>
          <p:cNvPicPr>
            <a:picLocks noChangeAspect="1"/>
          </p:cNvPicPr>
          <p:nvPr/>
        </p:nvPicPr>
        <p:blipFill>
          <a:blip r:embed="rId3"/>
          <a:stretch>
            <a:fillRect/>
          </a:stretch>
        </p:blipFill>
        <p:spPr>
          <a:xfrm>
            <a:off x="4931522" y="1600200"/>
            <a:ext cx="4047827" cy="1285548"/>
          </a:xfrm>
          <a:prstGeom prst="rect">
            <a:avLst/>
          </a:prstGeom>
        </p:spPr>
      </p:pic>
    </p:spTree>
    <p:extLst>
      <p:ext uri="{BB962C8B-B14F-4D97-AF65-F5344CB8AC3E}">
        <p14:creationId xmlns:p14="http://schemas.microsoft.com/office/powerpoint/2010/main" val="300593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417638"/>
            <a:ext cx="8619344" cy="5165724"/>
          </a:xfrm>
        </p:spPr>
        <p:txBody>
          <a:bodyPr>
            <a:normAutofit/>
          </a:bodyPr>
          <a:lstStyle/>
          <a:p>
            <a:pPr marL="0" indent="0">
              <a:buNone/>
            </a:pPr>
            <a:r>
              <a:rPr lang="en-US" sz="2000" dirty="0"/>
              <a:t>With command line: </a:t>
            </a:r>
          </a:p>
          <a:p>
            <a:pPr marL="0" indent="0">
              <a:buNone/>
            </a:pPr>
            <a:r>
              <a:rPr lang="en-US" sz="2000" dirty="0"/>
              <a:t>Sometimes you don’t have a nice GUI environment to work with, and you will have to rely on command line (via the terminal) for compiling and executing your program.  </a:t>
            </a:r>
          </a:p>
          <a:p>
            <a:pPr marL="0" indent="0">
              <a:buNone/>
            </a:pPr>
            <a:r>
              <a:rPr lang="en-US" sz="2000" dirty="0"/>
              <a:t>Now, suppose you already have hello.cpp in </a:t>
            </a:r>
            <a:br>
              <a:rPr lang="en-US" sz="2000" dirty="0"/>
            </a:br>
            <a:r>
              <a:rPr lang="en-US" sz="2000" dirty="0"/>
              <a:t>your current working directory.</a:t>
            </a:r>
          </a:p>
          <a:p>
            <a:pPr marL="0" indent="0">
              <a:buNone/>
            </a:pPr>
            <a:endParaRPr lang="en-US" sz="2000" dirty="0"/>
          </a:p>
          <a:p>
            <a:pPr marL="457200" indent="-457200">
              <a:buFont typeface="+mj-lt"/>
              <a:buAutoNum type="arabicPeriod"/>
            </a:pPr>
            <a:r>
              <a:rPr lang="en-US" sz="2000" dirty="0"/>
              <a:t>Use this command line to compile hello.cpp:</a:t>
            </a:r>
            <a:br>
              <a:rPr lang="en-US" sz="2000" dirty="0"/>
            </a:br>
            <a:r>
              <a:rPr lang="en-US" sz="1600" dirty="0">
                <a:latin typeface="Menlo" panose="020B0609030804020204" pitchFamily="49" charset="0"/>
                <a:ea typeface="Menlo" panose="020B0609030804020204" pitchFamily="49" charset="0"/>
                <a:cs typeface="Menlo" panose="020B0609030804020204" pitchFamily="49" charset="0"/>
              </a:rPr>
              <a:t>g++ -pedantic-errors -std=</a:t>
            </a:r>
            <a:r>
              <a:rPr lang="en-US" sz="1600" dirty="0" err="1">
                <a:latin typeface="Menlo" panose="020B0609030804020204" pitchFamily="49" charset="0"/>
                <a:ea typeface="Menlo" panose="020B0609030804020204" pitchFamily="49" charset="0"/>
                <a:cs typeface="Menlo" panose="020B0609030804020204" pitchFamily="49" charset="0"/>
              </a:rPr>
              <a:t>c++</a:t>
            </a:r>
            <a:r>
              <a:rPr lang="en-US" sz="1600" dirty="0">
                <a:latin typeface="Menlo" panose="020B0609030804020204" pitchFamily="49" charset="0"/>
                <a:ea typeface="Menlo" panose="020B0609030804020204" pitchFamily="49" charset="0"/>
                <a:cs typeface="Menlo" panose="020B0609030804020204" pitchFamily="49" charset="0"/>
              </a:rPr>
              <a:t>11 </a:t>
            </a:r>
            <a:r>
              <a:rPr lang="en-US" sz="1600" dirty="0" err="1">
                <a:latin typeface="Menlo" panose="020B0609030804020204" pitchFamily="49" charset="0"/>
                <a:ea typeface="Menlo" panose="020B0609030804020204" pitchFamily="49" charset="0"/>
                <a:cs typeface="Menlo" panose="020B0609030804020204" pitchFamily="49" charset="0"/>
              </a:rPr>
              <a:t>hello.cpp</a:t>
            </a:r>
            <a:r>
              <a:rPr lang="en-US" sz="1600" dirty="0">
                <a:latin typeface="Menlo" panose="020B0609030804020204" pitchFamily="49" charset="0"/>
                <a:ea typeface="Menlo" panose="020B0609030804020204" pitchFamily="49" charset="0"/>
                <a:cs typeface="Menlo" panose="020B0609030804020204" pitchFamily="49" charset="0"/>
              </a:rPr>
              <a:t> -o hello</a:t>
            </a:r>
          </a:p>
          <a:p>
            <a:pPr marL="457200" indent="-457200">
              <a:buFont typeface="+mj-lt"/>
              <a:buAutoNum type="arabicPeriod"/>
            </a:pPr>
            <a:r>
              <a:rPr lang="en-US" sz="2000" dirty="0"/>
              <a:t>If the compilation is successful, you should find another file “hello” in the working directory.</a:t>
            </a:r>
          </a:p>
          <a:p>
            <a:pPr marL="457200" indent="-457200">
              <a:buFont typeface="+mj-lt"/>
              <a:buAutoNum type="arabicPeriod"/>
            </a:pPr>
            <a:r>
              <a:rPr lang="en-US" sz="2000" dirty="0"/>
              <a:t>Run the executable “hello” by typing “./hello” at the prompt</a:t>
            </a:r>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14</a:t>
            </a:fld>
            <a:endParaRPr lang="en-US" dirty="0"/>
          </a:p>
        </p:txBody>
      </p:sp>
      <p:pic>
        <p:nvPicPr>
          <p:cNvPr id="5" name="Picture 4">
            <a:extLst>
              <a:ext uri="{FF2B5EF4-FFF2-40B4-BE49-F238E27FC236}">
                <a16:creationId xmlns:a16="http://schemas.microsoft.com/office/drawing/2014/main" id="{59558A6D-2A64-F041-AC7A-D72B63456812}"/>
              </a:ext>
            </a:extLst>
          </p:cNvPr>
          <p:cNvPicPr>
            <a:picLocks noChangeAspect="1"/>
          </p:cNvPicPr>
          <p:nvPr/>
        </p:nvPicPr>
        <p:blipFill>
          <a:blip r:embed="rId2"/>
          <a:stretch>
            <a:fillRect/>
          </a:stretch>
        </p:blipFill>
        <p:spPr>
          <a:xfrm>
            <a:off x="5820979" y="2580481"/>
            <a:ext cx="3111132" cy="1420019"/>
          </a:xfrm>
          <a:prstGeom prst="rect">
            <a:avLst/>
          </a:prstGeom>
        </p:spPr>
      </p:pic>
      <p:pic>
        <p:nvPicPr>
          <p:cNvPr id="9" name="Picture 8">
            <a:extLst>
              <a:ext uri="{FF2B5EF4-FFF2-40B4-BE49-F238E27FC236}">
                <a16:creationId xmlns:a16="http://schemas.microsoft.com/office/drawing/2014/main" id="{477F0ACF-AE63-7548-9F7A-B0DCB89AAD69}"/>
              </a:ext>
            </a:extLst>
          </p:cNvPr>
          <p:cNvPicPr>
            <a:picLocks noChangeAspect="1"/>
          </p:cNvPicPr>
          <p:nvPr/>
        </p:nvPicPr>
        <p:blipFill>
          <a:blip r:embed="rId3"/>
          <a:stretch>
            <a:fillRect/>
          </a:stretch>
        </p:blipFill>
        <p:spPr>
          <a:xfrm>
            <a:off x="1467852" y="5505317"/>
            <a:ext cx="6208295" cy="1147101"/>
          </a:xfrm>
          <a:prstGeom prst="rect">
            <a:avLst/>
          </a:prstGeom>
        </p:spPr>
      </p:pic>
    </p:spTree>
    <p:extLst>
      <p:ext uri="{BB962C8B-B14F-4D97-AF65-F5344CB8AC3E}">
        <p14:creationId xmlns:p14="http://schemas.microsoft.com/office/powerpoint/2010/main" val="2768541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6170-4758-4226-93F9-2041E1BF1919}"/>
              </a:ext>
            </a:extLst>
          </p:cNvPr>
          <p:cNvSpPr>
            <a:spLocks noGrp="1"/>
          </p:cNvSpPr>
          <p:nvPr>
            <p:ph type="title"/>
          </p:nvPr>
        </p:nvSpPr>
        <p:spPr/>
        <p:txBody>
          <a:bodyPr/>
          <a:lstStyle/>
          <a:p>
            <a:r>
              <a:rPr lang="en-US" dirty="0"/>
              <a:t>Compiling and Execution</a:t>
            </a:r>
          </a:p>
        </p:txBody>
      </p:sp>
      <p:sp>
        <p:nvSpPr>
          <p:cNvPr id="3" name="Content Placeholder 2">
            <a:extLst>
              <a:ext uri="{FF2B5EF4-FFF2-40B4-BE49-F238E27FC236}">
                <a16:creationId xmlns:a16="http://schemas.microsoft.com/office/drawing/2014/main" id="{6B0700A2-19F2-47BB-A72D-7E8FFD0DDF11}"/>
              </a:ext>
            </a:extLst>
          </p:cNvPr>
          <p:cNvSpPr>
            <a:spLocks noGrp="1"/>
          </p:cNvSpPr>
          <p:nvPr>
            <p:ph idx="1"/>
          </p:nvPr>
        </p:nvSpPr>
        <p:spPr>
          <a:xfrm>
            <a:off x="457200" y="1600200"/>
            <a:ext cx="8619344" cy="4983162"/>
          </a:xfrm>
        </p:spPr>
        <p:txBody>
          <a:bodyPr>
            <a:normAutofit/>
          </a:bodyPr>
          <a:lstStyle/>
          <a:p>
            <a:pPr marL="0" indent="0">
              <a:buNone/>
            </a:pPr>
            <a:r>
              <a:rPr lang="en-US" sz="2000" dirty="0"/>
              <a:t>With command line: </a:t>
            </a:r>
          </a:p>
          <a:p>
            <a:pPr marL="0" indent="0">
              <a:buNone/>
            </a:pPr>
            <a:r>
              <a:rPr lang="en-US" sz="2000" dirty="0"/>
              <a:t>Now try again to mess up with your code.</a:t>
            </a:r>
          </a:p>
          <a:p>
            <a:pPr marL="457200" indent="-457200">
              <a:buFont typeface="+mj-lt"/>
              <a:buAutoNum type="arabicPeriod"/>
            </a:pPr>
            <a:r>
              <a:rPr lang="en-US" sz="2000" dirty="0"/>
              <a:t>Delete line 3 “using namespace std;”</a:t>
            </a:r>
          </a:p>
          <a:p>
            <a:pPr marL="457200" indent="-457200">
              <a:buFont typeface="+mj-lt"/>
              <a:buAutoNum type="arabicPeriod"/>
            </a:pPr>
            <a:r>
              <a:rPr lang="en-US" sz="2000" dirty="0"/>
              <a:t>Compile and run the executable, and note what the error message is.</a:t>
            </a:r>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25176CCE-285D-44A5-8654-1533311BC3FF}"/>
              </a:ext>
            </a:extLst>
          </p:cNvPr>
          <p:cNvSpPr>
            <a:spLocks noGrp="1"/>
          </p:cNvSpPr>
          <p:nvPr>
            <p:ph type="sldNum" sz="quarter" idx="12"/>
          </p:nvPr>
        </p:nvSpPr>
        <p:spPr/>
        <p:txBody>
          <a:bodyPr/>
          <a:lstStyle/>
          <a:p>
            <a:fld id="{A2D5F323-9395-A24C-8003-89F99F5948AE}" type="slidenum">
              <a:rPr lang="en-US" smtClean="0"/>
              <a:pPr/>
              <a:t>15</a:t>
            </a:fld>
            <a:endParaRPr lang="en-US" dirty="0"/>
          </a:p>
        </p:txBody>
      </p:sp>
      <p:pic>
        <p:nvPicPr>
          <p:cNvPr id="6" name="Picture 5">
            <a:extLst>
              <a:ext uri="{FF2B5EF4-FFF2-40B4-BE49-F238E27FC236}">
                <a16:creationId xmlns:a16="http://schemas.microsoft.com/office/drawing/2014/main" id="{008AC026-02D1-7C41-9FE1-C1AB60A5EFCD}"/>
              </a:ext>
            </a:extLst>
          </p:cNvPr>
          <p:cNvPicPr>
            <a:picLocks noChangeAspect="1"/>
          </p:cNvPicPr>
          <p:nvPr/>
        </p:nvPicPr>
        <p:blipFill>
          <a:blip r:embed="rId2"/>
          <a:stretch>
            <a:fillRect/>
          </a:stretch>
        </p:blipFill>
        <p:spPr>
          <a:xfrm>
            <a:off x="1576137" y="3141089"/>
            <a:ext cx="5787189" cy="3511329"/>
          </a:xfrm>
          <a:prstGeom prst="rect">
            <a:avLst/>
          </a:prstGeom>
        </p:spPr>
      </p:pic>
    </p:spTree>
    <p:extLst>
      <p:ext uri="{BB962C8B-B14F-4D97-AF65-F5344CB8AC3E}">
        <p14:creationId xmlns:p14="http://schemas.microsoft.com/office/powerpoint/2010/main" val="3902180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46A3-6F8B-46F6-A2C8-4AF5B4994125}"/>
              </a:ext>
            </a:extLst>
          </p:cNvPr>
          <p:cNvSpPr>
            <a:spLocks noGrp="1"/>
          </p:cNvSpPr>
          <p:nvPr>
            <p:ph type="title"/>
          </p:nvPr>
        </p:nvSpPr>
        <p:spPr/>
        <p:txBody>
          <a:bodyPr/>
          <a:lstStyle/>
          <a:p>
            <a:r>
              <a:rPr lang="en-US" dirty="0"/>
              <a:t>Hints on Debugging</a:t>
            </a:r>
          </a:p>
        </p:txBody>
      </p:sp>
      <p:sp>
        <p:nvSpPr>
          <p:cNvPr id="3" name="Content Placeholder 2">
            <a:extLst>
              <a:ext uri="{FF2B5EF4-FFF2-40B4-BE49-F238E27FC236}">
                <a16:creationId xmlns:a16="http://schemas.microsoft.com/office/drawing/2014/main" id="{E61420A4-8CC0-41EB-A470-8F26832D60EC}"/>
              </a:ext>
            </a:extLst>
          </p:cNvPr>
          <p:cNvSpPr>
            <a:spLocks noGrp="1"/>
          </p:cNvSpPr>
          <p:nvPr>
            <p:ph idx="1"/>
          </p:nvPr>
        </p:nvSpPr>
        <p:spPr/>
        <p:txBody>
          <a:bodyPr>
            <a:normAutofit fontScale="85000" lnSpcReduction="20000"/>
          </a:bodyPr>
          <a:lstStyle/>
          <a:p>
            <a:pPr>
              <a:lnSpc>
                <a:spcPct val="120000"/>
              </a:lnSpc>
              <a:spcBef>
                <a:spcPts val="1200"/>
              </a:spcBef>
            </a:pPr>
            <a:r>
              <a:rPr lang="en-US" dirty="0"/>
              <a:t>Hint 1: The </a:t>
            </a:r>
            <a:r>
              <a:rPr lang="en-US" dirty="0">
                <a:solidFill>
                  <a:schemeClr val="accent6">
                    <a:lumMod val="75000"/>
                  </a:schemeClr>
                </a:solidFill>
              </a:rPr>
              <a:t>line number </a:t>
            </a:r>
            <a:r>
              <a:rPr lang="en-US" dirty="0"/>
              <a:t>of an error reported by the compiler may be </a:t>
            </a:r>
            <a:r>
              <a:rPr lang="en-US" dirty="0">
                <a:solidFill>
                  <a:schemeClr val="accent6">
                    <a:lumMod val="75000"/>
                  </a:schemeClr>
                </a:solidFill>
              </a:rPr>
              <a:t>incorrect</a:t>
            </a:r>
            <a:r>
              <a:rPr lang="en-US" dirty="0"/>
              <a:t>.  It is possible that the error is located before the reported line.  After all, the compiler can only try its best to guess what you meant to write down</a:t>
            </a:r>
          </a:p>
          <a:p>
            <a:pPr>
              <a:lnSpc>
                <a:spcPct val="120000"/>
              </a:lnSpc>
              <a:spcBef>
                <a:spcPts val="1200"/>
              </a:spcBef>
            </a:pPr>
            <a:r>
              <a:rPr lang="en-US" dirty="0"/>
              <a:t>Hint 2: For the same above reason, the </a:t>
            </a:r>
            <a:r>
              <a:rPr lang="en-US" dirty="0">
                <a:solidFill>
                  <a:schemeClr val="accent6">
                    <a:lumMod val="75000"/>
                  </a:schemeClr>
                </a:solidFill>
              </a:rPr>
              <a:t>nature</a:t>
            </a:r>
            <a:r>
              <a:rPr lang="en-US" dirty="0"/>
              <a:t> of an error reported by the compiler may be </a:t>
            </a:r>
            <a:r>
              <a:rPr lang="en-US" dirty="0">
                <a:solidFill>
                  <a:schemeClr val="accent6">
                    <a:lumMod val="75000"/>
                  </a:schemeClr>
                </a:solidFill>
              </a:rPr>
              <a:t>incorrect</a:t>
            </a:r>
          </a:p>
          <a:p>
            <a:pPr>
              <a:lnSpc>
                <a:spcPct val="120000"/>
              </a:lnSpc>
              <a:spcBef>
                <a:spcPts val="1200"/>
              </a:spcBef>
            </a:pPr>
            <a:r>
              <a:rPr lang="en-US" dirty="0"/>
              <a:t>Hint 3: If your source code has multiple errors, </a:t>
            </a:r>
            <a:r>
              <a:rPr lang="en-US" dirty="0">
                <a:solidFill>
                  <a:schemeClr val="accent6">
                    <a:lumMod val="75000"/>
                  </a:schemeClr>
                </a:solidFill>
              </a:rPr>
              <a:t>always</a:t>
            </a:r>
            <a:r>
              <a:rPr lang="en-US" b="1" dirty="0">
                <a:solidFill>
                  <a:srgbClr val="FF0000"/>
                </a:solidFill>
              </a:rPr>
              <a:t> </a:t>
            </a:r>
            <a:r>
              <a:rPr lang="en-US" dirty="0">
                <a:solidFill>
                  <a:schemeClr val="accent6">
                    <a:lumMod val="75000"/>
                  </a:schemeClr>
                </a:solidFill>
              </a:rPr>
              <a:t>fix</a:t>
            </a:r>
            <a:r>
              <a:rPr lang="en-US" b="1" dirty="0">
                <a:solidFill>
                  <a:srgbClr val="FF0000"/>
                </a:solidFill>
              </a:rPr>
              <a:t> </a:t>
            </a:r>
            <a:r>
              <a:rPr lang="en-US" dirty="0">
                <a:solidFill>
                  <a:schemeClr val="accent6">
                    <a:lumMod val="75000"/>
                  </a:schemeClr>
                </a:solidFill>
              </a:rPr>
              <a:t>the</a:t>
            </a:r>
            <a:r>
              <a:rPr lang="en-US" b="1" dirty="0">
                <a:solidFill>
                  <a:srgbClr val="FF0000"/>
                </a:solidFill>
              </a:rPr>
              <a:t> </a:t>
            </a:r>
            <a:r>
              <a:rPr lang="en-US" dirty="0">
                <a:solidFill>
                  <a:schemeClr val="accent6">
                    <a:lumMod val="75000"/>
                  </a:schemeClr>
                </a:solidFill>
              </a:rPr>
              <a:t>first</a:t>
            </a:r>
            <a:r>
              <a:rPr lang="en-US" b="1" dirty="0">
                <a:solidFill>
                  <a:srgbClr val="FF0000"/>
                </a:solidFill>
              </a:rPr>
              <a:t> </a:t>
            </a:r>
            <a:r>
              <a:rPr lang="en-US" dirty="0">
                <a:solidFill>
                  <a:schemeClr val="accent6">
                    <a:lumMod val="75000"/>
                  </a:schemeClr>
                </a:solidFill>
              </a:rPr>
              <a:t>error</a:t>
            </a:r>
            <a:r>
              <a:rPr lang="en-US" b="1" dirty="0">
                <a:solidFill>
                  <a:srgbClr val="FF0000"/>
                </a:solidFill>
              </a:rPr>
              <a:t> </a:t>
            </a:r>
            <a:r>
              <a:rPr lang="en-US" dirty="0">
                <a:solidFill>
                  <a:schemeClr val="accent6">
                    <a:lumMod val="75000"/>
                  </a:schemeClr>
                </a:solidFill>
              </a:rPr>
              <a:t>and</a:t>
            </a:r>
            <a:r>
              <a:rPr lang="en-US" b="1" dirty="0">
                <a:solidFill>
                  <a:srgbClr val="FF0000"/>
                </a:solidFill>
              </a:rPr>
              <a:t> </a:t>
            </a:r>
            <a:r>
              <a:rPr lang="en-US" dirty="0">
                <a:solidFill>
                  <a:schemeClr val="accent6">
                    <a:lumMod val="75000"/>
                  </a:schemeClr>
                </a:solidFill>
              </a:rPr>
              <a:t>recompile</a:t>
            </a:r>
            <a:r>
              <a:rPr lang="en-US" dirty="0"/>
              <a:t>, and repeat the process until the compilation is successful.  This is because error messages subsequent to the first one have a higher likelihood of being incorrect</a:t>
            </a:r>
          </a:p>
          <a:p>
            <a:endParaRPr lang="en-US" dirty="0"/>
          </a:p>
        </p:txBody>
      </p:sp>
      <p:sp>
        <p:nvSpPr>
          <p:cNvPr id="4" name="Slide Number Placeholder 3">
            <a:extLst>
              <a:ext uri="{FF2B5EF4-FFF2-40B4-BE49-F238E27FC236}">
                <a16:creationId xmlns:a16="http://schemas.microsoft.com/office/drawing/2014/main" id="{6382210C-BFB1-4A17-9368-A1C16C42FA15}"/>
              </a:ext>
            </a:extLst>
          </p:cNvPr>
          <p:cNvSpPr>
            <a:spLocks noGrp="1"/>
          </p:cNvSpPr>
          <p:nvPr>
            <p:ph type="sldNum" sz="quarter" idx="12"/>
          </p:nvPr>
        </p:nvSpPr>
        <p:spPr/>
        <p:txBody>
          <a:bodyPr/>
          <a:lstStyle/>
          <a:p>
            <a:fld id="{A2D5F323-9395-A24C-8003-89F99F5948AE}" type="slidenum">
              <a:rPr lang="en-US" smtClean="0"/>
              <a:pPr/>
              <a:t>16</a:t>
            </a:fld>
            <a:endParaRPr lang="en-US" dirty="0"/>
          </a:p>
        </p:txBody>
      </p:sp>
    </p:spTree>
    <p:extLst>
      <p:ext uri="{BB962C8B-B14F-4D97-AF65-F5344CB8AC3E}">
        <p14:creationId xmlns:p14="http://schemas.microsoft.com/office/powerpoint/2010/main" val="4170376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EA0703-723D-452B-A34E-9E9D255C884C}"/>
              </a:ext>
            </a:extLst>
          </p:cNvPr>
          <p:cNvSpPr>
            <a:spLocks noGrp="1"/>
          </p:cNvSpPr>
          <p:nvPr>
            <p:ph type="title"/>
          </p:nvPr>
        </p:nvSpPr>
        <p:spPr/>
        <p:txBody>
          <a:bodyPr/>
          <a:lstStyle/>
          <a:p>
            <a:r>
              <a:rPr lang="en-US" dirty="0"/>
              <a:t>The First C++ Program</a:t>
            </a:r>
          </a:p>
        </p:txBody>
      </p:sp>
      <p:sp>
        <p:nvSpPr>
          <p:cNvPr id="6" name="Content Placeholder 5">
            <a:extLst>
              <a:ext uri="{FF2B5EF4-FFF2-40B4-BE49-F238E27FC236}">
                <a16:creationId xmlns:a16="http://schemas.microsoft.com/office/drawing/2014/main" id="{4C348ACB-7D8C-4EFE-8F75-B2E9875FB81F}"/>
              </a:ext>
            </a:extLst>
          </p:cNvPr>
          <p:cNvSpPr>
            <a:spLocks noGrp="1"/>
          </p:cNvSpPr>
          <p:nvPr>
            <p:ph idx="1"/>
          </p:nvPr>
        </p:nvSpPr>
        <p:spPr/>
        <p:txBody>
          <a:bodyPr/>
          <a:lstStyle/>
          <a:p>
            <a:pPr marL="0" indent="0">
              <a:buNone/>
            </a:pPr>
            <a:r>
              <a:rPr lang="en-US" sz="2000" dirty="0"/>
              <a:t>The Hello World program gives the basic structure of a C++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3BBC2FF-5496-4675-A19B-A831927266C0}"/>
              </a:ext>
            </a:extLst>
          </p:cNvPr>
          <p:cNvSpPr>
            <a:spLocks noGrp="1"/>
          </p:cNvSpPr>
          <p:nvPr>
            <p:ph type="sldNum" sz="quarter" idx="12"/>
          </p:nvPr>
        </p:nvSpPr>
        <p:spPr/>
        <p:txBody>
          <a:bodyPr/>
          <a:lstStyle/>
          <a:p>
            <a:fld id="{A2D5F323-9395-A24C-8003-89F99F5948AE}" type="slidenum">
              <a:rPr lang="en-US" smtClean="0"/>
              <a:pPr/>
              <a:t>17</a:t>
            </a:fld>
            <a:endParaRPr lang="en-US"/>
          </a:p>
        </p:txBody>
      </p:sp>
      <p:sp>
        <p:nvSpPr>
          <p:cNvPr id="9" name="TextBox 8">
            <a:extLst>
              <a:ext uri="{FF2B5EF4-FFF2-40B4-BE49-F238E27FC236}">
                <a16:creationId xmlns:a16="http://schemas.microsoft.com/office/drawing/2014/main" id="{76F2C3FF-75A1-41BE-86A9-2218FF530EC7}"/>
              </a:ext>
            </a:extLst>
          </p:cNvPr>
          <p:cNvSpPr txBox="1"/>
          <p:nvPr/>
        </p:nvSpPr>
        <p:spPr>
          <a:xfrm>
            <a:off x="533081" y="2142338"/>
            <a:ext cx="5788531" cy="2092881"/>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grpSp>
        <p:nvGrpSpPr>
          <p:cNvPr id="30" name="Group 29">
            <a:extLst>
              <a:ext uri="{FF2B5EF4-FFF2-40B4-BE49-F238E27FC236}">
                <a16:creationId xmlns:a16="http://schemas.microsoft.com/office/drawing/2014/main" id="{2A8F9BFC-C3FB-4AB9-A7FC-9C9881502B70}"/>
              </a:ext>
            </a:extLst>
          </p:cNvPr>
          <p:cNvGrpSpPr/>
          <p:nvPr/>
        </p:nvGrpSpPr>
        <p:grpSpPr>
          <a:xfrm>
            <a:off x="592111" y="2090090"/>
            <a:ext cx="8325408" cy="1169551"/>
            <a:chOff x="592111" y="2090090"/>
            <a:chExt cx="8325408" cy="1169551"/>
          </a:xfrm>
        </p:grpSpPr>
        <p:cxnSp>
          <p:nvCxnSpPr>
            <p:cNvPr id="3" name="Straight Arrow Connector 2">
              <a:extLst>
                <a:ext uri="{FF2B5EF4-FFF2-40B4-BE49-F238E27FC236}">
                  <a16:creationId xmlns:a16="http://schemas.microsoft.com/office/drawing/2014/main" id="{ADAB0017-FC15-4B37-8BB7-FA344336B73C}"/>
                </a:ext>
              </a:extLst>
            </p:cNvPr>
            <p:cNvCxnSpPr/>
            <p:nvPr/>
          </p:nvCxnSpPr>
          <p:spPr>
            <a:xfrm flipV="1">
              <a:off x="6056026" y="2233534"/>
              <a:ext cx="727023" cy="82446"/>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FFB1F01-586D-41B7-A32C-89DE55AF562D}"/>
                </a:ext>
              </a:extLst>
            </p:cNvPr>
            <p:cNvSpPr txBox="1"/>
            <p:nvPr/>
          </p:nvSpPr>
          <p:spPr>
            <a:xfrm>
              <a:off x="6783919" y="2090090"/>
              <a:ext cx="2133600" cy="1169551"/>
            </a:xfrm>
            <a:prstGeom prst="rect">
              <a:avLst/>
            </a:prstGeom>
            <a:noFill/>
          </p:spPr>
          <p:txBody>
            <a:bodyPr wrap="square" rtlCol="0">
              <a:spAutoFit/>
            </a:bodyPr>
            <a:lstStyle>
              <a:defPPr>
                <a:defRPr lang="en-US"/>
              </a:defPPr>
              <a:lvl1pPr>
                <a:defRPr sz="1600">
                  <a:latin typeface="Arial Nova Cond Light" panose="020B0306020202020204" pitchFamily="34" charset="0"/>
                </a:defRPr>
              </a:lvl1pPr>
            </a:lstStyle>
            <a:p>
              <a:r>
                <a:rPr lang="en-US" sz="1400" dirty="0">
                  <a:latin typeface="+mn-lt"/>
                </a:rPr>
                <a:t>A line starting with // is called a </a:t>
              </a:r>
              <a:r>
                <a:rPr lang="en-US" sz="1400" b="1" dirty="0">
                  <a:solidFill>
                    <a:schemeClr val="accent6">
                      <a:lumMod val="75000"/>
                    </a:schemeClr>
                  </a:solidFill>
                  <a:latin typeface="+mn-lt"/>
                </a:rPr>
                <a:t>comment line</a:t>
              </a:r>
              <a:r>
                <a:rPr lang="en-US" sz="1400" dirty="0">
                  <a:latin typeface="+mn-lt"/>
                </a:rPr>
                <a:t>, any text after // till the end of line is ignored by the compiler</a:t>
              </a:r>
            </a:p>
          </p:txBody>
        </p:sp>
        <p:sp>
          <p:nvSpPr>
            <p:cNvPr id="8" name="Rectangle 7">
              <a:extLst>
                <a:ext uri="{FF2B5EF4-FFF2-40B4-BE49-F238E27FC236}">
                  <a16:creationId xmlns:a16="http://schemas.microsoft.com/office/drawing/2014/main" id="{2248B23B-84A7-4F76-A683-1307DACD1005}"/>
                </a:ext>
              </a:extLst>
            </p:cNvPr>
            <p:cNvSpPr/>
            <p:nvPr/>
          </p:nvSpPr>
          <p:spPr>
            <a:xfrm>
              <a:off x="592111" y="2157328"/>
              <a:ext cx="5463915" cy="274320"/>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E4EB0A4-2344-4526-AE15-05A11CDD2E50}"/>
              </a:ext>
            </a:extLst>
          </p:cNvPr>
          <p:cNvGrpSpPr/>
          <p:nvPr/>
        </p:nvGrpSpPr>
        <p:grpSpPr>
          <a:xfrm>
            <a:off x="592111" y="2428406"/>
            <a:ext cx="8324538" cy="4651503"/>
            <a:chOff x="592111" y="2428406"/>
            <a:chExt cx="8324538" cy="4651503"/>
          </a:xfrm>
        </p:grpSpPr>
        <p:sp>
          <p:nvSpPr>
            <p:cNvPr id="11" name="Rectangle 10">
              <a:extLst>
                <a:ext uri="{FF2B5EF4-FFF2-40B4-BE49-F238E27FC236}">
                  <a16:creationId xmlns:a16="http://schemas.microsoft.com/office/drawing/2014/main" id="{BD8B0CC8-1476-4EA4-A882-D2141CE62539}"/>
                </a:ext>
              </a:extLst>
            </p:cNvPr>
            <p:cNvSpPr/>
            <p:nvPr/>
          </p:nvSpPr>
          <p:spPr>
            <a:xfrm>
              <a:off x="592111" y="2428406"/>
              <a:ext cx="2660755" cy="274320"/>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B9C2881-C78E-4184-BB4E-057A20AEE258}"/>
                </a:ext>
              </a:extLst>
            </p:cNvPr>
            <p:cNvCxnSpPr>
              <a:cxnSpLocks/>
              <a:stCxn id="11" idx="3"/>
            </p:cNvCxnSpPr>
            <p:nvPr/>
          </p:nvCxnSpPr>
          <p:spPr>
            <a:xfrm>
              <a:off x="3252866" y="2565566"/>
              <a:ext cx="3530183" cy="1286906"/>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819B6166-7191-44E6-883D-506947F41DF7}"/>
                </a:ext>
              </a:extLst>
            </p:cNvPr>
            <p:cNvSpPr txBox="1"/>
            <p:nvPr/>
          </p:nvSpPr>
          <p:spPr>
            <a:xfrm>
              <a:off x="6783049" y="3325035"/>
              <a:ext cx="2133600" cy="3754874"/>
            </a:xfrm>
            <a:prstGeom prst="rect">
              <a:avLst/>
            </a:prstGeom>
            <a:noFill/>
          </p:spPr>
          <p:txBody>
            <a:bodyPr wrap="square" rtlCol="0">
              <a:spAutoFit/>
            </a:bodyPr>
            <a:lstStyle/>
            <a:p>
              <a:r>
                <a:rPr lang="en-US" sz="1400" dirty="0"/>
                <a:t>This is the </a:t>
              </a:r>
              <a:r>
                <a:rPr lang="en-US" sz="1400" b="1" dirty="0">
                  <a:solidFill>
                    <a:schemeClr val="accent6">
                      <a:lumMod val="75000"/>
                    </a:schemeClr>
                  </a:solidFill>
                </a:rPr>
                <a:t>include directive</a:t>
              </a:r>
              <a:r>
                <a:rPr lang="en-US" sz="1400" dirty="0"/>
                <a:t> which tells the compiler where to find information about certain routines used by the program;</a:t>
              </a:r>
            </a:p>
            <a:p>
              <a:r>
                <a:rPr lang="en-US" sz="1400" b="1" dirty="0"/>
                <a:t>iostream </a:t>
              </a:r>
              <a:r>
                <a:rPr lang="en-US" sz="1400" dirty="0"/>
                <a:t>is the name of a library that contains the declarations of the routines (</a:t>
              </a:r>
              <a:r>
                <a:rPr lang="en-US" sz="1400" b="1" dirty="0" err="1"/>
                <a:t>cout</a:t>
              </a:r>
              <a:r>
                <a:rPr lang="en-US" sz="1400" dirty="0"/>
                <a:t>/</a:t>
              </a:r>
              <a:r>
                <a:rPr lang="en-US" sz="1400" b="1" dirty="0" err="1"/>
                <a:t>endl</a:t>
              </a:r>
              <a:r>
                <a:rPr lang="en-US" sz="1400" dirty="0"/>
                <a:t>) that handle input from the keyboard and output to the screen;</a:t>
              </a:r>
            </a:p>
            <a:p>
              <a:r>
                <a:rPr lang="en-US" sz="1400" dirty="0"/>
                <a:t>Later, you may also use other libraries (e.g., the math library by </a:t>
              </a:r>
              <a:br>
                <a:rPr lang="en-US" sz="1400" dirty="0"/>
              </a:br>
              <a:r>
                <a:rPr lang="en-US" sz="1400" dirty="0"/>
                <a:t>#include &lt;math&gt;</a:t>
              </a:r>
            </a:p>
            <a:p>
              <a:endParaRPr lang="en-US" sz="1400" dirty="0">
                <a:latin typeface="Arial Nova Cond Light" panose="020B0306020202020204" pitchFamily="34" charset="0"/>
              </a:endParaRPr>
            </a:p>
          </p:txBody>
        </p:sp>
      </p:grpSp>
      <p:grpSp>
        <p:nvGrpSpPr>
          <p:cNvPr id="32" name="Group 31">
            <a:extLst>
              <a:ext uri="{FF2B5EF4-FFF2-40B4-BE49-F238E27FC236}">
                <a16:creationId xmlns:a16="http://schemas.microsoft.com/office/drawing/2014/main" id="{0A1B045A-DA22-4EA3-9A1E-89063F03FC0E}"/>
              </a:ext>
            </a:extLst>
          </p:cNvPr>
          <p:cNvGrpSpPr/>
          <p:nvPr/>
        </p:nvGrpSpPr>
        <p:grpSpPr>
          <a:xfrm>
            <a:off x="600349" y="2709728"/>
            <a:ext cx="5841639" cy="4072221"/>
            <a:chOff x="600349" y="2709728"/>
            <a:chExt cx="5841639" cy="4072221"/>
          </a:xfrm>
        </p:grpSpPr>
        <p:sp>
          <p:nvSpPr>
            <p:cNvPr id="16" name="Rectangle 15">
              <a:extLst>
                <a:ext uri="{FF2B5EF4-FFF2-40B4-BE49-F238E27FC236}">
                  <a16:creationId xmlns:a16="http://schemas.microsoft.com/office/drawing/2014/main" id="{59C8CB13-0EDA-40A4-A7DB-5E49ED7AE613}"/>
                </a:ext>
              </a:extLst>
            </p:cNvPr>
            <p:cNvSpPr/>
            <p:nvPr/>
          </p:nvSpPr>
          <p:spPr>
            <a:xfrm>
              <a:off x="600349" y="2709728"/>
              <a:ext cx="2660755" cy="274320"/>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04EB9F8-791A-4DAF-B2C8-06FAF3C6E244}"/>
                </a:ext>
              </a:extLst>
            </p:cNvPr>
            <p:cNvCxnSpPr>
              <a:cxnSpLocks/>
              <a:endCxn id="21" idx="0"/>
            </p:cNvCxnSpPr>
            <p:nvPr/>
          </p:nvCxnSpPr>
          <p:spPr>
            <a:xfrm>
              <a:off x="2728759" y="3004292"/>
              <a:ext cx="2586241" cy="153088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A2BAA5D2-7C66-4551-93ED-770CCA40B7DB}"/>
                </a:ext>
              </a:extLst>
            </p:cNvPr>
            <p:cNvSpPr txBox="1"/>
            <p:nvPr/>
          </p:nvSpPr>
          <p:spPr>
            <a:xfrm>
              <a:off x="4188011" y="4535180"/>
              <a:ext cx="2253977" cy="2246769"/>
            </a:xfrm>
            <a:prstGeom prst="rect">
              <a:avLst/>
            </a:prstGeom>
            <a:noFill/>
          </p:spPr>
          <p:txBody>
            <a:bodyPr wrap="square" rtlCol="0">
              <a:spAutoFit/>
            </a:bodyPr>
            <a:lstStyle>
              <a:defPPr>
                <a:defRPr lang="en-US"/>
              </a:defPPr>
              <a:lvl1pPr>
                <a:defRPr sz="1600">
                  <a:latin typeface="Arial Nova Cond Light" panose="020B0306020202020204" pitchFamily="34" charset="0"/>
                </a:defRPr>
              </a:lvl1pPr>
            </a:lstStyle>
            <a:p>
              <a:r>
                <a:rPr lang="en-US" sz="1400" dirty="0">
                  <a:latin typeface="+mn-lt"/>
                </a:rPr>
                <a:t>The </a:t>
              </a:r>
              <a:r>
                <a:rPr lang="en-US" sz="1400" b="1" dirty="0">
                  <a:latin typeface="+mn-lt"/>
                </a:rPr>
                <a:t>iostream</a:t>
              </a:r>
              <a:r>
                <a:rPr lang="en-US" sz="1400" dirty="0">
                  <a:latin typeface="+mn-lt"/>
                </a:rPr>
                <a:t> object/operation </a:t>
              </a:r>
              <a:r>
                <a:rPr lang="en-US" sz="1400" b="1" dirty="0" err="1">
                  <a:latin typeface="+mn-lt"/>
                </a:rPr>
                <a:t>cout</a:t>
              </a:r>
              <a:r>
                <a:rPr lang="en-US" sz="1400" dirty="0">
                  <a:latin typeface="+mn-lt"/>
                </a:rPr>
                <a:t> and </a:t>
              </a:r>
              <a:r>
                <a:rPr lang="en-US" sz="1400" b="1" dirty="0" err="1">
                  <a:latin typeface="+mn-lt"/>
                </a:rPr>
                <a:t>endl</a:t>
              </a:r>
              <a:r>
                <a:rPr lang="en-US" sz="1400" dirty="0">
                  <a:latin typeface="+mn-lt"/>
                </a:rPr>
                <a:t> are under the </a:t>
              </a:r>
              <a:r>
                <a:rPr lang="en-US" sz="1400" b="1" dirty="0">
                  <a:solidFill>
                    <a:schemeClr val="accent6">
                      <a:lumMod val="75000"/>
                    </a:schemeClr>
                  </a:solidFill>
                  <a:latin typeface="+mn-lt"/>
                </a:rPr>
                <a:t>namespace</a:t>
              </a:r>
              <a:r>
                <a:rPr lang="en-US" sz="1400" dirty="0">
                  <a:latin typeface="+mn-lt"/>
                </a:rPr>
                <a:t> </a:t>
              </a:r>
              <a:r>
                <a:rPr lang="en-US" sz="1400" b="1" dirty="0">
                  <a:latin typeface="+mn-lt"/>
                </a:rPr>
                <a:t>std</a:t>
              </a:r>
              <a:r>
                <a:rPr lang="en-US" sz="1400" dirty="0">
                  <a:latin typeface="+mn-lt"/>
                </a:rPr>
                <a:t>.  If this line is removed, then you will need to write </a:t>
              </a:r>
              <a:r>
                <a:rPr lang="en-US" sz="1400" b="1" dirty="0">
                  <a:latin typeface="+mn-lt"/>
                </a:rPr>
                <a:t>std::</a:t>
              </a:r>
              <a:r>
                <a:rPr lang="en-US" sz="1400" b="1" dirty="0" err="1">
                  <a:latin typeface="+mn-lt"/>
                </a:rPr>
                <a:t>cout</a:t>
              </a:r>
              <a:r>
                <a:rPr lang="en-US" sz="1400" dirty="0">
                  <a:latin typeface="+mn-lt"/>
                </a:rPr>
                <a:t> and </a:t>
              </a:r>
              <a:r>
                <a:rPr lang="en-US" sz="1400" b="1" dirty="0">
                  <a:latin typeface="+mn-lt"/>
                </a:rPr>
                <a:t>std::</a:t>
              </a:r>
              <a:r>
                <a:rPr lang="en-US" sz="1400" b="1" dirty="0" err="1">
                  <a:latin typeface="+mn-lt"/>
                </a:rPr>
                <a:t>endl</a:t>
              </a:r>
              <a:r>
                <a:rPr lang="en-US" sz="1400" dirty="0">
                  <a:latin typeface="+mn-lt"/>
                </a:rPr>
                <a:t> without raising a compilation error.</a:t>
              </a:r>
            </a:p>
            <a:p>
              <a:r>
                <a:rPr lang="en-US" sz="1400" dirty="0">
                  <a:latin typeface="+mn-lt"/>
                </a:rPr>
                <a:t>(You can try and look for the error yourselves.)</a:t>
              </a:r>
            </a:p>
          </p:txBody>
        </p:sp>
      </p:grpSp>
      <p:grpSp>
        <p:nvGrpSpPr>
          <p:cNvPr id="33" name="Group 32">
            <a:extLst>
              <a:ext uri="{FF2B5EF4-FFF2-40B4-BE49-F238E27FC236}">
                <a16:creationId xmlns:a16="http://schemas.microsoft.com/office/drawing/2014/main" id="{B2822E07-2F3F-4EBF-9DA9-E3AFA522B482}"/>
              </a:ext>
            </a:extLst>
          </p:cNvPr>
          <p:cNvGrpSpPr/>
          <p:nvPr/>
        </p:nvGrpSpPr>
        <p:grpSpPr>
          <a:xfrm>
            <a:off x="457200" y="3148454"/>
            <a:ext cx="4221892" cy="3367014"/>
            <a:chOff x="457200" y="3148454"/>
            <a:chExt cx="4221892" cy="3367014"/>
          </a:xfrm>
        </p:grpSpPr>
        <p:sp>
          <p:nvSpPr>
            <p:cNvPr id="25" name="Rectangle 24">
              <a:extLst>
                <a:ext uri="{FF2B5EF4-FFF2-40B4-BE49-F238E27FC236}">
                  <a16:creationId xmlns:a16="http://schemas.microsoft.com/office/drawing/2014/main" id="{03B04606-17B8-4643-A298-7E6EE8FD9BE8}"/>
                </a:ext>
              </a:extLst>
            </p:cNvPr>
            <p:cNvSpPr/>
            <p:nvPr/>
          </p:nvSpPr>
          <p:spPr>
            <a:xfrm>
              <a:off x="600349" y="3148454"/>
              <a:ext cx="4078743" cy="1028130"/>
            </a:xfrm>
            <a:prstGeom prst="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E86951FA-148E-4DC5-BA3E-857491CE0891}"/>
                </a:ext>
              </a:extLst>
            </p:cNvPr>
            <p:cNvCxnSpPr>
              <a:cxnSpLocks/>
              <a:stCxn id="25" idx="2"/>
            </p:cNvCxnSpPr>
            <p:nvPr/>
          </p:nvCxnSpPr>
          <p:spPr>
            <a:xfrm flipH="1">
              <a:off x="2298357" y="4176584"/>
              <a:ext cx="341364" cy="510996"/>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BE7D9041-4E68-415F-B49D-D5D6F85AACCB}"/>
                </a:ext>
              </a:extLst>
            </p:cNvPr>
            <p:cNvSpPr txBox="1"/>
            <p:nvPr/>
          </p:nvSpPr>
          <p:spPr>
            <a:xfrm>
              <a:off x="457200" y="4699586"/>
              <a:ext cx="3543718" cy="1815882"/>
            </a:xfrm>
            <a:prstGeom prst="rect">
              <a:avLst/>
            </a:prstGeom>
            <a:noFill/>
          </p:spPr>
          <p:txBody>
            <a:bodyPr wrap="square" rtlCol="0">
              <a:spAutoFit/>
            </a:bodyPr>
            <a:lstStyle>
              <a:defPPr>
                <a:defRPr lang="en-US"/>
              </a:defPPr>
              <a:lvl1pPr>
                <a:defRPr sz="1600">
                  <a:latin typeface="Arial Nova Cond Light" panose="020B0306020202020204" pitchFamily="34" charset="0"/>
                </a:defRPr>
              </a:lvl1pPr>
            </a:lstStyle>
            <a:p>
              <a:r>
                <a:rPr lang="en-US" sz="1400" dirty="0">
                  <a:latin typeface="+mn-lt"/>
                </a:rPr>
                <a:t>This is the </a:t>
              </a:r>
              <a:r>
                <a:rPr lang="en-US" sz="1400" b="1" dirty="0">
                  <a:solidFill>
                    <a:schemeClr val="accent6">
                      <a:lumMod val="75000"/>
                    </a:schemeClr>
                  </a:solidFill>
                  <a:latin typeface="+mn-lt"/>
                </a:rPr>
                <a:t>main function</a:t>
              </a:r>
              <a:r>
                <a:rPr lang="en-US" sz="1400" dirty="0">
                  <a:latin typeface="+mn-lt"/>
                </a:rPr>
                <a:t> which contains the main body of the C++ program.  In this case, we have two statements “</a:t>
              </a:r>
              <a:r>
                <a:rPr lang="en-US" sz="1400" b="1" dirty="0" err="1">
                  <a:latin typeface="+mn-lt"/>
                </a:rPr>
                <a:t>cout</a:t>
              </a:r>
              <a:r>
                <a:rPr lang="en-US" sz="1400" b="1" dirty="0">
                  <a:latin typeface="+mn-lt"/>
                </a:rPr>
                <a:t>…</a:t>
              </a:r>
              <a:r>
                <a:rPr lang="en-US" sz="1400" dirty="0">
                  <a:latin typeface="+mn-lt"/>
                </a:rPr>
                <a:t>” and “</a:t>
              </a:r>
              <a:r>
                <a:rPr lang="en-US" sz="1400" b="1" dirty="0">
                  <a:latin typeface="+mn-lt"/>
                </a:rPr>
                <a:t>return ..</a:t>
              </a:r>
              <a:r>
                <a:rPr lang="en-US" sz="1400" dirty="0">
                  <a:latin typeface="+mn-lt"/>
                </a:rPr>
                <a:t>” in the main body.  The main function is also the starting point of the program execution of all C++ program</a:t>
              </a:r>
              <a:r>
                <a:rPr lang="en-US" altLang="zh-TW" sz="1400" dirty="0">
                  <a:latin typeface="+mn-lt"/>
                </a:rPr>
                <a:t>:  the program is executed statement by statement starting from the first statement in this main function </a:t>
              </a:r>
              <a:endParaRPr lang="en-US" sz="1400" dirty="0">
                <a:latin typeface="+mn-lt"/>
              </a:endParaRPr>
            </a:p>
          </p:txBody>
        </p:sp>
      </p:grpSp>
    </p:spTree>
    <p:extLst>
      <p:ext uri="{BB962C8B-B14F-4D97-AF65-F5344CB8AC3E}">
        <p14:creationId xmlns:p14="http://schemas.microsoft.com/office/powerpoint/2010/main" val="192209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EA0703-723D-452B-A34E-9E9D255C884C}"/>
              </a:ext>
            </a:extLst>
          </p:cNvPr>
          <p:cNvSpPr>
            <a:spLocks noGrp="1"/>
          </p:cNvSpPr>
          <p:nvPr>
            <p:ph type="title"/>
          </p:nvPr>
        </p:nvSpPr>
        <p:spPr/>
        <p:txBody>
          <a:bodyPr/>
          <a:lstStyle/>
          <a:p>
            <a:r>
              <a:rPr lang="en-US" dirty="0"/>
              <a:t>The First C++ Program</a:t>
            </a:r>
          </a:p>
        </p:txBody>
      </p:sp>
      <p:sp>
        <p:nvSpPr>
          <p:cNvPr id="6" name="Content Placeholder 5">
            <a:extLst>
              <a:ext uri="{FF2B5EF4-FFF2-40B4-BE49-F238E27FC236}">
                <a16:creationId xmlns:a16="http://schemas.microsoft.com/office/drawing/2014/main" id="{4C348ACB-7D8C-4EFE-8F75-B2E9875FB81F}"/>
              </a:ext>
            </a:extLst>
          </p:cNvPr>
          <p:cNvSpPr>
            <a:spLocks noGrp="1"/>
          </p:cNvSpPr>
          <p:nvPr>
            <p:ph idx="1"/>
          </p:nvPr>
        </p:nvSpPr>
        <p:spPr>
          <a:xfrm>
            <a:off x="457200" y="3641124"/>
            <a:ext cx="8229600" cy="2942238"/>
          </a:xfrm>
        </p:spPr>
        <p:txBody>
          <a:bodyPr>
            <a:normAutofit lnSpcReduction="10000"/>
          </a:bodyPr>
          <a:lstStyle/>
          <a:p>
            <a:pPr marL="0" indent="0">
              <a:buNone/>
            </a:pPr>
            <a:r>
              <a:rPr lang="en-US" sz="2000" dirty="0"/>
              <a:t>By looking at the output of this program, you probably can guess what this program does.  How would you change the program so that it can output </a:t>
            </a:r>
            <a:br>
              <a:rPr lang="en-US" sz="2000" dirty="0"/>
            </a:br>
            <a:r>
              <a:rPr lang="en-US" sz="2000" dirty="0">
                <a:solidFill>
                  <a:schemeClr val="accent6">
                    <a:lumMod val="75000"/>
                  </a:schemeClr>
                </a:solidFill>
              </a:rPr>
              <a:t>Hello ENGG1340! </a:t>
            </a:r>
            <a:br>
              <a:rPr lang="en-US" sz="2000" dirty="0">
                <a:solidFill>
                  <a:schemeClr val="accent6">
                    <a:lumMod val="75000"/>
                  </a:schemeClr>
                </a:solidFill>
              </a:rPr>
            </a:br>
            <a:r>
              <a:rPr lang="en-US" sz="2000" dirty="0"/>
              <a:t>on the screen?</a:t>
            </a:r>
          </a:p>
          <a:p>
            <a:pPr marL="0" indent="0">
              <a:buNone/>
            </a:pPr>
            <a:endParaRPr lang="en-US" sz="2000" dirty="0"/>
          </a:p>
          <a:p>
            <a:pPr marL="0" indent="0">
              <a:buNone/>
            </a:pPr>
            <a:r>
              <a:rPr lang="en-US" sz="2000" dirty="0"/>
              <a:t>The last statement </a:t>
            </a:r>
            <a:r>
              <a:rPr lang="en-US" sz="2000" dirty="0">
                <a:solidFill>
                  <a:schemeClr val="accent6">
                    <a:lumMod val="75000"/>
                  </a:schemeClr>
                </a:solidFill>
              </a:rPr>
              <a:t>return 0;</a:t>
            </a:r>
            <a:r>
              <a:rPr lang="en-US" sz="2000" dirty="0"/>
              <a:t> in the main function indicates (to the operating system) that the program ended successfully.  Note that on C++ compilers and more recent C compilers (C99 onwards), the compiler will add this statement for you if you omit it.</a:t>
            </a:r>
          </a:p>
        </p:txBody>
      </p:sp>
      <p:sp>
        <p:nvSpPr>
          <p:cNvPr id="4" name="Slide Number Placeholder 3">
            <a:extLst>
              <a:ext uri="{FF2B5EF4-FFF2-40B4-BE49-F238E27FC236}">
                <a16:creationId xmlns:a16="http://schemas.microsoft.com/office/drawing/2014/main" id="{13BBC2FF-5496-4675-A19B-A831927266C0}"/>
              </a:ext>
            </a:extLst>
          </p:cNvPr>
          <p:cNvSpPr>
            <a:spLocks noGrp="1"/>
          </p:cNvSpPr>
          <p:nvPr>
            <p:ph type="sldNum" sz="quarter" idx="12"/>
          </p:nvPr>
        </p:nvSpPr>
        <p:spPr/>
        <p:txBody>
          <a:bodyPr/>
          <a:lstStyle/>
          <a:p>
            <a:fld id="{A2D5F323-9395-A24C-8003-89F99F5948AE}" type="slidenum">
              <a:rPr lang="en-US" smtClean="0"/>
              <a:pPr/>
              <a:t>18</a:t>
            </a:fld>
            <a:endParaRPr lang="en-US"/>
          </a:p>
        </p:txBody>
      </p:sp>
      <p:sp>
        <p:nvSpPr>
          <p:cNvPr id="9" name="TextBox 8">
            <a:extLst>
              <a:ext uri="{FF2B5EF4-FFF2-40B4-BE49-F238E27FC236}">
                <a16:creationId xmlns:a16="http://schemas.microsoft.com/office/drawing/2014/main" id="{76F2C3FF-75A1-41BE-86A9-2218FF530EC7}"/>
              </a:ext>
            </a:extLst>
          </p:cNvPr>
          <p:cNvSpPr txBox="1"/>
          <p:nvPr/>
        </p:nvSpPr>
        <p:spPr>
          <a:xfrm>
            <a:off x="457200" y="1452421"/>
            <a:ext cx="5788531" cy="2092881"/>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2009449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EA0703-723D-452B-A34E-9E9D255C884C}"/>
              </a:ext>
            </a:extLst>
          </p:cNvPr>
          <p:cNvSpPr>
            <a:spLocks noGrp="1"/>
          </p:cNvSpPr>
          <p:nvPr>
            <p:ph type="title"/>
          </p:nvPr>
        </p:nvSpPr>
        <p:spPr/>
        <p:txBody>
          <a:bodyPr/>
          <a:lstStyle/>
          <a:p>
            <a:r>
              <a:rPr lang="en-US" dirty="0"/>
              <a:t>The First C++ Program</a:t>
            </a:r>
          </a:p>
        </p:txBody>
      </p:sp>
      <p:sp>
        <p:nvSpPr>
          <p:cNvPr id="6" name="Content Placeholder 5">
            <a:extLst>
              <a:ext uri="{FF2B5EF4-FFF2-40B4-BE49-F238E27FC236}">
                <a16:creationId xmlns:a16="http://schemas.microsoft.com/office/drawing/2014/main" id="{4C348ACB-7D8C-4EFE-8F75-B2E9875FB81F}"/>
              </a:ext>
            </a:extLst>
          </p:cNvPr>
          <p:cNvSpPr>
            <a:spLocks noGrp="1"/>
          </p:cNvSpPr>
          <p:nvPr>
            <p:ph idx="1"/>
          </p:nvPr>
        </p:nvSpPr>
        <p:spPr>
          <a:xfrm>
            <a:off x="457200" y="3641124"/>
            <a:ext cx="8229600" cy="2942238"/>
          </a:xfrm>
        </p:spPr>
        <p:txBody>
          <a:bodyPr>
            <a:normAutofit lnSpcReduction="10000"/>
          </a:bodyPr>
          <a:lstStyle/>
          <a:p>
            <a:pPr marL="0" indent="0">
              <a:buNone/>
            </a:pPr>
            <a:r>
              <a:rPr lang="en-US" sz="2000" b="1" dirty="0" err="1">
                <a:solidFill>
                  <a:schemeClr val="accent6">
                    <a:lumMod val="75000"/>
                  </a:schemeClr>
                </a:solidFill>
              </a:rPr>
              <a:t>cout</a:t>
            </a:r>
            <a:r>
              <a:rPr lang="en-US" sz="2000" dirty="0"/>
              <a:t> is the standard output stream object defined in the iostream library.  The standard output is the screen by default.</a:t>
            </a:r>
          </a:p>
          <a:p>
            <a:pPr marL="0" indent="0">
              <a:buNone/>
            </a:pPr>
            <a:endParaRPr lang="en-US" sz="2000" b="1" dirty="0"/>
          </a:p>
          <a:p>
            <a:pPr marL="0" indent="0">
              <a:buNone/>
            </a:pPr>
            <a:r>
              <a:rPr lang="en-US" sz="2000" dirty="0"/>
              <a:t>We will come back to the basic I/O afterwards.</a:t>
            </a:r>
          </a:p>
          <a:p>
            <a:pPr marL="0" indent="0">
              <a:buNone/>
            </a:pPr>
            <a:endParaRPr lang="en-US" sz="2000" dirty="0"/>
          </a:p>
          <a:p>
            <a:pPr marL="0" indent="0">
              <a:buNone/>
            </a:pPr>
            <a:r>
              <a:rPr lang="en-US" sz="2000" dirty="0">
                <a:hlinkClick r:id="rId2"/>
              </a:rPr>
              <a:t>www.cplusplus.com</a:t>
            </a:r>
            <a:r>
              <a:rPr lang="en-US" sz="2000" dirty="0"/>
              <a:t> is a good place to look for the definition and usage of the C++ constructs and functions.  </a:t>
            </a:r>
          </a:p>
          <a:p>
            <a:pPr marL="0" indent="0">
              <a:buNone/>
            </a:pPr>
            <a:r>
              <a:rPr lang="en-US" sz="2000" dirty="0"/>
              <a:t>You are highly recommended to go through the related topics in their tutorial as well: </a:t>
            </a:r>
            <a:r>
              <a:rPr lang="en-US" sz="2000" dirty="0">
                <a:hlinkClick r:id="rId3"/>
              </a:rPr>
              <a:t>http://www.cplusplus.com/doc/tutorial/</a:t>
            </a:r>
            <a:r>
              <a:rPr lang="en-US" sz="2000" dirty="0"/>
              <a:t> </a:t>
            </a:r>
          </a:p>
        </p:txBody>
      </p:sp>
      <p:sp>
        <p:nvSpPr>
          <p:cNvPr id="4" name="Slide Number Placeholder 3">
            <a:extLst>
              <a:ext uri="{FF2B5EF4-FFF2-40B4-BE49-F238E27FC236}">
                <a16:creationId xmlns:a16="http://schemas.microsoft.com/office/drawing/2014/main" id="{13BBC2FF-5496-4675-A19B-A831927266C0}"/>
              </a:ext>
            </a:extLst>
          </p:cNvPr>
          <p:cNvSpPr>
            <a:spLocks noGrp="1"/>
          </p:cNvSpPr>
          <p:nvPr>
            <p:ph type="sldNum" sz="quarter" idx="12"/>
          </p:nvPr>
        </p:nvSpPr>
        <p:spPr/>
        <p:txBody>
          <a:bodyPr/>
          <a:lstStyle/>
          <a:p>
            <a:fld id="{A2D5F323-9395-A24C-8003-89F99F5948AE}" type="slidenum">
              <a:rPr lang="en-US" smtClean="0"/>
              <a:pPr/>
              <a:t>19</a:t>
            </a:fld>
            <a:endParaRPr lang="en-US"/>
          </a:p>
        </p:txBody>
      </p:sp>
      <p:sp>
        <p:nvSpPr>
          <p:cNvPr id="9" name="TextBox 8">
            <a:extLst>
              <a:ext uri="{FF2B5EF4-FFF2-40B4-BE49-F238E27FC236}">
                <a16:creationId xmlns:a16="http://schemas.microsoft.com/office/drawing/2014/main" id="{76F2C3FF-75A1-41BE-86A9-2218FF530EC7}"/>
              </a:ext>
            </a:extLst>
          </p:cNvPr>
          <p:cNvSpPr txBox="1"/>
          <p:nvPr/>
        </p:nvSpPr>
        <p:spPr>
          <a:xfrm>
            <a:off x="457200" y="1452421"/>
            <a:ext cx="5788531" cy="2092881"/>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198664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p:txBody>
          <a:bodyPr/>
          <a:lstStyle/>
          <a:p>
            <a:r>
              <a:rPr lang="en-US" dirty="0"/>
              <a:t>Before We Start</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199" y="1600200"/>
            <a:ext cx="8530683" cy="4525963"/>
          </a:xfrm>
        </p:spPr>
        <p:txBody>
          <a:bodyPr>
            <a:normAutofit/>
          </a:bodyPr>
          <a:lstStyle/>
          <a:p>
            <a:r>
              <a:rPr lang="en-US" dirty="0"/>
              <a:t>We will deal with C++ only in this module. and will leave the C counterparts on I/O (i.e., input/output) handling to latter modules.</a:t>
            </a:r>
          </a:p>
          <a:p>
            <a:r>
              <a:rPr lang="en-US" b="1" dirty="0">
                <a:solidFill>
                  <a:schemeClr val="accent6">
                    <a:lumMod val="75000"/>
                  </a:schemeClr>
                </a:solidFill>
              </a:rPr>
              <a:t>Important</a:t>
            </a:r>
            <a:r>
              <a:rPr lang="en-US" dirty="0">
                <a:solidFill>
                  <a:schemeClr val="accent6">
                    <a:lumMod val="75000"/>
                  </a:schemeClr>
                </a:solidFill>
              </a:rPr>
              <a:t>: </a:t>
            </a:r>
            <a:r>
              <a:rPr lang="en-US" dirty="0"/>
              <a:t>We will be using the C++ 11 standard, so make sure that your compiler option is set appropriately.  We suggest to use the following command to compile your C++ program:</a:t>
            </a:r>
          </a:p>
          <a:p>
            <a:pPr marL="539750" lvl="1" indent="0">
              <a:buNone/>
            </a:pPr>
            <a:r>
              <a:rPr lang="en-US" sz="2000" dirty="0">
                <a:latin typeface="Menlo" panose="020B0609030804020204" pitchFamily="49" charset="0"/>
                <a:ea typeface="Menlo" panose="020B0609030804020204" pitchFamily="49" charset="0"/>
                <a:cs typeface="Menlo" panose="020B0609030804020204" pitchFamily="49" charset="0"/>
              </a:rPr>
              <a:t>g++ </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-pedantic-errors -std=</a:t>
            </a:r>
            <a:r>
              <a:rPr lang="en-US" sz="20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11</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err="1">
                <a:latin typeface="Menlo" panose="020B0609030804020204" pitchFamily="49" charset="0"/>
                <a:ea typeface="Menlo" panose="020B0609030804020204" pitchFamily="49" charset="0"/>
                <a:cs typeface="Menlo" panose="020B0609030804020204" pitchFamily="49" charset="0"/>
              </a:rPr>
              <a:t>your_program.cpp</a:t>
            </a:r>
            <a:endParaRPr lang="en-US" sz="2000"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2</a:t>
            </a:fld>
            <a:endParaRPr lang="en-US" dirty="0"/>
          </a:p>
        </p:txBody>
      </p:sp>
      <p:sp>
        <p:nvSpPr>
          <p:cNvPr id="5" name="TextBox 4">
            <a:extLst>
              <a:ext uri="{FF2B5EF4-FFF2-40B4-BE49-F238E27FC236}">
                <a16:creationId xmlns:a16="http://schemas.microsoft.com/office/drawing/2014/main" id="{214B6F40-F1A2-6347-8085-10A3D6F880B8}"/>
              </a:ext>
            </a:extLst>
          </p:cNvPr>
          <p:cNvSpPr txBox="1"/>
          <p:nvPr/>
        </p:nvSpPr>
        <p:spPr>
          <a:xfrm>
            <a:off x="808463" y="5383033"/>
            <a:ext cx="7527073" cy="1200329"/>
          </a:xfrm>
          <a:prstGeom prst="rect">
            <a:avLst/>
          </a:prstGeom>
          <a:noFill/>
          <a:ln>
            <a:solidFill>
              <a:schemeClr val="bg1">
                <a:lumMod val="75000"/>
              </a:schemeClr>
            </a:solidFill>
          </a:ln>
        </p:spPr>
        <p:txBody>
          <a:bodyPr wrap="square" rtlCol="0">
            <a:spAutoFit/>
          </a:bodyPr>
          <a:lstStyle/>
          <a:p>
            <a:r>
              <a:rPr lang="en-US" dirty="0"/>
              <a:t>The -pedantic-errors flag is to make sure that your code conforms to the ISO C/C++ standard.  </a:t>
            </a:r>
            <a:r>
              <a:rPr lang="en-US" dirty="0">
                <a:solidFill>
                  <a:schemeClr val="accent6">
                    <a:lumMod val="75000"/>
                  </a:schemeClr>
                </a:solidFill>
              </a:rPr>
              <a:t>We will enforce this in your assignment submission too</a:t>
            </a:r>
            <a:r>
              <a:rPr lang="en-US" dirty="0"/>
              <a:t>.</a:t>
            </a:r>
            <a:br>
              <a:rPr lang="en-US" dirty="0"/>
            </a:br>
            <a:r>
              <a:rPr lang="en-US" dirty="0"/>
              <a:t>For more information about C/C++ standards, you may read </a:t>
            </a:r>
            <a:r>
              <a:rPr lang="en-US" dirty="0">
                <a:hlinkClick r:id="rId2"/>
              </a:rPr>
              <a:t>https://en.wikipedia.org/wiki/ANSI_C</a:t>
            </a:r>
            <a:r>
              <a:rPr lang="en-US" dirty="0"/>
              <a:t> and </a:t>
            </a:r>
            <a:r>
              <a:rPr lang="en-US" dirty="0">
                <a:hlinkClick r:id="rId3"/>
              </a:rPr>
              <a:t>https://isocpp.org/std/the-standard</a:t>
            </a:r>
            <a:r>
              <a:rPr lang="en-US" dirty="0"/>
              <a:t> </a:t>
            </a:r>
          </a:p>
        </p:txBody>
      </p:sp>
    </p:spTree>
    <p:extLst>
      <p:ext uri="{BB962C8B-B14F-4D97-AF65-F5344CB8AC3E}">
        <p14:creationId xmlns:p14="http://schemas.microsoft.com/office/powerpoint/2010/main" val="44689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Variables</a:t>
            </a:r>
          </a:p>
        </p:txBody>
      </p:sp>
      <p:sp>
        <p:nvSpPr>
          <p:cNvPr id="6" name="Content Placeholder 5"/>
          <p:cNvSpPr>
            <a:spLocks noGrp="1"/>
          </p:cNvSpPr>
          <p:nvPr>
            <p:ph idx="1"/>
          </p:nvPr>
        </p:nvSpPr>
        <p:spPr>
          <a:xfrm>
            <a:off x="457200" y="4343400"/>
            <a:ext cx="8433582" cy="1885012"/>
          </a:xfrm>
        </p:spPr>
        <p:txBody>
          <a:bodyPr>
            <a:normAutofit/>
          </a:bodyPr>
          <a:lstStyle/>
          <a:p>
            <a:r>
              <a:rPr lang="en-US" sz="2000" dirty="0"/>
              <a:t>Used to </a:t>
            </a:r>
            <a:r>
              <a:rPr lang="en-US" sz="2000" dirty="0">
                <a:solidFill>
                  <a:schemeClr val="accent6">
                    <a:lumMod val="75000"/>
                  </a:schemeClr>
                </a:solidFill>
              </a:rPr>
              <a:t>store data</a:t>
            </a:r>
            <a:r>
              <a:rPr lang="en-US" sz="2000" dirty="0"/>
              <a:t>.</a:t>
            </a:r>
          </a:p>
          <a:p>
            <a:r>
              <a:rPr lang="en-US" sz="2000" dirty="0"/>
              <a:t>Data stored in a variable may </a:t>
            </a:r>
            <a:r>
              <a:rPr lang="en-US" sz="2000" dirty="0">
                <a:solidFill>
                  <a:schemeClr val="accent6">
                    <a:lumMod val="75000"/>
                  </a:schemeClr>
                </a:solidFill>
              </a:rPr>
              <a:t>change over time</a:t>
            </a:r>
            <a:r>
              <a:rPr lang="en-US" sz="2000" dirty="0"/>
              <a:t>.</a:t>
            </a:r>
          </a:p>
          <a:p>
            <a:r>
              <a:rPr lang="en-US" sz="2000" dirty="0"/>
              <a:t>When we declare a variable, the computer will assign an appropriate number of memory cells in the </a:t>
            </a:r>
            <a:r>
              <a:rPr lang="en-US" sz="2000" dirty="0">
                <a:solidFill>
                  <a:schemeClr val="accent6">
                    <a:lumMod val="75000"/>
                  </a:schemeClr>
                </a:solidFill>
              </a:rPr>
              <a:t>main memory </a:t>
            </a:r>
            <a:r>
              <a:rPr lang="en-US" sz="2000" dirty="0"/>
              <a:t>to each variable </a:t>
            </a:r>
            <a:r>
              <a:rPr lang="en-US" sz="2000" dirty="0">
                <a:solidFill>
                  <a:schemeClr val="accent5">
                    <a:lumMod val="75000"/>
                  </a:schemeClr>
                </a:solidFill>
              </a:rPr>
              <a:t>according to the type of data to be stored</a:t>
            </a:r>
          </a:p>
        </p:txBody>
      </p:sp>
      <p:sp>
        <p:nvSpPr>
          <p:cNvPr id="20" name="Slide Number Placeholder 19"/>
          <p:cNvSpPr>
            <a:spLocks noGrp="1"/>
          </p:cNvSpPr>
          <p:nvPr>
            <p:ph type="sldNum" sz="quarter" idx="12"/>
          </p:nvPr>
        </p:nvSpPr>
        <p:spPr/>
        <p:txBody>
          <a:bodyPr/>
          <a:lstStyle/>
          <a:p>
            <a:fld id="{A2D5F323-9395-A24C-8003-89F99F5948AE}" type="slidenum">
              <a:rPr lang="en-US" smtClean="0"/>
              <a:pPr/>
              <a:t>20</a:t>
            </a:fld>
            <a:endParaRPr lang="en-US"/>
          </a:p>
        </p:txBody>
      </p:sp>
      <p:sp>
        <p:nvSpPr>
          <p:cNvPr id="7" name="Rectangle 13"/>
          <p:cNvSpPr/>
          <p:nvPr/>
        </p:nvSpPr>
        <p:spPr>
          <a:xfrm>
            <a:off x="2967181" y="2590801"/>
            <a:ext cx="2458878" cy="769441"/>
          </a:xfrm>
          <a:prstGeom prst="rect">
            <a:avLst/>
          </a:prstGeom>
        </p:spPr>
        <p:txBody>
          <a:bodyPr wrap="none">
            <a:spAutoFit/>
          </a:bodyPr>
          <a:lstStyle/>
          <a:p>
            <a:r>
              <a:rPr lang="en-US" sz="4400" b="1" dirty="0" err="1">
                <a:solidFill>
                  <a:srgbClr val="1E28EA"/>
                </a:solidFill>
                <a:cs typeface="Times New Roman" pitchFamily="18" charset="0"/>
              </a:rPr>
              <a:t>int</a:t>
            </a:r>
            <a:r>
              <a:rPr lang="en-US" sz="4400" b="1" dirty="0">
                <a:cs typeface="Times New Roman" pitchFamily="18" charset="0"/>
              </a:rPr>
              <a:t> width</a:t>
            </a:r>
            <a:r>
              <a:rPr lang="en-US" sz="4400" b="1" dirty="0">
                <a:solidFill>
                  <a:schemeClr val="bg1">
                    <a:lumMod val="50000"/>
                  </a:schemeClr>
                </a:solidFill>
                <a:cs typeface="Times New Roman" pitchFamily="18" charset="0"/>
              </a:rPr>
              <a:t>;</a:t>
            </a:r>
            <a:endParaRPr lang="en-US" sz="4400" b="1" dirty="0">
              <a:solidFill>
                <a:schemeClr val="bg1">
                  <a:lumMod val="50000"/>
                </a:schemeClr>
              </a:solidFill>
            </a:endParaRPr>
          </a:p>
        </p:txBody>
      </p:sp>
      <p:cxnSp>
        <p:nvCxnSpPr>
          <p:cNvPr id="8" name="Straight Arrow Connector 7"/>
          <p:cNvCxnSpPr>
            <a:stCxn id="9" idx="0"/>
          </p:cNvCxnSpPr>
          <p:nvPr/>
        </p:nvCxnSpPr>
        <p:spPr>
          <a:xfrm rot="5400000" flipH="1" flipV="1">
            <a:off x="2039089" y="2648690"/>
            <a:ext cx="391179" cy="1474245"/>
          </a:xfrm>
          <a:prstGeom prst="straightConnector1">
            <a:avLst/>
          </a:prstGeom>
          <a:ln w="38100">
            <a:solidFill>
              <a:srgbClr val="242DE2"/>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0" y="3581401"/>
            <a:ext cx="2233112" cy="523220"/>
          </a:xfrm>
          <a:prstGeom prst="rect">
            <a:avLst/>
          </a:prstGeom>
          <a:noFill/>
        </p:spPr>
        <p:txBody>
          <a:bodyPr wrap="none" rtlCol="0">
            <a:spAutoFit/>
          </a:bodyPr>
          <a:lstStyle/>
          <a:p>
            <a:r>
              <a:rPr lang="en-US" sz="2800" b="1" dirty="0">
                <a:solidFill>
                  <a:srgbClr val="1E28EA"/>
                </a:solidFill>
                <a:cs typeface="Times New Roman" pitchFamily="18" charset="0"/>
              </a:rPr>
              <a:t>Variable type</a:t>
            </a:r>
          </a:p>
        </p:txBody>
      </p:sp>
      <p:sp>
        <p:nvSpPr>
          <p:cNvPr id="10" name="TextBox 9"/>
          <p:cNvSpPr txBox="1"/>
          <p:nvPr/>
        </p:nvSpPr>
        <p:spPr>
          <a:xfrm>
            <a:off x="2971800" y="3581401"/>
            <a:ext cx="3544496" cy="523220"/>
          </a:xfrm>
          <a:prstGeom prst="rect">
            <a:avLst/>
          </a:prstGeom>
          <a:noFill/>
        </p:spPr>
        <p:txBody>
          <a:bodyPr wrap="none" rtlCol="0">
            <a:spAutoFit/>
          </a:bodyPr>
          <a:lstStyle/>
          <a:p>
            <a:r>
              <a:rPr lang="en-US" sz="2400" b="1" dirty="0">
                <a:cs typeface="Times New Roman" pitchFamily="18" charset="0"/>
              </a:rPr>
              <a:t>Variable name (identifier</a:t>
            </a:r>
            <a:r>
              <a:rPr lang="en-US" sz="2800" b="1" dirty="0">
                <a:cs typeface="Times New Roman" pitchFamily="18" charset="0"/>
              </a:rPr>
              <a:t>)</a:t>
            </a:r>
          </a:p>
        </p:txBody>
      </p:sp>
      <p:cxnSp>
        <p:nvCxnSpPr>
          <p:cNvPr id="12" name="Straight Arrow Connector 11"/>
          <p:cNvCxnSpPr/>
          <p:nvPr/>
        </p:nvCxnSpPr>
        <p:spPr>
          <a:xfrm rot="5400000" flipH="1" flipV="1">
            <a:off x="4305300" y="3467102"/>
            <a:ext cx="380997" cy="3"/>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5462187" y="1820605"/>
            <a:ext cx="3464723" cy="989428"/>
          </a:xfrm>
          <a:prstGeom prst="wedgeRoundRectCallout">
            <a:avLst>
              <a:gd name="adj1" fmla="val -55466"/>
              <a:gd name="adj2" fmla="val 71684"/>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This statement is called a </a:t>
            </a:r>
            <a:r>
              <a:rPr lang="en-US" sz="2800" dirty="0"/>
              <a:t>declaration.</a:t>
            </a:r>
          </a:p>
        </p:txBody>
      </p:sp>
      <p:sp>
        <p:nvSpPr>
          <p:cNvPr id="2" name="TextBox 1">
            <a:extLst>
              <a:ext uri="{FF2B5EF4-FFF2-40B4-BE49-F238E27FC236}">
                <a16:creationId xmlns:a16="http://schemas.microsoft.com/office/drawing/2014/main" id="{305A29FA-FAB3-4895-B356-D2C8CCF43DD4}"/>
              </a:ext>
            </a:extLst>
          </p:cNvPr>
          <p:cNvSpPr txBox="1"/>
          <p:nvPr/>
        </p:nvSpPr>
        <p:spPr>
          <a:xfrm>
            <a:off x="457200" y="1416707"/>
            <a:ext cx="7813577" cy="923330"/>
          </a:xfrm>
          <a:prstGeom prst="rect">
            <a:avLst/>
          </a:prstGeom>
          <a:noFill/>
        </p:spPr>
        <p:txBody>
          <a:bodyPr wrap="square" rtlCol="0">
            <a:spAutoFit/>
          </a:bodyPr>
          <a:lstStyle/>
          <a:p>
            <a:r>
              <a:rPr lang="en-US" dirty="0"/>
              <a:t>Let’s start with how a variable can be defined in C/C++.  </a:t>
            </a:r>
          </a:p>
          <a:p>
            <a:r>
              <a:rPr lang="en-US" dirty="0"/>
              <a:t>Suppose we need a variable named “width” </a:t>
            </a:r>
          </a:p>
          <a:p>
            <a:r>
              <a:rPr lang="en-US" dirty="0"/>
              <a:t>which is to store an integer.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P spid="10" grpId="0"/>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25" name="Slide Number Placeholder 24"/>
          <p:cNvSpPr>
            <a:spLocks noGrp="1"/>
          </p:cNvSpPr>
          <p:nvPr>
            <p:ph type="sldNum" sz="quarter" idx="12"/>
          </p:nvPr>
        </p:nvSpPr>
        <p:spPr/>
        <p:txBody>
          <a:bodyPr/>
          <a:lstStyle/>
          <a:p>
            <a:fld id="{A2D5F323-9395-A24C-8003-89F99F5948AE}" type="slidenum">
              <a:rPr lang="en-US" smtClean="0"/>
              <a:pPr/>
              <a:t>21</a:t>
            </a:fld>
            <a:endParaRPr lang="en-US"/>
          </a:p>
        </p:txBody>
      </p:sp>
      <p:grpSp>
        <p:nvGrpSpPr>
          <p:cNvPr id="7" name="Group 6"/>
          <p:cNvGrpSpPr/>
          <p:nvPr/>
        </p:nvGrpSpPr>
        <p:grpSpPr>
          <a:xfrm>
            <a:off x="1387522" y="1394768"/>
            <a:ext cx="3124200" cy="2085412"/>
            <a:chOff x="5867400" y="4038600"/>
            <a:chExt cx="3124200" cy="2438400"/>
          </a:xfrm>
        </p:grpSpPr>
        <p:sp>
          <p:nvSpPr>
            <p:cNvPr id="8" name="Flowchart: Document 7"/>
            <p:cNvSpPr/>
            <p:nvPr/>
          </p:nvSpPr>
          <p:spPr>
            <a:xfrm>
              <a:off x="5867400" y="4114800"/>
              <a:ext cx="31242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19800" y="4038600"/>
              <a:ext cx="2895600" cy="2375158"/>
            </a:xfrm>
            <a:prstGeom prst="rect">
              <a:avLst/>
            </a:prstGeom>
            <a:noFill/>
          </p:spPr>
          <p:txBody>
            <a:bodyPr wrap="square" rtlCol="0">
              <a:spAutoFit/>
            </a:bodyPr>
            <a:lstStyle/>
            <a:p>
              <a:endParaRPr lang="en-US"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main </a:t>
              </a:r>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 {</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width;</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height;</a:t>
              </a:r>
            </a:p>
            <a:p>
              <a:r>
                <a:rPr lang="en-US" b="1"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a:t>
              </a:r>
              <a:endParaRPr lang="en-US" b="1"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b="1"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return</a:t>
              </a:r>
              <a:r>
                <a:rPr lang="en-US" dirty="0">
                  <a:latin typeface="Menlo" panose="020B0609030804020204" pitchFamily="49" charset="0"/>
                  <a:ea typeface="Menlo" panose="020B0609030804020204" pitchFamily="49" charset="0"/>
                  <a:cs typeface="Menlo" panose="020B0609030804020204" pitchFamily="49" charset="0"/>
                </a:rPr>
                <a:t> 0;</a:t>
              </a:r>
            </a:p>
            <a:p>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grpSp>
      <p:sp>
        <p:nvSpPr>
          <p:cNvPr id="10" name="Rectangle 9"/>
          <p:cNvSpPr/>
          <p:nvPr/>
        </p:nvSpPr>
        <p:spPr>
          <a:xfrm>
            <a:off x="6165590" y="1866540"/>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6222972" y="1275271"/>
            <a:ext cx="1553054" cy="369332"/>
          </a:xfrm>
          <a:prstGeom prst="rect">
            <a:avLst/>
          </a:prstGeom>
          <a:noFill/>
        </p:spPr>
        <p:txBody>
          <a:bodyPr wrap="none" rtlCol="0">
            <a:spAutoFit/>
          </a:bodyPr>
          <a:lstStyle/>
          <a:p>
            <a:r>
              <a:rPr lang="en-US" b="1" dirty="0"/>
              <a:t>Main Memory</a:t>
            </a:r>
          </a:p>
        </p:txBody>
      </p:sp>
      <p:sp>
        <p:nvSpPr>
          <p:cNvPr id="12" name="TextBox 11"/>
          <p:cNvSpPr txBox="1"/>
          <p:nvPr/>
        </p:nvSpPr>
        <p:spPr>
          <a:xfrm>
            <a:off x="5310893" y="1978923"/>
            <a:ext cx="881973" cy="369332"/>
          </a:xfrm>
          <a:prstGeom prst="rect">
            <a:avLst/>
          </a:prstGeom>
          <a:noFill/>
        </p:spPr>
        <p:txBody>
          <a:bodyPr wrap="none" rtlCol="0">
            <a:spAutoFit/>
          </a:bodyPr>
          <a:lstStyle/>
          <a:p>
            <a:r>
              <a:rPr lang="en-US" dirty="0">
                <a:latin typeface="Menlo" panose="020B0609030804020204" pitchFamily="49" charset="0"/>
                <a:ea typeface="Menlo" panose="020B0609030804020204" pitchFamily="49" charset="0"/>
                <a:cs typeface="Menlo" panose="020B0609030804020204" pitchFamily="49" charset="0"/>
              </a:rPr>
              <a:t>width</a:t>
            </a:r>
          </a:p>
        </p:txBody>
      </p:sp>
      <p:sp>
        <p:nvSpPr>
          <p:cNvPr id="13" name="Oval 12"/>
          <p:cNvSpPr/>
          <p:nvPr/>
        </p:nvSpPr>
        <p:spPr>
          <a:xfrm>
            <a:off x="457200" y="1394768"/>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1</a:t>
            </a:r>
          </a:p>
        </p:txBody>
      </p:sp>
      <p:sp>
        <p:nvSpPr>
          <p:cNvPr id="14" name="Right Arrow 13"/>
          <p:cNvSpPr/>
          <p:nvPr/>
        </p:nvSpPr>
        <p:spPr>
          <a:xfrm>
            <a:off x="1009934" y="2033515"/>
            <a:ext cx="764275" cy="205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15" name="Group 14"/>
          <p:cNvGrpSpPr/>
          <p:nvPr/>
        </p:nvGrpSpPr>
        <p:grpSpPr>
          <a:xfrm>
            <a:off x="1387522" y="4076679"/>
            <a:ext cx="3124200" cy="2085412"/>
            <a:chOff x="5867400" y="4038600"/>
            <a:chExt cx="3124200" cy="2438400"/>
          </a:xfrm>
        </p:grpSpPr>
        <p:sp>
          <p:nvSpPr>
            <p:cNvPr id="16" name="Flowchart: Document 15"/>
            <p:cNvSpPr/>
            <p:nvPr/>
          </p:nvSpPr>
          <p:spPr>
            <a:xfrm>
              <a:off x="5867400" y="4114800"/>
              <a:ext cx="31242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19800" y="4038600"/>
              <a:ext cx="2895600" cy="2375158"/>
            </a:xfrm>
            <a:prstGeom prst="rect">
              <a:avLst/>
            </a:prstGeom>
            <a:noFill/>
          </p:spPr>
          <p:txBody>
            <a:bodyPr wrap="square" rtlCol="0">
              <a:spAutoFit/>
            </a:bodyPr>
            <a:lstStyle/>
            <a:p>
              <a:endParaRPr lang="en-US"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main </a:t>
              </a:r>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 {</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width;</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1E28EA"/>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height;</a:t>
              </a:r>
            </a:p>
            <a:p>
              <a:r>
                <a:rPr lang="en-US" b="1"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a:t>
              </a:r>
              <a:endParaRPr lang="en-US" b="1"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b="1"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return</a:t>
              </a:r>
              <a:r>
                <a:rPr lang="en-US" dirty="0">
                  <a:latin typeface="Menlo" panose="020B0609030804020204" pitchFamily="49" charset="0"/>
                  <a:ea typeface="Menlo" panose="020B0609030804020204" pitchFamily="49" charset="0"/>
                  <a:cs typeface="Menlo" panose="020B0609030804020204" pitchFamily="49" charset="0"/>
                </a:rPr>
                <a:t> 0;</a:t>
              </a:r>
            </a:p>
            <a:p>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grpSp>
      <p:sp>
        <p:nvSpPr>
          <p:cNvPr id="18" name="Rectangle 17"/>
          <p:cNvSpPr/>
          <p:nvPr/>
        </p:nvSpPr>
        <p:spPr>
          <a:xfrm>
            <a:off x="6165590" y="4548451"/>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p:cNvSpPr txBox="1"/>
          <p:nvPr/>
        </p:nvSpPr>
        <p:spPr>
          <a:xfrm>
            <a:off x="6222972" y="3957182"/>
            <a:ext cx="1553054" cy="369332"/>
          </a:xfrm>
          <a:prstGeom prst="rect">
            <a:avLst/>
          </a:prstGeom>
          <a:noFill/>
        </p:spPr>
        <p:txBody>
          <a:bodyPr wrap="none" rtlCol="0">
            <a:spAutoFit/>
          </a:bodyPr>
          <a:lstStyle/>
          <a:p>
            <a:r>
              <a:rPr lang="en-US" b="1" dirty="0"/>
              <a:t>Main Memory</a:t>
            </a:r>
          </a:p>
        </p:txBody>
      </p:sp>
      <p:sp>
        <p:nvSpPr>
          <p:cNvPr id="20" name="TextBox 19"/>
          <p:cNvSpPr txBox="1"/>
          <p:nvPr/>
        </p:nvSpPr>
        <p:spPr>
          <a:xfrm>
            <a:off x="5310893" y="4660834"/>
            <a:ext cx="881973" cy="369332"/>
          </a:xfrm>
          <a:prstGeom prst="rect">
            <a:avLst/>
          </a:prstGeom>
          <a:noFill/>
        </p:spPr>
        <p:txBody>
          <a:bodyPr wrap="none" rtlCol="0">
            <a:spAutoFit/>
          </a:bodyPr>
          <a:lstStyle/>
          <a:p>
            <a:r>
              <a:rPr lang="en-US" dirty="0">
                <a:latin typeface="Menlo" panose="020B0609030804020204" pitchFamily="49" charset="0"/>
                <a:ea typeface="Menlo" panose="020B0609030804020204" pitchFamily="49" charset="0"/>
                <a:cs typeface="Menlo" panose="020B0609030804020204" pitchFamily="49" charset="0"/>
              </a:rPr>
              <a:t>width</a:t>
            </a:r>
          </a:p>
        </p:txBody>
      </p:sp>
      <p:sp>
        <p:nvSpPr>
          <p:cNvPr id="21" name="Oval 20"/>
          <p:cNvSpPr/>
          <p:nvPr/>
        </p:nvSpPr>
        <p:spPr>
          <a:xfrm>
            <a:off x="457200" y="4076679"/>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2</a:t>
            </a:r>
          </a:p>
        </p:txBody>
      </p:sp>
      <p:sp>
        <p:nvSpPr>
          <p:cNvPr id="22" name="Right Arrow 21"/>
          <p:cNvSpPr/>
          <p:nvPr/>
        </p:nvSpPr>
        <p:spPr>
          <a:xfrm>
            <a:off x="1009934" y="4961090"/>
            <a:ext cx="764275" cy="205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Rectangle 22"/>
          <p:cNvSpPr/>
          <p:nvPr/>
        </p:nvSpPr>
        <p:spPr>
          <a:xfrm>
            <a:off x="6165590" y="5503248"/>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p:cNvSpPr txBox="1"/>
          <p:nvPr/>
        </p:nvSpPr>
        <p:spPr>
          <a:xfrm>
            <a:off x="5185290" y="5615631"/>
            <a:ext cx="1021433" cy="369332"/>
          </a:xfrm>
          <a:prstGeom prst="rect">
            <a:avLst/>
          </a:prstGeom>
          <a:noFill/>
        </p:spPr>
        <p:txBody>
          <a:bodyPr wrap="none" rtlCol="0">
            <a:spAutoFit/>
          </a:bodyPr>
          <a:lstStyle/>
          <a:p>
            <a:r>
              <a:rPr lang="en-US" dirty="0">
                <a:latin typeface="Menlo" panose="020B0609030804020204" pitchFamily="49" charset="0"/>
                <a:ea typeface="Menlo" panose="020B0609030804020204" pitchFamily="49" charset="0"/>
                <a:cs typeface="Menlo" panose="020B0609030804020204" pitchFamily="49" charset="0"/>
              </a:rPr>
              <a:t>height</a:t>
            </a:r>
          </a:p>
        </p:txBody>
      </p:sp>
      <p:sp>
        <p:nvSpPr>
          <p:cNvPr id="3" name="TextBox 2"/>
          <p:cNvSpPr txBox="1"/>
          <p:nvPr/>
        </p:nvSpPr>
        <p:spPr>
          <a:xfrm>
            <a:off x="5189711" y="834812"/>
            <a:ext cx="3189976" cy="369332"/>
          </a:xfrm>
          <a:prstGeom prst="rect">
            <a:avLst/>
          </a:prstGeom>
          <a:noFill/>
        </p:spPr>
        <p:txBody>
          <a:bodyPr wrap="none" rtlCol="0">
            <a:spAutoFit/>
          </a:bodyPr>
          <a:lstStyle/>
          <a:p>
            <a:r>
              <a:rPr lang="en-US" dirty="0">
                <a:ea typeface="Avenir Next" charset="0"/>
                <a:cs typeface="Avenir Next" charset="0"/>
              </a:rPr>
              <a:t>What happens in the computer?</a:t>
            </a:r>
          </a:p>
        </p:txBody>
      </p:sp>
      <p:sp>
        <p:nvSpPr>
          <p:cNvPr id="5" name="TextBox 4"/>
          <p:cNvSpPr txBox="1"/>
          <p:nvPr/>
        </p:nvSpPr>
        <p:spPr>
          <a:xfrm>
            <a:off x="279699" y="6236394"/>
            <a:ext cx="5379550" cy="369332"/>
          </a:xfrm>
          <a:prstGeom prst="rect">
            <a:avLst/>
          </a:prstGeom>
          <a:noFill/>
        </p:spPr>
        <p:txBody>
          <a:bodyPr wrap="none" rtlCol="0">
            <a:spAutoFit/>
          </a:bodyPr>
          <a:lstStyle/>
          <a:p>
            <a:r>
              <a:rPr lang="en-US" dirty="0">
                <a:ea typeface="Avenir Next Condensed" charset="0"/>
                <a:cs typeface="Avenir Next Condensed" charset="0"/>
              </a:rPr>
              <a:t>Recall that the execution starts from the main() function</a:t>
            </a:r>
          </a:p>
        </p:txBody>
      </p:sp>
      <p:sp>
        <p:nvSpPr>
          <p:cNvPr id="4" name="TextBox 3">
            <a:extLst>
              <a:ext uri="{FF2B5EF4-FFF2-40B4-BE49-F238E27FC236}">
                <a16:creationId xmlns:a16="http://schemas.microsoft.com/office/drawing/2014/main" id="{D2FBB161-739C-42BD-B7ED-E2F09E5AA5F4}"/>
              </a:ext>
            </a:extLst>
          </p:cNvPr>
          <p:cNvSpPr txBox="1"/>
          <p:nvPr/>
        </p:nvSpPr>
        <p:spPr>
          <a:xfrm>
            <a:off x="6261547" y="2470058"/>
            <a:ext cx="2689505" cy="954107"/>
          </a:xfrm>
          <a:prstGeom prst="rect">
            <a:avLst/>
          </a:prstGeom>
          <a:noFill/>
        </p:spPr>
        <p:txBody>
          <a:bodyPr wrap="square" rtlCol="0">
            <a:spAutoFit/>
          </a:bodyPr>
          <a:lstStyle/>
          <a:p>
            <a:r>
              <a:rPr lang="en-US" sz="1400" dirty="0"/>
              <a:t>A memory chunk for storing an integer will be created in the main memory and associated with the name “width”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4" grpId="0" animBg="1"/>
      <p:bldP spid="18" grpId="0" animBg="1"/>
      <p:bldP spid="19" grpId="0"/>
      <p:bldP spid="20" grpId="0"/>
      <p:bldP spid="21" grpId="0" animBg="1"/>
      <p:bldP spid="22" grpId="1" animBg="1"/>
      <p:bldP spid="23" grpId="0" animBg="1"/>
      <p:bldP spid="24"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Identifiers (Variable names)</a:t>
            </a:r>
            <a:br>
              <a:rPr lang="en-US" dirty="0"/>
            </a:br>
            <a:endParaRPr lang="en-US" dirty="0"/>
          </a:p>
        </p:txBody>
      </p:sp>
      <p:sp>
        <p:nvSpPr>
          <p:cNvPr id="3" name="Content Placeholder 2"/>
          <p:cNvSpPr>
            <a:spLocks noGrp="1"/>
          </p:cNvSpPr>
          <p:nvPr>
            <p:ph idx="1"/>
          </p:nvPr>
        </p:nvSpPr>
        <p:spPr>
          <a:xfrm>
            <a:off x="457199" y="1319134"/>
            <a:ext cx="8372475" cy="4909279"/>
          </a:xfrm>
        </p:spPr>
        <p:txBody>
          <a:bodyPr>
            <a:normAutofit lnSpcReduction="10000"/>
          </a:bodyPr>
          <a:lstStyle/>
          <a:p>
            <a:r>
              <a:rPr lang="en-US" dirty="0"/>
              <a:t>An identifier must start with either </a:t>
            </a:r>
          </a:p>
          <a:p>
            <a:pPr lvl="1"/>
            <a:r>
              <a:rPr lang="en-US" dirty="0"/>
              <a:t>a letter (i.e., </a:t>
            </a:r>
            <a:r>
              <a:rPr lang="en-US" dirty="0">
                <a:solidFill>
                  <a:schemeClr val="accent6">
                    <a:lumMod val="75000"/>
                  </a:schemeClr>
                </a:solidFill>
              </a:rPr>
              <a:t>A</a:t>
            </a:r>
            <a:r>
              <a:rPr lang="en-US" dirty="0"/>
              <a:t> to </a:t>
            </a:r>
            <a:r>
              <a:rPr lang="en-US" dirty="0">
                <a:solidFill>
                  <a:schemeClr val="accent6">
                    <a:lumMod val="75000"/>
                  </a:schemeClr>
                </a:solidFill>
              </a:rPr>
              <a:t>Z</a:t>
            </a:r>
            <a:r>
              <a:rPr lang="en-US" dirty="0"/>
              <a:t>, and </a:t>
            </a:r>
            <a:r>
              <a:rPr lang="en-US" dirty="0">
                <a:solidFill>
                  <a:schemeClr val="accent6">
                    <a:lumMod val="75000"/>
                  </a:schemeClr>
                </a:solidFill>
              </a:rPr>
              <a:t>a</a:t>
            </a:r>
            <a:r>
              <a:rPr lang="en-US" dirty="0"/>
              <a:t> to </a:t>
            </a:r>
            <a:r>
              <a:rPr lang="en-US" dirty="0">
                <a:solidFill>
                  <a:schemeClr val="accent6">
                    <a:lumMod val="75000"/>
                  </a:schemeClr>
                </a:solidFill>
              </a:rPr>
              <a:t>z</a:t>
            </a:r>
            <a:r>
              <a:rPr lang="en-US" dirty="0"/>
              <a:t>), or </a:t>
            </a:r>
          </a:p>
          <a:p>
            <a:pPr lvl="1"/>
            <a:r>
              <a:rPr lang="en-US" dirty="0"/>
              <a:t>the underscore symbol (i.e., </a:t>
            </a:r>
            <a:r>
              <a:rPr lang="en-US" dirty="0">
                <a:solidFill>
                  <a:schemeClr val="accent6">
                    <a:lumMod val="75000"/>
                  </a:schemeClr>
                </a:solidFill>
              </a:rPr>
              <a:t>_</a:t>
            </a:r>
            <a:r>
              <a:rPr lang="en-US" dirty="0"/>
              <a:t>) </a:t>
            </a:r>
          </a:p>
          <a:p>
            <a:r>
              <a:rPr lang="en-US" dirty="0"/>
              <a:t>The rest of the characters may be </a:t>
            </a:r>
          </a:p>
          <a:p>
            <a:pPr lvl="1"/>
            <a:r>
              <a:rPr lang="pl-PL" dirty="0"/>
              <a:t>letters (i.e., </a:t>
            </a:r>
            <a:r>
              <a:rPr lang="pl-PL" dirty="0">
                <a:solidFill>
                  <a:schemeClr val="accent6">
                    <a:lumMod val="75000"/>
                  </a:schemeClr>
                </a:solidFill>
              </a:rPr>
              <a:t>A</a:t>
            </a:r>
            <a:r>
              <a:rPr lang="pl-PL" dirty="0"/>
              <a:t> to </a:t>
            </a:r>
            <a:r>
              <a:rPr lang="pl-PL" dirty="0">
                <a:solidFill>
                  <a:schemeClr val="accent6">
                    <a:lumMod val="75000"/>
                  </a:schemeClr>
                </a:solidFill>
              </a:rPr>
              <a:t>Z</a:t>
            </a:r>
            <a:r>
              <a:rPr lang="pl-PL" dirty="0"/>
              <a:t>, and </a:t>
            </a:r>
            <a:r>
              <a:rPr lang="pl-PL" dirty="0">
                <a:solidFill>
                  <a:schemeClr val="accent6">
                    <a:lumMod val="75000"/>
                  </a:schemeClr>
                </a:solidFill>
              </a:rPr>
              <a:t>a</a:t>
            </a:r>
            <a:r>
              <a:rPr lang="pl-PL" dirty="0"/>
              <a:t> to </a:t>
            </a:r>
            <a:r>
              <a:rPr lang="pl-PL" dirty="0">
                <a:solidFill>
                  <a:schemeClr val="accent6">
                    <a:lumMod val="75000"/>
                  </a:schemeClr>
                </a:solidFill>
              </a:rPr>
              <a:t>z</a:t>
            </a:r>
            <a:r>
              <a:rPr lang="pl-PL" dirty="0"/>
              <a:t>), </a:t>
            </a:r>
            <a:endParaRPr lang="en-US" dirty="0"/>
          </a:p>
          <a:p>
            <a:pPr lvl="1"/>
            <a:r>
              <a:rPr lang="en-US" dirty="0"/>
              <a:t>digits (i.e., </a:t>
            </a:r>
            <a:r>
              <a:rPr lang="en-US" dirty="0">
                <a:solidFill>
                  <a:schemeClr val="accent6">
                    <a:lumMod val="75000"/>
                  </a:schemeClr>
                </a:solidFill>
              </a:rPr>
              <a:t>0</a:t>
            </a:r>
            <a:r>
              <a:rPr lang="en-US" dirty="0"/>
              <a:t> to </a:t>
            </a:r>
            <a:r>
              <a:rPr lang="en-US" dirty="0">
                <a:solidFill>
                  <a:schemeClr val="accent6">
                    <a:lumMod val="75000"/>
                  </a:schemeClr>
                </a:solidFill>
              </a:rPr>
              <a:t>9</a:t>
            </a:r>
            <a:r>
              <a:rPr lang="en-US" dirty="0"/>
              <a:t>), or </a:t>
            </a:r>
          </a:p>
          <a:p>
            <a:pPr lvl="1"/>
            <a:r>
              <a:rPr lang="en-US" dirty="0"/>
              <a:t>the underscore symbol (i.e., </a:t>
            </a:r>
            <a:r>
              <a:rPr lang="en-US" dirty="0">
                <a:solidFill>
                  <a:schemeClr val="accent6">
                    <a:lumMod val="75000"/>
                  </a:schemeClr>
                </a:solidFill>
              </a:rPr>
              <a:t>_</a:t>
            </a:r>
            <a:r>
              <a:rPr lang="en-US" dirty="0"/>
              <a:t>) </a:t>
            </a:r>
          </a:p>
          <a:p>
            <a:r>
              <a:rPr lang="en-US" dirty="0"/>
              <a:t>Meaningful identifiers make a program more </a:t>
            </a:r>
            <a:r>
              <a:rPr lang="en-US" dirty="0">
                <a:solidFill>
                  <a:schemeClr val="accent6">
                    <a:lumMod val="75000"/>
                  </a:schemeClr>
                </a:solidFill>
              </a:rPr>
              <a:t>readable </a:t>
            </a:r>
          </a:p>
          <a:p>
            <a:r>
              <a:rPr lang="en-US" dirty="0"/>
              <a:t>C++ is </a:t>
            </a:r>
            <a:r>
              <a:rPr lang="en-US" dirty="0">
                <a:solidFill>
                  <a:schemeClr val="accent6">
                    <a:lumMod val="75000"/>
                  </a:schemeClr>
                </a:solidFill>
              </a:rPr>
              <a:t>case-sensitive</a:t>
            </a:r>
            <a:r>
              <a:rPr lang="en-US" dirty="0"/>
              <a:t> </a:t>
            </a:r>
          </a:p>
          <a:p>
            <a:pPr lvl="1"/>
            <a:r>
              <a:rPr lang="en-US" dirty="0"/>
              <a:t>e.g., radius, RADIUS, Radius, etc., are different </a:t>
            </a:r>
          </a:p>
          <a:p>
            <a:r>
              <a:rPr lang="en-US" dirty="0"/>
              <a:t>Cannot be a </a:t>
            </a:r>
            <a:r>
              <a:rPr lang="en-US" b="1" dirty="0">
                <a:solidFill>
                  <a:schemeClr val="accent6">
                    <a:lumMod val="75000"/>
                  </a:schemeClr>
                </a:solidFill>
              </a:rPr>
              <a:t>keyword</a:t>
            </a:r>
            <a:r>
              <a:rPr lang="en-US" dirty="0"/>
              <a:t> in C++ </a:t>
            </a:r>
          </a:p>
          <a:p>
            <a:pPr>
              <a:buNone/>
            </a:pPr>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22</a:t>
            </a:fld>
            <a:endParaRPr lang="en-US"/>
          </a:p>
        </p:txBody>
      </p:sp>
      <p:grpSp>
        <p:nvGrpSpPr>
          <p:cNvPr id="12" name="Group 11"/>
          <p:cNvGrpSpPr/>
          <p:nvPr/>
        </p:nvGrpSpPr>
        <p:grpSpPr>
          <a:xfrm>
            <a:off x="5970495" y="1549101"/>
            <a:ext cx="3065930" cy="2224672"/>
            <a:chOff x="5970495" y="1549101"/>
            <a:chExt cx="3065930" cy="2224672"/>
          </a:xfrm>
        </p:grpSpPr>
        <p:sp>
          <p:nvSpPr>
            <p:cNvPr id="9" name="Rectangle 8"/>
            <p:cNvSpPr/>
            <p:nvPr/>
          </p:nvSpPr>
          <p:spPr>
            <a:xfrm>
              <a:off x="5970495" y="1549101"/>
              <a:ext cx="3065930" cy="2224672"/>
            </a:xfrm>
            <a:prstGeom prst="rect">
              <a:avLst/>
            </a:prstGeom>
            <a:ln>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p:cNvSpPr txBox="1"/>
            <p:nvPr/>
          </p:nvSpPr>
          <p:spPr>
            <a:xfrm>
              <a:off x="6014229" y="1631137"/>
              <a:ext cx="2869696" cy="738664"/>
            </a:xfrm>
            <a:prstGeom prst="rect">
              <a:avLst/>
            </a:prstGeom>
            <a:noFill/>
            <a:ln>
              <a:solidFill>
                <a:schemeClr val="tx2">
                  <a:lumMod val="60000"/>
                  <a:lumOff val="40000"/>
                </a:schemeClr>
              </a:solidFill>
            </a:ln>
          </p:spPr>
          <p:txBody>
            <a:bodyPr wrap="none" rtlCol="0">
              <a:spAutoFit/>
            </a:bodyPr>
            <a:lstStyle/>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area;</a:t>
              </a: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length;</a:t>
              </a: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area = length*length;</a:t>
              </a:r>
            </a:p>
          </p:txBody>
        </p:sp>
        <p:sp>
          <p:nvSpPr>
            <p:cNvPr id="7" name="TextBox 6"/>
            <p:cNvSpPr txBox="1"/>
            <p:nvPr/>
          </p:nvSpPr>
          <p:spPr>
            <a:xfrm>
              <a:off x="7267822" y="2858456"/>
              <a:ext cx="1366080" cy="738664"/>
            </a:xfrm>
            <a:prstGeom prst="rect">
              <a:avLst/>
            </a:prstGeom>
            <a:noFill/>
            <a:ln>
              <a:solidFill>
                <a:schemeClr val="tx2">
                  <a:lumMod val="60000"/>
                  <a:lumOff val="40000"/>
                </a:schemeClr>
              </a:solidFill>
            </a:ln>
          </p:spPr>
          <p:txBody>
            <a:bodyPr wrap="none" rtlCol="0">
              <a:spAutoFit/>
            </a:bodyPr>
            <a:lstStyle/>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a;</a:t>
              </a: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b;</a:t>
              </a:r>
            </a:p>
            <a:p>
              <a:r>
                <a:rPr lang="en-US" sz="1400" dirty="0" err="1">
                  <a:latin typeface="Menlo" panose="020B0609030804020204" pitchFamily="49" charset="0"/>
                  <a:ea typeface="Menlo" panose="020B0609030804020204" pitchFamily="49" charset="0"/>
                  <a:cs typeface="Menlo" panose="020B0609030804020204" pitchFamily="49" charset="0"/>
                </a:rPr>
                <a:t>int</a:t>
              </a:r>
              <a:r>
                <a:rPr lang="en-US" sz="1400" dirty="0">
                  <a:latin typeface="Menlo" panose="020B0609030804020204" pitchFamily="49" charset="0"/>
                  <a:ea typeface="Menlo" panose="020B0609030804020204" pitchFamily="49" charset="0"/>
                  <a:cs typeface="Menlo" panose="020B0609030804020204" pitchFamily="49" charset="0"/>
                </a:rPr>
                <a:t> b= a*a;</a:t>
              </a:r>
            </a:p>
          </p:txBody>
        </p:sp>
        <p:sp>
          <p:nvSpPr>
            <p:cNvPr id="8" name="TextBox 7"/>
            <p:cNvSpPr txBox="1"/>
            <p:nvPr/>
          </p:nvSpPr>
          <p:spPr>
            <a:xfrm>
              <a:off x="6800077" y="2475629"/>
              <a:ext cx="458780" cy="369332"/>
            </a:xfrm>
            <a:prstGeom prst="rect">
              <a:avLst/>
            </a:prstGeom>
            <a:noFill/>
            <a:ln>
              <a:noFill/>
            </a:ln>
          </p:spPr>
          <p:txBody>
            <a:bodyPr wrap="none" rtlCol="0">
              <a:spAutoFit/>
            </a:bodyPr>
            <a:lstStyle/>
            <a:p>
              <a:r>
                <a:rPr lang="en-US" dirty="0">
                  <a:latin typeface="Avenir Next" charset="0"/>
                  <a:ea typeface="Avenir Next" charset="0"/>
                  <a:cs typeface="Avenir Next" charset="0"/>
                </a:rPr>
                <a:t>vs.</a:t>
              </a:r>
            </a:p>
          </p:txBody>
        </p:sp>
      </p:grpSp>
      <p:cxnSp>
        <p:nvCxnSpPr>
          <p:cNvPr id="11" name="Straight Arrow Connector 10"/>
          <p:cNvCxnSpPr/>
          <p:nvPr/>
        </p:nvCxnSpPr>
        <p:spPr>
          <a:xfrm flipH="1">
            <a:off x="7616414" y="3773773"/>
            <a:ext cx="32625" cy="540043"/>
          </a:xfrm>
          <a:prstGeom prst="straightConnector1">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Keywords</a:t>
            </a:r>
          </a:p>
        </p:txBody>
      </p:sp>
      <p:sp>
        <p:nvSpPr>
          <p:cNvPr id="3" name="Content Placeholder 2"/>
          <p:cNvSpPr>
            <a:spLocks noGrp="1"/>
          </p:cNvSpPr>
          <p:nvPr>
            <p:ph idx="1"/>
          </p:nvPr>
        </p:nvSpPr>
        <p:spPr>
          <a:xfrm>
            <a:off x="457198" y="1319135"/>
            <a:ext cx="8686801" cy="1082871"/>
          </a:xfrm>
        </p:spPr>
        <p:txBody>
          <a:bodyPr>
            <a:normAutofit/>
          </a:bodyPr>
          <a:lstStyle/>
          <a:p>
            <a:r>
              <a:rPr lang="en-US" b="1" dirty="0">
                <a:solidFill>
                  <a:schemeClr val="accent6">
                    <a:lumMod val="75000"/>
                  </a:schemeClr>
                </a:solidFill>
              </a:rPr>
              <a:t>Reserved</a:t>
            </a:r>
            <a:r>
              <a:rPr lang="en-US" dirty="0"/>
              <a:t> words in C++ with </a:t>
            </a:r>
            <a:r>
              <a:rPr lang="en-US" dirty="0">
                <a:solidFill>
                  <a:schemeClr val="accent5">
                    <a:lumMod val="75000"/>
                  </a:schemeClr>
                </a:solidFill>
              </a:rPr>
              <a:t>predefined meanings</a:t>
            </a:r>
            <a:r>
              <a:rPr lang="en-US" dirty="0">
                <a:solidFill>
                  <a:schemeClr val="accent6">
                    <a:lumMod val="75000"/>
                  </a:schemeClr>
                </a:solidFill>
              </a:rPr>
              <a:t>.</a:t>
            </a:r>
          </a:p>
          <a:p>
            <a:r>
              <a:rPr lang="en-US" dirty="0"/>
              <a:t>CANNOT be used as names for variables or anything else.</a:t>
            </a:r>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64828203"/>
              </p:ext>
            </p:extLst>
          </p:nvPr>
        </p:nvGraphicFramePr>
        <p:xfrm>
          <a:off x="457198" y="2393950"/>
          <a:ext cx="8374568" cy="3209544"/>
        </p:xfrm>
        <a:graphic>
          <a:graphicData uri="http://schemas.openxmlformats.org/drawingml/2006/table">
            <a:tbl>
              <a:tblPr bandRow="1">
                <a:tableStyleId>{5C22544A-7EE6-4342-B048-85BDC9FD1C3A}</a:tableStyleId>
              </a:tblPr>
              <a:tblGrid>
                <a:gridCol w="1518363">
                  <a:extLst>
                    <a:ext uri="{9D8B030D-6E8A-4147-A177-3AD203B41FA5}">
                      <a16:colId xmlns:a16="http://schemas.microsoft.com/office/drawing/2014/main" val="20000"/>
                    </a:ext>
                  </a:extLst>
                </a:gridCol>
                <a:gridCol w="1715453">
                  <a:extLst>
                    <a:ext uri="{9D8B030D-6E8A-4147-A177-3AD203B41FA5}">
                      <a16:colId xmlns:a16="http://schemas.microsoft.com/office/drawing/2014/main" val="20001"/>
                    </a:ext>
                  </a:extLst>
                </a:gridCol>
                <a:gridCol w="2223552">
                  <a:extLst>
                    <a:ext uri="{9D8B030D-6E8A-4147-A177-3AD203B41FA5}">
                      <a16:colId xmlns:a16="http://schemas.microsoft.com/office/drawing/2014/main" val="20002"/>
                    </a:ext>
                  </a:extLst>
                </a:gridCol>
                <a:gridCol w="1487656">
                  <a:extLst>
                    <a:ext uri="{9D8B030D-6E8A-4147-A177-3AD203B41FA5}">
                      <a16:colId xmlns:a16="http://schemas.microsoft.com/office/drawing/2014/main" val="20003"/>
                    </a:ext>
                  </a:extLst>
                </a:gridCol>
                <a:gridCol w="1429544">
                  <a:extLst>
                    <a:ext uri="{9D8B030D-6E8A-4147-A177-3AD203B41FA5}">
                      <a16:colId xmlns:a16="http://schemas.microsoft.com/office/drawing/2014/main" val="20004"/>
                    </a:ext>
                  </a:extLst>
                </a:gridCol>
              </a:tblGrid>
              <a:tr h="142240">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asm</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do</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inline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return</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typedef</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0"/>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auto</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double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int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short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typeid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1"/>
                  </a:ext>
                </a:extLst>
              </a:tr>
              <a:tr h="142240">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bool</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dynamic_cast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log</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signed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typename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2"/>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break</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else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long</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sizeof</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union</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3"/>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case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enum</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mutable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static</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unsigned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4"/>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catch</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explicit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namespace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static_cast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using</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5"/>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char</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extern</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new</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struct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virtual</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6"/>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class</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false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operator</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switch</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void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7"/>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const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float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private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template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volatile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8"/>
                  </a:ext>
                </a:extLst>
              </a:tr>
              <a:tr h="142240">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const_cast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for</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protected </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this</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wchar_t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09"/>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continue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friend</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public</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throw</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while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10"/>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default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goto</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register</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true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11"/>
                  </a:ext>
                </a:extLst>
              </a:tr>
              <a:tr h="142240">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delete</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if</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err="1">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reinterpret_cast</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r>
                        <a:rPr lang="en-US" sz="15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try</a:t>
                      </a:r>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tc>
                  <a:txBody>
                    <a:bodyPr/>
                    <a:lstStyle/>
                    <a:p>
                      <a:endParaRPr lang="en-US" sz="1500" b="1"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endParaRPr>
                    </a:p>
                  </a:txBody>
                  <a:tcPr marL="137160" marT="9144" marB="9144" anchor="ctr"/>
                </a:tc>
                <a:extLst>
                  <a:ext uri="{0D108BD9-81ED-4DB2-BD59-A6C34878D82A}">
                    <a16:rowId xmlns:a16="http://schemas.microsoft.com/office/drawing/2014/main" val="10012"/>
                  </a:ext>
                </a:extLst>
              </a:tr>
            </a:tbl>
          </a:graphicData>
        </a:graphic>
      </p:graphicFrame>
      <p:sp>
        <p:nvSpPr>
          <p:cNvPr id="4" name="TextBox 3">
            <a:extLst>
              <a:ext uri="{FF2B5EF4-FFF2-40B4-BE49-F238E27FC236}">
                <a16:creationId xmlns:a16="http://schemas.microsoft.com/office/drawing/2014/main" id="{A6BFDB7A-8117-FD46-BDB8-61418F1D4A88}"/>
              </a:ext>
            </a:extLst>
          </p:cNvPr>
          <p:cNvSpPr txBox="1"/>
          <p:nvPr/>
        </p:nvSpPr>
        <p:spPr>
          <a:xfrm>
            <a:off x="662831" y="5710019"/>
            <a:ext cx="6490009" cy="646331"/>
          </a:xfrm>
          <a:prstGeom prst="rect">
            <a:avLst/>
          </a:prstGeom>
          <a:noFill/>
        </p:spPr>
        <p:txBody>
          <a:bodyPr wrap="square" rtlCol="0">
            <a:spAutoFit/>
          </a:bodyPr>
          <a:lstStyle/>
          <a:p>
            <a:r>
              <a:rPr lang="en-US" dirty="0"/>
              <a:t>You are not required to memorize all these names.  You will get to recognize most of them later 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identifiers</a:t>
            </a:r>
          </a:p>
        </p:txBody>
      </p:sp>
      <p:sp>
        <p:nvSpPr>
          <p:cNvPr id="3" name="Content Placeholder 2"/>
          <p:cNvSpPr>
            <a:spLocks noGrp="1"/>
          </p:cNvSpPr>
          <p:nvPr>
            <p:ph idx="1"/>
          </p:nvPr>
        </p:nvSpPr>
        <p:spPr>
          <a:xfrm>
            <a:off x="457200" y="1323192"/>
            <a:ext cx="8229600" cy="4802972"/>
          </a:xfrm>
        </p:spPr>
        <p:txBody>
          <a:bodyPr/>
          <a:lstStyle/>
          <a:p>
            <a:r>
              <a:rPr lang="en-US" sz="2800" dirty="0"/>
              <a:t>Which of the following identifiers are valid in C++?</a:t>
            </a:r>
          </a:p>
          <a:p>
            <a:endParaRPr lang="en-US" dirty="0"/>
          </a:p>
        </p:txBody>
      </p:sp>
      <p:sp>
        <p:nvSpPr>
          <p:cNvPr id="25" name="Slide Number Placeholder 24"/>
          <p:cNvSpPr>
            <a:spLocks noGrp="1"/>
          </p:cNvSpPr>
          <p:nvPr>
            <p:ph type="sldNum" sz="quarter" idx="12"/>
          </p:nvPr>
        </p:nvSpPr>
        <p:spPr/>
        <p:txBody>
          <a:bodyPr/>
          <a:lstStyle/>
          <a:p>
            <a:fld id="{A2D5F323-9395-A24C-8003-89F99F5948AE}" type="slidenum">
              <a:rPr lang="en-US" smtClean="0"/>
              <a:pPr/>
              <a:t>24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28711250"/>
              </p:ext>
            </p:extLst>
          </p:nvPr>
        </p:nvGraphicFramePr>
        <p:xfrm>
          <a:off x="762000" y="1904757"/>
          <a:ext cx="7772400" cy="3048485"/>
        </p:xfrm>
        <a:graphic>
          <a:graphicData uri="http://schemas.openxmlformats.org/drawingml/2006/table">
            <a:tbl>
              <a:tblPr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609697">
                <a:tc>
                  <a:txBody>
                    <a:bodyPr/>
                    <a:lstStyle/>
                    <a:p>
                      <a:r>
                        <a:rPr lang="en-US" sz="2000" b="0" i="0" dirty="0" err="1">
                          <a:latin typeface="Menlo" panose="020B0609030804020204" pitchFamily="49" charset="0"/>
                          <a:ea typeface="Menlo" panose="020B0609030804020204" pitchFamily="49" charset="0"/>
                          <a:cs typeface="Menlo" panose="020B0609030804020204" pitchFamily="49" charset="0"/>
                        </a:rPr>
                        <a:t>a_man</a:t>
                      </a:r>
                      <a:endParaRPr lang="en-US" sz="2000" b="0" i="0" dirty="0">
                        <a:latin typeface="Menlo" panose="020B0609030804020204" pitchFamily="49" charset="0"/>
                        <a:ea typeface="Menlo" panose="020B0609030804020204" pitchFamily="49" charset="0"/>
                        <a:cs typeface="Menlo" panose="020B0609030804020204" pitchFamily="49" charset="0"/>
                      </a:endParaRP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2008</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program.cc</a:t>
                      </a:r>
                    </a:p>
                  </a:txBody>
                  <a:tcPr marL="137160" marR="137160" marT="137160" marB="137160" anchor="ctr"/>
                </a:tc>
                <a:extLst>
                  <a:ext uri="{0D108BD9-81ED-4DB2-BD59-A6C34878D82A}">
                    <a16:rowId xmlns:a16="http://schemas.microsoft.com/office/drawing/2014/main" val="10000"/>
                  </a:ext>
                </a:extLst>
              </a:tr>
              <a:tr h="609697">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const</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year1-student</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_</a:t>
                      </a:r>
                      <a:r>
                        <a:rPr lang="en-US" sz="2000" b="0" i="0" dirty="0" err="1">
                          <a:latin typeface="Menlo" panose="020B0609030804020204" pitchFamily="49" charset="0"/>
                          <a:ea typeface="Menlo" panose="020B0609030804020204" pitchFamily="49" charset="0"/>
                          <a:cs typeface="Menlo" panose="020B0609030804020204" pitchFamily="49" charset="0"/>
                        </a:rPr>
                        <a:t>oOOo</a:t>
                      </a:r>
                      <a:r>
                        <a:rPr lang="en-US" sz="2000" b="0" i="0" dirty="0">
                          <a:latin typeface="Menlo" panose="020B0609030804020204" pitchFamily="49" charset="0"/>
                          <a:ea typeface="Menlo" panose="020B0609030804020204" pitchFamily="49" charset="0"/>
                          <a:cs typeface="Menlo" panose="020B0609030804020204" pitchFamily="49" charset="0"/>
                        </a:rPr>
                        <a:t>_</a:t>
                      </a:r>
                    </a:p>
                  </a:txBody>
                  <a:tcPr marL="137160" marR="137160" marT="137160" marB="137160" anchor="ctr"/>
                </a:tc>
                <a:extLst>
                  <a:ext uri="{0D108BD9-81ED-4DB2-BD59-A6C34878D82A}">
                    <a16:rowId xmlns:a16="http://schemas.microsoft.com/office/drawing/2014/main" val="10001"/>
                  </a:ext>
                </a:extLst>
              </a:tr>
              <a:tr h="609697">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an integer</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change%2</a:t>
                      </a: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ABCx123</a:t>
                      </a:r>
                    </a:p>
                  </a:txBody>
                  <a:tcPr marL="137160" marR="137160" marT="137160" marB="137160" anchor="ctr"/>
                </a:tc>
                <a:extLst>
                  <a:ext uri="{0D108BD9-81ED-4DB2-BD59-A6C34878D82A}">
                    <a16:rowId xmlns:a16="http://schemas.microsoft.com/office/drawing/2014/main" val="10002"/>
                  </a:ext>
                </a:extLst>
              </a:tr>
              <a:tr h="609697">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string</a:t>
                      </a:r>
                    </a:p>
                  </a:txBody>
                  <a:tcPr marL="137160" marR="137160" marT="137160" marB="137160" anchor="ctr"/>
                </a:tc>
                <a:tc>
                  <a:txBody>
                    <a:bodyPr/>
                    <a:lstStyle/>
                    <a:p>
                      <a:r>
                        <a:rPr lang="en-US" sz="2000" b="0" i="0" dirty="0" err="1">
                          <a:latin typeface="Menlo" panose="020B0609030804020204" pitchFamily="49" charset="0"/>
                          <a:ea typeface="Menlo" panose="020B0609030804020204" pitchFamily="49" charset="0"/>
                          <a:cs typeface="Menlo" panose="020B0609030804020204" pitchFamily="49" charset="0"/>
                        </a:rPr>
                        <a:t>Days_of_Week</a:t>
                      </a:r>
                      <a:endParaRPr lang="en-US" sz="2000" b="0" i="0" dirty="0">
                        <a:latin typeface="Menlo" panose="020B0609030804020204" pitchFamily="49" charset="0"/>
                        <a:ea typeface="Menlo" panose="020B0609030804020204" pitchFamily="49" charset="0"/>
                        <a:cs typeface="Menlo" panose="020B0609030804020204" pitchFamily="49" charset="0"/>
                      </a:endParaRP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friend</a:t>
                      </a:r>
                    </a:p>
                  </a:txBody>
                  <a:tcPr marL="137160" marR="137160" marT="137160" marB="137160" anchor="ctr"/>
                </a:tc>
                <a:extLst>
                  <a:ext uri="{0D108BD9-81ED-4DB2-BD59-A6C34878D82A}">
                    <a16:rowId xmlns:a16="http://schemas.microsoft.com/office/drawing/2014/main" val="10003"/>
                  </a:ext>
                </a:extLst>
              </a:tr>
              <a:tr h="609697">
                <a:tc>
                  <a:txBody>
                    <a:bodyPr/>
                    <a:lstStyle/>
                    <a:p>
                      <a:r>
                        <a:rPr lang="en-US" sz="2000" b="0" i="0" dirty="0" err="1">
                          <a:latin typeface="Menlo" panose="020B0609030804020204" pitchFamily="49" charset="0"/>
                          <a:ea typeface="Menlo" panose="020B0609030804020204" pitchFamily="49" charset="0"/>
                          <a:cs typeface="Menlo" panose="020B0609030804020204" pitchFamily="49" charset="0"/>
                        </a:rPr>
                        <a:t>cout</a:t>
                      </a:r>
                      <a:endParaRPr lang="en-US" sz="2000" b="0" i="0" dirty="0">
                        <a:latin typeface="Menlo" panose="020B0609030804020204" pitchFamily="49" charset="0"/>
                        <a:ea typeface="Menlo" panose="020B0609030804020204" pitchFamily="49" charset="0"/>
                        <a:cs typeface="Menlo" panose="020B0609030804020204" pitchFamily="49" charset="0"/>
                      </a:endParaRPr>
                    </a:p>
                  </a:txBody>
                  <a:tcPr marL="137160" marR="137160" marT="137160" marB="137160" anchor="ctr"/>
                </a:tc>
                <a:tc>
                  <a:txBody>
                    <a:bodyPr/>
                    <a:lstStyle/>
                    <a:p>
                      <a:r>
                        <a:rPr lang="en-US" sz="2000" b="0" i="0" dirty="0">
                          <a:latin typeface="Menlo" panose="020B0609030804020204" pitchFamily="49" charset="0"/>
                          <a:ea typeface="Menlo" panose="020B0609030804020204" pitchFamily="49" charset="0"/>
                          <a:cs typeface="Menlo" panose="020B0609030804020204" pitchFamily="49" charset="0"/>
                        </a:rPr>
                        <a:t>delete</a:t>
                      </a:r>
                    </a:p>
                  </a:txBody>
                  <a:tcPr marL="137160" marR="137160" marT="137160" marB="137160" anchor="ctr"/>
                </a:tc>
                <a:tc>
                  <a:txBody>
                    <a:bodyPr/>
                    <a:lstStyle/>
                    <a:p>
                      <a:r>
                        <a:rPr lang="en-US" sz="2000" b="0" i="0" dirty="0" err="1">
                          <a:latin typeface="Menlo" panose="020B0609030804020204" pitchFamily="49" charset="0"/>
                          <a:ea typeface="Menlo" panose="020B0609030804020204" pitchFamily="49" charset="0"/>
                          <a:cs typeface="Menlo" panose="020B0609030804020204" pitchFamily="49" charset="0"/>
                        </a:rPr>
                        <a:t>cos</a:t>
                      </a:r>
                      <a:endParaRPr lang="en-US" sz="2000" b="0" i="0" dirty="0">
                        <a:latin typeface="Menlo" panose="020B0609030804020204" pitchFamily="49" charset="0"/>
                        <a:ea typeface="Menlo" panose="020B0609030804020204" pitchFamily="49" charset="0"/>
                        <a:cs typeface="Menlo" panose="020B0609030804020204" pitchFamily="49" charset="0"/>
                      </a:endParaRPr>
                    </a:p>
                  </a:txBody>
                  <a:tcPr marL="137160" marR="137160" marT="137160" marB="137160" anchor="ctr"/>
                </a:tc>
                <a:extLst>
                  <a:ext uri="{0D108BD9-81ED-4DB2-BD59-A6C34878D82A}">
                    <a16:rowId xmlns:a16="http://schemas.microsoft.com/office/drawing/2014/main" val="10004"/>
                  </a:ext>
                </a:extLst>
              </a:tr>
            </a:tbl>
          </a:graphicData>
        </a:graphic>
      </p:graphicFrame>
      <p:pic>
        <p:nvPicPr>
          <p:cNvPr id="6"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2819400" y="2046024"/>
            <a:ext cx="356367" cy="381000"/>
          </a:xfrm>
          <a:prstGeom prst="rect">
            <a:avLst/>
          </a:prstGeom>
          <a:noFill/>
        </p:spPr>
      </p:pic>
      <p:pic>
        <p:nvPicPr>
          <p:cNvPr id="8"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2767834" y="2667000"/>
            <a:ext cx="356366" cy="381000"/>
          </a:xfrm>
          <a:prstGeom prst="rect">
            <a:avLst/>
          </a:prstGeom>
          <a:noFill/>
        </p:spPr>
      </p:pic>
      <p:pic>
        <p:nvPicPr>
          <p:cNvPr id="11"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5508008" y="2046024"/>
            <a:ext cx="356366" cy="381000"/>
          </a:xfrm>
          <a:prstGeom prst="rect">
            <a:avLst/>
          </a:prstGeom>
          <a:noFill/>
          <a:effectLst/>
        </p:spPr>
      </p:pic>
      <p:pic>
        <p:nvPicPr>
          <p:cNvPr id="12"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5508008" y="2667000"/>
            <a:ext cx="356366" cy="381000"/>
          </a:xfrm>
          <a:prstGeom prst="rect">
            <a:avLst/>
          </a:prstGeom>
          <a:noFill/>
        </p:spPr>
      </p:pic>
      <p:pic>
        <p:nvPicPr>
          <p:cNvPr id="16"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8029050" y="2046024"/>
            <a:ext cx="356366" cy="381000"/>
          </a:xfrm>
          <a:prstGeom prst="rect">
            <a:avLst/>
          </a:prstGeom>
          <a:noFill/>
        </p:spPr>
      </p:pic>
      <p:pic>
        <p:nvPicPr>
          <p:cNvPr id="18"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8029049" y="2667000"/>
            <a:ext cx="356367" cy="381000"/>
          </a:xfrm>
          <a:prstGeom prst="rect">
            <a:avLst/>
          </a:prstGeom>
          <a:noFill/>
        </p:spPr>
      </p:pic>
      <p:pic>
        <p:nvPicPr>
          <p:cNvPr id="7"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2767834" y="3278186"/>
            <a:ext cx="356366" cy="381000"/>
          </a:xfrm>
          <a:prstGeom prst="rect">
            <a:avLst/>
          </a:prstGeom>
          <a:noFill/>
        </p:spPr>
      </p:pic>
      <p:pic>
        <p:nvPicPr>
          <p:cNvPr id="9"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2819400" y="3876410"/>
            <a:ext cx="356367" cy="381000"/>
          </a:xfrm>
          <a:prstGeom prst="rect">
            <a:avLst/>
          </a:prstGeom>
          <a:noFill/>
        </p:spPr>
      </p:pic>
      <p:pic>
        <p:nvPicPr>
          <p:cNvPr id="10"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2819400" y="4461228"/>
            <a:ext cx="356367" cy="381000"/>
          </a:xfrm>
          <a:prstGeom prst="rect">
            <a:avLst/>
          </a:prstGeom>
          <a:noFill/>
        </p:spPr>
      </p:pic>
      <p:pic>
        <p:nvPicPr>
          <p:cNvPr id="13"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5508008" y="3278186"/>
            <a:ext cx="356366" cy="381000"/>
          </a:xfrm>
          <a:prstGeom prst="rect">
            <a:avLst/>
          </a:prstGeom>
          <a:noFill/>
        </p:spPr>
      </p:pic>
      <p:pic>
        <p:nvPicPr>
          <p:cNvPr id="14"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5508008" y="4537428"/>
            <a:ext cx="356366" cy="381000"/>
          </a:xfrm>
          <a:prstGeom prst="rect">
            <a:avLst/>
          </a:prstGeom>
          <a:noFill/>
        </p:spPr>
      </p:pic>
      <p:pic>
        <p:nvPicPr>
          <p:cNvPr id="15"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5508007" y="3876410"/>
            <a:ext cx="356367" cy="381000"/>
          </a:xfrm>
          <a:prstGeom prst="rect">
            <a:avLst/>
          </a:prstGeom>
          <a:noFill/>
        </p:spPr>
      </p:pic>
      <p:pic>
        <p:nvPicPr>
          <p:cNvPr id="17" name="Picture 3" descr="E:\Teaching\ENGG 1002 Computer Programming and Applications\2011 ENGG1002B\Lecture Slides\Chapter 1. Introduction\cross.gif"/>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8029050" y="3876410"/>
            <a:ext cx="356366" cy="381000"/>
          </a:xfrm>
          <a:prstGeom prst="rect">
            <a:avLst/>
          </a:prstGeom>
          <a:noFill/>
        </p:spPr>
      </p:pic>
      <p:pic>
        <p:nvPicPr>
          <p:cNvPr id="19"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8029049" y="3278186"/>
            <a:ext cx="356367" cy="381000"/>
          </a:xfrm>
          <a:prstGeom prst="rect">
            <a:avLst/>
          </a:prstGeom>
          <a:noFill/>
        </p:spPr>
      </p:pic>
      <p:pic>
        <p:nvPicPr>
          <p:cNvPr id="20" name="Picture 2" descr="E:\Teaching\ENGG 1002 Computer Programming and Applications\2011 ENGG1002B\Lecture Slides\Chapter 1. Introduction\tick.gif"/>
          <p:cNvPicPr>
            <a:picLocks noChangeAspect="1" noChangeArrowheads="1"/>
          </p:cNvPicPr>
          <p:nvPr/>
        </p:nvPicPr>
        <p:blipFill>
          <a:blip r:embed="rId3" cstate="print">
            <a:duotone>
              <a:prstClr val="black"/>
              <a:srgbClr val="00B0F0">
                <a:tint val="45000"/>
                <a:satMod val="400000"/>
              </a:srgbClr>
            </a:duotone>
          </a:blip>
          <a:srcRect/>
          <a:stretch>
            <a:fillRect/>
          </a:stretch>
        </p:blipFill>
        <p:spPr bwMode="auto">
          <a:xfrm>
            <a:off x="8029049" y="4537428"/>
            <a:ext cx="356367" cy="381000"/>
          </a:xfrm>
          <a:prstGeom prst="rect">
            <a:avLst/>
          </a:prstGeom>
          <a:noFill/>
        </p:spPr>
      </p:pic>
      <p:sp>
        <p:nvSpPr>
          <p:cNvPr id="21" name="Oval 20"/>
          <p:cNvSpPr/>
          <p:nvPr/>
        </p:nvSpPr>
        <p:spPr>
          <a:xfrm>
            <a:off x="5992504" y="4461228"/>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62000" y="4461228"/>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896938" y="5273077"/>
            <a:ext cx="6477000" cy="1201003"/>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atin typeface="Calibri Light" charset="0"/>
                <a:ea typeface="Calibri Light" charset="0"/>
                <a:cs typeface="Calibri Light" charset="0"/>
              </a:rPr>
              <a:t>Words like </a:t>
            </a:r>
            <a:r>
              <a:rPr lang="en-US" sz="1600" dirty="0" err="1">
                <a:latin typeface="Menlo" panose="020B0609030804020204" pitchFamily="49" charset="0"/>
                <a:ea typeface="Menlo" panose="020B0609030804020204" pitchFamily="49" charset="0"/>
                <a:cs typeface="Menlo" panose="020B0609030804020204" pitchFamily="49" charset="0"/>
              </a:rPr>
              <a:t>cin</a:t>
            </a:r>
            <a:r>
              <a:rPr lang="en-US" dirty="0">
                <a:latin typeface="Calibri Light" charset="0"/>
                <a:ea typeface="Calibri Light" charset="0"/>
                <a:cs typeface="Calibri Light" charset="0"/>
              </a:rPr>
              <a:t>, </a:t>
            </a:r>
            <a:r>
              <a:rPr lang="en-US" sz="1600" dirty="0" err="1">
                <a:latin typeface="Menlo" panose="020B0609030804020204" pitchFamily="49" charset="0"/>
                <a:ea typeface="Menlo" panose="020B0609030804020204" pitchFamily="49" charset="0"/>
                <a:cs typeface="Menlo" panose="020B0609030804020204" pitchFamily="49" charset="0"/>
              </a:rPr>
              <a:t>cout</a:t>
            </a:r>
            <a:r>
              <a:rPr lang="en-US" dirty="0">
                <a:latin typeface="Calibri Light" charset="0"/>
                <a:ea typeface="Calibri Light" charset="0"/>
                <a:cs typeface="Calibri Light" charset="0"/>
              </a:rPr>
              <a:t>, </a:t>
            </a:r>
            <a:r>
              <a:rPr lang="en-US" sz="1600" dirty="0">
                <a:latin typeface="Menlo" panose="020B0609030804020204" pitchFamily="49" charset="0"/>
                <a:ea typeface="Menlo" panose="020B0609030804020204" pitchFamily="49" charset="0"/>
                <a:cs typeface="Menlo" panose="020B0609030804020204" pitchFamily="49" charset="0"/>
              </a:rPr>
              <a:t>string</a:t>
            </a:r>
            <a:r>
              <a:rPr lang="en-US" dirty="0">
                <a:latin typeface="Calibri Light" charset="0"/>
                <a:ea typeface="Calibri Light" charset="0"/>
                <a:cs typeface="Calibri Light" charset="0"/>
              </a:rPr>
              <a:t>, and </a:t>
            </a:r>
            <a:r>
              <a:rPr lang="en-US" sz="1600" dirty="0" err="1">
                <a:latin typeface="Menlo" panose="020B0609030804020204" pitchFamily="49" charset="0"/>
                <a:ea typeface="Menlo" panose="020B0609030804020204" pitchFamily="49" charset="0"/>
                <a:cs typeface="Menlo" panose="020B0609030804020204" pitchFamily="49" charset="0"/>
              </a:rPr>
              <a:t>cos</a:t>
            </a:r>
            <a:r>
              <a:rPr lang="en-US" dirty="0">
                <a:latin typeface="Calibri Light" charset="0"/>
                <a:ea typeface="Calibri Light" charset="0"/>
                <a:cs typeface="Calibri Light" charset="0"/>
              </a:rPr>
              <a:t> are NOT keywords in C++. They are defined in libraries required by the C++ language standard. Redefining these words, though allowed, can be confusing and thus should be avoided.</a:t>
            </a:r>
          </a:p>
        </p:txBody>
      </p:sp>
      <p:sp>
        <p:nvSpPr>
          <p:cNvPr id="26" name="Oval 25"/>
          <p:cNvSpPr/>
          <p:nvPr/>
        </p:nvSpPr>
        <p:spPr>
          <a:xfrm>
            <a:off x="891294" y="3865827"/>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of a Variable</a:t>
            </a:r>
          </a:p>
        </p:txBody>
      </p:sp>
      <p:sp>
        <p:nvSpPr>
          <p:cNvPr id="3" name="Content Placeholder 2"/>
          <p:cNvSpPr>
            <a:spLocks noGrp="1"/>
          </p:cNvSpPr>
          <p:nvPr>
            <p:ph idx="1"/>
          </p:nvPr>
        </p:nvSpPr>
        <p:spPr>
          <a:xfrm>
            <a:off x="457200" y="1417638"/>
            <a:ext cx="8229600" cy="4708525"/>
          </a:xfrm>
        </p:spPr>
        <p:txBody>
          <a:bodyPr>
            <a:normAutofit/>
          </a:bodyPr>
          <a:lstStyle/>
          <a:p>
            <a:pPr marL="0" indent="0">
              <a:buNone/>
            </a:pPr>
            <a:r>
              <a:rPr lang="en-US" sz="2200" dirty="0"/>
              <a:t>Data type is an important concept when using a variable.</a:t>
            </a:r>
          </a:p>
          <a:p>
            <a:pPr marL="0" indent="0">
              <a:buNone/>
            </a:pPr>
            <a:endParaRPr lang="en-US" sz="2200" dirty="0"/>
          </a:p>
          <a:p>
            <a:r>
              <a:rPr lang="en-US" sz="2200" dirty="0"/>
              <a:t>Tells the computer how to </a:t>
            </a:r>
            <a:r>
              <a:rPr lang="en-US" sz="2200" dirty="0">
                <a:solidFill>
                  <a:schemeClr val="accent6">
                    <a:lumMod val="75000"/>
                  </a:schemeClr>
                </a:solidFill>
              </a:rPr>
              <a:t>interpret</a:t>
            </a:r>
            <a:r>
              <a:rPr lang="en-US" sz="2200" dirty="0"/>
              <a:t> the data stored in a variable </a:t>
            </a:r>
          </a:p>
          <a:p>
            <a:r>
              <a:rPr lang="en-US" sz="2200" dirty="0"/>
              <a:t>Determines the </a:t>
            </a:r>
            <a:r>
              <a:rPr lang="en-US" sz="2200" dirty="0">
                <a:solidFill>
                  <a:schemeClr val="accent6">
                    <a:lumMod val="75000"/>
                  </a:schemeClr>
                </a:solidFill>
              </a:rPr>
              <a:t>size of storage</a:t>
            </a:r>
            <a:r>
              <a:rPr lang="en-US" sz="2200" dirty="0"/>
              <a:t> needed to store the data </a:t>
            </a:r>
          </a:p>
          <a:p>
            <a:r>
              <a:rPr lang="en-US" sz="2200" dirty="0"/>
              <a:t>Some basic data types in C++: </a:t>
            </a:r>
          </a:p>
          <a:p>
            <a:endParaRPr lang="en-US" sz="2800" dirty="0"/>
          </a:p>
        </p:txBody>
      </p:sp>
      <p:sp>
        <p:nvSpPr>
          <p:cNvPr id="7" name="Slide Number Placeholder 6"/>
          <p:cNvSpPr>
            <a:spLocks noGrp="1"/>
          </p:cNvSpPr>
          <p:nvPr>
            <p:ph type="sldNum" sz="quarter" idx="12"/>
          </p:nvPr>
        </p:nvSpPr>
        <p:spPr/>
        <p:txBody>
          <a:bodyPr/>
          <a:lstStyle/>
          <a:p>
            <a:fld id="{A2D5F323-9395-A24C-8003-89F99F5948AE}" type="slidenum">
              <a:rPr lang="en-US" smtClean="0"/>
              <a:pPr/>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17061550"/>
              </p:ext>
            </p:extLst>
          </p:nvPr>
        </p:nvGraphicFramePr>
        <p:xfrm>
          <a:off x="533400" y="3569800"/>
          <a:ext cx="8153400" cy="21996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3429000">
                  <a:extLst>
                    <a:ext uri="{9D8B030D-6E8A-4147-A177-3AD203B41FA5}">
                      <a16:colId xmlns:a16="http://schemas.microsoft.com/office/drawing/2014/main" val="20003"/>
                    </a:ext>
                  </a:extLst>
                </a:gridCol>
              </a:tblGrid>
              <a:tr h="370840">
                <a:tc>
                  <a:txBody>
                    <a:bodyPr/>
                    <a:lstStyle/>
                    <a:p>
                      <a:pPr algn="ctr"/>
                      <a:r>
                        <a:rPr lang="en-US" dirty="0"/>
                        <a:t>Name</a:t>
                      </a:r>
                    </a:p>
                  </a:txBody>
                  <a:tcPr/>
                </a:tc>
                <a:tc>
                  <a:txBody>
                    <a:bodyPr/>
                    <a:lstStyle/>
                    <a:p>
                      <a:pPr algn="ctr"/>
                      <a:r>
                        <a:rPr lang="en-US" dirty="0"/>
                        <a:t>Description</a:t>
                      </a:r>
                    </a:p>
                  </a:txBody>
                  <a:tcPr/>
                </a:tc>
                <a:tc>
                  <a:txBody>
                    <a:bodyPr/>
                    <a:lstStyle/>
                    <a:p>
                      <a:pPr algn="ctr"/>
                      <a:r>
                        <a:rPr lang="en-US" dirty="0"/>
                        <a:t>Size</a:t>
                      </a:r>
                    </a:p>
                  </a:txBody>
                  <a:tcPr/>
                </a:tc>
                <a:tc>
                  <a:txBody>
                    <a:bodyPr/>
                    <a:lstStyle/>
                    <a:p>
                      <a:pPr algn="ctr"/>
                      <a:r>
                        <a:rPr lang="en-US" dirty="0"/>
                        <a:t>Range</a:t>
                      </a:r>
                    </a:p>
                  </a:txBody>
                  <a:tcPr/>
                </a:tc>
                <a:extLst>
                  <a:ext uri="{0D108BD9-81ED-4DB2-BD59-A6C34878D82A}">
                    <a16:rowId xmlns:a16="http://schemas.microsoft.com/office/drawing/2014/main" val="10000"/>
                  </a:ext>
                </a:extLst>
              </a:tr>
              <a:tr h="370840">
                <a:tc>
                  <a:txBody>
                    <a:bodyPr/>
                    <a:lstStyle/>
                    <a:p>
                      <a:pPr algn="ctr"/>
                      <a:r>
                        <a:rPr lang="en-US" sz="2000" b="1" dirty="0">
                          <a:latin typeface="Consolas" charset="0"/>
                          <a:ea typeface="Consolas" charset="0"/>
                          <a:cs typeface="Consolas" charset="0"/>
                        </a:rPr>
                        <a:t>char</a:t>
                      </a:r>
                      <a:endParaRPr lang="en-US" sz="2000" b="1" dirty="0">
                        <a:solidFill>
                          <a:srgbClr val="242DE2"/>
                        </a:solidFill>
                        <a:latin typeface="Consolas" charset="0"/>
                        <a:ea typeface="Consolas" charset="0"/>
                        <a:cs typeface="Consolas" charset="0"/>
                      </a:endParaRPr>
                    </a:p>
                  </a:txBody>
                  <a:tcPr/>
                </a:tc>
                <a:tc>
                  <a:txBody>
                    <a:bodyPr/>
                    <a:lstStyle/>
                    <a:p>
                      <a:pPr algn="l"/>
                      <a:r>
                        <a:rPr lang="en-US" b="0" i="0" dirty="0">
                          <a:latin typeface="Calibri Light" charset="0"/>
                          <a:ea typeface="Calibri Light" charset="0"/>
                          <a:cs typeface="Calibri Light" charset="0"/>
                        </a:rPr>
                        <a:t>Character or small integer</a:t>
                      </a:r>
                    </a:p>
                  </a:txBody>
                  <a:tcPr/>
                </a:tc>
                <a:tc>
                  <a:txBody>
                    <a:bodyPr/>
                    <a:lstStyle/>
                    <a:p>
                      <a:pPr algn="ctr"/>
                      <a:r>
                        <a:rPr lang="en-US" b="0" i="0" dirty="0">
                          <a:latin typeface="Calibri Light" charset="0"/>
                          <a:ea typeface="Calibri Light" charset="0"/>
                          <a:cs typeface="Calibri Light" charset="0"/>
                        </a:rPr>
                        <a:t>1 byte</a:t>
                      </a:r>
                    </a:p>
                  </a:txBody>
                  <a:tcPr/>
                </a:tc>
                <a:tc>
                  <a:txBody>
                    <a:bodyPr/>
                    <a:lstStyle/>
                    <a:p>
                      <a:pPr algn="ctr"/>
                      <a:r>
                        <a:rPr lang="en-US" b="0" i="0" dirty="0">
                          <a:latin typeface="Calibri Light" charset="0"/>
                          <a:ea typeface="Calibri Light" charset="0"/>
                          <a:cs typeface="Calibri Light" charset="0"/>
                        </a:rPr>
                        <a:t>0 to 255</a:t>
                      </a:r>
                    </a:p>
                  </a:txBody>
                  <a:tcPr/>
                </a:tc>
                <a:extLst>
                  <a:ext uri="{0D108BD9-81ED-4DB2-BD59-A6C34878D82A}">
                    <a16:rowId xmlns:a16="http://schemas.microsoft.com/office/drawing/2014/main" val="10001"/>
                  </a:ext>
                </a:extLst>
              </a:tr>
              <a:tr h="370840">
                <a:tc>
                  <a:txBody>
                    <a:bodyPr/>
                    <a:lstStyle/>
                    <a:p>
                      <a:pPr algn="ctr"/>
                      <a:r>
                        <a:rPr lang="en-US" altLang="zh-TW" sz="2000" b="1" kern="1200" dirty="0" err="1">
                          <a:latin typeface="Consolas" charset="0"/>
                          <a:ea typeface="Consolas" charset="0"/>
                          <a:cs typeface="Consolas" charset="0"/>
                        </a:rPr>
                        <a:t>bool</a:t>
                      </a:r>
                      <a:endParaRPr lang="en-US" sz="2000" b="1" kern="1200" dirty="0">
                        <a:solidFill>
                          <a:srgbClr val="242DE2"/>
                        </a:solidFill>
                        <a:latin typeface="Consolas" charset="0"/>
                        <a:ea typeface="Consolas" charset="0"/>
                        <a:cs typeface="Consolas" charset="0"/>
                      </a:endParaRPr>
                    </a:p>
                  </a:txBody>
                  <a:tcPr/>
                </a:tc>
                <a:tc>
                  <a:txBody>
                    <a:bodyPr/>
                    <a:lstStyle/>
                    <a:p>
                      <a:pPr algn="l"/>
                      <a:r>
                        <a:rPr lang="en-US" b="0" i="0" dirty="0">
                          <a:latin typeface="Calibri Light" charset="0"/>
                          <a:ea typeface="Calibri Light" charset="0"/>
                          <a:cs typeface="Calibri Light" charset="0"/>
                        </a:rPr>
                        <a:t>Boolean value</a:t>
                      </a:r>
                    </a:p>
                  </a:txBody>
                  <a:tcPr/>
                </a:tc>
                <a:tc>
                  <a:txBody>
                    <a:bodyPr/>
                    <a:lstStyle/>
                    <a:p>
                      <a:pPr algn="ctr"/>
                      <a:r>
                        <a:rPr lang="en-US" b="0" i="0" dirty="0">
                          <a:latin typeface="Calibri Light" charset="0"/>
                          <a:ea typeface="Calibri Light" charset="0"/>
                          <a:cs typeface="Calibri Light" charset="0"/>
                        </a:rPr>
                        <a:t>1 byte</a:t>
                      </a:r>
                    </a:p>
                  </a:txBody>
                  <a:tcPr/>
                </a:tc>
                <a:tc>
                  <a:txBody>
                    <a:bodyPr/>
                    <a:lstStyle/>
                    <a:p>
                      <a:pPr algn="ctr"/>
                      <a:r>
                        <a:rPr lang="en-US" b="0" i="0" dirty="0">
                          <a:latin typeface="Calibri Light" charset="0"/>
                          <a:ea typeface="Calibri Light" charset="0"/>
                          <a:cs typeface="Calibri Light" charset="0"/>
                        </a:rPr>
                        <a:t>True(1) or False</a:t>
                      </a:r>
                      <a:r>
                        <a:rPr lang="en-US" b="0" i="0" baseline="0" dirty="0">
                          <a:latin typeface="Calibri Light" charset="0"/>
                          <a:ea typeface="Calibri Light" charset="0"/>
                          <a:cs typeface="Calibri Light" charset="0"/>
                        </a:rPr>
                        <a:t>(0)</a:t>
                      </a:r>
                      <a:endParaRPr lang="en-US" b="0" i="0" dirty="0">
                        <a:latin typeface="Calibri Light" charset="0"/>
                        <a:ea typeface="Calibri Light" charset="0"/>
                        <a:cs typeface="Calibri Light" charset="0"/>
                      </a:endParaRPr>
                    </a:p>
                  </a:txBody>
                  <a:tcPr/>
                </a:tc>
                <a:extLst>
                  <a:ext uri="{0D108BD9-81ED-4DB2-BD59-A6C34878D82A}">
                    <a16:rowId xmlns:a16="http://schemas.microsoft.com/office/drawing/2014/main" val="10002"/>
                  </a:ext>
                </a:extLst>
              </a:tr>
              <a:tr h="370840">
                <a:tc>
                  <a:txBody>
                    <a:bodyPr/>
                    <a:lstStyle/>
                    <a:p>
                      <a:pPr algn="ctr"/>
                      <a:r>
                        <a:rPr lang="en-US" sz="2000" b="1" kern="1200" dirty="0" err="1">
                          <a:latin typeface="Consolas" charset="0"/>
                          <a:ea typeface="Consolas" charset="0"/>
                          <a:cs typeface="Consolas" charset="0"/>
                        </a:rPr>
                        <a:t>int</a:t>
                      </a:r>
                      <a:endParaRPr lang="en-US" sz="2000" b="1" kern="1200" dirty="0">
                        <a:solidFill>
                          <a:srgbClr val="242DE2"/>
                        </a:solidFill>
                        <a:latin typeface="Consolas" charset="0"/>
                        <a:ea typeface="Consolas" charset="0"/>
                        <a:cs typeface="Consolas" charset="0"/>
                      </a:endParaRPr>
                    </a:p>
                  </a:txBody>
                  <a:tcPr/>
                </a:tc>
                <a:tc>
                  <a:txBody>
                    <a:bodyPr/>
                    <a:lstStyle/>
                    <a:p>
                      <a:pPr algn="l"/>
                      <a:r>
                        <a:rPr lang="en-US" b="0" i="0" dirty="0">
                          <a:latin typeface="Calibri Light" charset="0"/>
                          <a:ea typeface="Calibri Light" charset="0"/>
                          <a:cs typeface="Calibri Light" charset="0"/>
                        </a:rPr>
                        <a:t>Integer</a:t>
                      </a:r>
                    </a:p>
                  </a:txBody>
                  <a:tcPr/>
                </a:tc>
                <a:tc>
                  <a:txBody>
                    <a:bodyPr/>
                    <a:lstStyle/>
                    <a:p>
                      <a:pPr algn="ctr"/>
                      <a:r>
                        <a:rPr lang="en-US" b="0" i="0" dirty="0">
                          <a:latin typeface="Calibri Light" charset="0"/>
                          <a:ea typeface="Calibri Light" charset="0"/>
                          <a:cs typeface="Calibri Light" charset="0"/>
                        </a:rPr>
                        <a:t>4 bytes</a:t>
                      </a:r>
                    </a:p>
                  </a:txBody>
                  <a:tcPr/>
                </a:tc>
                <a:tc>
                  <a:txBody>
                    <a:bodyPr/>
                    <a:lstStyle/>
                    <a:p>
                      <a:pPr algn="ctr"/>
                      <a:r>
                        <a:rPr lang="en-US" b="0" i="0" dirty="0">
                          <a:latin typeface="Calibri Light" charset="0"/>
                          <a:ea typeface="Calibri Light" charset="0"/>
                          <a:cs typeface="Calibri Light" charset="0"/>
                        </a:rPr>
                        <a:t>-</a:t>
                      </a:r>
                      <a:r>
                        <a:rPr lang="en-US" altLang="zh-TW" sz="1800" b="0" i="0" kern="1200" baseline="0" dirty="0">
                          <a:latin typeface="Calibri Light" charset="0"/>
                          <a:ea typeface="Calibri Light" charset="0"/>
                          <a:cs typeface="Calibri Light" charset="0"/>
                        </a:rPr>
                        <a:t>2147483648 to 2147483648</a:t>
                      </a:r>
                      <a:endParaRPr lang="en-US" b="0" i="0" dirty="0">
                        <a:latin typeface="Calibri Light" charset="0"/>
                        <a:ea typeface="Calibri Light" charset="0"/>
                        <a:cs typeface="Calibri Light" charset="0"/>
                      </a:endParaRPr>
                    </a:p>
                  </a:txBody>
                  <a:tcPr/>
                </a:tc>
                <a:extLst>
                  <a:ext uri="{0D108BD9-81ED-4DB2-BD59-A6C34878D82A}">
                    <a16:rowId xmlns:a16="http://schemas.microsoft.com/office/drawing/2014/main" val="10003"/>
                  </a:ext>
                </a:extLst>
              </a:tr>
              <a:tr h="370840">
                <a:tc>
                  <a:txBody>
                    <a:bodyPr/>
                    <a:lstStyle/>
                    <a:p>
                      <a:pPr algn="ctr"/>
                      <a:r>
                        <a:rPr lang="en-US" sz="2000" b="1" kern="1200" dirty="0">
                          <a:latin typeface="Consolas" charset="0"/>
                          <a:ea typeface="Consolas" charset="0"/>
                          <a:cs typeface="Consolas" charset="0"/>
                        </a:rPr>
                        <a:t>double</a:t>
                      </a:r>
                      <a:endParaRPr lang="en-US" sz="2000" b="1" kern="1200" dirty="0">
                        <a:solidFill>
                          <a:srgbClr val="242DE2"/>
                        </a:solidFill>
                        <a:latin typeface="Consolas" charset="0"/>
                        <a:ea typeface="Consolas" charset="0"/>
                        <a:cs typeface="Consolas" charset="0"/>
                      </a:endParaRPr>
                    </a:p>
                  </a:txBody>
                  <a:tcPr anchor="ctr" anchorCtr="1"/>
                </a:tc>
                <a:tc>
                  <a:txBody>
                    <a:bodyPr/>
                    <a:lstStyle/>
                    <a:p>
                      <a:pPr algn="l"/>
                      <a:r>
                        <a:rPr lang="en-US" b="0" i="0" dirty="0">
                          <a:latin typeface="Calibri Light" charset="0"/>
                          <a:ea typeface="Calibri Light" charset="0"/>
                          <a:cs typeface="Calibri Light" charset="0"/>
                        </a:rPr>
                        <a:t>Double precision floating point number</a:t>
                      </a:r>
                    </a:p>
                  </a:txBody>
                  <a:tcPr/>
                </a:tc>
                <a:tc>
                  <a:txBody>
                    <a:bodyPr/>
                    <a:lstStyle/>
                    <a:p>
                      <a:pPr algn="ctr"/>
                      <a:r>
                        <a:rPr lang="en-US" b="0" i="0" dirty="0">
                          <a:latin typeface="Calibri Light" charset="0"/>
                          <a:ea typeface="Calibri Light" charset="0"/>
                          <a:cs typeface="Calibri Light" charset="0"/>
                        </a:rPr>
                        <a:t>8 bytes</a:t>
                      </a:r>
                    </a:p>
                  </a:txBody>
                  <a:tcPr anchor="ctr" anchorCtr="1"/>
                </a:tc>
                <a:tc>
                  <a:txBody>
                    <a:bodyPr/>
                    <a:lstStyle/>
                    <a:p>
                      <a:pPr algn="ctr"/>
                      <a:r>
                        <a:rPr lang="pt-BR" altLang="zh-TW" sz="1800" b="0" i="0" kern="1200" baseline="0" dirty="0">
                          <a:latin typeface="Calibri Light" charset="0"/>
                          <a:ea typeface="Calibri Light" charset="0"/>
                          <a:cs typeface="Calibri Light" charset="0"/>
                        </a:rPr>
                        <a:t>1.7e‐308 to 1.7e+308 (~15 digits)</a:t>
                      </a:r>
                    </a:p>
                    <a:p>
                      <a:pPr marL="0" marR="0" indent="0" algn="ctr" defTabSz="457200" rtl="0" eaLnBrk="1" fontAlgn="auto" latinLnBrk="0" hangingPunct="1">
                        <a:lnSpc>
                          <a:spcPct val="100000"/>
                        </a:lnSpc>
                        <a:spcBef>
                          <a:spcPts val="0"/>
                        </a:spcBef>
                        <a:spcAft>
                          <a:spcPts val="0"/>
                        </a:spcAft>
                        <a:buClrTx/>
                        <a:buSzTx/>
                        <a:buFontTx/>
                        <a:buNone/>
                        <a:tabLst/>
                        <a:defRPr/>
                      </a:pPr>
                      <a:r>
                        <a:rPr lang="pt-BR" altLang="zh-TW" sz="1800" b="0" i="0" kern="1200" baseline="0" dirty="0">
                          <a:latin typeface="Calibri Light" charset="0"/>
                          <a:ea typeface="Calibri Light" charset="0"/>
                          <a:cs typeface="Calibri Light" charset="0"/>
                        </a:rPr>
                        <a:t>-1.7e‐308 to -1.7e+308 (~15 digits)</a:t>
                      </a:r>
                    </a:p>
                  </a:txBody>
                  <a:tcPr anchor="ctr" anchorCtr="1"/>
                </a:tc>
                <a:extLst>
                  <a:ext uri="{0D108BD9-81ED-4DB2-BD59-A6C34878D82A}">
                    <a16:rowId xmlns:a16="http://schemas.microsoft.com/office/drawing/2014/main" val="10004"/>
                  </a:ext>
                </a:extLst>
              </a:tr>
            </a:tbl>
          </a:graphicData>
        </a:graphic>
      </p:graphicFrame>
      <p:sp>
        <p:nvSpPr>
          <p:cNvPr id="6" name="TextBox 5"/>
          <p:cNvSpPr txBox="1"/>
          <p:nvPr/>
        </p:nvSpPr>
        <p:spPr>
          <a:xfrm>
            <a:off x="457200" y="5833775"/>
            <a:ext cx="7947546" cy="523220"/>
          </a:xfrm>
          <a:prstGeom prst="rect">
            <a:avLst/>
          </a:prstGeom>
          <a:noFill/>
        </p:spPr>
        <p:txBody>
          <a:bodyPr wrap="square" rtlCol="0">
            <a:spAutoFit/>
          </a:bodyPr>
          <a:lstStyle/>
          <a:p>
            <a:r>
              <a:rPr lang="en-US" sz="1400" dirty="0">
                <a:ea typeface="Avenir Next Condensed" charset="0"/>
                <a:cs typeface="Avenir Next Condensed" charset="0"/>
              </a:rPr>
              <a:t>** The size and range of a particular data type depend on the system under which a program is compiled. The values shown above are those found on most 32-bit systems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Declarations</a:t>
            </a:r>
          </a:p>
        </p:txBody>
      </p:sp>
      <p:sp>
        <p:nvSpPr>
          <p:cNvPr id="3" name="Content Placeholder 2"/>
          <p:cNvSpPr>
            <a:spLocks noGrp="1"/>
          </p:cNvSpPr>
          <p:nvPr>
            <p:ph idx="1"/>
          </p:nvPr>
        </p:nvSpPr>
        <p:spPr>
          <a:xfrm>
            <a:off x="457200" y="1417638"/>
            <a:ext cx="8229600" cy="4708525"/>
          </a:xfrm>
        </p:spPr>
        <p:txBody>
          <a:bodyPr/>
          <a:lstStyle/>
          <a:p>
            <a:r>
              <a:rPr lang="en-US" sz="2800" dirty="0"/>
              <a:t>All variables must be </a:t>
            </a:r>
            <a:r>
              <a:rPr lang="en-US" sz="2800" dirty="0">
                <a:solidFill>
                  <a:schemeClr val="accent6">
                    <a:lumMod val="75000"/>
                  </a:schemeClr>
                </a:solidFill>
              </a:rPr>
              <a:t>declared</a:t>
            </a:r>
            <a:r>
              <a:rPr lang="en-US" sz="2800" dirty="0"/>
              <a:t> </a:t>
            </a:r>
            <a:r>
              <a:rPr lang="en-US" sz="2800" dirty="0">
                <a:solidFill>
                  <a:schemeClr val="accent6">
                    <a:lumMod val="75000"/>
                  </a:schemeClr>
                </a:solidFill>
              </a:rPr>
              <a:t>before use </a:t>
            </a:r>
          </a:p>
          <a:p>
            <a:r>
              <a:rPr lang="en-US" sz="2800" dirty="0"/>
              <a:t>A declaration specifies a </a:t>
            </a:r>
            <a:r>
              <a:rPr lang="en-US" sz="2800" dirty="0">
                <a:solidFill>
                  <a:schemeClr val="accent6">
                    <a:lumMod val="75000"/>
                  </a:schemeClr>
                </a:solidFill>
              </a:rPr>
              <a:t>type</a:t>
            </a:r>
            <a:r>
              <a:rPr lang="en-US" sz="2800" dirty="0"/>
              <a:t>, and contains a list of one or more variables of that type </a:t>
            </a:r>
          </a:p>
          <a:p>
            <a:endParaRPr lang="en-US" sz="2800" dirty="0"/>
          </a:p>
          <a:p>
            <a:endParaRPr lang="en-US" sz="2800" dirty="0"/>
          </a:p>
          <a:p>
            <a:endParaRPr lang="en-US" sz="2800" dirty="0"/>
          </a:p>
          <a:p>
            <a:r>
              <a:rPr lang="en-US" sz="2800" dirty="0"/>
              <a:t>Examples:</a:t>
            </a:r>
          </a:p>
          <a:p>
            <a:endParaRPr lang="en-US" dirty="0"/>
          </a:p>
        </p:txBody>
      </p:sp>
      <p:sp>
        <p:nvSpPr>
          <p:cNvPr id="7" name="Slide Number Placeholder 6"/>
          <p:cNvSpPr>
            <a:spLocks noGrp="1"/>
          </p:cNvSpPr>
          <p:nvPr>
            <p:ph type="sldNum" sz="quarter" idx="12"/>
          </p:nvPr>
        </p:nvSpPr>
        <p:spPr/>
        <p:txBody>
          <a:bodyPr/>
          <a:lstStyle/>
          <a:p>
            <a:fld id="{A2D5F323-9395-A24C-8003-89F99F5948AE}" type="slidenum">
              <a:rPr lang="en-US" smtClean="0"/>
              <a:pPr/>
              <a:t>26</a:t>
            </a:fld>
            <a:endParaRPr lang="en-US"/>
          </a:p>
        </p:txBody>
      </p:sp>
      <p:sp>
        <p:nvSpPr>
          <p:cNvPr id="5" name="Rectangle 4"/>
          <p:cNvSpPr/>
          <p:nvPr/>
        </p:nvSpPr>
        <p:spPr>
          <a:xfrm>
            <a:off x="893687" y="2964554"/>
            <a:ext cx="7356625" cy="1310186"/>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pPr marL="447675"/>
            <a:r>
              <a:rPr lang="en-US" dirty="0" err="1">
                <a:solidFill>
                  <a:srgbClr val="0070C0"/>
                </a:solidFill>
                <a:latin typeface="Consolas" charset="0"/>
                <a:ea typeface="Consolas" charset="0"/>
                <a:cs typeface="Consolas" charset="0"/>
              </a:rPr>
              <a:t>type_name</a:t>
            </a:r>
            <a:r>
              <a:rPr lang="en-US" dirty="0">
                <a:solidFill>
                  <a:srgbClr val="0070C0"/>
                </a:solidFill>
                <a:latin typeface="Consolas" charset="0"/>
                <a:ea typeface="Consolas" charset="0"/>
                <a:cs typeface="Consolas" charset="0"/>
              </a:rPr>
              <a:t>     </a:t>
            </a:r>
            <a:r>
              <a:rPr lang="en-US" dirty="0" err="1">
                <a:solidFill>
                  <a:srgbClr val="0070C0"/>
                </a:solidFill>
                <a:latin typeface="Consolas" charset="0"/>
                <a:ea typeface="Consolas" charset="0"/>
                <a:cs typeface="Consolas" charset="0"/>
              </a:rPr>
              <a:t>variable_name</a:t>
            </a:r>
            <a:r>
              <a:rPr lang="en-US" dirty="0">
                <a:solidFill>
                  <a:srgbClr val="0070C0"/>
                </a:solidFill>
                <a:latin typeface="Consolas" charset="0"/>
                <a:ea typeface="Consolas" charset="0"/>
                <a:cs typeface="Consolas" charset="0"/>
              </a:rPr>
              <a:t>;</a:t>
            </a:r>
          </a:p>
          <a:p>
            <a:pPr marL="447675"/>
            <a:r>
              <a:rPr lang="en-US" dirty="0" err="1">
                <a:solidFill>
                  <a:srgbClr val="0070C0"/>
                </a:solidFill>
                <a:latin typeface="Consolas" charset="0"/>
                <a:ea typeface="Consolas" charset="0"/>
                <a:cs typeface="Consolas" charset="0"/>
              </a:rPr>
              <a:t>type_name</a:t>
            </a:r>
            <a:r>
              <a:rPr lang="en-US" dirty="0">
                <a:solidFill>
                  <a:srgbClr val="0070C0"/>
                </a:solidFill>
                <a:latin typeface="Consolas" charset="0"/>
                <a:ea typeface="Consolas" charset="0"/>
                <a:cs typeface="Consolas" charset="0"/>
              </a:rPr>
              <a:t>     variable_name_1, variable_name_2, …;</a:t>
            </a:r>
          </a:p>
        </p:txBody>
      </p:sp>
      <p:sp>
        <p:nvSpPr>
          <p:cNvPr id="6" name="Rectangle 5"/>
          <p:cNvSpPr/>
          <p:nvPr/>
        </p:nvSpPr>
        <p:spPr>
          <a:xfrm>
            <a:off x="1958452" y="4931983"/>
            <a:ext cx="5227093" cy="160692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a:t>
            </a:r>
            <a:r>
              <a:rPr lang="en-US" sz="2000" dirty="0" err="1">
                <a:solidFill>
                  <a:srgbClr val="0070C0"/>
                </a:solidFill>
                <a:latin typeface="Consolas" charset="0"/>
                <a:ea typeface="Consolas" charset="0"/>
                <a:cs typeface="Consolas" charset="0"/>
              </a:rPr>
              <a:t>int</a:t>
            </a:r>
            <a:r>
              <a:rPr lang="en-US" sz="2000" dirty="0">
                <a:latin typeface="Consolas" charset="0"/>
                <a:ea typeface="Consolas" charset="0"/>
                <a:cs typeface="Consolas" charset="0"/>
              </a:rPr>
              <a:t> age, steps;</a:t>
            </a:r>
          </a:p>
          <a:p>
            <a:r>
              <a:rPr lang="en-US" sz="2000" dirty="0">
                <a:latin typeface="Consolas" charset="0"/>
                <a:ea typeface="Consolas" charset="0"/>
                <a:cs typeface="Consolas" charset="0"/>
              </a:rPr>
              <a:t>     </a:t>
            </a:r>
            <a:r>
              <a:rPr lang="en-US" sz="2000" dirty="0">
                <a:solidFill>
                  <a:srgbClr val="0070C0"/>
                </a:solidFill>
                <a:latin typeface="Consolas" charset="0"/>
                <a:ea typeface="Consolas" charset="0"/>
                <a:cs typeface="Consolas" charset="0"/>
              </a:rPr>
              <a:t>char</a:t>
            </a:r>
            <a:r>
              <a:rPr lang="en-US" sz="2000" dirty="0">
                <a:solidFill>
                  <a:srgbClr val="1E28EA"/>
                </a:solidFill>
                <a:latin typeface="Consolas" charset="0"/>
                <a:ea typeface="Consolas" charset="0"/>
                <a:cs typeface="Consolas" charset="0"/>
              </a:rPr>
              <a:t> </a:t>
            </a:r>
            <a:r>
              <a:rPr lang="en-US" sz="2000" dirty="0">
                <a:latin typeface="Consolas" charset="0"/>
                <a:ea typeface="Consolas" charset="0"/>
                <a:cs typeface="Consolas" charset="0"/>
              </a:rPr>
              <a:t>c;</a:t>
            </a:r>
          </a:p>
          <a:p>
            <a:r>
              <a:rPr lang="en-US" sz="2000" dirty="0">
                <a:latin typeface="Consolas" charset="0"/>
                <a:ea typeface="Consolas" charset="0"/>
                <a:cs typeface="Consolas" charset="0"/>
              </a:rPr>
              <a:t>     </a:t>
            </a:r>
            <a:r>
              <a:rPr lang="en-US" sz="2000" dirty="0" err="1">
                <a:solidFill>
                  <a:srgbClr val="0070C0"/>
                </a:solidFill>
                <a:latin typeface="Consolas" charset="0"/>
                <a:ea typeface="Consolas" charset="0"/>
                <a:cs typeface="Consolas" charset="0"/>
              </a:rPr>
              <a:t>bool</a:t>
            </a:r>
            <a:r>
              <a:rPr lang="en-US" sz="2000" dirty="0">
                <a:solidFill>
                  <a:srgbClr val="1E28EA"/>
                </a:solidFill>
                <a:latin typeface="Consolas" charset="0"/>
                <a:ea typeface="Consolas" charset="0"/>
                <a:cs typeface="Consolas" charset="0"/>
              </a:rPr>
              <a:t> </a:t>
            </a:r>
            <a:r>
              <a:rPr lang="en-US" sz="2000" dirty="0">
                <a:latin typeface="Consolas" charset="0"/>
                <a:ea typeface="Consolas" charset="0"/>
                <a:cs typeface="Consolas" charset="0"/>
              </a:rPr>
              <a:t>win;</a:t>
            </a:r>
          </a:p>
          <a:p>
            <a:r>
              <a:rPr lang="en-US" sz="2000" dirty="0">
                <a:latin typeface="Consolas" charset="0"/>
                <a:ea typeface="Consolas" charset="0"/>
                <a:cs typeface="Consolas" charset="0"/>
              </a:rPr>
              <a:t>     </a:t>
            </a:r>
            <a:r>
              <a:rPr lang="en-US" sz="2000" dirty="0">
                <a:solidFill>
                  <a:srgbClr val="0070C0"/>
                </a:solidFill>
                <a:latin typeface="Consolas" charset="0"/>
                <a:ea typeface="Consolas" charset="0"/>
                <a:cs typeface="Consolas" charset="0"/>
              </a:rPr>
              <a:t>double</a:t>
            </a:r>
            <a:r>
              <a:rPr lang="en-US" sz="2000" dirty="0">
                <a:solidFill>
                  <a:srgbClr val="1E28EA"/>
                </a:solidFill>
                <a:latin typeface="Consolas" charset="0"/>
                <a:ea typeface="Consolas" charset="0"/>
                <a:cs typeface="Consolas" charset="0"/>
              </a:rPr>
              <a:t> </a:t>
            </a:r>
            <a:r>
              <a:rPr lang="en-US" sz="2000" dirty="0">
                <a:latin typeface="Consolas" charset="0"/>
                <a:ea typeface="Consolas" charset="0"/>
                <a:cs typeface="Consolas" charset="0"/>
              </a:rPr>
              <a:t>height, width, length;</a:t>
            </a:r>
            <a:endParaRPr lang="en-US" sz="2000" dirty="0">
              <a:solidFill>
                <a:srgbClr val="0070C0"/>
              </a:solidFill>
              <a:latin typeface="Consolas" charset="0"/>
              <a:ea typeface="Consolas" charset="0"/>
              <a:cs typeface="Consolas" charset="0"/>
            </a:endParaRPr>
          </a:p>
        </p:txBody>
      </p:sp>
      <p:grpSp>
        <p:nvGrpSpPr>
          <p:cNvPr id="11" name="Group 10">
            <a:extLst>
              <a:ext uri="{FF2B5EF4-FFF2-40B4-BE49-F238E27FC236}">
                <a16:creationId xmlns:a16="http://schemas.microsoft.com/office/drawing/2014/main" id="{77EC17CE-D249-4C2E-9536-878415837C76}"/>
              </a:ext>
            </a:extLst>
          </p:cNvPr>
          <p:cNvGrpSpPr/>
          <p:nvPr/>
        </p:nvGrpSpPr>
        <p:grpSpPr>
          <a:xfrm>
            <a:off x="4571998" y="4513785"/>
            <a:ext cx="4410536" cy="725480"/>
            <a:chOff x="4571998" y="4513785"/>
            <a:chExt cx="4410536" cy="725480"/>
          </a:xfrm>
        </p:grpSpPr>
        <p:sp>
          <p:nvSpPr>
            <p:cNvPr id="4" name="TextBox 3">
              <a:extLst>
                <a:ext uri="{FF2B5EF4-FFF2-40B4-BE49-F238E27FC236}">
                  <a16:creationId xmlns:a16="http://schemas.microsoft.com/office/drawing/2014/main" id="{7F51E016-305D-4924-93EF-137518E650CB}"/>
                </a:ext>
              </a:extLst>
            </p:cNvPr>
            <p:cNvSpPr txBox="1"/>
            <p:nvPr/>
          </p:nvSpPr>
          <p:spPr>
            <a:xfrm>
              <a:off x="4571998" y="4513785"/>
              <a:ext cx="4410536" cy="307777"/>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To declare two integer variables named “age” and “steps”</a:t>
              </a:r>
            </a:p>
          </p:txBody>
        </p:sp>
        <p:cxnSp>
          <p:nvCxnSpPr>
            <p:cNvPr id="9" name="Straight Arrow Connector 8">
              <a:extLst>
                <a:ext uri="{FF2B5EF4-FFF2-40B4-BE49-F238E27FC236}">
                  <a16:creationId xmlns:a16="http://schemas.microsoft.com/office/drawing/2014/main" id="{EF279A7D-C276-4A36-8DEF-5CCD023E1BAC}"/>
                </a:ext>
              </a:extLst>
            </p:cNvPr>
            <p:cNvCxnSpPr>
              <a:cxnSpLocks/>
              <a:stCxn id="4" idx="2"/>
            </p:cNvCxnSpPr>
            <p:nvPr/>
          </p:nvCxnSpPr>
          <p:spPr>
            <a:xfrm flipH="1">
              <a:off x="4857032" y="4821562"/>
              <a:ext cx="1920234" cy="4177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Statement</a:t>
            </a:r>
          </a:p>
        </p:txBody>
      </p:sp>
      <p:sp>
        <p:nvSpPr>
          <p:cNvPr id="3" name="Content Placeholder 2"/>
          <p:cNvSpPr>
            <a:spLocks noGrp="1"/>
          </p:cNvSpPr>
          <p:nvPr>
            <p:ph idx="1"/>
          </p:nvPr>
        </p:nvSpPr>
        <p:spPr>
          <a:xfrm>
            <a:off x="457200" y="1417638"/>
            <a:ext cx="8229600" cy="4708525"/>
          </a:xfrm>
        </p:spPr>
        <p:txBody>
          <a:bodyPr>
            <a:normAutofit/>
          </a:bodyPr>
          <a:lstStyle/>
          <a:p>
            <a:r>
              <a:rPr lang="en-US" dirty="0"/>
              <a:t>A variable may be initialized or its value can be changed at a later time after its declaration using an assignment statement </a:t>
            </a:r>
          </a:p>
          <a:p>
            <a:r>
              <a:rPr lang="en-US" dirty="0"/>
              <a:t>An assignment statement consists of a </a:t>
            </a:r>
            <a:r>
              <a:rPr lang="en-US" dirty="0">
                <a:solidFill>
                  <a:schemeClr val="accent6">
                    <a:lumMod val="75000"/>
                  </a:schemeClr>
                </a:solidFill>
              </a:rPr>
              <a:t>variable</a:t>
            </a:r>
            <a:r>
              <a:rPr lang="en-US" dirty="0"/>
              <a:t> on the left-hand side of an equal sign, and a </a:t>
            </a:r>
            <a:r>
              <a:rPr lang="en-US" dirty="0">
                <a:solidFill>
                  <a:schemeClr val="accent6">
                    <a:lumMod val="75000"/>
                  </a:schemeClr>
                </a:solidFill>
              </a:rPr>
              <a:t>value </a:t>
            </a:r>
            <a:r>
              <a:rPr lang="en-US" dirty="0"/>
              <a:t>or an </a:t>
            </a:r>
            <a:r>
              <a:rPr lang="en-US" dirty="0">
                <a:solidFill>
                  <a:schemeClr val="accent6">
                    <a:lumMod val="75000"/>
                  </a:schemeClr>
                </a:solidFill>
              </a:rPr>
              <a:t>expression </a:t>
            </a:r>
            <a:r>
              <a:rPr lang="en-US" dirty="0"/>
              <a:t>on the right-hand side </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27</a:t>
            </a:fld>
            <a:endParaRPr lang="en-US"/>
          </a:p>
        </p:txBody>
      </p:sp>
      <p:sp>
        <p:nvSpPr>
          <p:cNvPr id="6" name="Rectangle 5"/>
          <p:cNvSpPr/>
          <p:nvPr/>
        </p:nvSpPr>
        <p:spPr>
          <a:xfrm>
            <a:off x="750627" y="4198395"/>
            <a:ext cx="4885899" cy="805218"/>
          </a:xfrm>
          <a:prstGeom prst="rect">
            <a:avLst/>
          </a:prstGeom>
          <a:solidFill>
            <a:schemeClr val="bg2"/>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b="1" dirty="0"/>
              <a:t>Syntax</a:t>
            </a:r>
          </a:p>
          <a:p>
            <a:r>
              <a:rPr lang="en-US" sz="2000" dirty="0">
                <a:solidFill>
                  <a:srgbClr val="0070C0"/>
                </a:solidFill>
              </a:rPr>
              <a:t>     </a:t>
            </a:r>
            <a:r>
              <a:rPr lang="en-US" sz="2000" dirty="0" err="1">
                <a:solidFill>
                  <a:srgbClr val="0070C0"/>
                </a:solidFill>
              </a:rPr>
              <a:t>variable_name</a:t>
            </a:r>
            <a:r>
              <a:rPr lang="en-US" sz="2000" dirty="0">
                <a:solidFill>
                  <a:srgbClr val="0070C0"/>
                </a:solidFill>
              </a:rPr>
              <a:t>  =  expression;</a:t>
            </a:r>
          </a:p>
        </p:txBody>
      </p:sp>
      <p:sp>
        <p:nvSpPr>
          <p:cNvPr id="7" name="Rectangle 6"/>
          <p:cNvSpPr/>
          <p:nvPr/>
        </p:nvSpPr>
        <p:spPr>
          <a:xfrm>
            <a:off x="2442948" y="5051425"/>
            <a:ext cx="5227093" cy="1606929"/>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cs typeface="Times New Roman" pitchFamily="18" charset="0"/>
              </a:rPr>
              <a:t>     </a:t>
            </a:r>
            <a:r>
              <a:rPr lang="en-US" sz="2000" dirty="0" err="1">
                <a:solidFill>
                  <a:schemeClr val="tx1"/>
                </a:solidFill>
                <a:latin typeface="Consolas" charset="0"/>
                <a:ea typeface="Consolas" charset="0"/>
                <a:cs typeface="Consolas" charset="0"/>
              </a:rPr>
              <a:t>int</a:t>
            </a:r>
            <a:r>
              <a:rPr lang="en-US" sz="2000" dirty="0">
                <a:latin typeface="Consolas" charset="0"/>
                <a:ea typeface="Consolas" charset="0"/>
                <a:cs typeface="Consolas" charset="0"/>
              </a:rPr>
              <a:t> age;</a:t>
            </a:r>
          </a:p>
          <a:p>
            <a:r>
              <a:rPr lang="en-US" sz="2000" dirty="0">
                <a:latin typeface="Consolas" charset="0"/>
                <a:ea typeface="Consolas" charset="0"/>
                <a:cs typeface="Consolas" charset="0"/>
              </a:rPr>
              <a:t>  double heights;</a:t>
            </a:r>
          </a:p>
          <a:p>
            <a:r>
              <a:rPr lang="en-US" sz="2000" dirty="0">
                <a:solidFill>
                  <a:srgbClr val="0070C0"/>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age = 5;</a:t>
            </a:r>
          </a:p>
          <a:p>
            <a:r>
              <a:rPr lang="en-US" sz="2000" dirty="0">
                <a:solidFill>
                  <a:schemeClr val="tx1"/>
                </a:solidFill>
                <a:latin typeface="Consolas" charset="0"/>
                <a:ea typeface="Consolas" charset="0"/>
                <a:cs typeface="Consolas" charset="0"/>
              </a:rPr>
              <a:t>  heights = 8 * age + 20.5;</a:t>
            </a:r>
          </a:p>
        </p:txBody>
      </p:sp>
      <p:sp>
        <p:nvSpPr>
          <p:cNvPr id="8" name="Oval 7"/>
          <p:cNvSpPr/>
          <p:nvPr/>
        </p:nvSpPr>
        <p:spPr>
          <a:xfrm>
            <a:off x="3565176" y="5851053"/>
            <a:ext cx="327547" cy="30025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083791" y="6113468"/>
            <a:ext cx="2284736" cy="37352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endCxn id="8" idx="7"/>
          </p:cNvCxnSpPr>
          <p:nvPr/>
        </p:nvCxnSpPr>
        <p:spPr>
          <a:xfrm flipH="1">
            <a:off x="3844755" y="5414323"/>
            <a:ext cx="2204314" cy="48070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5827594" y="5115757"/>
            <a:ext cx="2182504" cy="43888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 constant value</a:t>
            </a:r>
          </a:p>
        </p:txBody>
      </p:sp>
      <p:sp>
        <p:nvSpPr>
          <p:cNvPr id="14" name="Rounded Rectangle 13"/>
          <p:cNvSpPr/>
          <p:nvPr/>
        </p:nvSpPr>
        <p:spPr>
          <a:xfrm>
            <a:off x="6889344" y="5744596"/>
            <a:ext cx="2182504" cy="43888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 expression</a:t>
            </a:r>
          </a:p>
        </p:txBody>
      </p:sp>
      <p:cxnSp>
        <p:nvCxnSpPr>
          <p:cNvPr id="15" name="Straight Arrow Connector 14"/>
          <p:cNvCxnSpPr>
            <a:stCxn id="14" idx="1"/>
            <a:endCxn id="9" idx="6"/>
          </p:cNvCxnSpPr>
          <p:nvPr/>
        </p:nvCxnSpPr>
        <p:spPr>
          <a:xfrm flipH="1">
            <a:off x="6368527" y="5964037"/>
            <a:ext cx="520817" cy="33619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442362" y="5410726"/>
            <a:ext cx="977191" cy="369332"/>
          </a:xfrm>
          <a:prstGeom prst="rect">
            <a:avLst/>
          </a:prstGeom>
          <a:noFill/>
        </p:spPr>
        <p:txBody>
          <a:bodyPr wrap="none" rtlCol="0">
            <a:spAutoFit/>
          </a:bodyPr>
          <a:lstStyle/>
          <a:p>
            <a:r>
              <a:rPr lang="en-US" b="1" dirty="0">
                <a:latin typeface="Calibri Light" charset="0"/>
                <a:ea typeface="Calibri Light" charset="0"/>
                <a:cs typeface="Calibri Light"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P spid="13" grpId="0" animBg="1"/>
      <p:bldP spid="14" grpId="0" animBg="1"/>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 to Variables</a:t>
            </a:r>
          </a:p>
        </p:txBody>
      </p:sp>
      <p:sp>
        <p:nvSpPr>
          <p:cNvPr id="36" name="Slide Number Placeholder 35"/>
          <p:cNvSpPr>
            <a:spLocks noGrp="1"/>
          </p:cNvSpPr>
          <p:nvPr>
            <p:ph type="sldNum" sz="quarter" idx="12"/>
          </p:nvPr>
        </p:nvSpPr>
        <p:spPr/>
        <p:txBody>
          <a:bodyPr/>
          <a:lstStyle/>
          <a:p>
            <a:fld id="{A2D5F323-9395-A24C-8003-89F99F5948AE}" type="slidenum">
              <a:rPr lang="en-US" smtClean="0"/>
              <a:pPr/>
              <a:t>28</a:t>
            </a:fld>
            <a:endParaRPr lang="en-US"/>
          </a:p>
        </p:txBody>
      </p:sp>
      <p:grpSp>
        <p:nvGrpSpPr>
          <p:cNvPr id="3" name="Group 6"/>
          <p:cNvGrpSpPr/>
          <p:nvPr/>
        </p:nvGrpSpPr>
        <p:grpSpPr>
          <a:xfrm>
            <a:off x="1387521" y="1394769"/>
            <a:ext cx="3601057" cy="2287210"/>
            <a:chOff x="5867400" y="4038599"/>
            <a:chExt cx="3181582" cy="2176514"/>
          </a:xfrm>
        </p:grpSpPr>
        <p:sp>
          <p:nvSpPr>
            <p:cNvPr id="8" name="Flowchart: Document 7"/>
            <p:cNvSpPr/>
            <p:nvPr/>
          </p:nvSpPr>
          <p:spPr>
            <a:xfrm>
              <a:off x="5867400" y="4114801"/>
              <a:ext cx="3124200" cy="2100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19800" y="4038599"/>
              <a:ext cx="3029182" cy="1962302"/>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main </a:t>
              </a:r>
              <a:r>
                <a:rPr lang="en-US" sz="1600" b="1" dirty="0">
                  <a:solidFill>
                    <a:schemeClr val="tx2">
                      <a:lumMod val="50000"/>
                    </a:schemeClr>
                  </a:solidFill>
                  <a:latin typeface="Consolas" charset="0"/>
                  <a:ea typeface="Consolas" charset="0"/>
                  <a:cs typeface="Consolas" charset="0"/>
                </a:rPr>
                <a:t>( ) {</a:t>
              </a:r>
            </a:p>
            <a:p>
              <a:r>
                <a:rPr lang="en-US" sz="1600" dirty="0">
                  <a:latin typeface="Consolas" charset="0"/>
                  <a:ea typeface="Consolas" charset="0"/>
                  <a:cs typeface="Consolas" charset="0"/>
                </a:rPr>
                <a:t>  </a:t>
              </a:r>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width, height, area;</a:t>
              </a:r>
            </a:p>
            <a:p>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width = </a:t>
              </a:r>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5;</a:t>
              </a:r>
              <a:r>
                <a:rPr lang="en-US" sz="1600" b="1" dirty="0">
                  <a:solidFill>
                    <a:srgbClr val="1E28EA"/>
                  </a:solidFill>
                  <a:latin typeface="Consolas" charset="0"/>
                  <a:ea typeface="Consolas" charset="0"/>
                  <a:cs typeface="Consolas" charset="0"/>
                </a:rPr>
                <a:t>  </a:t>
              </a:r>
            </a:p>
            <a:p>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height = </a:t>
              </a:r>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4;</a:t>
              </a:r>
            </a:p>
            <a:p>
              <a:r>
                <a:rPr lang="en-US" sz="1600" dirty="0">
                  <a:latin typeface="Consolas" charset="0"/>
                  <a:ea typeface="Consolas" charset="0"/>
                  <a:cs typeface="Consolas" charset="0"/>
                </a:rPr>
                <a:t>  area = width * height;</a:t>
              </a:r>
            </a:p>
            <a:p>
              <a:r>
                <a:rPr lang="en-US" sz="1600" b="1" dirty="0">
                  <a:solidFill>
                    <a:srgbClr val="1E28EA"/>
                  </a:solidFill>
                  <a:latin typeface="Consolas" charset="0"/>
                  <a:ea typeface="Consolas" charset="0"/>
                  <a:cs typeface="Consolas" charset="0"/>
                </a:rPr>
                <a:t>  </a:t>
              </a:r>
              <a:r>
                <a:rPr lang="en-US" sz="1600" dirty="0">
                  <a:solidFill>
                    <a:srgbClr val="1E28EA"/>
                  </a:solidFill>
                  <a:latin typeface="Consolas" charset="0"/>
                  <a:ea typeface="Consolas" charset="0"/>
                  <a:cs typeface="Consolas" charset="0"/>
                </a:rPr>
                <a:t>return</a:t>
              </a:r>
              <a:r>
                <a:rPr lang="en-US" sz="1600" dirty="0">
                  <a:latin typeface="Consolas" charset="0"/>
                  <a:ea typeface="Consolas" charset="0"/>
                  <a:cs typeface="Consolas" charset="0"/>
                </a:rPr>
                <a:t> 0;</a:t>
              </a:r>
            </a:p>
            <a:p>
              <a:r>
                <a:rPr lang="en-US" sz="1600" b="1" dirty="0">
                  <a:solidFill>
                    <a:schemeClr val="tx2">
                      <a:lumMod val="50000"/>
                    </a:schemeClr>
                  </a:solidFill>
                  <a:latin typeface="Consolas" charset="0"/>
                  <a:ea typeface="Consolas" charset="0"/>
                  <a:cs typeface="Consolas" charset="0"/>
                </a:rPr>
                <a:t>}</a:t>
              </a:r>
            </a:p>
          </p:txBody>
        </p:sp>
      </p:grpSp>
      <p:sp>
        <p:nvSpPr>
          <p:cNvPr id="10" name="Rectangle 9"/>
          <p:cNvSpPr/>
          <p:nvPr/>
        </p:nvSpPr>
        <p:spPr>
          <a:xfrm>
            <a:off x="6165590" y="4326514"/>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11" name="TextBox 10"/>
          <p:cNvSpPr txBox="1"/>
          <p:nvPr/>
        </p:nvSpPr>
        <p:spPr>
          <a:xfrm>
            <a:off x="6222972" y="1275271"/>
            <a:ext cx="1553054" cy="369332"/>
          </a:xfrm>
          <a:prstGeom prst="rect">
            <a:avLst/>
          </a:prstGeom>
          <a:noFill/>
        </p:spPr>
        <p:txBody>
          <a:bodyPr wrap="none" rtlCol="0">
            <a:spAutoFit/>
          </a:bodyPr>
          <a:lstStyle/>
          <a:p>
            <a:r>
              <a:rPr lang="en-US" b="1" dirty="0"/>
              <a:t>Main Memory</a:t>
            </a:r>
          </a:p>
        </p:txBody>
      </p:sp>
      <p:sp>
        <p:nvSpPr>
          <p:cNvPr id="12" name="TextBox 11"/>
          <p:cNvSpPr txBox="1"/>
          <p:nvPr/>
        </p:nvSpPr>
        <p:spPr>
          <a:xfrm>
            <a:off x="5411252" y="4438897"/>
            <a:ext cx="745717" cy="338554"/>
          </a:xfrm>
          <a:prstGeom prst="rect">
            <a:avLst/>
          </a:prstGeom>
          <a:noFill/>
        </p:spPr>
        <p:txBody>
          <a:bodyPr wrap="none" rtlCol="0">
            <a:spAutoFit/>
          </a:bodyPr>
          <a:lstStyle/>
          <a:p>
            <a:r>
              <a:rPr lang="en-US" sz="1600" dirty="0">
                <a:latin typeface="Consolas" charset="0"/>
                <a:ea typeface="Consolas" charset="0"/>
                <a:cs typeface="Consolas" charset="0"/>
              </a:rPr>
              <a:t>width</a:t>
            </a:r>
          </a:p>
        </p:txBody>
      </p:sp>
      <p:sp>
        <p:nvSpPr>
          <p:cNvPr id="13" name="Oval 12"/>
          <p:cNvSpPr/>
          <p:nvPr/>
        </p:nvSpPr>
        <p:spPr>
          <a:xfrm>
            <a:off x="457200" y="1394768"/>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1</a:t>
            </a:r>
          </a:p>
        </p:txBody>
      </p:sp>
      <p:sp>
        <p:nvSpPr>
          <p:cNvPr id="14" name="Right Arrow 13"/>
          <p:cNvSpPr/>
          <p:nvPr/>
        </p:nvSpPr>
        <p:spPr>
          <a:xfrm>
            <a:off x="1005383" y="2666520"/>
            <a:ext cx="764275" cy="205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5" name="Group 14"/>
          <p:cNvGrpSpPr/>
          <p:nvPr/>
        </p:nvGrpSpPr>
        <p:grpSpPr>
          <a:xfrm>
            <a:off x="1387522" y="4141847"/>
            <a:ext cx="3601056" cy="1807132"/>
            <a:chOff x="5867400" y="4114800"/>
            <a:chExt cx="3124200" cy="2113018"/>
          </a:xfrm>
        </p:grpSpPr>
        <p:sp>
          <p:nvSpPr>
            <p:cNvPr id="16" name="Flowchart: Document 15"/>
            <p:cNvSpPr/>
            <p:nvPr/>
          </p:nvSpPr>
          <p:spPr>
            <a:xfrm>
              <a:off x="5867400" y="4114800"/>
              <a:ext cx="3124200" cy="2113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17050" y="4234274"/>
              <a:ext cx="2974550" cy="1835350"/>
            </a:xfrm>
            <a:prstGeom prst="rect">
              <a:avLst/>
            </a:prstGeom>
            <a:noFill/>
          </p:spPr>
          <p:txBody>
            <a:bodyPr wrap="square" rtlCol="0">
              <a:spAutoFit/>
            </a:bodyPr>
            <a:lstStyle/>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main </a:t>
              </a:r>
              <a:r>
                <a:rPr lang="en-US" sz="1600" b="1" dirty="0">
                  <a:solidFill>
                    <a:schemeClr val="tx2">
                      <a:lumMod val="50000"/>
                    </a:schemeClr>
                  </a:solidFill>
                  <a:latin typeface="Consolas" charset="0"/>
                  <a:ea typeface="Consolas" charset="0"/>
                  <a:cs typeface="Consolas" charset="0"/>
                </a:rPr>
                <a:t>( ) {</a:t>
              </a:r>
            </a:p>
            <a:p>
              <a:r>
                <a:rPr lang="en-US" sz="1600" dirty="0">
                  <a:latin typeface="Consolas" charset="0"/>
                  <a:ea typeface="Consolas" charset="0"/>
                  <a:cs typeface="Consolas" charset="0"/>
                </a:rPr>
                <a:t>  </a:t>
              </a:r>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width, height, area;</a:t>
              </a:r>
            </a:p>
            <a:p>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width = </a:t>
              </a:r>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5;</a:t>
              </a:r>
            </a:p>
            <a:p>
              <a:r>
                <a:rPr lang="en-US" sz="1600" b="1"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area = width * height;</a:t>
              </a:r>
              <a:endParaRPr lang="en-US" sz="1600" b="1" dirty="0">
                <a:solidFill>
                  <a:srgbClr val="1E28EA"/>
                </a:solidFill>
                <a:latin typeface="Consolas" charset="0"/>
                <a:ea typeface="Consolas" charset="0"/>
                <a:cs typeface="Consolas" charset="0"/>
              </a:endParaRPr>
            </a:p>
            <a:p>
              <a:r>
                <a:rPr lang="en-US" sz="1600" b="1" dirty="0">
                  <a:solidFill>
                    <a:srgbClr val="1E28EA"/>
                  </a:solidFill>
                  <a:latin typeface="Consolas" charset="0"/>
                  <a:ea typeface="Consolas" charset="0"/>
                  <a:cs typeface="Consolas" charset="0"/>
                </a:rPr>
                <a:t>  </a:t>
              </a:r>
              <a:r>
                <a:rPr lang="en-US" sz="1600" dirty="0">
                  <a:solidFill>
                    <a:srgbClr val="1E28EA"/>
                  </a:solidFill>
                  <a:latin typeface="Consolas" charset="0"/>
                  <a:ea typeface="Consolas" charset="0"/>
                  <a:cs typeface="Consolas" charset="0"/>
                </a:rPr>
                <a:t>return</a:t>
              </a:r>
              <a:r>
                <a:rPr lang="en-US" sz="1600" dirty="0">
                  <a:latin typeface="Consolas" charset="0"/>
                  <a:ea typeface="Consolas" charset="0"/>
                  <a:cs typeface="Consolas" charset="0"/>
                </a:rPr>
                <a:t> 0;</a:t>
              </a:r>
            </a:p>
            <a:p>
              <a:r>
                <a:rPr lang="en-US" sz="1600" b="1" dirty="0">
                  <a:solidFill>
                    <a:schemeClr val="tx2">
                      <a:lumMod val="50000"/>
                    </a:schemeClr>
                  </a:solidFill>
                  <a:latin typeface="Consolas" charset="0"/>
                  <a:ea typeface="Consolas" charset="0"/>
                  <a:cs typeface="Consolas" charset="0"/>
                </a:rPr>
                <a:t>}</a:t>
              </a:r>
            </a:p>
          </p:txBody>
        </p:sp>
      </p:grpSp>
      <p:sp>
        <p:nvSpPr>
          <p:cNvPr id="19" name="TextBox 18"/>
          <p:cNvSpPr txBox="1"/>
          <p:nvPr/>
        </p:nvSpPr>
        <p:spPr>
          <a:xfrm>
            <a:off x="6222972" y="3957182"/>
            <a:ext cx="1553054" cy="369332"/>
          </a:xfrm>
          <a:prstGeom prst="rect">
            <a:avLst/>
          </a:prstGeom>
          <a:noFill/>
        </p:spPr>
        <p:txBody>
          <a:bodyPr wrap="none" rtlCol="0">
            <a:spAutoFit/>
          </a:bodyPr>
          <a:lstStyle/>
          <a:p>
            <a:r>
              <a:rPr lang="en-US" b="1" dirty="0"/>
              <a:t>Main Memory</a:t>
            </a:r>
          </a:p>
        </p:txBody>
      </p:sp>
      <p:sp>
        <p:nvSpPr>
          <p:cNvPr id="21" name="Oval 20"/>
          <p:cNvSpPr/>
          <p:nvPr/>
        </p:nvSpPr>
        <p:spPr>
          <a:xfrm>
            <a:off x="457200" y="4076679"/>
            <a:ext cx="552734" cy="552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2</a:t>
            </a:r>
          </a:p>
        </p:txBody>
      </p:sp>
      <p:sp>
        <p:nvSpPr>
          <p:cNvPr id="22" name="Right Arrow 21"/>
          <p:cNvSpPr/>
          <p:nvPr/>
        </p:nvSpPr>
        <p:spPr>
          <a:xfrm>
            <a:off x="1005383" y="5046081"/>
            <a:ext cx="764275" cy="205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 name="Rectangle 24"/>
          <p:cNvSpPr/>
          <p:nvPr/>
        </p:nvSpPr>
        <p:spPr>
          <a:xfrm>
            <a:off x="6165590" y="5014466"/>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26" name="TextBox 25"/>
          <p:cNvSpPr txBox="1"/>
          <p:nvPr/>
        </p:nvSpPr>
        <p:spPr>
          <a:xfrm>
            <a:off x="5346704" y="5126849"/>
            <a:ext cx="857927" cy="338554"/>
          </a:xfrm>
          <a:prstGeom prst="rect">
            <a:avLst/>
          </a:prstGeom>
          <a:noFill/>
        </p:spPr>
        <p:txBody>
          <a:bodyPr wrap="none" rtlCol="0">
            <a:spAutoFit/>
          </a:bodyPr>
          <a:lstStyle/>
          <a:p>
            <a:r>
              <a:rPr lang="en-US" sz="1600" dirty="0">
                <a:latin typeface="Consolas" charset="0"/>
                <a:ea typeface="Consolas" charset="0"/>
                <a:cs typeface="Consolas" charset="0"/>
              </a:rPr>
              <a:t>height</a:t>
            </a:r>
          </a:p>
        </p:txBody>
      </p:sp>
      <p:sp>
        <p:nvSpPr>
          <p:cNvPr id="27" name="Rectangle 26"/>
          <p:cNvSpPr/>
          <p:nvPr/>
        </p:nvSpPr>
        <p:spPr>
          <a:xfrm>
            <a:off x="6165590" y="5686577"/>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28" name="TextBox 27"/>
          <p:cNvSpPr txBox="1"/>
          <p:nvPr/>
        </p:nvSpPr>
        <p:spPr>
          <a:xfrm>
            <a:off x="5522445" y="5798960"/>
            <a:ext cx="633507" cy="338554"/>
          </a:xfrm>
          <a:prstGeom prst="rect">
            <a:avLst/>
          </a:prstGeom>
          <a:noFill/>
        </p:spPr>
        <p:txBody>
          <a:bodyPr wrap="none" rtlCol="0">
            <a:spAutoFit/>
          </a:bodyPr>
          <a:lstStyle/>
          <a:p>
            <a:r>
              <a:rPr lang="en-US" sz="1600" dirty="0">
                <a:latin typeface="Consolas" charset="0"/>
                <a:ea typeface="Consolas" charset="0"/>
                <a:cs typeface="Consolas" charset="0"/>
              </a:rPr>
              <a:t>area</a:t>
            </a:r>
          </a:p>
        </p:txBody>
      </p:sp>
      <p:sp>
        <p:nvSpPr>
          <p:cNvPr id="29" name="Rectangle 28"/>
          <p:cNvSpPr/>
          <p:nvPr/>
        </p:nvSpPr>
        <p:spPr>
          <a:xfrm>
            <a:off x="6165590" y="1636804"/>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30" name="TextBox 29"/>
          <p:cNvSpPr txBox="1"/>
          <p:nvPr/>
        </p:nvSpPr>
        <p:spPr>
          <a:xfrm>
            <a:off x="5411252" y="1749187"/>
            <a:ext cx="745717" cy="338554"/>
          </a:xfrm>
          <a:prstGeom prst="rect">
            <a:avLst/>
          </a:prstGeom>
          <a:noFill/>
        </p:spPr>
        <p:txBody>
          <a:bodyPr wrap="none" rtlCol="0">
            <a:spAutoFit/>
          </a:bodyPr>
          <a:lstStyle/>
          <a:p>
            <a:r>
              <a:rPr lang="en-US" sz="1600" dirty="0">
                <a:latin typeface="Consolas" charset="0"/>
                <a:ea typeface="Consolas" charset="0"/>
                <a:cs typeface="Consolas" charset="0"/>
              </a:rPr>
              <a:t>width</a:t>
            </a:r>
          </a:p>
        </p:txBody>
      </p:sp>
      <p:sp>
        <p:nvSpPr>
          <p:cNvPr id="31" name="Rectangle 30"/>
          <p:cNvSpPr/>
          <p:nvPr/>
        </p:nvSpPr>
        <p:spPr>
          <a:xfrm>
            <a:off x="6165590" y="2324756"/>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32" name="TextBox 31"/>
          <p:cNvSpPr txBox="1"/>
          <p:nvPr/>
        </p:nvSpPr>
        <p:spPr>
          <a:xfrm>
            <a:off x="5346704" y="2437139"/>
            <a:ext cx="857927" cy="338554"/>
          </a:xfrm>
          <a:prstGeom prst="rect">
            <a:avLst/>
          </a:prstGeom>
          <a:noFill/>
        </p:spPr>
        <p:txBody>
          <a:bodyPr wrap="none" rtlCol="0">
            <a:spAutoFit/>
          </a:bodyPr>
          <a:lstStyle/>
          <a:p>
            <a:r>
              <a:rPr lang="en-US" sz="1600" dirty="0">
                <a:latin typeface="Consolas" charset="0"/>
                <a:ea typeface="Consolas" charset="0"/>
                <a:cs typeface="Consolas" charset="0"/>
              </a:rPr>
              <a:t>height</a:t>
            </a:r>
          </a:p>
        </p:txBody>
      </p:sp>
      <p:sp>
        <p:nvSpPr>
          <p:cNvPr id="33" name="Rectangle 32"/>
          <p:cNvSpPr/>
          <p:nvPr/>
        </p:nvSpPr>
        <p:spPr>
          <a:xfrm>
            <a:off x="6165590" y="2996867"/>
            <a:ext cx="1610436" cy="62139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34" name="TextBox 33"/>
          <p:cNvSpPr txBox="1"/>
          <p:nvPr/>
        </p:nvSpPr>
        <p:spPr>
          <a:xfrm>
            <a:off x="5522445" y="3109250"/>
            <a:ext cx="633507" cy="338554"/>
          </a:xfrm>
          <a:prstGeom prst="rect">
            <a:avLst/>
          </a:prstGeom>
          <a:noFill/>
        </p:spPr>
        <p:txBody>
          <a:bodyPr wrap="none" rtlCol="0">
            <a:spAutoFit/>
          </a:bodyPr>
          <a:lstStyle/>
          <a:p>
            <a:r>
              <a:rPr lang="en-US" sz="1600" dirty="0">
                <a:latin typeface="Consolas" charset="0"/>
                <a:ea typeface="Consolas" charset="0"/>
                <a:cs typeface="Consolas" charset="0"/>
              </a:rPr>
              <a:t>area</a:t>
            </a:r>
          </a:p>
        </p:txBody>
      </p:sp>
      <p:sp>
        <p:nvSpPr>
          <p:cNvPr id="35" name="Rounded Rectangular Callout 34"/>
          <p:cNvSpPr/>
          <p:nvPr/>
        </p:nvSpPr>
        <p:spPr>
          <a:xfrm>
            <a:off x="3415680" y="3228103"/>
            <a:ext cx="2078074" cy="1004179"/>
          </a:xfrm>
          <a:prstGeom prst="wedgeRoundRectCallout">
            <a:avLst>
              <a:gd name="adj1" fmla="val -51018"/>
              <a:gd name="adj2" fmla="val 8140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The variable </a:t>
            </a:r>
            <a:r>
              <a:rPr lang="en-US" sz="1600" b="1" dirty="0"/>
              <a:t>height</a:t>
            </a:r>
            <a:r>
              <a:rPr lang="en-US" sz="1600" dirty="0"/>
              <a:t> is </a:t>
            </a:r>
            <a:r>
              <a:rPr lang="en-US" sz="1600" b="1" dirty="0">
                <a:solidFill>
                  <a:schemeClr val="accent6">
                    <a:lumMod val="75000"/>
                  </a:schemeClr>
                </a:solidFill>
              </a:rPr>
              <a:t>uninitialized</a:t>
            </a:r>
            <a:r>
              <a:rPr lang="en-US" sz="1600" dirty="0">
                <a:solidFill>
                  <a:schemeClr val="accent6">
                    <a:lumMod val="75000"/>
                  </a:schemeClr>
                </a:solidFill>
              </a:rPr>
              <a:t> </a:t>
            </a:r>
            <a:r>
              <a:rPr lang="en-US" sz="1600" dirty="0"/>
              <a:t>before use and the result is unpredictable.</a:t>
            </a:r>
          </a:p>
        </p:txBody>
      </p:sp>
      <p:sp>
        <p:nvSpPr>
          <p:cNvPr id="6" name="TextBox 5"/>
          <p:cNvSpPr txBox="1"/>
          <p:nvPr/>
        </p:nvSpPr>
        <p:spPr>
          <a:xfrm>
            <a:off x="6740942" y="1766735"/>
            <a:ext cx="514016" cy="369332"/>
          </a:xfrm>
          <a:prstGeom prst="rect">
            <a:avLst/>
          </a:prstGeom>
          <a:solidFill>
            <a:schemeClr val="tx2">
              <a:lumMod val="20000"/>
              <a:lumOff val="80000"/>
            </a:schemeClr>
          </a:solidFill>
        </p:spPr>
        <p:txBody>
          <a:bodyPr wrap="square" rtlCol="0">
            <a:spAutoFit/>
          </a:bodyPr>
          <a:lstStyle/>
          <a:p>
            <a:pPr algn="ctr"/>
            <a:r>
              <a:rPr lang="en-US" dirty="0"/>
              <a:t>5</a:t>
            </a:r>
          </a:p>
        </p:txBody>
      </p:sp>
      <p:sp>
        <p:nvSpPr>
          <p:cNvPr id="38" name="TextBox 37"/>
          <p:cNvSpPr txBox="1"/>
          <p:nvPr/>
        </p:nvSpPr>
        <p:spPr>
          <a:xfrm>
            <a:off x="6740942" y="2450787"/>
            <a:ext cx="514016" cy="369332"/>
          </a:xfrm>
          <a:prstGeom prst="rect">
            <a:avLst/>
          </a:prstGeom>
          <a:solidFill>
            <a:schemeClr val="tx2">
              <a:lumMod val="20000"/>
              <a:lumOff val="80000"/>
            </a:schemeClr>
          </a:solidFill>
        </p:spPr>
        <p:txBody>
          <a:bodyPr wrap="square" rtlCol="0">
            <a:spAutoFit/>
          </a:bodyPr>
          <a:lstStyle/>
          <a:p>
            <a:pPr algn="ctr"/>
            <a:r>
              <a:rPr lang="en-US" dirty="0"/>
              <a:t>4</a:t>
            </a:r>
          </a:p>
        </p:txBody>
      </p:sp>
      <p:sp>
        <p:nvSpPr>
          <p:cNvPr id="39" name="TextBox 38"/>
          <p:cNvSpPr txBox="1"/>
          <p:nvPr/>
        </p:nvSpPr>
        <p:spPr>
          <a:xfrm>
            <a:off x="6637276" y="3115611"/>
            <a:ext cx="713393" cy="369332"/>
          </a:xfrm>
          <a:prstGeom prst="rect">
            <a:avLst/>
          </a:prstGeom>
          <a:solidFill>
            <a:schemeClr val="tx2">
              <a:lumMod val="20000"/>
              <a:lumOff val="80000"/>
            </a:schemeClr>
          </a:solidFill>
        </p:spPr>
        <p:txBody>
          <a:bodyPr wrap="square" rtlCol="0">
            <a:spAutoFit/>
          </a:bodyPr>
          <a:lstStyle/>
          <a:p>
            <a:pPr algn="ctr"/>
            <a:r>
              <a:rPr lang="en-US" dirty="0"/>
              <a:t>20</a:t>
            </a:r>
          </a:p>
        </p:txBody>
      </p:sp>
      <p:sp>
        <p:nvSpPr>
          <p:cNvPr id="40" name="TextBox 39"/>
          <p:cNvSpPr txBox="1"/>
          <p:nvPr/>
        </p:nvSpPr>
        <p:spPr>
          <a:xfrm>
            <a:off x="6737144" y="4450186"/>
            <a:ext cx="495235" cy="369332"/>
          </a:xfrm>
          <a:prstGeom prst="rect">
            <a:avLst/>
          </a:prstGeom>
          <a:solidFill>
            <a:schemeClr val="tx2">
              <a:lumMod val="20000"/>
              <a:lumOff val="80000"/>
            </a:schemeClr>
          </a:solidFill>
        </p:spPr>
        <p:txBody>
          <a:bodyPr wrap="square" rtlCol="0">
            <a:spAutoFit/>
          </a:bodyPr>
          <a:lstStyle>
            <a:defPPr>
              <a:defRPr lang="en-US"/>
            </a:defPPr>
            <a:lvl1pPr algn="ctr"/>
          </a:lstStyle>
          <a:p>
            <a:r>
              <a:rPr lang="en-US" dirty="0"/>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4" grpId="0" animBg="1"/>
      <p:bldP spid="19" grpId="0"/>
      <p:bldP spid="21" grpId="0" animBg="1"/>
      <p:bldP spid="22" grpId="0" animBg="1"/>
      <p:bldP spid="25" grpId="0" animBg="1"/>
      <p:bldP spid="26" grpId="0"/>
      <p:bldP spid="27" grpId="0" animBg="1"/>
      <p:bldP spid="28" grpId="0"/>
      <p:bldP spid="29" grpId="0" animBg="1"/>
      <p:bldP spid="30" grpId="0"/>
      <p:bldP spid="31" grpId="0" animBg="1"/>
      <p:bldP spid="32" grpId="0"/>
      <p:bldP spid="33" grpId="0" animBg="1"/>
      <p:bldP spid="34" grpId="0"/>
      <p:bldP spid="35" grpId="0" animBg="1"/>
      <p:bldP spid="6" grpId="0" animBg="1"/>
      <p:bldP spid="38" grpId="0" animBg="1"/>
      <p:bldP spid="39" grpId="0" animBg="1"/>
      <p:bldP spid="4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Initializations</a:t>
            </a:r>
          </a:p>
        </p:txBody>
      </p:sp>
      <p:sp>
        <p:nvSpPr>
          <p:cNvPr id="3" name="Content Placeholder 2"/>
          <p:cNvSpPr>
            <a:spLocks noGrp="1"/>
          </p:cNvSpPr>
          <p:nvPr>
            <p:ph idx="1"/>
          </p:nvPr>
        </p:nvSpPr>
        <p:spPr>
          <a:xfrm>
            <a:off x="457200" y="1417638"/>
            <a:ext cx="8229600" cy="4708525"/>
          </a:xfrm>
        </p:spPr>
        <p:txBody>
          <a:bodyPr/>
          <a:lstStyle/>
          <a:p>
            <a:pPr>
              <a:tabLst>
                <a:tab pos="5827713" algn="l"/>
              </a:tabLst>
            </a:pPr>
            <a:r>
              <a:rPr lang="en-US" dirty="0"/>
              <a:t>A variable that has not been given a value is said to be </a:t>
            </a:r>
            <a:r>
              <a:rPr lang="en-US" dirty="0">
                <a:solidFill>
                  <a:schemeClr val="accent6">
                    <a:lumMod val="75000"/>
                  </a:schemeClr>
                </a:solidFill>
              </a:rPr>
              <a:t>uninitialized</a:t>
            </a:r>
            <a:r>
              <a:rPr lang="en-US" dirty="0"/>
              <a:t>, and will simply contain some “</a:t>
            </a:r>
            <a:r>
              <a:rPr lang="en-US" dirty="0">
                <a:solidFill>
                  <a:schemeClr val="accent5">
                    <a:lumMod val="75000"/>
                  </a:schemeClr>
                </a:solidFill>
              </a:rPr>
              <a:t>garbage value</a:t>
            </a:r>
            <a:r>
              <a:rPr lang="en-US" dirty="0"/>
              <a:t>” </a:t>
            </a:r>
          </a:p>
          <a:p>
            <a:r>
              <a:rPr lang="en-US" dirty="0"/>
              <a:t>Using uninitialized variables in computations will give </a:t>
            </a:r>
            <a:r>
              <a:rPr lang="en-US" dirty="0">
                <a:solidFill>
                  <a:schemeClr val="accent6">
                    <a:lumMod val="75000"/>
                  </a:schemeClr>
                </a:solidFill>
              </a:rPr>
              <a:t>unexpected results</a:t>
            </a:r>
            <a:r>
              <a:rPr lang="en-US" dirty="0"/>
              <a:t>, and thus should be avoided </a:t>
            </a:r>
          </a:p>
          <a:p>
            <a:r>
              <a:rPr lang="en-US" dirty="0"/>
              <a:t>A variable may be initialized in its declaration:</a:t>
            </a:r>
          </a:p>
        </p:txBody>
      </p:sp>
      <p:sp>
        <p:nvSpPr>
          <p:cNvPr id="14" name="Slide Number Placeholder 13"/>
          <p:cNvSpPr>
            <a:spLocks noGrp="1"/>
          </p:cNvSpPr>
          <p:nvPr>
            <p:ph type="sldNum" sz="quarter" idx="12"/>
          </p:nvPr>
        </p:nvSpPr>
        <p:spPr/>
        <p:txBody>
          <a:bodyPr/>
          <a:lstStyle/>
          <a:p>
            <a:fld id="{A2D5F323-9395-A24C-8003-89F99F5948AE}" type="slidenum">
              <a:rPr lang="en-US" smtClean="0"/>
              <a:pPr/>
              <a:t>29</a:t>
            </a:fld>
            <a:endParaRPr lang="en-US"/>
          </a:p>
        </p:txBody>
      </p:sp>
      <p:sp>
        <p:nvSpPr>
          <p:cNvPr id="5" name="Rectangle 4"/>
          <p:cNvSpPr/>
          <p:nvPr/>
        </p:nvSpPr>
        <p:spPr>
          <a:xfrm>
            <a:off x="472340" y="4382239"/>
            <a:ext cx="5900810" cy="137674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0070C0"/>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age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5</a:t>
            </a:r>
            <a:r>
              <a:rPr lang="en-US" dirty="0">
                <a:latin typeface="Menlo" panose="020B0609030804020204" pitchFamily="49" charset="0"/>
                <a:ea typeface="Menlo" panose="020B0609030804020204" pitchFamily="49" charset="0"/>
                <a:cs typeface="Menlo" panose="020B0609030804020204" pitchFamily="49" charset="0"/>
              </a:rPr>
              <a:t>, steps = age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10</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a:solidFill>
                  <a:srgbClr val="0070C0"/>
                </a:solidFill>
                <a:latin typeface="Menlo" panose="020B0609030804020204" pitchFamily="49" charset="0"/>
                <a:ea typeface="Menlo" panose="020B0609030804020204" pitchFamily="49" charset="0"/>
                <a:cs typeface="Menlo" panose="020B0609030804020204" pitchFamily="49" charset="0"/>
              </a:rPr>
              <a:t>  char</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c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‘Y’</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a:solidFill>
                  <a:srgbClr val="0070C0"/>
                </a:solidFill>
                <a:latin typeface="Menlo" panose="020B0609030804020204" pitchFamily="49" charset="0"/>
                <a:ea typeface="Menlo" panose="020B0609030804020204" pitchFamily="49" charset="0"/>
                <a:cs typeface="Menlo" panose="020B0609030804020204" pitchFamily="49" charset="0"/>
              </a:rPr>
              <a:t>  bool</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win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true</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rgbClr val="0070C0"/>
                </a:solidFill>
                <a:latin typeface="Menlo" panose="020B0609030804020204" pitchFamily="49" charset="0"/>
                <a:ea typeface="Menlo" panose="020B0609030804020204" pitchFamily="49" charset="0"/>
                <a:cs typeface="Menlo" panose="020B0609030804020204" pitchFamily="49" charset="0"/>
              </a:rPr>
              <a:t>double</a:t>
            </a:r>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latin typeface="Menlo" panose="020B0609030804020204" pitchFamily="49" charset="0"/>
                <a:ea typeface="Menlo" panose="020B0609030804020204" pitchFamily="49" charset="0"/>
                <a:cs typeface="Menlo" panose="020B0609030804020204" pitchFamily="49" charset="0"/>
              </a:rPr>
              <a:t>height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120.5</a:t>
            </a:r>
            <a:r>
              <a:rPr lang="en-US" dirty="0">
                <a:latin typeface="Menlo" panose="020B0609030804020204" pitchFamily="49" charset="0"/>
                <a:ea typeface="Menlo" panose="020B0609030804020204" pitchFamily="49" charset="0"/>
                <a:cs typeface="Menlo" panose="020B0609030804020204" pitchFamily="49" charset="0"/>
              </a:rPr>
              <a:t>, length = </a:t>
            </a:r>
            <a:r>
              <a:rPr lang="en-US" b="1"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1.5e3</a:t>
            </a:r>
            <a:r>
              <a:rPr lang="en-US" dirty="0">
                <a:latin typeface="Menlo" panose="020B0609030804020204" pitchFamily="49" charset="0"/>
                <a:ea typeface="Menlo" panose="020B0609030804020204" pitchFamily="49" charset="0"/>
                <a:cs typeface="Menlo" panose="020B0609030804020204" pitchFamily="49" charset="0"/>
              </a:rPr>
              <a:t>;</a:t>
            </a:r>
            <a:endParaRPr lang="en-US" dirty="0">
              <a:solidFill>
                <a:srgbClr val="0070C0"/>
              </a:solidFill>
              <a:latin typeface="Menlo" panose="020B0609030804020204" pitchFamily="49" charset="0"/>
              <a:ea typeface="Menlo" panose="020B0609030804020204" pitchFamily="49" charset="0"/>
              <a:cs typeface="Menlo" panose="020B0609030804020204" pitchFamily="49" charset="0"/>
            </a:endParaRPr>
          </a:p>
        </p:txBody>
      </p:sp>
      <p:sp>
        <p:nvSpPr>
          <p:cNvPr id="6" name="TextBox 5"/>
          <p:cNvSpPr txBox="1"/>
          <p:nvPr/>
        </p:nvSpPr>
        <p:spPr>
          <a:xfrm>
            <a:off x="6553200" y="4561258"/>
            <a:ext cx="2438868" cy="923330"/>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A character constant is written as a character within </a:t>
            </a:r>
            <a:r>
              <a:rPr lang="en-US" b="1" dirty="0">
                <a:solidFill>
                  <a:srgbClr val="FF0000"/>
                </a:solidFill>
                <a:latin typeface="Avenir Next Condensed" charset="0"/>
                <a:ea typeface="Avenir Next Condensed" charset="0"/>
                <a:cs typeface="Avenir Next Condensed" charset="0"/>
              </a:rPr>
              <a:t>single quotes</a:t>
            </a:r>
            <a:r>
              <a:rPr lang="en-US" dirty="0">
                <a:latin typeface="Avenir Next Condensed" charset="0"/>
                <a:ea typeface="Avenir Next Condensed" charset="0"/>
                <a:cs typeface="Avenir Next Condensed" charset="0"/>
              </a:rPr>
              <a:t>.</a:t>
            </a:r>
          </a:p>
        </p:txBody>
      </p:sp>
      <p:cxnSp>
        <p:nvCxnSpPr>
          <p:cNvPr id="7" name="Straight Arrow Connector 23"/>
          <p:cNvCxnSpPr>
            <a:cxnSpLocks/>
            <a:stCxn id="6" idx="1"/>
          </p:cNvCxnSpPr>
          <p:nvPr/>
        </p:nvCxnSpPr>
        <p:spPr>
          <a:xfrm rot="10800000">
            <a:off x="2698596" y="4939991"/>
            <a:ext cx="3854605" cy="82933"/>
          </a:xfrm>
          <a:prstGeom prst="curvedConnector3">
            <a:avLst>
              <a:gd name="adj1" fmla="val 50000"/>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82540" y="5819510"/>
            <a:ext cx="2819400" cy="923330"/>
          </a:xfrm>
          <a:prstGeom prst="rect">
            <a:avLst/>
          </a:prstGeom>
          <a:noFill/>
        </p:spPr>
        <p:txBody>
          <a:bodyPr wrap="square" rtlCol="0">
            <a:spAutoFit/>
          </a:bodyPr>
          <a:lstStyle/>
          <a:p>
            <a:r>
              <a:rPr lang="en-US" b="1" dirty="0">
                <a:solidFill>
                  <a:srgbClr val="FF0000"/>
                </a:solidFill>
                <a:latin typeface="Avenir Next Condensed" charset="0"/>
                <a:ea typeface="Avenir Next Condensed" charset="0"/>
                <a:cs typeface="Avenir Next Condensed" charset="0"/>
              </a:rPr>
              <a:t>Scientific notation </a:t>
            </a:r>
          </a:p>
          <a:p>
            <a:r>
              <a:rPr lang="en-US" dirty="0">
                <a:latin typeface="Avenir Next Condensed" charset="0"/>
                <a:ea typeface="Avenir Next Condensed" charset="0"/>
                <a:cs typeface="Avenir Next Condensed" charset="0"/>
              </a:rPr>
              <a:t>(floating point notation) </a:t>
            </a:r>
          </a:p>
          <a:p>
            <a:r>
              <a:rPr lang="en-US" dirty="0">
                <a:solidFill>
                  <a:schemeClr val="accent6">
                    <a:lumMod val="75000"/>
                  </a:schemeClr>
                </a:solidFill>
                <a:latin typeface="Avenir Next Condensed" charset="0"/>
                <a:ea typeface="Avenir Next Condensed" charset="0"/>
                <a:cs typeface="Avenir Next Condensed" charset="0"/>
              </a:rPr>
              <a:t>1.5e3</a:t>
            </a:r>
            <a:r>
              <a:rPr lang="en-US" dirty="0">
                <a:latin typeface="Avenir Next Condensed" charset="0"/>
                <a:ea typeface="Avenir Next Condensed" charset="0"/>
                <a:cs typeface="Avenir Next Condensed" charset="0"/>
              </a:rPr>
              <a:t> =  </a:t>
            </a:r>
            <a:r>
              <a:rPr lang="en-US" dirty="0">
                <a:solidFill>
                  <a:schemeClr val="accent6">
                    <a:lumMod val="75000"/>
                  </a:schemeClr>
                </a:solidFill>
                <a:latin typeface="Avenir Next Condensed" charset="0"/>
                <a:ea typeface="Avenir Next Condensed" charset="0"/>
                <a:cs typeface="Avenir Next Condensed" charset="0"/>
              </a:rPr>
              <a:t>1.5</a:t>
            </a:r>
            <a:r>
              <a:rPr lang="en-US" dirty="0">
                <a:latin typeface="Avenir Next Condensed" charset="0"/>
                <a:ea typeface="Avenir Next Condensed" charset="0"/>
                <a:cs typeface="Avenir Next Condensed" charset="0"/>
              </a:rPr>
              <a:t> * </a:t>
            </a:r>
            <a:r>
              <a:rPr lang="en-US" dirty="0">
                <a:solidFill>
                  <a:schemeClr val="accent6">
                    <a:lumMod val="75000"/>
                  </a:schemeClr>
                </a:solidFill>
                <a:latin typeface="Avenir Next Condensed" charset="0"/>
                <a:ea typeface="Avenir Next Condensed" charset="0"/>
                <a:cs typeface="Avenir Next Condensed" charset="0"/>
              </a:rPr>
              <a:t>10</a:t>
            </a:r>
            <a:r>
              <a:rPr lang="en-US" baseline="30000" dirty="0">
                <a:solidFill>
                  <a:schemeClr val="accent6">
                    <a:lumMod val="75000"/>
                  </a:schemeClr>
                </a:solidFill>
                <a:latin typeface="Avenir Next Condensed" charset="0"/>
                <a:ea typeface="Avenir Next Condensed" charset="0"/>
                <a:cs typeface="Avenir Next Condensed" charset="0"/>
              </a:rPr>
              <a:t>3</a:t>
            </a:r>
            <a:r>
              <a:rPr lang="en-US" dirty="0">
                <a:latin typeface="Avenir Next Condensed" charset="0"/>
                <a:ea typeface="Avenir Next Condensed" charset="0"/>
                <a:cs typeface="Avenir Next Condensed" charset="0"/>
              </a:rPr>
              <a:t> = </a:t>
            </a:r>
            <a:r>
              <a:rPr lang="en-US" dirty="0">
                <a:solidFill>
                  <a:schemeClr val="accent6">
                    <a:lumMod val="75000"/>
                  </a:schemeClr>
                </a:solidFill>
                <a:latin typeface="Avenir Next Condensed" charset="0"/>
                <a:ea typeface="Avenir Next Condensed" charset="0"/>
                <a:cs typeface="Avenir Next Condensed" charset="0"/>
              </a:rPr>
              <a:t>1500</a:t>
            </a:r>
          </a:p>
        </p:txBody>
      </p:sp>
      <p:cxnSp>
        <p:nvCxnSpPr>
          <p:cNvPr id="9" name="Straight Arrow Connector 23"/>
          <p:cNvCxnSpPr>
            <a:cxnSpLocks/>
            <a:stCxn id="8" idx="1"/>
          </p:cNvCxnSpPr>
          <p:nvPr/>
        </p:nvCxnSpPr>
        <p:spPr>
          <a:xfrm rot="10800000">
            <a:off x="5408342" y="5609063"/>
            <a:ext cx="474199" cy="672112"/>
          </a:xfrm>
          <a:prstGeom prst="curvedConnector2">
            <a:avLst/>
          </a:prstGeom>
          <a:ln w="38100">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1"/>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3679-D4BA-4279-8E65-D209D270E332}"/>
              </a:ext>
            </a:extLst>
          </p:cNvPr>
          <p:cNvSpPr>
            <a:spLocks noGrp="1"/>
          </p:cNvSpPr>
          <p:nvPr>
            <p:ph type="title"/>
          </p:nvPr>
        </p:nvSpPr>
        <p:spPr/>
        <p:txBody>
          <a:bodyPr>
            <a:noAutofit/>
          </a:bodyPr>
          <a:lstStyle/>
          <a:p>
            <a:r>
              <a:rPr lang="en-US" sz="4000" dirty="0"/>
              <a:t>How to Use this Guidance Notes</a:t>
            </a:r>
          </a:p>
        </p:txBody>
      </p:sp>
      <p:sp>
        <p:nvSpPr>
          <p:cNvPr id="3" name="Content Placeholder 2">
            <a:extLst>
              <a:ext uri="{FF2B5EF4-FFF2-40B4-BE49-F238E27FC236}">
                <a16:creationId xmlns:a16="http://schemas.microsoft.com/office/drawing/2014/main" id="{3E5EE4CF-9921-442E-931D-A95BA9DCA719}"/>
              </a:ext>
            </a:extLst>
          </p:cNvPr>
          <p:cNvSpPr>
            <a:spLocks noGrp="1"/>
          </p:cNvSpPr>
          <p:nvPr>
            <p:ph idx="1"/>
          </p:nvPr>
        </p:nvSpPr>
        <p:spPr/>
        <p:txBody>
          <a:bodyPr>
            <a:normAutofit fontScale="92500" lnSpcReduction="10000"/>
          </a:bodyPr>
          <a:lstStyle/>
          <a:p>
            <a:pPr>
              <a:lnSpc>
                <a:spcPct val="110000"/>
              </a:lnSpc>
              <a:spcBef>
                <a:spcPts val="900"/>
              </a:spcBef>
            </a:pPr>
            <a:r>
              <a:rPr lang="en-US" dirty="0"/>
              <a:t>This guidance notes aim to lead you through the learning of the C/C++ materials.  It also defines the scope of this course, i.e., what we expect that you should know for the purpose of this course.  (but should not limit what you should know about C/C++ programming.)</a:t>
            </a:r>
          </a:p>
          <a:p>
            <a:pPr>
              <a:lnSpc>
                <a:spcPct val="110000"/>
              </a:lnSpc>
              <a:spcBef>
                <a:spcPts val="900"/>
              </a:spcBef>
            </a:pPr>
            <a:r>
              <a:rPr lang="en-US" dirty="0">
                <a:solidFill>
                  <a:schemeClr val="accent6">
                    <a:lumMod val="75000"/>
                  </a:schemeClr>
                </a:solidFill>
              </a:rPr>
              <a:t>Use “Presentation Mode” in PowerPoint to go through the slides</a:t>
            </a:r>
            <a:r>
              <a:rPr lang="en-US" dirty="0"/>
              <a:t> since animations are incorporated which may enhance the flow of reading</a:t>
            </a:r>
          </a:p>
          <a:p>
            <a:pPr>
              <a:lnSpc>
                <a:spcPct val="110000"/>
              </a:lnSpc>
              <a:spcBef>
                <a:spcPts val="900"/>
              </a:spcBef>
            </a:pPr>
            <a:r>
              <a:rPr lang="en-US" dirty="0"/>
              <a:t>Pages marked with “</a:t>
            </a:r>
            <a:r>
              <a:rPr lang="en-US" dirty="0">
                <a:solidFill>
                  <a:schemeClr val="accent5">
                    <a:lumMod val="75000"/>
                  </a:schemeClr>
                </a:solidFill>
              </a:rPr>
              <a:t>Reference Only</a:t>
            </a:r>
            <a:r>
              <a:rPr lang="en-US" dirty="0"/>
              <a:t>” means that they are not in the scope of assessment for this course.</a:t>
            </a:r>
          </a:p>
          <a:p>
            <a:pPr>
              <a:lnSpc>
                <a:spcPct val="110000"/>
              </a:lnSpc>
              <a:spcBef>
                <a:spcPts val="900"/>
              </a:spcBef>
            </a:pPr>
            <a:endParaRPr lang="en-US" dirty="0"/>
          </a:p>
        </p:txBody>
      </p:sp>
      <p:sp>
        <p:nvSpPr>
          <p:cNvPr id="4" name="Slide Number Placeholder 3">
            <a:extLst>
              <a:ext uri="{FF2B5EF4-FFF2-40B4-BE49-F238E27FC236}">
                <a16:creationId xmlns:a16="http://schemas.microsoft.com/office/drawing/2014/main" id="{5FE8F894-DFD0-46AA-876F-CFC99E0713C8}"/>
              </a:ext>
            </a:extLst>
          </p:cNvPr>
          <p:cNvSpPr>
            <a:spLocks noGrp="1"/>
          </p:cNvSpPr>
          <p:nvPr>
            <p:ph type="sldNum" sz="quarter" idx="12"/>
          </p:nvPr>
        </p:nvSpPr>
        <p:spPr/>
        <p:txBody>
          <a:bodyPr/>
          <a:lstStyle/>
          <a:p>
            <a:fld id="{A2D5F323-9395-A24C-8003-89F99F5948AE}" type="slidenum">
              <a:rPr lang="en-US" smtClean="0"/>
              <a:pPr/>
              <a:t>3</a:t>
            </a:fld>
            <a:endParaRPr lang="en-US" dirty="0"/>
          </a:p>
        </p:txBody>
      </p:sp>
    </p:spTree>
    <p:extLst>
      <p:ext uri="{BB962C8B-B14F-4D97-AF65-F5344CB8AC3E}">
        <p14:creationId xmlns:p14="http://schemas.microsoft.com/office/powerpoint/2010/main" val="81596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693-CAE6-4B48-91AF-9B4F2BD160BB}"/>
              </a:ext>
            </a:extLst>
          </p:cNvPr>
          <p:cNvSpPr>
            <a:spLocks noGrp="1"/>
          </p:cNvSpPr>
          <p:nvPr>
            <p:ph type="title"/>
          </p:nvPr>
        </p:nvSpPr>
        <p:spPr/>
        <p:txBody>
          <a:bodyPr/>
          <a:lstStyle/>
          <a:p>
            <a:r>
              <a:rPr lang="en-US" dirty="0"/>
              <a:t>Strings – the Very Basics</a:t>
            </a:r>
          </a:p>
        </p:txBody>
      </p:sp>
      <p:sp>
        <p:nvSpPr>
          <p:cNvPr id="3" name="Content Placeholder 2">
            <a:extLst>
              <a:ext uri="{FF2B5EF4-FFF2-40B4-BE49-F238E27FC236}">
                <a16:creationId xmlns:a16="http://schemas.microsoft.com/office/drawing/2014/main" id="{9EB964A7-5B84-4373-A48B-68163DFBA92B}"/>
              </a:ext>
            </a:extLst>
          </p:cNvPr>
          <p:cNvSpPr>
            <a:spLocks noGrp="1"/>
          </p:cNvSpPr>
          <p:nvPr>
            <p:ph idx="1"/>
          </p:nvPr>
        </p:nvSpPr>
        <p:spPr/>
        <p:txBody>
          <a:bodyPr>
            <a:normAutofit fontScale="92500"/>
          </a:bodyPr>
          <a:lstStyle/>
          <a:p>
            <a:r>
              <a:rPr lang="en-US" dirty="0"/>
              <a:t>Very often we need to work on textual information and this can be done in C++ using </a:t>
            </a:r>
            <a:r>
              <a:rPr lang="en-US" dirty="0">
                <a:solidFill>
                  <a:schemeClr val="accent6">
                    <a:lumMod val="75000"/>
                  </a:schemeClr>
                </a:solidFill>
              </a:rPr>
              <a:t>strings</a:t>
            </a:r>
            <a:r>
              <a:rPr lang="en-US" dirty="0"/>
              <a:t>  (C has a different handling of strings and we will discuss that later)</a:t>
            </a:r>
          </a:p>
          <a:p>
            <a:r>
              <a:rPr lang="en-US" dirty="0"/>
              <a:t>A string variable is just a variable containing a sequence of characters</a:t>
            </a:r>
          </a:p>
          <a:p>
            <a:r>
              <a:rPr lang="en-US" dirty="0"/>
              <a:t>Strings are not the one of the fundamental C++ data types but are so frequently needed that they are defined as a class within the standard library.</a:t>
            </a:r>
          </a:p>
          <a:p>
            <a:r>
              <a:rPr lang="en-US" dirty="0"/>
              <a:t>Include the &lt;string&gt;  header when using strings in your program.</a:t>
            </a:r>
          </a:p>
          <a:p>
            <a:endParaRPr lang="en-US" dirty="0"/>
          </a:p>
          <a:p>
            <a:endParaRPr lang="en-US" dirty="0"/>
          </a:p>
        </p:txBody>
      </p:sp>
      <p:sp>
        <p:nvSpPr>
          <p:cNvPr id="4" name="Slide Number Placeholder 3">
            <a:extLst>
              <a:ext uri="{FF2B5EF4-FFF2-40B4-BE49-F238E27FC236}">
                <a16:creationId xmlns:a16="http://schemas.microsoft.com/office/drawing/2014/main" id="{A20EC270-4FC0-4E8B-844D-947C1F872812}"/>
              </a:ext>
            </a:extLst>
          </p:cNvPr>
          <p:cNvSpPr>
            <a:spLocks noGrp="1"/>
          </p:cNvSpPr>
          <p:nvPr>
            <p:ph type="sldNum" sz="quarter" idx="12"/>
          </p:nvPr>
        </p:nvSpPr>
        <p:spPr/>
        <p:txBody>
          <a:bodyPr/>
          <a:lstStyle/>
          <a:p>
            <a:fld id="{A2D5F323-9395-A24C-8003-89F99F5948AE}" type="slidenum">
              <a:rPr lang="en-US" smtClean="0"/>
              <a:pPr/>
              <a:t>30</a:t>
            </a:fld>
            <a:endParaRPr lang="en-US" dirty="0"/>
          </a:p>
        </p:txBody>
      </p:sp>
      <p:sp>
        <p:nvSpPr>
          <p:cNvPr id="5" name="TextBox 4">
            <a:extLst>
              <a:ext uri="{FF2B5EF4-FFF2-40B4-BE49-F238E27FC236}">
                <a16:creationId xmlns:a16="http://schemas.microsoft.com/office/drawing/2014/main" id="{83FC9BF4-56B6-45E2-AA58-D7373D5EE89E}"/>
              </a:ext>
            </a:extLst>
          </p:cNvPr>
          <p:cNvSpPr txBox="1"/>
          <p:nvPr/>
        </p:nvSpPr>
        <p:spPr>
          <a:xfrm>
            <a:off x="893928" y="5985559"/>
            <a:ext cx="6340590" cy="646331"/>
          </a:xfrm>
          <a:prstGeom prst="rect">
            <a:avLst/>
          </a:prstGeom>
          <a:noFill/>
          <a:ln>
            <a:solidFill>
              <a:schemeClr val="bg1">
                <a:lumMod val="75000"/>
              </a:schemeClr>
            </a:solidFill>
          </a:ln>
        </p:spPr>
        <p:txBody>
          <a:bodyPr wrap="square" rtlCol="0">
            <a:spAutoFit/>
          </a:bodyPr>
          <a:lstStyle/>
          <a:p>
            <a:r>
              <a:rPr lang="en-US" sz="1200" dirty="0"/>
              <a:t>Sometimes you got no compilation error even if you don’t include the &lt;string&gt; header; it’s because it might be included in some standard libraries already, however, this depends on the implementation of the standard libraries and so it’s always a good practice to include it when using strings. </a:t>
            </a:r>
          </a:p>
        </p:txBody>
      </p:sp>
    </p:spTree>
    <p:extLst>
      <p:ext uri="{BB962C8B-B14F-4D97-AF65-F5344CB8AC3E}">
        <p14:creationId xmlns:p14="http://schemas.microsoft.com/office/powerpoint/2010/main" val="2285641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693-CAE6-4B48-91AF-9B4F2BD160BB}"/>
              </a:ext>
            </a:extLst>
          </p:cNvPr>
          <p:cNvSpPr>
            <a:spLocks noGrp="1"/>
          </p:cNvSpPr>
          <p:nvPr>
            <p:ph type="title"/>
          </p:nvPr>
        </p:nvSpPr>
        <p:spPr/>
        <p:txBody>
          <a:bodyPr/>
          <a:lstStyle/>
          <a:p>
            <a:r>
              <a:rPr lang="en-US" dirty="0"/>
              <a:t>Strings – the Very Basics</a:t>
            </a:r>
          </a:p>
        </p:txBody>
      </p:sp>
      <p:sp>
        <p:nvSpPr>
          <p:cNvPr id="4" name="Slide Number Placeholder 3">
            <a:extLst>
              <a:ext uri="{FF2B5EF4-FFF2-40B4-BE49-F238E27FC236}">
                <a16:creationId xmlns:a16="http://schemas.microsoft.com/office/drawing/2014/main" id="{A20EC270-4FC0-4E8B-844D-947C1F872812}"/>
              </a:ext>
            </a:extLst>
          </p:cNvPr>
          <p:cNvSpPr>
            <a:spLocks noGrp="1"/>
          </p:cNvSpPr>
          <p:nvPr>
            <p:ph type="sldNum" sz="quarter" idx="12"/>
          </p:nvPr>
        </p:nvSpPr>
        <p:spPr/>
        <p:txBody>
          <a:bodyPr/>
          <a:lstStyle/>
          <a:p>
            <a:fld id="{A2D5F323-9395-A24C-8003-89F99F5948AE}" type="slidenum">
              <a:rPr lang="en-US" smtClean="0"/>
              <a:pPr/>
              <a:t>31</a:t>
            </a:fld>
            <a:endParaRPr lang="en-US" dirty="0"/>
          </a:p>
        </p:txBody>
      </p:sp>
      <p:sp>
        <p:nvSpPr>
          <p:cNvPr id="5" name="Rectangle 4">
            <a:extLst>
              <a:ext uri="{FF2B5EF4-FFF2-40B4-BE49-F238E27FC236}">
                <a16:creationId xmlns:a16="http://schemas.microsoft.com/office/drawing/2014/main" id="{D0EF0D90-3E15-43D2-89E9-85C8B899E35F}"/>
              </a:ext>
            </a:extLst>
          </p:cNvPr>
          <p:cNvSpPr/>
          <p:nvPr/>
        </p:nvSpPr>
        <p:spPr>
          <a:xfrm>
            <a:off x="800585" y="1600201"/>
            <a:ext cx="7258685" cy="320488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&lt;string&gt;</a:t>
            </a:r>
          </a:p>
          <a:p>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string greeting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“Hi”</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name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“ENGG1340”</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greeting</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name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greeting =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“Good</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morning”</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greeting</a:t>
            </a:r>
            <a:r>
              <a:rPr lang="en-US"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name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dirty="0">
                <a:latin typeface="Menlo" panose="020B0609030804020204" pitchFamily="49" charset="0"/>
                <a:ea typeface="Menlo" panose="020B0609030804020204" pitchFamily="49" charset="0"/>
                <a:cs typeface="Menlo" panose="020B0609030804020204" pitchFamily="49" charset="0"/>
              </a:rPr>
              <a:t>;</a:t>
            </a:r>
          </a:p>
          <a:p>
            <a:r>
              <a:rPr lang="en-US"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6" name="TextBox 5">
            <a:extLst>
              <a:ext uri="{FF2B5EF4-FFF2-40B4-BE49-F238E27FC236}">
                <a16:creationId xmlns:a16="http://schemas.microsoft.com/office/drawing/2014/main" id="{7D882A6F-D01B-402F-86E7-9CFB1024ECBF}"/>
              </a:ext>
            </a:extLst>
          </p:cNvPr>
          <p:cNvSpPr txBox="1"/>
          <p:nvPr/>
        </p:nvSpPr>
        <p:spPr>
          <a:xfrm>
            <a:off x="655312" y="6118677"/>
            <a:ext cx="6537944" cy="369332"/>
          </a:xfrm>
          <a:prstGeom prst="rect">
            <a:avLst/>
          </a:prstGeom>
          <a:noFill/>
        </p:spPr>
        <p:txBody>
          <a:bodyPr wrap="none" rtlCol="0">
            <a:spAutoFit/>
          </a:bodyPr>
          <a:lstStyle/>
          <a:p>
            <a:r>
              <a:rPr lang="en-US" dirty="0"/>
              <a:t>We will come back to the more interesting operations of strings later.</a:t>
            </a:r>
          </a:p>
        </p:txBody>
      </p:sp>
      <p:sp>
        <p:nvSpPr>
          <p:cNvPr id="7" name="TextBox 6">
            <a:extLst>
              <a:ext uri="{FF2B5EF4-FFF2-40B4-BE49-F238E27FC236}">
                <a16:creationId xmlns:a16="http://schemas.microsoft.com/office/drawing/2014/main" id="{886B7552-5566-4113-855C-DEB263316756}"/>
              </a:ext>
            </a:extLst>
          </p:cNvPr>
          <p:cNvSpPr txBox="1"/>
          <p:nvPr/>
        </p:nvSpPr>
        <p:spPr>
          <a:xfrm>
            <a:off x="4572000" y="4981365"/>
            <a:ext cx="3351509" cy="923330"/>
          </a:xfrm>
          <a:prstGeom prst="rect">
            <a:avLst/>
          </a:prstGeom>
          <a:solidFill>
            <a:schemeClr val="bg1">
              <a:lumMod val="85000"/>
            </a:schemeClr>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Hi ENGG1340</a:t>
            </a:r>
          </a:p>
          <a:p>
            <a:r>
              <a:rPr lang="en-US" dirty="0">
                <a:latin typeface="Consolas" charset="0"/>
                <a:ea typeface="Consolas" charset="0"/>
                <a:cs typeface="Consolas" charset="0"/>
              </a:rPr>
              <a:t>Good morning ENGG1340</a:t>
            </a:r>
          </a:p>
          <a:p>
            <a:endParaRPr lang="en-US" dirty="0"/>
          </a:p>
        </p:txBody>
      </p:sp>
      <p:sp>
        <p:nvSpPr>
          <p:cNvPr id="8" name="TextBox 7">
            <a:extLst>
              <a:ext uri="{FF2B5EF4-FFF2-40B4-BE49-F238E27FC236}">
                <a16:creationId xmlns:a16="http://schemas.microsoft.com/office/drawing/2014/main" id="{32798869-FE76-4511-99DD-C914F8B51021}"/>
              </a:ext>
            </a:extLst>
          </p:cNvPr>
          <p:cNvSpPr txBox="1"/>
          <p:nvPr/>
        </p:nvSpPr>
        <p:spPr>
          <a:xfrm>
            <a:off x="1556110" y="4981365"/>
            <a:ext cx="3015890" cy="338554"/>
          </a:xfrm>
          <a:prstGeom prst="rect">
            <a:avLst/>
          </a:prstGeom>
          <a:noFill/>
        </p:spPr>
        <p:txBody>
          <a:bodyPr wrap="none" rtlCol="0">
            <a:spAutoFit/>
          </a:bodyPr>
          <a:lstStyle/>
          <a:p>
            <a:r>
              <a:rPr lang="en-US" sz="1600" dirty="0">
                <a:ea typeface="Avenir Next Condensed" charset="0"/>
                <a:cs typeface="Avenir Next Condensed" charset="0"/>
              </a:rPr>
              <a:t>Can you guess what the output is?</a:t>
            </a:r>
          </a:p>
        </p:txBody>
      </p:sp>
    </p:spTree>
    <p:extLst>
      <p:ext uri="{BB962C8B-B14F-4D97-AF65-F5344CB8AC3E}">
        <p14:creationId xmlns:p14="http://schemas.microsoft.com/office/powerpoint/2010/main" val="14179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a:xfrm>
            <a:off x="286602" y="1319134"/>
            <a:ext cx="8857397" cy="4909279"/>
          </a:xfrm>
        </p:spPr>
        <p:txBody>
          <a:bodyPr>
            <a:normAutofit/>
          </a:bodyPr>
          <a:lstStyle/>
          <a:p>
            <a:r>
              <a:rPr lang="en-US" sz="2400" dirty="0"/>
              <a:t>Constants are expressions with a fixed value</a:t>
            </a:r>
          </a:p>
          <a:p>
            <a:r>
              <a:rPr lang="en-US" sz="2400" b="1" dirty="0">
                <a:solidFill>
                  <a:schemeClr val="accent6">
                    <a:lumMod val="75000"/>
                  </a:schemeClr>
                </a:solidFill>
              </a:rPr>
              <a:t>Integers</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65</a:t>
            </a:r>
            <a:r>
              <a:rPr lang="en-US" sz="2400" dirty="0"/>
              <a:t> (decimal),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0101</a:t>
            </a:r>
            <a:r>
              <a:rPr lang="en-US" sz="2400" dirty="0">
                <a:solidFill>
                  <a:schemeClr val="accent5">
                    <a:lumMod val="75000"/>
                  </a:schemeClr>
                </a:solidFill>
              </a:rPr>
              <a:t> </a:t>
            </a:r>
            <a:r>
              <a:rPr lang="en-US" sz="2400" dirty="0"/>
              <a:t>(octal),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0x41</a:t>
            </a:r>
            <a:r>
              <a:rPr lang="en-US" sz="2400" dirty="0">
                <a:solidFill>
                  <a:schemeClr val="accent5">
                    <a:lumMod val="75000"/>
                  </a:schemeClr>
                </a:solidFill>
              </a:rPr>
              <a:t> </a:t>
            </a:r>
            <a:r>
              <a:rPr lang="en-US" sz="2400" dirty="0"/>
              <a:t>(hexadecimal)</a:t>
            </a:r>
          </a:p>
          <a:p>
            <a:r>
              <a:rPr lang="en-US" sz="2400" b="1" dirty="0">
                <a:solidFill>
                  <a:schemeClr val="accent6">
                    <a:lumMod val="75000"/>
                  </a:schemeClr>
                </a:solidFill>
              </a:rPr>
              <a:t>Floating point numbers</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3.14159</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6e23</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1.6e-19</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3.0</a:t>
            </a:r>
          </a:p>
          <a:p>
            <a:r>
              <a:rPr lang="en-US" sz="2400" b="1" dirty="0">
                <a:solidFill>
                  <a:schemeClr val="accent6">
                    <a:lumMod val="75000"/>
                  </a:schemeClr>
                </a:solidFill>
              </a:rPr>
              <a:t>Characters</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‘z’</a:t>
            </a:r>
            <a:r>
              <a:rPr lang="en-US" sz="2400" dirty="0"/>
              <a:t>, </a:t>
            </a:r>
            <a:br>
              <a:rPr lang="en-US" sz="2400" dirty="0"/>
            </a:b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‘\n’</a:t>
            </a:r>
            <a:r>
              <a:rPr lang="en-US" sz="2400" dirty="0"/>
              <a:t> (newline),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sz="2400" dirty="0"/>
              <a:t> (’),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sz="2400" dirty="0"/>
              <a:t> (\),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sz="2400" dirty="0"/>
              <a:t> (?), </a:t>
            </a:r>
            <a:br>
              <a:rPr lang="en-US" sz="2400" dirty="0"/>
            </a:b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‘\101’ </a:t>
            </a:r>
            <a:r>
              <a:rPr lang="en-US" sz="2400" dirty="0"/>
              <a:t>(‘A’, octal ASCII code), </a:t>
            </a:r>
            <a:br>
              <a:rPr lang="en-US" sz="2400" dirty="0"/>
            </a:b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‘\x41’ </a:t>
            </a:r>
            <a:r>
              <a:rPr lang="en-US" sz="2400" dirty="0"/>
              <a:t>(‘A’, hex ASCII code)</a:t>
            </a:r>
          </a:p>
          <a:p>
            <a:r>
              <a:rPr lang="en-US" sz="2400" b="1" dirty="0">
                <a:solidFill>
                  <a:schemeClr val="accent6">
                    <a:lumMod val="75000"/>
                  </a:schemeClr>
                </a:solidFill>
              </a:rPr>
              <a:t>Strings</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“This is a string”</a:t>
            </a:r>
            <a:r>
              <a:rPr lang="en-US" sz="2400" dirty="0"/>
              <a:t>, </a:t>
            </a:r>
            <a:r>
              <a:rPr lang="en-US" sz="2000" dirty="0">
                <a:solidFill>
                  <a:schemeClr val="accent5">
                    <a:lumMod val="75000"/>
                  </a:schemeClr>
                </a:solidFill>
                <a:latin typeface="Menlo" panose="020B0609030804020204" pitchFamily="49" charset="0"/>
                <a:ea typeface="Menlo" panose="020B0609030804020204" pitchFamily="49" charset="0"/>
                <a:cs typeface="Menlo" panose="020B0609030804020204" pitchFamily="49" charset="0"/>
              </a:rPr>
              <a:t>“”</a:t>
            </a:r>
            <a:r>
              <a:rPr lang="en-US" sz="2400" dirty="0"/>
              <a:t> (empty string)</a:t>
            </a:r>
          </a:p>
          <a:p>
            <a:r>
              <a:rPr lang="en-US" sz="2400" b="1" dirty="0">
                <a:solidFill>
                  <a:schemeClr val="accent6">
                    <a:lumMod val="75000"/>
                  </a:schemeClr>
                </a:solidFill>
              </a:rPr>
              <a:t>Boolean</a:t>
            </a:r>
            <a:r>
              <a:rPr lang="en-US" sz="2400" dirty="0"/>
              <a:t>: </a:t>
            </a:r>
            <a:r>
              <a:rPr lang="en-US" sz="2400" dirty="0">
                <a:solidFill>
                  <a:schemeClr val="accent5">
                    <a:lumMod val="75000"/>
                  </a:schemeClr>
                </a:solidFill>
                <a:latin typeface="Consolas" charset="0"/>
                <a:ea typeface="Consolas" charset="0"/>
                <a:cs typeface="Consolas" charset="0"/>
              </a:rPr>
              <a:t>true</a:t>
            </a:r>
            <a:r>
              <a:rPr lang="en-US" sz="2400" dirty="0"/>
              <a:t>, </a:t>
            </a:r>
            <a:r>
              <a:rPr lang="en-US" sz="2400" dirty="0">
                <a:solidFill>
                  <a:schemeClr val="accent5">
                    <a:lumMod val="75000"/>
                  </a:schemeClr>
                </a:solidFill>
                <a:latin typeface="Consolas" charset="0"/>
                <a:ea typeface="Consolas" charset="0"/>
                <a:cs typeface="Consolas" charset="0"/>
              </a:rPr>
              <a:t>false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32</a:t>
            </a:fld>
            <a:endParaRPr lang="en-US"/>
          </a:p>
        </p:txBody>
      </p:sp>
      <p:sp>
        <p:nvSpPr>
          <p:cNvPr id="6" name="Rectangle 5"/>
          <p:cNvSpPr/>
          <p:nvPr/>
        </p:nvSpPr>
        <p:spPr>
          <a:xfrm>
            <a:off x="286602" y="5293364"/>
            <a:ext cx="3858322" cy="6730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a:solidFill>
                  <a:srgbClr val="232C12"/>
                </a:solidFill>
                <a:latin typeface="Avenir Next Condensed" charset="0"/>
                <a:ea typeface="Avenir Next Condensed" charset="0"/>
                <a:cs typeface="Avenir Next Condensed" charset="0"/>
              </a:rPr>
              <a:t>For more details: </a:t>
            </a:r>
            <a:r>
              <a:rPr lang="en-US" altLang="zh-TW" sz="1600" dirty="0">
                <a:solidFill>
                  <a:srgbClr val="232C12"/>
                </a:solidFill>
                <a:latin typeface="Avenir Next Condensed" charset="0"/>
                <a:ea typeface="Avenir Next Condensed" charset="0"/>
                <a:cs typeface="Avenir Next Condensed" charset="0"/>
                <a:hlinkClick r:id="rId2"/>
              </a:rPr>
              <a:t>http://www.cplusplus.com/doc/tutorial/constants/</a:t>
            </a:r>
            <a:endParaRPr lang="en-US" altLang="zh-TW" sz="1600" dirty="0">
              <a:solidFill>
                <a:srgbClr val="232C12"/>
              </a:solidFill>
              <a:latin typeface="Avenir Next Condensed" charset="0"/>
              <a:ea typeface="Avenir Next Condensed" charset="0"/>
              <a:cs typeface="Avenir Next Condensed" charset="0"/>
            </a:endParaRPr>
          </a:p>
        </p:txBody>
      </p:sp>
      <p:sp>
        <p:nvSpPr>
          <p:cNvPr id="4" name="TextBox 3">
            <a:extLst>
              <a:ext uri="{FF2B5EF4-FFF2-40B4-BE49-F238E27FC236}">
                <a16:creationId xmlns:a16="http://schemas.microsoft.com/office/drawing/2014/main" id="{0DD56C56-9F56-824C-9323-7753A7BCDB4E}"/>
              </a:ext>
            </a:extLst>
          </p:cNvPr>
          <p:cNvSpPr txBox="1"/>
          <p:nvPr/>
        </p:nvSpPr>
        <p:spPr>
          <a:xfrm>
            <a:off x="4367418" y="5062355"/>
            <a:ext cx="4319382" cy="1384995"/>
          </a:xfrm>
          <a:prstGeom prst="rect">
            <a:avLst/>
          </a:prstGeom>
          <a:noFill/>
          <a:ln>
            <a:solidFill>
              <a:schemeClr val="bg1">
                <a:lumMod val="75000"/>
              </a:schemeClr>
            </a:solidFill>
          </a:ln>
        </p:spPr>
        <p:txBody>
          <a:bodyPr wrap="square" rtlCol="0">
            <a:spAutoFit/>
          </a:bodyPr>
          <a:lstStyle/>
          <a:p>
            <a:r>
              <a:rPr lang="en-US" sz="1400" dirty="0"/>
              <a:t>Note that a character is enclosed within the single quotes ‘ ’ while a string is enclosed by the double quotes “ ”.  We will come back to the differences between characters and strings in later modules. For now, you may think of a character as a single letter and a string as a sequence of letters.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Variables</a:t>
            </a:r>
          </a:p>
        </p:txBody>
      </p:sp>
      <p:sp>
        <p:nvSpPr>
          <p:cNvPr id="3" name="Content Placeholder 2"/>
          <p:cNvSpPr>
            <a:spLocks noGrp="1"/>
          </p:cNvSpPr>
          <p:nvPr>
            <p:ph idx="1"/>
          </p:nvPr>
        </p:nvSpPr>
        <p:spPr>
          <a:xfrm>
            <a:off x="286602" y="1319134"/>
            <a:ext cx="8857397" cy="4909279"/>
          </a:xfrm>
        </p:spPr>
        <p:txBody>
          <a:bodyPr/>
          <a:lstStyle/>
          <a:p>
            <a:r>
              <a:rPr lang="en-US" sz="2400" dirty="0"/>
              <a:t>Sometimes we want to assign a fixed value to a variable</a:t>
            </a:r>
            <a:br>
              <a:rPr lang="en-US" sz="2400" dirty="0"/>
            </a:br>
            <a:br>
              <a:rPr lang="en-US" sz="2400" dirty="0"/>
            </a:br>
            <a:endParaRPr lang="en-US" sz="1400" dirty="0"/>
          </a:p>
          <a:p>
            <a:r>
              <a:rPr lang="en-US" sz="2400" dirty="0"/>
              <a:t>Add a </a:t>
            </a:r>
            <a:r>
              <a:rPr lang="en-US" sz="2400" b="1" dirty="0">
                <a:solidFill>
                  <a:schemeClr val="accent6">
                    <a:lumMod val="75000"/>
                  </a:schemeClr>
                </a:solidFill>
              </a:rPr>
              <a:t>constant </a:t>
            </a:r>
            <a:r>
              <a:rPr lang="en-US" sz="2400" b="1" dirty="0"/>
              <a:t>modifier</a:t>
            </a:r>
            <a:r>
              <a:rPr lang="en-US" sz="2400" dirty="0"/>
              <a:t> in front of a variable declaration</a:t>
            </a:r>
          </a:p>
          <a:p>
            <a:r>
              <a:rPr lang="en-US" sz="2400" dirty="0"/>
              <a:t>The compiler will make sure that the variable remains a constant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33</a:t>
            </a:fld>
            <a:endParaRPr lang="en-US"/>
          </a:p>
        </p:txBody>
      </p:sp>
      <p:sp>
        <p:nvSpPr>
          <p:cNvPr id="7" name="TextBox 6"/>
          <p:cNvSpPr txBox="1"/>
          <p:nvPr/>
        </p:nvSpPr>
        <p:spPr>
          <a:xfrm>
            <a:off x="2270728" y="1769838"/>
            <a:ext cx="3852337" cy="400110"/>
          </a:xfrm>
          <a:prstGeom prst="rect">
            <a:avLst/>
          </a:prstGeom>
          <a:noFill/>
        </p:spPr>
        <p:txBody>
          <a:bodyPr wrap="none" rtlCol="0">
            <a:spAutoFit/>
          </a:bodyPr>
          <a:lstStyle/>
          <a:p>
            <a:r>
              <a:rPr lang="en-US" sz="2000" dirty="0">
                <a:solidFill>
                  <a:schemeClr val="tx2">
                    <a:lumMod val="60000"/>
                    <a:lumOff val="40000"/>
                  </a:schemeClr>
                </a:solidFill>
                <a:latin typeface="Consolas" charset="0"/>
                <a:ea typeface="Consolas" charset="0"/>
                <a:cs typeface="Consolas" charset="0"/>
              </a:rPr>
              <a:t>double</a:t>
            </a:r>
            <a:r>
              <a:rPr lang="en-US" sz="2000" dirty="0">
                <a:latin typeface="Consolas" charset="0"/>
                <a:ea typeface="Consolas" charset="0"/>
                <a:cs typeface="Consolas" charset="0"/>
              </a:rPr>
              <a:t> PI = 3.14159265359;</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43109"/>
            <a:ext cx="9144000" cy="2528533"/>
          </a:xfrm>
          <a:prstGeom prst="rect">
            <a:avLst/>
          </a:prstGeom>
        </p:spPr>
      </p:pic>
      <p:sp>
        <p:nvSpPr>
          <p:cNvPr id="4" name="TextBox 3">
            <a:extLst>
              <a:ext uri="{FF2B5EF4-FFF2-40B4-BE49-F238E27FC236}">
                <a16:creationId xmlns:a16="http://schemas.microsoft.com/office/drawing/2014/main" id="{3603014E-8E23-4D19-91F6-3847C55259D4}"/>
              </a:ext>
            </a:extLst>
          </p:cNvPr>
          <p:cNvSpPr txBox="1"/>
          <p:nvPr/>
        </p:nvSpPr>
        <p:spPr>
          <a:xfrm>
            <a:off x="216903" y="5883579"/>
            <a:ext cx="8710191" cy="830997"/>
          </a:xfrm>
          <a:prstGeom prst="rect">
            <a:avLst/>
          </a:prstGeom>
          <a:noFill/>
        </p:spPr>
        <p:txBody>
          <a:bodyPr wrap="square" rtlCol="0">
            <a:spAutoFit/>
          </a:bodyPr>
          <a:lstStyle/>
          <a:p>
            <a:r>
              <a:rPr lang="en-US" sz="1600" dirty="0"/>
              <a:t>Line 8 “PI = 3.14159;” generates a compile error since PI is declared as a constant variable in line 5, but here we attempt to change its value</a:t>
            </a:r>
          </a:p>
          <a:p>
            <a:r>
              <a:rPr lang="en-US" sz="1600" dirty="0"/>
              <a:t>You can see that </a:t>
            </a:r>
            <a:r>
              <a:rPr lang="en-US" sz="1600" dirty="0">
                <a:solidFill>
                  <a:schemeClr val="accent6">
                    <a:lumMod val="75000"/>
                  </a:schemeClr>
                </a:solidFill>
              </a:rPr>
              <a:t>this helps to ensure the value of a variable will not be changed accidentally</a:t>
            </a:r>
            <a:r>
              <a:rPr lang="en-US" sz="1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a:xfrm>
            <a:off x="286603" y="1319134"/>
            <a:ext cx="8584442" cy="5213752"/>
          </a:xfrm>
        </p:spPr>
        <p:txBody>
          <a:bodyPr>
            <a:normAutofit fontScale="92500"/>
          </a:bodyPr>
          <a:lstStyle/>
          <a:p>
            <a:r>
              <a:rPr lang="en-US" dirty="0"/>
              <a:t>Combine variables and constants to produce new values</a:t>
            </a:r>
            <a:br>
              <a:rPr lang="en-US" dirty="0"/>
            </a:br>
            <a:r>
              <a:rPr lang="en-US" dirty="0"/>
              <a:t>(i.e., to evaluate an expression)</a:t>
            </a:r>
          </a:p>
          <a:p>
            <a:r>
              <a:rPr lang="en-US" dirty="0"/>
              <a:t>Composed of </a:t>
            </a:r>
            <a:r>
              <a:rPr lang="en-US" b="1" dirty="0">
                <a:solidFill>
                  <a:schemeClr val="accent6">
                    <a:lumMod val="75000"/>
                  </a:schemeClr>
                </a:solidFill>
              </a:rPr>
              <a:t>operators</a:t>
            </a:r>
            <a:r>
              <a:rPr lang="en-US" dirty="0">
                <a:solidFill>
                  <a:schemeClr val="accent6">
                    <a:lumMod val="75000"/>
                  </a:schemeClr>
                </a:solidFill>
              </a:rPr>
              <a:t> </a:t>
            </a:r>
            <a:r>
              <a:rPr lang="en-US" dirty="0"/>
              <a:t>(instructions) and </a:t>
            </a:r>
            <a:r>
              <a:rPr lang="en-US" b="1" dirty="0">
                <a:solidFill>
                  <a:srgbClr val="E46C0A"/>
                </a:solidFill>
              </a:rPr>
              <a:t>operands</a:t>
            </a:r>
            <a:r>
              <a:rPr lang="en-US" dirty="0"/>
              <a:t> (data)</a:t>
            </a:r>
          </a:p>
          <a:p>
            <a:endParaRPr lang="en-US" dirty="0"/>
          </a:p>
          <a:p>
            <a:endParaRPr lang="en-US" dirty="0"/>
          </a:p>
          <a:p>
            <a:r>
              <a:rPr lang="en-US" dirty="0"/>
              <a:t>Operators</a:t>
            </a:r>
          </a:p>
          <a:p>
            <a:pPr lvl="1"/>
            <a:r>
              <a:rPr lang="en-US" dirty="0"/>
              <a:t>Specify what is to be done on the operands</a:t>
            </a:r>
          </a:p>
          <a:p>
            <a:pPr lvl="1"/>
            <a:r>
              <a:rPr lang="en-US" dirty="0"/>
              <a:t>E.g., arithmetic operators, relational operators, logical operators</a:t>
            </a:r>
          </a:p>
          <a:p>
            <a:r>
              <a:rPr lang="en-US" dirty="0"/>
              <a:t>Operands</a:t>
            </a:r>
          </a:p>
          <a:p>
            <a:pPr lvl="1"/>
            <a:r>
              <a:rPr lang="en-US" dirty="0"/>
              <a:t>Data on which the computation is performed</a:t>
            </a:r>
          </a:p>
          <a:p>
            <a:pPr lvl="1"/>
            <a:r>
              <a:rPr lang="en-US" dirty="0"/>
              <a:t>May be variables and/or constants</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34</a:t>
            </a:fld>
            <a:endParaRPr lang="en-US"/>
          </a:p>
        </p:txBody>
      </p:sp>
      <p:sp>
        <p:nvSpPr>
          <p:cNvPr id="6" name="TextBox 5"/>
          <p:cNvSpPr txBox="1"/>
          <p:nvPr/>
        </p:nvSpPr>
        <p:spPr>
          <a:xfrm>
            <a:off x="2111258" y="3126408"/>
            <a:ext cx="3930884" cy="523220"/>
          </a:xfrm>
          <a:prstGeom prst="rect">
            <a:avLst/>
          </a:prstGeom>
          <a:noFill/>
        </p:spPr>
        <p:txBody>
          <a:bodyPr wrap="none" rtlCol="0">
            <a:spAutoFit/>
          </a:bodyPr>
          <a:lstStyle/>
          <a:p>
            <a:r>
              <a:rPr lang="en-US" sz="2800" b="1" dirty="0">
                <a:latin typeface="Consolas" charset="0"/>
                <a:ea typeface="Consolas" charset="0"/>
                <a:cs typeface="Consolas" charset="0"/>
              </a:rPr>
              <a:t>radius </a:t>
            </a:r>
            <a:r>
              <a:rPr lang="en-US" sz="2800" b="1" dirty="0">
                <a:solidFill>
                  <a:srgbClr val="242DE2"/>
                </a:solidFill>
                <a:latin typeface="Consolas" charset="0"/>
                <a:ea typeface="Consolas" charset="0"/>
                <a:cs typeface="Consolas" charset="0"/>
              </a:rPr>
              <a:t>*</a:t>
            </a:r>
            <a:r>
              <a:rPr lang="en-US" sz="2800" b="1" dirty="0">
                <a:latin typeface="Consolas" charset="0"/>
                <a:ea typeface="Consolas" charset="0"/>
                <a:cs typeface="Consolas" charset="0"/>
              </a:rPr>
              <a:t> </a:t>
            </a:r>
            <a:r>
              <a:rPr lang="en-US" sz="2800" b="1" dirty="0">
                <a:solidFill>
                  <a:schemeClr val="accent6">
                    <a:lumMod val="50000"/>
                  </a:schemeClr>
                </a:solidFill>
                <a:latin typeface="Consolas" charset="0"/>
                <a:ea typeface="Consolas" charset="0"/>
                <a:cs typeface="Consolas" charset="0"/>
              </a:rPr>
              <a:t>2</a:t>
            </a:r>
            <a:r>
              <a:rPr lang="en-US" sz="2800" b="1" dirty="0">
                <a:latin typeface="Consolas" charset="0"/>
                <a:ea typeface="Consolas" charset="0"/>
                <a:cs typeface="Consolas" charset="0"/>
              </a:rPr>
              <a:t> </a:t>
            </a:r>
            <a:r>
              <a:rPr lang="en-US" sz="2800" b="1" dirty="0">
                <a:solidFill>
                  <a:srgbClr val="242DE2"/>
                </a:solidFill>
                <a:latin typeface="Consolas" charset="0"/>
                <a:ea typeface="Consolas" charset="0"/>
                <a:cs typeface="Consolas" charset="0"/>
              </a:rPr>
              <a:t>*</a:t>
            </a:r>
            <a:r>
              <a:rPr lang="en-US" sz="2800" b="1" dirty="0">
                <a:latin typeface="Consolas" charset="0"/>
                <a:ea typeface="Consolas" charset="0"/>
                <a:cs typeface="Consolas" charset="0"/>
              </a:rPr>
              <a:t> </a:t>
            </a:r>
            <a:r>
              <a:rPr lang="en-US" sz="2800" b="1" dirty="0">
                <a:solidFill>
                  <a:schemeClr val="accent6">
                    <a:lumMod val="50000"/>
                  </a:schemeClr>
                </a:solidFill>
                <a:latin typeface="Consolas" charset="0"/>
                <a:ea typeface="Consolas" charset="0"/>
                <a:cs typeface="Consolas" charset="0"/>
              </a:rPr>
              <a:t>3.1416</a:t>
            </a:r>
          </a:p>
        </p:txBody>
      </p:sp>
      <p:grpSp>
        <p:nvGrpSpPr>
          <p:cNvPr id="18" name="Group 17"/>
          <p:cNvGrpSpPr/>
          <p:nvPr/>
        </p:nvGrpSpPr>
        <p:grpSpPr>
          <a:xfrm>
            <a:off x="2857500" y="2737366"/>
            <a:ext cx="5562600" cy="1297556"/>
            <a:chOff x="2857500" y="2737366"/>
            <a:chExt cx="5562600" cy="1297556"/>
          </a:xfrm>
        </p:grpSpPr>
        <p:sp>
          <p:nvSpPr>
            <p:cNvPr id="7" name="TextBox 6"/>
            <p:cNvSpPr txBox="1"/>
            <p:nvPr/>
          </p:nvSpPr>
          <p:spPr>
            <a:xfrm>
              <a:off x="6019800" y="2737366"/>
              <a:ext cx="2362200" cy="369332"/>
            </a:xfrm>
            <a:prstGeom prst="rect">
              <a:avLst/>
            </a:prstGeom>
            <a:noFill/>
          </p:spPr>
          <p:txBody>
            <a:bodyPr wrap="square" rtlCol="0">
              <a:spAutoFit/>
            </a:bodyPr>
            <a:lstStyle/>
            <a:p>
              <a:r>
                <a:rPr lang="en-US" b="1" dirty="0">
                  <a:solidFill>
                    <a:schemeClr val="accent3">
                      <a:lumMod val="50000"/>
                    </a:schemeClr>
                  </a:solidFill>
                </a:rPr>
                <a:t>operands</a:t>
              </a:r>
              <a:endParaRPr lang="en-US" dirty="0">
                <a:solidFill>
                  <a:schemeClr val="accent3">
                    <a:lumMod val="50000"/>
                  </a:schemeClr>
                </a:solidFill>
                <a:cs typeface="Times New Roman" pitchFamily="18" charset="0"/>
              </a:endParaRPr>
            </a:p>
          </p:txBody>
        </p:sp>
        <p:sp>
          <p:nvSpPr>
            <p:cNvPr id="8" name="TextBox 7"/>
            <p:cNvSpPr txBox="1"/>
            <p:nvPr/>
          </p:nvSpPr>
          <p:spPr>
            <a:xfrm>
              <a:off x="5981700" y="3665590"/>
              <a:ext cx="2438400" cy="369332"/>
            </a:xfrm>
            <a:prstGeom prst="rect">
              <a:avLst/>
            </a:prstGeom>
            <a:noFill/>
          </p:spPr>
          <p:txBody>
            <a:bodyPr wrap="square" rtlCol="0">
              <a:spAutoFit/>
            </a:bodyPr>
            <a:lstStyle/>
            <a:p>
              <a:r>
                <a:rPr lang="en-US" b="1" dirty="0">
                  <a:solidFill>
                    <a:srgbClr val="FF0000"/>
                  </a:solidFill>
                </a:rPr>
                <a:t>operators</a:t>
              </a:r>
              <a:endParaRPr lang="en-US" dirty="0">
                <a:solidFill>
                  <a:srgbClr val="FF0000"/>
                </a:solidFill>
                <a:cs typeface="Times New Roman" pitchFamily="18" charset="0"/>
              </a:endParaRPr>
            </a:p>
          </p:txBody>
        </p:sp>
        <p:grpSp>
          <p:nvGrpSpPr>
            <p:cNvPr id="9" name="Group 8"/>
            <p:cNvGrpSpPr/>
            <p:nvPr/>
          </p:nvGrpSpPr>
          <p:grpSpPr>
            <a:xfrm>
              <a:off x="3695700" y="3640103"/>
              <a:ext cx="2286000" cy="230189"/>
              <a:chOff x="4038600" y="3810000"/>
              <a:chExt cx="2286000" cy="230189"/>
            </a:xfrm>
          </p:grpSpPr>
          <p:cxnSp>
            <p:nvCxnSpPr>
              <p:cNvPr id="10" name="Straight Arrow Connector 23"/>
              <p:cNvCxnSpPr/>
              <p:nvPr/>
            </p:nvCxnSpPr>
            <p:spPr>
              <a:xfrm rot="10800000">
                <a:off x="4038600" y="4038601"/>
                <a:ext cx="2286000" cy="1588"/>
              </a:xfrm>
              <a:prstGeom prst="straightConnector1">
                <a:avLst/>
              </a:prstGeom>
              <a:ln w="38100">
                <a:solidFill>
                  <a:srgbClr val="FF0000"/>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23"/>
              <p:cNvCxnSpPr/>
              <p:nvPr/>
            </p:nvCxnSpPr>
            <p:spPr>
              <a:xfrm rot="16200000" flipV="1">
                <a:off x="3925094" y="3923506"/>
                <a:ext cx="228600" cy="1588"/>
              </a:xfrm>
              <a:prstGeom prst="straightConnector1">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23"/>
              <p:cNvCxnSpPr/>
              <p:nvPr/>
            </p:nvCxnSpPr>
            <p:spPr>
              <a:xfrm rot="16200000" flipV="1">
                <a:off x="4687094" y="3923506"/>
                <a:ext cx="228600" cy="1588"/>
              </a:xfrm>
              <a:prstGeom prst="straightConnector1">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2857500" y="2954303"/>
              <a:ext cx="3124200" cy="228600"/>
              <a:chOff x="3200400" y="3124200"/>
              <a:chExt cx="3124200" cy="228600"/>
            </a:xfrm>
          </p:grpSpPr>
          <p:cxnSp>
            <p:nvCxnSpPr>
              <p:cNvPr id="14" name="Straight Arrow Connector 23"/>
              <p:cNvCxnSpPr/>
              <p:nvPr/>
            </p:nvCxnSpPr>
            <p:spPr>
              <a:xfrm rot="16200000" flipH="1">
                <a:off x="3086894" y="3237706"/>
                <a:ext cx="228600" cy="1588"/>
              </a:xfrm>
              <a:prstGeom prst="straightConnector1">
                <a:avLst/>
              </a:prstGeom>
              <a:ln w="381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23"/>
              <p:cNvCxnSpPr/>
              <p:nvPr/>
            </p:nvCxnSpPr>
            <p:spPr>
              <a:xfrm rot="5400000">
                <a:off x="4306094" y="3237706"/>
                <a:ext cx="228600" cy="1588"/>
              </a:xfrm>
              <a:prstGeom prst="straightConnector1">
                <a:avLst/>
              </a:prstGeom>
              <a:ln w="381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23"/>
              <p:cNvCxnSpPr/>
              <p:nvPr/>
            </p:nvCxnSpPr>
            <p:spPr>
              <a:xfrm rot="16200000" flipH="1">
                <a:off x="5525294" y="3237706"/>
                <a:ext cx="228600" cy="1588"/>
              </a:xfrm>
              <a:prstGeom prst="straightConnector1">
                <a:avLst/>
              </a:prstGeom>
              <a:ln w="38100">
                <a:solidFill>
                  <a:schemeClr val="accent3">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23"/>
              <p:cNvCxnSpPr/>
              <p:nvPr/>
            </p:nvCxnSpPr>
            <p:spPr>
              <a:xfrm rot="10800000">
                <a:off x="3200400" y="3124200"/>
                <a:ext cx="3124200" cy="1588"/>
              </a:xfrm>
              <a:prstGeom prst="straightConnector1">
                <a:avLst/>
              </a:prstGeom>
              <a:ln w="38100">
                <a:solidFill>
                  <a:schemeClr val="accent3">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067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lstStyle/>
          <a:p>
            <a:r>
              <a:rPr lang="en-US" dirty="0"/>
              <a:t>Arithmetic operators (+, –, *, /, %)</a:t>
            </a:r>
          </a:p>
          <a:p>
            <a:r>
              <a:rPr lang="en-US" dirty="0"/>
              <a:t>Relational operators (&gt;, &gt;=, &lt;, &lt;=, ==, !=)</a:t>
            </a:r>
          </a:p>
          <a:p>
            <a:r>
              <a:rPr lang="en-US" dirty="0"/>
              <a:t>Logical operators (&amp;&amp;, ||, !)</a:t>
            </a:r>
          </a:p>
          <a:p>
            <a:r>
              <a:rPr lang="en-US" dirty="0"/>
              <a:t>Increment and decrement operators (++, --)</a:t>
            </a:r>
          </a:p>
          <a:p>
            <a:r>
              <a:rPr lang="en-US" dirty="0"/>
              <a:t>Assignment operators (=, +=, -=, *=, /=)</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35</a:t>
            </a:fld>
            <a:endParaRPr lang="en-US"/>
          </a:p>
        </p:txBody>
      </p:sp>
    </p:spTree>
    <p:extLst>
      <p:ext uri="{BB962C8B-B14F-4D97-AF65-F5344CB8AC3E}">
        <p14:creationId xmlns:p14="http://schemas.microsoft.com/office/powerpoint/2010/main" val="2755734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r>
              <a:rPr lang="en-US" dirty="0"/>
              <a:t>The modulus operator </a:t>
            </a:r>
            <a:r>
              <a:rPr lang="en-US" dirty="0">
                <a:latin typeface="Menlo" panose="020B0609030804020204" pitchFamily="49" charset="0"/>
                <a:ea typeface="Menlo" panose="020B0609030804020204" pitchFamily="49" charset="0"/>
                <a:cs typeface="Menlo" panose="020B0609030804020204" pitchFamily="49" charset="0"/>
              </a:rPr>
              <a:t>%</a:t>
            </a:r>
            <a:r>
              <a:rPr lang="en-US" dirty="0"/>
              <a:t> produces the </a:t>
            </a:r>
            <a:r>
              <a:rPr lang="en-US" dirty="0">
                <a:solidFill>
                  <a:srgbClr val="E46C0A"/>
                </a:solidFill>
              </a:rPr>
              <a:t>remainder</a:t>
            </a:r>
            <a:r>
              <a:rPr lang="en-US" dirty="0"/>
              <a:t>.</a:t>
            </a:r>
          </a:p>
          <a:p>
            <a:pPr lvl="1"/>
            <a:r>
              <a:rPr lang="en-US" sz="2400" dirty="0"/>
              <a:t>E.g., </a:t>
            </a:r>
            <a:r>
              <a:rPr lang="en-US" sz="2400" b="1" dirty="0">
                <a:solidFill>
                  <a:schemeClr val="accent1"/>
                </a:solidFill>
              </a:rPr>
              <a:t>13</a:t>
            </a:r>
            <a:r>
              <a:rPr lang="en-US" sz="2400" dirty="0"/>
              <a:t> % </a:t>
            </a:r>
            <a:r>
              <a:rPr lang="en-US" sz="2400" b="1" dirty="0">
                <a:solidFill>
                  <a:schemeClr val="accent3"/>
                </a:solidFill>
              </a:rPr>
              <a:t>3</a:t>
            </a:r>
            <a:r>
              <a:rPr lang="en-US" sz="2400" dirty="0"/>
              <a:t> results in </a:t>
            </a:r>
            <a:r>
              <a:rPr lang="en-US" sz="2400" b="1" dirty="0">
                <a:solidFill>
                  <a:srgbClr val="E46C0A"/>
                </a:solidFill>
              </a:rPr>
              <a:t>1</a:t>
            </a:r>
            <a:endParaRPr lang="en-US" b="1" dirty="0"/>
          </a:p>
          <a:p>
            <a:pPr marL="457200" lvl="1" indent="0">
              <a:buNone/>
            </a:pPr>
            <a:r>
              <a:rPr lang="en-US" b="1" dirty="0"/>
              <a:t>    </a:t>
            </a:r>
            <a:r>
              <a:rPr lang="en-US" sz="2400" dirty="0"/>
              <a:t>because </a:t>
            </a:r>
            <a:r>
              <a:rPr lang="en-US" sz="2400" b="1" dirty="0">
                <a:solidFill>
                  <a:srgbClr val="4F81BD"/>
                </a:solidFill>
              </a:rPr>
              <a:t>13</a:t>
            </a:r>
            <a:r>
              <a:rPr lang="en-US" sz="2400" dirty="0"/>
              <a:t> = (</a:t>
            </a:r>
            <a:r>
              <a:rPr lang="en-US" sz="2400" b="1" dirty="0">
                <a:solidFill>
                  <a:srgbClr val="9BBB59"/>
                </a:solidFill>
              </a:rPr>
              <a:t>3</a:t>
            </a:r>
            <a:r>
              <a:rPr lang="en-US" sz="2400" dirty="0"/>
              <a:t> * 4) + </a:t>
            </a:r>
            <a:r>
              <a:rPr lang="en-US" sz="2400" b="1" dirty="0">
                <a:solidFill>
                  <a:srgbClr val="E46C0A"/>
                </a:solidFill>
              </a:rPr>
              <a:t>1</a:t>
            </a:r>
          </a:p>
        </p:txBody>
      </p:sp>
      <p:sp>
        <p:nvSpPr>
          <p:cNvPr id="5" name="Slide Number Placeholder 4"/>
          <p:cNvSpPr>
            <a:spLocks noGrp="1"/>
          </p:cNvSpPr>
          <p:nvPr>
            <p:ph type="sldNum" sz="quarter" idx="12"/>
          </p:nvPr>
        </p:nvSpPr>
        <p:spPr/>
        <p:txBody>
          <a:bodyPr/>
          <a:lstStyle/>
          <a:p>
            <a:fld id="{A2D5F323-9395-A24C-8003-89F99F5948AE}" type="slidenum">
              <a:rPr lang="en-US" smtClean="0"/>
              <a:pPr/>
              <a:t>36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06168635"/>
              </p:ext>
            </p:extLst>
          </p:nvPr>
        </p:nvGraphicFramePr>
        <p:xfrm>
          <a:off x="1554601" y="1545252"/>
          <a:ext cx="6096000" cy="237744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92698">
                <a:tc>
                  <a:txBody>
                    <a:bodyPr/>
                    <a:lstStyle/>
                    <a:p>
                      <a:pPr algn="ctr"/>
                      <a:r>
                        <a:rPr lang="en-US" sz="2000" b="0" i="0" dirty="0">
                          <a:latin typeface="Calibri Light" charset="0"/>
                          <a:ea typeface="Calibri Light" charset="0"/>
                          <a:cs typeface="Calibri Light" charset="0"/>
                        </a:rPr>
                        <a:t>Arithmetic</a:t>
                      </a:r>
                      <a:r>
                        <a:rPr lang="en-US" sz="2000" b="0" i="0" baseline="0" dirty="0">
                          <a:latin typeface="Calibri Light" charset="0"/>
                          <a:ea typeface="Calibri Light" charset="0"/>
                          <a:cs typeface="Calibri Light" charset="0"/>
                        </a:rPr>
                        <a:t> Operators</a:t>
                      </a:r>
                      <a:endParaRPr lang="en-US" sz="2000" b="0" i="0" dirty="0">
                        <a:latin typeface="Calibri Light" charset="0"/>
                        <a:ea typeface="Calibri Light" charset="0"/>
                        <a:cs typeface="Calibri Light" charset="0"/>
                      </a:endParaRPr>
                    </a:p>
                  </a:txBody>
                  <a:tcPr/>
                </a:tc>
                <a:tc>
                  <a:txBody>
                    <a:bodyPr/>
                    <a:lstStyle/>
                    <a:p>
                      <a:pPr algn="ctr"/>
                      <a:r>
                        <a:rPr lang="en-US" sz="2000" b="0" i="0" dirty="0">
                          <a:latin typeface="Calibri Light" charset="0"/>
                          <a:ea typeface="Calibri Light" charset="0"/>
                          <a:cs typeface="Calibri Light" charset="0"/>
                        </a:rPr>
                        <a:t>Sign in the expression</a:t>
                      </a:r>
                    </a:p>
                  </a:txBody>
                  <a:tcPr/>
                </a:tc>
                <a:extLst>
                  <a:ext uri="{0D108BD9-81ED-4DB2-BD59-A6C34878D82A}">
                    <a16:rowId xmlns:a16="http://schemas.microsoft.com/office/drawing/2014/main" val="10000"/>
                  </a:ext>
                </a:extLst>
              </a:tr>
              <a:tr h="392698">
                <a:tc>
                  <a:txBody>
                    <a:bodyPr/>
                    <a:lstStyle/>
                    <a:p>
                      <a:pPr algn="ctr"/>
                      <a:r>
                        <a:rPr lang="en-US" sz="2000" b="0" i="0" dirty="0">
                          <a:latin typeface="Calibri Light" charset="0"/>
                          <a:ea typeface="Calibri Light" charset="0"/>
                          <a:cs typeface="Calibri Light" charset="0"/>
                        </a:rPr>
                        <a:t>Addition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1"/>
                  </a:ext>
                </a:extLst>
              </a:tr>
              <a:tr h="392698">
                <a:tc>
                  <a:txBody>
                    <a:bodyPr/>
                    <a:lstStyle/>
                    <a:p>
                      <a:pPr algn="ctr"/>
                      <a:r>
                        <a:rPr lang="en-US" sz="2000" b="0" i="0" dirty="0">
                          <a:latin typeface="Calibri Light" charset="0"/>
                          <a:ea typeface="Calibri Light" charset="0"/>
                          <a:cs typeface="Calibri Light" charset="0"/>
                        </a:rPr>
                        <a:t>Subtraction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2"/>
                  </a:ext>
                </a:extLst>
              </a:tr>
              <a:tr h="392698">
                <a:tc>
                  <a:txBody>
                    <a:bodyPr/>
                    <a:lstStyle/>
                    <a:p>
                      <a:pPr algn="ctr"/>
                      <a:r>
                        <a:rPr lang="en-US" sz="2000" b="0" i="0" dirty="0">
                          <a:latin typeface="Calibri Light" charset="0"/>
                          <a:ea typeface="Calibri Light" charset="0"/>
                          <a:cs typeface="Calibri Light" charset="0"/>
                        </a:rPr>
                        <a:t>Multiplication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3"/>
                  </a:ext>
                </a:extLst>
              </a:tr>
              <a:tr h="392698">
                <a:tc>
                  <a:txBody>
                    <a:bodyPr/>
                    <a:lstStyle/>
                    <a:p>
                      <a:pPr algn="ctr"/>
                      <a:r>
                        <a:rPr lang="en-US" sz="2000" b="0" i="0" dirty="0">
                          <a:latin typeface="Calibri Light" charset="0"/>
                          <a:ea typeface="Calibri Light" charset="0"/>
                          <a:cs typeface="Calibri Light" charset="0"/>
                        </a:rPr>
                        <a:t>Division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4"/>
                  </a:ext>
                </a:extLst>
              </a:tr>
              <a:tr h="392698">
                <a:tc>
                  <a:txBody>
                    <a:bodyPr/>
                    <a:lstStyle/>
                    <a:p>
                      <a:pPr algn="ctr"/>
                      <a:r>
                        <a:rPr lang="en-US" sz="2000" b="0" i="0" dirty="0">
                          <a:latin typeface="Calibri Light" charset="0"/>
                          <a:ea typeface="Calibri Light" charset="0"/>
                          <a:cs typeface="Calibri Light" charset="0"/>
                        </a:rPr>
                        <a:t>Modulus </a:t>
                      </a:r>
                    </a:p>
                  </a:txBody>
                  <a:tcPr/>
                </a:tc>
                <a:tc>
                  <a:txBody>
                    <a:bodyPr/>
                    <a:lstStyle/>
                    <a:p>
                      <a:pPr algn="ctr"/>
                      <a:r>
                        <a:rPr lang="en-US" sz="2000" b="0" i="0" dirty="0">
                          <a:latin typeface="Menlo" panose="020B0609030804020204" pitchFamily="49" charset="0"/>
                          <a:ea typeface="Menlo" panose="020B0609030804020204" pitchFamily="49" charset="0"/>
                          <a:cs typeface="Menlo" panose="020B0609030804020204" pitchFamily="49" charset="0"/>
                        </a:rPr>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6531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lnSpcReduction="10000"/>
          </a:bodyPr>
          <a:lstStyle/>
          <a:p>
            <a:r>
              <a:rPr lang="en-US" sz="2400" dirty="0">
                <a:solidFill>
                  <a:schemeClr val="accent6">
                    <a:lumMod val="75000"/>
                  </a:schemeClr>
                </a:solidFill>
              </a:rPr>
              <a:t>Note: </a:t>
            </a:r>
            <a:r>
              <a:rPr lang="en-US" sz="2400" dirty="0"/>
              <a:t>when both operands of the / operator are of integer types, the / operator performs </a:t>
            </a:r>
            <a:r>
              <a:rPr lang="en-US" sz="2400" b="1" dirty="0">
                <a:solidFill>
                  <a:schemeClr val="accent6">
                    <a:lumMod val="75000"/>
                  </a:schemeClr>
                </a:solidFill>
              </a:rPr>
              <a:t>integer division</a:t>
            </a:r>
            <a:r>
              <a:rPr lang="en-US" sz="2400" dirty="0">
                <a:solidFill>
                  <a:schemeClr val="accent6">
                    <a:lumMod val="75000"/>
                  </a:schemeClr>
                </a:solidFill>
              </a:rPr>
              <a:t> </a:t>
            </a:r>
            <a:r>
              <a:rPr lang="en-US" sz="2400" dirty="0"/>
              <a:t>which truncates any fractional part of the division result</a:t>
            </a:r>
            <a:r>
              <a:rPr lang="en-US" sz="2400" dirty="0">
                <a:solidFill>
                  <a:schemeClr val="accent6">
                    <a:lumMod val="75000"/>
                  </a:schemeClr>
                </a:solidFill>
              </a:rPr>
              <a:t>.</a:t>
            </a:r>
          </a:p>
          <a:p>
            <a:endParaRPr lang="en-US" sz="2400" dirty="0">
              <a:solidFill>
                <a:schemeClr val="accent6">
                  <a:lumMod val="75000"/>
                </a:schemeClr>
              </a:solidFill>
            </a:endParaRPr>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endParaRPr lang="en-US" sz="2400" dirty="0">
              <a:solidFill>
                <a:srgbClr val="FF0000"/>
              </a:solidFill>
            </a:endParaRPr>
          </a:p>
          <a:p>
            <a:r>
              <a:rPr lang="en-US" sz="2400" dirty="0">
                <a:solidFill>
                  <a:srgbClr val="000000"/>
                </a:solidFill>
              </a:rPr>
              <a:t>The operator % cannot be applied to </a:t>
            </a:r>
            <a:r>
              <a:rPr lang="en-US" sz="2400" dirty="0">
                <a:solidFill>
                  <a:schemeClr val="accent1"/>
                </a:solidFill>
              </a:rPr>
              <a:t>double</a:t>
            </a:r>
            <a:r>
              <a:rPr lang="en-US" sz="2400" dirty="0">
                <a:solidFill>
                  <a:srgbClr val="000000"/>
                </a:solidFill>
              </a:rPr>
              <a:t> (i.e., floating point numbers).</a:t>
            </a:r>
            <a:endParaRPr lang="en-US" dirty="0">
              <a:solidFill>
                <a:srgbClr val="000000"/>
              </a:solidFill>
            </a:endParaRPr>
          </a:p>
        </p:txBody>
      </p:sp>
      <p:sp>
        <p:nvSpPr>
          <p:cNvPr id="5" name="Slide Number Placeholder 4"/>
          <p:cNvSpPr>
            <a:spLocks noGrp="1"/>
          </p:cNvSpPr>
          <p:nvPr>
            <p:ph type="sldNum" sz="quarter" idx="12"/>
          </p:nvPr>
        </p:nvSpPr>
        <p:spPr/>
        <p:txBody>
          <a:bodyPr/>
          <a:lstStyle/>
          <a:p>
            <a:fld id="{A2D5F323-9395-A24C-8003-89F99F5948AE}" type="slidenum">
              <a:rPr lang="en-US" smtClean="0"/>
              <a:pPr/>
              <a:t>37</a:t>
            </a:fld>
            <a:endParaRPr lang="en-US"/>
          </a:p>
        </p:txBody>
      </p:sp>
      <p:grpSp>
        <p:nvGrpSpPr>
          <p:cNvPr id="7" name="Group 6"/>
          <p:cNvGrpSpPr/>
          <p:nvPr/>
        </p:nvGrpSpPr>
        <p:grpSpPr>
          <a:xfrm>
            <a:off x="562380" y="2745766"/>
            <a:ext cx="5398098" cy="1707373"/>
            <a:chOff x="269352" y="2633870"/>
            <a:chExt cx="4374292" cy="2123658"/>
          </a:xfrm>
        </p:grpSpPr>
        <p:sp>
          <p:nvSpPr>
            <p:cNvPr id="8" name="Flowchart: Document 10"/>
            <p:cNvSpPr/>
            <p:nvPr/>
          </p:nvSpPr>
          <p:spPr>
            <a:xfrm>
              <a:off x="304800" y="2743200"/>
              <a:ext cx="42672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9352" y="2633870"/>
              <a:ext cx="4374292" cy="2123658"/>
            </a:xfrm>
            <a:prstGeom prst="rect">
              <a:avLst/>
            </a:prstGeom>
            <a:noFill/>
          </p:spPr>
          <p:txBody>
            <a:bodyPr wrap="square" rtlCol="0">
              <a:spAutoFit/>
            </a:bodyPr>
            <a:lstStyle/>
            <a:p>
              <a:endParaRPr lang="en-US" b="1" dirty="0">
                <a:solidFill>
                  <a:schemeClr val="tx2">
                    <a:lumMod val="50000"/>
                  </a:schemeClr>
                </a:solidFill>
                <a:cs typeface="Times New Roman" pitchFamily="18" charset="0"/>
              </a:endParaRPr>
            </a:p>
            <a:p>
              <a:r>
                <a:rPr lang="en-US" sz="1600" dirty="0">
                  <a:solidFill>
                    <a:srgbClr val="1E28EA"/>
                  </a:solidFill>
                  <a:latin typeface="Consolas" charset="0"/>
                  <a:ea typeface="Consolas" charset="0"/>
                  <a:cs typeface="Consolas" charset="0"/>
                </a:rPr>
                <a:t>  </a:t>
              </a:r>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a = </a:t>
              </a:r>
              <a:r>
                <a:rPr lang="en-US" sz="1600" b="1" dirty="0">
                  <a:solidFill>
                    <a:schemeClr val="accent6">
                      <a:lumMod val="50000"/>
                    </a:schemeClr>
                  </a:solidFill>
                  <a:latin typeface="Consolas" charset="0"/>
                  <a:ea typeface="Consolas" charset="0"/>
                  <a:cs typeface="Consolas" charset="0"/>
                </a:rPr>
                <a:t>3</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b = </a:t>
              </a:r>
              <a:r>
                <a:rPr lang="en-US" sz="1600" b="1" dirty="0">
                  <a:solidFill>
                    <a:schemeClr val="accent6">
                      <a:lumMod val="50000"/>
                    </a:schemeClr>
                  </a:solidFill>
                  <a:latin typeface="Consolas" charset="0"/>
                  <a:ea typeface="Consolas" charset="0"/>
                  <a:cs typeface="Consolas" charset="0"/>
                </a:rPr>
                <a:t>2</a:t>
              </a:r>
              <a:r>
                <a:rPr lang="en-US" sz="1600" b="1" dirty="0">
                  <a:solidFill>
                    <a:schemeClr val="bg1">
                      <a:lumMod val="50000"/>
                    </a:schemeClr>
                  </a:solidFill>
                  <a:latin typeface="Consolas" charset="0"/>
                  <a:ea typeface="Consolas" charset="0"/>
                  <a:cs typeface="Consolas" charset="0"/>
                </a:rPr>
                <a:t>;</a:t>
              </a:r>
            </a:p>
            <a:p>
              <a:r>
                <a:rPr lang="en-US" sz="1600" dirty="0">
                  <a:latin typeface="Consolas" charset="0"/>
                  <a:ea typeface="Consolas" charset="0"/>
                  <a:cs typeface="Consolas" charset="0"/>
                </a:rPr>
                <a:t>  </a:t>
              </a:r>
              <a:r>
                <a:rPr lang="en-US" sz="1600" dirty="0" err="1">
                  <a:solidFill>
                    <a:srgbClr val="1E28EA"/>
                  </a:solidFill>
                  <a:latin typeface="Consolas" charset="0"/>
                  <a:ea typeface="Consolas" charset="0"/>
                  <a:cs typeface="Consolas" charset="0"/>
                </a:rPr>
                <a:t>int</a:t>
              </a:r>
              <a:r>
                <a:rPr lang="en-US" sz="1600"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c = a </a:t>
              </a:r>
              <a:r>
                <a:rPr lang="en-US" sz="1600" b="1" dirty="0">
                  <a:latin typeface="Consolas" charset="0"/>
                  <a:ea typeface="Consolas" charset="0"/>
                  <a:cs typeface="Consolas" charset="0"/>
                </a:rPr>
                <a:t>/ </a:t>
              </a:r>
              <a:r>
                <a:rPr lang="en-US" sz="1600" dirty="0">
                  <a:latin typeface="Consolas" charset="0"/>
                  <a:ea typeface="Consolas" charset="0"/>
                  <a:cs typeface="Consolas" charset="0"/>
                </a:rPr>
                <a:t>b</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d = </a:t>
              </a:r>
              <a:r>
                <a:rPr lang="en-US" sz="1600" b="1" dirty="0">
                  <a:solidFill>
                    <a:schemeClr val="accent6">
                      <a:lumMod val="50000"/>
                    </a:schemeClr>
                  </a:solidFill>
                  <a:latin typeface="Consolas" charset="0"/>
                  <a:ea typeface="Consolas" charset="0"/>
                  <a:cs typeface="Consolas" charset="0"/>
                </a:rPr>
                <a:t>8</a:t>
              </a:r>
              <a:r>
                <a:rPr lang="en-US" sz="1600" dirty="0">
                  <a:latin typeface="Consolas" charset="0"/>
                  <a:ea typeface="Consolas" charset="0"/>
                  <a:cs typeface="Consolas" charset="0"/>
                </a:rPr>
                <a:t> </a:t>
              </a:r>
              <a:r>
                <a:rPr lang="en-US" sz="1600" b="1" dirty="0">
                  <a:latin typeface="Consolas" charset="0"/>
                  <a:ea typeface="Consolas" charset="0"/>
                  <a:cs typeface="Consolas" charset="0"/>
                </a:rPr>
                <a:t>/</a:t>
              </a:r>
              <a:r>
                <a:rPr lang="en-US" sz="1600" dirty="0">
                  <a:latin typeface="Consolas" charset="0"/>
                  <a:ea typeface="Consolas" charset="0"/>
                  <a:cs typeface="Consolas" charset="0"/>
                </a:rPr>
                <a:t> </a:t>
              </a:r>
              <a:r>
                <a:rPr lang="en-US" sz="1600" b="1" dirty="0">
                  <a:solidFill>
                    <a:schemeClr val="accent6">
                      <a:lumMod val="50000"/>
                    </a:schemeClr>
                  </a:solidFill>
                  <a:latin typeface="Consolas" charset="0"/>
                  <a:ea typeface="Consolas" charset="0"/>
                  <a:cs typeface="Consolas" charset="0"/>
                </a:rPr>
                <a:t>3</a:t>
              </a:r>
              <a:r>
                <a:rPr lang="en-US" sz="1600" b="1" dirty="0">
                  <a:solidFill>
                    <a:schemeClr val="bg1">
                      <a:lumMod val="50000"/>
                    </a:schemeClr>
                  </a:solidFill>
                  <a:latin typeface="Consolas" charset="0"/>
                  <a:ea typeface="Consolas" charset="0"/>
                  <a:cs typeface="Consolas" charset="0"/>
                </a:rPr>
                <a:t>;</a:t>
              </a:r>
            </a:p>
            <a:p>
              <a:r>
                <a:rPr lang="en-US" sz="1600" dirty="0">
                  <a:solidFill>
                    <a:srgbClr val="242DE2"/>
                  </a:solidFill>
                  <a:latin typeface="Consolas" charset="0"/>
                  <a:ea typeface="Consolas" charset="0"/>
                  <a:cs typeface="Consolas" charset="0"/>
                </a:rPr>
                <a:t>  </a:t>
              </a:r>
              <a:r>
                <a:rPr lang="en-US" sz="1600" dirty="0" err="1">
                  <a:solidFill>
                    <a:srgbClr val="242DE2"/>
                  </a:solidFill>
                  <a:latin typeface="Consolas" charset="0"/>
                  <a:ea typeface="Consolas" charset="0"/>
                  <a:cs typeface="Consolas" charset="0"/>
                </a:rPr>
                <a:t>cout</a:t>
              </a:r>
              <a:r>
                <a:rPr lang="en-US" sz="1600" dirty="0">
                  <a:solidFill>
                    <a:srgbClr val="242DE2"/>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"The value of c is "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c</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a:t>
              </a:r>
              <a:r>
                <a:rPr lang="en-US" sz="1600" dirty="0" err="1">
                  <a:latin typeface="Consolas" charset="0"/>
                  <a:ea typeface="Consolas" charset="0"/>
                  <a:cs typeface="Consolas" charset="0"/>
                </a:rPr>
                <a:t>endl</a:t>
              </a:r>
              <a:r>
                <a:rPr lang="en-US" sz="1600" dirty="0">
                  <a:solidFill>
                    <a:schemeClr val="bg1">
                      <a:lumMod val="50000"/>
                    </a:schemeClr>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r>
                <a:rPr lang="en-US" sz="1600" dirty="0">
                  <a:solidFill>
                    <a:schemeClr val="bg1">
                      <a:lumMod val="50000"/>
                    </a:schemeClr>
                  </a:solidFill>
                  <a:latin typeface="Consolas" charset="0"/>
                  <a:ea typeface="Consolas" charset="0"/>
                  <a:cs typeface="Consolas" charset="0"/>
                </a:rPr>
                <a:t> </a:t>
              </a:r>
            </a:p>
            <a:p>
              <a:r>
                <a:rPr lang="en-US" sz="1600" dirty="0">
                  <a:solidFill>
                    <a:srgbClr val="242DE2"/>
                  </a:solidFill>
                  <a:latin typeface="Consolas" charset="0"/>
                  <a:ea typeface="Consolas" charset="0"/>
                  <a:cs typeface="Consolas" charset="0"/>
                </a:rPr>
                <a:t>  </a:t>
              </a:r>
              <a:r>
                <a:rPr lang="en-US" sz="1600" dirty="0" err="1">
                  <a:solidFill>
                    <a:srgbClr val="242DE2"/>
                  </a:solidFill>
                  <a:latin typeface="Consolas" charset="0"/>
                  <a:ea typeface="Consolas" charset="0"/>
                  <a:cs typeface="Consolas" charset="0"/>
                </a:rPr>
                <a:t>cout</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"The value of d is " </a:t>
              </a:r>
              <a:r>
                <a:rPr lang="en-US" sz="1600" dirty="0">
                  <a:latin typeface="Consolas" charset="0"/>
                  <a:ea typeface="Consolas" charset="0"/>
                  <a:cs typeface="Consolas" charset="0"/>
                </a:rPr>
                <a:t>&lt;&lt;</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d</a:t>
              </a:r>
              <a:r>
                <a:rPr lang="en-US" sz="1600" dirty="0">
                  <a:solidFill>
                    <a:schemeClr val="bg1">
                      <a:lumMod val="50000"/>
                    </a:schemeClr>
                  </a:solidFill>
                  <a:latin typeface="Consolas" charset="0"/>
                  <a:ea typeface="Consolas" charset="0"/>
                  <a:cs typeface="Consolas" charset="0"/>
                </a:rPr>
                <a:t> </a:t>
              </a:r>
              <a:r>
                <a:rPr lang="en-US" sz="1600" dirty="0">
                  <a:latin typeface="Consolas" charset="0"/>
                  <a:ea typeface="Consolas" charset="0"/>
                  <a:cs typeface="Consolas" charset="0"/>
                </a:rPr>
                <a:t>&lt;&lt; </a:t>
              </a:r>
              <a:r>
                <a:rPr lang="en-US" sz="1600" dirty="0" err="1">
                  <a:latin typeface="Consolas" charset="0"/>
                  <a:ea typeface="Consolas" charset="0"/>
                  <a:cs typeface="Consolas" charset="0"/>
                </a:rPr>
                <a:t>endl</a:t>
              </a:r>
              <a:r>
                <a:rPr lang="en-US" sz="1600" dirty="0">
                  <a:solidFill>
                    <a:schemeClr val="bg1">
                      <a:lumMod val="50000"/>
                    </a:schemeClr>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p>
            <a:p>
              <a:endParaRPr lang="en-US" sz="1600" b="1" dirty="0">
                <a:solidFill>
                  <a:schemeClr val="tx2">
                    <a:lumMod val="50000"/>
                  </a:schemeClr>
                </a:solidFill>
                <a:latin typeface="Consolas" charset="0"/>
                <a:ea typeface="Consolas" charset="0"/>
                <a:cs typeface="Consolas" charset="0"/>
              </a:endParaRPr>
            </a:p>
          </p:txBody>
        </p:sp>
      </p:grpSp>
      <p:sp>
        <p:nvSpPr>
          <p:cNvPr id="13" name="TextBox 12"/>
          <p:cNvSpPr txBox="1"/>
          <p:nvPr/>
        </p:nvSpPr>
        <p:spPr>
          <a:xfrm>
            <a:off x="5960478" y="3991474"/>
            <a:ext cx="2971800" cy="923330"/>
          </a:xfrm>
          <a:prstGeom prst="rect">
            <a:avLst/>
          </a:prstGeom>
          <a:solidFill>
            <a:schemeClr val="bg1">
              <a:lumMod val="85000"/>
            </a:schemeClr>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The value of c is 1</a:t>
            </a:r>
          </a:p>
          <a:p>
            <a:r>
              <a:rPr lang="en-US" dirty="0">
                <a:latin typeface="Consolas" charset="0"/>
                <a:ea typeface="Consolas" charset="0"/>
                <a:cs typeface="Consolas" charset="0"/>
              </a:rPr>
              <a:t>The value of d is 2</a:t>
            </a:r>
          </a:p>
          <a:p>
            <a:endParaRPr lang="en-US" dirty="0"/>
          </a:p>
        </p:txBody>
      </p:sp>
      <p:sp>
        <p:nvSpPr>
          <p:cNvPr id="14" name="TextBox 13">
            <a:extLst>
              <a:ext uri="{FF2B5EF4-FFF2-40B4-BE49-F238E27FC236}">
                <a16:creationId xmlns:a16="http://schemas.microsoft.com/office/drawing/2014/main" id="{C5854F31-EA26-49CA-A032-C6892ECB1849}"/>
              </a:ext>
            </a:extLst>
          </p:cNvPr>
          <p:cNvSpPr txBox="1"/>
          <p:nvPr/>
        </p:nvSpPr>
        <p:spPr>
          <a:xfrm>
            <a:off x="6065658" y="3707104"/>
            <a:ext cx="2089033" cy="338554"/>
          </a:xfrm>
          <a:prstGeom prst="rect">
            <a:avLst/>
          </a:prstGeom>
          <a:noFill/>
        </p:spPr>
        <p:txBody>
          <a:bodyPr wrap="none" rtlCol="0">
            <a:spAutoFit/>
          </a:bodyPr>
          <a:lstStyle/>
          <a:p>
            <a:r>
              <a:rPr lang="en-US" sz="1600" dirty="0">
                <a:latin typeface="Avenir Next Condensed" charset="0"/>
                <a:ea typeface="Avenir Next Condensed" charset="0"/>
                <a:cs typeface="Avenir Next Condensed" charset="0"/>
              </a:rPr>
              <a:t>What is the screen output?</a:t>
            </a:r>
          </a:p>
        </p:txBody>
      </p:sp>
    </p:spTree>
    <p:extLst>
      <p:ext uri="{BB962C8B-B14F-4D97-AF65-F5344CB8AC3E}">
        <p14:creationId xmlns:p14="http://schemas.microsoft.com/office/powerpoint/2010/main" val="98209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8284-3F05-0446-B0A9-920BDF1866C5}"/>
              </a:ext>
            </a:extLst>
          </p:cNvPr>
          <p:cNvSpPr>
            <a:spLocks noGrp="1"/>
          </p:cNvSpPr>
          <p:nvPr>
            <p:ph type="title"/>
          </p:nvPr>
        </p:nvSpPr>
        <p:spPr/>
        <p:txBody>
          <a:bodyPr/>
          <a:lstStyle/>
          <a:p>
            <a:r>
              <a:rPr lang="en-US" dirty="0"/>
              <a:t>Division by Zero</a:t>
            </a:r>
          </a:p>
        </p:txBody>
      </p:sp>
      <p:sp>
        <p:nvSpPr>
          <p:cNvPr id="3" name="Content Placeholder 2">
            <a:extLst>
              <a:ext uri="{FF2B5EF4-FFF2-40B4-BE49-F238E27FC236}">
                <a16:creationId xmlns:a16="http://schemas.microsoft.com/office/drawing/2014/main" id="{DDDAD68E-96C0-AC48-8DDC-DAB34A8745C8}"/>
              </a:ext>
            </a:extLst>
          </p:cNvPr>
          <p:cNvSpPr>
            <a:spLocks noGrp="1"/>
          </p:cNvSpPr>
          <p:nvPr>
            <p:ph idx="1"/>
          </p:nvPr>
        </p:nvSpPr>
        <p:spPr/>
        <p:txBody>
          <a:bodyPr/>
          <a:lstStyle/>
          <a:p>
            <a:r>
              <a:rPr lang="en-US" dirty="0"/>
              <a:t>If the divisor of the / operator is 0, a division by zero error will be generated </a:t>
            </a:r>
            <a:r>
              <a:rPr lang="en-US" b="1" dirty="0">
                <a:solidFill>
                  <a:schemeClr val="accent6">
                    <a:lumMod val="75000"/>
                  </a:schemeClr>
                </a:solidFill>
              </a:rPr>
              <a:t>during runtime</a:t>
            </a:r>
            <a:r>
              <a:rPr lang="en-US" dirty="0"/>
              <a:t>.</a:t>
            </a:r>
          </a:p>
        </p:txBody>
      </p:sp>
      <p:sp>
        <p:nvSpPr>
          <p:cNvPr id="4" name="Slide Number Placeholder 3">
            <a:extLst>
              <a:ext uri="{FF2B5EF4-FFF2-40B4-BE49-F238E27FC236}">
                <a16:creationId xmlns:a16="http://schemas.microsoft.com/office/drawing/2014/main" id="{6C291595-0576-BA43-80B9-FDFF7DAA38C6}"/>
              </a:ext>
            </a:extLst>
          </p:cNvPr>
          <p:cNvSpPr>
            <a:spLocks noGrp="1"/>
          </p:cNvSpPr>
          <p:nvPr>
            <p:ph type="sldNum" sz="quarter" idx="12"/>
          </p:nvPr>
        </p:nvSpPr>
        <p:spPr/>
        <p:txBody>
          <a:bodyPr/>
          <a:lstStyle/>
          <a:p>
            <a:fld id="{A2D5F323-9395-A24C-8003-89F99F5948AE}" type="slidenum">
              <a:rPr lang="en-US" smtClean="0"/>
              <a:pPr/>
              <a:t>38</a:t>
            </a:fld>
            <a:endParaRPr lang="en-US" dirty="0"/>
          </a:p>
        </p:txBody>
      </p:sp>
      <p:pic>
        <p:nvPicPr>
          <p:cNvPr id="5" name="Picture 4">
            <a:extLst>
              <a:ext uri="{FF2B5EF4-FFF2-40B4-BE49-F238E27FC236}">
                <a16:creationId xmlns:a16="http://schemas.microsoft.com/office/drawing/2014/main" id="{C7D4F09F-B50E-7A45-B24F-CD4D89A5F243}"/>
              </a:ext>
            </a:extLst>
          </p:cNvPr>
          <p:cNvPicPr>
            <a:picLocks noChangeAspect="1"/>
          </p:cNvPicPr>
          <p:nvPr/>
        </p:nvPicPr>
        <p:blipFill>
          <a:blip r:embed="rId2"/>
          <a:stretch>
            <a:fillRect/>
          </a:stretch>
        </p:blipFill>
        <p:spPr>
          <a:xfrm>
            <a:off x="0" y="2609151"/>
            <a:ext cx="9144000" cy="3022448"/>
          </a:xfrm>
          <a:prstGeom prst="rect">
            <a:avLst/>
          </a:prstGeom>
        </p:spPr>
      </p:pic>
      <p:sp>
        <p:nvSpPr>
          <p:cNvPr id="6" name="TextBox 5">
            <a:extLst>
              <a:ext uri="{FF2B5EF4-FFF2-40B4-BE49-F238E27FC236}">
                <a16:creationId xmlns:a16="http://schemas.microsoft.com/office/drawing/2014/main" id="{18B3B4A6-C928-AD44-91FC-CB7618C6489B}"/>
              </a:ext>
            </a:extLst>
          </p:cNvPr>
          <p:cNvSpPr txBox="1"/>
          <p:nvPr/>
        </p:nvSpPr>
        <p:spPr>
          <a:xfrm>
            <a:off x="635619" y="5871925"/>
            <a:ext cx="4799647" cy="369332"/>
          </a:xfrm>
          <a:prstGeom prst="rect">
            <a:avLst/>
          </a:prstGeom>
          <a:noFill/>
        </p:spPr>
        <p:txBody>
          <a:bodyPr wrap="none" rtlCol="0">
            <a:spAutoFit/>
          </a:bodyPr>
          <a:lstStyle/>
          <a:p>
            <a:r>
              <a:rPr lang="en-US" dirty="0"/>
              <a:t>Note that no compilation error will be generated.</a:t>
            </a:r>
          </a:p>
        </p:txBody>
      </p:sp>
    </p:spTree>
    <p:extLst>
      <p:ext uri="{BB962C8B-B14F-4D97-AF65-F5344CB8AC3E}">
        <p14:creationId xmlns:p14="http://schemas.microsoft.com/office/powerpoint/2010/main" val="2613166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a:t>
            </a:r>
          </a:p>
        </p:txBody>
      </p:sp>
      <p:sp>
        <p:nvSpPr>
          <p:cNvPr id="3" name="Content Placeholder 2"/>
          <p:cNvSpPr>
            <a:spLocks noGrp="1"/>
          </p:cNvSpPr>
          <p:nvPr>
            <p:ph idx="1"/>
          </p:nvPr>
        </p:nvSpPr>
        <p:spPr/>
        <p:txBody>
          <a:bodyPr>
            <a:normAutofit/>
          </a:bodyPr>
          <a:lstStyle/>
          <a:p>
            <a:r>
              <a:rPr lang="en-US" dirty="0"/>
              <a:t>In evaluating an expression with mixed operators, those operators with a </a:t>
            </a:r>
            <a:r>
              <a:rPr lang="en-US" b="1" dirty="0"/>
              <a:t>higher priority </a:t>
            </a:r>
            <a:r>
              <a:rPr lang="en-US" dirty="0"/>
              <a:t>will be carried out before those with a </a:t>
            </a:r>
            <a:r>
              <a:rPr lang="en-US" b="1" dirty="0"/>
              <a:t>lower priority</a:t>
            </a:r>
            <a:r>
              <a:rPr lang="en-US" dirty="0"/>
              <a:t>.</a:t>
            </a:r>
          </a:p>
          <a:p>
            <a:endParaRPr lang="en-US" dirty="0"/>
          </a:p>
          <a:p>
            <a:endParaRPr lang="en-US" dirty="0"/>
          </a:p>
          <a:p>
            <a:r>
              <a:rPr lang="en-US" dirty="0"/>
              <a:t>The operator </a:t>
            </a:r>
            <a:r>
              <a:rPr lang="en-US" b="1" dirty="0">
                <a:latin typeface="Menlo" panose="020B0609030804020204" pitchFamily="49" charset="0"/>
                <a:ea typeface="Menlo" panose="020B0609030804020204" pitchFamily="49" charset="0"/>
                <a:cs typeface="Menlo" panose="020B0609030804020204" pitchFamily="49" charset="0"/>
              </a:rPr>
              <a:t>*</a:t>
            </a:r>
            <a:r>
              <a:rPr lang="en-US" dirty="0"/>
              <a:t> has a higher precedence than the operator </a:t>
            </a:r>
            <a:r>
              <a:rPr lang="en-US" b="1" dirty="0">
                <a:latin typeface="Menlo" panose="020B0609030804020204" pitchFamily="49" charset="0"/>
                <a:ea typeface="Menlo" panose="020B0609030804020204" pitchFamily="49" charset="0"/>
                <a:cs typeface="Menlo" panose="020B0609030804020204" pitchFamily="49" charset="0"/>
              </a:rPr>
              <a:t>+</a:t>
            </a:r>
            <a:r>
              <a:rPr lang="en-US" dirty="0"/>
              <a:t>.</a:t>
            </a:r>
          </a:p>
          <a:p>
            <a:r>
              <a:rPr lang="en-US" dirty="0"/>
              <a:t>The order of evaluation is equivalent to </a:t>
            </a:r>
            <a:r>
              <a:rPr lang="en-US" sz="2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2200" dirty="0">
                <a:latin typeface="Menlo" panose="020B0609030804020204" pitchFamily="49" charset="0"/>
                <a:ea typeface="Menlo" panose="020B0609030804020204" pitchFamily="49" charset="0"/>
                <a:cs typeface="Menlo" panose="020B0609030804020204" pitchFamily="49" charset="0"/>
              </a:rPr>
              <a:t> + (</a:t>
            </a:r>
            <a:r>
              <a:rPr lang="en-US" sz="2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2</a:t>
            </a:r>
            <a:r>
              <a:rPr lang="en-US" sz="2200" dirty="0">
                <a:latin typeface="Menlo" panose="020B0609030804020204" pitchFamily="49" charset="0"/>
                <a:ea typeface="Menlo" panose="020B0609030804020204" pitchFamily="49" charset="0"/>
                <a:cs typeface="Menlo" panose="020B0609030804020204" pitchFamily="49" charset="0"/>
              </a:rPr>
              <a:t> * </a:t>
            </a:r>
            <a:r>
              <a:rPr lang="en-US" sz="2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3</a:t>
            </a:r>
            <a:r>
              <a:rPr lang="en-US" sz="2200" dirty="0">
                <a:latin typeface="Menlo" panose="020B0609030804020204" pitchFamily="49" charset="0"/>
                <a:ea typeface="Menlo" panose="020B0609030804020204" pitchFamily="49" charset="0"/>
                <a:cs typeface="Menlo" panose="020B0609030804020204" pitchFamily="49" charset="0"/>
              </a:rPr>
              <a:t>)</a:t>
            </a:r>
            <a:r>
              <a:rPr lang="en-US" sz="2200" dirty="0"/>
              <a:t>.</a:t>
            </a:r>
          </a:p>
          <a:p>
            <a:pPr marL="0" indent="0">
              <a:buNone/>
            </a:pP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39</a:t>
            </a:fld>
            <a:endParaRPr lang="en-US"/>
          </a:p>
        </p:txBody>
      </p:sp>
      <p:sp>
        <p:nvSpPr>
          <p:cNvPr id="6" name="Rectangle 5"/>
          <p:cNvSpPr/>
          <p:nvPr/>
        </p:nvSpPr>
        <p:spPr>
          <a:xfrm flipH="1">
            <a:off x="1220461" y="3073016"/>
            <a:ext cx="2978567" cy="584775"/>
          </a:xfrm>
          <a:prstGeom prst="rect">
            <a:avLst/>
          </a:prstGeom>
        </p:spPr>
        <p:txBody>
          <a:bodyPr wrap="square">
            <a:spAutoFit/>
          </a:bodyPr>
          <a:lstStyle/>
          <a:p>
            <a:r>
              <a:rPr lang="en-US" sz="3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a:t>
            </a:r>
            <a:r>
              <a:rPr lang="en-US" sz="32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3200" b="1"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32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3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2</a:t>
            </a:r>
            <a:r>
              <a:rPr lang="en-US" sz="32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3200" b="1" dirty="0">
                <a:solidFill>
                  <a:srgbClr val="000000"/>
                </a:solidFill>
                <a:latin typeface="Menlo" panose="020B0609030804020204" pitchFamily="49" charset="0"/>
                <a:ea typeface="Menlo" panose="020B0609030804020204" pitchFamily="49" charset="0"/>
                <a:cs typeface="Menlo" panose="020B0609030804020204" pitchFamily="49" charset="0"/>
              </a:rPr>
              <a:t>*</a:t>
            </a:r>
            <a:r>
              <a:rPr lang="en-US" sz="32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32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3</a:t>
            </a:r>
          </a:p>
        </p:txBody>
      </p:sp>
      <p:sp>
        <p:nvSpPr>
          <p:cNvPr id="7" name="Rectangle 6"/>
          <p:cNvSpPr/>
          <p:nvPr/>
        </p:nvSpPr>
        <p:spPr>
          <a:xfrm>
            <a:off x="4768577" y="3011461"/>
            <a:ext cx="3170259" cy="707886"/>
          </a:xfrm>
          <a:prstGeom prst="rect">
            <a:avLst/>
          </a:prstGeom>
        </p:spPr>
        <p:txBody>
          <a:bodyPr wrap="none">
            <a:spAutoFit/>
          </a:bodyPr>
          <a:lstStyle/>
          <a:p>
            <a:r>
              <a:rPr lang="en-US" sz="4000" dirty="0"/>
              <a:t>Result: 9 or 7?</a:t>
            </a:r>
          </a:p>
        </p:txBody>
      </p:sp>
      <p:sp>
        <p:nvSpPr>
          <p:cNvPr id="9" name="TextBox 8"/>
          <p:cNvSpPr txBox="1"/>
          <p:nvPr/>
        </p:nvSpPr>
        <p:spPr>
          <a:xfrm>
            <a:off x="7351648" y="3170253"/>
            <a:ext cx="571891"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91E41E"/>
                </a:solidFill>
                <a:latin typeface="Zapf Dingbats"/>
                <a:ea typeface="Zapf Dingbats"/>
                <a:cs typeface="Zapf Dingbats"/>
                <a:sym typeface="Zapf Dingbats"/>
              </a:rPr>
              <a:t>✓</a:t>
            </a:r>
            <a:endParaRPr lang="en-US" sz="4000" dirty="0">
              <a:solidFill>
                <a:srgbClr val="91E41E"/>
              </a:solidFill>
            </a:endParaRPr>
          </a:p>
        </p:txBody>
      </p:sp>
      <p:sp>
        <p:nvSpPr>
          <p:cNvPr id="10" name="TextBox 9"/>
          <p:cNvSpPr txBox="1"/>
          <p:nvPr/>
        </p:nvSpPr>
        <p:spPr>
          <a:xfrm>
            <a:off x="6428080" y="3164230"/>
            <a:ext cx="479618"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E46B73"/>
                </a:solidFill>
                <a:latin typeface="Zapf Dingbats"/>
                <a:ea typeface="Zapf Dingbats"/>
                <a:cs typeface="Zapf Dingbats"/>
                <a:sym typeface="Zapf Dingbats"/>
              </a:rPr>
              <a:t>✗</a:t>
            </a:r>
            <a:endParaRPr lang="en-US" sz="4000" dirty="0">
              <a:solidFill>
                <a:srgbClr val="E46B73"/>
              </a:solidFill>
            </a:endParaRPr>
          </a:p>
        </p:txBody>
      </p:sp>
    </p:spTree>
    <p:extLst>
      <p:ext uri="{BB962C8B-B14F-4D97-AF65-F5344CB8AC3E}">
        <p14:creationId xmlns:p14="http://schemas.microsoft.com/office/powerpoint/2010/main" val="43416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p:txBody>
          <a:bodyPr>
            <a:noAutofit/>
          </a:bodyPr>
          <a:lstStyle/>
          <a:p>
            <a:r>
              <a:rPr lang="en-US" sz="4000" dirty="0"/>
              <a:t>How to Use this Guidance Notes</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200" y="1600200"/>
            <a:ext cx="8229600" cy="4983162"/>
          </a:xfrm>
        </p:spPr>
        <p:txBody>
          <a:bodyPr>
            <a:normAutofit lnSpcReduction="10000"/>
          </a:bodyPr>
          <a:lstStyle/>
          <a:p>
            <a:pPr>
              <a:spcBef>
                <a:spcPts val="900"/>
              </a:spcBef>
            </a:pPr>
            <a:r>
              <a:rPr lang="en-US" sz="2600" dirty="0"/>
              <a:t>The corresponding book chapters that we expect you to read will also be given.  The reference book may contain more details and information than we have here in this notes, and these extra textbook materials are considered references only.</a:t>
            </a:r>
          </a:p>
          <a:p>
            <a:pPr>
              <a:spcBef>
                <a:spcPts val="900"/>
              </a:spcBef>
            </a:pPr>
            <a:r>
              <a:rPr lang="en-US" sz="2600" dirty="0"/>
              <a:t>We suggest you </a:t>
            </a:r>
            <a:r>
              <a:rPr lang="en-US" sz="2600" dirty="0">
                <a:solidFill>
                  <a:schemeClr val="accent6">
                    <a:lumMod val="75000"/>
                  </a:schemeClr>
                </a:solidFill>
              </a:rPr>
              <a:t>to copy every code segment </a:t>
            </a:r>
            <a:r>
              <a:rPr lang="en-US" sz="2600" dirty="0"/>
              <a:t>in this notes to the coding environment and try </a:t>
            </a:r>
            <a:r>
              <a:rPr lang="en-US" sz="2600" dirty="0">
                <a:solidFill>
                  <a:schemeClr val="accent6">
                    <a:lumMod val="75000"/>
                  </a:schemeClr>
                </a:solidFill>
              </a:rPr>
              <a:t>run the program </a:t>
            </a:r>
            <a:r>
              <a:rPr lang="en-US" sz="2600" dirty="0"/>
              <a:t>yourself.  </a:t>
            </a:r>
          </a:p>
          <a:p>
            <a:pPr>
              <a:spcBef>
                <a:spcPts val="900"/>
              </a:spcBef>
            </a:pPr>
            <a:r>
              <a:rPr lang="en-US" sz="2600" dirty="0"/>
              <a:t>Also, </a:t>
            </a:r>
            <a:r>
              <a:rPr lang="en-US" sz="2600" dirty="0">
                <a:solidFill>
                  <a:schemeClr val="accent6">
                    <a:lumMod val="75000"/>
                  </a:schemeClr>
                </a:solidFill>
              </a:rPr>
              <a:t>try make change to the code</a:t>
            </a:r>
            <a:r>
              <a:rPr lang="en-US" sz="2600" dirty="0"/>
              <a:t>, then observe the output and deduce the behavior of the code.  This way of playing around with the code can help give you a better understanding of the programming language.</a:t>
            </a:r>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4</a:t>
            </a:fld>
            <a:endParaRPr lang="en-US" dirty="0"/>
          </a:p>
        </p:txBody>
      </p:sp>
    </p:spTree>
    <p:extLst>
      <p:ext uri="{BB962C8B-B14F-4D97-AF65-F5344CB8AC3E}">
        <p14:creationId xmlns:p14="http://schemas.microsoft.com/office/powerpoint/2010/main" val="330492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a:t>
            </a:r>
          </a:p>
        </p:txBody>
      </p:sp>
      <p:sp>
        <p:nvSpPr>
          <p:cNvPr id="3" name="Content Placeholder 2"/>
          <p:cNvSpPr>
            <a:spLocks noGrp="1"/>
          </p:cNvSpPr>
          <p:nvPr>
            <p:ph idx="1"/>
          </p:nvPr>
        </p:nvSpPr>
        <p:spPr/>
        <p:txBody>
          <a:bodyPr>
            <a:normAutofit/>
          </a:bodyPr>
          <a:lstStyle/>
          <a:p>
            <a:r>
              <a:rPr lang="en-US" dirty="0"/>
              <a:t>In evaluating an expression with mixed operators, those operators with a </a:t>
            </a:r>
            <a:r>
              <a:rPr lang="en-US" b="1" dirty="0"/>
              <a:t>higher priority </a:t>
            </a:r>
            <a:r>
              <a:rPr lang="en-US" dirty="0"/>
              <a:t>will be carried out before those with a </a:t>
            </a:r>
            <a:r>
              <a:rPr lang="en-US" b="1" dirty="0"/>
              <a:t>lower priority</a:t>
            </a:r>
            <a:r>
              <a:rPr lang="en-US" dirty="0"/>
              <a:t>.</a:t>
            </a:r>
          </a:p>
          <a:p>
            <a:endParaRPr lang="en-US" dirty="0"/>
          </a:p>
          <a:p>
            <a:endParaRPr lang="en-US" dirty="0"/>
          </a:p>
          <a:p>
            <a:r>
              <a:rPr lang="en-US" dirty="0"/>
              <a:t>The operator </a:t>
            </a:r>
            <a:r>
              <a:rPr lang="en-US" b="1" dirty="0"/>
              <a:t>%</a:t>
            </a:r>
            <a:r>
              <a:rPr lang="en-US" dirty="0"/>
              <a:t> has a higher precedence than the operator </a:t>
            </a:r>
            <a:r>
              <a:rPr lang="en-US" b="1" dirty="0">
                <a:solidFill>
                  <a:srgbClr val="000000"/>
                </a:solidFill>
              </a:rPr>
              <a:t>–</a:t>
            </a:r>
            <a:r>
              <a:rPr lang="en-US" dirty="0"/>
              <a:t>.</a:t>
            </a:r>
          </a:p>
          <a:p>
            <a:r>
              <a:rPr lang="en-US" dirty="0"/>
              <a:t>The order of evaluation is equivalent to </a:t>
            </a:r>
            <a:br>
              <a:rPr lang="en-US" dirty="0"/>
            </a:br>
            <a:r>
              <a:rPr lang="en-US" dirty="0">
                <a:solidFill>
                  <a:schemeClr val="accent6">
                    <a:lumMod val="75000"/>
                  </a:schemeClr>
                </a:solidFill>
              </a:rPr>
              <a:t>12</a:t>
            </a:r>
            <a:r>
              <a:rPr lang="en-US" dirty="0"/>
              <a:t> –  (</a:t>
            </a:r>
            <a:r>
              <a:rPr lang="en-US" dirty="0">
                <a:solidFill>
                  <a:schemeClr val="accent6">
                    <a:lumMod val="75000"/>
                  </a:schemeClr>
                </a:solidFill>
              </a:rPr>
              <a:t>11</a:t>
            </a:r>
            <a:r>
              <a:rPr lang="en-US" dirty="0"/>
              <a:t> % </a:t>
            </a:r>
            <a:r>
              <a:rPr lang="en-US" dirty="0">
                <a:solidFill>
                  <a:schemeClr val="accent6">
                    <a:lumMod val="75000"/>
                  </a:schemeClr>
                </a:solidFill>
              </a:rPr>
              <a:t>3</a:t>
            </a:r>
            <a:r>
              <a:rPr lang="en-US" dirty="0"/>
              <a:t>).</a:t>
            </a:r>
          </a:p>
          <a:p>
            <a:pPr marL="0" indent="0">
              <a:buNone/>
            </a:pP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40</a:t>
            </a:fld>
            <a:endParaRPr lang="en-US"/>
          </a:p>
        </p:txBody>
      </p:sp>
      <p:sp>
        <p:nvSpPr>
          <p:cNvPr id="6" name="Rectangle 5"/>
          <p:cNvSpPr/>
          <p:nvPr/>
        </p:nvSpPr>
        <p:spPr>
          <a:xfrm flipH="1">
            <a:off x="1445238" y="3034039"/>
            <a:ext cx="2884821" cy="707886"/>
          </a:xfrm>
          <a:prstGeom prst="rect">
            <a:avLst/>
          </a:prstGeom>
        </p:spPr>
        <p:txBody>
          <a:bodyPr wrap="square">
            <a:spAutoFit/>
          </a:bodyPr>
          <a:lstStyle/>
          <a:p>
            <a:r>
              <a:rPr lang="en-US" sz="4000" dirty="0">
                <a:solidFill>
                  <a:schemeClr val="accent6">
                    <a:lumMod val="75000"/>
                  </a:schemeClr>
                </a:solidFill>
              </a:rPr>
              <a:t>12</a:t>
            </a:r>
            <a:r>
              <a:rPr lang="en-US" sz="4000" dirty="0">
                <a:solidFill>
                  <a:srgbClr val="000000"/>
                </a:solidFill>
              </a:rPr>
              <a:t> </a:t>
            </a:r>
            <a:r>
              <a:rPr lang="en-US" sz="4000" b="1" dirty="0">
                <a:solidFill>
                  <a:srgbClr val="000000"/>
                </a:solidFill>
              </a:rPr>
              <a:t>– </a:t>
            </a:r>
            <a:r>
              <a:rPr lang="en-US" sz="4000" dirty="0">
                <a:solidFill>
                  <a:schemeClr val="accent6">
                    <a:lumMod val="75000"/>
                  </a:schemeClr>
                </a:solidFill>
              </a:rPr>
              <a:t>11</a:t>
            </a:r>
            <a:r>
              <a:rPr lang="en-US" sz="4000" dirty="0">
                <a:solidFill>
                  <a:srgbClr val="000000"/>
                </a:solidFill>
              </a:rPr>
              <a:t> </a:t>
            </a:r>
            <a:r>
              <a:rPr lang="en-US" sz="4000" b="1" dirty="0">
                <a:solidFill>
                  <a:srgbClr val="000000"/>
                </a:solidFill>
              </a:rPr>
              <a:t>%</a:t>
            </a:r>
            <a:r>
              <a:rPr lang="en-US" sz="4000" dirty="0">
                <a:solidFill>
                  <a:srgbClr val="000000"/>
                </a:solidFill>
              </a:rPr>
              <a:t> </a:t>
            </a:r>
            <a:r>
              <a:rPr lang="en-US" sz="4000" dirty="0">
                <a:solidFill>
                  <a:schemeClr val="accent6">
                    <a:lumMod val="75000"/>
                  </a:schemeClr>
                </a:solidFill>
              </a:rPr>
              <a:t>3</a:t>
            </a:r>
          </a:p>
        </p:txBody>
      </p:sp>
      <p:sp>
        <p:nvSpPr>
          <p:cNvPr id="7" name="Rectangle 6"/>
          <p:cNvSpPr/>
          <p:nvPr/>
        </p:nvSpPr>
        <p:spPr>
          <a:xfrm>
            <a:off x="4768577" y="3034039"/>
            <a:ext cx="3430246" cy="707886"/>
          </a:xfrm>
          <a:prstGeom prst="rect">
            <a:avLst/>
          </a:prstGeom>
        </p:spPr>
        <p:txBody>
          <a:bodyPr wrap="none">
            <a:spAutoFit/>
          </a:bodyPr>
          <a:lstStyle/>
          <a:p>
            <a:r>
              <a:rPr lang="en-US" sz="4000" dirty="0"/>
              <a:t>Result: 1 or 10?</a:t>
            </a:r>
          </a:p>
        </p:txBody>
      </p:sp>
      <p:sp>
        <p:nvSpPr>
          <p:cNvPr id="9" name="TextBox 8"/>
          <p:cNvSpPr txBox="1"/>
          <p:nvPr/>
        </p:nvSpPr>
        <p:spPr>
          <a:xfrm>
            <a:off x="7351648" y="3170253"/>
            <a:ext cx="571891"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91E41E"/>
                </a:solidFill>
                <a:latin typeface="Zapf Dingbats"/>
                <a:ea typeface="Zapf Dingbats"/>
                <a:cs typeface="Zapf Dingbats"/>
                <a:sym typeface="Zapf Dingbats"/>
              </a:rPr>
              <a:t>✓</a:t>
            </a:r>
            <a:endParaRPr lang="en-US" sz="4000" dirty="0">
              <a:solidFill>
                <a:srgbClr val="91E41E"/>
              </a:solidFill>
            </a:endParaRPr>
          </a:p>
        </p:txBody>
      </p:sp>
      <p:sp>
        <p:nvSpPr>
          <p:cNvPr id="10" name="TextBox 9"/>
          <p:cNvSpPr txBox="1"/>
          <p:nvPr/>
        </p:nvSpPr>
        <p:spPr>
          <a:xfrm>
            <a:off x="6428080" y="3164230"/>
            <a:ext cx="479618"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dirty="0">
                <a:solidFill>
                  <a:srgbClr val="E46B73"/>
                </a:solidFill>
                <a:latin typeface="Zapf Dingbats"/>
                <a:ea typeface="Zapf Dingbats"/>
                <a:cs typeface="Zapf Dingbats"/>
                <a:sym typeface="Zapf Dingbats"/>
              </a:rPr>
              <a:t>✗</a:t>
            </a:r>
            <a:endParaRPr lang="en-US" sz="4000" dirty="0">
              <a:solidFill>
                <a:srgbClr val="E46B73"/>
              </a:solidFill>
            </a:endParaRPr>
          </a:p>
        </p:txBody>
      </p:sp>
    </p:spTree>
    <p:extLst>
      <p:ext uri="{BB962C8B-B14F-4D97-AF65-F5344CB8AC3E}">
        <p14:creationId xmlns:p14="http://schemas.microsoft.com/office/powerpoint/2010/main" val="186760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&amp; Associativity</a:t>
            </a:r>
          </a:p>
        </p:txBody>
      </p:sp>
      <p:sp>
        <p:nvSpPr>
          <p:cNvPr id="3" name="Content Placeholder 2"/>
          <p:cNvSpPr>
            <a:spLocks noGrp="1"/>
          </p:cNvSpPr>
          <p:nvPr>
            <p:ph idx="1"/>
          </p:nvPr>
        </p:nvSpPr>
        <p:spPr>
          <a:xfrm>
            <a:off x="286603" y="5122938"/>
            <a:ext cx="8584442" cy="1233412"/>
          </a:xfrm>
        </p:spPr>
        <p:txBody>
          <a:bodyPr>
            <a:normAutofit fontScale="92500" lnSpcReduction="10000"/>
          </a:bodyPr>
          <a:lstStyle/>
          <a:p>
            <a:r>
              <a:rPr lang="en-US" dirty="0"/>
              <a:t>The order of evaluation may be overridden by inserting parentheses </a:t>
            </a:r>
            <a:r>
              <a:rPr lang="en-US" b="1" dirty="0"/>
              <a:t>()</a:t>
            </a:r>
            <a:r>
              <a:rPr lang="en-US" dirty="0"/>
              <a:t> into the expressions</a:t>
            </a:r>
          </a:p>
          <a:p>
            <a:pPr lvl="1"/>
            <a:r>
              <a:rPr lang="en-US" dirty="0"/>
              <a:t>e.g., (</a:t>
            </a:r>
            <a:r>
              <a:rPr lang="en-US" sz="2400" dirty="0">
                <a:solidFill>
                  <a:schemeClr val="accent6">
                    <a:lumMod val="75000"/>
                  </a:schemeClr>
                </a:solidFill>
              </a:rPr>
              <a:t>1</a:t>
            </a:r>
            <a:r>
              <a:rPr lang="en-US" sz="2400" dirty="0">
                <a:solidFill>
                  <a:srgbClr val="000000"/>
                </a:solidFill>
              </a:rPr>
              <a:t> </a:t>
            </a:r>
            <a:r>
              <a:rPr lang="en-US" sz="2400" b="1" dirty="0">
                <a:solidFill>
                  <a:srgbClr val="000000"/>
                </a:solidFill>
              </a:rPr>
              <a:t>+</a:t>
            </a:r>
            <a:r>
              <a:rPr lang="en-US" sz="2400" dirty="0">
                <a:solidFill>
                  <a:srgbClr val="000000"/>
                </a:solidFill>
              </a:rPr>
              <a:t> </a:t>
            </a:r>
            <a:r>
              <a:rPr lang="en-US" sz="2400" dirty="0">
                <a:solidFill>
                  <a:schemeClr val="accent6">
                    <a:lumMod val="75000"/>
                  </a:schemeClr>
                </a:solidFill>
              </a:rPr>
              <a:t>2</a:t>
            </a:r>
            <a:r>
              <a:rPr lang="en-US" sz="2400" dirty="0">
                <a:solidFill>
                  <a:srgbClr val="000000"/>
                </a:solidFill>
              </a:rPr>
              <a:t>) </a:t>
            </a:r>
            <a:r>
              <a:rPr lang="en-US" sz="2400" b="1" dirty="0">
                <a:solidFill>
                  <a:srgbClr val="000000"/>
                </a:solidFill>
              </a:rPr>
              <a:t>*</a:t>
            </a:r>
            <a:r>
              <a:rPr lang="en-US" sz="2400" dirty="0">
                <a:solidFill>
                  <a:srgbClr val="000000"/>
                </a:solidFill>
              </a:rPr>
              <a:t> </a:t>
            </a:r>
            <a:r>
              <a:rPr lang="en-US" sz="2400" dirty="0">
                <a:solidFill>
                  <a:schemeClr val="accent6">
                    <a:lumMod val="75000"/>
                  </a:schemeClr>
                </a:solidFill>
              </a:rPr>
              <a:t>3 </a:t>
            </a:r>
            <a:r>
              <a:rPr lang="en-US" sz="2400" dirty="0"/>
              <a:t>=</a:t>
            </a:r>
            <a:r>
              <a:rPr lang="en-US" sz="2400" dirty="0">
                <a:solidFill>
                  <a:schemeClr val="accent6">
                    <a:lumMod val="75000"/>
                  </a:schemeClr>
                </a:solidFill>
              </a:rPr>
              <a:t> 9</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41</a:t>
            </a:fld>
            <a:endParaRPr lang="en-US"/>
          </a:p>
        </p:txBody>
      </p:sp>
      <p:cxnSp>
        <p:nvCxnSpPr>
          <p:cNvPr id="6" name="Straight Arrow Connector 5"/>
          <p:cNvCxnSpPr/>
          <p:nvPr/>
        </p:nvCxnSpPr>
        <p:spPr>
          <a:xfrm>
            <a:off x="7451021" y="2140772"/>
            <a:ext cx="0" cy="22698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688021881"/>
              </p:ext>
            </p:extLst>
          </p:nvPr>
        </p:nvGraphicFramePr>
        <p:xfrm>
          <a:off x="622091" y="1251978"/>
          <a:ext cx="6219772" cy="3540760"/>
        </p:xfrm>
        <a:graphic>
          <a:graphicData uri="http://schemas.openxmlformats.org/drawingml/2006/table">
            <a:tbl>
              <a:tblPr firstRow="1" bandRow="1">
                <a:tableStyleId>{5C22544A-7EE6-4342-B048-85BDC9FD1C3A}</a:tableStyleId>
              </a:tblPr>
              <a:tblGrid>
                <a:gridCol w="1658530">
                  <a:extLst>
                    <a:ext uri="{9D8B030D-6E8A-4147-A177-3AD203B41FA5}">
                      <a16:colId xmlns:a16="http://schemas.microsoft.com/office/drawing/2014/main" val="20000"/>
                    </a:ext>
                  </a:extLst>
                </a:gridCol>
                <a:gridCol w="3195021">
                  <a:extLst>
                    <a:ext uri="{9D8B030D-6E8A-4147-A177-3AD203B41FA5}">
                      <a16:colId xmlns:a16="http://schemas.microsoft.com/office/drawing/2014/main" val="20001"/>
                    </a:ext>
                  </a:extLst>
                </a:gridCol>
                <a:gridCol w="1366221">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a:solidFill>
                            <a:schemeClr val="lt1"/>
                          </a:solidFill>
                          <a:latin typeface="Calibri Light" charset="0"/>
                          <a:ea typeface="Calibri Light" charset="0"/>
                          <a:cs typeface="Calibri Light" charset="0"/>
                        </a:rPr>
                        <a:t>Operator types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a:solidFill>
                            <a:schemeClr val="lt1"/>
                          </a:solidFill>
                          <a:latin typeface="Calibri Light" charset="0"/>
                          <a:ea typeface="Calibri Light" charset="0"/>
                          <a:cs typeface="Calibri Light" charset="0"/>
                        </a:rPr>
                        <a:t>Operators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a:solidFill>
                            <a:schemeClr val="lt1"/>
                          </a:solidFill>
                          <a:latin typeface="Calibri Light" charset="0"/>
                          <a:ea typeface="Calibri Light" charset="0"/>
                          <a:cs typeface="Calibri Light" charset="0"/>
                        </a:rPr>
                        <a:t>Associativity</a:t>
                      </a:r>
                      <a:endParaRPr lang="en-US" sz="1800" b="0" i="0" dirty="0">
                        <a:latin typeface="Calibri Light" charset="0"/>
                        <a:ea typeface="Calibri Light" charset="0"/>
                        <a:cs typeface="Calibri Light" charset="0"/>
                      </a:endParaRP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dirty="0">
                          <a:latin typeface="Calibri Light" charset="0"/>
                          <a:ea typeface="Calibri Light" charset="0"/>
                          <a:cs typeface="Calibri Light" charset="0"/>
                        </a:rPr>
                        <a:t>unary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dirty="0">
                          <a:latin typeface="Consolas" charset="0"/>
                          <a:ea typeface="Consolas" charset="0"/>
                          <a:cs typeface="Consolas" charset="0"/>
                        </a:rPr>
                        <a:t>+, </a:t>
                      </a:r>
                      <a:r>
                        <a:rPr lang="en-US" sz="2000" b="0" i="0" kern="1200" baseline="0" dirty="0">
                          <a:solidFill>
                            <a:schemeClr val="dk1"/>
                          </a:solidFill>
                          <a:latin typeface="Consolas" charset="0"/>
                          <a:ea typeface="Consolas" charset="0"/>
                          <a:cs typeface="Consolas" charset="0"/>
                        </a:rPr>
                        <a:t>–, ++, --, !</a:t>
                      </a:r>
                      <a:endParaRPr lang="en-US" sz="2000" b="0" i="0" dirty="0">
                        <a:latin typeface="Consolas" charset="0"/>
                        <a:ea typeface="Consolas" charset="0"/>
                        <a:cs typeface="Consolas"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binary arithmetic</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 /,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binary arithmetic</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relational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&lt;, &lt;=, &gt;, &gt;=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relational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logical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&amp;&amp;</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logical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left to right</a:t>
                      </a:r>
                    </a:p>
                  </a:txBody>
                  <a:tcPr anchor="ct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assignment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Consolas" charset="0"/>
                          <a:ea typeface="Consolas" charset="0"/>
                          <a:cs typeface="Consolas" charset="0"/>
                        </a:rPr>
                        <a:t>=, +=, –=, *=, /=,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latin typeface="Calibri Light" charset="0"/>
                          <a:ea typeface="Calibri Light" charset="0"/>
                          <a:cs typeface="Calibri Light" charset="0"/>
                        </a:rPr>
                        <a:t>right to left</a:t>
                      </a:r>
                    </a:p>
                  </a:txBody>
                  <a:tcPr anchor="ctr"/>
                </a:tc>
                <a:extLst>
                  <a:ext uri="{0D108BD9-81ED-4DB2-BD59-A6C34878D82A}">
                    <a16:rowId xmlns:a16="http://schemas.microsoft.com/office/drawing/2014/main" val="10008"/>
                  </a:ext>
                </a:extLst>
              </a:tr>
            </a:tbl>
          </a:graphicData>
        </a:graphic>
      </p:graphicFrame>
      <p:sp>
        <p:nvSpPr>
          <p:cNvPr id="8" name="Rectangle 7"/>
          <p:cNvSpPr/>
          <p:nvPr/>
        </p:nvSpPr>
        <p:spPr>
          <a:xfrm>
            <a:off x="6884486" y="1677183"/>
            <a:ext cx="1717137" cy="400110"/>
          </a:xfrm>
          <a:prstGeom prst="rect">
            <a:avLst/>
          </a:prstGeom>
        </p:spPr>
        <p:txBody>
          <a:bodyPr wrap="none">
            <a:spAutoFit/>
          </a:bodyPr>
          <a:lstStyle/>
          <a:p>
            <a:r>
              <a:rPr lang="en-US" sz="2000" dirty="0">
                <a:solidFill>
                  <a:schemeClr val="accent6">
                    <a:lumMod val="75000"/>
                  </a:schemeClr>
                </a:solidFill>
                <a:latin typeface="Avenir Next Condensed" charset="0"/>
                <a:ea typeface="Avenir Next Condensed" charset="0"/>
                <a:cs typeface="Avenir Next Condensed" charset="0"/>
              </a:rPr>
              <a:t>High precedence</a:t>
            </a:r>
          </a:p>
        </p:txBody>
      </p:sp>
      <p:sp>
        <p:nvSpPr>
          <p:cNvPr id="9" name="Rectangle 8"/>
          <p:cNvSpPr/>
          <p:nvPr/>
        </p:nvSpPr>
        <p:spPr>
          <a:xfrm>
            <a:off x="6897306" y="4474114"/>
            <a:ext cx="1803699" cy="400110"/>
          </a:xfrm>
          <a:prstGeom prst="rect">
            <a:avLst/>
          </a:prstGeom>
        </p:spPr>
        <p:txBody>
          <a:bodyPr wrap="none">
            <a:spAutoFit/>
          </a:bodyPr>
          <a:lstStyle/>
          <a:p>
            <a:r>
              <a:rPr lang="en-US" sz="2000" dirty="0">
                <a:solidFill>
                  <a:srgbClr val="00B050"/>
                </a:solidFill>
                <a:latin typeface="Avenir Next Condensed" charset="0"/>
                <a:ea typeface="Avenir Next Condensed" charset="0"/>
                <a:cs typeface="Avenir Next Condensed" charset="0"/>
              </a:rPr>
              <a:t>Lower precedence</a:t>
            </a:r>
          </a:p>
        </p:txBody>
      </p:sp>
    </p:spTree>
    <p:extLst>
      <p:ext uri="{BB962C8B-B14F-4D97-AF65-F5344CB8AC3E}">
        <p14:creationId xmlns:p14="http://schemas.microsoft.com/office/powerpoint/2010/main" val="176485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18666" y="2660945"/>
            <a:ext cx="7643257" cy="3714923"/>
            <a:chOff x="304800" y="2743201"/>
            <a:chExt cx="5354842" cy="1919725"/>
          </a:xfrm>
        </p:grpSpPr>
        <p:sp>
          <p:nvSpPr>
            <p:cNvPr id="8" name="TextBox 7"/>
            <p:cNvSpPr txBox="1"/>
            <p:nvPr/>
          </p:nvSpPr>
          <p:spPr>
            <a:xfrm>
              <a:off x="370735" y="2786175"/>
              <a:ext cx="5288907" cy="1876751"/>
            </a:xfrm>
            <a:prstGeom prst="rect">
              <a:avLst/>
            </a:prstGeom>
            <a:noFill/>
          </p:spPr>
          <p:txBody>
            <a:bodyPr wrap="square" rtlCol="0">
              <a:spAutoFit/>
            </a:bodyP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 </a:t>
              </a:r>
              <a:br>
                <a:rPr lang="en-US" sz="1600" dirty="0">
                  <a:latin typeface="Consolas" charset="0"/>
                  <a:ea typeface="Consolas" charset="0"/>
                  <a:cs typeface="Consolas" charset="0"/>
                </a:rPr>
              </a:br>
              <a:r>
                <a:rPr lang="en-US" sz="1600" dirty="0">
                  <a:latin typeface="Consolas" charset="0"/>
                  <a:ea typeface="Consolas" charset="0"/>
                  <a:cs typeface="Consolas" charset="0"/>
                </a:rPr>
                <a:t>using namespace </a:t>
              </a:r>
              <a:r>
                <a:rPr lang="en-US" sz="1600" dirty="0" err="1">
                  <a:latin typeface="Consolas" charset="0"/>
                  <a:ea typeface="Consolas" charset="0"/>
                  <a:cs typeface="Consolas" charset="0"/>
                </a:rPr>
                <a:t>std</a:t>
              </a:r>
              <a:r>
                <a:rPr lang="en-US" sz="1600" dirty="0">
                  <a:latin typeface="Consolas" charset="0"/>
                  <a:ea typeface="Consolas" charset="0"/>
                  <a:cs typeface="Consolas" charset="0"/>
                </a:rPr>
                <a:t>; </a:t>
              </a:r>
              <a:br>
                <a:rPr lang="en-US" sz="1600" dirty="0">
                  <a:latin typeface="Consolas" charset="0"/>
                  <a:ea typeface="Consolas" charset="0"/>
                  <a:cs typeface="Consolas" charset="0"/>
                </a:rPr>
              </a:br>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p>
            <a:p>
              <a:r>
                <a:rPr lang="en-US" sz="1600" dirty="0">
                  <a:latin typeface="Consolas" charset="0"/>
                  <a:ea typeface="Consolas" charset="0"/>
                  <a:cs typeface="Consolas" charset="0"/>
                </a:rPr>
                <a:t>{</a:t>
              </a:r>
            </a:p>
            <a:p>
              <a:r>
                <a:rPr lang="tr-TR" sz="1600" dirty="0">
                  <a:latin typeface="Consolas" charset="0"/>
                  <a:ea typeface="Consolas" charset="0"/>
                  <a:cs typeface="Consolas" charset="0"/>
                </a:rPr>
                <a:t>     </a:t>
              </a:r>
              <a:r>
                <a:rPr lang="tr-TR" sz="1600" dirty="0" err="1">
                  <a:latin typeface="Consolas" charset="0"/>
                  <a:ea typeface="Consolas" charset="0"/>
                  <a:cs typeface="Consolas" charset="0"/>
                </a:rPr>
                <a:t>char</a:t>
              </a:r>
              <a:r>
                <a:rPr lang="tr-TR" sz="1600" dirty="0">
                  <a:latin typeface="Consolas" charset="0"/>
                  <a:ea typeface="Consolas" charset="0"/>
                  <a:cs typeface="Consolas" charset="0"/>
                </a:rPr>
                <a:t> c = ‘Y’;</a:t>
              </a:r>
            </a:p>
            <a:p>
              <a:r>
                <a:rPr lang="tr-TR" sz="1600" dirty="0">
                  <a:latin typeface="Consolas" charset="0"/>
                  <a:ea typeface="Consolas" charset="0"/>
                  <a:cs typeface="Consolas" charset="0"/>
                </a:rPr>
                <a:t>     </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convert</a:t>
              </a:r>
              <a:r>
                <a:rPr lang="tr-TR" sz="1600" dirty="0">
                  <a:solidFill>
                    <a:schemeClr val="bg1">
                      <a:lumMod val="65000"/>
                    </a:schemeClr>
                  </a:solidFill>
                  <a:latin typeface="Consolas" charset="0"/>
                  <a:ea typeface="Consolas" charset="0"/>
                  <a:cs typeface="Consolas" charset="0"/>
                </a:rPr>
                <a:t> a </a:t>
              </a:r>
              <a:r>
                <a:rPr lang="tr-TR" sz="1600" dirty="0" err="1">
                  <a:solidFill>
                    <a:schemeClr val="bg1">
                      <a:lumMod val="65000"/>
                    </a:schemeClr>
                  </a:solidFill>
                  <a:latin typeface="Consolas" charset="0"/>
                  <a:ea typeface="Consolas" charset="0"/>
                  <a:cs typeface="Consolas" charset="0"/>
                </a:rPr>
                <a:t>letter</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from</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upper</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case</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to</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lower</a:t>
              </a:r>
              <a:r>
                <a:rPr lang="tr-TR" sz="1600" dirty="0">
                  <a:solidFill>
                    <a:schemeClr val="bg1">
                      <a:lumMod val="65000"/>
                    </a:schemeClr>
                  </a:solidFill>
                  <a:latin typeface="Consolas" charset="0"/>
                  <a:ea typeface="Consolas" charset="0"/>
                  <a:cs typeface="Consolas" charset="0"/>
                </a:rPr>
                <a:t> </a:t>
              </a:r>
              <a:r>
                <a:rPr lang="tr-TR" sz="1600" dirty="0" err="1">
                  <a:solidFill>
                    <a:schemeClr val="bg1">
                      <a:lumMod val="65000"/>
                    </a:schemeClr>
                  </a:solidFill>
                  <a:latin typeface="Consolas" charset="0"/>
                  <a:ea typeface="Consolas" charset="0"/>
                  <a:cs typeface="Consolas" charset="0"/>
                </a:rPr>
                <a:t>case</a:t>
              </a:r>
              <a:r>
                <a:rPr lang="tr-TR" sz="1600" dirty="0">
                  <a:solidFill>
                    <a:schemeClr val="bg1">
                      <a:lumMod val="65000"/>
                    </a:schemeClr>
                  </a:solidFill>
                  <a:latin typeface="Consolas" charset="0"/>
                  <a:ea typeface="Consolas" charset="0"/>
                  <a:cs typeface="Consolas" charset="0"/>
                </a:rPr>
                <a:t> </a:t>
              </a:r>
              <a:br>
                <a:rPr lang="tr-TR" sz="1600" dirty="0">
                  <a:solidFill>
                    <a:schemeClr val="bg1">
                      <a:lumMod val="65000"/>
                    </a:schemeClr>
                  </a:solidFill>
                  <a:latin typeface="Consolas" charset="0"/>
                  <a:ea typeface="Consolas" charset="0"/>
                  <a:cs typeface="Consolas" charset="0"/>
                </a:rPr>
              </a:br>
              <a:r>
                <a:rPr lang="tr-TR" sz="1600" dirty="0">
                  <a:latin typeface="Consolas" charset="0"/>
                  <a:ea typeface="Consolas" charset="0"/>
                  <a:cs typeface="Consolas" charset="0"/>
                </a:rPr>
                <a:t>     c = c – ‘A’ + ‘a’;</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"1: " &lt;&lt; c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 advance to the next character </a:t>
              </a:r>
              <a:br>
                <a:rPr lang="en-US" sz="1600" dirty="0">
                  <a:latin typeface="Consolas" charset="0"/>
                  <a:ea typeface="Consolas" charset="0"/>
                  <a:cs typeface="Consolas" charset="0"/>
                </a:rPr>
              </a:br>
              <a:r>
                <a:rPr lang="en-US" sz="1600" dirty="0">
                  <a:latin typeface="Consolas" charset="0"/>
                  <a:ea typeface="Consolas" charset="0"/>
                  <a:cs typeface="Consolas" charset="0"/>
                </a:rPr>
                <a:t>     c = c + 1;</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"2: " &lt;&lt; c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a:p>
              <a:r>
                <a:rPr lang="is-IS" sz="1600" dirty="0">
                  <a:latin typeface="Consolas" charset="0"/>
                  <a:ea typeface="Consolas" charset="0"/>
                  <a:cs typeface="Consolas" charset="0"/>
                </a:rPr>
                <a:t>     return 0; </a:t>
              </a:r>
              <a:br>
                <a:rPr lang="is-IS" sz="1600" dirty="0">
                  <a:latin typeface="Consolas" charset="0"/>
                  <a:ea typeface="Consolas" charset="0"/>
                  <a:cs typeface="Consolas" charset="0"/>
                </a:rPr>
              </a:br>
              <a:r>
                <a:rPr lang="is-IS" sz="1600" dirty="0">
                  <a:latin typeface="Consolas" charset="0"/>
                  <a:ea typeface="Consolas" charset="0"/>
                  <a:cs typeface="Consolas" charset="0"/>
                </a:rPr>
                <a:t>}</a:t>
              </a:r>
              <a:endParaRPr lang="en-US" sz="1600" b="1" dirty="0">
                <a:solidFill>
                  <a:schemeClr val="tx2">
                    <a:lumMod val="50000"/>
                  </a:schemeClr>
                </a:solidFill>
                <a:latin typeface="Consolas" charset="0"/>
                <a:ea typeface="Consolas" charset="0"/>
                <a:cs typeface="Consolas" charset="0"/>
              </a:endParaRPr>
            </a:p>
          </p:txBody>
        </p:sp>
        <p:sp>
          <p:nvSpPr>
            <p:cNvPr id="7" name="Flowchart: Document 10"/>
            <p:cNvSpPr/>
            <p:nvPr/>
          </p:nvSpPr>
          <p:spPr>
            <a:xfrm>
              <a:off x="304800" y="2743201"/>
              <a:ext cx="5288906" cy="1876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2" name="Title 1"/>
          <p:cNvSpPr>
            <a:spLocks noGrp="1"/>
          </p:cNvSpPr>
          <p:nvPr>
            <p:ph type="title"/>
          </p:nvPr>
        </p:nvSpPr>
        <p:spPr>
          <a:xfrm>
            <a:off x="457199" y="274638"/>
            <a:ext cx="8364071" cy="1143000"/>
          </a:xfrm>
        </p:spPr>
        <p:txBody>
          <a:bodyPr>
            <a:normAutofit fontScale="90000"/>
          </a:bodyPr>
          <a:lstStyle/>
          <a:p>
            <a:r>
              <a:rPr lang="en-US" dirty="0"/>
              <a:t>Arithmetic Operator for Characters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42</a:t>
            </a:fld>
            <a:endParaRPr lang="en-US"/>
          </a:p>
        </p:txBody>
      </p:sp>
      <p:sp>
        <p:nvSpPr>
          <p:cNvPr id="11" name="TextBox 10"/>
          <p:cNvSpPr txBox="1"/>
          <p:nvPr/>
        </p:nvSpPr>
        <p:spPr>
          <a:xfrm>
            <a:off x="6223250" y="3468608"/>
            <a:ext cx="1064715" cy="307777"/>
          </a:xfrm>
          <a:prstGeom prst="rect">
            <a:avLst/>
          </a:prstGeom>
          <a:noFill/>
        </p:spPr>
        <p:txBody>
          <a:bodyPr wrap="none" rtlCol="0">
            <a:spAutoFit/>
          </a:bodyPr>
          <a:lstStyle/>
          <a:p>
            <a:r>
              <a:rPr lang="en-US" sz="1400" dirty="0">
                <a:latin typeface="Avenir Next Condensed" charset="0"/>
                <a:ea typeface="Avenir Next Condensed" charset="0"/>
                <a:cs typeface="Avenir Next Condensed" charset="0"/>
              </a:rPr>
              <a:t>Screen output</a:t>
            </a:r>
          </a:p>
        </p:txBody>
      </p:sp>
      <p:sp>
        <p:nvSpPr>
          <p:cNvPr id="3" name="TextBox 2"/>
          <p:cNvSpPr txBox="1"/>
          <p:nvPr/>
        </p:nvSpPr>
        <p:spPr>
          <a:xfrm>
            <a:off x="5796977" y="5579175"/>
            <a:ext cx="2317942" cy="646331"/>
          </a:xfrm>
          <a:prstGeom prst="rect">
            <a:avLst/>
          </a:prstGeom>
          <a:noFill/>
        </p:spPr>
        <p:txBody>
          <a:bodyPr wrap="none" rtlCol="0">
            <a:spAutoFit/>
          </a:bodyPr>
          <a:lstStyle/>
          <a:p>
            <a:r>
              <a:rPr lang="en-US" dirty="0">
                <a:latin typeface="Avenir Next" charset="0"/>
                <a:ea typeface="Avenir Next" charset="0"/>
                <a:cs typeface="Avenir Next" charset="0"/>
              </a:rPr>
              <a:t>The ASCII table:</a:t>
            </a:r>
          </a:p>
          <a:p>
            <a:r>
              <a:rPr lang="en-US" dirty="0">
                <a:latin typeface="Avenir Next" charset="0"/>
                <a:ea typeface="Avenir Next" charset="0"/>
                <a:cs typeface="Avenir Next" charset="0"/>
                <a:hlinkClick r:id="rId2"/>
              </a:rPr>
              <a:t>www.asciitable.com</a:t>
            </a:r>
            <a:endParaRPr lang="en-US" dirty="0">
              <a:latin typeface="Avenir Next" charset="0"/>
              <a:ea typeface="Avenir Next" charset="0"/>
              <a:cs typeface="Avenir Next" charset="0"/>
            </a:endParaRPr>
          </a:p>
        </p:txBody>
      </p:sp>
      <p:sp>
        <p:nvSpPr>
          <p:cNvPr id="13" name="TextBox 12"/>
          <p:cNvSpPr txBox="1"/>
          <p:nvPr/>
        </p:nvSpPr>
        <p:spPr>
          <a:xfrm>
            <a:off x="6223250" y="2533778"/>
            <a:ext cx="2625019" cy="923330"/>
          </a:xfrm>
          <a:prstGeom prst="rect">
            <a:avLst/>
          </a:prstGeom>
          <a:solidFill>
            <a:schemeClr val="bg1">
              <a:lumMod val="85000"/>
            </a:schemeClr>
          </a:solidFill>
          <a:ln>
            <a:solidFill>
              <a:schemeClr val="tx2">
                <a:lumMod val="75000"/>
              </a:schemeClr>
            </a:solidFill>
          </a:ln>
        </p:spPr>
        <p:txBody>
          <a:bodyPr wrap="square" rtlCol="0">
            <a:spAutoFit/>
          </a:bodyPr>
          <a:lstStyle/>
          <a:p>
            <a:endParaRPr lang="en-US" dirty="0"/>
          </a:p>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12" name="TextBox 11"/>
          <p:cNvSpPr txBox="1"/>
          <p:nvPr/>
        </p:nvSpPr>
        <p:spPr>
          <a:xfrm>
            <a:off x="6223250" y="2536611"/>
            <a:ext cx="2625019" cy="923330"/>
          </a:xfrm>
          <a:prstGeom prst="rect">
            <a:avLst/>
          </a:prstGeom>
          <a:solidFill>
            <a:schemeClr val="bg1">
              <a:lumMod val="85000"/>
            </a:schemeClr>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1: y</a:t>
            </a:r>
          </a:p>
          <a:p>
            <a:r>
              <a:rPr lang="en-US" dirty="0">
                <a:latin typeface="Consolas" charset="0"/>
                <a:ea typeface="Consolas" charset="0"/>
                <a:cs typeface="Consolas" charset="0"/>
              </a:rPr>
              <a:t>2: z</a:t>
            </a:r>
          </a:p>
          <a:p>
            <a:endParaRPr lang="en-US" dirty="0"/>
          </a:p>
        </p:txBody>
      </p:sp>
      <p:sp>
        <p:nvSpPr>
          <p:cNvPr id="4" name="TextBox 3">
            <a:extLst>
              <a:ext uri="{FF2B5EF4-FFF2-40B4-BE49-F238E27FC236}">
                <a16:creationId xmlns:a16="http://schemas.microsoft.com/office/drawing/2014/main" id="{C3F6A2D1-13FF-1645-87F7-6978B9E6B05A}"/>
              </a:ext>
            </a:extLst>
          </p:cNvPr>
          <p:cNvSpPr txBox="1"/>
          <p:nvPr/>
        </p:nvSpPr>
        <p:spPr>
          <a:xfrm>
            <a:off x="618667" y="1390778"/>
            <a:ext cx="8068134" cy="1200329"/>
          </a:xfrm>
          <a:prstGeom prst="rect">
            <a:avLst/>
          </a:prstGeom>
          <a:noFill/>
        </p:spPr>
        <p:txBody>
          <a:bodyPr wrap="square" rtlCol="0">
            <a:spAutoFit/>
          </a:bodyPr>
          <a:lstStyle/>
          <a:p>
            <a:r>
              <a:rPr lang="en-US" dirty="0"/>
              <a:t>We may perform arithmetic operation with characters.  In this case, the numerical representation as in the ASCII code for each character will be used in the calculation.</a:t>
            </a:r>
          </a:p>
          <a:p>
            <a:r>
              <a:rPr lang="en-US" dirty="0"/>
              <a:t>The following program also shows a common </a:t>
            </a:r>
            <a:r>
              <a:rPr lang="en-US" dirty="0" err="1"/>
              <a:t>technqiues</a:t>
            </a:r>
            <a:r>
              <a:rPr lang="en-US" dirty="0"/>
              <a:t> in converting a letter from upper case to lower case.</a:t>
            </a:r>
          </a:p>
        </p:txBody>
      </p:sp>
      <p:sp>
        <p:nvSpPr>
          <p:cNvPr id="9" name="TextBox 8">
            <a:extLst>
              <a:ext uri="{FF2B5EF4-FFF2-40B4-BE49-F238E27FC236}">
                <a16:creationId xmlns:a16="http://schemas.microsoft.com/office/drawing/2014/main" id="{64050F59-85AF-C749-B6B8-0EF01E353A42}"/>
              </a:ext>
            </a:extLst>
          </p:cNvPr>
          <p:cNvSpPr txBox="1"/>
          <p:nvPr/>
        </p:nvSpPr>
        <p:spPr>
          <a:xfrm>
            <a:off x="6099717" y="4508035"/>
            <a:ext cx="2748552" cy="923330"/>
          </a:xfrm>
          <a:prstGeom prst="rect">
            <a:avLst/>
          </a:prstGeom>
          <a:solidFill>
            <a:schemeClr val="bg1"/>
          </a:solidFill>
          <a:ln>
            <a:solidFill>
              <a:schemeClr val="bg1">
                <a:lumMod val="75000"/>
              </a:schemeClr>
            </a:solidFill>
          </a:ln>
        </p:spPr>
        <p:txBody>
          <a:bodyPr wrap="square" rtlCol="0">
            <a:spAutoFit/>
          </a:bodyPr>
          <a:lstStyle/>
          <a:p>
            <a:r>
              <a:rPr lang="en-US" dirty="0"/>
              <a:t>Can you convert a letter from lower case to upper case then? </a:t>
            </a:r>
          </a:p>
        </p:txBody>
      </p:sp>
    </p:spTree>
    <p:extLst>
      <p:ext uri="{BB962C8B-B14F-4D97-AF65-F5344CB8AC3E}">
        <p14:creationId xmlns:p14="http://schemas.microsoft.com/office/powerpoint/2010/main" val="398463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a:xfrm>
            <a:off x="286603" y="4758144"/>
            <a:ext cx="8584442" cy="1470269"/>
          </a:xfrm>
        </p:spPr>
        <p:txBody>
          <a:bodyPr/>
          <a:lstStyle/>
          <a:p>
            <a:r>
              <a:rPr lang="en-US" dirty="0"/>
              <a:t>For </a:t>
            </a:r>
            <a:r>
              <a:rPr lang="en-US" dirty="0">
                <a:solidFill>
                  <a:schemeClr val="accent6">
                    <a:lumMod val="75000"/>
                  </a:schemeClr>
                </a:solidFill>
              </a:rPr>
              <a:t>comparing</a:t>
            </a:r>
            <a:r>
              <a:rPr lang="en-US" dirty="0"/>
              <a:t> the operands.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70858489"/>
              </p:ext>
            </p:extLst>
          </p:nvPr>
        </p:nvGraphicFramePr>
        <p:xfrm>
          <a:off x="838200" y="1487131"/>
          <a:ext cx="5791200" cy="2773680"/>
        </p:xfrm>
        <a:graphic>
          <a:graphicData uri="http://schemas.openxmlformats.org/drawingml/2006/table">
            <a:tbl>
              <a:tblPr firstRow="1" bandRow="1">
                <a:tableStyleId>{F5AB1C69-6EDB-4FF4-983F-18BD219EF322}</a:tableStyleId>
              </a:tblPr>
              <a:tblGrid>
                <a:gridCol w="2742132">
                  <a:extLst>
                    <a:ext uri="{9D8B030D-6E8A-4147-A177-3AD203B41FA5}">
                      <a16:colId xmlns:a16="http://schemas.microsoft.com/office/drawing/2014/main" val="20000"/>
                    </a:ext>
                  </a:extLst>
                </a:gridCol>
                <a:gridCol w="3049068">
                  <a:extLst>
                    <a:ext uri="{9D8B030D-6E8A-4147-A177-3AD203B41FA5}">
                      <a16:colId xmlns:a16="http://schemas.microsoft.com/office/drawing/2014/main" val="20001"/>
                    </a:ext>
                  </a:extLst>
                </a:gridCol>
              </a:tblGrid>
              <a:tr h="370840">
                <a:tc>
                  <a:txBody>
                    <a:bodyPr/>
                    <a:lstStyle/>
                    <a:p>
                      <a:pPr algn="ctr"/>
                      <a:r>
                        <a:rPr lang="en-US" sz="2000" b="0" i="0" dirty="0">
                          <a:latin typeface="Calibri Light" charset="0"/>
                          <a:ea typeface="Calibri Light" charset="0"/>
                          <a:cs typeface="Calibri Light" charset="0"/>
                        </a:rPr>
                        <a:t>Relational </a:t>
                      </a:r>
                      <a:r>
                        <a:rPr lang="en-US" sz="2000" b="0" i="0" baseline="0" dirty="0">
                          <a:latin typeface="Calibri Light" charset="0"/>
                          <a:ea typeface="Calibri Light" charset="0"/>
                          <a:cs typeface="Calibri Light" charset="0"/>
                        </a:rPr>
                        <a:t>Operators</a:t>
                      </a:r>
                      <a:endParaRPr lang="en-US" sz="2000" b="0" i="0" dirty="0">
                        <a:latin typeface="Calibri Light" charset="0"/>
                        <a:ea typeface="Calibri Light" charset="0"/>
                        <a:cs typeface="Calibri Light" charset="0"/>
                      </a:endParaRPr>
                    </a:p>
                  </a:txBody>
                  <a:tcPr/>
                </a:tc>
                <a:tc>
                  <a:txBody>
                    <a:bodyPr/>
                    <a:lstStyle/>
                    <a:p>
                      <a:pPr algn="ctr"/>
                      <a:r>
                        <a:rPr lang="en-US" sz="2000" b="0" i="0" dirty="0">
                          <a:latin typeface="Calibri Light" charset="0"/>
                          <a:ea typeface="Calibri Light" charset="0"/>
                          <a:cs typeface="Calibri Light" charset="0"/>
                        </a:rPr>
                        <a:t>Sign in the expression</a:t>
                      </a:r>
                    </a:p>
                  </a:txBody>
                  <a:tcPr/>
                </a:tc>
                <a:extLst>
                  <a:ext uri="{0D108BD9-81ED-4DB2-BD59-A6C34878D82A}">
                    <a16:rowId xmlns:a16="http://schemas.microsoft.com/office/drawing/2014/main" val="10000"/>
                  </a:ext>
                </a:extLst>
              </a:tr>
              <a:tr h="370840">
                <a:tc>
                  <a:txBody>
                    <a:bodyPr/>
                    <a:lstStyle/>
                    <a:p>
                      <a:pPr algn="ctr"/>
                      <a:r>
                        <a:rPr lang="en-US" sz="2000" b="0" i="0" dirty="0">
                          <a:latin typeface="Calibri Light" charset="0"/>
                          <a:ea typeface="Calibri Light" charset="0"/>
                          <a:cs typeface="Calibri Light" charset="0"/>
                        </a:rPr>
                        <a:t>Greater than</a:t>
                      </a:r>
                    </a:p>
                  </a:txBody>
                  <a:tcPr/>
                </a:tc>
                <a:tc>
                  <a:txBody>
                    <a:bodyPr/>
                    <a:lstStyle/>
                    <a:p>
                      <a:pPr algn="ctr"/>
                      <a:r>
                        <a:rPr lang="en-US" sz="2000" b="0" i="0" dirty="0">
                          <a:latin typeface="Consolas" charset="0"/>
                          <a:ea typeface="Consolas" charset="0"/>
                          <a:cs typeface="Consolas" charset="0"/>
                        </a:rPr>
                        <a:t>&gt;</a:t>
                      </a:r>
                    </a:p>
                  </a:txBody>
                  <a:tcPr/>
                </a:tc>
                <a:extLst>
                  <a:ext uri="{0D108BD9-81ED-4DB2-BD59-A6C34878D82A}">
                    <a16:rowId xmlns:a16="http://schemas.microsoft.com/office/drawing/2014/main" val="10001"/>
                  </a:ext>
                </a:extLst>
              </a:tr>
              <a:tr h="370840">
                <a:tc>
                  <a:txBody>
                    <a:bodyPr/>
                    <a:lstStyle/>
                    <a:p>
                      <a:pPr algn="ctr"/>
                      <a:r>
                        <a:rPr lang="en-US" sz="2000" b="0" i="0" dirty="0">
                          <a:latin typeface="Calibri Light" charset="0"/>
                          <a:ea typeface="Calibri Light" charset="0"/>
                          <a:cs typeface="Calibri Light" charset="0"/>
                        </a:rPr>
                        <a:t>Greater than or equal</a:t>
                      </a:r>
                    </a:p>
                  </a:txBody>
                  <a:tcPr/>
                </a:tc>
                <a:tc>
                  <a:txBody>
                    <a:bodyPr/>
                    <a:lstStyle/>
                    <a:p>
                      <a:pPr algn="ctr"/>
                      <a:r>
                        <a:rPr lang="en-US" sz="2000" b="0" i="0" dirty="0">
                          <a:latin typeface="Consolas" charset="0"/>
                          <a:ea typeface="Consolas" charset="0"/>
                          <a:cs typeface="Consolas" charset="0"/>
                        </a:rPr>
                        <a:t>&gt;=</a:t>
                      </a:r>
                    </a:p>
                  </a:txBody>
                  <a:tcPr/>
                </a:tc>
                <a:extLst>
                  <a:ext uri="{0D108BD9-81ED-4DB2-BD59-A6C34878D82A}">
                    <a16:rowId xmlns:a16="http://schemas.microsoft.com/office/drawing/2014/main" val="10002"/>
                  </a:ext>
                </a:extLst>
              </a:tr>
              <a:tr h="370840">
                <a:tc>
                  <a:txBody>
                    <a:bodyPr/>
                    <a:lstStyle/>
                    <a:p>
                      <a:pPr algn="ctr"/>
                      <a:r>
                        <a:rPr lang="en-US" sz="2000" b="0" i="0" dirty="0">
                          <a:latin typeface="Calibri Light" charset="0"/>
                          <a:ea typeface="Calibri Light" charset="0"/>
                          <a:cs typeface="Calibri Light" charset="0"/>
                        </a:rPr>
                        <a:t>Smaller than</a:t>
                      </a:r>
                    </a:p>
                  </a:txBody>
                  <a:tcPr/>
                </a:tc>
                <a:tc>
                  <a:txBody>
                    <a:bodyPr/>
                    <a:lstStyle/>
                    <a:p>
                      <a:pPr algn="ctr"/>
                      <a:r>
                        <a:rPr lang="en-US" sz="2000" b="0" i="0" dirty="0">
                          <a:latin typeface="Consolas" charset="0"/>
                          <a:ea typeface="Consolas" charset="0"/>
                          <a:cs typeface="Consolas" charset="0"/>
                        </a:rPr>
                        <a:t>&lt;</a:t>
                      </a:r>
                    </a:p>
                  </a:txBody>
                  <a:tcPr/>
                </a:tc>
                <a:extLst>
                  <a:ext uri="{0D108BD9-81ED-4DB2-BD59-A6C34878D82A}">
                    <a16:rowId xmlns:a16="http://schemas.microsoft.com/office/drawing/2014/main" val="10003"/>
                  </a:ext>
                </a:extLst>
              </a:tr>
              <a:tr h="370840">
                <a:tc>
                  <a:txBody>
                    <a:bodyPr/>
                    <a:lstStyle/>
                    <a:p>
                      <a:pPr algn="ctr"/>
                      <a:r>
                        <a:rPr lang="en-US" sz="2000" b="0" i="0" dirty="0">
                          <a:latin typeface="Calibri Light" charset="0"/>
                          <a:ea typeface="Calibri Light" charset="0"/>
                          <a:cs typeface="Calibri Light" charset="0"/>
                        </a:rPr>
                        <a:t>Smaller</a:t>
                      </a:r>
                      <a:r>
                        <a:rPr lang="en-US" sz="2000" b="0" i="0" baseline="0" dirty="0">
                          <a:latin typeface="Calibri Light" charset="0"/>
                          <a:ea typeface="Calibri Light" charset="0"/>
                          <a:cs typeface="Calibri Light" charset="0"/>
                        </a:rPr>
                        <a:t> than or equal</a:t>
                      </a:r>
                      <a:endParaRPr lang="en-US" sz="2000" b="0" i="0" dirty="0">
                        <a:latin typeface="Calibri Light" charset="0"/>
                        <a:ea typeface="Calibri Light" charset="0"/>
                        <a:cs typeface="Calibri Light" charset="0"/>
                      </a:endParaRPr>
                    </a:p>
                  </a:txBody>
                  <a:tcPr/>
                </a:tc>
                <a:tc>
                  <a:txBody>
                    <a:bodyPr/>
                    <a:lstStyle/>
                    <a:p>
                      <a:pPr algn="ctr"/>
                      <a:r>
                        <a:rPr lang="en-US" sz="2000" b="0" i="0" dirty="0">
                          <a:latin typeface="Consolas" charset="0"/>
                          <a:ea typeface="Consolas" charset="0"/>
                          <a:cs typeface="Consolas" charset="0"/>
                        </a:rPr>
                        <a:t>&lt;=</a:t>
                      </a:r>
                    </a:p>
                  </a:txBody>
                  <a:tcPr/>
                </a:tc>
                <a:extLst>
                  <a:ext uri="{0D108BD9-81ED-4DB2-BD59-A6C34878D82A}">
                    <a16:rowId xmlns:a16="http://schemas.microsoft.com/office/drawing/2014/main" val="10004"/>
                  </a:ext>
                </a:extLst>
              </a:tr>
              <a:tr h="370840">
                <a:tc>
                  <a:txBody>
                    <a:bodyPr/>
                    <a:lstStyle/>
                    <a:p>
                      <a:pPr algn="ctr"/>
                      <a:r>
                        <a:rPr lang="en-US" sz="2000" b="0" i="0" dirty="0">
                          <a:latin typeface="Calibri Light" charset="0"/>
                          <a:ea typeface="Calibri Light" charset="0"/>
                          <a:cs typeface="Calibri Light" charset="0"/>
                        </a:rPr>
                        <a:t>Equal</a:t>
                      </a:r>
                    </a:p>
                  </a:txBody>
                  <a:tcPr/>
                </a:tc>
                <a:tc>
                  <a:txBody>
                    <a:bodyPr/>
                    <a:lstStyle/>
                    <a:p>
                      <a:pPr algn="ctr"/>
                      <a:r>
                        <a:rPr lang="en-US" sz="2000" b="0" i="0" dirty="0">
                          <a:latin typeface="Consolas" charset="0"/>
                          <a:ea typeface="Consolas" charset="0"/>
                          <a:cs typeface="Consolas" charset="0"/>
                        </a:rPr>
                        <a:t>==</a:t>
                      </a:r>
                    </a:p>
                  </a:txBody>
                  <a:tcPr/>
                </a:tc>
                <a:extLst>
                  <a:ext uri="{0D108BD9-81ED-4DB2-BD59-A6C34878D82A}">
                    <a16:rowId xmlns:a16="http://schemas.microsoft.com/office/drawing/2014/main" val="10005"/>
                  </a:ext>
                </a:extLst>
              </a:tr>
              <a:tr h="370840">
                <a:tc>
                  <a:txBody>
                    <a:bodyPr/>
                    <a:lstStyle/>
                    <a:p>
                      <a:pPr algn="ctr"/>
                      <a:r>
                        <a:rPr lang="en-US" sz="2000" b="0" i="0" dirty="0">
                          <a:latin typeface="Calibri Light" charset="0"/>
                          <a:ea typeface="Calibri Light" charset="0"/>
                          <a:cs typeface="Calibri Light" charset="0"/>
                        </a:rPr>
                        <a:t>Not equal</a:t>
                      </a:r>
                    </a:p>
                  </a:txBody>
                  <a:tcPr/>
                </a:tc>
                <a:tc>
                  <a:txBody>
                    <a:bodyPr/>
                    <a:lstStyle/>
                    <a:p>
                      <a:pPr algn="ctr"/>
                      <a:r>
                        <a:rPr lang="en-US" sz="2000" b="0" i="0" dirty="0">
                          <a:latin typeface="Consolas" charset="0"/>
                          <a:ea typeface="Consolas" charset="0"/>
                          <a:cs typeface="Consolas" charset="0"/>
                        </a:rPr>
                        <a:t>!=</a:t>
                      </a:r>
                    </a:p>
                  </a:txBody>
                  <a:tcPr/>
                </a:tc>
                <a:extLst>
                  <a:ext uri="{0D108BD9-81ED-4DB2-BD59-A6C34878D82A}">
                    <a16:rowId xmlns:a16="http://schemas.microsoft.com/office/drawing/2014/main" val="10006"/>
                  </a:ext>
                </a:extLst>
              </a:tr>
            </a:tbl>
          </a:graphicData>
        </a:graphic>
      </p:graphicFrame>
      <p:sp>
        <p:nvSpPr>
          <p:cNvPr id="7" name="TextBox 6"/>
          <p:cNvSpPr txBox="1"/>
          <p:nvPr/>
        </p:nvSpPr>
        <p:spPr>
          <a:xfrm>
            <a:off x="6820348" y="2343834"/>
            <a:ext cx="2050697" cy="646331"/>
          </a:xfrm>
          <a:prstGeom prst="rect">
            <a:avLst/>
          </a:prstGeom>
          <a:noFill/>
        </p:spPr>
        <p:txBody>
          <a:bodyPr wrap="square" rtlCol="0">
            <a:spAutoFit/>
          </a:bodyPr>
          <a:lstStyle/>
          <a:p>
            <a:pPr algn="ctr"/>
            <a:r>
              <a:rPr lang="en-US" dirty="0">
                <a:latin typeface="Avenir Next Condensed" charset="0"/>
                <a:ea typeface="Avenir Next Condensed" charset="0"/>
                <a:cs typeface="Avenir Next Condensed" charset="0"/>
              </a:rPr>
              <a:t>same </a:t>
            </a:r>
            <a:br>
              <a:rPr lang="en-US" dirty="0">
                <a:latin typeface="Avenir Next Condensed" charset="0"/>
                <a:ea typeface="Avenir Next Condensed" charset="0"/>
                <a:cs typeface="Avenir Next Condensed" charset="0"/>
              </a:rPr>
            </a:br>
            <a:r>
              <a:rPr lang="en-US" dirty="0">
                <a:latin typeface="Avenir Next Condensed" charset="0"/>
                <a:ea typeface="Avenir Next Condensed" charset="0"/>
                <a:cs typeface="Avenir Next Condensed" charset="0"/>
              </a:rPr>
              <a:t>higher precedence</a:t>
            </a:r>
          </a:p>
        </p:txBody>
      </p:sp>
      <p:sp>
        <p:nvSpPr>
          <p:cNvPr id="8" name="TextBox 7"/>
          <p:cNvSpPr txBox="1"/>
          <p:nvPr/>
        </p:nvSpPr>
        <p:spPr>
          <a:xfrm>
            <a:off x="7043233" y="3655932"/>
            <a:ext cx="1604927"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lower precedence</a:t>
            </a:r>
          </a:p>
        </p:txBody>
      </p:sp>
      <p:cxnSp>
        <p:nvCxnSpPr>
          <p:cNvPr id="10" name="Elbow Connector 9"/>
          <p:cNvCxnSpPr>
            <a:endCxn id="7" idx="0"/>
          </p:cNvCxnSpPr>
          <p:nvPr/>
        </p:nvCxnSpPr>
        <p:spPr>
          <a:xfrm>
            <a:off x="6737445" y="2141930"/>
            <a:ext cx="1108252" cy="201904"/>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11" name="Elbow Connector 10"/>
          <p:cNvCxnSpPr>
            <a:endCxn id="7" idx="2"/>
          </p:cNvCxnSpPr>
          <p:nvPr/>
        </p:nvCxnSpPr>
        <p:spPr>
          <a:xfrm flipV="1">
            <a:off x="6737445" y="2990165"/>
            <a:ext cx="1108252" cy="268034"/>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13" name="Elbow Connector 12"/>
          <p:cNvCxnSpPr>
            <a:endCxn id="8" idx="0"/>
          </p:cNvCxnSpPr>
          <p:nvPr/>
        </p:nvCxnSpPr>
        <p:spPr>
          <a:xfrm>
            <a:off x="6780458" y="3580079"/>
            <a:ext cx="1065239" cy="75853"/>
          </a:xfrm>
          <a:prstGeom prst="bentConnector2">
            <a:avLst/>
          </a:prstGeom>
          <a:effectLst/>
        </p:spPr>
        <p:style>
          <a:lnRef idx="2">
            <a:schemeClr val="accent1"/>
          </a:lnRef>
          <a:fillRef idx="0">
            <a:schemeClr val="accent1"/>
          </a:fillRef>
          <a:effectRef idx="1">
            <a:schemeClr val="accent1"/>
          </a:effectRef>
          <a:fontRef idx="minor">
            <a:schemeClr val="tx1"/>
          </a:fontRef>
        </p:style>
      </p:cxnSp>
      <p:cxnSp>
        <p:nvCxnSpPr>
          <p:cNvPr id="16" name="Elbow Connector 15"/>
          <p:cNvCxnSpPr>
            <a:endCxn id="8" idx="2"/>
          </p:cNvCxnSpPr>
          <p:nvPr/>
        </p:nvCxnSpPr>
        <p:spPr>
          <a:xfrm flipV="1">
            <a:off x="6780458" y="4025264"/>
            <a:ext cx="1065239" cy="127860"/>
          </a:xfrm>
          <a:prstGeom prst="bentConnector2">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690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852126" y="2993290"/>
            <a:ext cx="1295400" cy="923330"/>
          </a:xfrm>
          <a:prstGeom prst="rect">
            <a:avLst/>
          </a:prstGeom>
          <a:solidFill>
            <a:srgbClr val="D9D9D9"/>
          </a:solidFill>
          <a:ln>
            <a:solidFill>
              <a:schemeClr val="tx2">
                <a:lumMod val="75000"/>
              </a:schemeClr>
            </a:solidFill>
          </a:ln>
        </p:spPr>
        <p:txBody>
          <a:bodyPr wrap="square" rtlCol="0">
            <a:spAutoFit/>
          </a:bodyPr>
          <a:lstStyle/>
          <a:p>
            <a:endParaRPr lang="en-US" dirty="0"/>
          </a:p>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p>
          <a:p>
            <a:endParaRPr lang="en-US" dirty="0"/>
          </a:p>
        </p:txBody>
      </p:sp>
      <p:sp>
        <p:nvSpPr>
          <p:cNvPr id="33" name="TextBox 32"/>
          <p:cNvSpPr txBox="1"/>
          <p:nvPr/>
        </p:nvSpPr>
        <p:spPr>
          <a:xfrm>
            <a:off x="6852126" y="4243561"/>
            <a:ext cx="1295400" cy="923330"/>
          </a:xfrm>
          <a:prstGeom prst="rect">
            <a:avLst/>
          </a:prstGeom>
          <a:solidFill>
            <a:srgbClr val="D9D9D9"/>
          </a:solidFill>
          <a:ln>
            <a:solidFill>
              <a:schemeClr val="tx2">
                <a:lumMod val="75000"/>
              </a:schemeClr>
            </a:solidFill>
          </a:ln>
        </p:spPr>
        <p:txBody>
          <a:bodyPr wrap="square" rtlCol="0">
            <a:spAutoFit/>
          </a:bodyPr>
          <a:lstStyle/>
          <a:p>
            <a:endParaRPr lang="en-US" dirty="0"/>
          </a:p>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34" name="TextBox 33"/>
          <p:cNvSpPr txBox="1"/>
          <p:nvPr/>
        </p:nvSpPr>
        <p:spPr>
          <a:xfrm>
            <a:off x="6852126" y="5458599"/>
            <a:ext cx="1295400" cy="923330"/>
          </a:xfrm>
          <a:prstGeom prst="rect">
            <a:avLst/>
          </a:prstGeom>
          <a:solidFill>
            <a:srgbClr val="D9D9D9"/>
          </a:solidFill>
          <a:ln>
            <a:solidFill>
              <a:schemeClr val="tx2">
                <a:lumMod val="75000"/>
              </a:schemeClr>
            </a:solidFill>
          </a:ln>
        </p:spPr>
        <p:txBody>
          <a:bodyPr wrap="square" rtlCol="0">
            <a:spAutoFit/>
          </a:bodyPr>
          <a:lstStyle/>
          <a:p>
            <a:endParaRPr lang="en-US" dirty="0"/>
          </a:p>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a:xfrm>
            <a:off x="279779" y="1447071"/>
            <a:ext cx="8584442" cy="4909279"/>
          </a:xfrm>
        </p:spPr>
        <p:txBody>
          <a:bodyPr/>
          <a:lstStyle/>
          <a:p>
            <a:r>
              <a:rPr lang="en-US" dirty="0"/>
              <a:t>In C/C++, the numeric value of a relational or logical expression is </a:t>
            </a:r>
            <a:r>
              <a:rPr lang="en-US" b="1" dirty="0">
                <a:solidFill>
                  <a:schemeClr val="accent5">
                    <a:lumMod val="75000"/>
                  </a:schemeClr>
                </a:solidFill>
              </a:rPr>
              <a:t>1</a:t>
            </a:r>
            <a:r>
              <a:rPr lang="en-US" dirty="0"/>
              <a:t> if the relation is </a:t>
            </a:r>
            <a:r>
              <a:rPr lang="en-US" b="1" dirty="0">
                <a:solidFill>
                  <a:schemeClr val="accent5">
                    <a:lumMod val="75000"/>
                  </a:schemeClr>
                </a:solidFill>
              </a:rPr>
              <a:t>true</a:t>
            </a:r>
            <a:r>
              <a:rPr lang="en-US" dirty="0"/>
              <a:t>, and </a:t>
            </a:r>
            <a:r>
              <a:rPr lang="en-US" b="1" dirty="0">
                <a:solidFill>
                  <a:srgbClr val="E46B73"/>
                </a:solidFill>
              </a:rPr>
              <a:t>0</a:t>
            </a:r>
            <a:r>
              <a:rPr lang="en-US" dirty="0"/>
              <a:t> if the relation is </a:t>
            </a:r>
            <a:r>
              <a:rPr lang="en-US" b="1" dirty="0">
                <a:solidFill>
                  <a:srgbClr val="E46B73"/>
                </a:solidFill>
              </a:rPr>
              <a:t>false</a:t>
            </a:r>
            <a:r>
              <a:rPr lang="en-US" dirty="0"/>
              <a: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44</a:t>
            </a:fld>
            <a:endParaRPr lang="en-US"/>
          </a:p>
        </p:txBody>
      </p:sp>
      <p:grpSp>
        <p:nvGrpSpPr>
          <p:cNvPr id="6" name="Group 5"/>
          <p:cNvGrpSpPr/>
          <p:nvPr/>
        </p:nvGrpSpPr>
        <p:grpSpPr>
          <a:xfrm>
            <a:off x="3538009" y="3046260"/>
            <a:ext cx="3206540" cy="895529"/>
            <a:chOff x="2209800" y="2971800"/>
            <a:chExt cx="2621692" cy="895529"/>
          </a:xfrm>
        </p:grpSpPr>
        <p:sp>
          <p:nvSpPr>
            <p:cNvPr id="7" name="Flowchart: Document 6"/>
            <p:cNvSpPr/>
            <p:nvPr/>
          </p:nvSpPr>
          <p:spPr>
            <a:xfrm>
              <a:off x="2209800" y="3029129"/>
              <a:ext cx="1856024"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8" name="TextBox 7"/>
            <p:cNvSpPr txBox="1"/>
            <p:nvPr/>
          </p:nvSpPr>
          <p:spPr>
            <a:xfrm>
              <a:off x="2286000" y="2971800"/>
              <a:ext cx="2545492"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rgbClr val="1E28EA"/>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a </a:t>
              </a:r>
              <a:r>
                <a:rPr lang="en-US" sz="1600" b="1" dirty="0">
                  <a:latin typeface="Consolas" charset="0"/>
                  <a:ea typeface="Consolas" charset="0"/>
                  <a:cs typeface="Consolas" charset="0"/>
                </a:rPr>
                <a:t>==</a:t>
              </a:r>
              <a:r>
                <a:rPr lang="en-US" sz="1600" dirty="0">
                  <a:latin typeface="Consolas" charset="0"/>
                  <a:ea typeface="Consolas" charset="0"/>
                  <a:cs typeface="Consolas" charset="0"/>
                </a:rPr>
                <a:t> b</a:t>
              </a:r>
              <a:r>
                <a:rPr lang="en-US" sz="1600" b="1" dirty="0">
                  <a:solidFill>
                    <a:schemeClr val="bg1">
                      <a:lumMod val="50000"/>
                    </a:schemeClr>
                  </a:solidFill>
                  <a:latin typeface="Consolas" charset="0"/>
                  <a:ea typeface="Consolas" charset="0"/>
                  <a:cs typeface="Consolas" charset="0"/>
                </a:rPr>
                <a:t>);</a:t>
              </a:r>
            </a:p>
            <a:p>
              <a:endParaRPr lang="en-US" sz="1600" b="1" dirty="0">
                <a:solidFill>
                  <a:schemeClr val="tx2">
                    <a:lumMod val="50000"/>
                  </a:schemeClr>
                </a:solidFill>
                <a:latin typeface="Consolas" charset="0"/>
                <a:ea typeface="Consolas" charset="0"/>
                <a:cs typeface="Consolas" charset="0"/>
              </a:endParaRPr>
            </a:p>
          </p:txBody>
        </p:sp>
      </p:grpSp>
      <p:sp>
        <p:nvSpPr>
          <p:cNvPr id="9" name="TextBox 8"/>
          <p:cNvSpPr txBox="1"/>
          <p:nvPr/>
        </p:nvSpPr>
        <p:spPr>
          <a:xfrm>
            <a:off x="6852126" y="2993290"/>
            <a:ext cx="1295400" cy="923330"/>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0</a:t>
            </a:r>
          </a:p>
          <a:p>
            <a:endParaRPr lang="en-US" dirty="0">
              <a:latin typeface="Consolas" charset="0"/>
              <a:ea typeface="Consolas" charset="0"/>
              <a:cs typeface="Consolas" charset="0"/>
            </a:endParaRPr>
          </a:p>
          <a:p>
            <a:endParaRPr lang="en-US" dirty="0">
              <a:latin typeface="Consolas" charset="0"/>
              <a:ea typeface="Consolas" charset="0"/>
              <a:cs typeface="Consolas" charset="0"/>
            </a:endParaRPr>
          </a:p>
        </p:txBody>
      </p:sp>
      <p:sp>
        <p:nvSpPr>
          <p:cNvPr id="11" name="TextBox 10"/>
          <p:cNvSpPr txBox="1"/>
          <p:nvPr/>
        </p:nvSpPr>
        <p:spPr>
          <a:xfrm>
            <a:off x="6852126" y="5458599"/>
            <a:ext cx="1295400" cy="923330"/>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1</a:t>
            </a:r>
          </a:p>
          <a:p>
            <a:endParaRPr lang="en-US" dirty="0">
              <a:latin typeface="Consolas" charset="0"/>
              <a:ea typeface="Consolas" charset="0"/>
              <a:cs typeface="Consolas" charset="0"/>
            </a:endParaRPr>
          </a:p>
          <a:p>
            <a:endParaRPr lang="en-US" dirty="0">
              <a:latin typeface="Consolas" charset="0"/>
              <a:ea typeface="Consolas" charset="0"/>
              <a:cs typeface="Consolas" charset="0"/>
            </a:endParaRPr>
          </a:p>
        </p:txBody>
      </p:sp>
      <p:grpSp>
        <p:nvGrpSpPr>
          <p:cNvPr id="13" name="Group 12"/>
          <p:cNvGrpSpPr/>
          <p:nvPr/>
        </p:nvGrpSpPr>
        <p:grpSpPr>
          <a:xfrm>
            <a:off x="3538009" y="5502639"/>
            <a:ext cx="3206540" cy="895529"/>
            <a:chOff x="2209800" y="5505271"/>
            <a:chExt cx="2621692" cy="895529"/>
          </a:xfrm>
        </p:grpSpPr>
        <p:sp>
          <p:nvSpPr>
            <p:cNvPr id="14" name="TextBox 13"/>
            <p:cNvSpPr txBox="1"/>
            <p:nvPr/>
          </p:nvSpPr>
          <p:spPr>
            <a:xfrm>
              <a:off x="2286000" y="5505271"/>
              <a:ext cx="2545492"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rgbClr val="1E28EA"/>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a </a:t>
              </a:r>
              <a:r>
                <a:rPr lang="en-US" sz="1600" b="1" dirty="0">
                  <a:latin typeface="Consolas" charset="0"/>
                  <a:ea typeface="Consolas" charset="0"/>
                  <a:cs typeface="Consolas" charset="0"/>
                </a:rPr>
                <a:t>&lt;</a:t>
              </a:r>
              <a:r>
                <a:rPr lang="en-US" sz="1600" dirty="0">
                  <a:latin typeface="Consolas" charset="0"/>
                  <a:ea typeface="Consolas" charset="0"/>
                  <a:cs typeface="Consolas" charset="0"/>
                </a:rPr>
                <a:t> b</a:t>
              </a:r>
              <a:r>
                <a:rPr lang="en-US" sz="1600" b="1" dirty="0">
                  <a:solidFill>
                    <a:schemeClr val="bg1">
                      <a:lumMod val="50000"/>
                    </a:schemeClr>
                  </a:solidFill>
                  <a:latin typeface="Consolas" charset="0"/>
                  <a:ea typeface="Consolas" charset="0"/>
                  <a:cs typeface="Consolas" charset="0"/>
                </a:rPr>
                <a:t>);</a:t>
              </a:r>
            </a:p>
            <a:p>
              <a:endParaRPr lang="en-US" sz="1600" b="1" dirty="0">
                <a:solidFill>
                  <a:schemeClr val="tx2">
                    <a:lumMod val="50000"/>
                  </a:schemeClr>
                </a:solidFill>
                <a:latin typeface="Consolas" charset="0"/>
                <a:ea typeface="Consolas" charset="0"/>
                <a:cs typeface="Consolas" charset="0"/>
              </a:endParaRPr>
            </a:p>
          </p:txBody>
        </p:sp>
        <p:sp>
          <p:nvSpPr>
            <p:cNvPr id="16" name="Flowchart: Document 40"/>
            <p:cNvSpPr/>
            <p:nvPr/>
          </p:nvSpPr>
          <p:spPr>
            <a:xfrm>
              <a:off x="2209800" y="5562600"/>
              <a:ext cx="1856024"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grpSp>
      <p:sp>
        <p:nvSpPr>
          <p:cNvPr id="19" name="TextBox 18"/>
          <p:cNvSpPr txBox="1"/>
          <p:nvPr/>
        </p:nvSpPr>
        <p:spPr>
          <a:xfrm>
            <a:off x="6852126" y="4243561"/>
            <a:ext cx="1295400" cy="923330"/>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0</a:t>
            </a:r>
          </a:p>
          <a:p>
            <a:endParaRPr lang="en-US" dirty="0">
              <a:latin typeface="Consolas" charset="0"/>
              <a:ea typeface="Consolas" charset="0"/>
              <a:cs typeface="Consolas" charset="0"/>
            </a:endParaRPr>
          </a:p>
          <a:p>
            <a:endParaRPr lang="en-US" dirty="0">
              <a:latin typeface="Consolas" charset="0"/>
              <a:ea typeface="Consolas" charset="0"/>
              <a:cs typeface="Consolas" charset="0"/>
            </a:endParaRPr>
          </a:p>
        </p:txBody>
      </p:sp>
      <p:grpSp>
        <p:nvGrpSpPr>
          <p:cNvPr id="21" name="Group 20"/>
          <p:cNvGrpSpPr/>
          <p:nvPr/>
        </p:nvGrpSpPr>
        <p:grpSpPr>
          <a:xfrm>
            <a:off x="3538009" y="4268730"/>
            <a:ext cx="3206540" cy="895529"/>
            <a:chOff x="2209800" y="4209871"/>
            <a:chExt cx="2621692" cy="895529"/>
          </a:xfrm>
        </p:grpSpPr>
        <p:sp>
          <p:nvSpPr>
            <p:cNvPr id="22" name="TextBox 21"/>
            <p:cNvSpPr txBox="1"/>
            <p:nvPr/>
          </p:nvSpPr>
          <p:spPr>
            <a:xfrm>
              <a:off x="2286000" y="4209871"/>
              <a:ext cx="2545492"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a:t>
              </a:r>
              <a:r>
                <a:rPr lang="en-US" sz="1600" dirty="0">
                  <a:latin typeface="Consolas" charset="0"/>
                  <a:ea typeface="Consolas" charset="0"/>
                  <a:cs typeface="Consolas" charset="0"/>
                </a:rPr>
                <a:t>&lt;&lt;</a:t>
              </a:r>
              <a:r>
                <a:rPr lang="en-US" sz="1600" dirty="0">
                  <a:solidFill>
                    <a:srgbClr val="1E28EA"/>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a </a:t>
              </a:r>
              <a:r>
                <a:rPr lang="en-US" sz="1600" b="1" dirty="0">
                  <a:latin typeface="Consolas" charset="0"/>
                  <a:ea typeface="Consolas" charset="0"/>
                  <a:cs typeface="Consolas" charset="0"/>
                </a:rPr>
                <a:t>&gt;</a:t>
              </a:r>
              <a:r>
                <a:rPr lang="en-US" sz="1600" dirty="0">
                  <a:latin typeface="Consolas" charset="0"/>
                  <a:ea typeface="Consolas" charset="0"/>
                  <a:cs typeface="Consolas" charset="0"/>
                </a:rPr>
                <a:t> b</a:t>
              </a:r>
              <a:r>
                <a:rPr lang="en-US" sz="1600" b="1" dirty="0">
                  <a:solidFill>
                    <a:schemeClr val="bg1">
                      <a:lumMod val="50000"/>
                    </a:schemeClr>
                  </a:solidFill>
                  <a:latin typeface="Consolas" charset="0"/>
                  <a:ea typeface="Consolas" charset="0"/>
                  <a:cs typeface="Consolas" charset="0"/>
                </a:rPr>
                <a:t>);</a:t>
              </a:r>
            </a:p>
            <a:p>
              <a:endParaRPr lang="en-US" sz="1600" b="1" dirty="0">
                <a:solidFill>
                  <a:schemeClr val="tx2">
                    <a:lumMod val="50000"/>
                  </a:schemeClr>
                </a:solidFill>
                <a:latin typeface="Consolas" charset="0"/>
                <a:ea typeface="Consolas" charset="0"/>
                <a:cs typeface="Consolas" charset="0"/>
              </a:endParaRPr>
            </a:p>
          </p:txBody>
        </p:sp>
        <p:sp>
          <p:nvSpPr>
            <p:cNvPr id="24" name="Flowchart: Document 35"/>
            <p:cNvSpPr/>
            <p:nvPr/>
          </p:nvSpPr>
          <p:spPr>
            <a:xfrm>
              <a:off x="2209800" y="4267200"/>
              <a:ext cx="1856024"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grpSp>
      <p:sp>
        <p:nvSpPr>
          <p:cNvPr id="26" name="TextBox 25"/>
          <p:cNvSpPr txBox="1"/>
          <p:nvPr/>
        </p:nvSpPr>
        <p:spPr>
          <a:xfrm>
            <a:off x="474732" y="3140151"/>
            <a:ext cx="2484593" cy="1600438"/>
          </a:xfrm>
          <a:prstGeom prst="rect">
            <a:avLst/>
          </a:prstGeom>
          <a:noFill/>
        </p:spPr>
        <p:txBody>
          <a:bodyPr wrap="square" rtlCol="0">
            <a:spAutoFit/>
          </a:bodyPr>
          <a:lstStyle/>
          <a:p>
            <a:r>
              <a:rPr lang="en-US" sz="2000" dirty="0">
                <a:latin typeface="Avenir Next" charset="0"/>
                <a:ea typeface="Avenir Next" charset="0"/>
                <a:cs typeface="Avenir Next" charset="0"/>
              </a:rPr>
              <a:t>Suppose all 3 examples start </a:t>
            </a:r>
            <a:br>
              <a:rPr lang="en-US" sz="2000" dirty="0">
                <a:latin typeface="Avenir Next" charset="0"/>
                <a:ea typeface="Avenir Next" charset="0"/>
                <a:cs typeface="Avenir Next" charset="0"/>
              </a:rPr>
            </a:br>
            <a:r>
              <a:rPr lang="en-US" sz="2000" dirty="0">
                <a:latin typeface="Avenir Next" charset="0"/>
                <a:ea typeface="Avenir Next" charset="0"/>
                <a:cs typeface="Avenir Next" charset="0"/>
              </a:rPr>
              <a:t>with:</a:t>
            </a:r>
          </a:p>
          <a:p>
            <a:r>
              <a:rPr lang="en-US" dirty="0" err="1">
                <a:solidFill>
                  <a:srgbClr val="1E28EA"/>
                </a:solidFill>
                <a:latin typeface="Consolas" charset="0"/>
                <a:ea typeface="Consolas" charset="0"/>
                <a:cs typeface="Consolas" charset="0"/>
              </a:rPr>
              <a:t>int</a:t>
            </a:r>
            <a:r>
              <a:rPr lang="en-US" dirty="0">
                <a:latin typeface="Consolas" charset="0"/>
                <a:ea typeface="Consolas" charset="0"/>
                <a:cs typeface="Consolas" charset="0"/>
              </a:rPr>
              <a:t> a = </a:t>
            </a:r>
            <a:r>
              <a:rPr lang="en-US" dirty="0">
                <a:solidFill>
                  <a:schemeClr val="accent6">
                    <a:lumMod val="50000"/>
                  </a:schemeClr>
                </a:solidFill>
                <a:latin typeface="Consolas" charset="0"/>
                <a:ea typeface="Consolas" charset="0"/>
                <a:cs typeface="Consolas" charset="0"/>
              </a:rPr>
              <a:t>1</a:t>
            </a:r>
            <a:r>
              <a:rPr lang="en-US" b="1" dirty="0">
                <a:solidFill>
                  <a:schemeClr val="bg1">
                    <a:lumMod val="50000"/>
                  </a:schemeClr>
                </a:solidFill>
                <a:latin typeface="Consolas" charset="0"/>
                <a:ea typeface="Consolas" charset="0"/>
                <a:cs typeface="Consolas" charset="0"/>
              </a:rPr>
              <a:t>,</a:t>
            </a:r>
            <a:r>
              <a:rPr lang="en-US" dirty="0">
                <a:latin typeface="Consolas" charset="0"/>
                <a:ea typeface="Consolas" charset="0"/>
                <a:cs typeface="Consolas" charset="0"/>
              </a:rPr>
              <a:t> b = </a:t>
            </a:r>
            <a:r>
              <a:rPr lang="en-US" dirty="0">
                <a:solidFill>
                  <a:schemeClr val="accent6">
                    <a:lumMod val="50000"/>
                  </a:schemeClr>
                </a:solidFill>
                <a:latin typeface="Consolas" charset="0"/>
                <a:ea typeface="Consolas" charset="0"/>
                <a:cs typeface="Consolas" charset="0"/>
              </a:rPr>
              <a:t>2</a:t>
            </a:r>
            <a:r>
              <a:rPr lang="en-US" b="1" dirty="0">
                <a:solidFill>
                  <a:schemeClr val="bg1">
                    <a:lumMod val="50000"/>
                  </a:schemeClr>
                </a:solidFill>
                <a:latin typeface="Consolas" charset="0"/>
                <a:ea typeface="Consolas" charset="0"/>
                <a:cs typeface="Consolas" charset="0"/>
              </a:rPr>
              <a:t>;</a:t>
            </a:r>
          </a:p>
          <a:p>
            <a:endParaRPr lang="en-US" sz="2000" dirty="0">
              <a:latin typeface="Avenir Next" charset="0"/>
              <a:ea typeface="Avenir Next" charset="0"/>
              <a:cs typeface="Avenir Next" charset="0"/>
            </a:endParaRPr>
          </a:p>
        </p:txBody>
      </p:sp>
      <p:sp>
        <p:nvSpPr>
          <p:cNvPr id="27" name="Right Arrow 26"/>
          <p:cNvSpPr/>
          <p:nvPr/>
        </p:nvSpPr>
        <p:spPr>
          <a:xfrm>
            <a:off x="6019800" y="3381193"/>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ight Arrow 27"/>
          <p:cNvSpPr/>
          <p:nvPr/>
        </p:nvSpPr>
        <p:spPr>
          <a:xfrm>
            <a:off x="6019800" y="4574553"/>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ight Arrow 28"/>
          <p:cNvSpPr/>
          <p:nvPr/>
        </p:nvSpPr>
        <p:spPr>
          <a:xfrm>
            <a:off x="6019800" y="5829112"/>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3037104" y="3140151"/>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1</a:t>
            </a:r>
          </a:p>
        </p:txBody>
      </p:sp>
      <p:sp>
        <p:nvSpPr>
          <p:cNvPr id="31" name="Oval 30"/>
          <p:cNvSpPr/>
          <p:nvPr/>
        </p:nvSpPr>
        <p:spPr>
          <a:xfrm>
            <a:off x="3037104" y="4411688"/>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2</a:t>
            </a:r>
          </a:p>
        </p:txBody>
      </p:sp>
      <p:sp>
        <p:nvSpPr>
          <p:cNvPr id="32" name="Oval 31"/>
          <p:cNvSpPr/>
          <p:nvPr/>
        </p:nvSpPr>
        <p:spPr>
          <a:xfrm>
            <a:off x="3037104" y="5658733"/>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3</a:t>
            </a:r>
          </a:p>
        </p:txBody>
      </p:sp>
    </p:spTree>
    <p:extLst>
      <p:ext uri="{BB962C8B-B14F-4D97-AF65-F5344CB8AC3E}">
        <p14:creationId xmlns:p14="http://schemas.microsoft.com/office/powerpoint/2010/main" val="118751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5223008" y="1828799"/>
            <a:ext cx="1295400" cy="646331"/>
          </a:xfrm>
          <a:prstGeom prst="rect">
            <a:avLst/>
          </a:prstGeom>
          <a:solidFill>
            <a:srgbClr val="D9D9D9"/>
          </a:solidFill>
          <a:ln>
            <a:solidFill>
              <a:schemeClr val="tx2">
                <a:lumMod val="75000"/>
              </a:schemeClr>
            </a:solidFill>
          </a:ln>
        </p:spPr>
        <p:txBody>
          <a:bodyPr wrap="square" rtlCol="0">
            <a:spAutoFit/>
          </a:bodyPr>
          <a:lstStyle/>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34" name="TextBox 33"/>
          <p:cNvSpPr txBox="1"/>
          <p:nvPr/>
        </p:nvSpPr>
        <p:spPr>
          <a:xfrm>
            <a:off x="5223008" y="4152231"/>
            <a:ext cx="1295400" cy="646331"/>
          </a:xfrm>
          <a:prstGeom prst="rect">
            <a:avLst/>
          </a:prstGeom>
          <a:solidFill>
            <a:srgbClr val="D9D9D9"/>
          </a:solidFill>
          <a:ln>
            <a:solidFill>
              <a:schemeClr val="tx2">
                <a:lumMod val="75000"/>
              </a:schemeClr>
            </a:solidFill>
          </a:ln>
        </p:spPr>
        <p:txBody>
          <a:bodyPr wrap="square" rtlCol="0">
            <a:spAutoFit/>
          </a:bodyPr>
          <a:lstStyle/>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2" name="Title 1"/>
          <p:cNvSpPr>
            <a:spLocks noGrp="1"/>
          </p:cNvSpPr>
          <p:nvPr>
            <p:ph type="title"/>
          </p:nvPr>
        </p:nvSpPr>
        <p:spPr/>
        <p:txBody>
          <a:bodyPr/>
          <a:lstStyle/>
          <a:p>
            <a:r>
              <a:rPr lang="en-US" dirty="0"/>
              <a:t>Relational Operators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45</a:t>
            </a:fld>
            <a:endParaRPr lang="en-US"/>
          </a:p>
        </p:txBody>
      </p:sp>
      <p:sp>
        <p:nvSpPr>
          <p:cNvPr id="13" name="TextBox 12"/>
          <p:cNvSpPr txBox="1"/>
          <p:nvPr/>
        </p:nvSpPr>
        <p:spPr>
          <a:xfrm>
            <a:off x="5223008" y="4152231"/>
            <a:ext cx="1295400" cy="646331"/>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-1</a:t>
            </a:r>
          </a:p>
          <a:p>
            <a:endParaRPr lang="en-US" dirty="0">
              <a:latin typeface="Consolas" charset="0"/>
              <a:ea typeface="Consolas" charset="0"/>
              <a:cs typeface="Consolas" charset="0"/>
            </a:endParaRPr>
          </a:p>
        </p:txBody>
      </p:sp>
      <p:grpSp>
        <p:nvGrpSpPr>
          <p:cNvPr id="15" name="Group 14"/>
          <p:cNvGrpSpPr/>
          <p:nvPr/>
        </p:nvGrpSpPr>
        <p:grpSpPr>
          <a:xfrm>
            <a:off x="914400" y="3971835"/>
            <a:ext cx="3582296" cy="1276529"/>
            <a:chOff x="228600" y="4438471"/>
            <a:chExt cx="2819400" cy="1276529"/>
          </a:xfrm>
        </p:grpSpPr>
        <p:sp>
          <p:nvSpPr>
            <p:cNvPr id="16" name="Flowchart: Document 15"/>
            <p:cNvSpPr/>
            <p:nvPr/>
          </p:nvSpPr>
          <p:spPr>
            <a:xfrm>
              <a:off x="228600" y="44958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17" name="TextBox 16"/>
            <p:cNvSpPr txBox="1"/>
            <p:nvPr/>
          </p:nvSpPr>
          <p:spPr>
            <a:xfrm>
              <a:off x="304800" y="4438471"/>
              <a:ext cx="2743200"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 </a:t>
              </a:r>
              <a:r>
                <a:rPr lang="en-US" sz="1600" dirty="0">
                  <a:solidFill>
                    <a:schemeClr val="accent6">
                      <a:lumMod val="50000"/>
                    </a:schemeClr>
                  </a:solidFill>
                  <a:latin typeface="Consolas" charset="0"/>
                  <a:ea typeface="Consolas" charset="0"/>
                  <a:cs typeface="Consolas" charset="0"/>
                </a:rPr>
                <a:t>1</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lim</a:t>
              </a:r>
              <a:r>
                <a:rPr lang="en-US" sz="1600" dirty="0">
                  <a:latin typeface="Consolas" charset="0"/>
                  <a:ea typeface="Consolas" charset="0"/>
                  <a:cs typeface="Consolas" charset="0"/>
                </a:rPr>
                <a:t> = </a:t>
              </a:r>
              <a:r>
                <a:rPr lang="en-US" sz="1600" dirty="0">
                  <a:solidFill>
                    <a:schemeClr val="accent6">
                      <a:lumMod val="50000"/>
                    </a:schemeClr>
                  </a:solidFill>
                  <a:latin typeface="Consolas" charset="0"/>
                  <a:ea typeface="Consolas" charset="0"/>
                  <a:cs typeface="Consolas" charset="0"/>
                </a:rPr>
                <a:t>2</a:t>
              </a:r>
              <a:r>
                <a:rPr lang="en-US" sz="1600" b="1" dirty="0">
                  <a:solidFill>
                    <a:schemeClr val="bg1">
                      <a:lumMod val="50000"/>
                    </a:schemeClr>
                  </a:solidFill>
                  <a:latin typeface="Consolas" charset="0"/>
                  <a:ea typeface="Consolas" charset="0"/>
                  <a:cs typeface="Consolas" charset="0"/>
                </a:rPr>
                <a:t>;</a:t>
              </a: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&lt;&lt; </a:t>
              </a:r>
              <a:r>
                <a:rPr lang="en-US" sz="1600" b="1" dirty="0">
                  <a:solidFill>
                    <a:schemeClr val="bg1">
                      <a:lumMod val="50000"/>
                    </a:schemeClr>
                  </a:solidFill>
                  <a:latin typeface="Consolas" charset="0"/>
                  <a:ea typeface="Consolas" charset="0"/>
                  <a:cs typeface="Consolas" charset="0"/>
                </a:rPr>
                <a:t>( (</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a:t>
              </a:r>
              <a:r>
                <a:rPr lang="en-US" sz="1600" b="1" dirty="0">
                  <a:latin typeface="Consolas" charset="0"/>
                  <a:ea typeface="Consolas" charset="0"/>
                  <a:cs typeface="Consolas" charset="0"/>
                </a:rPr>
                <a:t>&lt;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lim</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a:t>
              </a:r>
              <a:r>
                <a:rPr lang="en-US" sz="1600" b="1" dirty="0">
                  <a:latin typeface="Consolas" charset="0"/>
                  <a:ea typeface="Consolas" charset="0"/>
                  <a:cs typeface="Consolas" charset="0"/>
                </a:rPr>
                <a:t>–</a:t>
              </a:r>
              <a:r>
                <a:rPr lang="en-US" sz="1600" dirty="0">
                  <a:latin typeface="Consolas" charset="0"/>
                  <a:ea typeface="Consolas" charset="0"/>
                  <a:cs typeface="Consolas" charset="0"/>
                </a:rPr>
                <a:t> </a:t>
              </a:r>
              <a:r>
                <a:rPr lang="en-US" sz="1600" dirty="0">
                  <a:solidFill>
                    <a:schemeClr val="accent6">
                      <a:lumMod val="50000"/>
                    </a:schemeClr>
                  </a:solidFill>
                  <a:latin typeface="Consolas" charset="0"/>
                  <a:ea typeface="Consolas" charset="0"/>
                  <a:cs typeface="Consolas" charset="0"/>
                </a:rPr>
                <a:t>2 </a:t>
              </a:r>
              <a:r>
                <a:rPr lang="en-US" sz="1600" b="1" dirty="0">
                  <a:solidFill>
                    <a:schemeClr val="bg1">
                      <a:lumMod val="50000"/>
                    </a:schemeClr>
                  </a:solidFill>
                  <a:latin typeface="Consolas" charset="0"/>
                  <a:ea typeface="Consolas" charset="0"/>
                  <a:cs typeface="Consolas" charset="0"/>
                </a:rPr>
                <a:t>);</a:t>
              </a:r>
            </a:p>
          </p:txBody>
        </p:sp>
      </p:grpSp>
      <p:sp>
        <p:nvSpPr>
          <p:cNvPr id="20" name="TextBox 19"/>
          <p:cNvSpPr txBox="1"/>
          <p:nvPr/>
        </p:nvSpPr>
        <p:spPr>
          <a:xfrm>
            <a:off x="5223008" y="1828799"/>
            <a:ext cx="1295400" cy="646331"/>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0</a:t>
            </a:r>
          </a:p>
          <a:p>
            <a:endParaRPr lang="en-US" dirty="0">
              <a:latin typeface="Consolas" charset="0"/>
              <a:ea typeface="Consolas" charset="0"/>
              <a:cs typeface="Consolas" charset="0"/>
            </a:endParaRPr>
          </a:p>
        </p:txBody>
      </p:sp>
      <p:grpSp>
        <p:nvGrpSpPr>
          <p:cNvPr id="22" name="Group 21"/>
          <p:cNvGrpSpPr/>
          <p:nvPr/>
        </p:nvGrpSpPr>
        <p:grpSpPr>
          <a:xfrm>
            <a:off x="914400" y="1662499"/>
            <a:ext cx="3582296" cy="1219200"/>
            <a:chOff x="228600" y="2286000"/>
            <a:chExt cx="2819400" cy="1219200"/>
          </a:xfrm>
        </p:grpSpPr>
        <p:sp>
          <p:nvSpPr>
            <p:cNvPr id="23" name="Flowchart: Document 22"/>
            <p:cNvSpPr/>
            <p:nvPr/>
          </p:nvSpPr>
          <p:spPr>
            <a:xfrm>
              <a:off x="228600" y="22860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24" name="TextBox 23"/>
            <p:cNvSpPr txBox="1"/>
            <p:nvPr/>
          </p:nvSpPr>
          <p:spPr>
            <a:xfrm>
              <a:off x="304800" y="2286000"/>
              <a:ext cx="2545492" cy="830997"/>
            </a:xfrm>
            <a:prstGeom prst="rect">
              <a:avLst/>
            </a:prstGeom>
            <a:noFill/>
          </p:spPr>
          <p:txBody>
            <a:bodyPr wrap="square" rtlCol="0">
              <a:spAutoFit/>
            </a:bodyPr>
            <a:lstStyle/>
            <a:p>
              <a:endParaRPr lang="en-US" sz="1600" dirty="0">
                <a:solidFill>
                  <a:srgbClr val="1E28EA"/>
                </a:solidFill>
                <a:latin typeface="Consolas" charset="0"/>
                <a:ea typeface="Consolas" charset="0"/>
                <a:cs typeface="Consolas" charset="0"/>
              </a:endParaRPr>
            </a:p>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 </a:t>
              </a:r>
              <a:r>
                <a:rPr lang="en-US" sz="1600" dirty="0">
                  <a:solidFill>
                    <a:schemeClr val="accent6">
                      <a:lumMod val="50000"/>
                    </a:schemeClr>
                  </a:solidFill>
                  <a:latin typeface="Consolas" charset="0"/>
                  <a:ea typeface="Consolas" charset="0"/>
                  <a:cs typeface="Consolas" charset="0"/>
                </a:rPr>
                <a:t>1</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lim</a:t>
              </a:r>
              <a:r>
                <a:rPr lang="en-US" sz="1600" dirty="0">
                  <a:latin typeface="Consolas" charset="0"/>
                  <a:ea typeface="Consolas" charset="0"/>
                  <a:cs typeface="Consolas" charset="0"/>
                </a:rPr>
                <a:t> = </a:t>
              </a:r>
              <a:r>
                <a:rPr lang="en-US" sz="1600" dirty="0">
                  <a:solidFill>
                    <a:schemeClr val="accent6">
                      <a:lumMod val="50000"/>
                    </a:schemeClr>
                  </a:solidFill>
                  <a:latin typeface="Consolas" charset="0"/>
                  <a:ea typeface="Consolas" charset="0"/>
                  <a:cs typeface="Consolas" charset="0"/>
                </a:rPr>
                <a:t>2</a:t>
              </a:r>
              <a:r>
                <a:rPr lang="en-US" sz="1600" b="1" dirty="0">
                  <a:solidFill>
                    <a:schemeClr val="bg1">
                      <a:lumMod val="50000"/>
                    </a:schemeClr>
                  </a:solidFill>
                  <a:latin typeface="Consolas" charset="0"/>
                  <a:ea typeface="Consolas" charset="0"/>
                  <a:cs typeface="Consolas" charset="0"/>
                </a:rPr>
                <a:t>;</a:t>
              </a: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&lt;&lt; </a:t>
              </a:r>
              <a:r>
                <a:rPr lang="en-US" sz="1600" b="1" dirty="0">
                  <a:solidFill>
                    <a:schemeClr val="bg1">
                      <a:lumMod val="50000"/>
                    </a:schemeClr>
                  </a:solidFill>
                  <a:latin typeface="Consolas" charset="0"/>
                  <a:ea typeface="Consolas" charset="0"/>
                  <a:cs typeface="Consolas" charset="0"/>
                </a:rPr>
                <a:t>(</a:t>
              </a:r>
              <a:r>
                <a:rPr lang="en-US" sz="1600" dirty="0" err="1">
                  <a:latin typeface="Consolas" charset="0"/>
                  <a:ea typeface="Consolas" charset="0"/>
                  <a:cs typeface="Consolas" charset="0"/>
                </a:rPr>
                <a:t>i</a:t>
              </a:r>
              <a:r>
                <a:rPr lang="en-US" sz="1600" dirty="0">
                  <a:latin typeface="Consolas" charset="0"/>
                  <a:ea typeface="Consolas" charset="0"/>
                  <a:cs typeface="Consolas" charset="0"/>
                </a:rPr>
                <a:t> </a:t>
              </a:r>
              <a:r>
                <a:rPr lang="en-US" sz="1600" b="1" dirty="0">
                  <a:latin typeface="Consolas" charset="0"/>
                  <a:ea typeface="Consolas" charset="0"/>
                  <a:cs typeface="Consolas" charset="0"/>
                </a:rPr>
                <a:t>&lt;</a:t>
              </a:r>
              <a:r>
                <a:rPr lang="en-US" sz="1600" dirty="0">
                  <a:latin typeface="Consolas" charset="0"/>
                  <a:ea typeface="Consolas" charset="0"/>
                  <a:cs typeface="Consolas" charset="0"/>
                </a:rPr>
                <a:t> </a:t>
              </a:r>
              <a:r>
                <a:rPr lang="en-US" sz="1600" dirty="0" err="1">
                  <a:latin typeface="Consolas" charset="0"/>
                  <a:ea typeface="Consolas" charset="0"/>
                  <a:cs typeface="Consolas" charset="0"/>
                </a:rPr>
                <a:t>lim</a:t>
              </a:r>
              <a:r>
                <a:rPr lang="en-US" sz="1600" dirty="0">
                  <a:latin typeface="Consolas" charset="0"/>
                  <a:ea typeface="Consolas" charset="0"/>
                  <a:cs typeface="Consolas" charset="0"/>
                </a:rPr>
                <a:t> </a:t>
              </a:r>
              <a:r>
                <a:rPr lang="en-US" sz="1600" b="1" dirty="0">
                  <a:latin typeface="Consolas" charset="0"/>
                  <a:ea typeface="Consolas" charset="0"/>
                  <a:cs typeface="Consolas" charset="0"/>
                </a:rPr>
                <a:t>–</a:t>
              </a:r>
              <a:r>
                <a:rPr lang="en-US" sz="1600" dirty="0">
                  <a:latin typeface="Consolas" charset="0"/>
                  <a:ea typeface="Consolas" charset="0"/>
                  <a:cs typeface="Consolas" charset="0"/>
                </a:rPr>
                <a:t> </a:t>
              </a:r>
              <a:r>
                <a:rPr lang="en-US" sz="1600" dirty="0">
                  <a:solidFill>
                    <a:schemeClr val="accent6">
                      <a:lumMod val="50000"/>
                    </a:schemeClr>
                  </a:solidFill>
                  <a:latin typeface="Consolas" charset="0"/>
                  <a:ea typeface="Consolas" charset="0"/>
                  <a:cs typeface="Consolas" charset="0"/>
                </a:rPr>
                <a:t>2</a:t>
              </a:r>
              <a:r>
                <a:rPr lang="en-US" sz="1600" b="1" dirty="0">
                  <a:solidFill>
                    <a:schemeClr val="bg1">
                      <a:lumMod val="50000"/>
                    </a:schemeClr>
                  </a:solidFill>
                  <a:latin typeface="Consolas" charset="0"/>
                  <a:ea typeface="Consolas" charset="0"/>
                  <a:cs typeface="Consolas" charset="0"/>
                </a:rPr>
                <a:t>)</a:t>
              </a:r>
              <a:r>
                <a:rPr lang="en-US" sz="1600" dirty="0">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a:t>
              </a:r>
            </a:p>
          </p:txBody>
        </p:sp>
      </p:grpSp>
      <p:sp>
        <p:nvSpPr>
          <p:cNvPr id="27" name="Oval 26"/>
          <p:cNvSpPr/>
          <p:nvPr/>
        </p:nvSpPr>
        <p:spPr>
          <a:xfrm>
            <a:off x="286603" y="2112165"/>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4</a:t>
            </a:r>
          </a:p>
        </p:txBody>
      </p:sp>
      <p:sp>
        <p:nvSpPr>
          <p:cNvPr id="28" name="Oval 27"/>
          <p:cNvSpPr/>
          <p:nvPr/>
        </p:nvSpPr>
        <p:spPr>
          <a:xfrm>
            <a:off x="286603" y="4405233"/>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5</a:t>
            </a:r>
          </a:p>
        </p:txBody>
      </p:sp>
      <p:sp>
        <p:nvSpPr>
          <p:cNvPr id="29" name="Right Arrow 28"/>
          <p:cNvSpPr/>
          <p:nvPr/>
        </p:nvSpPr>
        <p:spPr>
          <a:xfrm>
            <a:off x="4608372" y="2100086"/>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Arrow 29"/>
          <p:cNvSpPr/>
          <p:nvPr/>
        </p:nvSpPr>
        <p:spPr>
          <a:xfrm>
            <a:off x="4608372" y="4405233"/>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3642610" y="2692143"/>
            <a:ext cx="4897511" cy="794478"/>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solidFill>
                  <a:srgbClr val="232C12"/>
                </a:solidFill>
                <a:latin typeface="Avenir Next Condensed" charset="0"/>
                <a:ea typeface="Avenir Next Condensed" charset="0"/>
                <a:cs typeface="Avenir Next Condensed" charset="0"/>
              </a:rPr>
              <a:t>The “</a:t>
            </a:r>
            <a:r>
              <a:rPr lang="en-US" altLang="zh-TW" dirty="0">
                <a:solidFill>
                  <a:srgbClr val="232C12"/>
                </a:solidFill>
                <a:latin typeface="Consolas" charset="0"/>
                <a:ea typeface="Consolas" charset="0"/>
                <a:cs typeface="Consolas" charset="0"/>
              </a:rPr>
              <a:t>–</a:t>
            </a:r>
            <a:r>
              <a:rPr lang="en-US" altLang="zh-TW" dirty="0">
                <a:solidFill>
                  <a:srgbClr val="232C12"/>
                </a:solidFill>
                <a:latin typeface="Avenir Next Condensed" charset="0"/>
                <a:ea typeface="Avenir Next Condensed" charset="0"/>
                <a:cs typeface="Avenir Next Condensed" charset="0"/>
              </a:rPr>
              <a:t>” operator is of </a:t>
            </a:r>
            <a:r>
              <a:rPr lang="en-US" altLang="zh-TW" b="1" dirty="0">
                <a:solidFill>
                  <a:srgbClr val="232C12"/>
                </a:solidFill>
                <a:latin typeface="Avenir Next Condensed" charset="0"/>
                <a:ea typeface="Avenir Next Condensed" charset="0"/>
                <a:cs typeface="Avenir Next Condensed" charset="0"/>
              </a:rPr>
              <a:t>higher</a:t>
            </a:r>
            <a:r>
              <a:rPr lang="en-US" altLang="zh-TW" dirty="0">
                <a:solidFill>
                  <a:srgbClr val="232C12"/>
                </a:solidFill>
                <a:latin typeface="Avenir Next Condensed" charset="0"/>
                <a:ea typeface="Avenir Next Condensed" charset="0"/>
                <a:cs typeface="Avenir Next Condensed" charset="0"/>
              </a:rPr>
              <a:t> precedence than the “</a:t>
            </a:r>
            <a:r>
              <a:rPr lang="en-US" altLang="zh-TW" dirty="0">
                <a:solidFill>
                  <a:srgbClr val="232C12"/>
                </a:solidFill>
                <a:latin typeface="Consolas" charset="0"/>
                <a:ea typeface="Consolas" charset="0"/>
                <a:cs typeface="Consolas" charset="0"/>
              </a:rPr>
              <a:t>&lt;</a:t>
            </a:r>
            <a:r>
              <a:rPr lang="en-US" altLang="zh-TW" dirty="0">
                <a:solidFill>
                  <a:srgbClr val="232C12"/>
                </a:solidFill>
                <a:latin typeface="Avenir Next Condensed" charset="0"/>
                <a:ea typeface="Avenir Next Condensed" charset="0"/>
                <a:cs typeface="Avenir Next Condensed" charset="0"/>
              </a:rPr>
              <a:t>” operator, so “</a:t>
            </a:r>
            <a:r>
              <a:rPr lang="en-US" altLang="zh-TW" dirty="0" err="1">
                <a:solidFill>
                  <a:srgbClr val="232C12"/>
                </a:solidFill>
                <a:latin typeface="Consolas" charset="0"/>
                <a:ea typeface="Consolas" charset="0"/>
                <a:cs typeface="Consolas" charset="0"/>
              </a:rPr>
              <a:t>lim</a:t>
            </a:r>
            <a:r>
              <a:rPr lang="en-US" altLang="zh-TW" dirty="0">
                <a:solidFill>
                  <a:srgbClr val="232C12"/>
                </a:solidFill>
                <a:latin typeface="Consolas" charset="0"/>
                <a:ea typeface="Consolas" charset="0"/>
                <a:cs typeface="Consolas" charset="0"/>
              </a:rPr>
              <a:t> </a:t>
            </a:r>
            <a:r>
              <a:rPr lang="en-US" b="1" dirty="0">
                <a:latin typeface="Consolas" charset="0"/>
                <a:ea typeface="Consolas" charset="0"/>
                <a:cs typeface="Consolas" charset="0"/>
              </a:rPr>
              <a:t>–</a:t>
            </a:r>
            <a:r>
              <a:rPr lang="en-US" altLang="zh-TW" dirty="0">
                <a:solidFill>
                  <a:srgbClr val="232C12"/>
                </a:solidFill>
                <a:latin typeface="Consolas" charset="0"/>
                <a:ea typeface="Consolas" charset="0"/>
                <a:cs typeface="Consolas" charset="0"/>
              </a:rPr>
              <a:t> </a:t>
            </a:r>
            <a:r>
              <a:rPr lang="en-US" altLang="zh-TW" b="1" dirty="0">
                <a:solidFill>
                  <a:schemeClr val="accent6">
                    <a:lumMod val="50000"/>
                  </a:schemeClr>
                </a:solidFill>
                <a:latin typeface="Consolas" charset="0"/>
                <a:ea typeface="Consolas" charset="0"/>
                <a:cs typeface="Consolas" charset="0"/>
              </a:rPr>
              <a:t>2</a:t>
            </a:r>
            <a:r>
              <a:rPr lang="en-US" altLang="zh-TW" dirty="0">
                <a:solidFill>
                  <a:srgbClr val="232C12"/>
                </a:solidFill>
                <a:latin typeface="Avenir Next Condensed" charset="0"/>
                <a:ea typeface="Avenir Next Condensed" charset="0"/>
                <a:cs typeface="Avenir Next Condensed" charset="0"/>
              </a:rPr>
              <a:t>” is executed first</a:t>
            </a:r>
            <a:endParaRPr lang="en-US" dirty="0">
              <a:latin typeface="Avenir Next Condensed" charset="0"/>
              <a:ea typeface="Avenir Next Condensed" charset="0"/>
              <a:cs typeface="Avenir Next Condensed" charset="0"/>
            </a:endParaRPr>
          </a:p>
        </p:txBody>
      </p:sp>
      <p:sp>
        <p:nvSpPr>
          <p:cNvPr id="32" name="Rounded Rectangle 31"/>
          <p:cNvSpPr/>
          <p:nvPr/>
        </p:nvSpPr>
        <p:spPr>
          <a:xfrm>
            <a:off x="3642610" y="5095235"/>
            <a:ext cx="5321509" cy="1261115"/>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solidFill>
                  <a:srgbClr val="232C12"/>
                </a:solidFill>
                <a:latin typeface="Avenir Next Condensed" charset="0"/>
                <a:ea typeface="Avenir Next Condensed" charset="0"/>
                <a:cs typeface="Avenir Next Condensed" charset="0"/>
              </a:rPr>
              <a:t>The bracket </a:t>
            </a:r>
            <a:r>
              <a:rPr lang="en-US" altLang="zh-TW" b="1" dirty="0">
                <a:solidFill>
                  <a:schemeClr val="bg1">
                    <a:lumMod val="50000"/>
                  </a:schemeClr>
                </a:solidFill>
                <a:latin typeface="Consolas" charset="0"/>
                <a:ea typeface="Consolas" charset="0"/>
                <a:cs typeface="Consolas" charset="0"/>
              </a:rPr>
              <a:t>()</a:t>
            </a:r>
            <a:r>
              <a:rPr lang="en-US" altLang="zh-TW" dirty="0">
                <a:solidFill>
                  <a:srgbClr val="232C12"/>
                </a:solidFill>
                <a:latin typeface="Avenir Next Condensed" charset="0"/>
                <a:ea typeface="Avenir Next Condensed" charset="0"/>
                <a:cs typeface="Avenir Next Condensed" charset="0"/>
              </a:rPr>
              <a:t> </a:t>
            </a:r>
            <a:r>
              <a:rPr lang="en-US" altLang="zh-TW" b="1" dirty="0">
                <a:solidFill>
                  <a:srgbClr val="232C12"/>
                </a:solidFill>
                <a:latin typeface="Avenir Next Condensed" charset="0"/>
                <a:ea typeface="Avenir Next Condensed" charset="0"/>
                <a:cs typeface="Avenir Next Condensed" charset="0"/>
              </a:rPr>
              <a:t>overrides</a:t>
            </a:r>
            <a:r>
              <a:rPr lang="en-US" altLang="zh-TW" dirty="0">
                <a:solidFill>
                  <a:srgbClr val="232C12"/>
                </a:solidFill>
                <a:latin typeface="Avenir Next Condensed" charset="0"/>
                <a:ea typeface="Avenir Next Condensed" charset="0"/>
                <a:cs typeface="Avenir Next Condensed" charset="0"/>
              </a:rPr>
              <a:t> precedence and associativity, </a:t>
            </a:r>
            <a:br>
              <a:rPr lang="en-US" altLang="zh-TW" dirty="0">
                <a:solidFill>
                  <a:srgbClr val="232C12"/>
                </a:solidFill>
                <a:latin typeface="Avenir Next Condensed" charset="0"/>
                <a:ea typeface="Avenir Next Condensed" charset="0"/>
                <a:cs typeface="Avenir Next Condensed" charset="0"/>
              </a:rPr>
            </a:br>
            <a:r>
              <a:rPr lang="en-US" altLang="zh-TW" dirty="0">
                <a:solidFill>
                  <a:srgbClr val="232C12"/>
                </a:solidFill>
                <a:latin typeface="Avenir Next Condensed" charset="0"/>
                <a:ea typeface="Avenir Next Condensed" charset="0"/>
                <a:cs typeface="Avenir Next Condensed" charset="0"/>
              </a:rPr>
              <a:t>hence </a:t>
            </a:r>
            <a:r>
              <a:rPr lang="en-US" altLang="zh-TW" b="1" dirty="0">
                <a:solidFill>
                  <a:schemeClr val="bg1">
                    <a:lumMod val="50000"/>
                  </a:schemeClr>
                </a:solidFill>
                <a:latin typeface="Consolas" charset="0"/>
                <a:ea typeface="Consolas" charset="0"/>
                <a:cs typeface="Consolas" charset="0"/>
              </a:rPr>
              <a:t>(</a:t>
            </a:r>
            <a:r>
              <a:rPr lang="en-US" altLang="zh-TW" dirty="0" err="1">
                <a:solidFill>
                  <a:srgbClr val="232C12"/>
                </a:solidFill>
                <a:latin typeface="Consolas" charset="0"/>
                <a:ea typeface="Consolas" charset="0"/>
                <a:cs typeface="Consolas" charset="0"/>
              </a:rPr>
              <a:t>i</a:t>
            </a:r>
            <a:r>
              <a:rPr lang="en-US" altLang="zh-TW" dirty="0">
                <a:solidFill>
                  <a:srgbClr val="232C12"/>
                </a:solidFill>
                <a:latin typeface="Consolas" charset="0"/>
                <a:ea typeface="Consolas" charset="0"/>
                <a:cs typeface="Consolas" charset="0"/>
              </a:rPr>
              <a:t> &lt; </a:t>
            </a:r>
            <a:r>
              <a:rPr lang="en-US" altLang="zh-TW" dirty="0" err="1">
                <a:solidFill>
                  <a:srgbClr val="232C12"/>
                </a:solidFill>
                <a:latin typeface="Consolas" charset="0"/>
                <a:ea typeface="Consolas" charset="0"/>
                <a:cs typeface="Consolas" charset="0"/>
              </a:rPr>
              <a:t>lim</a:t>
            </a:r>
            <a:r>
              <a:rPr lang="en-US" altLang="zh-TW" b="1" dirty="0">
                <a:solidFill>
                  <a:schemeClr val="bg1">
                    <a:lumMod val="50000"/>
                  </a:schemeClr>
                </a:solidFill>
                <a:latin typeface="Consolas" charset="0"/>
                <a:ea typeface="Consolas" charset="0"/>
                <a:cs typeface="Consolas" charset="0"/>
              </a:rPr>
              <a:t>)</a:t>
            </a:r>
            <a:r>
              <a:rPr lang="en-US" altLang="zh-TW" dirty="0">
                <a:solidFill>
                  <a:srgbClr val="232C12"/>
                </a:solidFill>
                <a:latin typeface="Consolas" charset="0"/>
                <a:ea typeface="Consolas" charset="0"/>
                <a:cs typeface="Consolas" charset="0"/>
              </a:rPr>
              <a:t> </a:t>
            </a:r>
            <a:r>
              <a:rPr lang="en-US" altLang="zh-TW" dirty="0">
                <a:solidFill>
                  <a:srgbClr val="232C12"/>
                </a:solidFill>
                <a:latin typeface="Avenir Next Condensed" charset="0"/>
                <a:ea typeface="Avenir Next Condensed" charset="0"/>
                <a:cs typeface="Avenir Next Condensed" charset="0"/>
              </a:rPr>
              <a:t>is first evaluated to yield the intermediate result </a:t>
            </a:r>
            <a:r>
              <a:rPr lang="en-US" altLang="zh-TW" b="1" dirty="0">
                <a:solidFill>
                  <a:srgbClr val="232C12"/>
                </a:solidFill>
                <a:latin typeface="Avenir Next Condensed" charset="0"/>
                <a:ea typeface="Avenir Next Condensed" charset="0"/>
                <a:cs typeface="Avenir Next Condensed" charset="0"/>
              </a:rPr>
              <a:t>1</a:t>
            </a:r>
            <a:endParaRPr lang="en-US" b="1" dirty="0">
              <a:latin typeface="Avenir Next Condensed" charset="0"/>
              <a:ea typeface="Avenir Next Condensed" charset="0"/>
              <a:cs typeface="Avenir Next Condensed"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31" grpId="0" animBg="1"/>
      <p:bldP spid="3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idx="1"/>
          </p:nvPr>
        </p:nvSpPr>
        <p:spPr>
          <a:xfrm>
            <a:off x="286603" y="4692316"/>
            <a:ext cx="8584442" cy="1891046"/>
          </a:xfrm>
        </p:spPr>
        <p:txBody>
          <a:bodyPr>
            <a:normAutofit lnSpcReduction="10000"/>
          </a:bodyPr>
          <a:lstStyle/>
          <a:p>
            <a:pPr>
              <a:lnSpc>
                <a:spcPct val="110000"/>
              </a:lnSpc>
              <a:spcBef>
                <a:spcPts val="600"/>
              </a:spcBef>
            </a:pPr>
            <a:r>
              <a:rPr lang="en-US" sz="2000" dirty="0"/>
              <a:t>Precedence:   (High)  </a:t>
            </a:r>
            <a:r>
              <a:rPr lang="en-US" sz="2000" b="1" dirty="0">
                <a:solidFill>
                  <a:schemeClr val="accent6">
                    <a:lumMod val="75000"/>
                  </a:schemeClr>
                </a:solidFill>
              </a:rPr>
              <a:t>!</a:t>
            </a:r>
            <a:r>
              <a:rPr lang="en-US" sz="2000" dirty="0"/>
              <a:t> &gt; </a:t>
            </a:r>
            <a:r>
              <a:rPr lang="en-US" sz="2000" b="1" dirty="0">
                <a:solidFill>
                  <a:schemeClr val="accent6">
                    <a:lumMod val="75000"/>
                  </a:schemeClr>
                </a:solidFill>
              </a:rPr>
              <a:t>&amp;&amp;</a:t>
            </a:r>
            <a:r>
              <a:rPr lang="en-US" sz="2000" dirty="0"/>
              <a:t> &gt; </a:t>
            </a:r>
            <a:r>
              <a:rPr lang="en-US" sz="2000" b="1" dirty="0">
                <a:solidFill>
                  <a:schemeClr val="accent6">
                    <a:lumMod val="75000"/>
                  </a:schemeClr>
                </a:solidFill>
              </a:rPr>
              <a:t>||</a:t>
            </a:r>
            <a:r>
              <a:rPr lang="en-US" sz="2000" dirty="0"/>
              <a:t> (Low)</a:t>
            </a:r>
          </a:p>
          <a:p>
            <a:pPr>
              <a:lnSpc>
                <a:spcPct val="110000"/>
              </a:lnSpc>
              <a:spcBef>
                <a:spcPts val="600"/>
              </a:spcBef>
            </a:pPr>
            <a:r>
              <a:rPr lang="en-US" sz="2000" dirty="0"/>
              <a:t>C++ treats any </a:t>
            </a:r>
            <a:r>
              <a:rPr lang="en-US" sz="2000" dirty="0">
                <a:solidFill>
                  <a:schemeClr val="accent5">
                    <a:lumMod val="75000"/>
                  </a:schemeClr>
                </a:solidFill>
              </a:rPr>
              <a:t>non-zero</a:t>
            </a:r>
            <a:r>
              <a:rPr lang="en-US" sz="2000" dirty="0"/>
              <a:t> value as </a:t>
            </a:r>
            <a:r>
              <a:rPr lang="en-US" sz="2000" dirty="0">
                <a:solidFill>
                  <a:schemeClr val="accent5">
                    <a:lumMod val="75000"/>
                  </a:schemeClr>
                </a:solidFill>
              </a:rPr>
              <a:t>true</a:t>
            </a:r>
            <a:r>
              <a:rPr lang="en-US" sz="2000" dirty="0"/>
              <a:t>, and </a:t>
            </a:r>
            <a:r>
              <a:rPr lang="en-US" sz="2000" dirty="0">
                <a:solidFill>
                  <a:schemeClr val="accent6">
                    <a:lumMod val="75000"/>
                  </a:schemeClr>
                </a:solidFill>
              </a:rPr>
              <a:t>zero</a:t>
            </a:r>
            <a:r>
              <a:rPr lang="en-US" sz="2000" dirty="0"/>
              <a:t> as </a:t>
            </a:r>
            <a:r>
              <a:rPr lang="en-US" sz="2000" dirty="0">
                <a:solidFill>
                  <a:schemeClr val="accent6">
                    <a:lumMod val="75000"/>
                  </a:schemeClr>
                </a:solidFill>
              </a:rPr>
              <a:t>false</a:t>
            </a:r>
          </a:p>
          <a:p>
            <a:pPr lvl="1">
              <a:lnSpc>
                <a:spcPct val="110000"/>
              </a:lnSpc>
              <a:spcBef>
                <a:spcPts val="600"/>
              </a:spcBef>
            </a:pPr>
            <a:r>
              <a:rPr lang="en-US" sz="1600" dirty="0"/>
              <a:t>Hence (3 &amp;&amp; 0) is false, and (-5 || 0) is true</a:t>
            </a:r>
          </a:p>
          <a:p>
            <a:pPr>
              <a:lnSpc>
                <a:spcPct val="110000"/>
              </a:lnSpc>
              <a:spcBef>
                <a:spcPts val="600"/>
              </a:spcBef>
            </a:pPr>
            <a:r>
              <a:rPr lang="en-US" sz="2000" dirty="0"/>
              <a:t>The unary </a:t>
            </a:r>
            <a:r>
              <a:rPr lang="en-US" sz="2000" b="1" dirty="0">
                <a:solidFill>
                  <a:schemeClr val="accent6">
                    <a:lumMod val="75000"/>
                  </a:schemeClr>
                </a:solidFill>
              </a:rPr>
              <a:t>negation</a:t>
            </a:r>
            <a:r>
              <a:rPr lang="en-US" sz="2000" dirty="0">
                <a:solidFill>
                  <a:schemeClr val="accent6">
                    <a:lumMod val="75000"/>
                  </a:schemeClr>
                </a:solidFill>
              </a:rPr>
              <a:t> </a:t>
            </a:r>
            <a:r>
              <a:rPr lang="en-US" sz="2000" dirty="0"/>
              <a:t>operator ! converts a non-zero operand into 0, and a zero operand into 1   (e.g., </a:t>
            </a:r>
            <a:r>
              <a:rPr lang="en-US" sz="2000" b="1" dirty="0"/>
              <a:t>! 3</a:t>
            </a:r>
            <a:r>
              <a:rPr lang="en-US" sz="2000" dirty="0"/>
              <a:t> is evaluated to 0)</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27222360"/>
              </p:ext>
            </p:extLst>
          </p:nvPr>
        </p:nvGraphicFramePr>
        <p:xfrm>
          <a:off x="681789" y="1507955"/>
          <a:ext cx="6785810" cy="3041586"/>
        </p:xfrm>
        <a:graphic>
          <a:graphicData uri="http://schemas.openxmlformats.org/drawingml/2006/table">
            <a:tbl>
              <a:tblPr firstRow="1" bandRow="1">
                <a:tableStyleId>{5C22544A-7EE6-4342-B048-85BDC9FD1C3A}</a:tableStyleId>
              </a:tblPr>
              <a:tblGrid>
                <a:gridCol w="1357162">
                  <a:extLst>
                    <a:ext uri="{9D8B030D-6E8A-4147-A177-3AD203B41FA5}">
                      <a16:colId xmlns:a16="http://schemas.microsoft.com/office/drawing/2014/main" val="20000"/>
                    </a:ext>
                  </a:extLst>
                </a:gridCol>
                <a:gridCol w="1357162">
                  <a:extLst>
                    <a:ext uri="{9D8B030D-6E8A-4147-A177-3AD203B41FA5}">
                      <a16:colId xmlns:a16="http://schemas.microsoft.com/office/drawing/2014/main" val="20001"/>
                    </a:ext>
                  </a:extLst>
                </a:gridCol>
                <a:gridCol w="1357162">
                  <a:extLst>
                    <a:ext uri="{9D8B030D-6E8A-4147-A177-3AD203B41FA5}">
                      <a16:colId xmlns:a16="http://schemas.microsoft.com/office/drawing/2014/main" val="20002"/>
                    </a:ext>
                  </a:extLst>
                </a:gridCol>
                <a:gridCol w="1357162">
                  <a:extLst>
                    <a:ext uri="{9D8B030D-6E8A-4147-A177-3AD203B41FA5}">
                      <a16:colId xmlns:a16="http://schemas.microsoft.com/office/drawing/2014/main" val="20003"/>
                    </a:ext>
                  </a:extLst>
                </a:gridCol>
                <a:gridCol w="1357162">
                  <a:extLst>
                    <a:ext uri="{9D8B030D-6E8A-4147-A177-3AD203B41FA5}">
                      <a16:colId xmlns:a16="http://schemas.microsoft.com/office/drawing/2014/main" val="20004"/>
                    </a:ext>
                  </a:extLst>
                </a:gridCol>
              </a:tblGrid>
              <a:tr h="506931">
                <a:tc gridSpan="2">
                  <a:txBody>
                    <a:bodyPr/>
                    <a:lstStyle/>
                    <a:p>
                      <a:r>
                        <a:rPr lang="en-US" b="0" i="0" dirty="0">
                          <a:latin typeface="Calibri Light" charset="0"/>
                          <a:ea typeface="Calibri Light" charset="0"/>
                          <a:cs typeface="Calibri Light" charset="0"/>
                        </a:rPr>
                        <a:t>Operands</a:t>
                      </a:r>
                    </a:p>
                  </a:txBody>
                  <a:tcPr anchor="ctr" anchorCtr="1">
                    <a:lnR w="57150" cap="flat" cmpd="sng" algn="ctr">
                      <a:solidFill>
                        <a:schemeClr val="bg1"/>
                      </a:solidFill>
                      <a:prstDash val="solid"/>
                      <a:round/>
                      <a:headEnd type="none" w="med" len="med"/>
                      <a:tailEnd type="none" w="med" len="med"/>
                    </a:lnR>
                  </a:tcPr>
                </a:tc>
                <a:tc hMerge="1">
                  <a:txBody>
                    <a:bodyPr/>
                    <a:lstStyle/>
                    <a:p>
                      <a:endParaRPr lang="en-US" dirty="0"/>
                    </a:p>
                  </a:txBody>
                  <a:tcPr anchor="ctr" anchorCtr="1"/>
                </a:tc>
                <a:tc>
                  <a:txBody>
                    <a:bodyPr/>
                    <a:lstStyle/>
                    <a:p>
                      <a:r>
                        <a:rPr lang="en-US" b="0" i="0" dirty="0">
                          <a:latin typeface="Calibri Light" charset="0"/>
                          <a:ea typeface="Calibri Light" charset="0"/>
                          <a:cs typeface="Calibri Light" charset="0"/>
                        </a:rPr>
                        <a:t>AND</a:t>
                      </a:r>
                      <a:r>
                        <a:rPr lang="en-US" b="0" i="0" baseline="0" dirty="0">
                          <a:latin typeface="Calibri Light" charset="0"/>
                          <a:ea typeface="Calibri Light" charset="0"/>
                          <a:cs typeface="Calibri Light" charset="0"/>
                        </a:rPr>
                        <a:t> (&amp;&amp;)</a:t>
                      </a:r>
                      <a:endParaRPr lang="en-US" b="0" i="0" dirty="0">
                        <a:latin typeface="Calibri Light" charset="0"/>
                        <a:ea typeface="Calibri Light" charset="0"/>
                        <a:cs typeface="Calibri Light" charset="0"/>
                      </a:endParaRPr>
                    </a:p>
                  </a:txBody>
                  <a:tcPr anchor="ctr" anchorCtr="1">
                    <a:lnL w="57150" cap="flat" cmpd="sng" algn="ctr">
                      <a:solidFill>
                        <a:schemeClr val="bg1"/>
                      </a:solidFill>
                      <a:prstDash val="solid"/>
                      <a:round/>
                      <a:headEnd type="none" w="med" len="med"/>
                      <a:tailEnd type="none" w="med" len="med"/>
                    </a:lnL>
                  </a:tcPr>
                </a:tc>
                <a:tc>
                  <a:txBody>
                    <a:bodyPr/>
                    <a:lstStyle/>
                    <a:p>
                      <a:r>
                        <a:rPr lang="en-US" b="0" i="0" dirty="0">
                          <a:latin typeface="Calibri Light" charset="0"/>
                          <a:ea typeface="Calibri Light" charset="0"/>
                          <a:cs typeface="Calibri Light" charset="0"/>
                        </a:rPr>
                        <a:t>OR (||)</a:t>
                      </a:r>
                    </a:p>
                  </a:txBody>
                  <a:tcPr anchor="ctr" anchorCtr="1">
                    <a:lnR w="57150" cap="flat" cmpd="sng" algn="ctr">
                      <a:solidFill>
                        <a:schemeClr val="bg1"/>
                      </a:solidFill>
                      <a:prstDash val="solid"/>
                      <a:round/>
                      <a:headEnd type="none" w="med" len="med"/>
                      <a:tailEnd type="none" w="med" len="med"/>
                    </a:lnR>
                  </a:tcPr>
                </a:tc>
                <a:tc>
                  <a:txBody>
                    <a:bodyPr/>
                    <a:lstStyle/>
                    <a:p>
                      <a:r>
                        <a:rPr lang="en-US" b="0" i="0" dirty="0">
                          <a:latin typeface="Calibri Light" charset="0"/>
                          <a:ea typeface="Calibri Light" charset="0"/>
                          <a:cs typeface="Calibri Light" charset="0"/>
                        </a:rPr>
                        <a:t>NOT</a:t>
                      </a:r>
                      <a:r>
                        <a:rPr lang="en-US" b="0" i="0" baseline="0" dirty="0">
                          <a:latin typeface="Calibri Light" charset="0"/>
                          <a:ea typeface="Calibri Light" charset="0"/>
                          <a:cs typeface="Calibri Light" charset="0"/>
                        </a:rPr>
                        <a:t> (!)</a:t>
                      </a:r>
                      <a:endParaRPr lang="en-US" b="0" i="0" dirty="0">
                        <a:latin typeface="Calibri Light" charset="0"/>
                        <a:ea typeface="Calibri Light" charset="0"/>
                        <a:cs typeface="Calibri Light" charset="0"/>
                      </a:endParaRPr>
                    </a:p>
                  </a:txBody>
                  <a:tcPr anchor="ctr" anchorCtr="1">
                    <a:lnL w="571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r h="506931">
                <a:tc>
                  <a:txBody>
                    <a:bodyPr/>
                    <a:lstStyle/>
                    <a:p>
                      <a:r>
                        <a:rPr lang="en-US" sz="2000" b="0" i="0" dirty="0">
                          <a:latin typeface="Calibri Light" charset="0"/>
                          <a:ea typeface="Calibri Light" charset="0"/>
                          <a:cs typeface="Calibri Light" charset="0"/>
                        </a:rPr>
                        <a:t>A</a:t>
                      </a:r>
                    </a:p>
                  </a:txBody>
                  <a:tcPr anchor="ctr" anchorCtr="1">
                    <a:solidFill>
                      <a:schemeClr val="tx2">
                        <a:lumMod val="40000"/>
                        <a:lumOff val="60000"/>
                      </a:schemeClr>
                    </a:solidFill>
                  </a:tcPr>
                </a:tc>
                <a:tc>
                  <a:txBody>
                    <a:bodyPr/>
                    <a:lstStyle/>
                    <a:p>
                      <a:r>
                        <a:rPr lang="en-US" sz="2000" b="0" i="0" dirty="0">
                          <a:latin typeface="Calibri Light" charset="0"/>
                          <a:ea typeface="Calibri Light" charset="0"/>
                          <a:cs typeface="Calibri Light" charset="0"/>
                        </a:rPr>
                        <a:t>B</a:t>
                      </a:r>
                    </a:p>
                  </a:txBody>
                  <a:tcPr anchor="ctr" anchorCtr="1">
                    <a:lnR w="57150" cap="flat" cmpd="sng" algn="ctr">
                      <a:solidFill>
                        <a:schemeClr val="bg1"/>
                      </a:solidFill>
                      <a:prstDash val="solid"/>
                      <a:round/>
                      <a:headEnd type="none" w="med" len="med"/>
                      <a:tailEnd type="none" w="med" len="med"/>
                    </a:lnR>
                    <a:solidFill>
                      <a:schemeClr val="tx2">
                        <a:lumMod val="40000"/>
                        <a:lumOff val="60000"/>
                      </a:schemeClr>
                    </a:solidFill>
                  </a:tcPr>
                </a:tc>
                <a:tc>
                  <a:txBody>
                    <a:bodyPr/>
                    <a:lstStyle/>
                    <a:p>
                      <a:r>
                        <a:rPr lang="en-US" sz="2000" b="0" i="0" dirty="0">
                          <a:latin typeface="Calibri Light" charset="0"/>
                          <a:ea typeface="Calibri Light" charset="0"/>
                          <a:cs typeface="Calibri Light" charset="0"/>
                        </a:rPr>
                        <a:t>A &amp;&amp; B</a:t>
                      </a:r>
                    </a:p>
                  </a:txBody>
                  <a:tcPr anchor="ctr" anchorCtr="1">
                    <a:lnL w="57150" cap="flat" cmpd="sng" algn="ctr">
                      <a:solidFill>
                        <a:schemeClr val="bg1"/>
                      </a:solidFill>
                      <a:prstDash val="solid"/>
                      <a:round/>
                      <a:headEnd type="none" w="med" len="med"/>
                      <a:tailEnd type="none" w="med" len="med"/>
                    </a:lnL>
                    <a:solidFill>
                      <a:schemeClr val="tx2">
                        <a:lumMod val="40000"/>
                        <a:lumOff val="60000"/>
                      </a:schemeClr>
                    </a:solidFill>
                  </a:tcPr>
                </a:tc>
                <a:tc>
                  <a:txBody>
                    <a:bodyPr/>
                    <a:lstStyle/>
                    <a:p>
                      <a:r>
                        <a:rPr lang="en-US" sz="2000" b="0" i="0" dirty="0">
                          <a:latin typeface="Calibri Light" charset="0"/>
                          <a:ea typeface="Calibri Light" charset="0"/>
                          <a:cs typeface="Calibri Light" charset="0"/>
                        </a:rPr>
                        <a:t>A || B</a:t>
                      </a:r>
                    </a:p>
                  </a:txBody>
                  <a:tcPr anchor="ctr" anchorCtr="1">
                    <a:lnR w="57150" cap="flat" cmpd="sng" algn="ctr">
                      <a:solidFill>
                        <a:schemeClr val="bg1"/>
                      </a:solidFill>
                      <a:prstDash val="solid"/>
                      <a:round/>
                      <a:headEnd type="none" w="med" len="med"/>
                      <a:tailEnd type="none" w="med" len="med"/>
                    </a:lnR>
                    <a:solidFill>
                      <a:schemeClr val="tx2">
                        <a:lumMod val="40000"/>
                        <a:lumOff val="60000"/>
                      </a:schemeClr>
                    </a:solidFill>
                  </a:tcPr>
                </a:tc>
                <a:tc>
                  <a:txBody>
                    <a:bodyPr/>
                    <a:lstStyle/>
                    <a:p>
                      <a:r>
                        <a:rPr lang="en-US" sz="2000" b="0" i="0" dirty="0">
                          <a:latin typeface="Calibri Light" charset="0"/>
                          <a:ea typeface="Calibri Light" charset="0"/>
                          <a:cs typeface="Calibri Light" charset="0"/>
                        </a:rPr>
                        <a:t>! A</a:t>
                      </a:r>
                    </a:p>
                  </a:txBody>
                  <a:tcPr anchor="ctr" anchorCtr="1">
                    <a:lnL w="57150" cap="flat" cmpd="sng" algn="ctr">
                      <a:solidFill>
                        <a:schemeClr val="bg1"/>
                      </a:solid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10001"/>
                  </a:ext>
                </a:extLst>
              </a:tr>
              <a:tr h="506931">
                <a:tc>
                  <a:txBody>
                    <a:bodyPr/>
                    <a:lstStyle/>
                    <a:p>
                      <a:r>
                        <a:rPr lang="en-US" sz="2000" b="0" i="0" dirty="0">
                          <a:solidFill>
                            <a:schemeClr val="tx1"/>
                          </a:solidFill>
                          <a:latin typeface="Calibri Light" charset="0"/>
                          <a:ea typeface="Calibri Light" charset="0"/>
                          <a:cs typeface="Calibri Light" charset="0"/>
                        </a:rPr>
                        <a:t>0</a:t>
                      </a:r>
                    </a:p>
                  </a:txBody>
                  <a:tcPr anchor="ctr" anchorCtr="1"/>
                </a:tc>
                <a:tc>
                  <a:txBody>
                    <a:bodyPr/>
                    <a:lstStyle/>
                    <a:p>
                      <a:r>
                        <a:rPr lang="en-US" sz="2000" b="0" i="0" dirty="0">
                          <a:solidFill>
                            <a:schemeClr val="tx1"/>
                          </a:solidFill>
                          <a:latin typeface="Calibri Light" charset="0"/>
                          <a:ea typeface="Calibri Light" charset="0"/>
                          <a:cs typeface="Calibri Light" charset="0"/>
                        </a:rPr>
                        <a:t>0</a:t>
                      </a:r>
                    </a:p>
                  </a:txBody>
                  <a:tcPr anchor="ctr" anchorCtr="1">
                    <a:lnR w="57150" cap="flat" cmpd="sng" algn="ctr">
                      <a:solidFill>
                        <a:schemeClr val="bg1"/>
                      </a:solidFill>
                      <a:prstDash val="solid"/>
                      <a:round/>
                      <a:headEnd type="none" w="med" len="med"/>
                      <a:tailEnd type="none" w="med" len="med"/>
                    </a:lnR>
                  </a:tcPr>
                </a:tc>
                <a:tc>
                  <a:txBody>
                    <a:bodyPr/>
                    <a:lstStyle/>
                    <a:p>
                      <a:r>
                        <a:rPr lang="en-US" sz="2000" b="0" i="0" dirty="0">
                          <a:solidFill>
                            <a:schemeClr val="tx1"/>
                          </a:solidFill>
                          <a:latin typeface="Calibri Light" charset="0"/>
                          <a:ea typeface="Calibri Light" charset="0"/>
                          <a:cs typeface="Calibri Light" charset="0"/>
                        </a:rPr>
                        <a:t>0</a:t>
                      </a:r>
                    </a:p>
                  </a:txBody>
                  <a:tcPr anchor="ctr" anchorCtr="1">
                    <a:lnL w="57150" cap="flat" cmpd="sng" algn="ctr">
                      <a:solidFill>
                        <a:schemeClr val="bg1"/>
                      </a:solidFill>
                      <a:prstDash val="solid"/>
                      <a:round/>
                      <a:headEnd type="none" w="med" len="med"/>
                      <a:tailEnd type="none" w="med" len="med"/>
                    </a:lnL>
                  </a:tcPr>
                </a:tc>
                <a:tc>
                  <a:txBody>
                    <a:bodyPr/>
                    <a:lstStyle/>
                    <a:p>
                      <a:r>
                        <a:rPr lang="en-US" sz="2000" b="0" i="0" dirty="0">
                          <a:solidFill>
                            <a:schemeClr val="tx1"/>
                          </a:solidFill>
                          <a:latin typeface="Calibri Light" charset="0"/>
                          <a:ea typeface="Calibri Light" charset="0"/>
                          <a:cs typeface="Calibri Light" charset="0"/>
                        </a:rPr>
                        <a:t>0</a:t>
                      </a:r>
                    </a:p>
                  </a:txBody>
                  <a:tcPr anchor="ctr" anchorCtr="1">
                    <a:lnR w="57150" cap="flat" cmpd="sng" algn="ctr">
                      <a:solidFill>
                        <a:schemeClr val="bg1"/>
                      </a:solidFill>
                      <a:prstDash val="solid"/>
                      <a:round/>
                      <a:headEnd type="none" w="med" len="med"/>
                      <a:tailEnd type="none" w="med" len="med"/>
                    </a:lnR>
                  </a:tcPr>
                </a:tc>
                <a:tc rowSpan="2">
                  <a:txBody>
                    <a:bodyPr/>
                    <a:lstStyle/>
                    <a:p>
                      <a:r>
                        <a:rPr lang="en-US" sz="2000" b="0" i="0" dirty="0">
                          <a:solidFill>
                            <a:schemeClr val="tx1"/>
                          </a:solidFill>
                          <a:latin typeface="Calibri Light" charset="0"/>
                          <a:ea typeface="Calibri Light" charset="0"/>
                          <a:cs typeface="Calibri Light" charset="0"/>
                        </a:rPr>
                        <a:t>1</a:t>
                      </a:r>
                    </a:p>
                  </a:txBody>
                  <a:tcPr anchor="ctr" anchorCtr="1">
                    <a:lnL w="571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506931">
                <a:tc>
                  <a:txBody>
                    <a:bodyPr/>
                    <a:lstStyle/>
                    <a:p>
                      <a:r>
                        <a:rPr lang="en-US" sz="2000" b="0" i="0" dirty="0">
                          <a:solidFill>
                            <a:schemeClr val="tx1"/>
                          </a:solidFill>
                          <a:latin typeface="Calibri Light" charset="0"/>
                          <a:ea typeface="Calibri Light" charset="0"/>
                          <a:cs typeface="Calibri Light" charset="0"/>
                        </a:rPr>
                        <a:t>0</a:t>
                      </a:r>
                    </a:p>
                  </a:txBody>
                  <a:tcPr anchor="ctr" anchorCtr="1"/>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a:txBody>
                    <a:bodyPr/>
                    <a:lstStyle/>
                    <a:p>
                      <a:r>
                        <a:rPr lang="en-US" sz="2000" b="0" i="0" dirty="0">
                          <a:solidFill>
                            <a:schemeClr val="tx1"/>
                          </a:solidFill>
                          <a:latin typeface="Calibri Light" charset="0"/>
                          <a:ea typeface="Calibri Light" charset="0"/>
                          <a:cs typeface="Calibri Light" charset="0"/>
                        </a:rPr>
                        <a:t>0</a:t>
                      </a:r>
                    </a:p>
                  </a:txBody>
                  <a:tcPr anchor="ctr" anchorCtr="1">
                    <a:lnL w="57150" cap="flat" cmpd="sng" algn="ctr">
                      <a:solidFill>
                        <a:schemeClr val="bg1"/>
                      </a:solidFill>
                      <a:prstDash val="solid"/>
                      <a:round/>
                      <a:headEnd type="none" w="med" len="med"/>
                      <a:tailEnd type="none" w="med" len="med"/>
                    </a:lnL>
                  </a:tcPr>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vMerge="1">
                  <a:txBody>
                    <a:bodyPr/>
                    <a:lstStyle/>
                    <a:p>
                      <a:endParaRPr lang="en-US" sz="1400" b="1" dirty="0">
                        <a:solidFill>
                          <a:srgbClr val="242DE2"/>
                        </a:solidFill>
                      </a:endParaRPr>
                    </a:p>
                  </a:txBody>
                  <a:tcPr anchor="ctr" anchorCtr="1"/>
                </a:tc>
                <a:extLst>
                  <a:ext uri="{0D108BD9-81ED-4DB2-BD59-A6C34878D82A}">
                    <a16:rowId xmlns:a16="http://schemas.microsoft.com/office/drawing/2014/main" val="10003"/>
                  </a:ext>
                </a:extLst>
              </a:tr>
              <a:tr h="506931">
                <a:tc>
                  <a:txBody>
                    <a:bodyPr/>
                    <a:lstStyle/>
                    <a:p>
                      <a:r>
                        <a:rPr lang="en-US" sz="2000" b="0" i="0" dirty="0">
                          <a:solidFill>
                            <a:schemeClr val="tx1"/>
                          </a:solidFill>
                          <a:latin typeface="Calibri Light" charset="0"/>
                          <a:ea typeface="Calibri Light" charset="0"/>
                          <a:cs typeface="Calibri Light" charset="0"/>
                        </a:rPr>
                        <a:t>1</a:t>
                      </a:r>
                    </a:p>
                  </a:txBody>
                  <a:tcPr anchor="ctr" anchorCtr="1"/>
                </a:tc>
                <a:tc>
                  <a:txBody>
                    <a:bodyPr/>
                    <a:lstStyle/>
                    <a:p>
                      <a:r>
                        <a:rPr lang="en-US" sz="2000" b="0" i="0" dirty="0">
                          <a:solidFill>
                            <a:schemeClr val="tx1"/>
                          </a:solidFill>
                          <a:latin typeface="Calibri Light" charset="0"/>
                          <a:ea typeface="Calibri Light" charset="0"/>
                          <a:cs typeface="Calibri Light" charset="0"/>
                        </a:rPr>
                        <a:t>0</a:t>
                      </a:r>
                    </a:p>
                  </a:txBody>
                  <a:tcPr anchor="ctr" anchorCtr="1">
                    <a:lnR w="57150" cap="flat" cmpd="sng" algn="ctr">
                      <a:solidFill>
                        <a:schemeClr val="bg1"/>
                      </a:solidFill>
                      <a:prstDash val="solid"/>
                      <a:round/>
                      <a:headEnd type="none" w="med" len="med"/>
                      <a:tailEnd type="none" w="med" len="med"/>
                    </a:lnR>
                  </a:tcPr>
                </a:tc>
                <a:tc>
                  <a:txBody>
                    <a:bodyPr/>
                    <a:lstStyle/>
                    <a:p>
                      <a:r>
                        <a:rPr lang="en-US" sz="2000" b="0" i="0" dirty="0">
                          <a:solidFill>
                            <a:schemeClr val="tx1"/>
                          </a:solidFill>
                          <a:latin typeface="Calibri Light" charset="0"/>
                          <a:ea typeface="Calibri Light" charset="0"/>
                          <a:cs typeface="Calibri Light" charset="0"/>
                        </a:rPr>
                        <a:t>0</a:t>
                      </a:r>
                    </a:p>
                  </a:txBody>
                  <a:tcPr anchor="ctr" anchorCtr="1">
                    <a:lnL w="57150" cap="flat" cmpd="sng" algn="ctr">
                      <a:solidFill>
                        <a:schemeClr val="bg1"/>
                      </a:solidFill>
                      <a:prstDash val="solid"/>
                      <a:round/>
                      <a:headEnd type="none" w="med" len="med"/>
                      <a:tailEnd type="none" w="med" len="med"/>
                    </a:lnL>
                  </a:tcPr>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rowSpan="2">
                  <a:txBody>
                    <a:bodyPr/>
                    <a:lstStyle/>
                    <a:p>
                      <a:pPr marL="0" algn="l" defTabSz="457200" rtl="0" eaLnBrk="1" latinLnBrk="0" hangingPunct="1"/>
                      <a:r>
                        <a:rPr lang="en-US" sz="2000" b="0" i="0" kern="1200" dirty="0">
                          <a:solidFill>
                            <a:schemeClr val="tx1"/>
                          </a:solidFill>
                          <a:latin typeface="Calibri Light" charset="0"/>
                          <a:ea typeface="Calibri Light" charset="0"/>
                          <a:cs typeface="Calibri Light" charset="0"/>
                        </a:rPr>
                        <a:t>0</a:t>
                      </a:r>
                    </a:p>
                  </a:txBody>
                  <a:tcPr anchor="ctr" anchorCtr="1">
                    <a:lnL w="571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506931">
                <a:tc>
                  <a:txBody>
                    <a:bodyPr/>
                    <a:lstStyle/>
                    <a:p>
                      <a:r>
                        <a:rPr lang="en-US" sz="2000" b="0" i="0" dirty="0">
                          <a:solidFill>
                            <a:schemeClr val="tx1"/>
                          </a:solidFill>
                          <a:latin typeface="Calibri Light" charset="0"/>
                          <a:ea typeface="Calibri Light" charset="0"/>
                          <a:cs typeface="Calibri Light" charset="0"/>
                        </a:rPr>
                        <a:t>1</a:t>
                      </a:r>
                    </a:p>
                  </a:txBody>
                  <a:tcPr anchor="ctr" anchorCtr="1"/>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a:txBody>
                    <a:bodyPr/>
                    <a:lstStyle/>
                    <a:p>
                      <a:r>
                        <a:rPr lang="en-US" sz="2000" b="0" i="0" dirty="0">
                          <a:solidFill>
                            <a:schemeClr val="tx1"/>
                          </a:solidFill>
                          <a:latin typeface="Calibri Light" charset="0"/>
                          <a:ea typeface="Calibri Light" charset="0"/>
                          <a:cs typeface="Calibri Light" charset="0"/>
                        </a:rPr>
                        <a:t>1</a:t>
                      </a:r>
                    </a:p>
                  </a:txBody>
                  <a:tcPr anchor="ctr" anchorCtr="1">
                    <a:lnL w="57150" cap="flat" cmpd="sng" algn="ctr">
                      <a:solidFill>
                        <a:schemeClr val="bg1"/>
                      </a:solidFill>
                      <a:prstDash val="solid"/>
                      <a:round/>
                      <a:headEnd type="none" w="med" len="med"/>
                      <a:tailEnd type="none" w="med" len="med"/>
                    </a:lnL>
                  </a:tcPr>
                </a:tc>
                <a:tc>
                  <a:txBody>
                    <a:bodyPr/>
                    <a:lstStyle/>
                    <a:p>
                      <a:r>
                        <a:rPr lang="en-US" sz="2000" b="0" i="0" dirty="0">
                          <a:solidFill>
                            <a:schemeClr val="tx1"/>
                          </a:solidFill>
                          <a:latin typeface="Calibri Light" charset="0"/>
                          <a:ea typeface="Calibri Light" charset="0"/>
                          <a:cs typeface="Calibri Light" charset="0"/>
                        </a:rPr>
                        <a:t>1</a:t>
                      </a:r>
                    </a:p>
                  </a:txBody>
                  <a:tcPr anchor="ctr" anchorCtr="1">
                    <a:lnR w="57150" cap="flat" cmpd="sng" algn="ctr">
                      <a:solidFill>
                        <a:schemeClr val="bg1"/>
                      </a:solidFill>
                      <a:prstDash val="solid"/>
                      <a:round/>
                      <a:headEnd type="none" w="med" len="med"/>
                      <a:tailEnd type="none" w="med" len="med"/>
                    </a:lnR>
                  </a:tcPr>
                </a:tc>
                <a:tc vMerge="1">
                  <a:txBody>
                    <a:bodyPr/>
                    <a:lstStyle/>
                    <a:p>
                      <a:endParaRPr lang="en-US" sz="1400" b="1" dirty="0">
                        <a:solidFill>
                          <a:srgbClr val="FF0000"/>
                        </a:solidFill>
                      </a:endParaRPr>
                    </a:p>
                  </a:txBody>
                  <a:tcPr anchor="ctr" anchorCtr="1"/>
                </a:tc>
                <a:extLst>
                  <a:ext uri="{0D108BD9-81ED-4DB2-BD59-A6C34878D82A}">
                    <a16:rowId xmlns:a16="http://schemas.microsoft.com/office/drawing/2014/main" val="10005"/>
                  </a:ext>
                </a:extLst>
              </a:tr>
            </a:tbl>
          </a:graphicData>
        </a:graphic>
      </p:graphicFrame>
      <p:sp>
        <p:nvSpPr>
          <p:cNvPr id="7" name="TextBox 6"/>
          <p:cNvSpPr txBox="1"/>
          <p:nvPr/>
        </p:nvSpPr>
        <p:spPr>
          <a:xfrm>
            <a:off x="7700211" y="2831432"/>
            <a:ext cx="938270" cy="646331"/>
          </a:xfrm>
          <a:prstGeom prst="rect">
            <a:avLst/>
          </a:prstGeom>
          <a:noFill/>
        </p:spPr>
        <p:txBody>
          <a:bodyPr wrap="none" rtlCol="0">
            <a:spAutoFit/>
          </a:bodyPr>
          <a:lstStyle/>
          <a:p>
            <a:r>
              <a:rPr lang="en-US" dirty="0">
                <a:latin typeface="Calibri Light" charset="0"/>
                <a:ea typeface="Calibri Light" charset="0"/>
                <a:cs typeface="Calibri Light" charset="0"/>
              </a:rPr>
              <a:t>0:  False</a:t>
            </a:r>
          </a:p>
          <a:p>
            <a:r>
              <a:rPr lang="en-US" dirty="0">
                <a:latin typeface="Calibri Light" charset="0"/>
                <a:ea typeface="Calibri Light" charset="0"/>
                <a:cs typeface="Calibri Light" charset="0"/>
              </a:rPr>
              <a:t>1:  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98405" y="2865873"/>
            <a:ext cx="5982001" cy="3030392"/>
            <a:chOff x="198405" y="2865873"/>
            <a:chExt cx="5982001" cy="3030392"/>
          </a:xfrm>
        </p:grpSpPr>
        <p:sp>
          <p:nvSpPr>
            <p:cNvPr id="17" name="Flowchart: Document 16"/>
            <p:cNvSpPr/>
            <p:nvPr/>
          </p:nvSpPr>
          <p:spPr>
            <a:xfrm>
              <a:off x="914399" y="2865873"/>
              <a:ext cx="5266007" cy="8429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6603" y="3032173"/>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2</a:t>
              </a:r>
            </a:p>
          </p:txBody>
        </p:sp>
        <p:sp>
          <p:nvSpPr>
            <p:cNvPr id="25" name="Cloud Callout 24"/>
            <p:cNvSpPr/>
            <p:nvPr/>
          </p:nvSpPr>
          <p:spPr>
            <a:xfrm>
              <a:off x="198405" y="3924422"/>
              <a:ext cx="3603609" cy="1971843"/>
            </a:xfrm>
            <a:prstGeom prst="cloud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What if </a:t>
              </a:r>
              <a:r>
                <a:rPr lang="en-US" b="1" dirty="0">
                  <a:latin typeface="Consolas" charset="0"/>
                  <a:ea typeface="Consolas" charset="0"/>
                  <a:cs typeface="Consolas" charset="0"/>
                </a:rPr>
                <a:t>gals</a:t>
              </a:r>
              <a:r>
                <a:rPr lang="en-US" dirty="0"/>
                <a:t> is </a:t>
              </a:r>
              <a:r>
                <a:rPr lang="en-US" b="1" dirty="0">
                  <a:latin typeface="Consolas" charset="0"/>
                  <a:ea typeface="Consolas" charset="0"/>
                  <a:cs typeface="Consolas" charset="0"/>
                </a:rPr>
                <a:t>0</a:t>
              </a:r>
              <a:r>
                <a:rPr lang="en-US" dirty="0"/>
                <a:t>?</a:t>
              </a:r>
              <a:br>
                <a:rPr lang="en-US" dirty="0"/>
              </a:br>
              <a:r>
                <a:rPr lang="en-US" dirty="0"/>
                <a:t>Will </a:t>
              </a:r>
              <a:r>
                <a:rPr lang="en-US" b="1" dirty="0">
                  <a:latin typeface="Consolas" charset="0"/>
                  <a:ea typeface="Consolas" charset="0"/>
                  <a:cs typeface="Consolas" charset="0"/>
                </a:rPr>
                <a:t>gifts/gals</a:t>
              </a:r>
              <a:r>
                <a:rPr lang="en-US" dirty="0"/>
                <a:t> generate a runtime error? </a:t>
              </a:r>
            </a:p>
          </p:txBody>
        </p:sp>
      </p:grpSp>
      <p:sp>
        <p:nvSpPr>
          <p:cNvPr id="2" name="Title 1"/>
          <p:cNvSpPr>
            <a:spLocks noGrp="1"/>
          </p:cNvSpPr>
          <p:nvPr>
            <p:ph type="title"/>
          </p:nvPr>
        </p:nvSpPr>
        <p:spPr/>
        <p:txBody>
          <a:bodyPr/>
          <a:lstStyle/>
          <a:p>
            <a:r>
              <a:rPr lang="en-US" dirty="0"/>
              <a:t>Logical Operators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47</a:t>
            </a:fld>
            <a:endParaRPr lang="en-US" dirty="0"/>
          </a:p>
        </p:txBody>
      </p:sp>
      <p:sp>
        <p:nvSpPr>
          <p:cNvPr id="6" name="TextBox 5"/>
          <p:cNvSpPr txBox="1"/>
          <p:nvPr/>
        </p:nvSpPr>
        <p:spPr>
          <a:xfrm>
            <a:off x="6240379" y="1361255"/>
            <a:ext cx="1295400" cy="646331"/>
          </a:xfrm>
          <a:prstGeom prst="rect">
            <a:avLst/>
          </a:prstGeom>
          <a:solidFill>
            <a:srgbClr val="D9D9D9"/>
          </a:solidFill>
          <a:ln>
            <a:solidFill>
              <a:schemeClr val="tx2">
                <a:lumMod val="75000"/>
              </a:schemeClr>
            </a:solidFill>
          </a:ln>
        </p:spPr>
        <p:txBody>
          <a:bodyPr wrap="square" rtlCol="0">
            <a:spAutoFit/>
          </a:bodyPr>
          <a:lstStyle/>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dirty="0"/>
          </a:p>
          <a:p>
            <a:endParaRPr lang="en-US" dirty="0"/>
          </a:p>
        </p:txBody>
      </p:sp>
      <p:sp>
        <p:nvSpPr>
          <p:cNvPr id="7" name="TextBox 6"/>
          <p:cNvSpPr txBox="1"/>
          <p:nvPr/>
        </p:nvSpPr>
        <p:spPr>
          <a:xfrm>
            <a:off x="6240379" y="1361255"/>
            <a:ext cx="1295400" cy="646331"/>
          </a:xfrm>
          <a:prstGeom prst="rect">
            <a:avLst/>
          </a:prstGeom>
          <a:solidFill>
            <a:srgbClr val="D9D9D9"/>
          </a:solidFill>
          <a:ln>
            <a:solidFill>
              <a:schemeClr val="tx2">
                <a:lumMod val="75000"/>
              </a:schemeClr>
            </a:solidFill>
          </a:ln>
        </p:spPr>
        <p:txBody>
          <a:bodyPr wrap="square" rtlCol="0">
            <a:spAutoFit/>
          </a:bodyPr>
          <a:lstStyle/>
          <a:p>
            <a:r>
              <a:rPr lang="en-US" dirty="0">
                <a:latin typeface="Consolas" charset="0"/>
                <a:ea typeface="Consolas" charset="0"/>
                <a:cs typeface="Consolas" charset="0"/>
              </a:rPr>
              <a:t>1</a:t>
            </a:r>
          </a:p>
          <a:p>
            <a:endParaRPr lang="en-US" dirty="0">
              <a:latin typeface="Consolas" charset="0"/>
              <a:ea typeface="Consolas" charset="0"/>
              <a:cs typeface="Consolas" charset="0"/>
            </a:endParaRPr>
          </a:p>
        </p:txBody>
      </p:sp>
      <p:grpSp>
        <p:nvGrpSpPr>
          <p:cNvPr id="8" name="Group 7"/>
          <p:cNvGrpSpPr/>
          <p:nvPr/>
        </p:nvGrpSpPr>
        <p:grpSpPr>
          <a:xfrm>
            <a:off x="914399" y="1361256"/>
            <a:ext cx="4701093" cy="1133600"/>
            <a:chOff x="228600" y="2286000"/>
            <a:chExt cx="2819400" cy="1317934"/>
          </a:xfrm>
        </p:grpSpPr>
        <p:sp>
          <p:nvSpPr>
            <p:cNvPr id="9" name="Flowchart: Document 8"/>
            <p:cNvSpPr/>
            <p:nvPr/>
          </p:nvSpPr>
          <p:spPr>
            <a:xfrm>
              <a:off x="228600" y="2286000"/>
              <a:ext cx="2819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10" name="TextBox 9"/>
            <p:cNvSpPr txBox="1"/>
            <p:nvPr/>
          </p:nvSpPr>
          <p:spPr>
            <a:xfrm>
              <a:off x="304800" y="2286000"/>
              <a:ext cx="2545492" cy="1317934"/>
            </a:xfrm>
            <a:prstGeom prst="rect">
              <a:avLst/>
            </a:prstGeom>
            <a:noFill/>
          </p:spPr>
          <p:txBody>
            <a:bodyPr wrap="square" rtlCol="0">
              <a:spAutoFit/>
            </a:bodyPr>
            <a:lstStyle/>
            <a:p>
              <a:r>
                <a:rPr lang="en-US" sz="1600" dirty="0" err="1">
                  <a:solidFill>
                    <a:srgbClr val="1E28EA"/>
                  </a:solidFill>
                  <a:latin typeface="Consolas" charset="0"/>
                  <a:ea typeface="Consolas" charset="0"/>
                  <a:cs typeface="Consolas" charset="0"/>
                </a:rPr>
                <a:t>int</a:t>
              </a:r>
              <a:r>
                <a:rPr lang="en-US" sz="1600" dirty="0">
                  <a:latin typeface="Consolas" charset="0"/>
                  <a:ea typeface="Consolas" charset="0"/>
                  <a:cs typeface="Consolas" charset="0"/>
                </a:rPr>
                <a:t> x = 5;</a:t>
              </a:r>
            </a:p>
            <a:p>
              <a:r>
                <a:rPr lang="en-US" sz="1600" dirty="0" err="1">
                  <a:solidFill>
                    <a:srgbClr val="1E28EA"/>
                  </a:solidFill>
                  <a:latin typeface="Consolas" charset="0"/>
                  <a:ea typeface="Consolas" charset="0"/>
                  <a:cs typeface="Consolas" charset="0"/>
                </a:rPr>
                <a:t>bool</a:t>
              </a:r>
              <a:r>
                <a:rPr lang="en-US" sz="1600" b="1" dirty="0">
                  <a:solidFill>
                    <a:schemeClr val="bg1">
                      <a:lumMod val="50000"/>
                    </a:schemeClr>
                  </a:solidFill>
                  <a:latin typeface="Consolas" charset="0"/>
                  <a:ea typeface="Consolas" charset="0"/>
                  <a:cs typeface="Consolas" charset="0"/>
                </a:rPr>
                <a:t> </a:t>
              </a:r>
              <a:r>
                <a:rPr lang="en-US" sz="1600" dirty="0" err="1">
                  <a:latin typeface="Consolas" charset="0"/>
                  <a:ea typeface="Consolas" charset="0"/>
                  <a:cs typeface="Consolas" charset="0"/>
                </a:rPr>
                <a:t>in_range</a:t>
              </a:r>
              <a:r>
                <a:rPr lang="en-US" sz="1600" dirty="0">
                  <a:latin typeface="Consolas" charset="0"/>
                  <a:ea typeface="Consolas" charset="0"/>
                  <a:cs typeface="Consolas" charset="0"/>
                </a:rPr>
                <a:t> = ! (x &lt; 0 || x &gt; 50);</a:t>
              </a:r>
            </a:p>
            <a:p>
              <a:r>
                <a:rPr lang="en-US" sz="1600" dirty="0" err="1">
                  <a:solidFill>
                    <a:srgbClr val="1E28EA"/>
                  </a:solidFill>
                  <a:latin typeface="Consolas" charset="0"/>
                  <a:ea typeface="Consolas" charset="0"/>
                  <a:cs typeface="Consolas" charset="0"/>
                </a:rPr>
                <a:t>cout</a:t>
              </a:r>
              <a:r>
                <a:rPr lang="en-US" sz="1600" dirty="0">
                  <a:solidFill>
                    <a:srgbClr val="1E28EA"/>
                  </a:solidFill>
                  <a:latin typeface="Consolas" charset="0"/>
                  <a:ea typeface="Consolas" charset="0"/>
                  <a:cs typeface="Consolas" charset="0"/>
                </a:rPr>
                <a:t> &lt;&lt; </a:t>
              </a:r>
              <a:r>
                <a:rPr lang="en-US" sz="1600" dirty="0" err="1">
                  <a:latin typeface="Consolas" charset="0"/>
                  <a:ea typeface="Consolas" charset="0"/>
                  <a:cs typeface="Consolas" charset="0"/>
                </a:rPr>
                <a:t>in_range</a:t>
              </a:r>
              <a:r>
                <a:rPr lang="en-US" sz="1600" dirty="0">
                  <a:latin typeface="Consolas" charset="0"/>
                  <a:ea typeface="Consolas" charset="0"/>
                  <a:cs typeface="Consolas" charset="0"/>
                </a:rPr>
                <a:t>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p>
          </p:txBody>
        </p:sp>
      </p:grpSp>
      <p:sp>
        <p:nvSpPr>
          <p:cNvPr id="11" name="Oval 10"/>
          <p:cNvSpPr/>
          <p:nvPr/>
        </p:nvSpPr>
        <p:spPr>
          <a:xfrm>
            <a:off x="286603" y="1644621"/>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1</a:t>
            </a:r>
          </a:p>
        </p:txBody>
      </p:sp>
      <p:sp>
        <p:nvSpPr>
          <p:cNvPr id="12" name="Right Arrow 11"/>
          <p:cNvSpPr/>
          <p:nvPr/>
        </p:nvSpPr>
        <p:spPr>
          <a:xfrm>
            <a:off x="5685007" y="1623044"/>
            <a:ext cx="495399" cy="1791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2893808" y="2258991"/>
            <a:ext cx="6070312" cy="438391"/>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a:solidFill>
                  <a:srgbClr val="232C12"/>
                </a:solidFill>
                <a:latin typeface="Calibri Light" charset="0"/>
                <a:ea typeface="Calibri Light" charset="0"/>
                <a:cs typeface="Calibri Light" charset="0"/>
              </a:rPr>
              <a:t>Both expressions connected by </a:t>
            </a:r>
            <a:r>
              <a:rPr lang="en-US" altLang="zh-TW" sz="1600" dirty="0">
                <a:solidFill>
                  <a:srgbClr val="232C12"/>
                </a:solidFill>
                <a:latin typeface="Consolas" charset="0"/>
                <a:ea typeface="Consolas" charset="0"/>
                <a:cs typeface="Consolas" charset="0"/>
              </a:rPr>
              <a:t>||</a:t>
            </a:r>
            <a:r>
              <a:rPr lang="en-US" altLang="zh-TW" sz="1600" dirty="0">
                <a:solidFill>
                  <a:srgbClr val="232C12"/>
                </a:solidFill>
                <a:latin typeface="Calibri Light" charset="0"/>
                <a:ea typeface="Calibri Light" charset="0"/>
                <a:cs typeface="Calibri Light" charset="0"/>
              </a:rPr>
              <a:t> evaluate to a </a:t>
            </a:r>
            <a:r>
              <a:rPr lang="en-US" altLang="zh-TW" sz="1600" dirty="0">
                <a:solidFill>
                  <a:schemeClr val="accent6">
                    <a:lumMod val="75000"/>
                  </a:schemeClr>
                </a:solidFill>
                <a:latin typeface="Consolas" charset="0"/>
                <a:ea typeface="Consolas" charset="0"/>
                <a:cs typeface="Consolas" charset="0"/>
              </a:rPr>
              <a:t>false</a:t>
            </a:r>
            <a:r>
              <a:rPr lang="en-US" altLang="zh-TW" sz="1600" dirty="0">
                <a:solidFill>
                  <a:srgbClr val="232C12"/>
                </a:solidFill>
                <a:latin typeface="Calibri Light" charset="0"/>
                <a:ea typeface="Calibri Light" charset="0"/>
                <a:cs typeface="Calibri Light" charset="0"/>
              </a:rPr>
              <a:t> value (</a:t>
            </a:r>
            <a:r>
              <a:rPr lang="en-US" altLang="zh-TW" sz="1600" dirty="0">
                <a:solidFill>
                  <a:schemeClr val="accent6">
                    <a:lumMod val="75000"/>
                  </a:schemeClr>
                </a:solidFill>
                <a:latin typeface="Consolas" charset="0"/>
                <a:ea typeface="Consolas" charset="0"/>
                <a:cs typeface="Consolas" charset="0"/>
              </a:rPr>
              <a:t>0</a:t>
            </a:r>
            <a:r>
              <a:rPr lang="en-US" altLang="zh-TW" sz="1600" dirty="0">
                <a:solidFill>
                  <a:srgbClr val="232C12"/>
                </a:solidFill>
                <a:latin typeface="Calibri Light" charset="0"/>
                <a:ea typeface="Calibri Light" charset="0"/>
                <a:cs typeface="Calibri Light" charset="0"/>
              </a:rPr>
              <a:t>)</a:t>
            </a:r>
            <a:endParaRPr lang="en-US" sz="1600" dirty="0">
              <a:latin typeface="Calibri Light" charset="0"/>
              <a:ea typeface="Calibri Light" charset="0"/>
              <a:cs typeface="Calibri Light" charset="0"/>
            </a:endParaRPr>
          </a:p>
        </p:txBody>
      </p:sp>
      <p:sp>
        <p:nvSpPr>
          <p:cNvPr id="21" name="Rounded Rectangle 20"/>
          <p:cNvSpPr/>
          <p:nvPr/>
        </p:nvSpPr>
        <p:spPr>
          <a:xfrm>
            <a:off x="3890212" y="3554008"/>
            <a:ext cx="5073908" cy="1201476"/>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solidFill>
                  <a:srgbClr val="232C12"/>
                </a:solidFill>
                <a:latin typeface="Calibri Light" charset="0"/>
                <a:ea typeface="Calibri Light" charset="0"/>
                <a:cs typeface="Calibri Light" charset="0"/>
              </a:rPr>
              <a:t>No!  Because:  C/C++ evaluates a logical expression from left to right, and stops evaluating once the truth or falsehood of the result is known.</a:t>
            </a:r>
          </a:p>
          <a:p>
            <a:pPr algn="ctr"/>
            <a:r>
              <a:rPr lang="en-US" altLang="zh-TW" dirty="0">
                <a:solidFill>
                  <a:srgbClr val="232C12"/>
                </a:solidFill>
                <a:latin typeface="Calibri Light" charset="0"/>
                <a:ea typeface="Calibri Light" charset="0"/>
                <a:cs typeface="Calibri Light" charset="0"/>
              </a:rPr>
              <a:t>(a.k.a. </a:t>
            </a:r>
            <a:r>
              <a:rPr lang="en-US" altLang="zh-TW" dirty="0">
                <a:solidFill>
                  <a:srgbClr val="0070C0"/>
                </a:solidFill>
                <a:latin typeface="Calibri Light" charset="0"/>
                <a:ea typeface="Calibri Light" charset="0"/>
                <a:cs typeface="Calibri Light" charset="0"/>
              </a:rPr>
              <a:t>short-circuit evaluation</a:t>
            </a:r>
            <a:r>
              <a:rPr lang="en-US" altLang="zh-TW" dirty="0">
                <a:solidFill>
                  <a:srgbClr val="232C12"/>
                </a:solidFill>
                <a:latin typeface="Calibri Light" charset="0"/>
                <a:ea typeface="Calibri Light" charset="0"/>
                <a:cs typeface="Calibri Light" charset="0"/>
              </a:rPr>
              <a:t>)</a:t>
            </a:r>
          </a:p>
        </p:txBody>
      </p:sp>
      <p:sp>
        <p:nvSpPr>
          <p:cNvPr id="24" name="TextBox 23"/>
          <p:cNvSpPr txBox="1"/>
          <p:nvPr/>
        </p:nvSpPr>
        <p:spPr>
          <a:xfrm>
            <a:off x="1023442" y="2865873"/>
            <a:ext cx="5216937" cy="584775"/>
          </a:xfrm>
          <a:prstGeom prst="rect">
            <a:avLst/>
          </a:prstGeom>
          <a:noFill/>
        </p:spPr>
        <p:txBody>
          <a:bodyPr wrap="square" rtlCol="0">
            <a:spAutoFit/>
          </a:bodyPr>
          <a:lstStyle/>
          <a:p>
            <a:r>
              <a:rPr lang="en-US" sz="1600" dirty="0" err="1">
                <a:solidFill>
                  <a:srgbClr val="1E28EA"/>
                </a:solidFill>
                <a:latin typeface="Consolas" charset="0"/>
                <a:ea typeface="Consolas" charset="0"/>
                <a:cs typeface="Consolas" charset="0"/>
              </a:rPr>
              <a:t>bool</a:t>
            </a:r>
            <a:r>
              <a:rPr lang="en-US" sz="1600" dirty="0">
                <a:solidFill>
                  <a:srgbClr val="1E28EA"/>
                </a:solidFill>
                <a:latin typeface="Consolas" charset="0"/>
                <a:ea typeface="Consolas" charset="0"/>
                <a:cs typeface="Consolas" charset="0"/>
              </a:rPr>
              <a:t> </a:t>
            </a:r>
            <a:r>
              <a:rPr lang="en-US" sz="1600" b="1" dirty="0">
                <a:solidFill>
                  <a:schemeClr val="bg1">
                    <a:lumMod val="50000"/>
                  </a:schemeClr>
                </a:solidFill>
                <a:latin typeface="Consolas" charset="0"/>
                <a:ea typeface="Consolas" charset="0"/>
                <a:cs typeface="Consolas" charset="0"/>
              </a:rPr>
              <a:t> </a:t>
            </a:r>
            <a:r>
              <a:rPr lang="en-US" sz="1600" dirty="0" err="1">
                <a:latin typeface="Consolas" charset="0"/>
                <a:ea typeface="Consolas" charset="0"/>
                <a:cs typeface="Consolas" charset="0"/>
              </a:rPr>
              <a:t>i_am_cool</a:t>
            </a:r>
            <a:r>
              <a:rPr lang="en-US" sz="1600" dirty="0">
                <a:latin typeface="Consolas" charset="0"/>
                <a:ea typeface="Consolas" charset="0"/>
                <a:cs typeface="Consolas" charset="0"/>
              </a:rPr>
              <a:t> = </a:t>
            </a:r>
            <a:br>
              <a:rPr lang="en-US" sz="1600" dirty="0">
                <a:latin typeface="Consolas" charset="0"/>
                <a:ea typeface="Consolas" charset="0"/>
                <a:cs typeface="Consolas" charset="0"/>
              </a:rPr>
            </a:br>
            <a:r>
              <a:rPr lang="en-US" sz="1600" dirty="0">
                <a:latin typeface="Consolas" charset="0"/>
                <a:ea typeface="Consolas" charset="0"/>
                <a:cs typeface="Consolas" charset="0"/>
              </a:rPr>
              <a:t>      (gals != 0) &amp;&amp; ((gifts / gals) &gt;= 2);</a:t>
            </a:r>
          </a:p>
        </p:txBody>
      </p:sp>
      <p:sp>
        <p:nvSpPr>
          <p:cNvPr id="26" name="Rounded Rectangle 25"/>
          <p:cNvSpPr/>
          <p:nvPr/>
        </p:nvSpPr>
        <p:spPr>
          <a:xfrm>
            <a:off x="3609703" y="4734312"/>
            <a:ext cx="5261352" cy="877798"/>
          </a:xfrm>
          <a:prstGeom prst="roundRect">
            <a:avLst/>
          </a:prstGeom>
          <a:solidFill>
            <a:srgbClr val="FEF4EC"/>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a:solidFill>
                  <a:srgbClr val="232C12"/>
                </a:solidFill>
                <a:latin typeface="Calibri Light" charset="0"/>
                <a:ea typeface="Calibri Light" charset="0"/>
                <a:cs typeface="Calibri Light" charset="0"/>
              </a:rPr>
              <a:t>Hence, if </a:t>
            </a:r>
            <a:r>
              <a:rPr lang="en-US" altLang="zh-TW" sz="1400" dirty="0">
                <a:solidFill>
                  <a:srgbClr val="232C12"/>
                </a:solidFill>
                <a:latin typeface="Consolas" charset="0"/>
                <a:ea typeface="Consolas" charset="0"/>
                <a:cs typeface="Consolas" charset="0"/>
              </a:rPr>
              <a:t>gals</a:t>
            </a:r>
            <a:r>
              <a:rPr lang="en-US" altLang="zh-TW" sz="1600" dirty="0">
                <a:solidFill>
                  <a:srgbClr val="232C12"/>
                </a:solidFill>
                <a:latin typeface="Calibri Light" charset="0"/>
                <a:ea typeface="Calibri Light" charset="0"/>
                <a:cs typeface="Calibri Light" charset="0"/>
              </a:rPr>
              <a:t> is </a:t>
            </a:r>
            <a:r>
              <a:rPr lang="en-US" altLang="zh-TW" sz="1400" dirty="0">
                <a:solidFill>
                  <a:srgbClr val="232C12"/>
                </a:solidFill>
                <a:latin typeface="Consolas" charset="0"/>
                <a:ea typeface="Consolas" charset="0"/>
                <a:cs typeface="Consolas" charset="0"/>
              </a:rPr>
              <a:t>0</a:t>
            </a:r>
            <a:r>
              <a:rPr lang="en-US" altLang="zh-TW" sz="1600" dirty="0">
                <a:solidFill>
                  <a:srgbClr val="232C12"/>
                </a:solidFill>
                <a:latin typeface="Calibri Light" charset="0"/>
                <a:ea typeface="Calibri Light" charset="0"/>
                <a:cs typeface="Calibri Light" charset="0"/>
              </a:rPr>
              <a:t>, the expression ((gals != 0) &amp;&amp; ???) must be false anyway, so the expression </a:t>
            </a:r>
            <a:r>
              <a:rPr lang="en-US" altLang="zh-TW" sz="1400" dirty="0">
                <a:solidFill>
                  <a:srgbClr val="232C12"/>
                </a:solidFill>
                <a:latin typeface="Consolas" charset="0"/>
                <a:ea typeface="Consolas" charset="0"/>
                <a:cs typeface="Consolas" charset="0"/>
              </a:rPr>
              <a:t>(gifts / gals) &gt;=2 </a:t>
            </a:r>
            <a:r>
              <a:rPr lang="en-US" altLang="zh-TW" sz="1600" dirty="0">
                <a:solidFill>
                  <a:srgbClr val="232C12"/>
                </a:solidFill>
                <a:latin typeface="Calibri Light" charset="0"/>
                <a:ea typeface="Calibri Light" charset="0"/>
                <a:cs typeface="Calibri Light" charset="0"/>
              </a:rPr>
              <a:t>will NOT be evaluated, and thus not generating a runtime error.</a:t>
            </a:r>
          </a:p>
        </p:txBody>
      </p:sp>
      <p:sp>
        <p:nvSpPr>
          <p:cNvPr id="27" name="Rounded Rectangle 26"/>
          <p:cNvSpPr/>
          <p:nvPr/>
        </p:nvSpPr>
        <p:spPr>
          <a:xfrm>
            <a:off x="3802014" y="5610691"/>
            <a:ext cx="5115574" cy="744240"/>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a:solidFill>
                  <a:srgbClr val="232C12"/>
                </a:solidFill>
                <a:latin typeface="Calibri Light" charset="0"/>
                <a:ea typeface="Calibri Light" charset="0"/>
                <a:cs typeface="Calibri Light" charset="0"/>
              </a:rPr>
              <a:t>There is similar short-circuit evaluation for the || operator:</a:t>
            </a:r>
            <a:br>
              <a:rPr lang="en-US" altLang="zh-TW" sz="1600" dirty="0">
                <a:solidFill>
                  <a:srgbClr val="232C12"/>
                </a:solidFill>
                <a:latin typeface="Calibri Light" charset="0"/>
                <a:ea typeface="Calibri Light" charset="0"/>
                <a:cs typeface="Calibri Light" charset="0"/>
              </a:rPr>
            </a:br>
            <a:r>
              <a:rPr lang="en-US" altLang="zh-TW" sz="1400" dirty="0">
                <a:solidFill>
                  <a:srgbClr val="1E28EA"/>
                </a:solidFill>
                <a:latin typeface="Consolas" charset="0"/>
                <a:ea typeface="Consolas" charset="0"/>
                <a:cs typeface="Consolas" charset="0"/>
              </a:rPr>
              <a:t>bool</a:t>
            </a:r>
            <a:r>
              <a:rPr lang="en-US" altLang="zh-TW" sz="1400" dirty="0">
                <a:solidFill>
                  <a:srgbClr val="0070C0"/>
                </a:solidFill>
                <a:latin typeface="Consolas" charset="0"/>
                <a:ea typeface="Consolas" charset="0"/>
                <a:cs typeface="Consolas" charset="0"/>
              </a:rPr>
              <a:t> </a:t>
            </a:r>
            <a:r>
              <a:rPr lang="en-US" altLang="zh-TW" sz="1400" dirty="0">
                <a:solidFill>
                  <a:srgbClr val="232C12"/>
                </a:solidFill>
                <a:latin typeface="Consolas" charset="0"/>
                <a:ea typeface="Consolas" charset="0"/>
                <a:cs typeface="Consolas" charset="0"/>
              </a:rPr>
              <a:t>omg = (gals == 0) || ((gifts / gals) &lt;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21" grpId="0" animBg="1"/>
      <p:bldP spid="24" grpId="0"/>
      <p:bldP spid="26" grpId="0" animBg="1"/>
      <p:bldP spid="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Increment &amp; Decrement Operators</a:t>
            </a:r>
          </a:p>
        </p:txBody>
      </p:sp>
      <p:sp>
        <p:nvSpPr>
          <p:cNvPr id="3" name="Content Placeholder 2"/>
          <p:cNvSpPr>
            <a:spLocks noGrp="1"/>
          </p:cNvSpPr>
          <p:nvPr>
            <p:ph idx="1"/>
          </p:nvPr>
        </p:nvSpPr>
        <p:spPr>
          <a:xfrm>
            <a:off x="286603" y="2690733"/>
            <a:ext cx="8767456" cy="2781626"/>
          </a:xfrm>
        </p:spPr>
        <p:txBody>
          <a:bodyPr>
            <a:normAutofit/>
          </a:bodyPr>
          <a:lstStyle/>
          <a:p>
            <a:r>
              <a:rPr lang="en-US" dirty="0"/>
              <a:t>The increment operator ++ </a:t>
            </a:r>
            <a:r>
              <a:rPr lang="en-US" b="1" dirty="0">
                <a:solidFill>
                  <a:schemeClr val="accent6">
                    <a:lumMod val="75000"/>
                  </a:schemeClr>
                </a:solidFill>
              </a:rPr>
              <a:t>adds</a:t>
            </a:r>
            <a:r>
              <a:rPr lang="en-US" dirty="0">
                <a:solidFill>
                  <a:schemeClr val="accent6">
                    <a:lumMod val="75000"/>
                  </a:schemeClr>
                </a:solidFill>
              </a:rPr>
              <a:t> </a:t>
            </a:r>
            <a:r>
              <a:rPr lang="en-US" b="1" dirty="0">
                <a:solidFill>
                  <a:schemeClr val="accent6">
                    <a:lumMod val="75000"/>
                  </a:schemeClr>
                </a:solidFill>
              </a:rPr>
              <a:t>1</a:t>
            </a:r>
            <a:r>
              <a:rPr lang="en-US" dirty="0"/>
              <a:t> to its operand.</a:t>
            </a:r>
          </a:p>
          <a:p>
            <a:endParaRPr lang="en-US" dirty="0"/>
          </a:p>
          <a:p>
            <a:endParaRPr lang="en-US" dirty="0"/>
          </a:p>
          <a:p>
            <a:r>
              <a:rPr lang="en-US" dirty="0"/>
              <a:t>The decrement operator -- </a:t>
            </a:r>
            <a:r>
              <a:rPr lang="en-US" b="1" dirty="0">
                <a:solidFill>
                  <a:schemeClr val="accent6">
                    <a:lumMod val="75000"/>
                  </a:schemeClr>
                </a:solidFill>
              </a:rPr>
              <a:t>subtracts</a:t>
            </a:r>
            <a:r>
              <a:rPr lang="en-US" dirty="0">
                <a:solidFill>
                  <a:schemeClr val="accent6">
                    <a:lumMod val="75000"/>
                  </a:schemeClr>
                </a:solidFill>
              </a:rPr>
              <a:t> </a:t>
            </a:r>
            <a:r>
              <a:rPr lang="en-US" b="1" dirty="0">
                <a:solidFill>
                  <a:schemeClr val="accent6">
                    <a:lumMod val="75000"/>
                  </a:schemeClr>
                </a:solidFill>
              </a:rPr>
              <a:t>1</a:t>
            </a:r>
            <a:r>
              <a:rPr lang="en-US" dirty="0"/>
              <a:t> from its operand.</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85457555"/>
              </p:ext>
            </p:extLst>
          </p:nvPr>
        </p:nvGraphicFramePr>
        <p:xfrm>
          <a:off x="1524000" y="1416568"/>
          <a:ext cx="6096000" cy="111252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70840">
                <a:tc>
                  <a:txBody>
                    <a:bodyPr/>
                    <a:lstStyle/>
                    <a:p>
                      <a:pPr algn="ctr"/>
                      <a:r>
                        <a:rPr lang="en-US" b="0" i="0" dirty="0">
                          <a:latin typeface="Calibri Light" charset="0"/>
                          <a:ea typeface="Calibri Light" charset="0"/>
                          <a:cs typeface="Calibri Light" charset="0"/>
                        </a:rPr>
                        <a:t>Assignment</a:t>
                      </a:r>
                      <a:r>
                        <a:rPr lang="en-US" b="0" i="0" baseline="0" dirty="0">
                          <a:latin typeface="Calibri Light" charset="0"/>
                          <a:ea typeface="Calibri Light" charset="0"/>
                          <a:cs typeface="Calibri Light" charset="0"/>
                        </a:rPr>
                        <a:t> Operators</a:t>
                      </a:r>
                      <a:endParaRPr lang="en-US" b="0" i="0" dirty="0">
                        <a:latin typeface="Calibri Light" charset="0"/>
                        <a:ea typeface="Calibri Light" charset="0"/>
                        <a:cs typeface="Calibri Light" charset="0"/>
                      </a:endParaRPr>
                    </a:p>
                  </a:txBody>
                  <a:tcPr/>
                </a:tc>
                <a:tc>
                  <a:txBody>
                    <a:bodyPr/>
                    <a:lstStyle/>
                    <a:p>
                      <a:pPr algn="ctr"/>
                      <a:r>
                        <a:rPr lang="en-US" b="0" i="0" dirty="0">
                          <a:latin typeface="Calibri Light" charset="0"/>
                          <a:ea typeface="Calibri Light" charset="0"/>
                          <a:cs typeface="Calibri Light" charset="0"/>
                        </a:rPr>
                        <a:t>Sign in the expression</a:t>
                      </a:r>
                    </a:p>
                  </a:txBody>
                  <a:tcPr/>
                </a:tc>
                <a:extLst>
                  <a:ext uri="{0D108BD9-81ED-4DB2-BD59-A6C34878D82A}">
                    <a16:rowId xmlns:a16="http://schemas.microsoft.com/office/drawing/2014/main" val="10000"/>
                  </a:ext>
                </a:extLst>
              </a:tr>
              <a:tr h="370840">
                <a:tc>
                  <a:txBody>
                    <a:bodyPr/>
                    <a:lstStyle/>
                    <a:p>
                      <a:pPr algn="ctr"/>
                      <a:r>
                        <a:rPr lang="en-US" sz="1800" b="0" i="0" dirty="0">
                          <a:latin typeface="Calibri Light" charset="0"/>
                          <a:ea typeface="Calibri Light" charset="0"/>
                          <a:cs typeface="Calibri Light" charset="0"/>
                        </a:rPr>
                        <a:t>Increment</a:t>
                      </a:r>
                      <a:endParaRPr lang="en-US" b="0" i="0" dirty="0">
                        <a:latin typeface="Calibri Light" charset="0"/>
                        <a:ea typeface="Calibri Light" charset="0"/>
                        <a:cs typeface="Calibri Light" charset="0"/>
                      </a:endParaRPr>
                    </a:p>
                  </a:txBody>
                  <a:tcPr/>
                </a:tc>
                <a:tc>
                  <a:txBody>
                    <a:bodyPr/>
                    <a:lstStyle/>
                    <a:p>
                      <a:pPr algn="ctr"/>
                      <a:r>
                        <a:rPr lang="en-US" b="0" i="0" dirty="0">
                          <a:latin typeface="Consolas" charset="0"/>
                          <a:ea typeface="Consolas" charset="0"/>
                          <a:cs typeface="Consolas" charset="0"/>
                        </a:rPr>
                        <a:t>++</a:t>
                      </a:r>
                    </a:p>
                  </a:txBody>
                  <a:tcPr/>
                </a:tc>
                <a:extLst>
                  <a:ext uri="{0D108BD9-81ED-4DB2-BD59-A6C34878D82A}">
                    <a16:rowId xmlns:a16="http://schemas.microsoft.com/office/drawing/2014/main" val="10001"/>
                  </a:ext>
                </a:extLst>
              </a:tr>
              <a:tr h="370840">
                <a:tc>
                  <a:txBody>
                    <a:bodyPr/>
                    <a:lstStyle/>
                    <a:p>
                      <a:pPr algn="ctr"/>
                      <a:r>
                        <a:rPr lang="en-US" sz="1800" b="0" i="0" dirty="0">
                          <a:latin typeface="Calibri Light" charset="0"/>
                          <a:ea typeface="Calibri Light" charset="0"/>
                          <a:cs typeface="Calibri Light" charset="0"/>
                        </a:rPr>
                        <a:t>Decrement</a:t>
                      </a:r>
                      <a:endParaRPr lang="en-US" b="0" i="0" dirty="0">
                        <a:latin typeface="Calibri Light" charset="0"/>
                        <a:ea typeface="Calibri Light" charset="0"/>
                        <a:cs typeface="Calibri Light" charset="0"/>
                      </a:endParaRPr>
                    </a:p>
                  </a:txBody>
                  <a:tcPr/>
                </a:tc>
                <a:tc>
                  <a:txBody>
                    <a:bodyPr/>
                    <a:lstStyle/>
                    <a:p>
                      <a:pPr algn="ctr"/>
                      <a:r>
                        <a:rPr lang="en-US" b="0" i="0" dirty="0">
                          <a:latin typeface="Consolas" charset="0"/>
                          <a:ea typeface="Consolas" charset="0"/>
                          <a:cs typeface="Consolas" charset="0"/>
                        </a:rPr>
                        <a:t>--</a:t>
                      </a:r>
                    </a:p>
                  </a:txBody>
                  <a:tcPr/>
                </a:tc>
                <a:extLst>
                  <a:ext uri="{0D108BD9-81ED-4DB2-BD59-A6C34878D82A}">
                    <a16:rowId xmlns:a16="http://schemas.microsoft.com/office/drawing/2014/main" val="10002"/>
                  </a:ext>
                </a:extLst>
              </a:tr>
            </a:tbl>
          </a:graphicData>
        </a:graphic>
      </p:graphicFrame>
      <p:grpSp>
        <p:nvGrpSpPr>
          <p:cNvPr id="7" name="Group 6"/>
          <p:cNvGrpSpPr/>
          <p:nvPr/>
        </p:nvGrpSpPr>
        <p:grpSpPr>
          <a:xfrm>
            <a:off x="1626320" y="3320319"/>
            <a:ext cx="1861073" cy="914400"/>
            <a:chOff x="1676400" y="3733800"/>
            <a:chExt cx="1828800" cy="914400"/>
          </a:xfrm>
        </p:grpSpPr>
        <p:sp>
          <p:nvSpPr>
            <p:cNvPr id="8" name="Rectangle 7"/>
            <p:cNvSpPr/>
            <p:nvPr/>
          </p:nvSpPr>
          <p:spPr>
            <a:xfrm>
              <a:off x="1752600" y="3748790"/>
              <a:ext cx="1622084"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i</a:t>
              </a:r>
              <a:r>
                <a:rPr lang="en-US" dirty="0">
                  <a:latin typeface="Consolas" charset="0"/>
                  <a:ea typeface="Consolas" charset="0"/>
                  <a:cs typeface="Consolas" charset="0"/>
                </a:rPr>
                <a:t> = 0;</a:t>
              </a:r>
            </a:p>
            <a:p>
              <a:r>
                <a:rPr lang="en-US" b="1" dirty="0">
                  <a:latin typeface="Consolas" charset="0"/>
                  <a:ea typeface="Consolas" charset="0"/>
                  <a:cs typeface="Consolas" charset="0"/>
                </a:rPr>
                <a:t>++</a:t>
              </a:r>
              <a:r>
                <a:rPr lang="en-US" b="1" dirty="0" err="1">
                  <a:latin typeface="Consolas" charset="0"/>
                  <a:ea typeface="Consolas" charset="0"/>
                  <a:cs typeface="Consolas" charset="0"/>
                </a:rPr>
                <a:t>i</a:t>
              </a:r>
              <a:r>
                <a:rPr lang="en-US" b="1" dirty="0">
                  <a:latin typeface="Consolas" charset="0"/>
                  <a:ea typeface="Consolas" charset="0"/>
                  <a:cs typeface="Consolas" charset="0"/>
                </a:rPr>
                <a:t> ;</a:t>
              </a:r>
            </a:p>
          </p:txBody>
        </p:sp>
        <p:sp>
          <p:nvSpPr>
            <p:cNvPr id="9" name="Flowchart: Document 8"/>
            <p:cNvSpPr/>
            <p:nvPr/>
          </p:nvSpPr>
          <p:spPr>
            <a:xfrm>
              <a:off x="16764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10" name="Group 9"/>
          <p:cNvGrpSpPr/>
          <p:nvPr/>
        </p:nvGrpSpPr>
        <p:grpSpPr>
          <a:xfrm>
            <a:off x="5410200" y="3320319"/>
            <a:ext cx="2286000" cy="914400"/>
            <a:chOff x="5410200" y="3733800"/>
            <a:chExt cx="2286000" cy="914400"/>
          </a:xfrm>
        </p:grpSpPr>
        <p:sp>
          <p:nvSpPr>
            <p:cNvPr id="11" name="Rectangle 10"/>
            <p:cNvSpPr/>
            <p:nvPr/>
          </p:nvSpPr>
          <p:spPr>
            <a:xfrm>
              <a:off x="5410200" y="3752671"/>
              <a:ext cx="2286000"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i</a:t>
              </a:r>
              <a:r>
                <a:rPr lang="en-US" dirty="0">
                  <a:latin typeface="Consolas" charset="0"/>
                  <a:ea typeface="Consolas" charset="0"/>
                  <a:cs typeface="Consolas" charset="0"/>
                </a:rPr>
                <a:t> = 0;</a:t>
              </a:r>
            </a:p>
            <a:p>
              <a:r>
                <a:rPr lang="en-US" b="1" dirty="0" err="1">
                  <a:latin typeface="Consolas" charset="0"/>
                  <a:ea typeface="Consolas" charset="0"/>
                  <a:cs typeface="Consolas" charset="0"/>
                </a:rPr>
                <a:t>i</a:t>
              </a:r>
              <a:r>
                <a:rPr lang="en-US" b="1" dirty="0">
                  <a:latin typeface="Consolas" charset="0"/>
                  <a:ea typeface="Consolas" charset="0"/>
                  <a:cs typeface="Consolas" charset="0"/>
                </a:rPr>
                <a:t> = </a:t>
              </a:r>
              <a:r>
                <a:rPr lang="en-US" b="1" dirty="0" err="1">
                  <a:latin typeface="Consolas" charset="0"/>
                  <a:ea typeface="Consolas" charset="0"/>
                  <a:cs typeface="Consolas" charset="0"/>
                </a:rPr>
                <a:t>i</a:t>
              </a:r>
              <a:r>
                <a:rPr lang="en-US" b="1" dirty="0">
                  <a:latin typeface="Consolas" charset="0"/>
                  <a:ea typeface="Consolas" charset="0"/>
                  <a:cs typeface="Consolas" charset="0"/>
                </a:rPr>
                <a:t> + 1;</a:t>
              </a:r>
            </a:p>
          </p:txBody>
        </p:sp>
        <p:sp>
          <p:nvSpPr>
            <p:cNvPr id="12" name="Flowchart: Document 11"/>
            <p:cNvSpPr/>
            <p:nvPr/>
          </p:nvSpPr>
          <p:spPr>
            <a:xfrm>
              <a:off x="54102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sp>
        <p:nvSpPr>
          <p:cNvPr id="13" name="TextBox 12"/>
          <p:cNvSpPr txBox="1"/>
          <p:nvPr/>
        </p:nvSpPr>
        <p:spPr>
          <a:xfrm>
            <a:off x="3564489" y="3484387"/>
            <a:ext cx="1778051" cy="369332"/>
          </a:xfrm>
          <a:prstGeom prst="rect">
            <a:avLst/>
          </a:prstGeom>
          <a:noFill/>
        </p:spPr>
        <p:txBody>
          <a:bodyPr wrap="none" rtlCol="0">
            <a:spAutoFit/>
          </a:bodyPr>
          <a:lstStyle/>
          <a:p>
            <a:r>
              <a:rPr lang="en-US" dirty="0">
                <a:latin typeface="Avenir Next" charset="0"/>
                <a:ea typeface="Avenir Next" charset="0"/>
                <a:cs typeface="Avenir Next" charset="0"/>
              </a:rPr>
              <a:t>is equivalent to</a:t>
            </a:r>
          </a:p>
        </p:txBody>
      </p:sp>
      <p:grpSp>
        <p:nvGrpSpPr>
          <p:cNvPr id="15" name="Group 14"/>
          <p:cNvGrpSpPr/>
          <p:nvPr/>
        </p:nvGrpSpPr>
        <p:grpSpPr>
          <a:xfrm>
            <a:off x="1626320" y="5073344"/>
            <a:ext cx="1861073" cy="914400"/>
            <a:chOff x="1676400" y="3733800"/>
            <a:chExt cx="1828800" cy="914400"/>
          </a:xfrm>
        </p:grpSpPr>
        <p:sp>
          <p:nvSpPr>
            <p:cNvPr id="16" name="Rectangle 15"/>
            <p:cNvSpPr/>
            <p:nvPr/>
          </p:nvSpPr>
          <p:spPr>
            <a:xfrm>
              <a:off x="1752600" y="3748790"/>
              <a:ext cx="1622084"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i</a:t>
              </a:r>
              <a:r>
                <a:rPr lang="en-US" dirty="0">
                  <a:latin typeface="Consolas" charset="0"/>
                  <a:ea typeface="Consolas" charset="0"/>
                  <a:cs typeface="Consolas" charset="0"/>
                </a:rPr>
                <a:t> = 0;</a:t>
              </a:r>
            </a:p>
            <a:p>
              <a:r>
                <a:rPr lang="en-US" b="1" dirty="0">
                  <a:latin typeface="Consolas" charset="0"/>
                  <a:ea typeface="Consolas" charset="0"/>
                  <a:cs typeface="Consolas" charset="0"/>
                </a:rPr>
                <a:t>--</a:t>
              </a:r>
              <a:r>
                <a:rPr lang="en-US" b="1" dirty="0" err="1">
                  <a:latin typeface="Consolas" charset="0"/>
                  <a:ea typeface="Consolas" charset="0"/>
                  <a:cs typeface="Consolas" charset="0"/>
                </a:rPr>
                <a:t>i</a:t>
              </a:r>
              <a:r>
                <a:rPr lang="en-US" b="1" dirty="0">
                  <a:latin typeface="Consolas" charset="0"/>
                  <a:ea typeface="Consolas" charset="0"/>
                  <a:cs typeface="Consolas" charset="0"/>
                </a:rPr>
                <a:t> ;</a:t>
              </a:r>
            </a:p>
          </p:txBody>
        </p:sp>
        <p:sp>
          <p:nvSpPr>
            <p:cNvPr id="17" name="Flowchart: Document 16"/>
            <p:cNvSpPr/>
            <p:nvPr/>
          </p:nvSpPr>
          <p:spPr>
            <a:xfrm>
              <a:off x="16764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18" name="Group 17"/>
          <p:cNvGrpSpPr/>
          <p:nvPr/>
        </p:nvGrpSpPr>
        <p:grpSpPr>
          <a:xfrm>
            <a:off x="5410200" y="5073344"/>
            <a:ext cx="2286000" cy="914400"/>
            <a:chOff x="5410200" y="3733800"/>
            <a:chExt cx="2286000" cy="914400"/>
          </a:xfrm>
        </p:grpSpPr>
        <p:sp>
          <p:nvSpPr>
            <p:cNvPr id="19" name="Rectangle 18"/>
            <p:cNvSpPr/>
            <p:nvPr/>
          </p:nvSpPr>
          <p:spPr>
            <a:xfrm>
              <a:off x="5410200" y="3752671"/>
              <a:ext cx="2286000"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i</a:t>
              </a:r>
              <a:r>
                <a:rPr lang="en-US" dirty="0">
                  <a:latin typeface="Consolas" charset="0"/>
                  <a:ea typeface="Consolas" charset="0"/>
                  <a:cs typeface="Consolas" charset="0"/>
                </a:rPr>
                <a:t> = 0;</a:t>
              </a:r>
            </a:p>
            <a:p>
              <a:r>
                <a:rPr lang="en-US" b="1" dirty="0" err="1">
                  <a:latin typeface="Consolas" charset="0"/>
                  <a:ea typeface="Consolas" charset="0"/>
                  <a:cs typeface="Consolas" charset="0"/>
                </a:rPr>
                <a:t>i</a:t>
              </a:r>
              <a:r>
                <a:rPr lang="en-US" b="1" dirty="0">
                  <a:latin typeface="Consolas" charset="0"/>
                  <a:ea typeface="Consolas" charset="0"/>
                  <a:cs typeface="Consolas" charset="0"/>
                </a:rPr>
                <a:t> = </a:t>
              </a:r>
              <a:r>
                <a:rPr lang="en-US" b="1" dirty="0" err="1">
                  <a:latin typeface="Consolas" charset="0"/>
                  <a:ea typeface="Consolas" charset="0"/>
                  <a:cs typeface="Consolas" charset="0"/>
                </a:rPr>
                <a:t>i</a:t>
              </a:r>
              <a:r>
                <a:rPr lang="en-US" b="1" dirty="0">
                  <a:latin typeface="Consolas" charset="0"/>
                  <a:ea typeface="Consolas" charset="0"/>
                  <a:cs typeface="Consolas" charset="0"/>
                </a:rPr>
                <a:t> – 1;</a:t>
              </a:r>
            </a:p>
          </p:txBody>
        </p:sp>
        <p:sp>
          <p:nvSpPr>
            <p:cNvPr id="20" name="Flowchart: Document 19"/>
            <p:cNvSpPr/>
            <p:nvPr/>
          </p:nvSpPr>
          <p:spPr>
            <a:xfrm>
              <a:off x="54102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sp>
        <p:nvSpPr>
          <p:cNvPr id="21" name="TextBox 20"/>
          <p:cNvSpPr txBox="1"/>
          <p:nvPr/>
        </p:nvSpPr>
        <p:spPr>
          <a:xfrm>
            <a:off x="3564489" y="5237412"/>
            <a:ext cx="1778051" cy="369332"/>
          </a:xfrm>
          <a:prstGeom prst="rect">
            <a:avLst/>
          </a:prstGeom>
          <a:noFill/>
        </p:spPr>
        <p:txBody>
          <a:bodyPr wrap="none" rtlCol="0">
            <a:spAutoFit/>
          </a:bodyPr>
          <a:lstStyle/>
          <a:p>
            <a:r>
              <a:rPr lang="en-US" dirty="0">
                <a:latin typeface="Avenir Next" charset="0"/>
                <a:ea typeface="Avenir Next" charset="0"/>
                <a:cs typeface="Avenir Next" charset="0"/>
              </a:rPr>
              <a:t>is equivalent 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p:bldP spid="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tabLst>
                <a:tab pos="1030288" algn="l"/>
              </a:tabLst>
            </a:pPr>
            <a:r>
              <a:rPr lang="en-US" dirty="0"/>
              <a:t>Increment &amp; Decrement Operators</a:t>
            </a:r>
          </a:p>
        </p:txBody>
      </p:sp>
      <p:sp>
        <p:nvSpPr>
          <p:cNvPr id="3" name="Content Placeholder 2"/>
          <p:cNvSpPr>
            <a:spLocks noGrp="1"/>
          </p:cNvSpPr>
          <p:nvPr>
            <p:ph idx="1"/>
          </p:nvPr>
        </p:nvSpPr>
        <p:spPr>
          <a:xfrm>
            <a:off x="204157" y="1319134"/>
            <a:ext cx="8857398" cy="4909279"/>
          </a:xfrm>
        </p:spPr>
        <p:txBody>
          <a:bodyPr/>
          <a:lstStyle/>
          <a:p>
            <a:r>
              <a:rPr lang="en-US" dirty="0"/>
              <a:t>The operators </a:t>
            </a:r>
            <a:r>
              <a:rPr lang="en-US" dirty="0">
                <a:latin typeface="Consolas" charset="0"/>
                <a:ea typeface="Consolas" charset="0"/>
                <a:cs typeface="Consolas" charset="0"/>
              </a:rPr>
              <a:t>++</a:t>
            </a:r>
            <a:r>
              <a:rPr lang="en-US" dirty="0"/>
              <a:t> and </a:t>
            </a:r>
            <a:r>
              <a:rPr lang="en-US" dirty="0">
                <a:latin typeface="Consolas" charset="0"/>
                <a:ea typeface="Consolas" charset="0"/>
                <a:cs typeface="Consolas" charset="0"/>
              </a:rPr>
              <a:t>--</a:t>
            </a:r>
            <a:r>
              <a:rPr lang="en-US" dirty="0"/>
              <a:t> may be used either as </a:t>
            </a:r>
            <a:br>
              <a:rPr lang="en-US" dirty="0"/>
            </a:br>
            <a:r>
              <a:rPr lang="en-US" b="1" dirty="0">
                <a:solidFill>
                  <a:schemeClr val="accent6">
                    <a:lumMod val="75000"/>
                  </a:schemeClr>
                </a:solidFill>
              </a:rPr>
              <a:t>prefix</a:t>
            </a:r>
            <a:r>
              <a:rPr lang="en-US" sz="3200" dirty="0"/>
              <a:t> </a:t>
            </a:r>
            <a:r>
              <a:rPr lang="en-US" dirty="0"/>
              <a:t>(e.g., </a:t>
            </a:r>
            <a:r>
              <a:rPr lang="en-US" b="1" dirty="0">
                <a:solidFill>
                  <a:schemeClr val="accent5">
                    <a:lumMod val="75000"/>
                  </a:schemeClr>
                </a:solidFill>
                <a:latin typeface="Consolas" charset="0"/>
                <a:ea typeface="Consolas" charset="0"/>
                <a:cs typeface="Consolas" charset="0"/>
              </a:rPr>
              <a:t>++</a:t>
            </a:r>
            <a:r>
              <a:rPr lang="en-US" b="1" dirty="0" err="1">
                <a:solidFill>
                  <a:schemeClr val="accent5">
                    <a:lumMod val="75000"/>
                  </a:schemeClr>
                </a:solidFill>
                <a:latin typeface="Consolas" charset="0"/>
                <a:ea typeface="Consolas" charset="0"/>
                <a:cs typeface="Consolas" charset="0"/>
              </a:rPr>
              <a:t>i</a:t>
            </a:r>
            <a:r>
              <a:rPr lang="en-US" dirty="0"/>
              <a:t>) or </a:t>
            </a:r>
            <a:r>
              <a:rPr lang="en-US" b="1" dirty="0">
                <a:solidFill>
                  <a:schemeClr val="accent6">
                    <a:lumMod val="75000"/>
                  </a:schemeClr>
                </a:solidFill>
              </a:rPr>
              <a:t>postfix</a:t>
            </a:r>
            <a:r>
              <a:rPr lang="en-US" sz="3200" dirty="0"/>
              <a:t> </a:t>
            </a:r>
            <a:r>
              <a:rPr lang="en-US" dirty="0"/>
              <a:t>(e.g., </a:t>
            </a:r>
            <a:r>
              <a:rPr lang="en-US" b="1" dirty="0" err="1">
                <a:solidFill>
                  <a:schemeClr val="accent5">
                    <a:lumMod val="75000"/>
                  </a:schemeClr>
                </a:solidFill>
                <a:latin typeface="Consolas" charset="0"/>
                <a:ea typeface="Consolas" charset="0"/>
                <a:cs typeface="Consolas" charset="0"/>
              </a:rPr>
              <a:t>i</a:t>
            </a:r>
            <a:r>
              <a:rPr lang="en-US" b="1" dirty="0">
                <a:solidFill>
                  <a:schemeClr val="accent5">
                    <a:lumMod val="75000"/>
                  </a:schemeClr>
                </a:solidFill>
                <a:latin typeface="Consolas" charset="0"/>
                <a:ea typeface="Consolas" charset="0"/>
                <a:cs typeface="Consolas" charset="0"/>
              </a:rPr>
              <a:t>++</a:t>
            </a:r>
            <a:r>
              <a:rPr lang="en-US" dirty="0">
                <a:latin typeface="Consolas" charset="0"/>
                <a:ea typeface="Consolas" charset="0"/>
                <a:cs typeface="Consolas" charset="0"/>
              </a:rPr>
              <a:t>) </a:t>
            </a:r>
            <a:r>
              <a:rPr lang="en-US" dirty="0"/>
              <a:t>operators.</a:t>
            </a:r>
          </a:p>
          <a:p>
            <a:pPr lvl="1"/>
            <a:endParaRPr lang="en-US" sz="2000" dirty="0"/>
          </a:p>
          <a:p>
            <a:pPr lvl="1"/>
            <a:r>
              <a:rPr lang="en-US" sz="2000" dirty="0"/>
              <a:t>When used as </a:t>
            </a:r>
            <a:r>
              <a:rPr lang="en-US" sz="2000" b="1" dirty="0"/>
              <a:t>prefix</a:t>
            </a:r>
            <a:r>
              <a:rPr lang="en-US" sz="2000" dirty="0"/>
              <a:t>, increment/decrement is done </a:t>
            </a:r>
            <a:r>
              <a:rPr lang="en-US" sz="2000" b="1" dirty="0">
                <a:solidFill>
                  <a:schemeClr val="accent6">
                    <a:lumMod val="75000"/>
                  </a:schemeClr>
                </a:solidFill>
              </a:rPr>
              <a:t>before</a:t>
            </a:r>
            <a:r>
              <a:rPr lang="en-US" sz="2000" dirty="0"/>
              <a:t> the value is used. </a:t>
            </a:r>
          </a:p>
          <a:p>
            <a:pPr lvl="1"/>
            <a:endParaRPr lang="en-US" sz="2000" dirty="0"/>
          </a:p>
          <a:p>
            <a:pPr lvl="1"/>
            <a:endParaRPr lang="en-US" sz="2000" dirty="0"/>
          </a:p>
          <a:p>
            <a:pPr lvl="1"/>
            <a:endParaRPr lang="en-US" sz="2000" dirty="0"/>
          </a:p>
          <a:p>
            <a:pPr lvl="1"/>
            <a:endParaRPr lang="en-US" sz="2000" dirty="0"/>
          </a:p>
          <a:p>
            <a:pPr lvl="1"/>
            <a:r>
              <a:rPr lang="en-US" sz="2000" dirty="0"/>
              <a:t>When used as </a:t>
            </a:r>
            <a:r>
              <a:rPr lang="en-US" sz="2000" b="1" dirty="0"/>
              <a:t>postfix</a:t>
            </a:r>
            <a:r>
              <a:rPr lang="en-US" sz="2000" dirty="0"/>
              <a:t>, increment/decrement is done </a:t>
            </a:r>
            <a:r>
              <a:rPr lang="en-US" sz="2000" b="1" dirty="0">
                <a:solidFill>
                  <a:schemeClr val="accent6">
                    <a:lumMod val="75000"/>
                  </a:schemeClr>
                </a:solidFill>
              </a:rPr>
              <a:t>after</a:t>
            </a:r>
            <a:r>
              <a:rPr lang="en-US" sz="2000" dirty="0"/>
              <a:t> the value is used.</a:t>
            </a:r>
          </a:p>
          <a:p>
            <a:pPr lvl="1"/>
            <a:endParaRPr lang="en-US" sz="2000"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49</a:t>
            </a:fld>
            <a:endParaRPr lang="en-US"/>
          </a:p>
        </p:txBody>
      </p:sp>
      <p:grpSp>
        <p:nvGrpSpPr>
          <p:cNvPr id="12" name="Group 11"/>
          <p:cNvGrpSpPr/>
          <p:nvPr/>
        </p:nvGrpSpPr>
        <p:grpSpPr>
          <a:xfrm>
            <a:off x="1080401" y="3237875"/>
            <a:ext cx="2382633" cy="914400"/>
            <a:chOff x="1676400" y="3733800"/>
            <a:chExt cx="1828800" cy="914400"/>
          </a:xfrm>
        </p:grpSpPr>
        <p:sp>
          <p:nvSpPr>
            <p:cNvPr id="13" name="Rectangle 12"/>
            <p:cNvSpPr/>
            <p:nvPr/>
          </p:nvSpPr>
          <p:spPr>
            <a:xfrm>
              <a:off x="1676400" y="3733800"/>
              <a:ext cx="1816282"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c = 0, </a:t>
              </a:r>
              <a:r>
                <a:rPr lang="en-US" dirty="0" err="1">
                  <a:latin typeface="Consolas" charset="0"/>
                  <a:ea typeface="Consolas" charset="0"/>
                  <a:cs typeface="Consolas" charset="0"/>
                </a:rPr>
                <a:t>i</a:t>
              </a:r>
              <a:r>
                <a:rPr lang="en-US" dirty="0">
                  <a:latin typeface="Consolas" charset="0"/>
                  <a:ea typeface="Consolas" charset="0"/>
                  <a:cs typeface="Consolas" charset="0"/>
                </a:rPr>
                <a:t> = 0;</a:t>
              </a:r>
              <a:br>
                <a:rPr lang="en-US" dirty="0">
                  <a:latin typeface="Consolas" charset="0"/>
                  <a:ea typeface="Consolas" charset="0"/>
                  <a:cs typeface="Consolas" charset="0"/>
                </a:rPr>
              </a:br>
              <a:r>
                <a:rPr lang="en-US" dirty="0">
                  <a:latin typeface="Consolas" charset="0"/>
                  <a:ea typeface="Consolas" charset="0"/>
                  <a:cs typeface="Consolas" charset="0"/>
                </a:rPr>
                <a:t>c = ++</a:t>
              </a:r>
              <a:r>
                <a:rPr lang="en-US" dirty="0" err="1">
                  <a:latin typeface="Consolas" charset="0"/>
                  <a:ea typeface="Consolas" charset="0"/>
                  <a:cs typeface="Consolas" charset="0"/>
                </a:rPr>
                <a:t>i</a:t>
              </a:r>
              <a:r>
                <a:rPr lang="en-US" dirty="0">
                  <a:latin typeface="Consolas" charset="0"/>
                  <a:ea typeface="Consolas" charset="0"/>
                  <a:cs typeface="Consolas" charset="0"/>
                </a:rPr>
                <a:t> ;</a:t>
              </a:r>
            </a:p>
          </p:txBody>
        </p:sp>
        <p:sp>
          <p:nvSpPr>
            <p:cNvPr id="14" name="Flowchart: Document 13"/>
            <p:cNvSpPr/>
            <p:nvPr/>
          </p:nvSpPr>
          <p:spPr>
            <a:xfrm>
              <a:off x="1676400" y="3733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15" name="Group 14"/>
          <p:cNvGrpSpPr/>
          <p:nvPr/>
        </p:nvGrpSpPr>
        <p:grpSpPr>
          <a:xfrm>
            <a:off x="5000363" y="3237872"/>
            <a:ext cx="2378336" cy="1112911"/>
            <a:chOff x="5410200" y="3733800"/>
            <a:chExt cx="2378336" cy="914400"/>
          </a:xfrm>
        </p:grpSpPr>
        <p:sp>
          <p:nvSpPr>
            <p:cNvPr id="16" name="Rectangle 15"/>
            <p:cNvSpPr/>
            <p:nvPr/>
          </p:nvSpPr>
          <p:spPr>
            <a:xfrm>
              <a:off x="5410200" y="3752671"/>
              <a:ext cx="2378336" cy="758634"/>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c = 0, </a:t>
              </a:r>
              <a:r>
                <a:rPr lang="en-US" dirty="0" err="1">
                  <a:latin typeface="Consolas" charset="0"/>
                  <a:ea typeface="Consolas" charset="0"/>
                  <a:cs typeface="Consolas" charset="0"/>
                </a:rPr>
                <a:t>i</a:t>
              </a:r>
              <a:r>
                <a:rPr lang="en-US" dirty="0">
                  <a:latin typeface="Consolas" charset="0"/>
                  <a:ea typeface="Consolas" charset="0"/>
                  <a:cs typeface="Consolas" charset="0"/>
                </a:rPr>
                <a:t> = 0; </a:t>
              </a:r>
              <a:br>
                <a:rPr lang="en-US" dirty="0">
                  <a:latin typeface="Consolas" charset="0"/>
                  <a:ea typeface="Consolas" charset="0"/>
                  <a:cs typeface="Consolas" charset="0"/>
                </a:rPr>
              </a:br>
              <a:r>
                <a:rPr lang="en-US" dirty="0" err="1">
                  <a:latin typeface="Consolas" charset="0"/>
                  <a:ea typeface="Consolas" charset="0"/>
                  <a:cs typeface="Consolas" charset="0"/>
                </a:rPr>
                <a:t>i</a:t>
              </a:r>
              <a:r>
                <a:rPr lang="en-US" dirty="0">
                  <a:latin typeface="Consolas" charset="0"/>
                  <a:ea typeface="Consolas" charset="0"/>
                  <a:cs typeface="Consolas" charset="0"/>
                </a:rPr>
                <a:t> = </a:t>
              </a:r>
              <a:r>
                <a:rPr lang="en-US" dirty="0" err="1">
                  <a:latin typeface="Consolas" charset="0"/>
                  <a:ea typeface="Consolas" charset="0"/>
                  <a:cs typeface="Consolas" charset="0"/>
                </a:rPr>
                <a:t>i</a:t>
              </a:r>
              <a:r>
                <a:rPr lang="en-US" dirty="0">
                  <a:latin typeface="Consolas" charset="0"/>
                  <a:ea typeface="Consolas" charset="0"/>
                  <a:cs typeface="Consolas" charset="0"/>
                </a:rPr>
                <a:t> + 1;</a:t>
              </a:r>
              <a:br>
                <a:rPr lang="en-US" dirty="0">
                  <a:latin typeface="Consolas" charset="0"/>
                  <a:ea typeface="Consolas" charset="0"/>
                  <a:cs typeface="Consolas" charset="0"/>
                </a:rPr>
              </a:br>
              <a:r>
                <a:rPr lang="en-US" dirty="0">
                  <a:latin typeface="Consolas" charset="0"/>
                  <a:ea typeface="Consolas" charset="0"/>
                  <a:cs typeface="Consolas" charset="0"/>
                </a:rPr>
                <a:t>c = </a:t>
              </a:r>
              <a:r>
                <a:rPr lang="en-US" dirty="0" err="1">
                  <a:latin typeface="Consolas" charset="0"/>
                  <a:ea typeface="Consolas" charset="0"/>
                  <a:cs typeface="Consolas" charset="0"/>
                </a:rPr>
                <a:t>i</a:t>
              </a:r>
              <a:r>
                <a:rPr lang="en-US" dirty="0">
                  <a:latin typeface="Consolas" charset="0"/>
                  <a:ea typeface="Consolas" charset="0"/>
                  <a:cs typeface="Consolas" charset="0"/>
                </a:rPr>
                <a:t>;</a:t>
              </a:r>
            </a:p>
          </p:txBody>
        </p:sp>
        <p:sp>
          <p:nvSpPr>
            <p:cNvPr id="17" name="Flowchart: Document 16"/>
            <p:cNvSpPr/>
            <p:nvPr/>
          </p:nvSpPr>
          <p:spPr>
            <a:xfrm>
              <a:off x="5410200" y="3733800"/>
              <a:ext cx="237833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18" name="Group 17"/>
          <p:cNvGrpSpPr/>
          <p:nvPr/>
        </p:nvGrpSpPr>
        <p:grpSpPr>
          <a:xfrm>
            <a:off x="1080401" y="5104151"/>
            <a:ext cx="2382633" cy="914400"/>
            <a:chOff x="1676400" y="5638800"/>
            <a:chExt cx="1828800" cy="914400"/>
          </a:xfrm>
        </p:grpSpPr>
        <p:sp>
          <p:nvSpPr>
            <p:cNvPr id="19" name="Rectangle 18"/>
            <p:cNvSpPr/>
            <p:nvPr/>
          </p:nvSpPr>
          <p:spPr>
            <a:xfrm>
              <a:off x="1676400" y="5638800"/>
              <a:ext cx="1828800" cy="646331"/>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c = 0, </a:t>
              </a:r>
              <a:r>
                <a:rPr lang="en-US" dirty="0" err="1">
                  <a:latin typeface="Consolas" charset="0"/>
                  <a:ea typeface="Consolas" charset="0"/>
                  <a:cs typeface="Consolas" charset="0"/>
                </a:rPr>
                <a:t>i</a:t>
              </a:r>
              <a:r>
                <a:rPr lang="en-US" dirty="0">
                  <a:latin typeface="Consolas" charset="0"/>
                  <a:ea typeface="Consolas" charset="0"/>
                  <a:cs typeface="Consolas" charset="0"/>
                </a:rPr>
                <a:t> = 0; </a:t>
              </a:r>
              <a:br>
                <a:rPr lang="en-US" dirty="0">
                  <a:latin typeface="Consolas" charset="0"/>
                  <a:ea typeface="Consolas" charset="0"/>
                  <a:cs typeface="Consolas" charset="0"/>
                </a:rPr>
              </a:br>
              <a:r>
                <a:rPr lang="en-US" dirty="0">
                  <a:latin typeface="Consolas" charset="0"/>
                  <a:ea typeface="Consolas" charset="0"/>
                  <a:cs typeface="Consolas" charset="0"/>
                </a:rPr>
                <a:t>c = </a:t>
              </a:r>
              <a:r>
                <a:rPr lang="en-US" dirty="0" err="1">
                  <a:latin typeface="Consolas" charset="0"/>
                  <a:ea typeface="Consolas" charset="0"/>
                  <a:cs typeface="Consolas" charset="0"/>
                </a:rPr>
                <a:t>i</a:t>
              </a:r>
              <a:r>
                <a:rPr lang="en-US" dirty="0">
                  <a:latin typeface="Consolas" charset="0"/>
                  <a:ea typeface="Consolas" charset="0"/>
                  <a:cs typeface="Consolas" charset="0"/>
                </a:rPr>
                <a:t>++;</a:t>
              </a:r>
            </a:p>
          </p:txBody>
        </p:sp>
        <p:sp>
          <p:nvSpPr>
            <p:cNvPr id="20" name="Flowchart: Document 19"/>
            <p:cNvSpPr/>
            <p:nvPr/>
          </p:nvSpPr>
          <p:spPr>
            <a:xfrm>
              <a:off x="1676400" y="5638800"/>
              <a:ext cx="1828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grpSp>
        <p:nvGrpSpPr>
          <p:cNvPr id="21" name="Group 20"/>
          <p:cNvGrpSpPr/>
          <p:nvPr/>
        </p:nvGrpSpPr>
        <p:grpSpPr>
          <a:xfrm>
            <a:off x="5000363" y="5104151"/>
            <a:ext cx="3276600" cy="1200329"/>
            <a:chOff x="5410200" y="5638800"/>
            <a:chExt cx="2971800" cy="1200329"/>
          </a:xfrm>
        </p:grpSpPr>
        <p:sp>
          <p:nvSpPr>
            <p:cNvPr id="22" name="Rectangle 21"/>
            <p:cNvSpPr/>
            <p:nvPr/>
          </p:nvSpPr>
          <p:spPr>
            <a:xfrm>
              <a:off x="5410200" y="5638800"/>
              <a:ext cx="2971800" cy="1200329"/>
            </a:xfrm>
            <a:prstGeom prst="rect">
              <a:avLst/>
            </a:prstGeom>
          </p:spPr>
          <p:txBody>
            <a:bodyPr wrap="square">
              <a:spAutoFit/>
            </a:bodyPr>
            <a:lstStyle/>
            <a:p>
              <a:r>
                <a:rPr lang="en-US" dirty="0" err="1">
                  <a:latin typeface="Consolas" charset="0"/>
                  <a:ea typeface="Consolas" charset="0"/>
                  <a:cs typeface="Consolas" charset="0"/>
                </a:rPr>
                <a:t>int</a:t>
              </a:r>
              <a:r>
                <a:rPr lang="en-US" dirty="0">
                  <a:latin typeface="Consolas" charset="0"/>
                  <a:ea typeface="Consolas" charset="0"/>
                  <a:cs typeface="Consolas" charset="0"/>
                </a:rPr>
                <a:t> c = 0, </a:t>
              </a:r>
              <a:r>
                <a:rPr lang="en-US" dirty="0" err="1">
                  <a:latin typeface="Consolas" charset="0"/>
                  <a:ea typeface="Consolas" charset="0"/>
                  <a:cs typeface="Consolas" charset="0"/>
                </a:rPr>
                <a:t>i</a:t>
              </a:r>
              <a:r>
                <a:rPr lang="en-US" dirty="0">
                  <a:latin typeface="Consolas" charset="0"/>
                  <a:ea typeface="Consolas" charset="0"/>
                  <a:cs typeface="Consolas" charset="0"/>
                </a:rPr>
                <a:t> = 0; </a:t>
              </a:r>
              <a:br>
                <a:rPr lang="en-US" dirty="0">
                  <a:latin typeface="Consolas" charset="0"/>
                  <a:ea typeface="Consolas" charset="0"/>
                  <a:cs typeface="Consolas" charset="0"/>
                </a:rPr>
              </a:br>
              <a:r>
                <a:rPr lang="en-US" dirty="0">
                  <a:latin typeface="Consolas" charset="0"/>
                  <a:ea typeface="Consolas" charset="0"/>
                  <a:cs typeface="Consolas" charset="0"/>
                </a:rPr>
                <a:t>c = </a:t>
              </a:r>
              <a:r>
                <a:rPr lang="en-US" dirty="0" err="1">
                  <a:latin typeface="Consolas" charset="0"/>
                  <a:ea typeface="Consolas" charset="0"/>
                  <a:cs typeface="Consolas" charset="0"/>
                </a:rPr>
                <a:t>i</a:t>
              </a:r>
              <a:r>
                <a:rPr lang="en-US" dirty="0">
                  <a:latin typeface="Consolas" charset="0"/>
                  <a:ea typeface="Consolas" charset="0"/>
                  <a:cs typeface="Consolas" charset="0"/>
                </a:rPr>
                <a:t>;</a:t>
              </a:r>
            </a:p>
            <a:p>
              <a:r>
                <a:rPr lang="en-US" dirty="0" err="1">
                  <a:latin typeface="Consolas" charset="0"/>
                  <a:ea typeface="Consolas" charset="0"/>
                  <a:cs typeface="Consolas" charset="0"/>
                </a:rPr>
                <a:t>i</a:t>
              </a:r>
              <a:r>
                <a:rPr lang="en-US" dirty="0">
                  <a:latin typeface="Consolas" charset="0"/>
                  <a:ea typeface="Consolas" charset="0"/>
                  <a:cs typeface="Consolas" charset="0"/>
                </a:rPr>
                <a:t> = </a:t>
              </a:r>
              <a:r>
                <a:rPr lang="en-US" dirty="0" err="1">
                  <a:latin typeface="Consolas" charset="0"/>
                  <a:ea typeface="Consolas" charset="0"/>
                  <a:cs typeface="Consolas" charset="0"/>
                </a:rPr>
                <a:t>i</a:t>
              </a:r>
              <a:r>
                <a:rPr lang="en-US" dirty="0">
                  <a:latin typeface="Consolas" charset="0"/>
                  <a:ea typeface="Consolas" charset="0"/>
                  <a:cs typeface="Consolas" charset="0"/>
                </a:rPr>
                <a:t> + 1;</a:t>
              </a:r>
              <a:br>
                <a:rPr lang="en-US" dirty="0">
                  <a:latin typeface="Consolas" charset="0"/>
                  <a:ea typeface="Consolas" charset="0"/>
                  <a:cs typeface="Consolas" charset="0"/>
                </a:rPr>
              </a:br>
              <a:endParaRPr lang="en-US" dirty="0">
                <a:latin typeface="Consolas" charset="0"/>
                <a:ea typeface="Consolas" charset="0"/>
                <a:cs typeface="Consolas" charset="0"/>
              </a:endParaRPr>
            </a:p>
          </p:txBody>
        </p:sp>
        <p:sp>
          <p:nvSpPr>
            <p:cNvPr id="23" name="Flowchart: Document 22"/>
            <p:cNvSpPr/>
            <p:nvPr/>
          </p:nvSpPr>
          <p:spPr>
            <a:xfrm>
              <a:off x="5410200" y="5638800"/>
              <a:ext cx="2157095" cy="1124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grpSp>
      <p:sp>
        <p:nvSpPr>
          <p:cNvPr id="24" name="TextBox 23"/>
          <p:cNvSpPr txBox="1"/>
          <p:nvPr/>
        </p:nvSpPr>
        <p:spPr>
          <a:xfrm>
            <a:off x="3621050" y="5400260"/>
            <a:ext cx="1281120" cy="338554"/>
          </a:xfrm>
          <a:prstGeom prst="rect">
            <a:avLst/>
          </a:prstGeom>
          <a:noFill/>
        </p:spPr>
        <p:txBody>
          <a:bodyPr wrap="none" rtlCol="0">
            <a:spAutoFit/>
          </a:bodyPr>
          <a:lstStyle/>
          <a:p>
            <a:r>
              <a:rPr lang="en-US" sz="1600" dirty="0">
                <a:latin typeface="Avenir Next Condensed" charset="0"/>
                <a:ea typeface="Avenir Next Condensed" charset="0"/>
                <a:cs typeface="Avenir Next Condensed" charset="0"/>
              </a:rPr>
              <a:t>is equivalent to</a:t>
            </a:r>
          </a:p>
        </p:txBody>
      </p:sp>
      <p:sp>
        <p:nvSpPr>
          <p:cNvPr id="25" name="TextBox 24"/>
          <p:cNvSpPr txBox="1"/>
          <p:nvPr/>
        </p:nvSpPr>
        <p:spPr>
          <a:xfrm>
            <a:off x="3621050" y="3545652"/>
            <a:ext cx="1281120" cy="338554"/>
          </a:xfrm>
          <a:prstGeom prst="rect">
            <a:avLst/>
          </a:prstGeom>
          <a:noFill/>
        </p:spPr>
        <p:txBody>
          <a:bodyPr wrap="none" rtlCol="0">
            <a:spAutoFit/>
          </a:bodyPr>
          <a:lstStyle/>
          <a:p>
            <a:r>
              <a:rPr lang="en-US" sz="1600" dirty="0">
                <a:latin typeface="Avenir Next Condensed" charset="0"/>
                <a:ea typeface="Avenir Next Condensed" charset="0"/>
                <a:cs typeface="Avenir Next Condensed" charset="0"/>
              </a:rPr>
              <a:t>is equivalent to</a:t>
            </a:r>
          </a:p>
        </p:txBody>
      </p:sp>
      <p:sp>
        <p:nvSpPr>
          <p:cNvPr id="28" name="Cloud Callout 27"/>
          <p:cNvSpPr/>
          <p:nvPr/>
        </p:nvSpPr>
        <p:spPr>
          <a:xfrm>
            <a:off x="7210163" y="5182287"/>
            <a:ext cx="1476637" cy="1084160"/>
          </a:xfrm>
          <a:prstGeom prst="cloudCallout">
            <a:avLst>
              <a:gd name="adj1" fmla="val -59445"/>
              <a:gd name="adj2" fmla="val 32732"/>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a:latin typeface="Consolas" charset="0"/>
                <a:ea typeface="Consolas" charset="0"/>
                <a:cs typeface="Consolas" charset="0"/>
              </a:rPr>
              <a:t>c</a:t>
            </a:r>
            <a:r>
              <a:rPr lang="en-US" dirty="0"/>
              <a:t> = ???</a:t>
            </a:r>
            <a:br>
              <a:rPr lang="en-US" dirty="0"/>
            </a:br>
            <a:r>
              <a:rPr lang="en-US" dirty="0" err="1">
                <a:latin typeface="Consolas" charset="0"/>
                <a:ea typeface="Consolas" charset="0"/>
                <a:cs typeface="Consolas" charset="0"/>
              </a:rPr>
              <a:t>i</a:t>
            </a:r>
            <a:r>
              <a:rPr lang="en-US" dirty="0"/>
              <a:t> = ???</a:t>
            </a:r>
          </a:p>
        </p:txBody>
      </p:sp>
      <p:sp>
        <p:nvSpPr>
          <p:cNvPr id="29" name="Cloud Callout 28"/>
          <p:cNvSpPr/>
          <p:nvPr/>
        </p:nvSpPr>
        <p:spPr>
          <a:xfrm>
            <a:off x="7210163" y="3161805"/>
            <a:ext cx="1441555" cy="1063406"/>
          </a:xfrm>
          <a:prstGeom prst="cloudCallout">
            <a:avLst>
              <a:gd name="adj1" fmla="val -64038"/>
              <a:gd name="adj2" fmla="val 45146"/>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a:latin typeface="Consolas" charset="0"/>
                <a:ea typeface="Consolas" charset="0"/>
                <a:cs typeface="Consolas" charset="0"/>
              </a:rPr>
              <a:t>c</a:t>
            </a:r>
            <a:r>
              <a:rPr lang="en-US" dirty="0"/>
              <a:t> = ???</a:t>
            </a:r>
            <a:br>
              <a:rPr lang="en-US" dirty="0"/>
            </a:br>
            <a:r>
              <a:rPr lang="en-US" dirty="0" err="1">
                <a:latin typeface="Consolas" charset="0"/>
                <a:ea typeface="Consolas" charset="0"/>
                <a:cs typeface="Consolas" charset="0"/>
              </a:rPr>
              <a:t>i</a:t>
            </a:r>
            <a:r>
              <a:rPr lang="en-US" dirty="0"/>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24" grpId="0"/>
      <p:bldP spid="25" grpId="0"/>
      <p:bldP spid="28"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a:xfrm>
            <a:off x="457200" y="1600200"/>
            <a:ext cx="8229600" cy="4756150"/>
          </a:xfrm>
        </p:spPr>
        <p:txBody>
          <a:bodyPr>
            <a:normAutofit/>
          </a:bodyPr>
          <a:lstStyle/>
          <a:p>
            <a:pPr marL="0" indent="0">
              <a:buNone/>
            </a:pPr>
            <a:r>
              <a:rPr lang="en-US" dirty="0"/>
              <a:t>Part I: Basic Operations</a:t>
            </a:r>
          </a:p>
          <a:p>
            <a:pPr lvl="1"/>
            <a:r>
              <a:rPr lang="en-US" dirty="0"/>
              <a:t>Variables &amp; Constants</a:t>
            </a:r>
          </a:p>
          <a:p>
            <a:pPr lvl="1"/>
            <a:r>
              <a:rPr lang="en-US" dirty="0"/>
              <a:t>Operators </a:t>
            </a:r>
          </a:p>
          <a:p>
            <a:pPr lvl="1"/>
            <a:r>
              <a:rPr lang="en-US" dirty="0"/>
              <a:t>Expressions</a:t>
            </a:r>
          </a:p>
          <a:p>
            <a:pPr lvl="1"/>
            <a:r>
              <a:rPr lang="en-US" dirty="0"/>
              <a:t>Data types &amp; type conversions</a:t>
            </a:r>
          </a:p>
          <a:p>
            <a:pPr lvl="1"/>
            <a:r>
              <a:rPr lang="en-US" dirty="0"/>
              <a:t>Basic input/output</a:t>
            </a:r>
          </a:p>
          <a:p>
            <a:pPr marL="0" indent="0">
              <a:buNone/>
            </a:pPr>
            <a:r>
              <a:rPr lang="en-US" dirty="0"/>
              <a:t>Part II: Flow of Control</a:t>
            </a:r>
          </a:p>
          <a:p>
            <a:pPr lvl="1"/>
            <a:r>
              <a:rPr lang="en-US" dirty="0"/>
              <a:t>Branching</a:t>
            </a:r>
          </a:p>
          <a:p>
            <a:pPr lvl="1"/>
            <a:r>
              <a:rPr lang="en-US" dirty="0"/>
              <a:t>Looping</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a:t>
            </a:fld>
            <a:endParaRPr lang="en-US" dirty="0"/>
          </a:p>
        </p:txBody>
      </p:sp>
    </p:spTree>
    <p:extLst>
      <p:ext uri="{BB962C8B-B14F-4D97-AF65-F5344CB8AC3E}">
        <p14:creationId xmlns:p14="http://schemas.microsoft.com/office/powerpoint/2010/main" val="8262072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idx="1"/>
          </p:nvPr>
        </p:nvSpPr>
        <p:spPr/>
        <p:txBody>
          <a:bodyPr/>
          <a:lstStyle/>
          <a:p>
            <a:r>
              <a:rPr lang="en-US" dirty="0"/>
              <a:t>Expression such as </a:t>
            </a:r>
            <a:r>
              <a:rPr lang="en-US" dirty="0" err="1">
                <a:solidFill>
                  <a:schemeClr val="accent5">
                    <a:lumMod val="75000"/>
                  </a:schemeClr>
                </a:solidFill>
                <a:latin typeface="Consolas" charset="0"/>
                <a:ea typeface="Consolas" charset="0"/>
                <a:cs typeface="Consolas" charset="0"/>
              </a:rPr>
              <a:t>i</a:t>
            </a:r>
            <a:r>
              <a:rPr lang="en-US" dirty="0">
                <a:solidFill>
                  <a:schemeClr val="accent5">
                    <a:lumMod val="75000"/>
                  </a:schemeClr>
                </a:solidFill>
                <a:latin typeface="Consolas" charset="0"/>
                <a:ea typeface="Consolas" charset="0"/>
                <a:cs typeface="Consolas" charset="0"/>
              </a:rPr>
              <a:t>=i+2</a:t>
            </a:r>
            <a:r>
              <a:rPr lang="en-US" sz="2400" dirty="0">
                <a:latin typeface="Consolas" charset="0"/>
                <a:ea typeface="Consolas" charset="0"/>
                <a:cs typeface="Consolas" charset="0"/>
              </a:rPr>
              <a:t> </a:t>
            </a:r>
            <a:r>
              <a:rPr lang="en-US" dirty="0"/>
              <a:t>in which the variable on the left-hand side is repeated immediately on the right can be written in the </a:t>
            </a:r>
            <a:r>
              <a:rPr lang="en-US" b="1" dirty="0">
                <a:solidFill>
                  <a:schemeClr val="accent6">
                    <a:lumMod val="75000"/>
                  </a:schemeClr>
                </a:solidFill>
              </a:rPr>
              <a:t>compressed form</a:t>
            </a:r>
            <a:r>
              <a:rPr lang="en-US" b="1" dirty="0"/>
              <a:t> </a:t>
            </a:r>
            <a:r>
              <a:rPr lang="en-US" dirty="0" err="1">
                <a:solidFill>
                  <a:schemeClr val="accent5">
                    <a:lumMod val="75000"/>
                  </a:schemeClr>
                </a:solidFill>
                <a:latin typeface="Consolas" charset="0"/>
                <a:ea typeface="Consolas" charset="0"/>
                <a:cs typeface="Consolas" charset="0"/>
              </a:rPr>
              <a:t>i</a:t>
            </a:r>
            <a:r>
              <a:rPr lang="en-US" dirty="0">
                <a:solidFill>
                  <a:schemeClr val="accent5">
                    <a:lumMod val="75000"/>
                  </a:schemeClr>
                </a:solidFill>
                <a:latin typeface="Consolas" charset="0"/>
                <a:ea typeface="Consolas" charset="0"/>
                <a:cs typeface="Consolas" charset="0"/>
              </a:rPr>
              <a:t>+=2 </a:t>
            </a:r>
          </a:p>
          <a:p>
            <a:r>
              <a:rPr lang="en-US" dirty="0"/>
              <a:t>Most binary operators have a corresponding </a:t>
            </a:r>
            <a:r>
              <a:rPr lang="en-US" dirty="0">
                <a:solidFill>
                  <a:schemeClr val="accent6">
                    <a:lumMod val="75000"/>
                  </a:schemeClr>
                </a:solidFill>
              </a:rPr>
              <a:t>compound assignment operator</a:t>
            </a:r>
            <a:r>
              <a:rPr lang="en-US" dirty="0"/>
              <a:t>, e.g., </a:t>
            </a:r>
            <a:r>
              <a:rPr lang="en-US" dirty="0">
                <a:latin typeface="Consolas" charset="0"/>
                <a:ea typeface="Consolas" charset="0"/>
                <a:cs typeface="Consolas" charset="0"/>
              </a:rPr>
              <a:t>-=</a:t>
            </a:r>
            <a:r>
              <a:rPr lang="en-US" dirty="0"/>
              <a:t>, </a:t>
            </a:r>
            <a:r>
              <a:rPr lang="en-US" dirty="0">
                <a:latin typeface="Consolas" charset="0"/>
                <a:ea typeface="Consolas" charset="0"/>
                <a:cs typeface="Consolas" charset="0"/>
              </a:rPr>
              <a:t>*=</a:t>
            </a:r>
            <a:r>
              <a:rPr lang="en-US" dirty="0"/>
              <a:t>, </a:t>
            </a:r>
            <a:r>
              <a:rPr lang="en-US" dirty="0">
                <a:latin typeface="Consolas" charset="0"/>
                <a:ea typeface="Consolas" charset="0"/>
                <a:cs typeface="Consolas" charset="0"/>
              </a:rPr>
              <a:t>/=</a:t>
            </a:r>
            <a:r>
              <a:rPr lang="en-US" dirty="0"/>
              <a:t>, and </a:t>
            </a:r>
            <a:r>
              <a:rPr lang="en-US" dirty="0">
                <a:latin typeface="Consolas" charset="0"/>
                <a:ea typeface="Consolas" charset="0"/>
                <a:cs typeface="Consolas" charset="0"/>
              </a:rPr>
              <a:t>%=</a:t>
            </a:r>
            <a:r>
              <a:rPr lang="en-US" dirty="0"/>
              <a:t> </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50</a:t>
            </a:fld>
            <a:endParaRPr lang="en-US" dirty="0"/>
          </a:p>
        </p:txBody>
      </p:sp>
      <p:sp>
        <p:nvSpPr>
          <p:cNvPr id="6" name="Rectangle 5"/>
          <p:cNvSpPr/>
          <p:nvPr/>
        </p:nvSpPr>
        <p:spPr>
          <a:xfrm>
            <a:off x="1421913" y="4950172"/>
            <a:ext cx="2364024"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x *= y + 1;</a:t>
            </a:r>
            <a:endParaRPr lang="en-US" sz="2000" dirty="0">
              <a:solidFill>
                <a:schemeClr val="tx1"/>
              </a:solidFill>
              <a:latin typeface="Consolas" charset="0"/>
              <a:ea typeface="Consolas" charset="0"/>
              <a:cs typeface="Consolas" charset="0"/>
            </a:endParaRPr>
          </a:p>
        </p:txBody>
      </p:sp>
      <p:sp>
        <p:nvSpPr>
          <p:cNvPr id="7" name="Rectangle 6"/>
          <p:cNvSpPr/>
          <p:nvPr/>
        </p:nvSpPr>
        <p:spPr>
          <a:xfrm>
            <a:off x="1421913" y="5824466"/>
            <a:ext cx="2364024"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x %= y % 3;</a:t>
            </a:r>
            <a:endParaRPr lang="en-US" sz="2000" dirty="0">
              <a:solidFill>
                <a:schemeClr val="tx1"/>
              </a:solidFill>
              <a:latin typeface="Consolas" charset="0"/>
              <a:ea typeface="Consolas" charset="0"/>
              <a:cs typeface="Consolas" charset="0"/>
            </a:endParaRPr>
          </a:p>
        </p:txBody>
      </p:sp>
      <p:sp>
        <p:nvSpPr>
          <p:cNvPr id="8" name="TextBox 7"/>
          <p:cNvSpPr txBox="1"/>
          <p:nvPr/>
        </p:nvSpPr>
        <p:spPr>
          <a:xfrm>
            <a:off x="3785937" y="5013977"/>
            <a:ext cx="1420582"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is equivalent to</a:t>
            </a:r>
          </a:p>
        </p:txBody>
      </p:sp>
      <p:sp>
        <p:nvSpPr>
          <p:cNvPr id="9" name="TextBox 8"/>
          <p:cNvSpPr txBox="1"/>
          <p:nvPr/>
        </p:nvSpPr>
        <p:spPr>
          <a:xfrm>
            <a:off x="3785937" y="5920719"/>
            <a:ext cx="1420582"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is equivalent to</a:t>
            </a:r>
          </a:p>
        </p:txBody>
      </p:sp>
      <p:sp>
        <p:nvSpPr>
          <p:cNvPr id="10" name="Rectangle 9"/>
          <p:cNvSpPr/>
          <p:nvPr/>
        </p:nvSpPr>
        <p:spPr>
          <a:xfrm>
            <a:off x="5371188" y="4950172"/>
            <a:ext cx="2567956"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a:latin typeface="Consolas" charset="0"/>
                <a:ea typeface="Consolas" charset="0"/>
                <a:cs typeface="Consolas" charset="0"/>
              </a:rPr>
              <a:t> x </a:t>
            </a:r>
            <a:r>
              <a:rPr lang="en-US" sz="2000" dirty="0">
                <a:latin typeface="Consolas" charset="0"/>
                <a:ea typeface="Consolas" charset="0"/>
                <a:cs typeface="Consolas" charset="0"/>
              </a:rPr>
              <a:t>= x * </a:t>
            </a:r>
            <a:r>
              <a:rPr lang="en-US" sz="2000" b="1" dirty="0">
                <a:latin typeface="Consolas" charset="0"/>
                <a:ea typeface="Consolas" charset="0"/>
                <a:cs typeface="Consolas" charset="0"/>
              </a:rPr>
              <a:t>(</a:t>
            </a:r>
            <a:r>
              <a:rPr lang="en-US" sz="2000" dirty="0">
                <a:latin typeface="Consolas" charset="0"/>
                <a:ea typeface="Consolas" charset="0"/>
                <a:cs typeface="Consolas" charset="0"/>
              </a:rPr>
              <a:t>y + 1</a:t>
            </a:r>
            <a:r>
              <a:rPr lang="en-US" sz="2000" b="1" dirty="0">
                <a:latin typeface="Consolas" charset="0"/>
                <a:ea typeface="Consolas" charset="0"/>
                <a:cs typeface="Consolas" charset="0"/>
              </a:rPr>
              <a:t>)</a:t>
            </a:r>
            <a:r>
              <a:rPr lang="en-US" sz="2000" dirty="0">
                <a:latin typeface="Consolas" charset="0"/>
                <a:ea typeface="Consolas" charset="0"/>
                <a:cs typeface="Consolas" charset="0"/>
              </a:rPr>
              <a:t>;</a:t>
            </a:r>
            <a:endParaRPr lang="en-US" sz="2000" dirty="0">
              <a:solidFill>
                <a:schemeClr val="tx1"/>
              </a:solidFill>
              <a:latin typeface="Consolas" charset="0"/>
              <a:ea typeface="Consolas" charset="0"/>
              <a:cs typeface="Consolas" charset="0"/>
            </a:endParaRPr>
          </a:p>
        </p:txBody>
      </p:sp>
      <p:sp>
        <p:nvSpPr>
          <p:cNvPr id="11" name="Rectangle 10"/>
          <p:cNvSpPr/>
          <p:nvPr/>
        </p:nvSpPr>
        <p:spPr>
          <a:xfrm>
            <a:off x="5371188" y="5824466"/>
            <a:ext cx="2602594"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x = x % </a:t>
            </a:r>
            <a:r>
              <a:rPr lang="en-US" sz="2000" b="1" dirty="0">
                <a:latin typeface="Consolas" charset="0"/>
                <a:ea typeface="Consolas" charset="0"/>
                <a:cs typeface="Consolas" charset="0"/>
              </a:rPr>
              <a:t>(</a:t>
            </a:r>
            <a:r>
              <a:rPr lang="en-US" sz="2000" dirty="0">
                <a:latin typeface="Consolas" charset="0"/>
                <a:ea typeface="Consolas" charset="0"/>
                <a:cs typeface="Consolas" charset="0"/>
              </a:rPr>
              <a:t>y % 3</a:t>
            </a:r>
            <a:r>
              <a:rPr lang="en-US" sz="2000" b="1" dirty="0">
                <a:latin typeface="Consolas" charset="0"/>
                <a:ea typeface="Consolas" charset="0"/>
                <a:cs typeface="Consolas" charset="0"/>
              </a:rPr>
              <a:t>)</a:t>
            </a:r>
            <a:r>
              <a:rPr lang="en-US" sz="2000" dirty="0">
                <a:latin typeface="Consolas" charset="0"/>
                <a:ea typeface="Consolas" charset="0"/>
                <a:cs typeface="Consolas" charset="0"/>
              </a:rPr>
              <a:t>;</a:t>
            </a:r>
            <a:endParaRPr lang="en-US" sz="2000" dirty="0">
              <a:solidFill>
                <a:schemeClr val="tx1"/>
              </a:solidFill>
              <a:latin typeface="Consolas" charset="0"/>
              <a:ea typeface="Consolas" charset="0"/>
              <a:cs typeface="Consolas" charset="0"/>
            </a:endParaRPr>
          </a:p>
        </p:txBody>
      </p:sp>
      <p:sp>
        <p:nvSpPr>
          <p:cNvPr id="12" name="TextBox 11"/>
          <p:cNvSpPr txBox="1"/>
          <p:nvPr/>
        </p:nvSpPr>
        <p:spPr>
          <a:xfrm>
            <a:off x="478126" y="4644645"/>
            <a:ext cx="1197764" cy="369332"/>
          </a:xfrm>
          <a:prstGeom prst="rect">
            <a:avLst/>
          </a:prstGeom>
          <a:noFill/>
        </p:spPr>
        <p:txBody>
          <a:bodyPr wrap="none" rtlCol="0">
            <a:spAutoFit/>
          </a:bodyPr>
          <a:lstStyle/>
          <a:p>
            <a:r>
              <a:rPr lang="en-US" dirty="0">
                <a:latin typeface="Avenir Next" charset="0"/>
                <a:ea typeface="Avenir Next" charset="0"/>
                <a:cs typeface="Avenir Next" charset="0"/>
              </a:rPr>
              <a:t>Examples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animBg="1"/>
      <p:bldP spid="11" grpId="0" animBg="1"/>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3" name="Content Placeholder 2"/>
          <p:cNvSpPr>
            <a:spLocks noGrp="1"/>
          </p:cNvSpPr>
          <p:nvPr>
            <p:ph idx="1"/>
          </p:nvPr>
        </p:nvSpPr>
        <p:spPr/>
        <p:txBody>
          <a:bodyPr/>
          <a:lstStyle/>
          <a:p>
            <a:r>
              <a:rPr lang="en-US" dirty="0"/>
              <a:t>When an operator has operands of different types, they are converted to a </a:t>
            </a:r>
            <a:r>
              <a:rPr lang="en-US" b="1" dirty="0">
                <a:solidFill>
                  <a:schemeClr val="accent6">
                    <a:lumMod val="75000"/>
                  </a:schemeClr>
                </a:solidFill>
              </a:rPr>
              <a:t>common type </a:t>
            </a:r>
            <a:r>
              <a:rPr lang="en-US" dirty="0"/>
              <a:t>according to a small number of rules.</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51</a:t>
            </a:fld>
            <a:endParaRPr lang="en-US"/>
          </a:p>
        </p:txBody>
      </p:sp>
      <p:sp>
        <p:nvSpPr>
          <p:cNvPr id="7" name="Oval 6"/>
          <p:cNvSpPr/>
          <p:nvPr/>
        </p:nvSpPr>
        <p:spPr>
          <a:xfrm>
            <a:off x="886265" y="3074813"/>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1</a:t>
            </a:r>
          </a:p>
        </p:txBody>
      </p:sp>
      <p:sp>
        <p:nvSpPr>
          <p:cNvPr id="8" name="Rectangle 7"/>
          <p:cNvSpPr/>
          <p:nvPr/>
        </p:nvSpPr>
        <p:spPr>
          <a:xfrm>
            <a:off x="1451810" y="4013638"/>
            <a:ext cx="2741490"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400" dirty="0">
                <a:latin typeface="Consolas" charset="0"/>
                <a:ea typeface="Consolas" charset="0"/>
                <a:cs typeface="Consolas" charset="0"/>
              </a:rPr>
              <a:t>   3.0 / 2;</a:t>
            </a:r>
            <a:endParaRPr lang="en-US" sz="2400" dirty="0">
              <a:solidFill>
                <a:schemeClr val="tx1"/>
              </a:solidFill>
              <a:latin typeface="Consolas" charset="0"/>
              <a:ea typeface="Consolas" charset="0"/>
              <a:cs typeface="Consolas" charset="0"/>
            </a:endParaRPr>
          </a:p>
        </p:txBody>
      </p:sp>
      <p:sp>
        <p:nvSpPr>
          <p:cNvPr id="9" name="Rounded Rectangle 8"/>
          <p:cNvSpPr/>
          <p:nvPr/>
        </p:nvSpPr>
        <p:spPr>
          <a:xfrm>
            <a:off x="1451810" y="3016117"/>
            <a:ext cx="6248161" cy="510721"/>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400" dirty="0">
                <a:solidFill>
                  <a:srgbClr val="232C12"/>
                </a:solidFill>
                <a:latin typeface="Calibri Light" charset="0"/>
                <a:ea typeface="Calibri Light" charset="0"/>
                <a:cs typeface="Calibri Light" charset="0"/>
              </a:rPr>
              <a:t>“lower” type promoted to “higher” type</a:t>
            </a:r>
            <a:endParaRPr lang="en-US" sz="2400" dirty="0">
              <a:latin typeface="Calibri Light" charset="0"/>
              <a:ea typeface="Calibri Light" charset="0"/>
              <a:cs typeface="Calibri Light" charset="0"/>
            </a:endParaRPr>
          </a:p>
        </p:txBody>
      </p:sp>
      <p:sp>
        <p:nvSpPr>
          <p:cNvPr id="10" name="Rounded Rectangle 9"/>
          <p:cNvSpPr/>
          <p:nvPr/>
        </p:nvSpPr>
        <p:spPr>
          <a:xfrm>
            <a:off x="4394681" y="4048318"/>
            <a:ext cx="4090737" cy="499932"/>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altLang="zh-TW" b="1" dirty="0">
                <a:solidFill>
                  <a:srgbClr val="232C12"/>
                </a:solidFill>
                <a:latin typeface="Calibri Light" charset="0"/>
                <a:ea typeface="Calibri Light" charset="0"/>
                <a:cs typeface="Calibri Light" charset="0"/>
              </a:rPr>
              <a:t>2</a:t>
            </a:r>
            <a:r>
              <a:rPr lang="en-US" altLang="zh-TW" dirty="0">
                <a:solidFill>
                  <a:srgbClr val="232C12"/>
                </a:solidFill>
                <a:latin typeface="Calibri Light" charset="0"/>
                <a:ea typeface="Calibri Light" charset="0"/>
                <a:cs typeface="Calibri Light" charset="0"/>
              </a:rPr>
              <a:t> (</a:t>
            </a:r>
            <a:r>
              <a:rPr lang="en-US" altLang="zh-TW" b="1" dirty="0" err="1">
                <a:solidFill>
                  <a:schemeClr val="accent5">
                    <a:lumMod val="75000"/>
                  </a:schemeClr>
                </a:solidFill>
                <a:latin typeface="Calibri Light" charset="0"/>
                <a:ea typeface="Calibri Light" charset="0"/>
                <a:cs typeface="Calibri Light" charset="0"/>
              </a:rPr>
              <a:t>int</a:t>
            </a:r>
            <a:r>
              <a:rPr lang="en-US" altLang="zh-TW" dirty="0">
                <a:solidFill>
                  <a:srgbClr val="232C12"/>
                </a:solidFill>
                <a:latin typeface="Calibri Light" charset="0"/>
                <a:ea typeface="Calibri Light" charset="0"/>
                <a:cs typeface="Calibri Light" charset="0"/>
              </a:rPr>
              <a:t>) is promoted to </a:t>
            </a:r>
            <a:r>
              <a:rPr lang="en-US" altLang="zh-TW" b="1" dirty="0">
                <a:solidFill>
                  <a:srgbClr val="232C12"/>
                </a:solidFill>
                <a:latin typeface="Calibri Light" charset="0"/>
                <a:ea typeface="Calibri Light" charset="0"/>
                <a:cs typeface="Calibri Light" charset="0"/>
              </a:rPr>
              <a:t>2.0</a:t>
            </a:r>
            <a:r>
              <a:rPr lang="en-US" altLang="zh-TW" dirty="0">
                <a:solidFill>
                  <a:srgbClr val="232C12"/>
                </a:solidFill>
                <a:latin typeface="Calibri Light" charset="0"/>
                <a:ea typeface="Calibri Light" charset="0"/>
                <a:cs typeface="Calibri Light" charset="0"/>
              </a:rPr>
              <a:t> (</a:t>
            </a:r>
            <a:r>
              <a:rPr lang="en-US" altLang="zh-TW" b="1" dirty="0">
                <a:solidFill>
                  <a:schemeClr val="accent5">
                    <a:lumMod val="75000"/>
                  </a:schemeClr>
                </a:solidFill>
                <a:latin typeface="Calibri Light" charset="0"/>
                <a:ea typeface="Calibri Light" charset="0"/>
                <a:cs typeface="Calibri Light" charset="0"/>
              </a:rPr>
              <a:t>double</a:t>
            </a:r>
            <a:r>
              <a:rPr lang="en-US" altLang="zh-TW" dirty="0">
                <a:solidFill>
                  <a:srgbClr val="232C12"/>
                </a:solidFill>
                <a:latin typeface="Calibri Light" charset="0"/>
                <a:ea typeface="Calibri Light" charset="0"/>
                <a:cs typeface="Calibri Light" charset="0"/>
              </a:rPr>
              <a:t>), </a:t>
            </a:r>
            <a:br>
              <a:rPr lang="en-US" altLang="zh-TW" dirty="0">
                <a:solidFill>
                  <a:srgbClr val="232C12"/>
                </a:solidFill>
                <a:latin typeface="Calibri Light" charset="0"/>
                <a:ea typeface="Calibri Light" charset="0"/>
                <a:cs typeface="Calibri Light" charset="0"/>
              </a:rPr>
            </a:br>
            <a:r>
              <a:rPr lang="en-US" altLang="zh-TW" dirty="0">
                <a:solidFill>
                  <a:srgbClr val="232C12"/>
                </a:solidFill>
                <a:latin typeface="Calibri Light" charset="0"/>
                <a:ea typeface="Calibri Light" charset="0"/>
                <a:cs typeface="Calibri Light" charset="0"/>
              </a:rPr>
              <a:t>and the result is </a:t>
            </a:r>
            <a:r>
              <a:rPr lang="en-US" altLang="zh-TW" b="1" dirty="0">
                <a:solidFill>
                  <a:srgbClr val="232C12"/>
                </a:solidFill>
                <a:latin typeface="Calibri Light" charset="0"/>
                <a:ea typeface="Calibri Light" charset="0"/>
                <a:cs typeface="Calibri Light" charset="0"/>
              </a:rPr>
              <a:t>1.5</a:t>
            </a:r>
          </a:p>
        </p:txBody>
      </p:sp>
      <p:sp>
        <p:nvSpPr>
          <p:cNvPr id="11" name="Rectangle 10"/>
          <p:cNvSpPr/>
          <p:nvPr/>
        </p:nvSpPr>
        <p:spPr>
          <a:xfrm>
            <a:off x="1451810" y="5119627"/>
            <a:ext cx="2741490"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400" dirty="0">
                <a:latin typeface="Consolas" charset="0"/>
                <a:ea typeface="Consolas" charset="0"/>
                <a:cs typeface="Consolas" charset="0"/>
              </a:rPr>
              <a:t>   3 / 2;</a:t>
            </a:r>
            <a:endParaRPr lang="en-US" sz="2400" dirty="0">
              <a:solidFill>
                <a:schemeClr val="tx1"/>
              </a:solidFill>
              <a:latin typeface="Consolas" charset="0"/>
              <a:ea typeface="Consolas" charset="0"/>
              <a:cs typeface="Consolas" charset="0"/>
            </a:endParaRPr>
          </a:p>
        </p:txBody>
      </p:sp>
      <p:sp>
        <p:nvSpPr>
          <p:cNvPr id="12" name="Rounded Rectangle 11"/>
          <p:cNvSpPr/>
          <p:nvPr/>
        </p:nvSpPr>
        <p:spPr>
          <a:xfrm>
            <a:off x="4394681" y="5119627"/>
            <a:ext cx="4292119" cy="1189098"/>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altLang="zh-TW" dirty="0">
                <a:solidFill>
                  <a:srgbClr val="232C12"/>
                </a:solidFill>
                <a:latin typeface="Calibri Light" charset="0"/>
                <a:ea typeface="Calibri Light" charset="0"/>
                <a:cs typeface="Calibri Light" charset="0"/>
              </a:rPr>
              <a:t>No type conversion because both 3 and 2 are integers, therefore</a:t>
            </a:r>
            <a:br>
              <a:rPr lang="en-US" altLang="zh-TW" dirty="0">
                <a:solidFill>
                  <a:srgbClr val="232C12"/>
                </a:solidFill>
                <a:latin typeface="Calibri Light" charset="0"/>
                <a:ea typeface="Calibri Light" charset="0"/>
                <a:cs typeface="Calibri Light" charset="0"/>
              </a:rPr>
            </a:br>
            <a:r>
              <a:rPr lang="en-US" altLang="zh-TW" dirty="0">
                <a:solidFill>
                  <a:schemeClr val="accent5">
                    <a:lumMod val="75000"/>
                  </a:schemeClr>
                </a:solidFill>
                <a:latin typeface="Calibri Light" charset="0"/>
                <a:ea typeface="Calibri Light" charset="0"/>
                <a:cs typeface="Calibri Light" charset="0"/>
              </a:rPr>
              <a:t>integer division </a:t>
            </a:r>
            <a:r>
              <a:rPr lang="en-US" altLang="zh-TW" dirty="0">
                <a:solidFill>
                  <a:srgbClr val="232C12"/>
                </a:solidFill>
                <a:latin typeface="Calibri Light" charset="0"/>
                <a:ea typeface="Calibri Light" charset="0"/>
                <a:cs typeface="Calibri Light" charset="0"/>
              </a:rPr>
              <a:t>is carried out,</a:t>
            </a:r>
            <a:br>
              <a:rPr lang="en-US" altLang="zh-TW" dirty="0">
                <a:solidFill>
                  <a:srgbClr val="232C12"/>
                </a:solidFill>
                <a:latin typeface="Calibri Light" charset="0"/>
                <a:ea typeface="Calibri Light" charset="0"/>
                <a:cs typeface="Calibri Light" charset="0"/>
              </a:rPr>
            </a:br>
            <a:r>
              <a:rPr lang="en-US" altLang="zh-TW" dirty="0">
                <a:solidFill>
                  <a:srgbClr val="232C12"/>
                </a:solidFill>
                <a:latin typeface="Calibri Light" charset="0"/>
                <a:ea typeface="Calibri Light" charset="0"/>
                <a:cs typeface="Calibri Light" charset="0"/>
              </a:rPr>
              <a:t>and the result is </a:t>
            </a:r>
            <a:r>
              <a:rPr lang="en-US" altLang="zh-TW" b="1" dirty="0">
                <a:solidFill>
                  <a:srgbClr val="232C12"/>
                </a:solidFill>
                <a:latin typeface="Calibri Light" charset="0"/>
                <a:ea typeface="Calibri Light" charset="0"/>
                <a:cs typeface="Calibri Light" charset="0"/>
              </a:rPr>
              <a:t>1</a:t>
            </a:r>
          </a:p>
        </p:txBody>
      </p:sp>
      <p:sp>
        <p:nvSpPr>
          <p:cNvPr id="13" name="TextBox 12"/>
          <p:cNvSpPr txBox="1"/>
          <p:nvPr/>
        </p:nvSpPr>
        <p:spPr>
          <a:xfrm>
            <a:off x="1159278" y="4814645"/>
            <a:ext cx="3260316" cy="369332"/>
          </a:xfrm>
          <a:prstGeom prst="rect">
            <a:avLst/>
          </a:prstGeom>
          <a:noFill/>
        </p:spPr>
        <p:txBody>
          <a:bodyPr wrap="none" rtlCol="0">
            <a:spAutoFit/>
          </a:bodyPr>
          <a:lstStyle/>
          <a:p>
            <a:r>
              <a:rPr lang="en-US" dirty="0">
                <a:solidFill>
                  <a:schemeClr val="accent6">
                    <a:lumMod val="75000"/>
                  </a:schemeClr>
                </a:solidFill>
                <a:latin typeface="Avenir Next" charset="0"/>
                <a:ea typeface="Avenir Next" charset="0"/>
                <a:cs typeface="Avenir Next" charset="0"/>
              </a:rPr>
              <a:t>Important:</a:t>
            </a:r>
            <a:r>
              <a:rPr lang="en-US" dirty="0">
                <a:latin typeface="Avenir Next" charset="0"/>
                <a:ea typeface="Avenir Next" charset="0"/>
                <a:cs typeface="Avenir Next" charset="0"/>
              </a:rPr>
              <a:t> Compare this with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1" animBg="1"/>
      <p:bldP spid="10" grpId="0"/>
      <p:bldP spid="11" grpId="0" animBg="1"/>
      <p:bldP spid="12" grpId="0"/>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52</a:t>
            </a:fld>
            <a:endParaRPr lang="en-US" dirty="0"/>
          </a:p>
        </p:txBody>
      </p:sp>
      <p:sp>
        <p:nvSpPr>
          <p:cNvPr id="6" name="Oval 5"/>
          <p:cNvSpPr/>
          <p:nvPr/>
        </p:nvSpPr>
        <p:spPr>
          <a:xfrm>
            <a:off x="886265" y="1443464"/>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2</a:t>
            </a:r>
          </a:p>
        </p:txBody>
      </p:sp>
      <p:sp>
        <p:nvSpPr>
          <p:cNvPr id="7" name="Rectangle 6"/>
          <p:cNvSpPr/>
          <p:nvPr/>
        </p:nvSpPr>
        <p:spPr>
          <a:xfrm>
            <a:off x="1451810" y="2334126"/>
            <a:ext cx="2741490"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double x = 5;</a:t>
            </a:r>
            <a:endParaRPr lang="en-US" sz="2000" dirty="0">
              <a:solidFill>
                <a:schemeClr val="tx1"/>
              </a:solidFill>
              <a:latin typeface="Consolas" charset="0"/>
              <a:ea typeface="Consolas" charset="0"/>
              <a:cs typeface="Consolas" charset="0"/>
            </a:endParaRPr>
          </a:p>
        </p:txBody>
      </p:sp>
      <p:sp>
        <p:nvSpPr>
          <p:cNvPr id="8" name="Rounded Rectangle 7"/>
          <p:cNvSpPr/>
          <p:nvPr/>
        </p:nvSpPr>
        <p:spPr>
          <a:xfrm>
            <a:off x="1451810" y="1314913"/>
            <a:ext cx="6248161" cy="866842"/>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400" dirty="0">
                <a:solidFill>
                  <a:srgbClr val="232C12"/>
                </a:solidFill>
                <a:latin typeface="Calibri Light" charset="0"/>
                <a:ea typeface="Calibri Light" charset="0"/>
                <a:cs typeface="Calibri Light" charset="0"/>
              </a:rPr>
              <a:t>In assignment statements, the value of the right side is converted to the type of the left</a:t>
            </a:r>
            <a:endParaRPr lang="en-US" sz="2400" dirty="0">
              <a:latin typeface="Calibri Light" charset="0"/>
              <a:ea typeface="Calibri Light" charset="0"/>
              <a:cs typeface="Calibri Light" charset="0"/>
            </a:endParaRPr>
          </a:p>
        </p:txBody>
      </p:sp>
      <p:sp>
        <p:nvSpPr>
          <p:cNvPr id="9" name="Rounded Rectangle 8"/>
          <p:cNvSpPr/>
          <p:nvPr/>
        </p:nvSpPr>
        <p:spPr>
          <a:xfrm>
            <a:off x="4362484" y="2357977"/>
            <a:ext cx="3138165" cy="499932"/>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altLang="zh-TW" dirty="0">
                <a:solidFill>
                  <a:schemeClr val="tx2">
                    <a:lumMod val="60000"/>
                    <a:lumOff val="40000"/>
                  </a:schemeClr>
                </a:solidFill>
                <a:latin typeface="Calibri Light" charset="0"/>
                <a:ea typeface="Calibri Light" charset="0"/>
                <a:cs typeface="Calibri Light" charset="0"/>
              </a:rPr>
              <a:t>x stores the value 5.0</a:t>
            </a:r>
          </a:p>
        </p:txBody>
      </p:sp>
      <p:sp>
        <p:nvSpPr>
          <p:cNvPr id="10" name="Rectangle 9"/>
          <p:cNvSpPr/>
          <p:nvPr/>
        </p:nvSpPr>
        <p:spPr>
          <a:xfrm>
            <a:off x="1451810" y="3328825"/>
            <a:ext cx="2741490"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dirty="0">
                <a:latin typeface="Consolas" charset="0"/>
                <a:ea typeface="Consolas" charset="0"/>
                <a:cs typeface="Consolas" charset="0"/>
              </a:rPr>
              <a:t>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x = 2.8;</a:t>
            </a:r>
            <a:endParaRPr lang="en-US" sz="2000" dirty="0">
              <a:solidFill>
                <a:schemeClr val="tx1"/>
              </a:solidFill>
              <a:latin typeface="Consolas" charset="0"/>
              <a:ea typeface="Consolas" charset="0"/>
              <a:cs typeface="Consolas" charset="0"/>
            </a:endParaRPr>
          </a:p>
        </p:txBody>
      </p:sp>
      <p:sp>
        <p:nvSpPr>
          <p:cNvPr id="11" name="Rounded Rectangle 10"/>
          <p:cNvSpPr/>
          <p:nvPr/>
        </p:nvSpPr>
        <p:spPr>
          <a:xfrm>
            <a:off x="4267200" y="3266018"/>
            <a:ext cx="4715435" cy="826370"/>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Calibri Light" charset="0"/>
                <a:ea typeface="Calibri Light" charset="0"/>
                <a:cs typeface="Calibri Light" charset="0"/>
              </a:rPr>
              <a:t>Converting a double value to an </a:t>
            </a:r>
            <a:r>
              <a:rPr lang="en-US" dirty="0" err="1">
                <a:latin typeface="Calibri Light" charset="0"/>
                <a:ea typeface="Calibri Light" charset="0"/>
                <a:cs typeface="Calibri Light" charset="0"/>
              </a:rPr>
              <a:t>int</a:t>
            </a:r>
            <a:r>
              <a:rPr lang="en-US" dirty="0">
                <a:latin typeface="Calibri Light" charset="0"/>
                <a:ea typeface="Calibri Light" charset="0"/>
                <a:cs typeface="Calibri Light" charset="0"/>
              </a:rPr>
              <a:t> value causes </a:t>
            </a:r>
            <a:r>
              <a:rPr lang="en-US" dirty="0">
                <a:solidFill>
                  <a:schemeClr val="accent6">
                    <a:lumMod val="75000"/>
                  </a:schemeClr>
                </a:solidFill>
                <a:latin typeface="Calibri Light" charset="0"/>
                <a:ea typeface="Calibri Light" charset="0"/>
                <a:cs typeface="Calibri Light" charset="0"/>
              </a:rPr>
              <a:t>truncation</a:t>
            </a:r>
            <a:r>
              <a:rPr lang="en-US" dirty="0">
                <a:latin typeface="Calibri Light" charset="0"/>
                <a:ea typeface="Calibri Light" charset="0"/>
                <a:cs typeface="Calibri Light" charset="0"/>
              </a:rPr>
              <a:t> of any fractional part </a:t>
            </a:r>
          </a:p>
          <a:p>
            <a:r>
              <a:rPr lang="en-US" dirty="0">
                <a:solidFill>
                  <a:schemeClr val="accent1"/>
                </a:solidFill>
                <a:latin typeface="Calibri Light" charset="0"/>
                <a:ea typeface="Calibri Light" charset="0"/>
                <a:cs typeface="Calibri Light" charset="0"/>
              </a:rPr>
              <a:t>x stores the value 2</a:t>
            </a:r>
          </a:p>
        </p:txBody>
      </p:sp>
      <p:sp>
        <p:nvSpPr>
          <p:cNvPr id="20" name="Rectangle 19"/>
          <p:cNvSpPr/>
          <p:nvPr/>
        </p:nvSpPr>
        <p:spPr>
          <a:xfrm>
            <a:off x="1451810" y="4784771"/>
            <a:ext cx="3109432" cy="569292"/>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2000">
                <a:latin typeface="Consolas" charset="0"/>
                <a:ea typeface="Consolas" charset="0"/>
                <a:cs typeface="Consolas" charset="0"/>
              </a:rPr>
              <a:t>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x =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 2.8;</a:t>
            </a:r>
            <a:endParaRPr lang="en-US" sz="2000" dirty="0">
              <a:solidFill>
                <a:schemeClr val="tx1"/>
              </a:solidFill>
              <a:latin typeface="Consolas" charset="0"/>
              <a:ea typeface="Consolas" charset="0"/>
              <a:cs typeface="Consolas" charset="0"/>
            </a:endParaRPr>
          </a:p>
        </p:txBody>
      </p:sp>
      <p:sp>
        <p:nvSpPr>
          <p:cNvPr id="21" name="Rounded Rectangle 20"/>
          <p:cNvSpPr/>
          <p:nvPr/>
        </p:nvSpPr>
        <p:spPr>
          <a:xfrm>
            <a:off x="4572000" y="4784771"/>
            <a:ext cx="4260028" cy="1050215"/>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accent6">
                    <a:lumMod val="75000"/>
                  </a:schemeClr>
                </a:solidFill>
                <a:latin typeface="Calibri Light" charset="0"/>
                <a:ea typeface="Calibri Light" charset="0"/>
                <a:cs typeface="Calibri Light" charset="0"/>
              </a:rPr>
              <a:t>Explicit type casting </a:t>
            </a:r>
            <a:r>
              <a:rPr lang="en-US" dirty="0">
                <a:latin typeface="Calibri Light" charset="0"/>
                <a:ea typeface="Calibri Light" charset="0"/>
                <a:cs typeface="Calibri Light" charset="0"/>
              </a:rPr>
              <a:t>tells the compiler it is an intended type conversion and prevents the compiler from producing a warning.  </a:t>
            </a:r>
            <a:br>
              <a:rPr lang="en-US" dirty="0">
                <a:latin typeface="Calibri Light" charset="0"/>
                <a:ea typeface="Calibri Light" charset="0"/>
                <a:cs typeface="Calibri Light" charset="0"/>
              </a:rPr>
            </a:br>
            <a:r>
              <a:rPr lang="en-US" dirty="0">
                <a:solidFill>
                  <a:schemeClr val="tx2">
                    <a:lumMod val="60000"/>
                    <a:lumOff val="40000"/>
                  </a:schemeClr>
                </a:solidFill>
                <a:latin typeface="Calibri Light" charset="0"/>
                <a:ea typeface="Calibri Light" charset="0"/>
                <a:cs typeface="Calibri Light" charset="0"/>
              </a:rPr>
              <a:t>x stores the value 2</a:t>
            </a:r>
          </a:p>
        </p:txBody>
      </p:sp>
      <p:sp>
        <p:nvSpPr>
          <p:cNvPr id="3" name="TextBox 2"/>
          <p:cNvSpPr txBox="1"/>
          <p:nvPr/>
        </p:nvSpPr>
        <p:spPr>
          <a:xfrm>
            <a:off x="4277501" y="4136443"/>
            <a:ext cx="4705134" cy="338554"/>
          </a:xfrm>
          <a:prstGeom prst="rect">
            <a:avLst/>
          </a:prstGeom>
          <a:noFill/>
        </p:spPr>
        <p:txBody>
          <a:bodyPr wrap="none" rtlCol="0">
            <a:spAutoFit/>
          </a:bodyPr>
          <a:lstStyle/>
          <a:p>
            <a:r>
              <a:rPr lang="en-US" sz="1600" dirty="0">
                <a:solidFill>
                  <a:schemeClr val="tx1">
                    <a:lumMod val="50000"/>
                    <a:lumOff val="50000"/>
                  </a:schemeClr>
                </a:solidFill>
                <a:latin typeface="Avenir Next Condensed" charset="0"/>
                <a:ea typeface="Avenir Next Condensed" charset="0"/>
                <a:cs typeface="Avenir Next Condensed" charset="0"/>
              </a:rPr>
              <a:t>* The compiler may issue a warning as there is information loss.</a:t>
            </a:r>
          </a:p>
        </p:txBody>
      </p:sp>
      <p:sp>
        <p:nvSpPr>
          <p:cNvPr id="17" name="TextBox 16"/>
          <p:cNvSpPr txBox="1"/>
          <p:nvPr/>
        </p:nvSpPr>
        <p:spPr>
          <a:xfrm>
            <a:off x="4619860" y="5855082"/>
            <a:ext cx="2880789" cy="338554"/>
          </a:xfrm>
          <a:prstGeom prst="rect">
            <a:avLst/>
          </a:prstGeom>
          <a:noFill/>
        </p:spPr>
        <p:txBody>
          <a:bodyPr wrap="none" rtlCol="0">
            <a:spAutoFit/>
          </a:bodyPr>
          <a:lstStyle/>
          <a:p>
            <a:r>
              <a:rPr lang="en-US" sz="1600" dirty="0">
                <a:solidFill>
                  <a:schemeClr val="tx1">
                    <a:lumMod val="50000"/>
                    <a:lumOff val="50000"/>
                  </a:schemeClr>
                </a:solidFill>
                <a:latin typeface="Avenir Next Condensed" charset="0"/>
                <a:ea typeface="Avenir Next Condensed" charset="0"/>
                <a:cs typeface="Avenir Next Condensed" charset="0"/>
              </a:rPr>
              <a:t>* The compiler generates </a:t>
            </a:r>
            <a:r>
              <a:rPr lang="en-US" sz="1600">
                <a:solidFill>
                  <a:schemeClr val="tx1">
                    <a:lumMod val="50000"/>
                    <a:lumOff val="50000"/>
                  </a:schemeClr>
                </a:solidFill>
                <a:latin typeface="Avenir Next Condensed" charset="0"/>
                <a:ea typeface="Avenir Next Condensed" charset="0"/>
                <a:cs typeface="Avenir Next Condensed" charset="0"/>
              </a:rPr>
              <a:t>no warning</a:t>
            </a:r>
            <a:endParaRPr lang="en-US" sz="1600" dirty="0">
              <a:solidFill>
                <a:schemeClr val="tx1">
                  <a:lumMod val="50000"/>
                  <a:lumOff val="50000"/>
                </a:schemeClr>
              </a:solidFill>
              <a:latin typeface="Avenir Next Condensed" charset="0"/>
              <a:ea typeface="Avenir Next Condensed" charset="0"/>
              <a:cs typeface="Avenir Next Condensed" charset="0"/>
            </a:endParaRPr>
          </a:p>
        </p:txBody>
      </p:sp>
      <p:sp>
        <p:nvSpPr>
          <p:cNvPr id="4" name="TextBox 3">
            <a:extLst>
              <a:ext uri="{FF2B5EF4-FFF2-40B4-BE49-F238E27FC236}">
                <a16:creationId xmlns:a16="http://schemas.microsoft.com/office/drawing/2014/main" id="{E23274C9-845B-E042-9C59-3260CDD1AD4E}"/>
              </a:ext>
            </a:extLst>
          </p:cNvPr>
          <p:cNvSpPr txBox="1"/>
          <p:nvPr/>
        </p:nvSpPr>
        <p:spPr>
          <a:xfrm>
            <a:off x="867241" y="6316467"/>
            <a:ext cx="7819559" cy="369332"/>
          </a:xfrm>
          <a:prstGeom prst="rect">
            <a:avLst/>
          </a:prstGeom>
          <a:noFill/>
        </p:spPr>
        <p:txBody>
          <a:bodyPr wrap="square" rtlCol="0">
            <a:spAutoFit/>
          </a:bodyPr>
          <a:lstStyle/>
          <a:p>
            <a:r>
              <a:rPr lang="en-US" dirty="0"/>
              <a:t>This also shows that you, as the programmer, can control how values are stored.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1" grpId="0"/>
      <p:bldP spid="20" grpId="0" animBg="1"/>
      <p:bldP spid="21" grpId="0"/>
      <p:bldP spid="3" grpId="0"/>
      <p:bldP spid="1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53</a:t>
            </a:fld>
            <a:endParaRPr lang="en-US"/>
          </a:p>
        </p:txBody>
      </p:sp>
      <p:sp>
        <p:nvSpPr>
          <p:cNvPr id="7" name="Oval 6"/>
          <p:cNvSpPr/>
          <p:nvPr/>
        </p:nvSpPr>
        <p:spPr>
          <a:xfrm>
            <a:off x="886265" y="2073549"/>
            <a:ext cx="393329" cy="3933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a:t>3</a:t>
            </a:r>
          </a:p>
        </p:txBody>
      </p:sp>
      <p:sp>
        <p:nvSpPr>
          <p:cNvPr id="8" name="Rounded Rectangle 7"/>
          <p:cNvSpPr/>
          <p:nvPr/>
        </p:nvSpPr>
        <p:spPr>
          <a:xfrm>
            <a:off x="1451809" y="1957649"/>
            <a:ext cx="7337189" cy="625130"/>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solidFill>
                  <a:srgbClr val="232C12"/>
                </a:solidFill>
                <a:latin typeface="Calibri Light" charset="0"/>
                <a:ea typeface="Calibri Light" charset="0"/>
                <a:cs typeface="Calibri Light" charset="0"/>
              </a:rPr>
              <a:t>Type conversions that </a:t>
            </a:r>
            <a:r>
              <a:rPr lang="en-US" sz="2400" dirty="0">
                <a:solidFill>
                  <a:srgbClr val="232C12"/>
                </a:solidFill>
                <a:latin typeface="Calibri Light" charset="0"/>
                <a:ea typeface="Calibri Light" charset="0"/>
                <a:cs typeface="Calibri Light" charset="0"/>
              </a:rPr>
              <a:t>don’t make sense are not allowed.</a:t>
            </a:r>
          </a:p>
        </p:txBody>
      </p:sp>
      <p:sp>
        <p:nvSpPr>
          <p:cNvPr id="11" name="Rectangle 10"/>
          <p:cNvSpPr/>
          <p:nvPr/>
        </p:nvSpPr>
        <p:spPr>
          <a:xfrm>
            <a:off x="1030941" y="3210947"/>
            <a:ext cx="6789868" cy="1015663"/>
          </a:xfrm>
          <a:prstGeom prst="rect">
            <a:avLst/>
          </a:prstGeom>
        </p:spPr>
        <p:txBody>
          <a:bodyPr wrap="square">
            <a:spAutoFit/>
          </a:bodyPr>
          <a:lstStyle/>
          <a:p>
            <a:r>
              <a:rPr lang="en-US" sz="2000" dirty="0">
                <a:latin typeface="Calibri Light" charset="0"/>
                <a:ea typeface="Calibri Light" charset="0"/>
                <a:cs typeface="Calibri Light" charset="0"/>
              </a:rPr>
              <a:t>e.g., assigning a </a:t>
            </a:r>
            <a:r>
              <a:rPr lang="en-US" sz="2000" dirty="0">
                <a:solidFill>
                  <a:schemeClr val="accent6">
                    <a:lumMod val="75000"/>
                  </a:schemeClr>
                </a:solidFill>
                <a:latin typeface="Calibri Light" charset="0"/>
                <a:ea typeface="Calibri Light" charset="0"/>
                <a:cs typeface="Calibri Light" charset="0"/>
              </a:rPr>
              <a:t>string</a:t>
            </a:r>
            <a:r>
              <a:rPr lang="en-US" sz="2000" dirty="0">
                <a:latin typeface="Calibri Light" charset="0"/>
                <a:ea typeface="Calibri Light" charset="0"/>
                <a:cs typeface="Calibri Light" charset="0"/>
              </a:rPr>
              <a:t> literal to an </a:t>
            </a:r>
            <a:r>
              <a:rPr lang="en-US" sz="2000" dirty="0" err="1">
                <a:solidFill>
                  <a:schemeClr val="accent6">
                    <a:lumMod val="75000"/>
                  </a:schemeClr>
                </a:solidFill>
                <a:latin typeface="Calibri Light" charset="0"/>
                <a:ea typeface="Calibri Light" charset="0"/>
                <a:cs typeface="Calibri Light" charset="0"/>
              </a:rPr>
              <a:t>int</a:t>
            </a:r>
            <a:r>
              <a:rPr lang="en-US" sz="2000" dirty="0">
                <a:latin typeface="Calibri Light" charset="0"/>
                <a:ea typeface="Calibri Light" charset="0"/>
                <a:cs typeface="Calibri Light" charset="0"/>
              </a:rPr>
              <a:t> variable generates a compilation error:</a:t>
            </a:r>
          </a:p>
          <a:p>
            <a:endParaRPr lang="en-US" sz="2000" dirty="0">
              <a:latin typeface="Calibri Light" charset="0"/>
              <a:ea typeface="Calibri Light" charset="0"/>
              <a:cs typeface="Calibri Light"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4046721"/>
            <a:ext cx="9131300" cy="2019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9145" y="5574787"/>
            <a:ext cx="5631287" cy="1024496"/>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Include the </a:t>
            </a:r>
            <a:r>
              <a:rPr lang="en-US" sz="1600" b="1" dirty="0" err="1">
                <a:solidFill>
                  <a:schemeClr val="accent1"/>
                </a:solidFill>
                <a:latin typeface="Avenir Next Condensed" charset="0"/>
                <a:ea typeface="Avenir Next Condensed" charset="0"/>
                <a:cs typeface="Avenir Next Condensed" charset="0"/>
              </a:rPr>
              <a:t>iostream</a:t>
            </a:r>
            <a:r>
              <a:rPr lang="en-US" sz="1600" dirty="0">
                <a:latin typeface="Avenir Next Condensed" charset="0"/>
                <a:ea typeface="Avenir Next Condensed" charset="0"/>
                <a:cs typeface="Avenir Next Condensed" charset="0"/>
              </a:rPr>
              <a:t> library to use </a:t>
            </a:r>
            <a:r>
              <a:rPr lang="en-US" sz="1600" b="1" dirty="0" err="1">
                <a:solidFill>
                  <a:srgbClr val="7030A0"/>
                </a:solidFill>
                <a:latin typeface="Avenir Next Condensed" charset="0"/>
                <a:ea typeface="Avenir Next Condensed" charset="0"/>
                <a:cs typeface="Avenir Next Condensed" charset="0"/>
              </a:rPr>
              <a:t>cin</a:t>
            </a:r>
            <a:r>
              <a:rPr lang="en-US" sz="1600" dirty="0">
                <a:latin typeface="Avenir Next Condensed" charset="0"/>
                <a:ea typeface="Avenir Next Condensed" charset="0"/>
                <a:cs typeface="Avenir Next Condensed" charset="0"/>
              </a:rPr>
              <a:t> and </a:t>
            </a:r>
            <a:r>
              <a:rPr lang="en-US" sz="1600" b="1" dirty="0" err="1">
                <a:solidFill>
                  <a:srgbClr val="7030A0"/>
                </a:solidFill>
                <a:latin typeface="Avenir Next Condensed" charset="0"/>
                <a:ea typeface="Avenir Next Condensed" charset="0"/>
                <a:cs typeface="Avenir Next Condensed" charset="0"/>
              </a:rPr>
              <a:t>cout</a:t>
            </a:r>
            <a:r>
              <a:rPr lang="en-US" sz="1600" dirty="0">
                <a:latin typeface="Avenir Next Condensed" charset="0"/>
                <a:ea typeface="Avenir Next Condensed" charset="0"/>
                <a:cs typeface="Avenir Next Condensed" charset="0"/>
              </a:rPr>
              <a:t>. The </a:t>
            </a:r>
            <a:r>
              <a:rPr lang="en-US" sz="1600" b="1" dirty="0" err="1">
                <a:solidFill>
                  <a:schemeClr val="accent1"/>
                </a:solidFill>
                <a:latin typeface="Avenir Next Condensed" charset="0"/>
                <a:ea typeface="Avenir Next Condensed" charset="0"/>
                <a:cs typeface="Avenir Next Condensed" charset="0"/>
              </a:rPr>
              <a:t>iostream</a:t>
            </a:r>
            <a:r>
              <a:rPr lang="en-US" sz="1600" dirty="0">
                <a:latin typeface="Avenir Next Condensed" charset="0"/>
                <a:ea typeface="Avenir Next Condensed" charset="0"/>
                <a:cs typeface="Avenir Next Condensed" charset="0"/>
              </a:rPr>
              <a:t> library is some existing object codes developed by others. As this is so useful, it is regarded as standard C++ library.</a:t>
            </a:r>
          </a:p>
        </p:txBody>
      </p:sp>
      <p:sp>
        <p:nvSpPr>
          <p:cNvPr id="10" name="Flowchart: Document 9"/>
          <p:cNvSpPr/>
          <p:nvPr/>
        </p:nvSpPr>
        <p:spPr>
          <a:xfrm>
            <a:off x="6088487" y="5023411"/>
            <a:ext cx="2199068" cy="1566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Basic I/O (Input/Output)</a:t>
            </a:r>
          </a:p>
        </p:txBody>
      </p:sp>
      <p:sp>
        <p:nvSpPr>
          <p:cNvPr id="3" name="Content Placeholder 2"/>
          <p:cNvSpPr>
            <a:spLocks noGrp="1"/>
          </p:cNvSpPr>
          <p:nvPr>
            <p:ph idx="1"/>
          </p:nvPr>
        </p:nvSpPr>
        <p:spPr>
          <a:prstGeom prst="rect">
            <a:avLst/>
          </a:prstGeom>
        </p:spPr>
        <p:txBody>
          <a:bodyPr>
            <a:normAutofit/>
          </a:bodyPr>
          <a:lstStyle/>
          <a:p>
            <a:r>
              <a:rPr lang="en-US" sz="2400" dirty="0"/>
              <a:t>A </a:t>
            </a:r>
            <a:r>
              <a:rPr lang="en-US" sz="2400" b="1" dirty="0">
                <a:solidFill>
                  <a:schemeClr val="accent6">
                    <a:lumMod val="75000"/>
                  </a:schemeClr>
                </a:solidFill>
              </a:rPr>
              <a:t>stream</a:t>
            </a:r>
            <a:r>
              <a:rPr lang="en-US" sz="2400" dirty="0">
                <a:solidFill>
                  <a:schemeClr val="accent6">
                    <a:lumMod val="75000"/>
                  </a:schemeClr>
                </a:solidFill>
              </a:rPr>
              <a:t> </a:t>
            </a:r>
            <a:r>
              <a:rPr lang="en-US" sz="2400" dirty="0"/>
              <a:t>is an object where a program can either </a:t>
            </a:r>
            <a:r>
              <a:rPr lang="en-US" sz="2400" b="1" dirty="0">
                <a:solidFill>
                  <a:schemeClr val="accent5">
                    <a:lumMod val="75000"/>
                  </a:schemeClr>
                </a:solidFill>
              </a:rPr>
              <a:t>insert</a:t>
            </a:r>
            <a:r>
              <a:rPr lang="en-US" sz="2400" dirty="0">
                <a:solidFill>
                  <a:schemeClr val="accent5">
                    <a:lumMod val="75000"/>
                  </a:schemeClr>
                </a:solidFill>
              </a:rPr>
              <a:t> </a:t>
            </a:r>
            <a:r>
              <a:rPr lang="en-US" sz="2400" dirty="0"/>
              <a:t>or </a:t>
            </a:r>
            <a:r>
              <a:rPr lang="en-US" sz="2400" b="1" dirty="0">
                <a:solidFill>
                  <a:schemeClr val="accent5">
                    <a:lumMod val="75000"/>
                  </a:schemeClr>
                </a:solidFill>
              </a:rPr>
              <a:t>extract</a:t>
            </a:r>
            <a:r>
              <a:rPr lang="en-US" sz="2400" dirty="0">
                <a:solidFill>
                  <a:schemeClr val="accent5">
                    <a:lumMod val="75000"/>
                  </a:schemeClr>
                </a:solidFill>
              </a:rPr>
              <a:t> </a:t>
            </a:r>
            <a:r>
              <a:rPr lang="en-US" sz="2400" dirty="0"/>
              <a:t>characters to/from it.</a:t>
            </a:r>
          </a:p>
          <a:p>
            <a:r>
              <a:rPr lang="en-US" sz="2400" dirty="0"/>
              <a:t>We may use </a:t>
            </a:r>
            <a:r>
              <a:rPr lang="en-US" sz="2400" b="1" dirty="0">
                <a:solidFill>
                  <a:schemeClr val="accent6">
                    <a:lumMod val="75000"/>
                  </a:schemeClr>
                </a:solidFill>
              </a:rPr>
              <a:t>streams</a:t>
            </a:r>
            <a:r>
              <a:rPr lang="en-US" sz="2400" dirty="0"/>
              <a:t> to perform input and output operations in sequential media such as the screen or the keyboard.</a:t>
            </a:r>
          </a:p>
          <a:p>
            <a:r>
              <a:rPr lang="en-US" sz="2400" dirty="0"/>
              <a:t>The standard </a:t>
            </a:r>
            <a:r>
              <a:rPr lang="en-US" sz="2400" b="1" dirty="0"/>
              <a:t>C++ library</a:t>
            </a:r>
            <a:r>
              <a:rPr lang="en-US" sz="2400" dirty="0"/>
              <a:t> includes the header file </a:t>
            </a:r>
            <a:r>
              <a:rPr lang="en-US" sz="2400" b="1" dirty="0">
                <a:solidFill>
                  <a:schemeClr val="accent1"/>
                </a:solidFill>
              </a:rPr>
              <a:t>iostream</a:t>
            </a:r>
            <a:r>
              <a:rPr lang="en-US" sz="2400" dirty="0"/>
              <a:t> where the standard input and output stream objects are declared.</a:t>
            </a:r>
            <a:endParaRPr lang="en-US" dirty="0"/>
          </a:p>
          <a:p>
            <a:r>
              <a:rPr lang="en-US" sz="2400" dirty="0"/>
              <a:t>We need to include the header file by the </a:t>
            </a:r>
            <a:r>
              <a:rPr lang="en-US" sz="2400" dirty="0">
                <a:solidFill>
                  <a:schemeClr val="accent6">
                    <a:lumMod val="75000"/>
                  </a:schemeClr>
                </a:solidFill>
              </a:rPr>
              <a:t>#include </a:t>
            </a:r>
            <a:r>
              <a:rPr lang="en-US" sz="2400" dirty="0"/>
              <a:t>directives before using any objects and functions </a:t>
            </a:r>
            <a:br>
              <a:rPr lang="en-US" sz="2400" dirty="0"/>
            </a:br>
            <a:r>
              <a:rPr lang="en-US" sz="2400" dirty="0"/>
              <a:t>in the iostream library.</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54</a:t>
            </a:fld>
            <a:endParaRPr lang="en-US" dirty="0"/>
          </a:p>
        </p:txBody>
      </p:sp>
      <p:sp>
        <p:nvSpPr>
          <p:cNvPr id="9" name="Rectangle 8"/>
          <p:cNvSpPr/>
          <p:nvPr/>
        </p:nvSpPr>
        <p:spPr>
          <a:xfrm>
            <a:off x="6088487" y="5087952"/>
            <a:ext cx="2199068" cy="1384995"/>
          </a:xfrm>
          <a:prstGeom prst="rect">
            <a:avLst/>
          </a:prstGeom>
        </p:spPr>
        <p:txBody>
          <a:bodyPr wrap="square">
            <a:spAutoFit/>
          </a:bodyPr>
          <a:lstStyle/>
          <a:p>
            <a:r>
              <a:rPr lang="en-US" sz="1400" dirty="0">
                <a:latin typeface="Consolas" charset="0"/>
                <a:ea typeface="Consolas" charset="0"/>
                <a:cs typeface="Consolas" charset="0"/>
              </a:rPr>
              <a:t>#include </a:t>
            </a:r>
            <a:r>
              <a:rPr lang="en-US" sz="1400" dirty="0">
                <a:solidFill>
                  <a:srgbClr val="242DE2"/>
                </a:solidFill>
                <a:latin typeface="Consolas" charset="0"/>
                <a:ea typeface="Consolas" charset="0"/>
                <a:cs typeface="Consolas" charset="0"/>
              </a:rPr>
              <a:t>&lt;</a:t>
            </a:r>
            <a:r>
              <a:rPr lang="en-US" sz="1400" b="1" dirty="0" err="1">
                <a:solidFill>
                  <a:schemeClr val="accent1"/>
                </a:solidFill>
                <a:latin typeface="Consolas" charset="0"/>
                <a:ea typeface="Consolas" charset="0"/>
                <a:cs typeface="Consolas" charset="0"/>
              </a:rPr>
              <a:t>iostream</a:t>
            </a:r>
            <a:r>
              <a:rPr lang="en-US" sz="1400" dirty="0">
                <a:solidFill>
                  <a:srgbClr val="242DE2"/>
                </a:solidFill>
                <a:latin typeface="Consolas" charset="0"/>
                <a:ea typeface="Consolas" charset="0"/>
                <a:cs typeface="Consolas" charset="0"/>
              </a:rPr>
              <a:t>&gt;</a:t>
            </a:r>
            <a:endParaRPr lang="en-US" sz="1400" b="1" dirty="0">
              <a:solidFill>
                <a:schemeClr val="bg1">
                  <a:lumMod val="50000"/>
                </a:schemeClr>
              </a:solidFill>
              <a:latin typeface="Consolas" charset="0"/>
              <a:ea typeface="Consolas" charset="0"/>
              <a:cs typeface="Consolas" charset="0"/>
            </a:endParaRPr>
          </a:p>
          <a:p>
            <a:r>
              <a:rPr lang="en-US" sz="1400" b="1" dirty="0">
                <a:latin typeface="Consolas" charset="0"/>
                <a:ea typeface="Consolas" charset="0"/>
                <a:cs typeface="Consolas" charset="0"/>
              </a:rPr>
              <a:t>using namespace std;</a:t>
            </a:r>
          </a:p>
          <a:p>
            <a:endParaRPr lang="en-US" sz="1400" b="1" dirty="0">
              <a:latin typeface="Consolas" charset="0"/>
              <a:ea typeface="Consolas" charset="0"/>
              <a:cs typeface="Consolas" charset="0"/>
            </a:endParaRPr>
          </a:p>
          <a:p>
            <a:r>
              <a:rPr lang="en-US" sz="1400" dirty="0" err="1">
                <a:latin typeface="Consolas" charset="0"/>
                <a:ea typeface="Consolas" charset="0"/>
                <a:cs typeface="Consolas" charset="0"/>
              </a:rPr>
              <a:t>int</a:t>
            </a:r>
            <a:r>
              <a:rPr lang="en-US" sz="1400" dirty="0">
                <a:latin typeface="Consolas" charset="0"/>
                <a:ea typeface="Consolas" charset="0"/>
                <a:cs typeface="Consolas" charset="0"/>
              </a:rPr>
              <a:t> main () {</a:t>
            </a:r>
            <a:br>
              <a:rPr lang="en-US" sz="1400" dirty="0">
                <a:latin typeface="Consolas" charset="0"/>
                <a:ea typeface="Consolas" charset="0"/>
                <a:cs typeface="Consolas" charset="0"/>
              </a:rPr>
            </a:br>
            <a:r>
              <a:rPr lang="en-US" sz="1400" dirty="0">
                <a:latin typeface="Consolas" charset="0"/>
                <a:ea typeface="Consolas" charset="0"/>
                <a:cs typeface="Consolas" charset="0"/>
              </a:rPr>
              <a:t>   …</a:t>
            </a:r>
            <a:br>
              <a:rPr lang="en-US" sz="1400" dirty="0">
                <a:latin typeface="Consolas" charset="0"/>
                <a:ea typeface="Consolas" charset="0"/>
                <a:cs typeface="Consolas" charset="0"/>
              </a:rPr>
            </a:br>
            <a:r>
              <a:rPr lang="en-US" sz="1400" dirty="0">
                <a:latin typeface="Consolas" charset="0"/>
                <a:ea typeface="Consolas" charset="0"/>
                <a:cs typeface="Consolas"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3" grpId="0" uiExpand="1" build="p"/>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I/O</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55</a:t>
            </a:fld>
            <a:endParaRPr lang="en-US"/>
          </a:p>
        </p:txBody>
      </p:sp>
      <p:grpSp>
        <p:nvGrpSpPr>
          <p:cNvPr id="18" name="Group 17"/>
          <p:cNvGrpSpPr/>
          <p:nvPr/>
        </p:nvGrpSpPr>
        <p:grpSpPr>
          <a:xfrm>
            <a:off x="824247" y="1506828"/>
            <a:ext cx="3801541" cy="1854558"/>
            <a:chOff x="824247" y="1506828"/>
            <a:chExt cx="2588653" cy="1854558"/>
          </a:xfrm>
        </p:grpSpPr>
        <p:sp>
          <p:nvSpPr>
            <p:cNvPr id="8" name="Flowchart: Document 7"/>
            <p:cNvSpPr/>
            <p:nvPr/>
          </p:nvSpPr>
          <p:spPr>
            <a:xfrm>
              <a:off x="824247" y="1506828"/>
              <a:ext cx="2588653" cy="185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9" name="Rectangle 8"/>
            <p:cNvSpPr/>
            <p:nvPr/>
          </p:nvSpPr>
          <p:spPr>
            <a:xfrm>
              <a:off x="925132" y="1506828"/>
              <a:ext cx="2487768" cy="1815882"/>
            </a:xfrm>
            <a:prstGeom prst="rect">
              <a:avLst/>
            </a:prstGeom>
          </p:spPr>
          <p:txBody>
            <a:bodyPr wrap="square">
              <a:spAutoFit/>
            </a:bodyPr>
            <a:lstStyle/>
            <a:p>
              <a:r>
                <a:rPr lang="en-US" sz="1600" dirty="0">
                  <a:latin typeface="Consolas" charset="0"/>
                  <a:ea typeface="Consolas" charset="0"/>
                  <a:cs typeface="Consolas" charset="0"/>
                </a:rPr>
                <a:t>#include </a:t>
              </a:r>
              <a:r>
                <a:rPr lang="en-US" sz="1600" dirty="0">
                  <a:solidFill>
                    <a:srgbClr val="242DE2"/>
                  </a:solidFill>
                  <a:latin typeface="Consolas" charset="0"/>
                  <a:ea typeface="Consolas" charset="0"/>
                  <a:cs typeface="Consolas" charset="0"/>
                </a:rPr>
                <a:t>&lt;</a:t>
              </a:r>
              <a:r>
                <a:rPr lang="en-US" sz="1600" b="1" dirty="0" err="1">
                  <a:solidFill>
                    <a:schemeClr val="accent1"/>
                  </a:solidFill>
                  <a:latin typeface="Consolas" charset="0"/>
                  <a:ea typeface="Consolas" charset="0"/>
                  <a:cs typeface="Consolas" charset="0"/>
                </a:rPr>
                <a:t>iostream</a:t>
              </a:r>
              <a:r>
                <a:rPr lang="en-US" sz="1600" dirty="0">
                  <a:solidFill>
                    <a:srgbClr val="242DE2"/>
                  </a:solidFill>
                  <a:latin typeface="Consolas" charset="0"/>
                  <a:ea typeface="Consolas" charset="0"/>
                  <a:cs typeface="Consolas" charset="0"/>
                </a:rPr>
                <a:t>&gt;</a:t>
              </a:r>
              <a:endParaRPr lang="en-US" sz="1600" b="1" dirty="0">
                <a:solidFill>
                  <a:schemeClr val="bg1">
                    <a:lumMod val="50000"/>
                  </a:schemeClr>
                </a:solidFill>
                <a:latin typeface="Consolas" charset="0"/>
                <a:ea typeface="Consolas" charset="0"/>
                <a:cs typeface="Consolas" charset="0"/>
              </a:endParaRPr>
            </a:p>
            <a:p>
              <a:r>
                <a:rPr lang="en-US" sz="1600" b="1" dirty="0">
                  <a:latin typeface="Consolas" charset="0"/>
                  <a:ea typeface="Consolas" charset="0"/>
                  <a:cs typeface="Consolas" charset="0"/>
                </a:rPr>
                <a:t>using namespace std;</a:t>
              </a:r>
            </a:p>
            <a:p>
              <a:endParaRPr lang="en-US" sz="1600" b="1" dirty="0">
                <a:latin typeface="Consolas" charset="0"/>
                <a:ea typeface="Consolas" charset="0"/>
                <a:cs typeface="Consolas" charset="0"/>
              </a:endParaRP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 ()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“Hello!”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a:latin typeface="Consolas" charset="0"/>
                  <a:ea typeface="Consolas" charset="0"/>
                  <a:cs typeface="Consolas" charset="0"/>
                </a:rPr>
                <a:t>}</a:t>
              </a:r>
            </a:p>
          </p:txBody>
        </p:sp>
      </p:grpSp>
      <p:cxnSp>
        <p:nvCxnSpPr>
          <p:cNvPr id="11" name="Straight Arrow Connector 10"/>
          <p:cNvCxnSpPr/>
          <p:nvPr/>
        </p:nvCxnSpPr>
        <p:spPr>
          <a:xfrm flipH="1">
            <a:off x="3749721" y="1910316"/>
            <a:ext cx="119773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4987402" y="1506828"/>
            <a:ext cx="3931239" cy="1754326"/>
          </a:xfrm>
          <a:prstGeom prst="rect">
            <a:avLst/>
          </a:prstGeom>
          <a:noFill/>
        </p:spPr>
        <p:txBody>
          <a:bodyPr wrap="square" rtlCol="0">
            <a:spAutoFit/>
          </a:bodyPr>
          <a:lstStyle/>
          <a:p>
            <a:r>
              <a:rPr lang="en-US" dirty="0">
                <a:latin typeface="Calibri Light" charset="0"/>
                <a:ea typeface="Calibri Light" charset="0"/>
                <a:cs typeface="Calibri Light" charset="0"/>
              </a:rPr>
              <a:t>This statement is </a:t>
            </a:r>
            <a:r>
              <a:rPr lang="en-US" b="1" dirty="0">
                <a:solidFill>
                  <a:schemeClr val="accent2"/>
                </a:solidFill>
                <a:latin typeface="Calibri Light" charset="0"/>
                <a:ea typeface="Calibri Light" charset="0"/>
                <a:cs typeface="Calibri Light" charset="0"/>
              </a:rPr>
              <a:t>important</a:t>
            </a:r>
            <a:r>
              <a:rPr lang="en-US" dirty="0">
                <a:latin typeface="Calibri Light" charset="0"/>
                <a:ea typeface="Calibri Light" charset="0"/>
                <a:cs typeface="Calibri Light" charset="0"/>
              </a:rPr>
              <a:t>!</a:t>
            </a:r>
          </a:p>
          <a:p>
            <a:r>
              <a:rPr lang="en-US" dirty="0">
                <a:latin typeface="Calibri Light" charset="0"/>
                <a:ea typeface="Calibri Light" charset="0"/>
                <a:cs typeface="Calibri Light" charset="0"/>
              </a:rPr>
              <a:t>Because </a:t>
            </a:r>
            <a:r>
              <a:rPr lang="en-US" sz="1600" dirty="0" err="1">
                <a:latin typeface="Consolas" charset="0"/>
                <a:ea typeface="Consolas" charset="0"/>
                <a:cs typeface="Consolas" charset="0"/>
              </a:rPr>
              <a:t>cout</a:t>
            </a:r>
            <a:r>
              <a:rPr lang="en-US" dirty="0">
                <a:latin typeface="Calibri Light" charset="0"/>
                <a:ea typeface="Calibri Light" charset="0"/>
                <a:cs typeface="Calibri Light" charset="0"/>
              </a:rPr>
              <a:t> and </a:t>
            </a:r>
            <a:r>
              <a:rPr lang="en-US" sz="1600" dirty="0" err="1">
                <a:latin typeface="Consolas" charset="0"/>
                <a:ea typeface="Consolas" charset="0"/>
                <a:cs typeface="Consolas" charset="0"/>
              </a:rPr>
              <a:t>endl</a:t>
            </a:r>
            <a:r>
              <a:rPr lang="en-US" dirty="0">
                <a:latin typeface="Calibri Light" charset="0"/>
                <a:ea typeface="Calibri Light" charset="0"/>
                <a:cs typeface="Calibri Light" charset="0"/>
              </a:rPr>
              <a:t> are provided under the namespace (i.e., a container of names) </a:t>
            </a:r>
            <a:r>
              <a:rPr lang="en-US" sz="1600" dirty="0">
                <a:latin typeface="Consolas" charset="0"/>
                <a:ea typeface="Consolas" charset="0"/>
                <a:cs typeface="Consolas" charset="0"/>
              </a:rPr>
              <a:t>std</a:t>
            </a:r>
            <a:r>
              <a:rPr lang="en-US" dirty="0">
                <a:latin typeface="Calibri Light" charset="0"/>
                <a:ea typeface="Calibri Light" charset="0"/>
                <a:cs typeface="Calibri Light" charset="0"/>
              </a:rPr>
              <a:t>.  </a:t>
            </a:r>
            <a:br>
              <a:rPr lang="en-US" dirty="0">
                <a:latin typeface="Calibri Light" charset="0"/>
                <a:ea typeface="Calibri Light" charset="0"/>
                <a:cs typeface="Calibri Light" charset="0"/>
              </a:rPr>
            </a:br>
            <a:r>
              <a:rPr lang="en-US" dirty="0">
                <a:latin typeface="Calibri Light" charset="0"/>
                <a:ea typeface="Calibri Light" charset="0"/>
                <a:cs typeface="Calibri Light" charset="0"/>
              </a:rPr>
              <a:t>Their names are indeed </a:t>
            </a:r>
            <a:r>
              <a:rPr lang="en-US" sz="1600" dirty="0">
                <a:latin typeface="Consolas" charset="0"/>
                <a:ea typeface="Consolas" charset="0"/>
                <a:cs typeface="Consolas" charset="0"/>
              </a:rPr>
              <a:t>std::</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a:t>
            </a:r>
            <a:r>
              <a:rPr lang="en-US" dirty="0">
                <a:latin typeface="Calibri Light" charset="0"/>
                <a:ea typeface="Calibri Light" charset="0"/>
                <a:cs typeface="Calibri Light" charset="0"/>
              </a:rPr>
              <a:t>and </a:t>
            </a:r>
            <a:r>
              <a:rPr lang="en-US" sz="1600" dirty="0">
                <a:latin typeface="Consolas" charset="0"/>
                <a:ea typeface="Consolas" charset="0"/>
                <a:cs typeface="Consolas" charset="0"/>
              </a:rPr>
              <a:t>std::</a:t>
            </a:r>
            <a:r>
              <a:rPr lang="en-US" sz="1600" dirty="0" err="1">
                <a:latin typeface="Consolas" charset="0"/>
                <a:ea typeface="Consolas" charset="0"/>
                <a:cs typeface="Consolas" charset="0"/>
              </a:rPr>
              <a:t>endl</a:t>
            </a:r>
            <a:r>
              <a:rPr lang="en-US" dirty="0">
                <a:latin typeface="Calibri Light" charset="0"/>
                <a:ea typeface="Calibri Light" charset="0"/>
                <a:cs typeface="Calibri Light" charset="0"/>
              </a:rPr>
              <a:t>. </a:t>
            </a:r>
          </a:p>
        </p:txBody>
      </p:sp>
      <p:grpSp>
        <p:nvGrpSpPr>
          <p:cNvPr id="19" name="Group 18"/>
          <p:cNvGrpSpPr/>
          <p:nvPr/>
        </p:nvGrpSpPr>
        <p:grpSpPr>
          <a:xfrm>
            <a:off x="824247" y="4018208"/>
            <a:ext cx="3801541" cy="2338142"/>
            <a:chOff x="824247" y="1506828"/>
            <a:chExt cx="2588653" cy="1854558"/>
          </a:xfrm>
        </p:grpSpPr>
        <p:sp>
          <p:nvSpPr>
            <p:cNvPr id="20" name="Flowchart: Document 19"/>
            <p:cNvSpPr/>
            <p:nvPr/>
          </p:nvSpPr>
          <p:spPr>
            <a:xfrm>
              <a:off x="824247" y="1506828"/>
              <a:ext cx="2588653" cy="185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21" name="Rectangle 20"/>
            <p:cNvSpPr/>
            <p:nvPr/>
          </p:nvSpPr>
          <p:spPr>
            <a:xfrm>
              <a:off x="925132" y="1506828"/>
              <a:ext cx="2487768" cy="1569660"/>
            </a:xfrm>
            <a:prstGeom prst="rect">
              <a:avLst/>
            </a:prstGeom>
          </p:spPr>
          <p:txBody>
            <a:bodyPr wrap="square">
              <a:spAutoFit/>
            </a:bodyPr>
            <a:lstStyle/>
            <a:p>
              <a:r>
                <a:rPr lang="en-US" sz="1600" dirty="0">
                  <a:latin typeface="Consolas" charset="0"/>
                  <a:ea typeface="Consolas" charset="0"/>
                  <a:cs typeface="Consolas" charset="0"/>
                </a:rPr>
                <a:t>#include </a:t>
              </a:r>
              <a:r>
                <a:rPr lang="en-US" sz="1600" dirty="0">
                  <a:solidFill>
                    <a:srgbClr val="242DE2"/>
                  </a:solidFill>
                  <a:latin typeface="Consolas" charset="0"/>
                  <a:ea typeface="Consolas" charset="0"/>
                  <a:cs typeface="Consolas" charset="0"/>
                </a:rPr>
                <a:t>&lt;</a:t>
              </a:r>
              <a:r>
                <a:rPr lang="en-US" sz="1600" b="1" dirty="0" err="1">
                  <a:solidFill>
                    <a:schemeClr val="accent1"/>
                  </a:solidFill>
                  <a:latin typeface="Consolas" charset="0"/>
                  <a:ea typeface="Consolas" charset="0"/>
                  <a:cs typeface="Consolas" charset="0"/>
                </a:rPr>
                <a:t>iostream</a:t>
              </a:r>
              <a:r>
                <a:rPr lang="en-US" sz="1600" dirty="0">
                  <a:solidFill>
                    <a:srgbClr val="242DE2"/>
                  </a:solidFill>
                  <a:latin typeface="Consolas" charset="0"/>
                  <a:ea typeface="Consolas" charset="0"/>
                  <a:cs typeface="Consolas" charset="0"/>
                </a:rPr>
                <a:t>&gt;</a:t>
              </a:r>
              <a:endParaRPr lang="en-US" sz="1600" b="1" dirty="0">
                <a:solidFill>
                  <a:schemeClr val="bg1">
                    <a:lumMod val="50000"/>
                  </a:schemeClr>
                </a:solidFill>
                <a:latin typeface="Consolas" charset="0"/>
                <a:ea typeface="Consolas" charset="0"/>
                <a:cs typeface="Consolas" charset="0"/>
              </a:endParaRPr>
            </a:p>
            <a:p>
              <a:endParaRPr lang="en-US" sz="1600" b="1" dirty="0">
                <a:latin typeface="Consolas" charset="0"/>
                <a:ea typeface="Consolas" charset="0"/>
                <a:cs typeface="Consolas" charset="0"/>
              </a:endParaRP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 ()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“Hello!” &lt;&lt;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a:latin typeface="Consolas" charset="0"/>
                  <a:ea typeface="Consolas" charset="0"/>
                  <a:cs typeface="Consolas" charset="0"/>
                </a:rPr>
                <a:t>}</a:t>
              </a:r>
            </a:p>
          </p:txBody>
        </p:sp>
      </p:grpSp>
      <p:sp>
        <p:nvSpPr>
          <p:cNvPr id="23" name="TextBox 22"/>
          <p:cNvSpPr txBox="1"/>
          <p:nvPr/>
        </p:nvSpPr>
        <p:spPr>
          <a:xfrm>
            <a:off x="4146476" y="3664265"/>
            <a:ext cx="699230"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b="1" dirty="0">
                <a:solidFill>
                  <a:srgbClr val="E46B73"/>
                </a:solidFill>
                <a:latin typeface="Zapf Dingbats"/>
                <a:ea typeface="Zapf Dingbats"/>
                <a:cs typeface="Zapf Dingbats"/>
                <a:sym typeface="Zapf Dingbats"/>
              </a:rPr>
              <a:t>✗</a:t>
            </a:r>
            <a:endParaRPr lang="en-US" sz="4000" b="1" dirty="0">
              <a:solidFill>
                <a:srgbClr val="E46B73"/>
              </a:solidFill>
            </a:endParaRPr>
          </a:p>
        </p:txBody>
      </p:sp>
      <p:sp>
        <p:nvSpPr>
          <p:cNvPr id="24" name="TextBox 23"/>
          <p:cNvSpPr txBox="1"/>
          <p:nvPr/>
        </p:nvSpPr>
        <p:spPr>
          <a:xfrm>
            <a:off x="1472888" y="6033184"/>
            <a:ext cx="4915869"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solidFill>
                  <a:schemeClr val="tx1"/>
                </a:solidFill>
                <a:latin typeface="Consolas" charset="0"/>
                <a:ea typeface="Consolas" charset="0"/>
                <a:cs typeface="Consolas" charset="0"/>
              </a:rPr>
              <a:t>a.cpp: In function </a:t>
            </a:r>
            <a:r>
              <a:rPr lang="en-US" sz="1200" dirty="0" err="1">
                <a:solidFill>
                  <a:schemeClr val="tx1"/>
                </a:solidFill>
                <a:latin typeface="Consolas" charset="0"/>
                <a:ea typeface="Consolas" charset="0"/>
                <a:cs typeface="Consolas" charset="0"/>
              </a:rPr>
              <a:t>int</a:t>
            </a:r>
            <a:r>
              <a:rPr lang="en-US" sz="1200" dirty="0">
                <a:solidFill>
                  <a:schemeClr val="tx1"/>
                </a:solidFill>
                <a:latin typeface="Consolas" charset="0"/>
                <a:ea typeface="Consolas" charset="0"/>
                <a:cs typeface="Consolas" charset="0"/>
              </a:rPr>
              <a:t> main():</a:t>
            </a:r>
          </a:p>
          <a:p>
            <a:r>
              <a:rPr lang="en-US" sz="1200" dirty="0">
                <a:solidFill>
                  <a:schemeClr val="tx1"/>
                </a:solidFill>
                <a:latin typeface="Consolas" charset="0"/>
                <a:ea typeface="Consolas" charset="0"/>
                <a:cs typeface="Consolas" charset="0"/>
              </a:rPr>
              <a:t>a.cpp:4: </a:t>
            </a:r>
            <a:r>
              <a:rPr lang="en-US" sz="1200" dirty="0">
                <a:solidFill>
                  <a:schemeClr val="accent6">
                    <a:lumMod val="75000"/>
                  </a:schemeClr>
                </a:solidFill>
                <a:latin typeface="Consolas" charset="0"/>
                <a:ea typeface="Consolas" charset="0"/>
                <a:cs typeface="Consolas" charset="0"/>
              </a:rPr>
              <a:t>error</a:t>
            </a:r>
            <a:r>
              <a:rPr lang="en-US" sz="1200" dirty="0">
                <a:solidFill>
                  <a:schemeClr val="tx1"/>
                </a:solidFill>
                <a:latin typeface="Consolas" charset="0"/>
                <a:ea typeface="Consolas" charset="0"/>
                <a:cs typeface="Consolas" charset="0"/>
              </a:rPr>
              <a:t>: '</a:t>
            </a:r>
            <a:r>
              <a:rPr lang="en-US" sz="1200" dirty="0" err="1">
                <a:solidFill>
                  <a:schemeClr val="tx1"/>
                </a:solidFill>
                <a:latin typeface="Consolas" charset="0"/>
                <a:ea typeface="Consolas" charset="0"/>
                <a:cs typeface="Consolas" charset="0"/>
              </a:rPr>
              <a:t>cout</a:t>
            </a:r>
            <a:r>
              <a:rPr lang="en-US" sz="1200" dirty="0">
                <a:solidFill>
                  <a:schemeClr val="tx1"/>
                </a:solidFill>
                <a:latin typeface="Consolas" charset="0"/>
                <a:ea typeface="Consolas" charset="0"/>
                <a:cs typeface="Consolas" charset="0"/>
              </a:rPr>
              <a:t>' was not declared in this scope</a:t>
            </a:r>
            <a:br>
              <a:rPr lang="en-US" sz="1200" dirty="0">
                <a:solidFill>
                  <a:schemeClr val="tx1"/>
                </a:solidFill>
                <a:latin typeface="Consolas" charset="0"/>
                <a:ea typeface="Consolas" charset="0"/>
                <a:cs typeface="Consolas" charset="0"/>
              </a:rPr>
            </a:br>
            <a:r>
              <a:rPr lang="en-US" sz="1200" dirty="0">
                <a:solidFill>
                  <a:schemeClr val="tx1"/>
                </a:solidFill>
                <a:latin typeface="Consolas" charset="0"/>
                <a:ea typeface="Consolas" charset="0"/>
                <a:cs typeface="Consolas" charset="0"/>
              </a:rPr>
              <a:t>a.cpp:4: </a:t>
            </a:r>
            <a:r>
              <a:rPr lang="en-US" sz="1200" dirty="0">
                <a:solidFill>
                  <a:schemeClr val="accent6">
                    <a:lumMod val="75000"/>
                  </a:schemeClr>
                </a:solidFill>
                <a:latin typeface="Consolas" charset="0"/>
                <a:ea typeface="Consolas" charset="0"/>
                <a:cs typeface="Consolas" charset="0"/>
              </a:rPr>
              <a:t>error</a:t>
            </a:r>
            <a:r>
              <a:rPr lang="en-US" sz="1200" dirty="0">
                <a:solidFill>
                  <a:schemeClr val="tx1"/>
                </a:solidFill>
                <a:latin typeface="Consolas" charset="0"/>
                <a:ea typeface="Consolas" charset="0"/>
                <a:cs typeface="Consolas" charset="0"/>
              </a:rPr>
              <a:t>: '</a:t>
            </a:r>
            <a:r>
              <a:rPr lang="en-US" sz="1200" dirty="0" err="1">
                <a:solidFill>
                  <a:schemeClr val="tx1"/>
                </a:solidFill>
                <a:latin typeface="Consolas" charset="0"/>
                <a:ea typeface="Consolas" charset="0"/>
                <a:cs typeface="Consolas" charset="0"/>
              </a:rPr>
              <a:t>endl</a:t>
            </a:r>
            <a:r>
              <a:rPr lang="en-US" sz="1200" dirty="0">
                <a:solidFill>
                  <a:schemeClr val="tx1"/>
                </a:solidFill>
                <a:latin typeface="Consolas" charset="0"/>
                <a:ea typeface="Consolas" charset="0"/>
                <a:cs typeface="Consolas" charset="0"/>
              </a:rPr>
              <a:t>' was not declared in this scope</a:t>
            </a:r>
          </a:p>
        </p:txBody>
      </p:sp>
      <p:grpSp>
        <p:nvGrpSpPr>
          <p:cNvPr id="25" name="Group 24"/>
          <p:cNvGrpSpPr/>
          <p:nvPr/>
        </p:nvGrpSpPr>
        <p:grpSpPr>
          <a:xfrm>
            <a:off x="5297590" y="4018208"/>
            <a:ext cx="3310864" cy="1854558"/>
            <a:chOff x="824247" y="1506828"/>
            <a:chExt cx="2588653" cy="1854558"/>
          </a:xfrm>
        </p:grpSpPr>
        <p:sp>
          <p:nvSpPr>
            <p:cNvPr id="26" name="Flowchart: Document 25"/>
            <p:cNvSpPr/>
            <p:nvPr/>
          </p:nvSpPr>
          <p:spPr>
            <a:xfrm>
              <a:off x="824247" y="1506828"/>
              <a:ext cx="2588653" cy="185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27" name="Rectangle 26"/>
            <p:cNvSpPr/>
            <p:nvPr/>
          </p:nvSpPr>
          <p:spPr>
            <a:xfrm>
              <a:off x="925132" y="1506828"/>
              <a:ext cx="2487768" cy="1569660"/>
            </a:xfrm>
            <a:prstGeom prst="rect">
              <a:avLst/>
            </a:prstGeom>
          </p:spPr>
          <p:txBody>
            <a:bodyPr wrap="square">
              <a:spAutoFit/>
            </a:bodyPr>
            <a:lstStyle/>
            <a:p>
              <a:r>
                <a:rPr lang="en-US" sz="1600" dirty="0">
                  <a:latin typeface="Consolas" charset="0"/>
                  <a:ea typeface="Consolas" charset="0"/>
                  <a:cs typeface="Consolas" charset="0"/>
                </a:rPr>
                <a:t>#include </a:t>
              </a:r>
              <a:r>
                <a:rPr lang="en-US" sz="1600" dirty="0">
                  <a:solidFill>
                    <a:srgbClr val="242DE2"/>
                  </a:solidFill>
                  <a:latin typeface="Consolas" charset="0"/>
                  <a:ea typeface="Consolas" charset="0"/>
                  <a:cs typeface="Consolas" charset="0"/>
                </a:rPr>
                <a:t>&lt;</a:t>
              </a:r>
              <a:r>
                <a:rPr lang="en-US" sz="1600" b="1" dirty="0" err="1">
                  <a:solidFill>
                    <a:schemeClr val="accent1"/>
                  </a:solidFill>
                  <a:latin typeface="Consolas" charset="0"/>
                  <a:ea typeface="Consolas" charset="0"/>
                  <a:cs typeface="Consolas" charset="0"/>
                </a:rPr>
                <a:t>iostream</a:t>
              </a:r>
              <a:r>
                <a:rPr lang="en-US" sz="1600" dirty="0">
                  <a:solidFill>
                    <a:srgbClr val="242DE2"/>
                  </a:solidFill>
                  <a:latin typeface="Consolas" charset="0"/>
                  <a:ea typeface="Consolas" charset="0"/>
                  <a:cs typeface="Consolas" charset="0"/>
                </a:rPr>
                <a:t>&gt;</a:t>
              </a:r>
              <a:endParaRPr lang="en-US" sz="1600" b="1" dirty="0">
                <a:solidFill>
                  <a:schemeClr val="bg1">
                    <a:lumMod val="50000"/>
                  </a:schemeClr>
                </a:solidFill>
                <a:latin typeface="Consolas" charset="0"/>
                <a:ea typeface="Consolas" charset="0"/>
                <a:cs typeface="Consolas" charset="0"/>
              </a:endParaRPr>
            </a:p>
            <a:p>
              <a:endParaRPr lang="en-US" sz="1600" b="1" dirty="0">
                <a:latin typeface="Consolas" charset="0"/>
                <a:ea typeface="Consolas" charset="0"/>
                <a:cs typeface="Consolas" charset="0"/>
              </a:endParaRP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 () {</a:t>
              </a:r>
              <a:br>
                <a:rPr lang="en-US" sz="1600" dirty="0">
                  <a:latin typeface="Consolas" charset="0"/>
                  <a:ea typeface="Consolas" charset="0"/>
                  <a:cs typeface="Consolas" charset="0"/>
                </a:rPr>
              </a:br>
              <a:r>
                <a:rPr lang="en-US" sz="1600" dirty="0">
                  <a:latin typeface="Consolas" charset="0"/>
                  <a:ea typeface="Consolas" charset="0"/>
                  <a:cs typeface="Consolas" charset="0"/>
                </a:rPr>
                <a:t>    std::</a:t>
              </a:r>
              <a:r>
                <a:rPr lang="en-US" sz="1600" dirty="0" err="1">
                  <a:latin typeface="Consolas" charset="0"/>
                  <a:ea typeface="Consolas" charset="0"/>
                  <a:cs typeface="Consolas" charset="0"/>
                </a:rPr>
                <a:t>cout</a:t>
              </a:r>
              <a:r>
                <a:rPr lang="en-US" sz="1600" dirty="0">
                  <a:latin typeface="Consolas" charset="0"/>
                  <a:ea typeface="Consolas" charset="0"/>
                  <a:cs typeface="Consolas" charset="0"/>
                </a:rPr>
                <a:t> &lt;&lt; “Hello!” </a:t>
              </a:r>
              <a:br>
                <a:rPr lang="en-US" sz="1600" dirty="0">
                  <a:latin typeface="Consolas" charset="0"/>
                  <a:ea typeface="Consolas" charset="0"/>
                  <a:cs typeface="Consolas" charset="0"/>
                </a:rPr>
              </a:br>
              <a:r>
                <a:rPr lang="en-US" sz="1600" dirty="0">
                  <a:latin typeface="Consolas" charset="0"/>
                  <a:ea typeface="Consolas" charset="0"/>
                  <a:cs typeface="Consolas" charset="0"/>
                </a:rPr>
                <a:t>         &lt;&lt; std:: </a:t>
              </a:r>
              <a:r>
                <a:rPr lang="en-US" sz="1600" dirty="0" err="1">
                  <a:latin typeface="Consolas" charset="0"/>
                  <a:ea typeface="Consolas" charset="0"/>
                  <a:cs typeface="Consolas" charset="0"/>
                </a:rPr>
                <a:t>endl</a:t>
              </a:r>
              <a:r>
                <a:rPr lang="en-US" sz="1600" dirty="0">
                  <a:latin typeface="Consolas" charset="0"/>
                  <a:ea typeface="Consolas" charset="0"/>
                  <a:cs typeface="Consolas" charset="0"/>
                </a:rPr>
                <a:t>;</a:t>
              </a:r>
              <a:br>
                <a:rPr lang="en-US" sz="1600" dirty="0">
                  <a:latin typeface="Consolas" charset="0"/>
                  <a:ea typeface="Consolas" charset="0"/>
                  <a:cs typeface="Consolas" charset="0"/>
                </a:rPr>
              </a:br>
              <a:r>
                <a:rPr lang="en-US" sz="1600" dirty="0">
                  <a:latin typeface="Consolas" charset="0"/>
                  <a:ea typeface="Consolas" charset="0"/>
                  <a:cs typeface="Consolas" charset="0"/>
                </a:rPr>
                <a:t>}</a:t>
              </a:r>
            </a:p>
          </p:txBody>
        </p:sp>
      </p:grpSp>
      <p:sp>
        <p:nvSpPr>
          <p:cNvPr id="22" name="TextBox 21"/>
          <p:cNvSpPr txBox="1"/>
          <p:nvPr/>
        </p:nvSpPr>
        <p:spPr>
          <a:xfrm>
            <a:off x="8171815" y="3739975"/>
            <a:ext cx="699230"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4000" b="1" dirty="0">
                <a:solidFill>
                  <a:srgbClr val="91E41E"/>
                </a:solidFill>
                <a:latin typeface="Zapf Dingbats"/>
                <a:ea typeface="Zapf Dingbats"/>
                <a:cs typeface="Zapf Dingbats"/>
                <a:sym typeface="Zapf Dingbats"/>
              </a:rPr>
              <a:t>✓</a:t>
            </a:r>
            <a:endParaRPr lang="en-US" sz="4000" b="1" dirty="0">
              <a:solidFill>
                <a:srgbClr val="91E41E"/>
              </a:solidFill>
            </a:endParaRPr>
          </a:p>
        </p:txBody>
      </p:sp>
      <p:sp>
        <p:nvSpPr>
          <p:cNvPr id="3" name="TextBox 2"/>
          <p:cNvSpPr txBox="1"/>
          <p:nvPr/>
        </p:nvSpPr>
        <p:spPr>
          <a:xfrm>
            <a:off x="6388757" y="6343185"/>
            <a:ext cx="1358513" cy="369332"/>
          </a:xfrm>
          <a:prstGeom prst="rect">
            <a:avLst/>
          </a:prstGeom>
          <a:noFill/>
        </p:spPr>
        <p:txBody>
          <a:bodyPr wrap="none" rtlCol="0">
            <a:spAutoFit/>
          </a:bodyPr>
          <a:lstStyle/>
          <a:p>
            <a:r>
              <a:rPr lang="en-US">
                <a:latin typeface="Avenir Next Condensed" charset="0"/>
                <a:ea typeface="Avenir Next Condensed" charset="0"/>
                <a:cs typeface="Avenir Next Condensed" charset="0"/>
              </a:rPr>
              <a:t>Compiler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2" grpId="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Output</a:t>
            </a:r>
          </a:p>
        </p:txBody>
      </p:sp>
      <p:sp>
        <p:nvSpPr>
          <p:cNvPr id="3" name="Content Placeholder 2"/>
          <p:cNvSpPr>
            <a:spLocks noGrp="1"/>
          </p:cNvSpPr>
          <p:nvPr>
            <p:ph idx="1"/>
          </p:nvPr>
        </p:nvSpPr>
        <p:spPr/>
        <p:txBody>
          <a:bodyPr/>
          <a:lstStyle/>
          <a:p>
            <a:r>
              <a:rPr lang="en-US" dirty="0"/>
              <a:t>By default, the standard output of a program is the screen, and the C++ stream object defined to access it is </a:t>
            </a:r>
            <a:r>
              <a:rPr lang="en-US" b="1" dirty="0" err="1">
                <a:solidFill>
                  <a:schemeClr val="accent6">
                    <a:lumMod val="75000"/>
                  </a:schemeClr>
                </a:solidFill>
                <a:latin typeface="Consolas" charset="0"/>
                <a:ea typeface="Consolas" charset="0"/>
                <a:cs typeface="Consolas" charset="0"/>
              </a:rPr>
              <a:t>cout</a:t>
            </a:r>
            <a:r>
              <a:rPr lang="en-US" dirty="0"/>
              <a:t>.</a:t>
            </a:r>
          </a:p>
          <a:p>
            <a:r>
              <a:rPr lang="en-US" dirty="0"/>
              <a:t>The </a:t>
            </a:r>
            <a:r>
              <a:rPr lang="en-US" b="1" dirty="0">
                <a:solidFill>
                  <a:schemeClr val="accent6">
                    <a:lumMod val="75000"/>
                  </a:schemeClr>
                </a:solidFill>
              </a:rPr>
              <a:t>insertion operator </a:t>
            </a:r>
            <a:r>
              <a:rPr lang="en-US" b="1" dirty="0">
                <a:solidFill>
                  <a:schemeClr val="accent6">
                    <a:lumMod val="75000"/>
                  </a:schemeClr>
                </a:solidFill>
                <a:latin typeface="Consolas" charset="0"/>
                <a:ea typeface="Consolas" charset="0"/>
                <a:cs typeface="Consolas" charset="0"/>
              </a:rPr>
              <a:t>&lt;&lt;</a:t>
            </a:r>
            <a:r>
              <a:rPr lang="en-US" dirty="0">
                <a:solidFill>
                  <a:schemeClr val="accent6">
                    <a:lumMod val="75000"/>
                  </a:schemeClr>
                </a:solidFill>
              </a:rPr>
              <a:t> </a:t>
            </a:r>
            <a:r>
              <a:rPr lang="en-US" dirty="0"/>
              <a:t>is used to insert data into the stream, which may be used more than once in a single statement.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56</a:t>
            </a:fld>
            <a:endParaRPr lang="en-US"/>
          </a:p>
        </p:txBody>
      </p:sp>
      <p:sp>
        <p:nvSpPr>
          <p:cNvPr id="7" name="TextBox 6"/>
          <p:cNvSpPr txBox="1"/>
          <p:nvPr/>
        </p:nvSpPr>
        <p:spPr>
          <a:xfrm>
            <a:off x="6445339" y="4106842"/>
            <a:ext cx="2362200" cy="1477328"/>
          </a:xfrm>
          <a:prstGeom prst="rect">
            <a:avLst/>
          </a:prstGeom>
          <a:solidFill>
            <a:srgbClr val="D9D9D9"/>
          </a:solidFill>
          <a:ln>
            <a:solidFill>
              <a:schemeClr val="tx2">
                <a:lumMod val="75000"/>
              </a:schemeClr>
            </a:solidFill>
          </a:ln>
        </p:spPr>
        <p:txBody>
          <a:bodyPr wrap="square" rtlCol="0">
            <a:spAutoFit/>
          </a:bodyPr>
          <a:lstStyle/>
          <a:p>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latin typeface="Menlo" panose="020B0609030804020204" pitchFamily="49" charset="0"/>
              <a:ea typeface="Menlo" panose="020B0609030804020204" pitchFamily="49" charset="0"/>
              <a:cs typeface="Menlo" panose="020B0609030804020204" pitchFamily="49" charset="0"/>
            </a:endParaRPr>
          </a:p>
        </p:txBody>
      </p:sp>
      <p:sp>
        <p:nvSpPr>
          <p:cNvPr id="8" name="TextBox 7"/>
          <p:cNvSpPr txBox="1"/>
          <p:nvPr/>
        </p:nvSpPr>
        <p:spPr>
          <a:xfrm>
            <a:off x="7835835" y="5366243"/>
            <a:ext cx="1065869" cy="307777"/>
          </a:xfrm>
          <a:prstGeom prst="rect">
            <a:avLst/>
          </a:prstGeom>
          <a:noFill/>
        </p:spPr>
        <p:txBody>
          <a:bodyPr wrap="square" rtlCol="0">
            <a:spAutoFit/>
          </a:bodyPr>
          <a:lstStyle/>
          <a:p>
            <a:r>
              <a:rPr lang="en-US" sz="1400" dirty="0">
                <a:latin typeface="Avenir Next Condensed" charset="0"/>
                <a:ea typeface="Avenir Next Condensed" charset="0"/>
                <a:cs typeface="Avenir Next Condensed" charset="0"/>
              </a:rPr>
              <a:t>Screen output</a:t>
            </a:r>
          </a:p>
        </p:txBody>
      </p:sp>
      <p:sp>
        <p:nvSpPr>
          <p:cNvPr id="10" name="Rectangle 9"/>
          <p:cNvSpPr/>
          <p:nvPr/>
        </p:nvSpPr>
        <p:spPr>
          <a:xfrm>
            <a:off x="577939" y="4368975"/>
            <a:ext cx="5092521" cy="198022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int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a = 1 , b= 2, c = 3;</a:t>
            </a:r>
          </a:p>
          <a:p>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“Hello ”</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a:t>
            </a:r>
            <a:br>
              <a:rPr lang="en-US" dirty="0">
                <a:solidFill>
                  <a:schemeClr val="dk1"/>
                </a:solidFill>
                <a:latin typeface="Menlo" panose="020B0609030804020204" pitchFamily="49" charset="0"/>
                <a:ea typeface="Menlo" panose="020B0609030804020204" pitchFamily="49" charset="0"/>
                <a:cs typeface="Menlo" panose="020B0609030804020204" pitchFamily="49" charset="0"/>
              </a:rPr>
            </a:br>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cout</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“World!”</a:t>
            </a:r>
            <a:r>
              <a:rPr lang="en-US" dirty="0">
                <a:solidFill>
                  <a:schemeClr val="dk1"/>
                </a:solidFill>
                <a:latin typeface="Menlo" panose="020B0609030804020204" pitchFamily="49" charset="0"/>
                <a:ea typeface="Menlo" panose="020B0609030804020204" pitchFamily="49" charset="0"/>
                <a:cs typeface="Menlo" panose="020B0609030804020204" pitchFamily="49" charset="0"/>
              </a:rPr>
              <a:t> &lt;&lt; </a:t>
            </a:r>
            <a:r>
              <a:rPr lang="en-US" dirty="0" err="1">
                <a:solidFill>
                  <a:schemeClr val="dk1"/>
                </a:solidFill>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1 &lt;&lt; a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“b = ”</a:t>
            </a:r>
            <a:r>
              <a:rPr lang="en-US" dirty="0">
                <a:latin typeface="Menlo" panose="020B0609030804020204" pitchFamily="49" charset="0"/>
                <a:ea typeface="Menlo" panose="020B0609030804020204" pitchFamily="49" charset="0"/>
                <a:cs typeface="Menlo" panose="020B0609030804020204" pitchFamily="49" charset="0"/>
              </a:rPr>
              <a:t> &lt;&lt; b &lt;&lt; </a:t>
            </a:r>
            <a:r>
              <a:rPr lang="en-US"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 and c = ”</a:t>
            </a:r>
            <a:r>
              <a:rPr lang="en-US" dirty="0">
                <a:latin typeface="Menlo" panose="020B0609030804020204" pitchFamily="49" charset="0"/>
                <a:ea typeface="Menlo" panose="020B0609030804020204" pitchFamily="49" charset="0"/>
                <a:cs typeface="Menlo" panose="020B0609030804020204" pitchFamily="49" charset="0"/>
              </a:rPr>
              <a:t> </a:t>
            </a:r>
            <a:br>
              <a:rPr lang="en-US" dirty="0">
                <a:latin typeface="Menlo" panose="020B0609030804020204" pitchFamily="49" charset="0"/>
                <a:ea typeface="Menlo" panose="020B0609030804020204" pitchFamily="49" charset="0"/>
                <a:cs typeface="Menlo" panose="020B0609030804020204" pitchFamily="49" charset="0"/>
              </a:rPr>
            </a:br>
            <a:r>
              <a:rPr lang="en-US" dirty="0">
                <a:latin typeface="Menlo" panose="020B0609030804020204" pitchFamily="49" charset="0"/>
                <a:ea typeface="Menlo" panose="020B0609030804020204" pitchFamily="49" charset="0"/>
                <a:cs typeface="Menlo" panose="020B0609030804020204" pitchFamily="49" charset="0"/>
              </a:rPr>
              <a:t>   &lt;&lt; c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endParaRPr lang="en-US" dirty="0">
              <a:solidFill>
                <a:schemeClr val="dk1"/>
              </a:solidFill>
              <a:latin typeface="Menlo" panose="020B0609030804020204" pitchFamily="49" charset="0"/>
              <a:ea typeface="Menlo" panose="020B0609030804020204" pitchFamily="49" charset="0"/>
              <a:cs typeface="Menlo" panose="020B0609030804020204" pitchFamily="49" charset="0"/>
            </a:endParaRPr>
          </a:p>
        </p:txBody>
      </p:sp>
      <p:cxnSp>
        <p:nvCxnSpPr>
          <p:cNvPr id="13" name="Straight Arrow Connector 12"/>
          <p:cNvCxnSpPr>
            <a:cxnSpLocks/>
          </p:cNvCxnSpPr>
          <p:nvPr/>
        </p:nvCxnSpPr>
        <p:spPr>
          <a:xfrm flipV="1">
            <a:off x="5829300" y="4750420"/>
            <a:ext cx="459988" cy="610255"/>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511024" y="4190656"/>
            <a:ext cx="885775" cy="369332"/>
          </a:xfrm>
          <a:prstGeom prst="rect">
            <a:avLst/>
          </a:prstGeom>
          <a:noFill/>
          <a:ln>
            <a:noFill/>
          </a:ln>
        </p:spPr>
        <p:txBody>
          <a:bodyPr wrap="square" rtlCol="0">
            <a:spAutoFit/>
          </a:bodyPr>
          <a:lstStyle/>
          <a:p>
            <a:r>
              <a:rPr lang="en-US" dirty="0">
                <a:latin typeface="Consolas" charset="0"/>
                <a:ea typeface="Consolas" charset="0"/>
                <a:cs typeface="Consolas" charset="0"/>
              </a:rPr>
              <a:t>Hello</a:t>
            </a:r>
          </a:p>
        </p:txBody>
      </p:sp>
      <p:sp>
        <p:nvSpPr>
          <p:cNvPr id="15" name="TextBox 14"/>
          <p:cNvSpPr txBox="1"/>
          <p:nvPr/>
        </p:nvSpPr>
        <p:spPr>
          <a:xfrm>
            <a:off x="7318956" y="4190656"/>
            <a:ext cx="1073049" cy="369332"/>
          </a:xfrm>
          <a:prstGeom prst="rect">
            <a:avLst/>
          </a:prstGeom>
          <a:noFill/>
          <a:ln>
            <a:noFill/>
          </a:ln>
        </p:spPr>
        <p:txBody>
          <a:bodyPr wrap="square" rtlCol="0">
            <a:spAutoFit/>
          </a:bodyPr>
          <a:lstStyle/>
          <a:p>
            <a:r>
              <a:rPr lang="en-US" dirty="0">
                <a:latin typeface="Consolas" charset="0"/>
                <a:ea typeface="Consolas" charset="0"/>
                <a:cs typeface="Consolas" charset="0"/>
              </a:rPr>
              <a:t>World!</a:t>
            </a:r>
          </a:p>
        </p:txBody>
      </p:sp>
      <p:sp>
        <p:nvSpPr>
          <p:cNvPr id="16" name="TextBox 15"/>
          <p:cNvSpPr txBox="1"/>
          <p:nvPr/>
        </p:nvSpPr>
        <p:spPr>
          <a:xfrm>
            <a:off x="6511024" y="4519515"/>
            <a:ext cx="885775" cy="369332"/>
          </a:xfrm>
          <a:prstGeom prst="rect">
            <a:avLst/>
          </a:prstGeom>
          <a:noFill/>
          <a:ln>
            <a:noFill/>
          </a:ln>
        </p:spPr>
        <p:txBody>
          <a:bodyPr wrap="square" rtlCol="0">
            <a:spAutoFit/>
          </a:bodyPr>
          <a:lstStyle/>
          <a:p>
            <a:r>
              <a:rPr lang="en-US" dirty="0">
                <a:latin typeface="Consolas" charset="0"/>
                <a:ea typeface="Consolas" charset="0"/>
                <a:cs typeface="Consolas" charset="0"/>
              </a:rPr>
              <a:t>11</a:t>
            </a:r>
          </a:p>
        </p:txBody>
      </p:sp>
      <p:sp>
        <p:nvSpPr>
          <p:cNvPr id="17" name="TextBox 16"/>
          <p:cNvSpPr txBox="1"/>
          <p:nvPr/>
        </p:nvSpPr>
        <p:spPr>
          <a:xfrm>
            <a:off x="6522175" y="4855394"/>
            <a:ext cx="2112270" cy="369332"/>
          </a:xfrm>
          <a:prstGeom prst="rect">
            <a:avLst/>
          </a:prstGeom>
          <a:noFill/>
          <a:ln>
            <a:noFill/>
          </a:ln>
        </p:spPr>
        <p:txBody>
          <a:bodyPr wrap="square" rtlCol="0">
            <a:spAutoFit/>
          </a:bodyPr>
          <a:lstStyle/>
          <a:p>
            <a:r>
              <a:rPr lang="en-US" dirty="0">
                <a:latin typeface="Consolas" charset="0"/>
                <a:ea typeface="Consolas" charset="0"/>
                <a:cs typeface="Consolas" charset="0"/>
              </a:rPr>
              <a:t>b = 2 and c = 3</a:t>
            </a:r>
          </a:p>
        </p:txBody>
      </p:sp>
      <p:sp>
        <p:nvSpPr>
          <p:cNvPr id="4" name="TextBox 3">
            <a:extLst>
              <a:ext uri="{FF2B5EF4-FFF2-40B4-BE49-F238E27FC236}">
                <a16:creationId xmlns:a16="http://schemas.microsoft.com/office/drawing/2014/main" id="{96EC70C3-E873-9245-A377-63E88B22221D}"/>
              </a:ext>
            </a:extLst>
          </p:cNvPr>
          <p:cNvSpPr txBox="1"/>
          <p:nvPr/>
        </p:nvSpPr>
        <p:spPr>
          <a:xfrm>
            <a:off x="5973725" y="5626747"/>
            <a:ext cx="2792495" cy="461665"/>
          </a:xfrm>
          <a:prstGeom prst="rect">
            <a:avLst/>
          </a:prstGeom>
          <a:noFill/>
        </p:spPr>
        <p:txBody>
          <a:bodyPr wrap="square" rtlCol="0">
            <a:spAutoFit/>
          </a:bodyPr>
          <a:lstStyle/>
          <a:p>
            <a:r>
              <a:rPr lang="en-US" sz="1200" dirty="0"/>
              <a:t>Note that there is no line break after “Hello ” and “World!”</a:t>
            </a:r>
          </a:p>
        </p:txBody>
      </p:sp>
      <p:sp>
        <p:nvSpPr>
          <p:cNvPr id="18" name="TextBox 17">
            <a:extLst>
              <a:ext uri="{FF2B5EF4-FFF2-40B4-BE49-F238E27FC236}">
                <a16:creationId xmlns:a16="http://schemas.microsoft.com/office/drawing/2014/main" id="{5A9DEE11-9DE1-664D-88CC-4EA2DFB03AF5}"/>
              </a:ext>
            </a:extLst>
          </p:cNvPr>
          <p:cNvSpPr txBox="1"/>
          <p:nvPr/>
        </p:nvSpPr>
        <p:spPr>
          <a:xfrm>
            <a:off x="5962047" y="6036847"/>
            <a:ext cx="2792495" cy="461665"/>
          </a:xfrm>
          <a:prstGeom prst="rect">
            <a:avLst/>
          </a:prstGeom>
          <a:noFill/>
        </p:spPr>
        <p:txBody>
          <a:bodyPr wrap="square" rtlCol="0">
            <a:spAutoFit/>
          </a:bodyPr>
          <a:lstStyle/>
          <a:p>
            <a:r>
              <a:rPr lang="en-US" sz="1200" dirty="0"/>
              <a:t>Also there is no space between 1 and the value of a in the 2</a:t>
            </a:r>
            <a:r>
              <a:rPr lang="en-US" sz="1200" baseline="30000" dirty="0"/>
              <a:t>nd</a:t>
            </a:r>
            <a:r>
              <a:rPr lang="en-US" sz="1200" dirty="0"/>
              <a:t> output line.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4" grpId="0"/>
      <p:bldP spid="1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Output</a:t>
            </a:r>
          </a:p>
        </p:txBody>
      </p:sp>
      <p:sp>
        <p:nvSpPr>
          <p:cNvPr id="3" name="Content Placeholder 2"/>
          <p:cNvSpPr>
            <a:spLocks noGrp="1"/>
          </p:cNvSpPr>
          <p:nvPr>
            <p:ph idx="1"/>
          </p:nvPr>
        </p:nvSpPr>
        <p:spPr/>
        <p:txBody>
          <a:bodyPr/>
          <a:lstStyle/>
          <a:p>
            <a:r>
              <a:rPr lang="en-US" dirty="0"/>
              <a:t>There are some </a:t>
            </a:r>
            <a:r>
              <a:rPr lang="en-US" b="1" dirty="0">
                <a:solidFill>
                  <a:schemeClr val="accent6">
                    <a:lumMod val="75000"/>
                  </a:schemeClr>
                </a:solidFill>
              </a:rPr>
              <a:t>escape sequences </a:t>
            </a:r>
            <a:r>
              <a:rPr lang="en-US" dirty="0"/>
              <a:t>that have special usage in the output.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488890"/>
              </p:ext>
            </p:extLst>
          </p:nvPr>
        </p:nvGraphicFramePr>
        <p:xfrm>
          <a:off x="1241984" y="2642329"/>
          <a:ext cx="6096000" cy="1981200"/>
        </p:xfrm>
        <a:graphic>
          <a:graphicData uri="http://schemas.openxmlformats.org/drawingml/2006/table">
            <a:tbl>
              <a:tblPr bandRow="1">
                <a:tableStyleId>{5C22544A-7EE6-4342-B048-85BDC9FD1C3A}</a:tableStyleId>
              </a:tblPr>
              <a:tblGrid>
                <a:gridCol w="6858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370840">
                <a:tc>
                  <a:txBody>
                    <a:bodyPr/>
                    <a:lstStyle/>
                    <a:p>
                      <a:r>
                        <a:rPr lang="en-US" sz="2000" b="0" i="0" dirty="0">
                          <a:latin typeface="Calibri Light" charset="0"/>
                          <a:ea typeface="Calibri Light" charset="0"/>
                          <a:cs typeface="Calibri Light" charset="0"/>
                        </a:rPr>
                        <a:t>\a</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alert (bell) character</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\v</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vertical tab</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0"/>
                  </a:ext>
                </a:extLst>
              </a:tr>
              <a:tr h="370840">
                <a:tc>
                  <a:txBody>
                    <a:bodyPr/>
                    <a:lstStyle/>
                    <a:p>
                      <a:r>
                        <a:rPr lang="en-US" sz="2000" b="0" i="0" dirty="0">
                          <a:latin typeface="Calibri Light" charset="0"/>
                          <a:ea typeface="Calibri Light" charset="0"/>
                          <a:cs typeface="Calibri Light" charset="0"/>
                        </a:rPr>
                        <a:t>\b</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backspace</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backslash</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1"/>
                  </a:ext>
                </a:extLst>
              </a:tr>
              <a:tr h="370840">
                <a:tc>
                  <a:txBody>
                    <a:bodyPr/>
                    <a:lstStyle/>
                    <a:p>
                      <a:r>
                        <a:rPr lang="en-US" sz="2000" b="0" i="0" dirty="0">
                          <a:latin typeface="Calibri Light" charset="0"/>
                          <a:ea typeface="Calibri Light" charset="0"/>
                          <a:cs typeface="Calibri Light" charset="0"/>
                        </a:rPr>
                        <a:t>\n</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newline</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question mark</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2"/>
                  </a:ext>
                </a:extLst>
              </a:tr>
              <a:tr h="370840">
                <a:tc>
                  <a:txBody>
                    <a:bodyPr/>
                    <a:lstStyle/>
                    <a:p>
                      <a:r>
                        <a:rPr lang="en-US" sz="2000" b="0" i="0" dirty="0">
                          <a:latin typeface="Calibri Light" charset="0"/>
                          <a:ea typeface="Calibri Light" charset="0"/>
                          <a:cs typeface="Calibri Light" charset="0"/>
                        </a:rPr>
                        <a:t>\r</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carriage return</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single quote</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3"/>
                  </a:ext>
                </a:extLst>
              </a:tr>
              <a:tr h="370840">
                <a:tc>
                  <a:txBody>
                    <a:bodyPr/>
                    <a:lstStyle/>
                    <a:p>
                      <a:r>
                        <a:rPr lang="en-US" sz="2000" b="0" i="0" dirty="0">
                          <a:latin typeface="Calibri Light" charset="0"/>
                          <a:ea typeface="Calibri Light" charset="0"/>
                          <a:cs typeface="Calibri Light" charset="0"/>
                        </a:rPr>
                        <a:t>\t</a:t>
                      </a:r>
                      <a:endParaRPr lang="en-US" sz="2000" b="0" i="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horizontal tab</a:t>
                      </a:r>
                      <a:endParaRPr lang="en-US" sz="2000" b="0" i="0" kern="1200" baseline="0" dirty="0">
                        <a:solidFill>
                          <a:schemeClr val="dk1"/>
                        </a:solidFill>
                        <a:latin typeface="Calibri Light" charset="0"/>
                        <a:ea typeface="Calibri Light" charset="0"/>
                        <a:cs typeface="Calibri Light" charset="0"/>
                      </a:endParaRPr>
                    </a:p>
                  </a:txBody>
                  <a:tcPr/>
                </a:tc>
                <a:tc>
                  <a:txBody>
                    <a:bodyPr/>
                    <a:lstStyle/>
                    <a:p>
                      <a:pPr marL="0" algn="l" defTabSz="914400" rtl="0" eaLnBrk="1" latinLnBrk="0" hangingPunct="1"/>
                      <a:r>
                        <a:rPr lang="en-US" sz="2000" b="0" i="0" kern="1200" dirty="0">
                          <a:latin typeface="Calibri Light" charset="0"/>
                          <a:ea typeface="Calibri Light" charset="0"/>
                          <a:cs typeface="Calibri Light" charset="0"/>
                        </a:rPr>
                        <a:t>\”</a:t>
                      </a:r>
                      <a:endParaRPr lang="en-US" sz="2000" b="0" i="0" kern="1200" dirty="0">
                        <a:solidFill>
                          <a:schemeClr val="tx1">
                            <a:lumMod val="75000"/>
                            <a:lumOff val="25000"/>
                          </a:schemeClr>
                        </a:solidFill>
                        <a:latin typeface="Calibri Light" charset="0"/>
                        <a:ea typeface="Calibri Light" charset="0"/>
                        <a:cs typeface="Calibri Light"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latin typeface="Calibri Light" charset="0"/>
                          <a:ea typeface="Calibri Light" charset="0"/>
                          <a:cs typeface="Calibri Light" charset="0"/>
                        </a:rPr>
                        <a:t>double quote</a:t>
                      </a:r>
                      <a:endParaRPr lang="en-US" sz="2000" b="0" i="0" kern="1200" baseline="0" dirty="0">
                        <a:solidFill>
                          <a:schemeClr val="dk1"/>
                        </a:solidFill>
                        <a:latin typeface="Calibri Light" charset="0"/>
                        <a:ea typeface="Calibri Light" charset="0"/>
                        <a:cs typeface="Calibri Light" charset="0"/>
                      </a:endParaRPr>
                    </a:p>
                  </a:txBody>
                  <a:tcPr/>
                </a:tc>
                <a:extLst>
                  <a:ext uri="{0D108BD9-81ED-4DB2-BD59-A6C34878D82A}">
                    <a16:rowId xmlns:a16="http://schemas.microsoft.com/office/drawing/2014/main" val="10004"/>
                  </a:ext>
                </a:extLst>
              </a:tr>
            </a:tbl>
          </a:graphicData>
        </a:graphic>
      </p:graphicFrame>
      <p:sp>
        <p:nvSpPr>
          <p:cNvPr id="7" name="Rounded Rectangle 6"/>
          <p:cNvSpPr/>
          <p:nvPr/>
        </p:nvSpPr>
        <p:spPr>
          <a:xfrm>
            <a:off x="1992197" y="6100477"/>
            <a:ext cx="6248161" cy="463886"/>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solidFill>
                  <a:srgbClr val="232C12"/>
                </a:solidFill>
                <a:latin typeface="Calibri Light" charset="0"/>
                <a:ea typeface="Calibri Light" charset="0"/>
                <a:cs typeface="Calibri Light" charset="0"/>
              </a:rPr>
              <a:t>Try out these escape sequences in a program and see the result!</a:t>
            </a:r>
            <a:endParaRPr lang="en-US" dirty="0">
              <a:latin typeface="Calibri Light" charset="0"/>
              <a:ea typeface="Calibri Light" charset="0"/>
              <a:cs typeface="Calibri Light" charset="0"/>
            </a:endParaRPr>
          </a:p>
        </p:txBody>
      </p:sp>
      <p:grpSp>
        <p:nvGrpSpPr>
          <p:cNvPr id="8" name="Group 7"/>
          <p:cNvGrpSpPr/>
          <p:nvPr/>
        </p:nvGrpSpPr>
        <p:grpSpPr>
          <a:xfrm>
            <a:off x="903641" y="4889999"/>
            <a:ext cx="3495203" cy="823651"/>
            <a:chOff x="1445907" y="3733800"/>
            <a:chExt cx="2796550" cy="1112912"/>
          </a:xfrm>
        </p:grpSpPr>
        <p:sp>
          <p:nvSpPr>
            <p:cNvPr id="9" name="Rectangle 8"/>
            <p:cNvSpPr/>
            <p:nvPr/>
          </p:nvSpPr>
          <p:spPr>
            <a:xfrm>
              <a:off x="1462295" y="3815427"/>
              <a:ext cx="2780162" cy="873318"/>
            </a:xfrm>
            <a:prstGeom prst="rect">
              <a:avLst/>
            </a:prstGeom>
          </p:spPr>
          <p:txBody>
            <a:bodyPr wrap="square">
              <a:spAutoFit/>
            </a:bodyPr>
            <a:lstStyle/>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“Hi!” &lt;&lt; </a:t>
              </a:r>
              <a:r>
                <a:rPr lang="en-US" dirty="0" err="1">
                  <a:latin typeface="Menlo" panose="020B0609030804020204" pitchFamily="49" charset="0"/>
                  <a:ea typeface="Menlo" panose="020B0609030804020204" pitchFamily="49" charset="0"/>
                  <a:cs typeface="Menlo" panose="020B0609030804020204" pitchFamily="49" charset="0"/>
                </a:rPr>
                <a:t>endl</a:t>
              </a:r>
              <a:r>
                <a:rPr lang="en-US" dirty="0">
                  <a:latin typeface="Menlo" panose="020B0609030804020204" pitchFamily="49" charset="0"/>
                  <a:ea typeface="Menlo" panose="020B0609030804020204" pitchFamily="49" charset="0"/>
                  <a:cs typeface="Menlo" panose="020B0609030804020204" pitchFamily="49" charset="0"/>
                </a:rPr>
                <a:t>;</a:t>
              </a:r>
            </a:p>
          </p:txBody>
        </p:sp>
        <p:sp>
          <p:nvSpPr>
            <p:cNvPr id="10" name="Flowchart: Document 9"/>
            <p:cNvSpPr/>
            <p:nvPr/>
          </p:nvSpPr>
          <p:spPr>
            <a:xfrm>
              <a:off x="1445907" y="3733800"/>
              <a:ext cx="2617949" cy="1112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enlo" panose="020B0609030804020204" pitchFamily="49" charset="0"/>
                <a:ea typeface="Menlo" panose="020B0609030804020204" pitchFamily="49" charset="0"/>
                <a:cs typeface="Menlo" panose="020B0609030804020204" pitchFamily="49" charset="0"/>
              </a:endParaRPr>
            </a:p>
          </p:txBody>
        </p:sp>
      </p:grpSp>
      <p:grpSp>
        <p:nvGrpSpPr>
          <p:cNvPr id="11" name="Group 10"/>
          <p:cNvGrpSpPr/>
          <p:nvPr/>
        </p:nvGrpSpPr>
        <p:grpSpPr>
          <a:xfrm>
            <a:off x="5826926" y="4890001"/>
            <a:ext cx="2807376" cy="823649"/>
            <a:chOff x="5410200" y="3733800"/>
            <a:chExt cx="2807376" cy="914400"/>
          </a:xfrm>
        </p:grpSpPr>
        <p:sp>
          <p:nvSpPr>
            <p:cNvPr id="12" name="Rectangle 11"/>
            <p:cNvSpPr/>
            <p:nvPr/>
          </p:nvSpPr>
          <p:spPr>
            <a:xfrm>
              <a:off x="5410200" y="3819156"/>
              <a:ext cx="2671615" cy="717545"/>
            </a:xfrm>
            <a:prstGeom prst="rect">
              <a:avLst/>
            </a:prstGeom>
          </p:spPr>
          <p:txBody>
            <a:bodyPr wrap="square">
              <a:spAutoFit/>
            </a:bodyPr>
            <a:lstStyle/>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a &lt;&lt; ‘\n’;</a:t>
              </a:r>
            </a:p>
            <a:p>
              <a:r>
                <a:rPr lang="en-US" dirty="0" err="1">
                  <a:latin typeface="Menlo" panose="020B0609030804020204" pitchFamily="49" charset="0"/>
                  <a:ea typeface="Menlo" panose="020B0609030804020204" pitchFamily="49" charset="0"/>
                  <a:cs typeface="Menlo" panose="020B0609030804020204" pitchFamily="49" charset="0"/>
                </a:rPr>
                <a:t>cout</a:t>
              </a:r>
              <a:r>
                <a:rPr lang="en-US" dirty="0">
                  <a:latin typeface="Menlo" panose="020B0609030804020204" pitchFamily="49" charset="0"/>
                  <a:ea typeface="Menlo" panose="020B0609030804020204" pitchFamily="49" charset="0"/>
                  <a:cs typeface="Menlo" panose="020B0609030804020204" pitchFamily="49" charset="0"/>
                </a:rPr>
                <a:t> &lt;&lt; “Hi!\n”;</a:t>
              </a:r>
            </a:p>
          </p:txBody>
        </p:sp>
        <p:sp>
          <p:nvSpPr>
            <p:cNvPr id="13" name="Flowchart: Document 12"/>
            <p:cNvSpPr/>
            <p:nvPr/>
          </p:nvSpPr>
          <p:spPr>
            <a:xfrm>
              <a:off x="5410200" y="3733800"/>
              <a:ext cx="280737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enlo" panose="020B0609030804020204" pitchFamily="49" charset="0"/>
                <a:ea typeface="Menlo" panose="020B0609030804020204" pitchFamily="49" charset="0"/>
                <a:cs typeface="Menlo" panose="020B0609030804020204" pitchFamily="49" charset="0"/>
              </a:endParaRPr>
            </a:p>
          </p:txBody>
        </p:sp>
      </p:grpSp>
      <p:sp>
        <p:nvSpPr>
          <p:cNvPr id="14" name="TextBox 13"/>
          <p:cNvSpPr txBox="1"/>
          <p:nvPr/>
        </p:nvSpPr>
        <p:spPr>
          <a:xfrm>
            <a:off x="4270581" y="5232490"/>
            <a:ext cx="1420582"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is equivalent 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Input</a:t>
            </a:r>
          </a:p>
        </p:txBody>
      </p:sp>
      <p:sp>
        <p:nvSpPr>
          <p:cNvPr id="3" name="Content Placeholder 2"/>
          <p:cNvSpPr>
            <a:spLocks noGrp="1"/>
          </p:cNvSpPr>
          <p:nvPr>
            <p:ph idx="1"/>
          </p:nvPr>
        </p:nvSpPr>
        <p:spPr>
          <a:xfrm>
            <a:off x="286603" y="1319133"/>
            <a:ext cx="8584442" cy="5538867"/>
          </a:xfrm>
        </p:spPr>
        <p:txBody>
          <a:bodyPr>
            <a:normAutofit/>
          </a:bodyPr>
          <a:lstStyle/>
          <a:p>
            <a:r>
              <a:rPr lang="en-US" sz="2400" dirty="0"/>
              <a:t>From time to time, we need to obtain user input to our program.</a:t>
            </a:r>
          </a:p>
          <a:p>
            <a:r>
              <a:rPr lang="en-US" sz="2400" dirty="0"/>
              <a:t>The standard input device is usually the keyboard, and the C++ stream object defined to access it is </a:t>
            </a:r>
            <a:r>
              <a:rPr lang="en-US" sz="2400" b="1" dirty="0" err="1">
                <a:solidFill>
                  <a:schemeClr val="accent6">
                    <a:lumMod val="75000"/>
                  </a:schemeClr>
                </a:solidFill>
                <a:latin typeface="Consolas" charset="0"/>
                <a:ea typeface="Consolas" charset="0"/>
                <a:cs typeface="Consolas" charset="0"/>
              </a:rPr>
              <a:t>cin</a:t>
            </a:r>
            <a:r>
              <a:rPr lang="en-US" sz="2400" dirty="0"/>
              <a:t>.</a:t>
            </a:r>
          </a:p>
          <a:p>
            <a:r>
              <a:rPr lang="en-US" sz="2400" dirty="0"/>
              <a:t>The </a:t>
            </a:r>
            <a:r>
              <a:rPr lang="en-US" sz="2400" b="1" dirty="0">
                <a:solidFill>
                  <a:schemeClr val="accent6">
                    <a:lumMod val="75000"/>
                  </a:schemeClr>
                </a:solidFill>
              </a:rPr>
              <a:t>extraction operator</a:t>
            </a:r>
            <a:r>
              <a:rPr lang="en-US" sz="2400" dirty="0">
                <a:solidFill>
                  <a:schemeClr val="accent6">
                    <a:lumMod val="75000"/>
                  </a:schemeClr>
                </a:solidFill>
              </a:rPr>
              <a:t> </a:t>
            </a:r>
            <a:r>
              <a:rPr lang="en-US" sz="2400" b="1" dirty="0">
                <a:solidFill>
                  <a:schemeClr val="accent6">
                    <a:lumMod val="75000"/>
                  </a:schemeClr>
                </a:solidFill>
                <a:latin typeface="Consolas" charset="0"/>
                <a:ea typeface="Consolas" charset="0"/>
                <a:cs typeface="Consolas" charset="0"/>
              </a:rPr>
              <a:t>&gt;&gt;</a:t>
            </a:r>
            <a:r>
              <a:rPr lang="en-US" sz="2400" dirty="0">
                <a:solidFill>
                  <a:schemeClr val="accent6">
                    <a:lumMod val="75000"/>
                  </a:schemeClr>
                </a:solidFill>
              </a:rPr>
              <a:t> </a:t>
            </a:r>
            <a:r>
              <a:rPr lang="en-US" sz="2400" dirty="0"/>
              <a:t>is used to extract data from the stream</a:t>
            </a:r>
          </a:p>
          <a:p>
            <a:r>
              <a:rPr lang="en-US" sz="2400" dirty="0"/>
              <a:t>The type of the variable will determine the type of data that is extracted from the stream.</a:t>
            </a:r>
          </a:p>
          <a:p>
            <a:pPr>
              <a:buNone/>
            </a:pPr>
            <a:endParaRPr lang="en-US" sz="2400" dirty="0"/>
          </a:p>
          <a:p>
            <a:pPr>
              <a:buNone/>
            </a:pPr>
            <a:endParaRPr lang="en-US" sz="2400" dirty="0"/>
          </a:p>
          <a:p>
            <a:endParaRPr lang="en-US" sz="2400" dirty="0"/>
          </a:p>
          <a:p>
            <a:r>
              <a:rPr lang="en-US" sz="2400" dirty="0"/>
              <a:t>Note that </a:t>
            </a:r>
            <a:r>
              <a:rPr lang="en-US" sz="2400" dirty="0" err="1">
                <a:solidFill>
                  <a:schemeClr val="accent6">
                    <a:lumMod val="75000"/>
                  </a:schemeClr>
                </a:solidFill>
                <a:latin typeface="Consolas" charset="0"/>
                <a:ea typeface="Consolas" charset="0"/>
                <a:cs typeface="Consolas" charset="0"/>
              </a:rPr>
              <a:t>cin</a:t>
            </a:r>
            <a:r>
              <a:rPr lang="en-US" sz="2400" dirty="0"/>
              <a:t> can only process the input from the keyboard once the </a:t>
            </a:r>
            <a:r>
              <a:rPr lang="en-US" sz="2400" b="1" dirty="0">
                <a:solidFill>
                  <a:schemeClr val="accent6">
                    <a:lumMod val="75000"/>
                  </a:schemeClr>
                </a:solidFill>
              </a:rPr>
              <a:t>RETURN</a:t>
            </a:r>
            <a:r>
              <a:rPr lang="en-US" sz="2400" dirty="0"/>
              <a:t> key has been pressed.</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58</a:t>
            </a:fld>
            <a:endParaRPr lang="en-US"/>
          </a:p>
        </p:txBody>
      </p:sp>
      <p:sp>
        <p:nvSpPr>
          <p:cNvPr id="6" name="Rectangle 5"/>
          <p:cNvSpPr/>
          <p:nvPr/>
        </p:nvSpPr>
        <p:spPr>
          <a:xfrm>
            <a:off x="1763435" y="4194088"/>
            <a:ext cx="1949738" cy="86288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latin typeface="Consolas" charset="0"/>
                <a:ea typeface="Consolas" charset="0"/>
                <a:cs typeface="Consolas" charset="0"/>
              </a:rPr>
              <a:t>  </a:t>
            </a:r>
            <a:r>
              <a:rPr lang="en-US" dirty="0" err="1">
                <a:latin typeface="Consolas" charset="0"/>
                <a:ea typeface="Consolas" charset="0"/>
                <a:cs typeface="Consolas" charset="0"/>
              </a:rPr>
              <a:t>int</a:t>
            </a:r>
            <a:r>
              <a:rPr lang="en-US" dirty="0">
                <a:latin typeface="Consolas" charset="0"/>
                <a:ea typeface="Consolas" charset="0"/>
                <a:cs typeface="Consolas" charset="0"/>
              </a:rPr>
              <a:t> x;</a:t>
            </a:r>
          </a:p>
          <a:p>
            <a:r>
              <a:rPr lang="zh-CN" altLang="en-US" dirty="0">
                <a:latin typeface="Consolas" charset="0"/>
                <a:ea typeface="Consolas" charset="0"/>
                <a:cs typeface="Consolas" charset="0"/>
              </a:rPr>
              <a:t>  </a:t>
            </a:r>
            <a:r>
              <a:rPr lang="en-US" dirty="0" err="1">
                <a:latin typeface="Consolas" charset="0"/>
                <a:ea typeface="Consolas" charset="0"/>
                <a:cs typeface="Consolas" charset="0"/>
              </a:rPr>
              <a:t>cin</a:t>
            </a:r>
            <a:r>
              <a:rPr lang="en-US" dirty="0">
                <a:latin typeface="Consolas" charset="0"/>
                <a:ea typeface="Consolas" charset="0"/>
                <a:cs typeface="Consolas" charset="0"/>
              </a:rPr>
              <a:t> &gt;&gt; x;</a:t>
            </a:r>
            <a:endParaRPr lang="en-US" dirty="0">
              <a:solidFill>
                <a:schemeClr val="tx1"/>
              </a:solidFill>
              <a:latin typeface="Consolas" charset="0"/>
              <a:ea typeface="Consolas" charset="0"/>
              <a:cs typeface="Consolas" charset="0"/>
            </a:endParaRPr>
          </a:p>
        </p:txBody>
      </p:sp>
      <p:sp>
        <p:nvSpPr>
          <p:cNvPr id="7" name="Rectangle 6"/>
          <p:cNvSpPr/>
          <p:nvPr/>
        </p:nvSpPr>
        <p:spPr>
          <a:xfrm>
            <a:off x="4810009" y="4194088"/>
            <a:ext cx="1949738" cy="86288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a:latin typeface="Consolas" charset="0"/>
                <a:ea typeface="Consolas" charset="0"/>
                <a:cs typeface="Consolas" charset="0"/>
              </a:rPr>
              <a:t>  char x;</a:t>
            </a:r>
          </a:p>
          <a:p>
            <a:r>
              <a:rPr lang="zh-CN" altLang="en-US" dirty="0">
                <a:latin typeface="Consolas" charset="0"/>
                <a:ea typeface="Consolas" charset="0"/>
                <a:cs typeface="Consolas" charset="0"/>
              </a:rPr>
              <a:t>  </a:t>
            </a:r>
            <a:r>
              <a:rPr lang="en-US" dirty="0" err="1">
                <a:latin typeface="Consolas" charset="0"/>
                <a:ea typeface="Consolas" charset="0"/>
                <a:cs typeface="Consolas" charset="0"/>
              </a:rPr>
              <a:t>cin</a:t>
            </a:r>
            <a:r>
              <a:rPr lang="en-US" dirty="0">
                <a:latin typeface="Consolas" charset="0"/>
                <a:ea typeface="Consolas" charset="0"/>
                <a:cs typeface="Consolas" charset="0"/>
              </a:rPr>
              <a:t> &gt;&gt; x;</a:t>
            </a:r>
            <a:endParaRPr lang="en-US" dirty="0">
              <a:solidFill>
                <a:schemeClr val="tx1"/>
              </a:solidFill>
              <a:latin typeface="Consolas" charset="0"/>
              <a:ea typeface="Consolas" charset="0"/>
              <a:cs typeface="Consolas" charset="0"/>
            </a:endParaRPr>
          </a:p>
        </p:txBody>
      </p:sp>
      <p:sp>
        <p:nvSpPr>
          <p:cNvPr id="8" name="TextBox 7"/>
          <p:cNvSpPr txBox="1"/>
          <p:nvPr/>
        </p:nvSpPr>
        <p:spPr>
          <a:xfrm>
            <a:off x="4027633" y="4438788"/>
            <a:ext cx="592428" cy="369332"/>
          </a:xfrm>
          <a:prstGeom prst="rect">
            <a:avLst/>
          </a:prstGeom>
          <a:noFill/>
        </p:spPr>
        <p:txBody>
          <a:bodyPr wrap="square" rtlCol="0">
            <a:spAutoFit/>
          </a:bodyPr>
          <a:lstStyle/>
          <a:p>
            <a:r>
              <a:rPr lang="en-US" dirty="0">
                <a:latin typeface="Avenir Next Condensed" charset="0"/>
                <a:ea typeface="Avenir Next Condensed" charset="0"/>
                <a:cs typeface="Avenir Next Condensed" charset="0"/>
              </a:rPr>
              <a:t>vs.</a:t>
            </a:r>
          </a:p>
        </p:txBody>
      </p:sp>
      <p:sp>
        <p:nvSpPr>
          <p:cNvPr id="4" name="TextBox 3">
            <a:extLst>
              <a:ext uri="{FF2B5EF4-FFF2-40B4-BE49-F238E27FC236}">
                <a16:creationId xmlns:a16="http://schemas.microsoft.com/office/drawing/2014/main" id="{500EF9E9-D760-ED43-B07E-3848AA942A1B}"/>
              </a:ext>
            </a:extLst>
          </p:cNvPr>
          <p:cNvSpPr txBox="1"/>
          <p:nvPr/>
        </p:nvSpPr>
        <p:spPr>
          <a:xfrm>
            <a:off x="1256776" y="5056973"/>
            <a:ext cx="2963055" cy="338554"/>
          </a:xfrm>
          <a:prstGeom prst="rect">
            <a:avLst/>
          </a:prstGeom>
          <a:noFill/>
        </p:spPr>
        <p:txBody>
          <a:bodyPr wrap="none" rtlCol="0">
            <a:spAutoFit/>
          </a:bodyPr>
          <a:lstStyle/>
          <a:p>
            <a:r>
              <a:rPr lang="en-US" sz="1600" dirty="0"/>
              <a:t>An integer is expected to be input</a:t>
            </a:r>
          </a:p>
        </p:txBody>
      </p:sp>
      <p:sp>
        <p:nvSpPr>
          <p:cNvPr id="9" name="TextBox 8">
            <a:extLst>
              <a:ext uri="{FF2B5EF4-FFF2-40B4-BE49-F238E27FC236}">
                <a16:creationId xmlns:a16="http://schemas.microsoft.com/office/drawing/2014/main" id="{CAA53183-7B07-C14D-A8A4-663E8F2EA3A2}"/>
              </a:ext>
            </a:extLst>
          </p:cNvPr>
          <p:cNvSpPr txBox="1"/>
          <p:nvPr/>
        </p:nvSpPr>
        <p:spPr>
          <a:xfrm>
            <a:off x="4620061" y="5056973"/>
            <a:ext cx="3049040" cy="338554"/>
          </a:xfrm>
          <a:prstGeom prst="rect">
            <a:avLst/>
          </a:prstGeom>
          <a:noFill/>
        </p:spPr>
        <p:txBody>
          <a:bodyPr wrap="none" rtlCol="0">
            <a:spAutoFit/>
          </a:bodyPr>
          <a:lstStyle/>
          <a:p>
            <a:r>
              <a:rPr lang="en-US" sz="1600" dirty="0"/>
              <a:t>A character is expected to be input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p:bldP spid="4"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Program on I/O</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59</a:t>
            </a:fld>
            <a:endParaRPr lang="en-US"/>
          </a:p>
        </p:txBody>
      </p:sp>
      <p:sp>
        <p:nvSpPr>
          <p:cNvPr id="6" name="Rectangle 5"/>
          <p:cNvSpPr/>
          <p:nvPr/>
        </p:nvSpPr>
        <p:spPr>
          <a:xfrm>
            <a:off x="457200" y="1764406"/>
            <a:ext cx="6664362" cy="3046988"/>
          </a:xfrm>
          <a:prstGeom prst="rect">
            <a:avLst/>
          </a:prstGeom>
        </p:spPr>
        <p:txBody>
          <a:bodyPr wrap="square">
            <a:spAutoFit/>
          </a:bodyP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a:t>
            </a:r>
          </a:p>
          <a:p>
            <a:r>
              <a:rPr lang="en-US" sz="1600" dirty="0">
                <a:latin typeface="Consolas" charset="0"/>
                <a:ea typeface="Consolas" charset="0"/>
                <a:cs typeface="Consolas" charset="0"/>
              </a:rPr>
              <a:t>using namespace std;</a:t>
            </a: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age;</a:t>
            </a:r>
          </a:p>
          <a:p>
            <a:r>
              <a:rPr lang="zh-CN" altLang="en-US" sz="1600" dirty="0">
                <a:latin typeface="Consolas" charset="0"/>
                <a:ea typeface="Consolas" charset="0"/>
                <a:cs typeface="Consolas" charset="0"/>
              </a:rPr>
              <a:t>  </a:t>
            </a:r>
            <a:r>
              <a:rPr lang="en-US" sz="1600" dirty="0">
                <a:latin typeface="Consolas" charset="0"/>
                <a:ea typeface="Consolas" charset="0"/>
                <a:cs typeface="Consolas" charset="0"/>
              </a:rPr>
              <a:t>double height,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Please input your age, height and weight:</a:t>
            </a:r>
            <a:r>
              <a:rPr lang="en-US" sz="1600" i="1" dirty="0">
                <a:latin typeface="Consolas" charset="0"/>
                <a:ea typeface="Consolas" charset="0"/>
                <a:cs typeface="Consolas" charset="0"/>
              </a:rPr>
              <a:t> </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cin</a:t>
            </a:r>
            <a:r>
              <a:rPr lang="en-US" sz="1600" dirty="0">
                <a:latin typeface="Consolas" charset="0"/>
                <a:ea typeface="Consolas" charset="0"/>
                <a:cs typeface="Consolas" charset="0"/>
              </a:rPr>
              <a:t> &gt;&gt; age &gt;&gt; height &gt;&gt;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age is </a:t>
            </a:r>
            <a:r>
              <a:rPr lang="en-US" sz="1600" dirty="0">
                <a:latin typeface="Consolas" charset="0"/>
                <a:ea typeface="Consolas" charset="0"/>
                <a:cs typeface="Consolas" charset="0"/>
              </a:rPr>
              <a:t>" &lt;&lt; age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height is </a:t>
            </a:r>
            <a:r>
              <a:rPr lang="en-US" sz="1600" dirty="0">
                <a:latin typeface="Consolas" charset="0"/>
                <a:ea typeface="Consolas" charset="0"/>
                <a:cs typeface="Consolas" charset="0"/>
              </a:rPr>
              <a:t>" &lt;&lt; height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weight is </a:t>
            </a:r>
            <a:r>
              <a:rPr lang="en-US" sz="1600" dirty="0">
                <a:latin typeface="Consolas" charset="0"/>
                <a:ea typeface="Consolas" charset="0"/>
                <a:cs typeface="Consolas" charset="0"/>
              </a:rPr>
              <a:t>" &lt;&lt; weight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0;</a:t>
            </a:r>
          </a:p>
          <a:p>
            <a:r>
              <a:rPr lang="en-US" sz="1600" dirty="0">
                <a:latin typeface="Consolas" charset="0"/>
                <a:ea typeface="Consolas" charset="0"/>
                <a:cs typeface="Consolas" charset="0"/>
              </a:rPr>
              <a:t>}</a:t>
            </a:r>
          </a:p>
        </p:txBody>
      </p:sp>
      <p:sp>
        <p:nvSpPr>
          <p:cNvPr id="7" name="Flowchart: Document 6"/>
          <p:cNvSpPr/>
          <p:nvPr/>
        </p:nvSpPr>
        <p:spPr>
          <a:xfrm>
            <a:off x="457200" y="1764406"/>
            <a:ext cx="6664362" cy="3094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8" name="Rectangle 7"/>
          <p:cNvSpPr/>
          <p:nvPr/>
        </p:nvSpPr>
        <p:spPr>
          <a:xfrm>
            <a:off x="457200" y="1764405"/>
            <a:ext cx="6664362" cy="1540749"/>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9" name="TextBox 8"/>
          <p:cNvSpPr txBox="1"/>
          <p:nvPr/>
        </p:nvSpPr>
        <p:spPr>
          <a:xfrm>
            <a:off x="1495313" y="4976059"/>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p>
          <a:p>
            <a:endParaRPr lang="en-US" sz="1600" dirty="0"/>
          </a:p>
          <a:p>
            <a:endParaRPr lang="en-US" sz="1600" dirty="0"/>
          </a:p>
          <a:p>
            <a:endParaRPr lang="en-US" sz="1600" dirty="0"/>
          </a:p>
          <a:p>
            <a:endParaRPr lang="en-US" sz="1600" dirty="0"/>
          </a:p>
          <a:p>
            <a:endParaRPr lang="en-US" sz="1600" dirty="0"/>
          </a:p>
        </p:txBody>
      </p:sp>
      <p:sp>
        <p:nvSpPr>
          <p:cNvPr id="10" name="TextBox 9"/>
          <p:cNvSpPr txBox="1"/>
          <p:nvPr/>
        </p:nvSpPr>
        <p:spPr>
          <a:xfrm>
            <a:off x="457200" y="6237942"/>
            <a:ext cx="1065869" cy="307777"/>
          </a:xfrm>
          <a:prstGeom prst="rect">
            <a:avLst/>
          </a:prstGeom>
          <a:noFill/>
        </p:spPr>
        <p:txBody>
          <a:bodyPr wrap="square" rtlCol="0">
            <a:spAutoFit/>
          </a:bodyPr>
          <a:lstStyle/>
          <a:p>
            <a:r>
              <a:rPr lang="en-US" sz="1400" dirty="0">
                <a:latin typeface="Avenir Next Condensed" charset="0"/>
                <a:ea typeface="Avenir Next Condensed" charset="0"/>
                <a:cs typeface="Avenir Next Condensed" charset="0"/>
              </a:rPr>
              <a:t>Screen output</a:t>
            </a:r>
          </a:p>
        </p:txBody>
      </p:sp>
      <p:sp>
        <p:nvSpPr>
          <p:cNvPr id="3" name="TextBox 2">
            <a:extLst>
              <a:ext uri="{FF2B5EF4-FFF2-40B4-BE49-F238E27FC236}">
                <a16:creationId xmlns:a16="http://schemas.microsoft.com/office/drawing/2014/main" id="{83A1F8CB-3742-D540-9DC4-DA14E0020FBA}"/>
              </a:ext>
            </a:extLst>
          </p:cNvPr>
          <p:cNvSpPr txBox="1"/>
          <p:nvPr/>
        </p:nvSpPr>
        <p:spPr>
          <a:xfrm>
            <a:off x="460917" y="1349968"/>
            <a:ext cx="5635774" cy="369332"/>
          </a:xfrm>
          <a:prstGeom prst="rect">
            <a:avLst/>
          </a:prstGeom>
          <a:noFill/>
        </p:spPr>
        <p:txBody>
          <a:bodyPr wrap="none" rtlCol="0">
            <a:spAutoFit/>
          </a:bodyPr>
          <a:lstStyle/>
          <a:p>
            <a:r>
              <a:rPr lang="en-US" b="1" dirty="0">
                <a:solidFill>
                  <a:schemeClr val="accent6">
                    <a:lumMod val="75000"/>
                  </a:schemeClr>
                </a:solidFill>
              </a:rPr>
              <a:t>Be careful about the directions of the &lt;&lt; and &gt;&gt; operators!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04AF-8E22-8B4D-8E4F-CFF08F465366}"/>
              </a:ext>
            </a:extLst>
          </p:cNvPr>
          <p:cNvSpPr>
            <a:spLocks noGrp="1"/>
          </p:cNvSpPr>
          <p:nvPr>
            <p:ph type="title"/>
          </p:nvPr>
        </p:nvSpPr>
        <p:spPr/>
        <p:txBody>
          <a:bodyPr/>
          <a:lstStyle/>
          <a:p>
            <a:r>
              <a:rPr lang="en-US" dirty="0"/>
              <a:t>Reading Materials</a:t>
            </a:r>
          </a:p>
        </p:txBody>
      </p:sp>
      <p:sp>
        <p:nvSpPr>
          <p:cNvPr id="3" name="Content Placeholder 2">
            <a:extLst>
              <a:ext uri="{FF2B5EF4-FFF2-40B4-BE49-F238E27FC236}">
                <a16:creationId xmlns:a16="http://schemas.microsoft.com/office/drawing/2014/main" id="{EB071B79-226B-5B4B-A867-7D94326C24C9}"/>
              </a:ext>
            </a:extLst>
          </p:cNvPr>
          <p:cNvSpPr>
            <a:spLocks noGrp="1"/>
          </p:cNvSpPr>
          <p:nvPr>
            <p:ph idx="1"/>
          </p:nvPr>
        </p:nvSpPr>
        <p:spPr/>
        <p:txBody>
          <a:bodyPr/>
          <a:lstStyle/>
          <a:p>
            <a:r>
              <a:rPr lang="en-HK" dirty="0">
                <a:solidFill>
                  <a:schemeClr val="accent5">
                    <a:lumMod val="75000"/>
                  </a:schemeClr>
                </a:solidFill>
              </a:rPr>
              <a:t>A Transition Guide: Python to C++ </a:t>
            </a:r>
            <a:r>
              <a:rPr lang="en-HK" dirty="0"/>
              <a:t>(pdf available on Moodle)</a:t>
            </a:r>
          </a:p>
          <a:p>
            <a:pPr lvl="1"/>
            <a:r>
              <a:rPr lang="en-HK" dirty="0"/>
              <a:t>You are required to read </a:t>
            </a:r>
            <a:r>
              <a:rPr lang="en-HK" dirty="0">
                <a:solidFill>
                  <a:schemeClr val="accent6">
                    <a:lumMod val="75000"/>
                  </a:schemeClr>
                </a:solidFill>
              </a:rPr>
              <a:t>Sections 1 to 3 </a:t>
            </a:r>
            <a:r>
              <a:rPr lang="en-HK" dirty="0"/>
              <a:t>of this guide for this module</a:t>
            </a:r>
          </a:p>
          <a:p>
            <a:pPr lvl="1"/>
            <a:r>
              <a:rPr lang="en-HK" dirty="0"/>
              <a:t>Suggested reading sequence:</a:t>
            </a:r>
          </a:p>
          <a:p>
            <a:pPr marL="1371600" lvl="2" indent="-457200">
              <a:buFont typeface="+mj-lt"/>
              <a:buAutoNum type="arabicPeriod"/>
            </a:pPr>
            <a:r>
              <a:rPr lang="en-HK" dirty="0"/>
              <a:t>Read Section 1 “High Level Programming Languages” of the transition guide.  This section discusses the differences in terms of  nature and design of the two programming languages which is important if you want to master the languages well.</a:t>
            </a:r>
          </a:p>
          <a:p>
            <a:pPr marL="1371600" lvl="2" indent="-457200">
              <a:buFont typeface="+mj-lt"/>
              <a:buAutoNum type="arabicPeriod"/>
            </a:pPr>
            <a:r>
              <a:rPr lang="en-HK" dirty="0"/>
              <a:t>Follow through Part I “Basic Operations” &amp; Part II “Flow of Control” of this guidance notes</a:t>
            </a:r>
          </a:p>
          <a:p>
            <a:pPr marL="1371600" lvl="2" indent="-457200">
              <a:buFont typeface="+mj-lt"/>
              <a:buAutoNum type="arabicPeriod"/>
            </a:pPr>
            <a:r>
              <a:rPr lang="en-HK" dirty="0"/>
              <a:t>Read Sections 2 &amp; 3 of the transition guide</a:t>
            </a:r>
            <a:endParaRPr lang="en-US" dirty="0"/>
          </a:p>
        </p:txBody>
      </p:sp>
      <p:sp>
        <p:nvSpPr>
          <p:cNvPr id="4" name="Slide Number Placeholder 3">
            <a:extLst>
              <a:ext uri="{FF2B5EF4-FFF2-40B4-BE49-F238E27FC236}">
                <a16:creationId xmlns:a16="http://schemas.microsoft.com/office/drawing/2014/main" id="{46B02493-AFAB-C04A-8D1E-C1D7F44693D3}"/>
              </a:ext>
            </a:extLst>
          </p:cNvPr>
          <p:cNvSpPr>
            <a:spLocks noGrp="1"/>
          </p:cNvSpPr>
          <p:nvPr>
            <p:ph type="sldNum" sz="quarter" idx="12"/>
          </p:nvPr>
        </p:nvSpPr>
        <p:spPr/>
        <p:txBody>
          <a:bodyPr/>
          <a:lstStyle/>
          <a:p>
            <a:fld id="{A2D5F323-9395-A24C-8003-89F99F5948AE}" type="slidenum">
              <a:rPr lang="en-US" smtClean="0"/>
              <a:pPr/>
              <a:t>6</a:t>
            </a:fld>
            <a:endParaRPr lang="en-US" dirty="0"/>
          </a:p>
        </p:txBody>
      </p:sp>
    </p:spTree>
    <p:extLst>
      <p:ext uri="{BB962C8B-B14F-4D97-AF65-F5344CB8AC3E}">
        <p14:creationId xmlns:p14="http://schemas.microsoft.com/office/powerpoint/2010/main" val="1719446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Program on I/O</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60</a:t>
            </a:fld>
            <a:endParaRPr lang="en-US"/>
          </a:p>
        </p:txBody>
      </p:sp>
      <p:sp>
        <p:nvSpPr>
          <p:cNvPr id="6" name="Rectangle 5"/>
          <p:cNvSpPr/>
          <p:nvPr/>
        </p:nvSpPr>
        <p:spPr>
          <a:xfrm>
            <a:off x="457200" y="1764406"/>
            <a:ext cx="6664362" cy="3046988"/>
          </a:xfrm>
          <a:prstGeom prst="rect">
            <a:avLst/>
          </a:prstGeom>
        </p:spPr>
        <p:txBody>
          <a:bodyPr wrap="square">
            <a:spAutoFit/>
          </a:bodyP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a:t>
            </a:r>
          </a:p>
          <a:p>
            <a:r>
              <a:rPr lang="en-US" sz="1600" dirty="0">
                <a:latin typeface="Consolas" charset="0"/>
                <a:ea typeface="Consolas" charset="0"/>
                <a:cs typeface="Consolas" charset="0"/>
              </a:rPr>
              <a:t>using namespace std;</a:t>
            </a: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age;</a:t>
            </a:r>
          </a:p>
          <a:p>
            <a:r>
              <a:rPr lang="zh-CN" altLang="en-US" sz="1600" dirty="0">
                <a:latin typeface="Consolas" charset="0"/>
                <a:ea typeface="Consolas" charset="0"/>
                <a:cs typeface="Consolas" charset="0"/>
              </a:rPr>
              <a:t>  </a:t>
            </a:r>
            <a:r>
              <a:rPr lang="en-US" sz="1600" dirty="0">
                <a:latin typeface="Consolas" charset="0"/>
                <a:ea typeface="Consolas" charset="0"/>
                <a:cs typeface="Consolas" charset="0"/>
              </a:rPr>
              <a:t>double height,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Please input your age, height and weight:</a:t>
            </a:r>
            <a:r>
              <a:rPr lang="en-US" sz="1600" i="1" dirty="0">
                <a:latin typeface="Consolas" charset="0"/>
                <a:ea typeface="Consolas" charset="0"/>
                <a:cs typeface="Consolas" charset="0"/>
              </a:rPr>
              <a:t> </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cin</a:t>
            </a:r>
            <a:r>
              <a:rPr lang="en-US" sz="1600" dirty="0">
                <a:latin typeface="Consolas" charset="0"/>
                <a:ea typeface="Consolas" charset="0"/>
                <a:cs typeface="Consolas" charset="0"/>
              </a:rPr>
              <a:t> &gt;&gt; age &gt;&gt; height &gt;&gt;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age is </a:t>
            </a:r>
            <a:r>
              <a:rPr lang="en-US" sz="1600" dirty="0">
                <a:latin typeface="Consolas" charset="0"/>
                <a:ea typeface="Consolas" charset="0"/>
                <a:cs typeface="Consolas" charset="0"/>
              </a:rPr>
              <a:t>" &lt;&lt; age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height is </a:t>
            </a:r>
            <a:r>
              <a:rPr lang="en-US" sz="1600" dirty="0">
                <a:latin typeface="Consolas" charset="0"/>
                <a:ea typeface="Consolas" charset="0"/>
                <a:cs typeface="Consolas" charset="0"/>
              </a:rPr>
              <a:t>" &lt;&lt; height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weight is </a:t>
            </a:r>
            <a:r>
              <a:rPr lang="en-US" sz="1600" dirty="0">
                <a:latin typeface="Consolas" charset="0"/>
                <a:ea typeface="Consolas" charset="0"/>
                <a:cs typeface="Consolas" charset="0"/>
              </a:rPr>
              <a:t>" &lt;&lt; weight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0;</a:t>
            </a:r>
          </a:p>
          <a:p>
            <a:r>
              <a:rPr lang="en-US" sz="1600" dirty="0">
                <a:latin typeface="Consolas" charset="0"/>
                <a:ea typeface="Consolas" charset="0"/>
                <a:cs typeface="Consolas" charset="0"/>
              </a:rPr>
              <a:t>}</a:t>
            </a:r>
          </a:p>
        </p:txBody>
      </p:sp>
      <p:sp>
        <p:nvSpPr>
          <p:cNvPr id="7" name="Flowchart: Document 6"/>
          <p:cNvSpPr/>
          <p:nvPr/>
        </p:nvSpPr>
        <p:spPr>
          <a:xfrm>
            <a:off x="457200" y="1764406"/>
            <a:ext cx="6664362" cy="3094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8" name="Rectangle 7"/>
          <p:cNvSpPr/>
          <p:nvPr/>
        </p:nvSpPr>
        <p:spPr>
          <a:xfrm>
            <a:off x="457200" y="3238053"/>
            <a:ext cx="6664362" cy="311972"/>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9" name="TextBox 8"/>
          <p:cNvSpPr txBox="1"/>
          <p:nvPr/>
        </p:nvSpPr>
        <p:spPr>
          <a:xfrm>
            <a:off x="1495313" y="4976059"/>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p>
          <a:p>
            <a:endParaRPr lang="en-US" sz="1600" dirty="0"/>
          </a:p>
          <a:p>
            <a:endParaRPr lang="en-US" sz="1600" dirty="0"/>
          </a:p>
          <a:p>
            <a:endParaRPr lang="en-US" sz="1600" dirty="0"/>
          </a:p>
          <a:p>
            <a:endParaRPr lang="en-US" sz="1600" dirty="0"/>
          </a:p>
          <a:p>
            <a:endParaRPr lang="en-US" sz="1600" dirty="0"/>
          </a:p>
        </p:txBody>
      </p:sp>
      <p:sp>
        <p:nvSpPr>
          <p:cNvPr id="10" name="TextBox 9"/>
          <p:cNvSpPr txBox="1"/>
          <p:nvPr/>
        </p:nvSpPr>
        <p:spPr>
          <a:xfrm>
            <a:off x="457200" y="6237942"/>
            <a:ext cx="1065869" cy="307777"/>
          </a:xfrm>
          <a:prstGeom prst="rect">
            <a:avLst/>
          </a:prstGeom>
          <a:noFill/>
        </p:spPr>
        <p:txBody>
          <a:bodyPr wrap="square" rtlCol="0">
            <a:spAutoFit/>
          </a:bodyPr>
          <a:lstStyle/>
          <a:p>
            <a:r>
              <a:rPr lang="en-US" sz="1400" dirty="0">
                <a:latin typeface="Avenir Next Condensed" charset="0"/>
                <a:ea typeface="Avenir Next Condensed" charset="0"/>
                <a:cs typeface="Avenir Next Condensed" charset="0"/>
              </a:rPr>
              <a:t>Screen output</a:t>
            </a:r>
          </a:p>
        </p:txBody>
      </p:sp>
      <p:sp>
        <p:nvSpPr>
          <p:cNvPr id="11" name="TextBox 10"/>
          <p:cNvSpPr txBox="1"/>
          <p:nvPr/>
        </p:nvSpPr>
        <p:spPr>
          <a:xfrm>
            <a:off x="1495313" y="4980541"/>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r>
              <a:rPr lang="en-US" sz="1600" dirty="0">
                <a:solidFill>
                  <a:schemeClr val="accent6">
                    <a:lumMod val="75000"/>
                  </a:schemeClr>
                </a:solidFill>
                <a:latin typeface="Consolas" charset="0"/>
                <a:ea typeface="Consolas" charset="0"/>
                <a:cs typeface="Consolas" charset="0"/>
              </a:rPr>
              <a:t>20 175.5 132</a:t>
            </a:r>
          </a:p>
          <a:p>
            <a:endParaRPr lang="en-US" sz="1600" dirty="0">
              <a:latin typeface="Consolas" charset="0"/>
              <a:ea typeface="Consolas" charset="0"/>
              <a:cs typeface="Consolas" charset="0"/>
            </a:endParaRPr>
          </a:p>
          <a:p>
            <a:endParaRPr lang="en-US" sz="1600" dirty="0"/>
          </a:p>
          <a:p>
            <a:endParaRPr lang="en-US" sz="1600" dirty="0"/>
          </a:p>
          <a:p>
            <a:endParaRPr lang="en-US" sz="1600" dirty="0"/>
          </a:p>
          <a:p>
            <a:endParaRPr lang="en-US" sz="1600" dirty="0"/>
          </a:p>
        </p:txBody>
      </p:sp>
      <p:sp>
        <p:nvSpPr>
          <p:cNvPr id="12" name="TextBox 11">
            <a:extLst>
              <a:ext uri="{FF2B5EF4-FFF2-40B4-BE49-F238E27FC236}">
                <a16:creationId xmlns:a16="http://schemas.microsoft.com/office/drawing/2014/main" id="{7BFA99A6-5E3B-3F47-8F76-3032ABA5804E}"/>
              </a:ext>
            </a:extLst>
          </p:cNvPr>
          <p:cNvSpPr txBox="1"/>
          <p:nvPr/>
        </p:nvSpPr>
        <p:spPr>
          <a:xfrm>
            <a:off x="7115355" y="4307835"/>
            <a:ext cx="2005293" cy="307777"/>
          </a:xfrm>
          <a:prstGeom prst="rect">
            <a:avLst/>
          </a:prstGeom>
          <a:noFill/>
        </p:spPr>
        <p:txBody>
          <a:bodyPr wrap="none" rtlCol="0">
            <a:spAutoFit/>
          </a:bodyPr>
          <a:lstStyle/>
          <a:p>
            <a:r>
              <a:rPr lang="en-US" sz="1400" dirty="0">
                <a:solidFill>
                  <a:schemeClr val="accent6">
                    <a:lumMod val="75000"/>
                  </a:schemeClr>
                </a:solidFill>
              </a:rPr>
              <a:t>user input from keyboard</a:t>
            </a:r>
          </a:p>
        </p:txBody>
      </p:sp>
      <p:cxnSp>
        <p:nvCxnSpPr>
          <p:cNvPr id="13" name="Straight Arrow Connector 12">
            <a:extLst>
              <a:ext uri="{FF2B5EF4-FFF2-40B4-BE49-F238E27FC236}">
                <a16:creationId xmlns:a16="http://schemas.microsoft.com/office/drawing/2014/main" id="{7C15092B-09AF-0D45-B9A4-1D10CFF007D9}"/>
              </a:ext>
            </a:extLst>
          </p:cNvPr>
          <p:cNvCxnSpPr>
            <a:cxnSpLocks/>
          </p:cNvCxnSpPr>
          <p:nvPr/>
        </p:nvCxnSpPr>
        <p:spPr>
          <a:xfrm flipH="1">
            <a:off x="7080826" y="4580057"/>
            <a:ext cx="535257" cy="4747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9626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490795" y="4976059"/>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r>
              <a:rPr lang="en-US" sz="1600" dirty="0">
                <a:solidFill>
                  <a:schemeClr val="accent6">
                    <a:lumMod val="75000"/>
                  </a:schemeClr>
                </a:solidFill>
                <a:latin typeface="Consolas" charset="0"/>
                <a:ea typeface="Consolas" charset="0"/>
                <a:cs typeface="Consolas" charset="0"/>
              </a:rPr>
              <a:t>20 175.5 132</a:t>
            </a:r>
          </a:p>
          <a:p>
            <a:endParaRPr lang="en-US" sz="1600" dirty="0">
              <a:latin typeface="Consolas" charset="0"/>
              <a:ea typeface="Consolas" charset="0"/>
              <a:cs typeface="Consolas" charset="0"/>
            </a:endParaRPr>
          </a:p>
          <a:p>
            <a:endParaRPr lang="en-US" sz="1600" dirty="0"/>
          </a:p>
          <a:p>
            <a:endParaRPr lang="en-US" sz="1600" dirty="0"/>
          </a:p>
          <a:p>
            <a:endParaRPr lang="en-US" sz="1600" dirty="0"/>
          </a:p>
          <a:p>
            <a:endParaRPr lang="en-US" sz="1600" dirty="0"/>
          </a:p>
        </p:txBody>
      </p:sp>
      <p:sp>
        <p:nvSpPr>
          <p:cNvPr id="2" name="Title 1"/>
          <p:cNvSpPr>
            <a:spLocks noGrp="1"/>
          </p:cNvSpPr>
          <p:nvPr>
            <p:ph type="title"/>
          </p:nvPr>
        </p:nvSpPr>
        <p:spPr/>
        <p:txBody>
          <a:bodyPr/>
          <a:lstStyle/>
          <a:p>
            <a:r>
              <a:rPr lang="en-US" dirty="0"/>
              <a:t>A Sample Program on I/O</a:t>
            </a:r>
          </a:p>
        </p:txBody>
      </p:sp>
      <p:sp>
        <p:nvSpPr>
          <p:cNvPr id="5" name="Slide Number Placeholder 4"/>
          <p:cNvSpPr>
            <a:spLocks noGrp="1"/>
          </p:cNvSpPr>
          <p:nvPr>
            <p:ph type="sldNum" sz="quarter" idx="12"/>
          </p:nvPr>
        </p:nvSpPr>
        <p:spPr/>
        <p:txBody>
          <a:bodyPr/>
          <a:lstStyle/>
          <a:p>
            <a:fld id="{A2D5F323-9395-A24C-8003-89F99F5948AE}" type="slidenum">
              <a:rPr lang="en-US" smtClean="0"/>
              <a:pPr/>
              <a:t>61</a:t>
            </a:fld>
            <a:endParaRPr lang="en-US"/>
          </a:p>
        </p:txBody>
      </p:sp>
      <p:sp>
        <p:nvSpPr>
          <p:cNvPr id="6" name="Rectangle 5"/>
          <p:cNvSpPr/>
          <p:nvPr/>
        </p:nvSpPr>
        <p:spPr>
          <a:xfrm>
            <a:off x="457200" y="1764406"/>
            <a:ext cx="6664362" cy="3046988"/>
          </a:xfrm>
          <a:prstGeom prst="rect">
            <a:avLst/>
          </a:prstGeom>
        </p:spPr>
        <p:txBody>
          <a:bodyPr wrap="square">
            <a:spAutoFit/>
          </a:bodyPr>
          <a:lstStyle/>
          <a:p>
            <a:r>
              <a:rPr lang="en-US" sz="1600" dirty="0">
                <a:latin typeface="Consolas" charset="0"/>
                <a:ea typeface="Consolas" charset="0"/>
                <a:cs typeface="Consolas" charset="0"/>
              </a:rPr>
              <a:t>#include &lt;</a:t>
            </a:r>
            <a:r>
              <a:rPr lang="en-US" sz="1600" dirty="0" err="1">
                <a:latin typeface="Consolas" charset="0"/>
                <a:ea typeface="Consolas" charset="0"/>
                <a:cs typeface="Consolas" charset="0"/>
              </a:rPr>
              <a:t>iostream</a:t>
            </a:r>
            <a:r>
              <a:rPr lang="en-US" sz="1600" dirty="0">
                <a:latin typeface="Consolas" charset="0"/>
                <a:ea typeface="Consolas" charset="0"/>
                <a:cs typeface="Consolas" charset="0"/>
              </a:rPr>
              <a:t>&gt;</a:t>
            </a:r>
          </a:p>
          <a:p>
            <a:r>
              <a:rPr lang="en-US" sz="1600" dirty="0">
                <a:latin typeface="Consolas" charset="0"/>
                <a:ea typeface="Consolas" charset="0"/>
                <a:cs typeface="Consolas" charset="0"/>
              </a:rPr>
              <a:t>using namespace std;</a:t>
            </a:r>
          </a:p>
          <a:p>
            <a:r>
              <a:rPr lang="en-US" sz="1600" dirty="0" err="1">
                <a:latin typeface="Consolas" charset="0"/>
                <a:ea typeface="Consolas" charset="0"/>
                <a:cs typeface="Consolas" charset="0"/>
              </a:rPr>
              <a:t>int</a:t>
            </a:r>
            <a:r>
              <a:rPr lang="en-US" sz="1600" dirty="0">
                <a:latin typeface="Consolas" charset="0"/>
                <a:ea typeface="Consolas" charset="0"/>
                <a:cs typeface="Consolas" charset="0"/>
              </a:rPr>
              <a:t> main(){</a:t>
            </a:r>
          </a:p>
          <a:p>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age;</a:t>
            </a:r>
          </a:p>
          <a:p>
            <a:r>
              <a:rPr lang="zh-CN" altLang="en-US" sz="1600" dirty="0">
                <a:latin typeface="Consolas" charset="0"/>
                <a:ea typeface="Consolas" charset="0"/>
                <a:cs typeface="Consolas" charset="0"/>
              </a:rPr>
              <a:t>  </a:t>
            </a:r>
            <a:r>
              <a:rPr lang="en-US" sz="1600" dirty="0">
                <a:latin typeface="Consolas" charset="0"/>
                <a:ea typeface="Consolas" charset="0"/>
                <a:cs typeface="Consolas" charset="0"/>
              </a:rPr>
              <a:t>double height,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Please input your age, height and weight:</a:t>
            </a:r>
            <a:r>
              <a:rPr lang="en-US" sz="1600" i="1" dirty="0">
                <a:latin typeface="Consolas" charset="0"/>
                <a:ea typeface="Consolas" charset="0"/>
                <a:cs typeface="Consolas" charset="0"/>
              </a:rPr>
              <a:t> </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cin</a:t>
            </a:r>
            <a:r>
              <a:rPr lang="en-US" sz="1600" dirty="0">
                <a:latin typeface="Consolas" charset="0"/>
                <a:ea typeface="Consolas" charset="0"/>
                <a:cs typeface="Consolas" charset="0"/>
              </a:rPr>
              <a:t> &gt;&gt; age &gt;&gt; height &gt;&gt; weight;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age is </a:t>
            </a:r>
            <a:r>
              <a:rPr lang="en-US" sz="1600" dirty="0">
                <a:latin typeface="Consolas" charset="0"/>
                <a:ea typeface="Consolas" charset="0"/>
                <a:cs typeface="Consolas" charset="0"/>
              </a:rPr>
              <a:t>" &lt;&lt; age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height is </a:t>
            </a:r>
            <a:r>
              <a:rPr lang="en-US" sz="1600" dirty="0">
                <a:latin typeface="Consolas" charset="0"/>
                <a:ea typeface="Consolas" charset="0"/>
                <a:cs typeface="Consolas" charset="0"/>
              </a:rPr>
              <a:t>" &lt;&lt; height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latin typeface="Consolas" charset="0"/>
                <a:ea typeface="Consolas" charset="0"/>
                <a:cs typeface="Consolas" charset="0"/>
              </a:rPr>
              <a:t>cout</a:t>
            </a:r>
            <a:r>
              <a:rPr lang="en-US" sz="1600" dirty="0">
                <a:latin typeface="Consolas" charset="0"/>
                <a:ea typeface="Consolas" charset="0"/>
                <a:cs typeface="Consolas" charset="0"/>
              </a:rPr>
              <a:t> &lt;&lt; "</a:t>
            </a:r>
            <a:r>
              <a:rPr lang="en-US" sz="1600" dirty="0">
                <a:solidFill>
                  <a:schemeClr val="bg1">
                    <a:lumMod val="50000"/>
                  </a:schemeClr>
                </a:solidFill>
                <a:latin typeface="Consolas" charset="0"/>
                <a:ea typeface="Consolas" charset="0"/>
                <a:cs typeface="Consolas" charset="0"/>
              </a:rPr>
              <a:t>Your weight is </a:t>
            </a:r>
            <a:r>
              <a:rPr lang="en-US" sz="1600" dirty="0">
                <a:latin typeface="Consolas" charset="0"/>
                <a:ea typeface="Consolas" charset="0"/>
                <a:cs typeface="Consolas" charset="0"/>
              </a:rPr>
              <a:t>" &lt;&lt; weight &lt;&lt; </a:t>
            </a:r>
            <a:r>
              <a:rPr lang="en-US" sz="1600" b="1" dirty="0" err="1">
                <a:latin typeface="Consolas" charset="0"/>
                <a:ea typeface="Consolas" charset="0"/>
                <a:cs typeface="Consolas" charset="0"/>
              </a:rPr>
              <a:t>endl</a:t>
            </a:r>
            <a:r>
              <a:rPr lang="en-US" sz="1600" dirty="0">
                <a:latin typeface="Consolas" charset="0"/>
                <a:ea typeface="Consolas" charset="0"/>
                <a:cs typeface="Consolas" charset="0"/>
              </a:rPr>
              <a:t>;        </a:t>
            </a:r>
          </a:p>
          <a:p>
            <a:r>
              <a:rPr lang="en-US" sz="1600" dirty="0">
                <a:latin typeface="Consolas" charset="0"/>
                <a:ea typeface="Consolas" charset="0"/>
                <a:cs typeface="Consolas" charset="0"/>
              </a:rPr>
              <a:t>  return 0;</a:t>
            </a:r>
          </a:p>
          <a:p>
            <a:r>
              <a:rPr lang="en-US" sz="1600" dirty="0">
                <a:latin typeface="Consolas" charset="0"/>
                <a:ea typeface="Consolas" charset="0"/>
                <a:cs typeface="Consolas" charset="0"/>
              </a:rPr>
              <a:t>}</a:t>
            </a:r>
          </a:p>
        </p:txBody>
      </p:sp>
      <p:sp>
        <p:nvSpPr>
          <p:cNvPr id="7" name="Flowchart: Document 6"/>
          <p:cNvSpPr/>
          <p:nvPr/>
        </p:nvSpPr>
        <p:spPr>
          <a:xfrm>
            <a:off x="457200" y="1764406"/>
            <a:ext cx="6664362" cy="3094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8" name="Rectangle 7"/>
          <p:cNvSpPr/>
          <p:nvPr/>
        </p:nvSpPr>
        <p:spPr>
          <a:xfrm>
            <a:off x="457200" y="3510474"/>
            <a:ext cx="6664362" cy="760312"/>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10" name="TextBox 9"/>
          <p:cNvSpPr txBox="1"/>
          <p:nvPr/>
        </p:nvSpPr>
        <p:spPr>
          <a:xfrm>
            <a:off x="457200" y="6237942"/>
            <a:ext cx="1065869" cy="307777"/>
          </a:xfrm>
          <a:prstGeom prst="rect">
            <a:avLst/>
          </a:prstGeom>
          <a:noFill/>
        </p:spPr>
        <p:txBody>
          <a:bodyPr wrap="square" rtlCol="0">
            <a:spAutoFit/>
          </a:bodyPr>
          <a:lstStyle/>
          <a:p>
            <a:r>
              <a:rPr lang="en-US" sz="1400" dirty="0">
                <a:latin typeface="Avenir Next Condensed" charset="0"/>
                <a:ea typeface="Avenir Next Condensed" charset="0"/>
                <a:cs typeface="Avenir Next Condensed" charset="0"/>
              </a:rPr>
              <a:t>Screen output</a:t>
            </a:r>
          </a:p>
        </p:txBody>
      </p:sp>
      <p:sp>
        <p:nvSpPr>
          <p:cNvPr id="9" name="TextBox 8"/>
          <p:cNvSpPr txBox="1"/>
          <p:nvPr/>
        </p:nvSpPr>
        <p:spPr>
          <a:xfrm>
            <a:off x="1490795" y="4976513"/>
            <a:ext cx="6623528" cy="1569660"/>
          </a:xfrm>
          <a:prstGeom prst="rect">
            <a:avLst/>
          </a:prstGeom>
          <a:solidFill>
            <a:schemeClr val="bg1">
              <a:lumMod val="95000"/>
            </a:schemeClr>
          </a:solidFill>
          <a:ln>
            <a:solidFill>
              <a:schemeClr val="tx2">
                <a:lumMod val="75000"/>
              </a:schemeClr>
            </a:solidFill>
          </a:ln>
        </p:spPr>
        <p:txBody>
          <a:bodyPr wrap="square" rtlCol="0">
            <a:spAutoFit/>
          </a:bodyPr>
          <a:lstStyle/>
          <a:p>
            <a:r>
              <a:rPr lang="en-US" sz="1600" dirty="0">
                <a:latin typeface="Consolas" charset="0"/>
                <a:ea typeface="Consolas" charset="0"/>
                <a:cs typeface="Consolas" charset="0"/>
              </a:rPr>
              <a:t>Please input your age, height and weight: </a:t>
            </a:r>
            <a:r>
              <a:rPr lang="en-US" sz="1600" dirty="0">
                <a:solidFill>
                  <a:schemeClr val="accent6">
                    <a:lumMod val="75000"/>
                  </a:schemeClr>
                </a:solidFill>
                <a:latin typeface="Consolas" charset="0"/>
                <a:ea typeface="Consolas" charset="0"/>
                <a:cs typeface="Consolas" charset="0"/>
              </a:rPr>
              <a:t>20 175.5 132</a:t>
            </a:r>
          </a:p>
          <a:p>
            <a:endParaRPr lang="en-US" sz="1600" dirty="0">
              <a:latin typeface="Consolas" charset="0"/>
              <a:ea typeface="Consolas" charset="0"/>
              <a:cs typeface="Consolas" charset="0"/>
            </a:endParaRPr>
          </a:p>
          <a:p>
            <a:r>
              <a:rPr lang="en-US" sz="1600" dirty="0">
                <a:latin typeface="Consolas" charset="0"/>
                <a:ea typeface="Consolas" charset="0"/>
                <a:cs typeface="Consolas" charset="0"/>
              </a:rPr>
              <a:t>Your age is 20</a:t>
            </a:r>
          </a:p>
          <a:p>
            <a:r>
              <a:rPr lang="en-US" sz="1600" dirty="0">
                <a:latin typeface="Consolas" charset="0"/>
                <a:ea typeface="Consolas" charset="0"/>
                <a:cs typeface="Consolas" charset="0"/>
              </a:rPr>
              <a:t>Your height is 175.5</a:t>
            </a:r>
          </a:p>
          <a:p>
            <a:r>
              <a:rPr lang="en-US" sz="1600" dirty="0">
                <a:latin typeface="Consolas" charset="0"/>
                <a:ea typeface="Consolas" charset="0"/>
                <a:cs typeface="Consolas" charset="0"/>
              </a:rPr>
              <a:t>Your weight is 132</a:t>
            </a:r>
          </a:p>
          <a:p>
            <a:endParaRPr lang="en-US" sz="1600" dirty="0"/>
          </a:p>
        </p:txBody>
      </p:sp>
    </p:spTree>
    <p:extLst>
      <p:ext uri="{BB962C8B-B14F-4D97-AF65-F5344CB8AC3E}">
        <p14:creationId xmlns:p14="http://schemas.microsoft.com/office/powerpoint/2010/main" val="187786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6D6A-1772-FE49-9FF9-13B28238C2CE}"/>
              </a:ext>
            </a:extLst>
          </p:cNvPr>
          <p:cNvSpPr>
            <a:spLocks noGrp="1"/>
          </p:cNvSpPr>
          <p:nvPr>
            <p:ph type="title"/>
          </p:nvPr>
        </p:nvSpPr>
        <p:spPr/>
        <p:txBody>
          <a:bodyPr>
            <a:normAutofit fontScale="90000"/>
          </a:bodyPr>
          <a:lstStyle/>
          <a:p>
            <a:r>
              <a:rPr lang="en-US" dirty="0"/>
              <a:t>Using File Redirection as Standard Input to Your Program</a:t>
            </a:r>
          </a:p>
        </p:txBody>
      </p:sp>
      <p:sp>
        <p:nvSpPr>
          <p:cNvPr id="3" name="Content Placeholder 2">
            <a:extLst>
              <a:ext uri="{FF2B5EF4-FFF2-40B4-BE49-F238E27FC236}">
                <a16:creationId xmlns:a16="http://schemas.microsoft.com/office/drawing/2014/main" id="{6DFBC315-AB02-344C-B571-2AF1E7480928}"/>
              </a:ext>
            </a:extLst>
          </p:cNvPr>
          <p:cNvSpPr>
            <a:spLocks noGrp="1"/>
          </p:cNvSpPr>
          <p:nvPr>
            <p:ph idx="1"/>
          </p:nvPr>
        </p:nvSpPr>
        <p:spPr/>
        <p:txBody>
          <a:bodyPr>
            <a:normAutofit/>
          </a:bodyPr>
          <a:lstStyle/>
          <a:p>
            <a:r>
              <a:rPr lang="en-US" sz="1800" dirty="0"/>
              <a:t>Sometimes it is just too tiring to enter the input values to your program again and again, especially during the testing and debugging stages.  In this case, you may execute your program using </a:t>
            </a:r>
            <a:r>
              <a:rPr lang="en-US" sz="1800" dirty="0">
                <a:solidFill>
                  <a:schemeClr val="accent6">
                    <a:lumMod val="75000"/>
                  </a:schemeClr>
                </a:solidFill>
              </a:rPr>
              <a:t>command line and file redirection </a:t>
            </a:r>
            <a:r>
              <a:rPr lang="en-US" sz="1800" dirty="0"/>
              <a:t>so that the contents of a file will be fed into your program as if they are from the standard input (i.e., by default the keyboard)</a:t>
            </a:r>
          </a:p>
          <a:p>
            <a:pPr marL="0" indent="0">
              <a:buNone/>
            </a:pPr>
            <a:endParaRPr lang="en-US" sz="1600" dirty="0"/>
          </a:p>
        </p:txBody>
      </p:sp>
      <p:sp>
        <p:nvSpPr>
          <p:cNvPr id="4" name="Slide Number Placeholder 3">
            <a:extLst>
              <a:ext uri="{FF2B5EF4-FFF2-40B4-BE49-F238E27FC236}">
                <a16:creationId xmlns:a16="http://schemas.microsoft.com/office/drawing/2014/main" id="{719FE832-54DB-7C40-91F8-F76AE9BCCAD7}"/>
              </a:ext>
            </a:extLst>
          </p:cNvPr>
          <p:cNvSpPr>
            <a:spLocks noGrp="1"/>
          </p:cNvSpPr>
          <p:nvPr>
            <p:ph type="sldNum" sz="quarter" idx="12"/>
          </p:nvPr>
        </p:nvSpPr>
        <p:spPr/>
        <p:txBody>
          <a:bodyPr/>
          <a:lstStyle/>
          <a:p>
            <a:fld id="{A2D5F323-9395-A24C-8003-89F99F5948AE}" type="slidenum">
              <a:rPr lang="en-US" smtClean="0"/>
              <a:pPr/>
              <a:t>62</a:t>
            </a:fld>
            <a:endParaRPr lang="en-US" dirty="0"/>
          </a:p>
        </p:txBody>
      </p:sp>
      <p:pic>
        <p:nvPicPr>
          <p:cNvPr id="5" name="Picture 4">
            <a:extLst>
              <a:ext uri="{FF2B5EF4-FFF2-40B4-BE49-F238E27FC236}">
                <a16:creationId xmlns:a16="http://schemas.microsoft.com/office/drawing/2014/main" id="{BCF01786-671D-7D48-911E-CC47AE331A9B}"/>
              </a:ext>
            </a:extLst>
          </p:cNvPr>
          <p:cNvPicPr>
            <a:picLocks noChangeAspect="1"/>
          </p:cNvPicPr>
          <p:nvPr/>
        </p:nvPicPr>
        <p:blipFill>
          <a:blip r:embed="rId2"/>
          <a:stretch>
            <a:fillRect/>
          </a:stretch>
        </p:blipFill>
        <p:spPr>
          <a:xfrm>
            <a:off x="223024" y="3267239"/>
            <a:ext cx="4711227" cy="1191884"/>
          </a:xfrm>
          <a:prstGeom prst="rect">
            <a:avLst/>
          </a:prstGeom>
        </p:spPr>
      </p:pic>
      <p:sp>
        <p:nvSpPr>
          <p:cNvPr id="6" name="TextBox 5">
            <a:extLst>
              <a:ext uri="{FF2B5EF4-FFF2-40B4-BE49-F238E27FC236}">
                <a16:creationId xmlns:a16="http://schemas.microsoft.com/office/drawing/2014/main" id="{811B1286-0E1D-D64B-8909-26CD273260A3}"/>
              </a:ext>
            </a:extLst>
          </p:cNvPr>
          <p:cNvSpPr txBox="1"/>
          <p:nvPr/>
        </p:nvSpPr>
        <p:spPr>
          <a:xfrm>
            <a:off x="223024" y="4459123"/>
            <a:ext cx="2026132" cy="307777"/>
          </a:xfrm>
          <a:prstGeom prst="rect">
            <a:avLst/>
          </a:prstGeom>
          <a:noFill/>
        </p:spPr>
        <p:txBody>
          <a:bodyPr wrap="none" rtlCol="0">
            <a:spAutoFit/>
          </a:bodyPr>
          <a:lstStyle/>
          <a:p>
            <a:r>
              <a:rPr lang="en-US" sz="1400" dirty="0"/>
              <a:t>User input from keyboard</a:t>
            </a:r>
          </a:p>
        </p:txBody>
      </p:sp>
      <p:pic>
        <p:nvPicPr>
          <p:cNvPr id="7" name="Picture 6">
            <a:extLst>
              <a:ext uri="{FF2B5EF4-FFF2-40B4-BE49-F238E27FC236}">
                <a16:creationId xmlns:a16="http://schemas.microsoft.com/office/drawing/2014/main" id="{3A965CC7-4F90-E049-B5F4-F85D77AB66F0}"/>
              </a:ext>
            </a:extLst>
          </p:cNvPr>
          <p:cNvPicPr>
            <a:picLocks noChangeAspect="1"/>
          </p:cNvPicPr>
          <p:nvPr/>
        </p:nvPicPr>
        <p:blipFill>
          <a:blip r:embed="rId3"/>
          <a:stretch>
            <a:fillRect/>
          </a:stretch>
        </p:blipFill>
        <p:spPr>
          <a:xfrm>
            <a:off x="3100039" y="4641685"/>
            <a:ext cx="5586761" cy="1417263"/>
          </a:xfrm>
          <a:prstGeom prst="rect">
            <a:avLst/>
          </a:prstGeom>
        </p:spPr>
      </p:pic>
      <p:sp>
        <p:nvSpPr>
          <p:cNvPr id="8" name="TextBox 7">
            <a:extLst>
              <a:ext uri="{FF2B5EF4-FFF2-40B4-BE49-F238E27FC236}">
                <a16:creationId xmlns:a16="http://schemas.microsoft.com/office/drawing/2014/main" id="{4787BB7B-2BA2-9A4F-AF56-7C59A770199B}"/>
              </a:ext>
            </a:extLst>
          </p:cNvPr>
          <p:cNvSpPr txBox="1"/>
          <p:nvPr/>
        </p:nvSpPr>
        <p:spPr>
          <a:xfrm>
            <a:off x="3088561" y="6058948"/>
            <a:ext cx="5586761" cy="523220"/>
          </a:xfrm>
          <a:prstGeom prst="rect">
            <a:avLst/>
          </a:prstGeom>
          <a:noFill/>
        </p:spPr>
        <p:txBody>
          <a:bodyPr wrap="square" rtlCol="0">
            <a:spAutoFit/>
          </a:bodyPr>
          <a:lstStyle/>
          <a:p>
            <a:r>
              <a:rPr lang="en-US" sz="1400" dirty="0"/>
              <a:t>User input stored in a file “</a:t>
            </a:r>
            <a:r>
              <a:rPr lang="en-US" sz="1400" dirty="0" err="1"/>
              <a:t>info.txt</a:t>
            </a:r>
            <a:r>
              <a:rPr lang="en-US" sz="1400" dirty="0"/>
              <a:t>” and use file redirection to fed file contents to the program as input.</a:t>
            </a:r>
          </a:p>
        </p:txBody>
      </p:sp>
      <p:sp>
        <p:nvSpPr>
          <p:cNvPr id="9" name="Oval 8">
            <a:extLst>
              <a:ext uri="{FF2B5EF4-FFF2-40B4-BE49-F238E27FC236}">
                <a16:creationId xmlns:a16="http://schemas.microsoft.com/office/drawing/2014/main" id="{E1AEE28A-28F2-2842-A9CA-3A80FA9EC450}"/>
              </a:ext>
            </a:extLst>
          </p:cNvPr>
          <p:cNvSpPr/>
          <p:nvPr/>
        </p:nvSpPr>
        <p:spPr>
          <a:xfrm>
            <a:off x="7304314" y="4766900"/>
            <a:ext cx="1284515" cy="588872"/>
          </a:xfrm>
          <a:prstGeom prst="ellipse">
            <a:avLst/>
          </a:prstGeom>
          <a:noFill/>
          <a:ln w="1905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11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34D-91FB-4CAA-A07B-6ED6DF77685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CBBE7A3-9312-4B4C-BDCC-5B729F7D7482}"/>
              </a:ext>
            </a:extLst>
          </p:cNvPr>
          <p:cNvSpPr>
            <a:spLocks noGrp="1"/>
          </p:cNvSpPr>
          <p:nvPr>
            <p:ph idx="1"/>
          </p:nvPr>
        </p:nvSpPr>
        <p:spPr/>
        <p:txBody>
          <a:bodyPr/>
          <a:lstStyle/>
          <a:p>
            <a:pPr marL="0" lvl="0" indent="0">
              <a:spcBef>
                <a:spcPts val="1200"/>
              </a:spcBef>
              <a:buClr>
                <a:schemeClr val="dk1"/>
              </a:buClr>
              <a:buSzPts val="2800"/>
              <a:buNone/>
            </a:pPr>
            <a:r>
              <a:rPr lang="en-US" dirty="0"/>
              <a:t>You may check out the followings from C++ tutorials if you need some supplementary readings after finishing this guidance notes:</a:t>
            </a:r>
          </a:p>
          <a:p>
            <a:r>
              <a:rPr lang="en-HK" dirty="0">
                <a:hlinkClick r:id="rId2"/>
              </a:rPr>
              <a:t>Structure of a program</a:t>
            </a:r>
            <a:endParaRPr lang="en-HK" dirty="0"/>
          </a:p>
          <a:p>
            <a:r>
              <a:rPr lang="en-HK" dirty="0">
                <a:hlinkClick r:id="rId3"/>
              </a:rPr>
              <a:t>Variables and types</a:t>
            </a:r>
            <a:endParaRPr lang="en-HK" dirty="0"/>
          </a:p>
          <a:p>
            <a:r>
              <a:rPr lang="en-HK" dirty="0">
                <a:hlinkClick r:id="rId4"/>
              </a:rPr>
              <a:t>Constants</a:t>
            </a:r>
            <a:endParaRPr lang="en-HK" dirty="0"/>
          </a:p>
          <a:p>
            <a:r>
              <a:rPr lang="en-HK" dirty="0">
                <a:hlinkClick r:id="rId5"/>
              </a:rPr>
              <a:t>Operators</a:t>
            </a:r>
            <a:endParaRPr lang="en-HK" dirty="0"/>
          </a:p>
          <a:p>
            <a:r>
              <a:rPr lang="en-HK" dirty="0">
                <a:hlinkClick r:id="rId6"/>
              </a:rPr>
              <a:t>Basic Input/Output</a:t>
            </a:r>
            <a:endParaRPr lang="en-HK" dirty="0"/>
          </a:p>
          <a:p>
            <a:r>
              <a:rPr lang="en-HK" dirty="0">
                <a:hlinkClick r:id="rId7"/>
              </a:rPr>
              <a:t>Control Structures</a:t>
            </a:r>
            <a:endParaRPr lang="en-HK" dirty="0"/>
          </a:p>
          <a:p>
            <a:pPr>
              <a:lnSpc>
                <a:spcPct val="80000"/>
              </a:lnSpc>
              <a:spcBef>
                <a:spcPts val="1200"/>
              </a:spcBef>
              <a:buClr>
                <a:schemeClr val="dk1"/>
              </a:buClr>
              <a:buSzPts val="2800"/>
            </a:pPr>
            <a:endParaRPr lang="en-US" dirty="0"/>
          </a:p>
          <a:p>
            <a:pPr>
              <a:lnSpc>
                <a:spcPct val="80000"/>
              </a:lnSpc>
              <a:spcBef>
                <a:spcPts val="1200"/>
              </a:spcBef>
              <a:buClr>
                <a:schemeClr val="dk1"/>
              </a:buClr>
              <a:buSzPts val="2800"/>
            </a:pPr>
            <a:endParaRPr lang="en-US" dirty="0"/>
          </a:p>
          <a:p>
            <a:pPr marL="0" lvl="0" indent="0">
              <a:lnSpc>
                <a:spcPct val="80000"/>
              </a:lnSpc>
              <a:spcBef>
                <a:spcPts val="1200"/>
              </a:spcBef>
              <a:buClr>
                <a:schemeClr val="dk1"/>
              </a:buClr>
              <a:buSzPts val="2800"/>
              <a:buNone/>
            </a:pPr>
            <a:endParaRPr lang="en-US" dirty="0"/>
          </a:p>
          <a:p>
            <a:pPr>
              <a:lnSpc>
                <a:spcPct val="80000"/>
              </a:lnSpc>
              <a:spcBef>
                <a:spcPts val="1200"/>
              </a:spcBef>
              <a:buClr>
                <a:schemeClr val="dk1"/>
              </a:buClr>
              <a:buSzPts val="2800"/>
            </a:pPr>
            <a:endParaRPr lang="en-US" dirty="0"/>
          </a:p>
        </p:txBody>
      </p:sp>
      <p:sp>
        <p:nvSpPr>
          <p:cNvPr id="4" name="Slide Number Placeholder 3">
            <a:extLst>
              <a:ext uri="{FF2B5EF4-FFF2-40B4-BE49-F238E27FC236}">
                <a16:creationId xmlns:a16="http://schemas.microsoft.com/office/drawing/2014/main" id="{FF4E1D98-8E21-4C30-BF19-49920A87B31C}"/>
              </a:ext>
            </a:extLst>
          </p:cNvPr>
          <p:cNvSpPr>
            <a:spLocks noGrp="1"/>
          </p:cNvSpPr>
          <p:nvPr>
            <p:ph type="sldNum" sz="quarter" idx="12"/>
          </p:nvPr>
        </p:nvSpPr>
        <p:spPr/>
        <p:txBody>
          <a:bodyPr/>
          <a:lstStyle/>
          <a:p>
            <a:fld id="{A2D5F323-9395-A24C-8003-89F99F5948AE}" type="slidenum">
              <a:rPr lang="en-US" smtClean="0"/>
              <a:pPr/>
              <a:t>7</a:t>
            </a:fld>
            <a:endParaRPr lang="en-US" dirty="0"/>
          </a:p>
        </p:txBody>
      </p:sp>
    </p:spTree>
    <p:extLst>
      <p:ext uri="{BB962C8B-B14F-4D97-AF65-F5344CB8AC3E}">
        <p14:creationId xmlns:p14="http://schemas.microsoft.com/office/powerpoint/2010/main" val="205685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Basic OPERATIONS</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r>
              <a:rPr lang="en-US" dirty="0"/>
              <a:t>Part I</a:t>
            </a:r>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8</a:t>
            </a:fld>
            <a:endParaRPr lang="en-US" dirty="0"/>
          </a:p>
        </p:txBody>
      </p:sp>
    </p:spTree>
    <p:extLst>
      <p:ext uri="{BB962C8B-B14F-4D97-AF65-F5344CB8AC3E}">
        <p14:creationId xmlns:p14="http://schemas.microsoft.com/office/powerpoint/2010/main" val="2045695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EA0703-723D-452B-A34E-9E9D255C884C}"/>
              </a:ext>
            </a:extLst>
          </p:cNvPr>
          <p:cNvSpPr>
            <a:spLocks noGrp="1"/>
          </p:cNvSpPr>
          <p:nvPr>
            <p:ph type="title"/>
          </p:nvPr>
        </p:nvSpPr>
        <p:spPr/>
        <p:txBody>
          <a:bodyPr/>
          <a:lstStyle/>
          <a:p>
            <a:r>
              <a:rPr lang="en-US" dirty="0"/>
              <a:t>The First C++ Program</a:t>
            </a:r>
          </a:p>
        </p:txBody>
      </p:sp>
      <p:sp>
        <p:nvSpPr>
          <p:cNvPr id="6" name="Content Placeholder 5">
            <a:extLst>
              <a:ext uri="{FF2B5EF4-FFF2-40B4-BE49-F238E27FC236}">
                <a16:creationId xmlns:a16="http://schemas.microsoft.com/office/drawing/2014/main" id="{4C348ACB-7D8C-4EFE-8F75-B2E9875FB81F}"/>
              </a:ext>
            </a:extLst>
          </p:cNvPr>
          <p:cNvSpPr>
            <a:spLocks noGrp="1"/>
          </p:cNvSpPr>
          <p:nvPr>
            <p:ph idx="1"/>
          </p:nvPr>
        </p:nvSpPr>
        <p:spPr/>
        <p:txBody>
          <a:bodyPr/>
          <a:lstStyle/>
          <a:p>
            <a:pPr marL="0" indent="0">
              <a:buNone/>
            </a:pPr>
            <a:r>
              <a:rPr lang="en-US" dirty="0"/>
              <a:t>As usual, we will start with the Hello World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Now, copy the code and save it in a file named </a:t>
            </a:r>
            <a:r>
              <a:rPr lang="en-US" dirty="0">
                <a:solidFill>
                  <a:schemeClr val="accent6">
                    <a:lumMod val="75000"/>
                  </a:schemeClr>
                </a:solidFill>
              </a:rPr>
              <a:t>hello.cpp</a:t>
            </a:r>
            <a:r>
              <a:rPr lang="en-US" dirty="0"/>
              <a:t> in your home directory.</a:t>
            </a:r>
          </a:p>
        </p:txBody>
      </p:sp>
      <p:sp>
        <p:nvSpPr>
          <p:cNvPr id="4" name="Slide Number Placeholder 3">
            <a:extLst>
              <a:ext uri="{FF2B5EF4-FFF2-40B4-BE49-F238E27FC236}">
                <a16:creationId xmlns:a16="http://schemas.microsoft.com/office/drawing/2014/main" id="{13BBC2FF-5496-4675-A19B-A831927266C0}"/>
              </a:ext>
            </a:extLst>
          </p:cNvPr>
          <p:cNvSpPr>
            <a:spLocks noGrp="1"/>
          </p:cNvSpPr>
          <p:nvPr>
            <p:ph type="sldNum" sz="quarter" idx="12"/>
          </p:nvPr>
        </p:nvSpPr>
        <p:spPr/>
        <p:txBody>
          <a:bodyPr/>
          <a:lstStyle/>
          <a:p>
            <a:fld id="{A2D5F323-9395-A24C-8003-89F99F5948AE}" type="slidenum">
              <a:rPr lang="en-US" smtClean="0"/>
              <a:pPr/>
              <a:t>9</a:t>
            </a:fld>
            <a:endParaRPr lang="en-US"/>
          </a:p>
        </p:txBody>
      </p:sp>
      <p:sp>
        <p:nvSpPr>
          <p:cNvPr id="9" name="TextBox 8">
            <a:extLst>
              <a:ext uri="{FF2B5EF4-FFF2-40B4-BE49-F238E27FC236}">
                <a16:creationId xmlns:a16="http://schemas.microsoft.com/office/drawing/2014/main" id="{76F2C3FF-75A1-41BE-86A9-2218FF530EC7}"/>
              </a:ext>
            </a:extLst>
          </p:cNvPr>
          <p:cNvSpPr txBox="1"/>
          <p:nvPr/>
        </p:nvSpPr>
        <p:spPr>
          <a:xfrm>
            <a:off x="1387521" y="2292239"/>
            <a:ext cx="5788531" cy="2092881"/>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 this is my first C++ hello world program</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#include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&lt;iostream&gt;</a:t>
            </a: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using namespace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std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lang="en-US" sz="1600" dirty="0">
              <a:solidFill>
                <a:srgbClr val="1E28EA"/>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int</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1"/>
                </a:solidFill>
                <a:latin typeface="Menlo" panose="020B0609030804020204" pitchFamily="49" charset="0"/>
                <a:ea typeface="Menlo" panose="020B0609030804020204" pitchFamily="49" charset="0"/>
                <a:cs typeface="Menlo" panose="020B0609030804020204" pitchFamily="49" charset="0"/>
              </a:rPr>
              <a:t>main</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cout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Hello World!</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&lt;&lt;</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 </a:t>
            </a:r>
            <a:r>
              <a:rPr lang="en-US" sz="1600" b="1" dirty="0" err="1">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endl</a:t>
            </a:r>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E28EA"/>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FF6699"/>
                </a:solidFill>
                <a:latin typeface="Menlo" panose="020B0609030804020204" pitchFamily="49" charset="0"/>
                <a:ea typeface="Menlo" panose="020B0609030804020204" pitchFamily="49" charset="0"/>
                <a:cs typeface="Menlo" panose="020B0609030804020204" pitchFamily="49" charset="0"/>
              </a:rPr>
              <a:t>return</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0</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b="1" dirty="0">
                <a:solidFill>
                  <a:schemeClr val="tx2">
                    <a:lumMod val="50000"/>
                  </a:schemeClr>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132316838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9802</TotalTime>
  <Words>6534</Words>
  <Application>Microsoft Macintosh PowerPoint</Application>
  <PresentationFormat>On-screen Show (4:3)</PresentationFormat>
  <Paragraphs>974</Paragraphs>
  <Slides>62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Zapf Dingbats</vt:lpstr>
      <vt:lpstr>Arial</vt:lpstr>
      <vt:lpstr>Arial Nova Cond Light</vt:lpstr>
      <vt:lpstr>Avenir Next</vt:lpstr>
      <vt:lpstr>Avenir Next Condensed</vt:lpstr>
      <vt:lpstr>Calibri</vt:lpstr>
      <vt:lpstr>Calibri Light</vt:lpstr>
      <vt:lpstr>Consolas</vt:lpstr>
      <vt:lpstr>Menlo</vt:lpstr>
      <vt:lpstr>1_Office Theme</vt:lpstr>
      <vt:lpstr>Module 3 Guidance Notes C++ Basics</vt:lpstr>
      <vt:lpstr>Before We Start</vt:lpstr>
      <vt:lpstr>How to Use this Guidance Notes</vt:lpstr>
      <vt:lpstr>How to Use this Guidance Notes</vt:lpstr>
      <vt:lpstr>What are we going to learn?</vt:lpstr>
      <vt:lpstr>Reading Materials</vt:lpstr>
      <vt:lpstr>References</vt:lpstr>
      <vt:lpstr>Basic OPERATIONS</vt:lpstr>
      <vt:lpstr>The First C++ Program</vt:lpstr>
      <vt:lpstr>Program Editing</vt:lpstr>
      <vt:lpstr>Compiling and Execution</vt:lpstr>
      <vt:lpstr>Compiling and Execution</vt:lpstr>
      <vt:lpstr>Compiling and Execution</vt:lpstr>
      <vt:lpstr>Compiling and Execution</vt:lpstr>
      <vt:lpstr>Compiling and Execution</vt:lpstr>
      <vt:lpstr>Hints on Debugging</vt:lpstr>
      <vt:lpstr>The First C++ Program</vt:lpstr>
      <vt:lpstr>The First C++ Program</vt:lpstr>
      <vt:lpstr>The First C++ Program</vt:lpstr>
      <vt:lpstr>Variables</vt:lpstr>
      <vt:lpstr>Variables</vt:lpstr>
      <vt:lpstr> Identifiers (Variable names) </vt:lpstr>
      <vt:lpstr>C++ Keywords</vt:lpstr>
      <vt:lpstr>Valid identifiers</vt:lpstr>
      <vt:lpstr>Data Type of a Variable</vt:lpstr>
      <vt:lpstr>Declarations</vt:lpstr>
      <vt:lpstr>Assignment Statement</vt:lpstr>
      <vt:lpstr>Assigning Values to Variables</vt:lpstr>
      <vt:lpstr>Initializations</vt:lpstr>
      <vt:lpstr>Strings – the Very Basics</vt:lpstr>
      <vt:lpstr>Strings – the Very Basics</vt:lpstr>
      <vt:lpstr>Constants</vt:lpstr>
      <vt:lpstr>Constant Variables</vt:lpstr>
      <vt:lpstr>Expressions</vt:lpstr>
      <vt:lpstr>Operators</vt:lpstr>
      <vt:lpstr>Arithmetic Operators</vt:lpstr>
      <vt:lpstr>Arithmetic Operators</vt:lpstr>
      <vt:lpstr>Division by Zero</vt:lpstr>
      <vt:lpstr>Precedence</vt:lpstr>
      <vt:lpstr>Precedence</vt:lpstr>
      <vt:lpstr>Precedence &amp; Associativity</vt:lpstr>
      <vt:lpstr>Arithmetic Operator for Characters</vt:lpstr>
      <vt:lpstr>Relational Operators</vt:lpstr>
      <vt:lpstr>Relational Operators</vt:lpstr>
      <vt:lpstr>Relational Operators</vt:lpstr>
      <vt:lpstr>Logical Operators</vt:lpstr>
      <vt:lpstr>Logical Operators</vt:lpstr>
      <vt:lpstr>Increment &amp; Decrement Operators</vt:lpstr>
      <vt:lpstr>Increment &amp; Decrement Operators</vt:lpstr>
      <vt:lpstr>Assignment Operators</vt:lpstr>
      <vt:lpstr>Type Conversions</vt:lpstr>
      <vt:lpstr>Type Conversions</vt:lpstr>
      <vt:lpstr>Type Conversions</vt:lpstr>
      <vt:lpstr>Basic I/O (Input/Output)</vt:lpstr>
      <vt:lpstr>Basic I/O</vt:lpstr>
      <vt:lpstr>Standard Output</vt:lpstr>
      <vt:lpstr>Standard Output</vt:lpstr>
      <vt:lpstr>Standard Input</vt:lpstr>
      <vt:lpstr>A Sample Program on I/O</vt:lpstr>
      <vt:lpstr>A Sample Program on I/O</vt:lpstr>
      <vt:lpstr>A Sample Program on I/O</vt:lpstr>
      <vt:lpstr>Using File Redirection as Standard Input to Your Program</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ENGG1340 / COMP2113</dc:title>
  <dc:subject/>
  <dc:creator>ykchoi</dc:creator>
  <cp:keywords/>
  <dc:description/>
  <cp:lastModifiedBy>lykchoi</cp:lastModifiedBy>
  <cp:revision>465</cp:revision>
  <cp:lastPrinted>2017-09-13T13:37:06Z</cp:lastPrinted>
  <dcterms:created xsi:type="dcterms:W3CDTF">2014-07-29T08:55:03Z</dcterms:created>
  <dcterms:modified xsi:type="dcterms:W3CDTF">2021-01-31T12:59:09Z</dcterms:modified>
  <cp:category/>
</cp:coreProperties>
</file>