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6" r:id="rId1"/>
  </p:sldMasterIdLst>
  <p:notesMasterIdLst>
    <p:notesMasterId r:id="rId73"/>
  </p:notesMasterIdLst>
  <p:handoutMasterIdLst>
    <p:handoutMasterId r:id="rId74"/>
  </p:handoutMasterIdLst>
  <p:sldIdLst>
    <p:sldId id="256" r:id="rId2"/>
    <p:sldId id="358" r:id="rId3"/>
    <p:sldId id="258" r:id="rId4"/>
    <p:sldId id="303" r:id="rId5"/>
    <p:sldId id="304" r:id="rId6"/>
    <p:sldId id="305" r:id="rId7"/>
    <p:sldId id="306" r:id="rId8"/>
    <p:sldId id="307" r:id="rId9"/>
    <p:sldId id="316" r:id="rId10"/>
    <p:sldId id="317" r:id="rId11"/>
    <p:sldId id="318" r:id="rId12"/>
    <p:sldId id="319" r:id="rId13"/>
    <p:sldId id="320" r:id="rId14"/>
    <p:sldId id="268" r:id="rId15"/>
    <p:sldId id="321" r:id="rId16"/>
    <p:sldId id="401" r:id="rId17"/>
    <p:sldId id="376" r:id="rId18"/>
    <p:sldId id="311" r:id="rId19"/>
    <p:sldId id="310" r:id="rId20"/>
    <p:sldId id="322" r:id="rId21"/>
    <p:sldId id="323" r:id="rId22"/>
    <p:sldId id="324" r:id="rId23"/>
    <p:sldId id="325" r:id="rId24"/>
    <p:sldId id="326" r:id="rId25"/>
    <p:sldId id="327" r:id="rId26"/>
    <p:sldId id="402" r:id="rId27"/>
    <p:sldId id="328" r:id="rId28"/>
    <p:sldId id="277" r:id="rId29"/>
    <p:sldId id="329" r:id="rId30"/>
    <p:sldId id="330" r:id="rId31"/>
    <p:sldId id="331" r:id="rId32"/>
    <p:sldId id="332" r:id="rId33"/>
    <p:sldId id="312" r:id="rId34"/>
    <p:sldId id="333" r:id="rId35"/>
    <p:sldId id="334" r:id="rId36"/>
    <p:sldId id="377" r:id="rId37"/>
    <p:sldId id="313" r:id="rId38"/>
    <p:sldId id="335" r:id="rId39"/>
    <p:sldId id="378" r:id="rId40"/>
    <p:sldId id="336" r:id="rId41"/>
    <p:sldId id="315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298" r:id="rId55"/>
    <p:sldId id="299" r:id="rId56"/>
    <p:sldId id="349" r:id="rId57"/>
    <p:sldId id="350" r:id="rId58"/>
    <p:sldId id="301" r:id="rId59"/>
    <p:sldId id="351" r:id="rId60"/>
    <p:sldId id="383" r:id="rId61"/>
    <p:sldId id="352" r:id="rId62"/>
    <p:sldId id="353" r:id="rId63"/>
    <p:sldId id="385" r:id="rId64"/>
    <p:sldId id="354" r:id="rId65"/>
    <p:sldId id="355" r:id="rId66"/>
    <p:sldId id="356" r:id="rId67"/>
    <p:sldId id="357" r:id="rId68"/>
    <p:sldId id="309" r:id="rId69"/>
    <p:sldId id="382" r:id="rId70"/>
    <p:sldId id="386" r:id="rId71"/>
    <p:sldId id="387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358"/>
            <p14:sldId id="258"/>
            <p14:sldId id="303"/>
            <p14:sldId id="304"/>
            <p14:sldId id="305"/>
            <p14:sldId id="306"/>
            <p14:sldId id="307"/>
            <p14:sldId id="316"/>
            <p14:sldId id="317"/>
            <p14:sldId id="318"/>
            <p14:sldId id="319"/>
            <p14:sldId id="320"/>
            <p14:sldId id="268"/>
            <p14:sldId id="321"/>
            <p14:sldId id="401"/>
            <p14:sldId id="376"/>
            <p14:sldId id="311"/>
            <p14:sldId id="310"/>
            <p14:sldId id="322"/>
            <p14:sldId id="323"/>
            <p14:sldId id="324"/>
            <p14:sldId id="325"/>
            <p14:sldId id="326"/>
            <p14:sldId id="327"/>
            <p14:sldId id="402"/>
            <p14:sldId id="328"/>
            <p14:sldId id="277"/>
            <p14:sldId id="329"/>
            <p14:sldId id="330"/>
            <p14:sldId id="331"/>
            <p14:sldId id="332"/>
            <p14:sldId id="312"/>
            <p14:sldId id="333"/>
            <p14:sldId id="334"/>
            <p14:sldId id="377"/>
            <p14:sldId id="313"/>
            <p14:sldId id="335"/>
            <p14:sldId id="378"/>
            <p14:sldId id="336"/>
            <p14:sldId id="315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298"/>
            <p14:sldId id="299"/>
            <p14:sldId id="349"/>
            <p14:sldId id="350"/>
            <p14:sldId id="301"/>
            <p14:sldId id="351"/>
            <p14:sldId id="383"/>
            <p14:sldId id="352"/>
            <p14:sldId id="353"/>
            <p14:sldId id="385"/>
            <p14:sldId id="354"/>
            <p14:sldId id="355"/>
            <p14:sldId id="356"/>
            <p14:sldId id="357"/>
            <p14:sldId id="309"/>
            <p14:sldId id="382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3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program here to show how to compose</a:t>
            </a:r>
            <a:r>
              <a:rPr lang="en-US" baseline="0" dirty="0"/>
              <a:t> the entire program from this program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Module 3 Guidance Notes</a:t>
            </a:r>
            <a:br>
              <a:rPr lang="en-US" sz="1800" dirty="0"/>
            </a:br>
            <a:r>
              <a:rPr lang="en-US" sz="4800" dirty="0"/>
              <a:t>C++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br>
              <a:rPr lang="en-US" sz="1800" dirty="0"/>
            </a:br>
            <a:endParaRPr lang="en-US" sz="11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525EFF-D582-FF47-8663-EB3FBD92124D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 an action is taken </a:t>
            </a:r>
            <a:r>
              <a:rPr lang="en-US" sz="2400" b="1" dirty="0"/>
              <a:t>selectively</a:t>
            </a:r>
            <a:r>
              <a:rPr lang="en-US" sz="2400" dirty="0"/>
              <a:t> based on a decision/condition.</a:t>
            </a:r>
          </a:p>
        </p:txBody>
      </p:sp>
      <p:sp>
        <p:nvSpPr>
          <p:cNvPr id="6" name="Process 5"/>
          <p:cNvSpPr/>
          <p:nvPr/>
        </p:nvSpPr>
        <p:spPr>
          <a:xfrm>
            <a:off x="2684232" y="2532062"/>
            <a:ext cx="3063875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dressed</a:t>
            </a: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4216170" y="2127250"/>
            <a:ext cx="0" cy="4048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2680661" y="5382815"/>
            <a:ext cx="3063875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to campus</a:t>
            </a:r>
          </a:p>
        </p:txBody>
      </p:sp>
      <p:sp>
        <p:nvSpPr>
          <p:cNvPr id="10" name="Decision 9"/>
          <p:cNvSpPr/>
          <p:nvPr/>
        </p:nvSpPr>
        <p:spPr>
          <a:xfrm>
            <a:off x="3014036" y="3468687"/>
            <a:ext cx="2397125" cy="130175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Does it rain?</a:t>
            </a:r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 flipH="1">
            <a:off x="4212599" y="3214687"/>
            <a:ext cx="3571" cy="254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4212599" y="4770437"/>
            <a:ext cx="0" cy="6123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4212599" y="6065440"/>
            <a:ext cx="0" cy="4734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27" idx="0"/>
          </p:cNvCxnSpPr>
          <p:nvPr/>
        </p:nvCxnSpPr>
        <p:spPr>
          <a:xfrm>
            <a:off x="5411161" y="4119562"/>
            <a:ext cx="1683757" cy="17462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74745" y="381178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4578" y="466926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</a:t>
            </a:r>
          </a:p>
        </p:txBody>
      </p:sp>
      <p:sp>
        <p:nvSpPr>
          <p:cNvPr id="27" name="Process 26"/>
          <p:cNvSpPr/>
          <p:nvPr/>
        </p:nvSpPr>
        <p:spPr>
          <a:xfrm>
            <a:off x="6064956" y="4294185"/>
            <a:ext cx="2059924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Bring an umbrella</a:t>
            </a:r>
          </a:p>
        </p:txBody>
      </p:sp>
      <p:cxnSp>
        <p:nvCxnSpPr>
          <p:cNvPr id="30" name="Elbow Connector 29"/>
          <p:cNvCxnSpPr>
            <a:stCxn id="27" idx="2"/>
          </p:cNvCxnSpPr>
          <p:nvPr/>
        </p:nvCxnSpPr>
        <p:spPr>
          <a:xfrm rot="5400000">
            <a:off x="5540292" y="3649118"/>
            <a:ext cx="226934" cy="288231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365644" y="5012243"/>
            <a:ext cx="2472023" cy="1398732"/>
            <a:chOff x="6365644" y="5012243"/>
            <a:chExt cx="2472023" cy="1398732"/>
          </a:xfrm>
        </p:grpSpPr>
        <p:sp>
          <p:nvSpPr>
            <p:cNvPr id="36" name="TextBox 35"/>
            <p:cNvSpPr txBox="1"/>
            <p:nvPr/>
          </p:nvSpPr>
          <p:spPr>
            <a:xfrm>
              <a:off x="6365644" y="5764644"/>
              <a:ext cx="2472023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Do this only when the condition is true</a:t>
              </a:r>
            </a:p>
          </p:txBody>
        </p:sp>
        <p:cxnSp>
          <p:nvCxnSpPr>
            <p:cNvPr id="40" name="Curved Connector 39"/>
            <p:cNvCxnSpPr/>
            <p:nvPr/>
          </p:nvCxnSpPr>
          <p:spPr>
            <a:xfrm rot="16200000" flipV="1">
              <a:off x="7302524" y="5311376"/>
              <a:ext cx="741141" cy="142876"/>
            </a:xfrm>
            <a:prstGeom prst="curved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78" y="4119565"/>
            <a:ext cx="2280278" cy="734362"/>
            <a:chOff x="558878" y="4119565"/>
            <a:chExt cx="2280278" cy="734362"/>
          </a:xfrm>
        </p:grpSpPr>
        <p:cxnSp>
          <p:nvCxnSpPr>
            <p:cNvPr id="20" name="Curved Connector 19"/>
            <p:cNvCxnSpPr/>
            <p:nvPr/>
          </p:nvCxnSpPr>
          <p:spPr>
            <a:xfrm flipV="1">
              <a:off x="1836524" y="4119565"/>
              <a:ext cx="1002632" cy="549696"/>
            </a:xfrm>
            <a:prstGeom prst="curved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8878" y="4484595"/>
              <a:ext cx="127764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 condition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if</a:t>
            </a:r>
            <a:r>
              <a:rPr lang="en-US" dirty="0"/>
              <a:t> statement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321" y="1708484"/>
            <a:ext cx="468753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student’s mark is greater than or equal to 60</a:t>
            </a:r>
          </a:p>
          <a:p>
            <a:r>
              <a:rPr lang="en-US" dirty="0"/>
              <a:t>       print “passed”</a:t>
            </a:r>
          </a:p>
        </p:txBody>
      </p:sp>
      <p:sp>
        <p:nvSpPr>
          <p:cNvPr id="9" name="Decision 8"/>
          <p:cNvSpPr/>
          <p:nvPr/>
        </p:nvSpPr>
        <p:spPr>
          <a:xfrm>
            <a:off x="590321" y="3478805"/>
            <a:ext cx="2397125" cy="130175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mark &gt;= 60?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1788884" y="3031958"/>
            <a:ext cx="0" cy="44684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1788884" y="4780555"/>
            <a:ext cx="0" cy="6123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13" idx="0"/>
          </p:cNvCxnSpPr>
          <p:nvPr/>
        </p:nvCxnSpPr>
        <p:spPr>
          <a:xfrm>
            <a:off x="2987446" y="4129680"/>
            <a:ext cx="784225" cy="2222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cess 12"/>
          <p:cNvSpPr/>
          <p:nvPr/>
        </p:nvSpPr>
        <p:spPr>
          <a:xfrm>
            <a:off x="2987446" y="4351926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Print “passed”</a:t>
            </a:r>
          </a:p>
        </p:txBody>
      </p:sp>
      <p:cxnSp>
        <p:nvCxnSpPr>
          <p:cNvPr id="14" name="Elbow Connector 13"/>
          <p:cNvCxnSpPr>
            <a:stCxn id="13" idx="2"/>
          </p:cNvCxnSpPr>
          <p:nvPr/>
        </p:nvCxnSpPr>
        <p:spPr>
          <a:xfrm rot="5400000">
            <a:off x="2716776" y="4106660"/>
            <a:ext cx="127004" cy="198278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030" y="386200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8392" y="4682813"/>
            <a:ext cx="30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16988" y="3203690"/>
            <a:ext cx="3569812" cy="1316636"/>
            <a:chOff x="5478382" y="3320875"/>
            <a:chExt cx="3569812" cy="1316636"/>
          </a:xfrm>
        </p:grpSpPr>
        <p:sp>
          <p:nvSpPr>
            <p:cNvPr id="25" name="Rectangle 24"/>
            <p:cNvSpPr/>
            <p:nvPr/>
          </p:nvSpPr>
          <p:spPr>
            <a:xfrm>
              <a:off x="5558590" y="3621848"/>
              <a:ext cx="3489604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if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(mark &gt;= 60)</a:t>
              </a:r>
              <a:b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</a:b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cout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&lt;&lt; “</a:t>
              </a:r>
              <a:r>
                <a:rPr lang="en-US" dirty="0">
                  <a:solidFill>
                    <a:srgbClr val="8064A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passed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”;</a:t>
              </a:r>
            </a:p>
            <a:p>
              <a:endPara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8382" y="3320875"/>
              <a:ext cx="10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cs typeface="Chalkduster"/>
                </a:rPr>
                <a:t>C++ code</a:t>
              </a:r>
              <a:endParaRPr lang="en-US" dirty="0">
                <a:cs typeface="Chalkduster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0217" y="139262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cs typeface="Chalkduster"/>
              </a:rPr>
              <a:t>Pseudocode</a:t>
            </a:r>
            <a:endParaRPr lang="en-US" dirty="0">
              <a:cs typeface="Chalkdust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1092" y="5392933"/>
            <a:ext cx="11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halkduster"/>
              </a:rPr>
              <a:t>Flowchart</a:t>
            </a:r>
            <a:endParaRPr lang="en-US" dirty="0">
              <a:cs typeface="Chalkdust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2778126"/>
            <a:ext cx="8584442" cy="345028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dirty="0"/>
              <a:t>:  an expression that evaluates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7933C"/>
                </a:solidFill>
              </a:rPr>
              <a:t>statement</a:t>
            </a:r>
            <a:r>
              <a:rPr lang="en-US" dirty="0"/>
              <a:t>:  a statement to execute if </a:t>
            </a:r>
            <a:r>
              <a:rPr lang="en-US" dirty="0">
                <a:solidFill>
                  <a:srgbClr val="E46C0A"/>
                </a:solidFill>
              </a:rPr>
              <a:t>condition </a:t>
            </a:r>
            <a:r>
              <a:rPr lang="en-US" dirty="0"/>
              <a:t>is true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6869" y="1631950"/>
            <a:ext cx="5991368" cy="805218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if (</a:t>
            </a:r>
            <a:r>
              <a:rPr lang="en-US" sz="2000" dirty="0">
                <a:solidFill>
                  <a:srgbClr val="E46C0A"/>
                </a:solidFill>
              </a:rPr>
              <a:t>condition</a:t>
            </a:r>
            <a:r>
              <a:rPr lang="en-US" sz="2000" dirty="0">
                <a:solidFill>
                  <a:srgbClr val="0070C0"/>
                </a:solidFill>
              </a:rPr>
              <a:t>)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3688" y="3450840"/>
            <a:ext cx="1385955" cy="68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itchFamily="18" charset="0"/>
              </a:rPr>
              <a:t>mark &gt; 60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0629" y="3450840"/>
            <a:ext cx="1385955" cy="68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itchFamily="18" charset="0"/>
              </a:rPr>
              <a:t>‘</a:t>
            </a:r>
            <a:r>
              <a:rPr lang="en-US" sz="2000" dirty="0">
                <a:solidFill>
                  <a:srgbClr val="8064A2"/>
                </a:solidFill>
                <a:cs typeface="Times New Roman" pitchFamily="18" charset="0"/>
              </a:rPr>
              <a:t>A</a:t>
            </a:r>
            <a:r>
              <a:rPr lang="en-US" sz="2000" dirty="0">
                <a:cs typeface="Times New Roman" pitchFamily="18" charset="0"/>
              </a:rPr>
              <a:t>’ == ‘</a:t>
            </a:r>
            <a:r>
              <a:rPr lang="en-US" sz="2000" dirty="0">
                <a:solidFill>
                  <a:srgbClr val="8064A2"/>
                </a:solidFill>
                <a:cs typeface="Times New Roman" pitchFamily="18" charset="0"/>
              </a:rPr>
              <a:t>a</a:t>
            </a:r>
            <a:r>
              <a:rPr lang="en-US" sz="2000" dirty="0">
                <a:cs typeface="Times New Roman" pitchFamily="18" charset="0"/>
              </a:rPr>
              <a:t>’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77570" y="3450840"/>
            <a:ext cx="1305693" cy="68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itchFamily="18" charset="0"/>
              </a:rPr>
              <a:t>3 – 2 != 0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4248" y="3450840"/>
            <a:ext cx="1305693" cy="68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itchFamily="18" charset="0"/>
              </a:rPr>
              <a:t>3 – 2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0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if…else</a:t>
            </a:r>
            <a:r>
              <a:rPr lang="en-US" dirty="0"/>
              <a:t> statement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665" y="1804253"/>
            <a:ext cx="462475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student’s mark is greater than or equal to 60</a:t>
            </a:r>
          </a:p>
          <a:p>
            <a:r>
              <a:rPr lang="en-US" dirty="0"/>
              <a:t>       print “passed”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    print “failed”</a:t>
            </a:r>
          </a:p>
        </p:txBody>
      </p:sp>
      <p:sp>
        <p:nvSpPr>
          <p:cNvPr id="7" name="Decision 6"/>
          <p:cNvSpPr/>
          <p:nvPr/>
        </p:nvSpPr>
        <p:spPr>
          <a:xfrm>
            <a:off x="286604" y="3681662"/>
            <a:ext cx="2812798" cy="1181235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mark &gt;= 60?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1693003" y="3307148"/>
            <a:ext cx="3572" cy="37451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20" idx="0"/>
          </p:cNvCxnSpPr>
          <p:nvPr/>
        </p:nvCxnSpPr>
        <p:spPr>
          <a:xfrm flipH="1">
            <a:off x="1683817" y="4862897"/>
            <a:ext cx="9186" cy="3663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1" idx="0"/>
          </p:cNvCxnSpPr>
          <p:nvPr/>
        </p:nvCxnSpPr>
        <p:spPr>
          <a:xfrm>
            <a:off x="3099402" y="4272280"/>
            <a:ext cx="579958" cy="94570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cess 10"/>
          <p:cNvSpPr/>
          <p:nvPr/>
        </p:nvSpPr>
        <p:spPr>
          <a:xfrm>
            <a:off x="2895135" y="5217984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Print “passed”</a:t>
            </a:r>
          </a:p>
        </p:txBody>
      </p:sp>
      <p:cxnSp>
        <p:nvCxnSpPr>
          <p:cNvPr id="12" name="Elbow Connector 11"/>
          <p:cNvCxnSpPr>
            <a:stCxn id="11" idx="2"/>
          </p:cNvCxnSpPr>
          <p:nvPr/>
        </p:nvCxnSpPr>
        <p:spPr>
          <a:xfrm rot="5400000">
            <a:off x="2552142" y="5032285"/>
            <a:ext cx="258894" cy="199554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2174" y="400583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7775" y="476175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</a:p>
        </p:txBody>
      </p:sp>
      <p:sp>
        <p:nvSpPr>
          <p:cNvPr id="20" name="Process 19"/>
          <p:cNvSpPr/>
          <p:nvPr/>
        </p:nvSpPr>
        <p:spPr>
          <a:xfrm>
            <a:off x="899592" y="5229200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Print “failed”</a:t>
            </a:r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1683817" y="5911825"/>
            <a:ext cx="0" cy="4445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6539" y="148304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cs typeface="Chalkduster"/>
              </a:rPr>
              <a:t>Pseudocode</a:t>
            </a:r>
            <a:endParaRPr lang="en-US" dirty="0">
              <a:cs typeface="Chalkduste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11509" y="3262055"/>
            <a:ext cx="4045356" cy="1967145"/>
            <a:chOff x="4911509" y="3262055"/>
            <a:chExt cx="4045356" cy="1967145"/>
          </a:xfrm>
        </p:grpSpPr>
        <p:sp>
          <p:nvSpPr>
            <p:cNvPr id="15" name="Rectangle 14"/>
            <p:cNvSpPr/>
            <p:nvPr/>
          </p:nvSpPr>
          <p:spPr>
            <a:xfrm>
              <a:off x="4959635" y="3561241"/>
              <a:ext cx="3997230" cy="1667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2000" dirty="0">
                  <a:solidFill>
                    <a:schemeClr val="dk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b="1" dirty="0">
                  <a:solidFill>
                    <a:schemeClr val="dk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if</a:t>
              </a:r>
              <a:r>
                <a:rPr lang="en-US" dirty="0">
                  <a:solidFill>
                    <a:schemeClr val="dk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(mark &gt;= 60)</a:t>
              </a:r>
              <a:br>
                <a:rPr lang="en-US" dirty="0">
                  <a:solidFill>
                    <a:schemeClr val="dk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</a:br>
              <a:r>
                <a:rPr lang="en-US" dirty="0">
                  <a:solidFill>
                    <a:schemeClr val="dk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chemeClr val="dk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cout</a:t>
              </a:r>
              <a:r>
                <a:rPr lang="en-US" dirty="0">
                  <a:solidFill>
                    <a:schemeClr val="dk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&lt;&lt; “</a:t>
              </a:r>
              <a:r>
                <a:rPr lang="en-US" dirty="0">
                  <a:solidFill>
                    <a:srgbClr val="8064A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passed</a:t>
              </a:r>
              <a:r>
                <a:rPr lang="en-US" dirty="0">
                  <a:solidFill>
                    <a:schemeClr val="dk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”;</a:t>
              </a:r>
            </a:p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b="1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else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b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</a:b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cout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&lt;&lt; “</a:t>
              </a:r>
              <a:r>
                <a:rPr lang="en-US" dirty="0">
                  <a:solidFill>
                    <a:srgbClr val="8064A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failed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”;</a:t>
              </a:r>
              <a:endPara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sz="20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11509" y="3262055"/>
              <a:ext cx="10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cs typeface="Chalkduster"/>
                </a:rPr>
                <a:t>C++ code</a:t>
              </a:r>
              <a:endParaRPr lang="en-US" dirty="0">
                <a:cs typeface="Chalkduster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279" y="6005846"/>
            <a:ext cx="11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halkduster"/>
              </a:rPr>
              <a:t>Flowchart</a:t>
            </a:r>
            <a:endParaRPr lang="en-US" dirty="0">
              <a:cs typeface="Chalkduster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if…else</a:t>
            </a:r>
            <a:r>
              <a:rPr lang="en-US" dirty="0"/>
              <a:t>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3155430"/>
            <a:ext cx="8584442" cy="3072984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dirty="0"/>
              <a:t>:  an expression that evaluates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77933C"/>
                </a:solidFill>
              </a:rPr>
              <a:t>statement1 </a:t>
            </a:r>
            <a:r>
              <a:rPr lang="en-US" dirty="0"/>
              <a:t>is executed if </a:t>
            </a:r>
            <a:r>
              <a:rPr lang="en-US" dirty="0">
                <a:solidFill>
                  <a:srgbClr val="E46C0A"/>
                </a:solidFill>
              </a:rPr>
              <a:t>condition </a:t>
            </a:r>
            <a:r>
              <a:rPr lang="en-US" dirty="0"/>
              <a:t>is true; and if </a:t>
            </a:r>
            <a:r>
              <a:rPr lang="en-US" dirty="0">
                <a:solidFill>
                  <a:srgbClr val="E46C0A"/>
                </a:solidFill>
              </a:rPr>
              <a:t>condition </a:t>
            </a:r>
            <a:r>
              <a:rPr lang="en-US" dirty="0"/>
              <a:t>is false, </a:t>
            </a:r>
            <a:r>
              <a:rPr lang="en-US" b="1" dirty="0">
                <a:solidFill>
                  <a:srgbClr val="77933C"/>
                </a:solidFill>
              </a:rPr>
              <a:t>statement2 </a:t>
            </a:r>
            <a:r>
              <a:rPr lang="en-US" dirty="0"/>
              <a:t>is executed.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6869" y="1206709"/>
            <a:ext cx="5991368" cy="1708878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if (</a:t>
            </a:r>
            <a:r>
              <a:rPr lang="en-US" sz="2000" dirty="0">
                <a:solidFill>
                  <a:srgbClr val="E46C0A"/>
                </a:solidFill>
              </a:rPr>
              <a:t>condition</a:t>
            </a:r>
            <a:r>
              <a:rPr lang="en-US" sz="2000" dirty="0">
                <a:solidFill>
                  <a:srgbClr val="0070C0"/>
                </a:solidFill>
              </a:rPr>
              <a:t>)  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      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statement1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else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statement2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5564952" cy="4909279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reads 2 input integers and outputs the bigger one.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12512" y="2239661"/>
            <a:ext cx="4823375" cy="407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8" name="Cloud Callout 77"/>
          <p:cNvSpPr/>
          <p:nvPr/>
        </p:nvSpPr>
        <p:spPr>
          <a:xfrm>
            <a:off x="2497904" y="4274963"/>
            <a:ext cx="3190383" cy="1874313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start with this template for writing a program with standard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074A6-7BFF-F64B-A67F-61547CAF2477}"/>
              </a:ext>
            </a:extLst>
          </p:cNvPr>
          <p:cNvSpPr txBox="1"/>
          <p:nvPr/>
        </p:nvSpPr>
        <p:spPr>
          <a:xfrm>
            <a:off x="6117771" y="2239661"/>
            <a:ext cx="2739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you solve the problem?</a:t>
            </a:r>
          </a:p>
          <a:p>
            <a:endParaRPr lang="en-US" dirty="0"/>
          </a:p>
          <a:p>
            <a:r>
              <a:rPr lang="en-US" dirty="0"/>
              <a:t>First step: devise a logical flow (i.e., the algorithm) for the solution.  </a:t>
            </a:r>
          </a:p>
        </p:txBody>
      </p:sp>
    </p:spTree>
    <p:extLst>
      <p:ext uri="{BB962C8B-B14F-4D97-AF65-F5344CB8AC3E}">
        <p14:creationId xmlns:p14="http://schemas.microsoft.com/office/powerpoint/2010/main" val="159908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5564952" cy="4909279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reads 2 input integers and outputs the bigger one.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851555" y="1024396"/>
            <a:ext cx="1828800" cy="1436944"/>
            <a:chOff x="5814023" y="544256"/>
            <a:chExt cx="1828800" cy="1436944"/>
          </a:xfrm>
        </p:grpSpPr>
        <p:cxnSp>
          <p:nvCxnSpPr>
            <p:cNvPr id="31" name="直線單箭頭接點 27"/>
            <p:cNvCxnSpPr>
              <a:stCxn id="37" idx="2"/>
              <a:endCxn id="30" idx="0"/>
            </p:cNvCxnSpPr>
            <p:nvPr/>
          </p:nvCxnSpPr>
          <p:spPr>
            <a:xfrm>
              <a:off x="6728423" y="1752600"/>
              <a:ext cx="0" cy="2286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0"/>
            <p:cNvSpPr/>
            <p:nvPr/>
          </p:nvSpPr>
          <p:spPr>
            <a:xfrm>
              <a:off x="5814023" y="990600"/>
              <a:ext cx="1828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Read 2 integers: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  <a:cs typeface="Times New Roman"/>
                </a:rPr>
                <a:t>a</a:t>
              </a:r>
              <a:r>
                <a:rPr lang="en-US" altLang="zh-TW" sz="1600" dirty="0">
                  <a:solidFill>
                    <a:schemeClr val="dk1"/>
                  </a:solidFill>
                </a:rPr>
                <a:t> and b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52" name="直線單箭頭接點 27"/>
            <p:cNvCxnSpPr/>
            <p:nvPr/>
          </p:nvCxnSpPr>
          <p:spPr>
            <a:xfrm flipH="1">
              <a:off x="6726835" y="544256"/>
              <a:ext cx="1588" cy="44634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03955" y="2461340"/>
            <a:ext cx="2895600" cy="2209800"/>
            <a:chOff x="5966423" y="1981200"/>
            <a:chExt cx="2895600" cy="2209800"/>
          </a:xfrm>
        </p:grpSpPr>
        <p:sp>
          <p:nvSpPr>
            <p:cNvPr id="30" name="流程圖: 決策 25"/>
            <p:cNvSpPr/>
            <p:nvPr/>
          </p:nvSpPr>
          <p:spPr>
            <a:xfrm>
              <a:off x="5966423" y="1981200"/>
              <a:ext cx="1524000" cy="9144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a &gt; b?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32" name="直線單箭頭接點 28"/>
            <p:cNvCxnSpPr>
              <a:stCxn id="30" idx="2"/>
              <a:endCxn id="33" idx="0"/>
            </p:cNvCxnSpPr>
            <p:nvPr/>
          </p:nvCxnSpPr>
          <p:spPr>
            <a:xfrm rot="5400000">
              <a:off x="6614123" y="3009900"/>
              <a:ext cx="2286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0"/>
            <p:cNvSpPr/>
            <p:nvPr/>
          </p:nvSpPr>
          <p:spPr>
            <a:xfrm>
              <a:off x="6118823" y="31242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max = b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34" name="文字方塊 55"/>
            <p:cNvSpPr txBox="1"/>
            <p:nvPr/>
          </p:nvSpPr>
          <p:spPr>
            <a:xfrm>
              <a:off x="6730049" y="2754868"/>
              <a:ext cx="319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36" name="文字方塊 52"/>
            <p:cNvSpPr txBox="1"/>
            <p:nvPr/>
          </p:nvSpPr>
          <p:spPr>
            <a:xfrm>
              <a:off x="7401462" y="2132453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38" name="矩形 30"/>
            <p:cNvSpPr/>
            <p:nvPr/>
          </p:nvSpPr>
          <p:spPr>
            <a:xfrm>
              <a:off x="7642823" y="31242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max = </a:t>
              </a:r>
              <a:r>
                <a:rPr lang="en-US" altLang="zh-TW" sz="1600" dirty="0">
                  <a:solidFill>
                    <a:schemeClr val="dk1"/>
                  </a:solidFill>
                </a:rPr>
                <a:t>a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1" name="直線單箭頭接點 28"/>
            <p:cNvCxnSpPr>
              <a:stCxn id="33" idx="2"/>
            </p:cNvCxnSpPr>
            <p:nvPr/>
          </p:nvCxnSpPr>
          <p:spPr>
            <a:xfrm>
              <a:off x="6728423" y="3733800"/>
              <a:ext cx="0" cy="4572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0" idx="3"/>
              <a:endCxn id="38" idx="0"/>
            </p:cNvCxnSpPr>
            <p:nvPr/>
          </p:nvCxnSpPr>
          <p:spPr>
            <a:xfrm>
              <a:off x="7490423" y="2438400"/>
              <a:ext cx="762000" cy="685800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38" idx="2"/>
            </p:cNvCxnSpPr>
            <p:nvPr/>
          </p:nvCxnSpPr>
          <p:spPr>
            <a:xfrm rot="5400000">
              <a:off x="7376043" y="3084592"/>
              <a:ext cx="227172" cy="1525588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175121" y="4695569"/>
            <a:ext cx="1219200" cy="1066800"/>
            <a:chOff x="6137589" y="5175867"/>
            <a:chExt cx="1219200" cy="1066800"/>
          </a:xfrm>
        </p:grpSpPr>
        <p:sp>
          <p:nvSpPr>
            <p:cNvPr id="46" name="矩形 30"/>
            <p:cNvSpPr/>
            <p:nvPr/>
          </p:nvSpPr>
          <p:spPr>
            <a:xfrm>
              <a:off x="6137589" y="5175867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Output max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50" name="直線單箭頭接點 28"/>
            <p:cNvCxnSpPr/>
            <p:nvPr/>
          </p:nvCxnSpPr>
          <p:spPr>
            <a:xfrm rot="5400000">
              <a:off x="6499029" y="6013273"/>
              <a:ext cx="4572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12512" y="2239661"/>
            <a:ext cx="4823375" cy="407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8" name="Cloud Callout 77"/>
          <p:cNvSpPr/>
          <p:nvPr/>
        </p:nvSpPr>
        <p:spPr>
          <a:xfrm>
            <a:off x="2497904" y="4274963"/>
            <a:ext cx="3190383" cy="1874313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start with this template for writing a program with standard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5564952" cy="4909279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reads 2 input integers and outputs the bigger one.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851555" y="1024396"/>
            <a:ext cx="1828800" cy="1436944"/>
            <a:chOff x="5814023" y="544256"/>
            <a:chExt cx="1828800" cy="1436944"/>
          </a:xfrm>
        </p:grpSpPr>
        <p:cxnSp>
          <p:nvCxnSpPr>
            <p:cNvPr id="31" name="直線單箭頭接點 27"/>
            <p:cNvCxnSpPr>
              <a:stCxn id="37" idx="2"/>
              <a:endCxn id="30" idx="0"/>
            </p:cNvCxnSpPr>
            <p:nvPr/>
          </p:nvCxnSpPr>
          <p:spPr>
            <a:xfrm>
              <a:off x="6728423" y="1752600"/>
              <a:ext cx="0" cy="2286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0"/>
            <p:cNvSpPr/>
            <p:nvPr/>
          </p:nvSpPr>
          <p:spPr>
            <a:xfrm>
              <a:off x="5814023" y="990600"/>
              <a:ext cx="1828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Read 2 integers: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  <a:cs typeface="Times New Roman"/>
                </a:rPr>
                <a:t>a</a:t>
              </a:r>
              <a:r>
                <a:rPr lang="en-US" altLang="zh-TW" sz="1600" dirty="0">
                  <a:solidFill>
                    <a:schemeClr val="dk1"/>
                  </a:solidFill>
                </a:rPr>
                <a:t> and b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52" name="直線單箭頭接點 27"/>
            <p:cNvCxnSpPr/>
            <p:nvPr/>
          </p:nvCxnSpPr>
          <p:spPr>
            <a:xfrm flipH="1">
              <a:off x="6726835" y="544256"/>
              <a:ext cx="1588" cy="44634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03955" y="2461340"/>
            <a:ext cx="2895600" cy="2209800"/>
            <a:chOff x="5966423" y="1981200"/>
            <a:chExt cx="2895600" cy="2209800"/>
          </a:xfrm>
        </p:grpSpPr>
        <p:sp>
          <p:nvSpPr>
            <p:cNvPr id="30" name="流程圖: 決策 25"/>
            <p:cNvSpPr/>
            <p:nvPr/>
          </p:nvSpPr>
          <p:spPr>
            <a:xfrm>
              <a:off x="5966423" y="1981200"/>
              <a:ext cx="1524000" cy="9144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a &gt; b?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32" name="直線單箭頭接點 28"/>
            <p:cNvCxnSpPr>
              <a:stCxn id="30" idx="2"/>
              <a:endCxn id="33" idx="0"/>
            </p:cNvCxnSpPr>
            <p:nvPr/>
          </p:nvCxnSpPr>
          <p:spPr>
            <a:xfrm rot="5400000">
              <a:off x="6614123" y="3009900"/>
              <a:ext cx="2286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0"/>
            <p:cNvSpPr/>
            <p:nvPr/>
          </p:nvSpPr>
          <p:spPr>
            <a:xfrm>
              <a:off x="6118823" y="31242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max = b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34" name="文字方塊 55"/>
            <p:cNvSpPr txBox="1"/>
            <p:nvPr/>
          </p:nvSpPr>
          <p:spPr>
            <a:xfrm>
              <a:off x="6730049" y="2754868"/>
              <a:ext cx="319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36" name="文字方塊 52"/>
            <p:cNvSpPr txBox="1"/>
            <p:nvPr/>
          </p:nvSpPr>
          <p:spPr>
            <a:xfrm>
              <a:off x="7401462" y="2132453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38" name="矩形 30"/>
            <p:cNvSpPr/>
            <p:nvPr/>
          </p:nvSpPr>
          <p:spPr>
            <a:xfrm>
              <a:off x="7642823" y="31242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max = </a:t>
              </a:r>
              <a:r>
                <a:rPr lang="en-US" altLang="zh-TW" sz="1600" dirty="0">
                  <a:solidFill>
                    <a:schemeClr val="dk1"/>
                  </a:solidFill>
                </a:rPr>
                <a:t>a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1" name="直線單箭頭接點 28"/>
            <p:cNvCxnSpPr>
              <a:stCxn id="33" idx="2"/>
            </p:cNvCxnSpPr>
            <p:nvPr/>
          </p:nvCxnSpPr>
          <p:spPr>
            <a:xfrm>
              <a:off x="6728423" y="3733800"/>
              <a:ext cx="0" cy="4572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0" idx="3"/>
              <a:endCxn id="38" idx="0"/>
            </p:cNvCxnSpPr>
            <p:nvPr/>
          </p:nvCxnSpPr>
          <p:spPr>
            <a:xfrm>
              <a:off x="7490423" y="2438400"/>
              <a:ext cx="762000" cy="685800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38" idx="2"/>
            </p:cNvCxnSpPr>
            <p:nvPr/>
          </p:nvCxnSpPr>
          <p:spPr>
            <a:xfrm rot="5400000">
              <a:off x="7376043" y="3084592"/>
              <a:ext cx="227172" cy="1525588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175121" y="4695569"/>
            <a:ext cx="1219200" cy="1066800"/>
            <a:chOff x="6137589" y="5175867"/>
            <a:chExt cx="1219200" cy="1066800"/>
          </a:xfrm>
        </p:grpSpPr>
        <p:sp>
          <p:nvSpPr>
            <p:cNvPr id="46" name="矩形 30"/>
            <p:cNvSpPr/>
            <p:nvPr/>
          </p:nvSpPr>
          <p:spPr>
            <a:xfrm>
              <a:off x="6137589" y="5175867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Output max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50" name="直線單箭頭接點 28"/>
            <p:cNvCxnSpPr/>
            <p:nvPr/>
          </p:nvCxnSpPr>
          <p:spPr>
            <a:xfrm rot="5400000">
              <a:off x="6499029" y="6013273"/>
              <a:ext cx="4572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12512" y="2239661"/>
            <a:ext cx="4823375" cy="407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7804FA-714D-9441-BD60-8D53051A95B1}"/>
              </a:ext>
            </a:extLst>
          </p:cNvPr>
          <p:cNvSpPr txBox="1"/>
          <p:nvPr/>
        </p:nvSpPr>
        <p:spPr>
          <a:xfrm>
            <a:off x="506009" y="3399248"/>
            <a:ext cx="518444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think about it:</a:t>
            </a:r>
          </a:p>
          <a:p>
            <a:r>
              <a:rPr lang="en-US" dirty="0"/>
              <a:t>How many variables do you need?</a:t>
            </a:r>
          </a:p>
          <a:p>
            <a:r>
              <a:rPr lang="en-US" dirty="0"/>
              <a:t>What are their data types?</a:t>
            </a:r>
          </a:p>
          <a:p>
            <a:endParaRPr lang="en-US" dirty="0"/>
          </a:p>
          <a:p>
            <a:r>
              <a:rPr lang="en-US" dirty="0"/>
              <a:t>Remember to declare and initialize the variables before using them.</a:t>
            </a:r>
          </a:p>
        </p:txBody>
      </p:sp>
    </p:spTree>
    <p:extLst>
      <p:ext uri="{BB962C8B-B14F-4D97-AF65-F5344CB8AC3E}">
        <p14:creationId xmlns:p14="http://schemas.microsoft.com/office/powerpoint/2010/main" val="342179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5564952" cy="4909279"/>
          </a:xfrm>
        </p:spPr>
        <p:txBody>
          <a:bodyPr>
            <a:normAutofit/>
          </a:bodyPr>
          <a:lstStyle/>
          <a:p>
            <a:r>
              <a:rPr lang="en-US" sz="2400"/>
              <a:t>Write a program that reads 2 input integers and outputs the bigger one.</a:t>
            </a:r>
            <a:endParaRPr lang="en-US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5851555" y="1024396"/>
            <a:ext cx="1828800" cy="1436944"/>
            <a:chOff x="5814023" y="544256"/>
            <a:chExt cx="1828800" cy="1436944"/>
          </a:xfrm>
        </p:grpSpPr>
        <p:cxnSp>
          <p:nvCxnSpPr>
            <p:cNvPr id="31" name="直線單箭頭接點 27"/>
            <p:cNvCxnSpPr>
              <a:stCxn id="37" idx="2"/>
              <a:endCxn id="30" idx="0"/>
            </p:cNvCxnSpPr>
            <p:nvPr/>
          </p:nvCxnSpPr>
          <p:spPr>
            <a:xfrm>
              <a:off x="6728423" y="1752600"/>
              <a:ext cx="0" cy="2286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0"/>
            <p:cNvSpPr/>
            <p:nvPr/>
          </p:nvSpPr>
          <p:spPr>
            <a:xfrm>
              <a:off x="5814023" y="990600"/>
              <a:ext cx="1828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Read 2 integers: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  <a:cs typeface="Times New Roman"/>
                </a:rPr>
                <a:t>a</a:t>
              </a:r>
              <a:r>
                <a:rPr lang="en-US" altLang="zh-TW" sz="1600" dirty="0">
                  <a:solidFill>
                    <a:schemeClr val="dk1"/>
                  </a:solidFill>
                </a:rPr>
                <a:t> and b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52" name="直線單箭頭接點 27"/>
            <p:cNvCxnSpPr/>
            <p:nvPr/>
          </p:nvCxnSpPr>
          <p:spPr>
            <a:xfrm flipH="1">
              <a:off x="6726835" y="544256"/>
              <a:ext cx="1588" cy="44634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03955" y="2461340"/>
            <a:ext cx="2895600" cy="2209800"/>
            <a:chOff x="5966423" y="1981200"/>
            <a:chExt cx="2895600" cy="2209800"/>
          </a:xfrm>
        </p:grpSpPr>
        <p:sp>
          <p:nvSpPr>
            <p:cNvPr id="30" name="流程圖: 決策 25"/>
            <p:cNvSpPr/>
            <p:nvPr/>
          </p:nvSpPr>
          <p:spPr>
            <a:xfrm>
              <a:off x="5966423" y="1981200"/>
              <a:ext cx="1524000" cy="9144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a &gt; b?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32" name="直線單箭頭接點 28"/>
            <p:cNvCxnSpPr>
              <a:stCxn id="30" idx="2"/>
              <a:endCxn id="33" idx="0"/>
            </p:cNvCxnSpPr>
            <p:nvPr/>
          </p:nvCxnSpPr>
          <p:spPr>
            <a:xfrm rot="5400000">
              <a:off x="6614123" y="3009900"/>
              <a:ext cx="2286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0"/>
            <p:cNvSpPr/>
            <p:nvPr/>
          </p:nvSpPr>
          <p:spPr>
            <a:xfrm>
              <a:off x="6118823" y="31242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max = b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34" name="文字方塊 55"/>
            <p:cNvSpPr txBox="1"/>
            <p:nvPr/>
          </p:nvSpPr>
          <p:spPr>
            <a:xfrm>
              <a:off x="6730049" y="2754868"/>
              <a:ext cx="319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36" name="文字方塊 52"/>
            <p:cNvSpPr txBox="1"/>
            <p:nvPr/>
          </p:nvSpPr>
          <p:spPr>
            <a:xfrm>
              <a:off x="7401462" y="2132453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38" name="矩形 30"/>
            <p:cNvSpPr/>
            <p:nvPr/>
          </p:nvSpPr>
          <p:spPr>
            <a:xfrm>
              <a:off x="7642823" y="31242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max = </a:t>
              </a:r>
              <a:r>
                <a:rPr lang="en-US" altLang="zh-TW" sz="1600" dirty="0">
                  <a:solidFill>
                    <a:schemeClr val="dk1"/>
                  </a:solidFill>
                </a:rPr>
                <a:t>a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1" name="直線單箭頭接點 28"/>
            <p:cNvCxnSpPr>
              <a:stCxn id="33" idx="2"/>
            </p:cNvCxnSpPr>
            <p:nvPr/>
          </p:nvCxnSpPr>
          <p:spPr>
            <a:xfrm>
              <a:off x="6728423" y="3733800"/>
              <a:ext cx="0" cy="4572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0" idx="3"/>
              <a:endCxn id="38" idx="0"/>
            </p:cNvCxnSpPr>
            <p:nvPr/>
          </p:nvCxnSpPr>
          <p:spPr>
            <a:xfrm>
              <a:off x="7490423" y="2438400"/>
              <a:ext cx="762000" cy="685800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38" idx="2"/>
            </p:cNvCxnSpPr>
            <p:nvPr/>
          </p:nvCxnSpPr>
          <p:spPr>
            <a:xfrm rot="5400000">
              <a:off x="7376043" y="3084592"/>
              <a:ext cx="227172" cy="1525588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175121" y="4695569"/>
            <a:ext cx="1219200" cy="1066800"/>
            <a:chOff x="6137589" y="5175867"/>
            <a:chExt cx="1219200" cy="1066800"/>
          </a:xfrm>
        </p:grpSpPr>
        <p:sp>
          <p:nvSpPr>
            <p:cNvPr id="46" name="矩形 30"/>
            <p:cNvSpPr/>
            <p:nvPr/>
          </p:nvSpPr>
          <p:spPr>
            <a:xfrm>
              <a:off x="6137589" y="5175867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Output max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50" name="直線單箭頭接點 28"/>
            <p:cNvCxnSpPr/>
            <p:nvPr/>
          </p:nvCxnSpPr>
          <p:spPr>
            <a:xfrm rot="5400000">
              <a:off x="6499029" y="6013273"/>
              <a:ext cx="4572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12512" y="2239661"/>
            <a:ext cx="4823375" cy="407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 main() {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BF811-6A20-A345-B7FE-F6297F007F0D}"/>
              </a:ext>
            </a:extLst>
          </p:cNvPr>
          <p:cNvSpPr/>
          <p:nvPr/>
        </p:nvSpPr>
        <p:spPr>
          <a:xfrm>
            <a:off x="5706484" y="1340357"/>
            <a:ext cx="3216244" cy="104306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9E9ABB-F837-A943-BADA-0CDB2EB6930D}"/>
              </a:ext>
            </a:extLst>
          </p:cNvPr>
          <p:cNvSpPr/>
          <p:nvPr/>
        </p:nvSpPr>
        <p:spPr>
          <a:xfrm>
            <a:off x="5706484" y="2436525"/>
            <a:ext cx="3216244" cy="211046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solidFill>
                <a:schemeClr val="tx1"/>
              </a:solidFill>
              <a:latin typeface="Consolas" charset="0"/>
              <a:cs typeface="Consola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E8D771-63AD-1D44-AE0A-076B8D06D2EA}"/>
              </a:ext>
            </a:extLst>
          </p:cNvPr>
          <p:cNvSpPr/>
          <p:nvPr/>
        </p:nvSpPr>
        <p:spPr>
          <a:xfrm>
            <a:off x="5716462" y="4597475"/>
            <a:ext cx="3206265" cy="86305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solidFill>
                <a:schemeClr val="tx1"/>
              </a:solidFill>
              <a:latin typeface="Consolas" charset="0"/>
              <a:cs typeface="Consolas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59D091-2EF5-4549-9197-9B5B6B358919}"/>
              </a:ext>
            </a:extLst>
          </p:cNvPr>
          <p:cNvSpPr/>
          <p:nvPr/>
        </p:nvSpPr>
        <p:spPr>
          <a:xfrm>
            <a:off x="854045" y="3295928"/>
            <a:ext cx="2345968" cy="62257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int a, b, max;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cs typeface="Consolas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&gt;&gt; a &gt;&gt; b;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F5A334-7CE6-7C43-BEAA-671E94FAEB7D}"/>
              </a:ext>
            </a:extLst>
          </p:cNvPr>
          <p:cNvSpPr/>
          <p:nvPr/>
        </p:nvSpPr>
        <p:spPr>
          <a:xfrm>
            <a:off x="854045" y="3998923"/>
            <a:ext cx="2345968" cy="107453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if (a &gt; b)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   max = a;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else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   max = b;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5ED95B-DDCC-5244-A6D2-820DA16A84A0}"/>
              </a:ext>
            </a:extLst>
          </p:cNvPr>
          <p:cNvSpPr/>
          <p:nvPr/>
        </p:nvSpPr>
        <p:spPr>
          <a:xfrm>
            <a:off x="854045" y="5153877"/>
            <a:ext cx="2345968" cy="44635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Consolas" charset="0"/>
                <a:cs typeface="Consolas" charset="0"/>
              </a:rPr>
              <a:t> cout &lt;&lt; max;</a:t>
            </a:r>
            <a:endParaRPr lang="en-US" sz="1600" dirty="0">
              <a:solidFill>
                <a:schemeClr val="tx1"/>
              </a:solidFill>
              <a:latin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5564952" cy="4909279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reads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/>
              <a:t> input integers and outputs the maximum one.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814023" y="544256"/>
            <a:ext cx="1828800" cy="1437738"/>
            <a:chOff x="5814023" y="544256"/>
            <a:chExt cx="1828800" cy="1437738"/>
          </a:xfrm>
        </p:grpSpPr>
        <p:cxnSp>
          <p:nvCxnSpPr>
            <p:cNvPr id="31" name="直線單箭頭接點 27"/>
            <p:cNvCxnSpPr>
              <a:stCxn id="37" idx="2"/>
              <a:endCxn id="30" idx="0"/>
            </p:cNvCxnSpPr>
            <p:nvPr/>
          </p:nvCxnSpPr>
          <p:spPr>
            <a:xfrm rot="5400000">
              <a:off x="6614123" y="1866900"/>
              <a:ext cx="2286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0"/>
            <p:cNvSpPr/>
            <p:nvPr/>
          </p:nvSpPr>
          <p:spPr>
            <a:xfrm>
              <a:off x="5814023" y="990600"/>
              <a:ext cx="1828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Read 3 integers: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  <a:cs typeface="Times New Roman"/>
                </a:rPr>
                <a:t>a</a:t>
              </a:r>
              <a:r>
                <a:rPr lang="en-US" altLang="zh-TW" sz="1600" dirty="0">
                  <a:solidFill>
                    <a:schemeClr val="dk1"/>
                  </a:solidFill>
                </a:rPr>
                <a:t>, b and c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52" name="直線單箭頭接點 27"/>
            <p:cNvCxnSpPr/>
            <p:nvPr/>
          </p:nvCxnSpPr>
          <p:spPr>
            <a:xfrm flipH="1">
              <a:off x="6726835" y="544256"/>
              <a:ext cx="1588" cy="44634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66423" y="1981200"/>
            <a:ext cx="2895600" cy="2209800"/>
            <a:chOff x="5966423" y="1981200"/>
            <a:chExt cx="2895600" cy="2209800"/>
          </a:xfrm>
        </p:grpSpPr>
        <p:sp>
          <p:nvSpPr>
            <p:cNvPr id="30" name="流程圖: 決策 25"/>
            <p:cNvSpPr/>
            <p:nvPr/>
          </p:nvSpPr>
          <p:spPr>
            <a:xfrm>
              <a:off x="5966423" y="1981200"/>
              <a:ext cx="1524000" cy="9144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a &gt; b?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32" name="直線單箭頭接點 28"/>
            <p:cNvCxnSpPr>
              <a:stCxn id="30" idx="2"/>
              <a:endCxn id="33" idx="0"/>
            </p:cNvCxnSpPr>
            <p:nvPr/>
          </p:nvCxnSpPr>
          <p:spPr>
            <a:xfrm rot="5400000">
              <a:off x="6614123" y="3009900"/>
              <a:ext cx="2286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0"/>
            <p:cNvSpPr/>
            <p:nvPr/>
          </p:nvSpPr>
          <p:spPr>
            <a:xfrm>
              <a:off x="6118823" y="31242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max = b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34" name="文字方塊 55"/>
            <p:cNvSpPr txBox="1"/>
            <p:nvPr/>
          </p:nvSpPr>
          <p:spPr>
            <a:xfrm>
              <a:off x="6730049" y="2754868"/>
              <a:ext cx="319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36" name="文字方塊 52"/>
            <p:cNvSpPr txBox="1"/>
            <p:nvPr/>
          </p:nvSpPr>
          <p:spPr>
            <a:xfrm>
              <a:off x="7401462" y="2132453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38" name="矩形 30"/>
            <p:cNvSpPr/>
            <p:nvPr/>
          </p:nvSpPr>
          <p:spPr>
            <a:xfrm>
              <a:off x="7642823" y="31242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max = a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1" name="直線單箭頭接點 28"/>
            <p:cNvCxnSpPr>
              <a:stCxn id="33" idx="2"/>
              <a:endCxn id="43" idx="0"/>
            </p:cNvCxnSpPr>
            <p:nvPr/>
          </p:nvCxnSpPr>
          <p:spPr>
            <a:xfrm>
              <a:off x="6728423" y="3733800"/>
              <a:ext cx="0" cy="4572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0" idx="3"/>
              <a:endCxn id="38" idx="0"/>
            </p:cNvCxnSpPr>
            <p:nvPr/>
          </p:nvCxnSpPr>
          <p:spPr>
            <a:xfrm>
              <a:off x="7490423" y="2438400"/>
              <a:ext cx="762000" cy="685800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38" idx="2"/>
            </p:cNvCxnSpPr>
            <p:nvPr/>
          </p:nvCxnSpPr>
          <p:spPr>
            <a:xfrm rot="5400000">
              <a:off x="7376043" y="3084592"/>
              <a:ext cx="227172" cy="1525588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59456" y="4191000"/>
            <a:ext cx="3002567" cy="2209800"/>
            <a:chOff x="5859456" y="4191000"/>
            <a:chExt cx="3002567" cy="2209800"/>
          </a:xfrm>
        </p:grpSpPr>
        <p:sp>
          <p:nvSpPr>
            <p:cNvPr id="43" name="流程圖: 決策 25"/>
            <p:cNvSpPr/>
            <p:nvPr/>
          </p:nvSpPr>
          <p:spPr>
            <a:xfrm>
              <a:off x="5859456" y="4191000"/>
              <a:ext cx="1737934" cy="9144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max &gt; c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6" name="矩形 30"/>
            <p:cNvSpPr/>
            <p:nvPr/>
          </p:nvSpPr>
          <p:spPr>
            <a:xfrm>
              <a:off x="7642823" y="53340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Output max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7" name="矩形 30"/>
            <p:cNvSpPr/>
            <p:nvPr/>
          </p:nvSpPr>
          <p:spPr>
            <a:xfrm>
              <a:off x="6118823" y="5334000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Output c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8" name="直線單箭頭接點 28"/>
            <p:cNvCxnSpPr>
              <a:stCxn id="43" idx="2"/>
              <a:endCxn id="47" idx="0"/>
            </p:cNvCxnSpPr>
            <p:nvPr/>
          </p:nvCxnSpPr>
          <p:spPr>
            <a:xfrm>
              <a:off x="6728423" y="5105400"/>
              <a:ext cx="0" cy="2286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28"/>
            <p:cNvCxnSpPr/>
            <p:nvPr/>
          </p:nvCxnSpPr>
          <p:spPr>
            <a:xfrm rot="5400000">
              <a:off x="6500617" y="6171406"/>
              <a:ext cx="4572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5"/>
            <p:cNvSpPr txBox="1"/>
            <p:nvPr/>
          </p:nvSpPr>
          <p:spPr>
            <a:xfrm>
              <a:off x="6777931" y="4964668"/>
              <a:ext cx="319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54" name="文字方塊 52"/>
            <p:cNvSpPr txBox="1"/>
            <p:nvPr/>
          </p:nvSpPr>
          <p:spPr>
            <a:xfrm>
              <a:off x="7527672" y="4352001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cxnSp>
          <p:nvCxnSpPr>
            <p:cNvPr id="65" name="Elbow Connector 64"/>
            <p:cNvCxnSpPr>
              <a:stCxn id="46" idx="2"/>
            </p:cNvCxnSpPr>
            <p:nvPr/>
          </p:nvCxnSpPr>
          <p:spPr>
            <a:xfrm rot="5400000">
              <a:off x="7409157" y="5264492"/>
              <a:ext cx="164159" cy="1522374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43" idx="3"/>
              <a:endCxn id="46" idx="0"/>
            </p:cNvCxnSpPr>
            <p:nvPr/>
          </p:nvCxnSpPr>
          <p:spPr>
            <a:xfrm>
              <a:off x="7597390" y="4648200"/>
              <a:ext cx="655033" cy="685800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12512" y="2239661"/>
            <a:ext cx="4823375" cy="407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C9586-DD67-7C48-A7E1-3C2E4DFAABE8}"/>
              </a:ext>
            </a:extLst>
          </p:cNvPr>
          <p:cNvSpPr txBox="1"/>
          <p:nvPr/>
        </p:nvSpPr>
        <p:spPr>
          <a:xfrm>
            <a:off x="426433" y="3705670"/>
            <a:ext cx="53568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Let’s first come up with an algorithm to solve the problem.</a:t>
            </a:r>
          </a:p>
        </p:txBody>
      </p:sp>
    </p:spTree>
    <p:extLst>
      <p:ext uri="{BB962C8B-B14F-4D97-AF65-F5344CB8AC3E}">
        <p14:creationId xmlns:p14="http://schemas.microsoft.com/office/powerpoint/2010/main" val="93711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B28413-CFEC-4B1A-B0D6-495BB7E4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1D891E-B5BB-4090-88CB-7BE849230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978A5-B93A-44CC-9238-EC489C89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1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5564952" cy="4909279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reads 3 input integers and outputs the maximum one.</a:t>
            </a:r>
          </a:p>
        </p:txBody>
      </p:sp>
      <p:sp>
        <p:nvSpPr>
          <p:cNvPr id="30" name="流程圖: 決策 25"/>
          <p:cNvSpPr/>
          <p:nvPr/>
        </p:nvSpPr>
        <p:spPr>
          <a:xfrm>
            <a:off x="5966423" y="1981200"/>
            <a:ext cx="1524000" cy="91440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dk1"/>
                </a:solidFill>
              </a:rPr>
              <a:t>a &gt; b?</a:t>
            </a:r>
            <a:endParaRPr lang="zh-TW" altLang="en-US" sz="1600" dirty="0">
              <a:solidFill>
                <a:schemeClr val="dk1"/>
              </a:solidFill>
            </a:endParaRPr>
          </a:p>
        </p:txBody>
      </p:sp>
      <p:cxnSp>
        <p:nvCxnSpPr>
          <p:cNvPr id="31" name="直線單箭頭接點 27"/>
          <p:cNvCxnSpPr>
            <a:stCxn id="37" idx="2"/>
            <a:endCxn id="30" idx="0"/>
          </p:cNvCxnSpPr>
          <p:nvPr/>
        </p:nvCxnSpPr>
        <p:spPr>
          <a:xfrm rot="5400000">
            <a:off x="6614123" y="1866900"/>
            <a:ext cx="228600" cy="15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28"/>
          <p:cNvCxnSpPr>
            <a:stCxn id="30" idx="2"/>
            <a:endCxn id="33" idx="0"/>
          </p:cNvCxnSpPr>
          <p:nvPr/>
        </p:nvCxnSpPr>
        <p:spPr>
          <a:xfrm rot="5400000">
            <a:off x="6614123" y="3009900"/>
            <a:ext cx="228600" cy="15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0"/>
          <p:cNvSpPr/>
          <p:nvPr/>
        </p:nvSpPr>
        <p:spPr>
          <a:xfrm>
            <a:off x="6118823" y="3124200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dk1"/>
                </a:solidFill>
              </a:rPr>
              <a:t>max = b</a:t>
            </a:r>
            <a:endParaRPr lang="zh-TW" altLang="en-US" sz="1600" dirty="0">
              <a:solidFill>
                <a:schemeClr val="dk1"/>
              </a:solidFill>
            </a:endParaRPr>
          </a:p>
        </p:txBody>
      </p:sp>
      <p:sp>
        <p:nvSpPr>
          <p:cNvPr id="34" name="文字方塊 55"/>
          <p:cNvSpPr txBox="1"/>
          <p:nvPr/>
        </p:nvSpPr>
        <p:spPr>
          <a:xfrm>
            <a:off x="6730049" y="2754868"/>
            <a:ext cx="319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sp>
        <p:nvSpPr>
          <p:cNvPr id="36" name="文字方塊 52"/>
          <p:cNvSpPr txBox="1"/>
          <p:nvPr/>
        </p:nvSpPr>
        <p:spPr>
          <a:xfrm>
            <a:off x="7401462" y="2132453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sp>
        <p:nvSpPr>
          <p:cNvPr id="37" name="矩形 30"/>
          <p:cNvSpPr/>
          <p:nvPr/>
        </p:nvSpPr>
        <p:spPr>
          <a:xfrm>
            <a:off x="5814023" y="990600"/>
            <a:ext cx="18288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dk1"/>
                </a:solidFill>
              </a:rPr>
              <a:t>Read 3 integers:</a:t>
            </a:r>
            <a:br>
              <a:rPr lang="en-US" altLang="zh-TW" sz="1600" dirty="0">
                <a:solidFill>
                  <a:schemeClr val="dk1"/>
                </a:solidFill>
              </a:rPr>
            </a:br>
            <a:r>
              <a:rPr lang="en-US" altLang="zh-TW" sz="1600" dirty="0">
                <a:solidFill>
                  <a:schemeClr val="dk1"/>
                </a:solidFill>
                <a:cs typeface="Times New Roman"/>
              </a:rPr>
              <a:t>a</a:t>
            </a:r>
            <a:r>
              <a:rPr lang="en-US" altLang="zh-TW" sz="1600" dirty="0">
                <a:solidFill>
                  <a:schemeClr val="dk1"/>
                </a:solidFill>
              </a:rPr>
              <a:t>, b and c</a:t>
            </a:r>
            <a:endParaRPr lang="zh-TW" altLang="en-US" sz="1600" dirty="0">
              <a:solidFill>
                <a:schemeClr val="dk1"/>
              </a:solidFill>
            </a:endParaRPr>
          </a:p>
        </p:txBody>
      </p:sp>
      <p:sp>
        <p:nvSpPr>
          <p:cNvPr id="38" name="矩形 30"/>
          <p:cNvSpPr/>
          <p:nvPr/>
        </p:nvSpPr>
        <p:spPr>
          <a:xfrm>
            <a:off x="7642823" y="3124200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dk1"/>
                </a:solidFill>
              </a:rPr>
              <a:t>max = a</a:t>
            </a:r>
            <a:endParaRPr lang="zh-TW" altLang="en-US" sz="1600" dirty="0">
              <a:solidFill>
                <a:schemeClr val="dk1"/>
              </a:solidFill>
            </a:endParaRPr>
          </a:p>
        </p:txBody>
      </p:sp>
      <p:cxnSp>
        <p:nvCxnSpPr>
          <p:cNvPr id="41" name="直線單箭頭接點 28"/>
          <p:cNvCxnSpPr>
            <a:stCxn id="33" idx="2"/>
            <a:endCxn id="43" idx="0"/>
          </p:cNvCxnSpPr>
          <p:nvPr/>
        </p:nvCxnSpPr>
        <p:spPr>
          <a:xfrm>
            <a:off x="6728423" y="3733800"/>
            <a:ext cx="0" cy="4572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決策 25"/>
          <p:cNvSpPr/>
          <p:nvPr/>
        </p:nvSpPr>
        <p:spPr>
          <a:xfrm>
            <a:off x="5859456" y="4191000"/>
            <a:ext cx="1737934" cy="91440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dk1"/>
                </a:solidFill>
              </a:rPr>
              <a:t> max &gt; c</a:t>
            </a:r>
            <a:br>
              <a:rPr lang="en-US" altLang="zh-TW" sz="1600" dirty="0">
                <a:solidFill>
                  <a:schemeClr val="dk1"/>
                </a:solidFill>
              </a:rPr>
            </a:br>
            <a:r>
              <a:rPr lang="en-US" altLang="zh-TW" sz="1600" dirty="0">
                <a:solidFill>
                  <a:schemeClr val="dk1"/>
                </a:solidFill>
              </a:rPr>
              <a:t>?</a:t>
            </a:r>
            <a:endParaRPr lang="zh-TW" altLang="en-US" sz="1600" dirty="0">
              <a:solidFill>
                <a:schemeClr val="dk1"/>
              </a:solidFill>
            </a:endParaRPr>
          </a:p>
        </p:txBody>
      </p:sp>
      <p:sp>
        <p:nvSpPr>
          <p:cNvPr id="46" name="矩形 30"/>
          <p:cNvSpPr/>
          <p:nvPr/>
        </p:nvSpPr>
        <p:spPr>
          <a:xfrm>
            <a:off x="7642823" y="5334000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dk1"/>
                </a:solidFill>
              </a:rPr>
              <a:t>Output max</a:t>
            </a:r>
            <a:endParaRPr lang="zh-TW" altLang="en-US" sz="1600" dirty="0">
              <a:solidFill>
                <a:schemeClr val="dk1"/>
              </a:solidFill>
            </a:endParaRPr>
          </a:p>
        </p:txBody>
      </p:sp>
      <p:sp>
        <p:nvSpPr>
          <p:cNvPr id="47" name="矩形 30"/>
          <p:cNvSpPr/>
          <p:nvPr/>
        </p:nvSpPr>
        <p:spPr>
          <a:xfrm>
            <a:off x="6118823" y="5334000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dk1"/>
                </a:solidFill>
              </a:rPr>
              <a:t>Output c</a:t>
            </a:r>
            <a:endParaRPr lang="zh-TW" altLang="en-US" sz="1600" dirty="0">
              <a:solidFill>
                <a:schemeClr val="dk1"/>
              </a:solidFill>
            </a:endParaRPr>
          </a:p>
        </p:txBody>
      </p:sp>
      <p:cxnSp>
        <p:nvCxnSpPr>
          <p:cNvPr id="48" name="直線單箭頭接點 28"/>
          <p:cNvCxnSpPr>
            <a:stCxn id="43" idx="2"/>
            <a:endCxn id="47" idx="0"/>
          </p:cNvCxnSpPr>
          <p:nvPr/>
        </p:nvCxnSpPr>
        <p:spPr>
          <a:xfrm>
            <a:off x="6728423" y="5105400"/>
            <a:ext cx="0" cy="2286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28"/>
          <p:cNvCxnSpPr/>
          <p:nvPr/>
        </p:nvCxnSpPr>
        <p:spPr>
          <a:xfrm rot="5400000">
            <a:off x="6500617" y="6171406"/>
            <a:ext cx="457200" cy="15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27"/>
          <p:cNvCxnSpPr/>
          <p:nvPr/>
        </p:nvCxnSpPr>
        <p:spPr>
          <a:xfrm flipH="1">
            <a:off x="6726835" y="544256"/>
            <a:ext cx="1588" cy="4463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5"/>
          <p:cNvSpPr txBox="1"/>
          <p:nvPr/>
        </p:nvSpPr>
        <p:spPr>
          <a:xfrm>
            <a:off x="6777931" y="4964668"/>
            <a:ext cx="319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sp>
        <p:nvSpPr>
          <p:cNvPr id="54" name="文字方塊 52"/>
          <p:cNvSpPr txBox="1"/>
          <p:nvPr/>
        </p:nvSpPr>
        <p:spPr>
          <a:xfrm>
            <a:off x="7527672" y="43520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cxnSp>
        <p:nvCxnSpPr>
          <p:cNvPr id="61" name="Elbow Connector 60"/>
          <p:cNvCxnSpPr>
            <a:stCxn id="30" idx="3"/>
            <a:endCxn id="38" idx="0"/>
          </p:cNvCxnSpPr>
          <p:nvPr/>
        </p:nvCxnSpPr>
        <p:spPr>
          <a:xfrm>
            <a:off x="7490423" y="2438400"/>
            <a:ext cx="762000" cy="6858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8" idx="2"/>
          </p:cNvCxnSpPr>
          <p:nvPr/>
        </p:nvCxnSpPr>
        <p:spPr>
          <a:xfrm rot="5400000">
            <a:off x="7376043" y="3084592"/>
            <a:ext cx="227172" cy="152558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6" idx="2"/>
          </p:cNvCxnSpPr>
          <p:nvPr/>
        </p:nvCxnSpPr>
        <p:spPr>
          <a:xfrm rot="5400000">
            <a:off x="7409157" y="5264492"/>
            <a:ext cx="164159" cy="152237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3" idx="3"/>
            <a:endCxn id="46" idx="0"/>
          </p:cNvCxnSpPr>
          <p:nvPr/>
        </p:nvCxnSpPr>
        <p:spPr>
          <a:xfrm>
            <a:off x="7597390" y="4648200"/>
            <a:ext cx="655033" cy="6858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2512" y="2239661"/>
            <a:ext cx="4823375" cy="407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1771" y="3119780"/>
            <a:ext cx="4369766" cy="49540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int a, b, c, max;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cs typeface="Consolas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&gt;&gt; a &gt;&gt; b &gt;&gt; c;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5711" y="3690674"/>
            <a:ext cx="4369766" cy="95752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if (a &gt; b)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  max = a;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else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  max = b;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1771" y="4728618"/>
            <a:ext cx="4369766" cy="99312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if (max &gt; c)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</a:br>
            <a:r>
              <a:rPr lang="en-US" sz="1600">
                <a:solidFill>
                  <a:schemeClr val="tx1"/>
                </a:solidFill>
                <a:latin typeface="Consolas" charset="0"/>
                <a:cs typeface="Consolas" charset="0"/>
              </a:rPr>
              <a:t>   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&lt;&lt; max </a:t>
            </a:r>
            <a:r>
              <a:rPr lang="en-US" sz="1600">
                <a:solidFill>
                  <a:schemeClr val="tx1"/>
                </a:solidFill>
                <a:latin typeface="Consolas" charset="0"/>
                <a:cs typeface="Consolas" charset="0"/>
              </a:rPr>
              <a:t>&lt;&lt; 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else </a:t>
            </a:r>
          </a:p>
          <a:p>
            <a:r>
              <a:rPr lang="en-US" sz="1600">
                <a:solidFill>
                  <a:schemeClr val="tx1"/>
                </a:solidFill>
                <a:latin typeface="Consolas" charset="0"/>
                <a:cs typeface="Consolas" charset="0"/>
              </a:rPr>
              <a:t>   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 &lt;&lt; c </a:t>
            </a:r>
            <a:r>
              <a:rPr lang="en-US" sz="1600">
                <a:solidFill>
                  <a:schemeClr val="tx1"/>
                </a:solidFill>
                <a:latin typeface="Consolas" charset="0"/>
                <a:cs typeface="Consolas" charset="0"/>
              </a:rPr>
              <a:t>&lt;&lt; 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0832" y="695438"/>
            <a:ext cx="3140453" cy="117922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60832" y="1916832"/>
            <a:ext cx="3140453" cy="2149968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solidFill>
                <a:schemeClr val="tx1"/>
              </a:solidFill>
              <a:latin typeface="Consolas" charset="0"/>
              <a:cs typeface="Consolas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0832" y="4149080"/>
            <a:ext cx="3140453" cy="2149968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solidFill>
                <a:schemeClr val="tx1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action involves more than one statement?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3428" y="2096631"/>
            <a:ext cx="3497060" cy="805218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if (</a:t>
            </a:r>
            <a:r>
              <a:rPr lang="en-US" sz="2000" dirty="0">
                <a:solidFill>
                  <a:srgbClr val="E46C0A"/>
                </a:solidFill>
              </a:rPr>
              <a:t>condition</a:t>
            </a:r>
            <a:r>
              <a:rPr lang="en-US" sz="2000" dirty="0">
                <a:solidFill>
                  <a:srgbClr val="0070C0"/>
                </a:solidFill>
              </a:rPr>
              <a:t>)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</a:p>
        </p:txBody>
      </p:sp>
      <p:sp>
        <p:nvSpPr>
          <p:cNvPr id="7" name="Decision 8"/>
          <p:cNvSpPr/>
          <p:nvPr/>
        </p:nvSpPr>
        <p:spPr>
          <a:xfrm>
            <a:off x="286604" y="2406824"/>
            <a:ext cx="2812798" cy="130175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mark &gt;= 60?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1693003" y="2152824"/>
            <a:ext cx="3572" cy="254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693003" y="3708574"/>
            <a:ext cx="0" cy="183397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1"/>
          <p:cNvCxnSpPr>
            <a:stCxn id="7" idx="3"/>
            <a:endCxn id="11" idx="0"/>
          </p:cNvCxnSpPr>
          <p:nvPr/>
        </p:nvCxnSpPr>
        <p:spPr>
          <a:xfrm>
            <a:off x="3099402" y="3057699"/>
            <a:ext cx="576388" cy="2222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cess 12"/>
          <p:cNvSpPr/>
          <p:nvPr/>
        </p:nvSpPr>
        <p:spPr>
          <a:xfrm>
            <a:off x="2891565" y="3279945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grade = ‘P’</a:t>
            </a:r>
          </a:p>
        </p:txBody>
      </p:sp>
      <p:cxnSp>
        <p:nvCxnSpPr>
          <p:cNvPr id="12" name="Elbow Connector 13"/>
          <p:cNvCxnSpPr>
            <a:stCxn id="17" idx="2"/>
          </p:cNvCxnSpPr>
          <p:nvPr/>
        </p:nvCxnSpPr>
        <p:spPr>
          <a:xfrm rot="5400000">
            <a:off x="2614181" y="4047803"/>
            <a:ext cx="140432" cy="198278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17543" y="27613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4877" y="363638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7" name="Process 12"/>
          <p:cNvSpPr/>
          <p:nvPr/>
        </p:nvSpPr>
        <p:spPr>
          <a:xfrm>
            <a:off x="2891565" y="4286355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“passed”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3675790" y="3962570"/>
            <a:ext cx="1786" cy="32378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2021" y="3246909"/>
            <a:ext cx="334477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statement can also be a </a:t>
            </a:r>
            <a:r>
              <a:rPr lang="en-US" b="1" dirty="0"/>
              <a:t>compound statement </a:t>
            </a:r>
            <a:r>
              <a:rPr lang="en-US" dirty="0"/>
              <a:t>or a </a:t>
            </a:r>
            <a:r>
              <a:rPr lang="en-US" b="1" dirty="0"/>
              <a:t>block of statements</a:t>
            </a:r>
            <a:r>
              <a:rPr lang="en-US" dirty="0"/>
              <a:t> enclosed in </a:t>
            </a:r>
            <a:r>
              <a:rPr lang="en-US" b="1" dirty="0"/>
              <a:t>{</a:t>
            </a:r>
            <a:r>
              <a:rPr lang="en-US" dirty="0"/>
              <a:t> and </a:t>
            </a:r>
            <a:r>
              <a:rPr lang="en-US" b="1" dirty="0"/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46234" y="4573297"/>
            <a:ext cx="3275574" cy="1667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(mark &gt;= 60)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= ‘</a:t>
            </a:r>
            <a:r>
              <a:rPr lang="en-US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’;</a:t>
            </a:r>
            <a:b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passed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7064379" y="2859728"/>
            <a:ext cx="437478" cy="336888"/>
          </a:xfrm>
          <a:prstGeom prst="curvedConnector3">
            <a:avLst>
              <a:gd name="adj1" fmla="val 29831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</a:t>
            </a:r>
          </a:p>
        </p:txBody>
      </p:sp>
      <p:sp>
        <p:nvSpPr>
          <p:cNvPr id="6" name="Decision 6"/>
          <p:cNvSpPr/>
          <p:nvPr/>
        </p:nvSpPr>
        <p:spPr>
          <a:xfrm>
            <a:off x="494440" y="1858195"/>
            <a:ext cx="2397125" cy="130175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mark &gt;= 60?</a:t>
            </a: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1693003" y="1390876"/>
            <a:ext cx="0" cy="4673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23" idx="0"/>
          </p:cNvCxnSpPr>
          <p:nvPr/>
        </p:nvCxnSpPr>
        <p:spPr>
          <a:xfrm flipH="1">
            <a:off x="1683817" y="3159945"/>
            <a:ext cx="9186" cy="269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9"/>
          <p:cNvCxnSpPr>
            <a:stCxn id="6" idx="3"/>
            <a:endCxn id="22" idx="0"/>
          </p:cNvCxnSpPr>
          <p:nvPr/>
        </p:nvCxnSpPr>
        <p:spPr>
          <a:xfrm>
            <a:off x="2891565" y="2509070"/>
            <a:ext cx="784225" cy="91993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cess 10"/>
          <p:cNvSpPr/>
          <p:nvPr/>
        </p:nvSpPr>
        <p:spPr>
          <a:xfrm>
            <a:off x="2891565" y="4427644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Print “passed”</a:t>
            </a:r>
          </a:p>
        </p:txBody>
      </p:sp>
      <p:cxnSp>
        <p:nvCxnSpPr>
          <p:cNvPr id="11" name="Elbow Connector 11"/>
          <p:cNvCxnSpPr>
            <a:stCxn id="10" idx="2"/>
          </p:cNvCxnSpPr>
          <p:nvPr/>
        </p:nvCxnSpPr>
        <p:spPr>
          <a:xfrm rot="5400000">
            <a:off x="2550358" y="4243731"/>
            <a:ext cx="258894" cy="199197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9119" y="21977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3242" y="301869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70594" y="1989221"/>
            <a:ext cx="3588396" cy="3104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(mark &gt;= 60) </a:t>
            </a:r>
            <a:r>
              <a:rPr lang="en-US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grade = ‘</a:t>
            </a:r>
            <a:r>
              <a:rPr lang="en-US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’;</a:t>
            </a:r>
            <a:b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passed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</a:p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grade = ‘</a:t>
            </a:r>
            <a:r>
              <a:rPr lang="en-US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’;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failed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</a:p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Process 19"/>
          <p:cNvSpPr/>
          <p:nvPr/>
        </p:nvSpPr>
        <p:spPr>
          <a:xfrm>
            <a:off x="899592" y="4427644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Print “failed”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683817" y="5110269"/>
            <a:ext cx="0" cy="7117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cess 10"/>
          <p:cNvSpPr/>
          <p:nvPr/>
        </p:nvSpPr>
        <p:spPr>
          <a:xfrm>
            <a:off x="2891565" y="3429000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grade = ‘P’</a:t>
            </a:r>
          </a:p>
        </p:txBody>
      </p:sp>
      <p:sp>
        <p:nvSpPr>
          <p:cNvPr id="23" name="Process 19"/>
          <p:cNvSpPr/>
          <p:nvPr/>
        </p:nvSpPr>
        <p:spPr>
          <a:xfrm>
            <a:off x="899592" y="3429000"/>
            <a:ext cx="1568450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grade = ‘F’</a:t>
            </a:r>
          </a:p>
        </p:txBody>
      </p:sp>
      <p:cxnSp>
        <p:nvCxnSpPr>
          <p:cNvPr id="26" name="Straight Arrow Connector 25"/>
          <p:cNvCxnSpPr>
            <a:stCxn id="23" idx="2"/>
            <a:endCxn id="15" idx="0"/>
          </p:cNvCxnSpPr>
          <p:nvPr/>
        </p:nvCxnSpPr>
        <p:spPr>
          <a:xfrm>
            <a:off x="1683817" y="4111625"/>
            <a:ext cx="0" cy="3160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10" idx="0"/>
          </p:cNvCxnSpPr>
          <p:nvPr/>
        </p:nvCxnSpPr>
        <p:spPr>
          <a:xfrm>
            <a:off x="3675790" y="4111625"/>
            <a:ext cx="0" cy="3160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b="1" dirty="0"/>
              <a:t>if…else </a:t>
            </a:r>
            <a:r>
              <a:rPr lang="en-US" dirty="0"/>
              <a:t>Statements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0403" y="1265918"/>
            <a:ext cx="2286000" cy="4800600"/>
            <a:chOff x="210403" y="1265918"/>
            <a:chExt cx="2286000" cy="4800600"/>
          </a:xfrm>
        </p:grpSpPr>
        <p:sp>
          <p:nvSpPr>
            <p:cNvPr id="17" name="文字方塊 55"/>
            <p:cNvSpPr txBox="1"/>
            <p:nvPr/>
          </p:nvSpPr>
          <p:spPr>
            <a:xfrm>
              <a:off x="1033483" y="2576436"/>
              <a:ext cx="317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25" name="文字方塊 52"/>
            <p:cNvSpPr txBox="1"/>
            <p:nvPr/>
          </p:nvSpPr>
          <p:spPr>
            <a:xfrm>
              <a:off x="1765242" y="1797916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0403" y="1265918"/>
              <a:ext cx="2286000" cy="4800600"/>
              <a:chOff x="210403" y="1265918"/>
              <a:chExt cx="2286000" cy="4800600"/>
            </a:xfrm>
          </p:grpSpPr>
          <p:sp>
            <p:nvSpPr>
              <p:cNvPr id="9" name="流程圖: 決策 25"/>
              <p:cNvSpPr/>
              <p:nvPr/>
            </p:nvSpPr>
            <p:spPr>
              <a:xfrm>
                <a:off x="210403" y="1493724"/>
                <a:ext cx="1676400" cy="1219200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dk1"/>
                    </a:solidFill>
                  </a:rPr>
                  <a:t>Age within [18, 25]?</a:t>
                </a:r>
                <a:endParaRPr lang="zh-TW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" name="直線單箭頭接點 27"/>
              <p:cNvCxnSpPr>
                <a:endCxn id="9" idx="0"/>
              </p:cNvCxnSpPr>
              <p:nvPr/>
            </p:nvCxnSpPr>
            <p:spPr>
              <a:xfrm flipH="1">
                <a:off x="1048603" y="1265918"/>
                <a:ext cx="794" cy="22780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28"/>
              <p:cNvCxnSpPr>
                <a:stCxn id="9" idx="2"/>
                <a:endCxn id="12" idx="0"/>
              </p:cNvCxnSpPr>
              <p:nvPr/>
            </p:nvCxnSpPr>
            <p:spPr>
              <a:xfrm>
                <a:off x="1048603" y="2712924"/>
                <a:ext cx="0" cy="152400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30"/>
              <p:cNvSpPr/>
              <p:nvPr/>
            </p:nvSpPr>
            <p:spPr>
              <a:xfrm>
                <a:off x="439003" y="4236924"/>
                <a:ext cx="12192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dk1"/>
                    </a:solidFill>
                  </a:rPr>
                  <a:t>“Bye </a:t>
                </a:r>
                <a:r>
                  <a:rPr lang="en-US" altLang="zh-TW" sz="1400" dirty="0" err="1">
                    <a:solidFill>
                      <a:schemeClr val="dk1"/>
                    </a:solidFill>
                  </a:rPr>
                  <a:t>bye</a:t>
                </a:r>
                <a:r>
                  <a:rPr lang="en-US" altLang="zh-TW" sz="1400" dirty="0">
                    <a:solidFill>
                      <a:schemeClr val="dk1"/>
                    </a:solidFill>
                  </a:rPr>
                  <a:t>”</a:t>
                </a:r>
                <a:endParaRPr lang="zh-TW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4" name="直線單箭頭接點 32"/>
              <p:cNvCxnSpPr>
                <a:stCxn id="12" idx="2"/>
              </p:cNvCxnSpPr>
              <p:nvPr/>
            </p:nvCxnSpPr>
            <p:spPr>
              <a:xfrm rot="5400000">
                <a:off x="438209" y="5456124"/>
                <a:ext cx="1219994" cy="794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>
                <a:stCxn id="9" idx="3"/>
                <a:endCxn id="18" idx="0"/>
              </p:cNvCxnSpPr>
              <p:nvPr/>
            </p:nvCxnSpPr>
            <p:spPr>
              <a:xfrm>
                <a:off x="1886803" y="2103324"/>
                <a:ext cx="609600" cy="60960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1049398" y="2712924"/>
            <a:ext cx="2971005" cy="2442386"/>
            <a:chOff x="1049398" y="2712924"/>
            <a:chExt cx="2971005" cy="2442386"/>
          </a:xfrm>
        </p:grpSpPr>
        <p:sp>
          <p:nvSpPr>
            <p:cNvPr id="16" name="文字方塊 52"/>
            <p:cNvSpPr txBox="1"/>
            <p:nvPr/>
          </p:nvSpPr>
          <p:spPr>
            <a:xfrm>
              <a:off x="3152563" y="2861806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26" name="文字方塊 55"/>
            <p:cNvSpPr txBox="1"/>
            <p:nvPr/>
          </p:nvSpPr>
          <p:spPr>
            <a:xfrm>
              <a:off x="2495609" y="3489077"/>
              <a:ext cx="319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49398" y="2712924"/>
              <a:ext cx="2971005" cy="2442386"/>
              <a:chOff x="1049398" y="2712924"/>
              <a:chExt cx="2971005" cy="2442386"/>
            </a:xfrm>
          </p:grpSpPr>
          <p:cxnSp>
            <p:nvCxnSpPr>
              <p:cNvPr id="13" name="直線單箭頭接點 31"/>
              <p:cNvCxnSpPr>
                <a:stCxn id="18" idx="2"/>
                <a:endCxn id="30" idx="0"/>
              </p:cNvCxnSpPr>
              <p:nvPr/>
            </p:nvCxnSpPr>
            <p:spPr>
              <a:xfrm rot="5400000">
                <a:off x="2191603" y="3932124"/>
                <a:ext cx="609600" cy="1588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流程圖: 決策 25"/>
              <p:cNvSpPr/>
              <p:nvPr/>
            </p:nvSpPr>
            <p:spPr>
              <a:xfrm>
                <a:off x="1734403" y="2712924"/>
                <a:ext cx="1524000" cy="914400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dk1"/>
                    </a:solidFill>
                  </a:rPr>
                  <a:t>Height &gt;=180?</a:t>
                </a:r>
                <a:endParaRPr lang="zh-TW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矩形 30"/>
              <p:cNvSpPr/>
              <p:nvPr/>
            </p:nvSpPr>
            <p:spPr>
              <a:xfrm>
                <a:off x="1886803" y="4236924"/>
                <a:ext cx="12192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dk1"/>
                    </a:solidFill>
                  </a:rPr>
                  <a:t>“I am sorry”</a:t>
                </a:r>
                <a:endParaRPr lang="zh-TW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6" name="Elbow Connector 45"/>
              <p:cNvCxnSpPr>
                <a:stCxn id="18" idx="3"/>
                <a:endCxn id="15" idx="0"/>
              </p:cNvCxnSpPr>
              <p:nvPr/>
            </p:nvCxnSpPr>
            <p:spPr>
              <a:xfrm>
                <a:off x="3258403" y="3170124"/>
                <a:ext cx="762000" cy="106680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>
                <a:stCxn id="30" idx="2"/>
              </p:cNvCxnSpPr>
              <p:nvPr/>
            </p:nvCxnSpPr>
            <p:spPr>
              <a:xfrm rot="5400000">
                <a:off x="1618507" y="4277414"/>
                <a:ext cx="308787" cy="1447006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1049398" y="4236924"/>
            <a:ext cx="3733005" cy="1311460"/>
            <a:chOff x="1049398" y="4236924"/>
            <a:chExt cx="3733005" cy="1311460"/>
          </a:xfrm>
        </p:grpSpPr>
        <p:sp>
          <p:nvSpPr>
            <p:cNvPr id="15" name="矩形 34"/>
            <p:cNvSpPr/>
            <p:nvPr/>
          </p:nvSpPr>
          <p:spPr>
            <a:xfrm>
              <a:off x="3258403" y="4236924"/>
              <a:ext cx="15240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dk1"/>
                  </a:solidFill>
                </a:rPr>
                <a:t>“Yes I do!”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50" name="Elbow Connector 49"/>
            <p:cNvCxnSpPr>
              <a:stCxn id="15" idx="2"/>
            </p:cNvCxnSpPr>
            <p:nvPr/>
          </p:nvCxnSpPr>
          <p:spPr>
            <a:xfrm rot="5400000">
              <a:off x="2183970" y="3711951"/>
              <a:ext cx="701861" cy="2971006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4536089" y="4988738"/>
            <a:ext cx="3885917" cy="1367612"/>
          </a:xfrm>
          <a:prstGeom prst="cloudCallout">
            <a:avLst>
              <a:gd name="adj1" fmla="val 53422"/>
              <a:gd name="adj2" fmla="val 404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My Mr. Right…</a:t>
            </a:r>
          </a:p>
          <a:p>
            <a:r>
              <a:rPr lang="en-US" sz="1600" dirty="0"/>
              <a:t>1.  18 to 25 years old, </a:t>
            </a:r>
            <a:r>
              <a:rPr lang="en-US" sz="1600" b="1" dirty="0"/>
              <a:t>AND</a:t>
            </a:r>
            <a:br>
              <a:rPr lang="en-US" sz="1600" dirty="0"/>
            </a:br>
            <a:r>
              <a:rPr lang="en-US" sz="1600" dirty="0"/>
              <a:t>2.  Height: 180 cm or above</a:t>
            </a:r>
          </a:p>
        </p:txBody>
      </p: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4782403" y="1678122"/>
            <a:ext cx="4088642" cy="4550291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if-else </a:t>
            </a:r>
            <a:r>
              <a:rPr lang="en-US" dirty="0"/>
              <a:t>statement can be nested within another </a:t>
            </a:r>
            <a:r>
              <a:rPr lang="en-US" b="1" dirty="0"/>
              <a:t>if-else</a:t>
            </a:r>
            <a:r>
              <a:rPr lang="en-US" dirty="0"/>
              <a:t> statement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b="1" dirty="0"/>
              <a:t>if…else </a:t>
            </a:r>
            <a:r>
              <a:rPr lang="en-US" dirty="0"/>
              <a:t>Statements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403" y="1265918"/>
            <a:ext cx="4572000" cy="4800600"/>
            <a:chOff x="210403" y="1265918"/>
            <a:chExt cx="4572000" cy="4800600"/>
          </a:xfrm>
        </p:grpSpPr>
        <p:sp>
          <p:nvSpPr>
            <p:cNvPr id="9" name="流程圖: 決策 25"/>
            <p:cNvSpPr/>
            <p:nvPr/>
          </p:nvSpPr>
          <p:spPr>
            <a:xfrm>
              <a:off x="210403" y="1493724"/>
              <a:ext cx="1676400" cy="12192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a</a:t>
              </a:r>
              <a:r>
                <a:rPr lang="en-US" altLang="zh-TW" sz="1400" dirty="0">
                  <a:solidFill>
                    <a:schemeClr val="dk1"/>
                  </a:solidFill>
                </a:rPr>
                <a:t>ge within [18, 25]?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10" name="直線單箭頭接點 27"/>
            <p:cNvCxnSpPr>
              <a:endCxn id="9" idx="0"/>
            </p:cNvCxnSpPr>
            <p:nvPr/>
          </p:nvCxnSpPr>
          <p:spPr>
            <a:xfrm flipH="1">
              <a:off x="1048603" y="1265918"/>
              <a:ext cx="794" cy="22780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28"/>
            <p:cNvCxnSpPr>
              <a:stCxn id="9" idx="2"/>
              <a:endCxn id="12" idx="0"/>
            </p:cNvCxnSpPr>
            <p:nvPr/>
          </p:nvCxnSpPr>
          <p:spPr>
            <a:xfrm>
              <a:off x="1048603" y="2712924"/>
              <a:ext cx="0" cy="1524000"/>
            </a:xfrm>
            <a:prstGeom prst="straightConnector1">
              <a:avLst/>
            </a:prstGeom>
            <a:ln>
              <a:solidFill>
                <a:srgbClr val="E46C0A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2" name="矩形 30"/>
            <p:cNvSpPr/>
            <p:nvPr/>
          </p:nvSpPr>
          <p:spPr>
            <a:xfrm>
              <a:off x="439003" y="4236924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dk1"/>
                  </a:solidFill>
                </a:rPr>
                <a:t>“Bye </a:t>
              </a:r>
              <a:r>
                <a:rPr lang="en-US" altLang="zh-TW" sz="1400" dirty="0" err="1">
                  <a:solidFill>
                    <a:schemeClr val="dk1"/>
                  </a:solidFill>
                </a:rPr>
                <a:t>bye</a:t>
              </a:r>
              <a:r>
                <a:rPr lang="en-US" altLang="zh-TW" sz="1400" dirty="0">
                  <a:solidFill>
                    <a:schemeClr val="dk1"/>
                  </a:solidFill>
                </a:rPr>
                <a:t>”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線單箭頭接點 31"/>
            <p:cNvCxnSpPr>
              <a:stCxn id="18" idx="2"/>
              <a:endCxn id="30" idx="0"/>
            </p:cNvCxnSpPr>
            <p:nvPr/>
          </p:nvCxnSpPr>
          <p:spPr>
            <a:xfrm rot="5400000">
              <a:off x="2191603" y="3932124"/>
              <a:ext cx="609600" cy="1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32"/>
            <p:cNvCxnSpPr>
              <a:stCxn id="12" idx="2"/>
            </p:cNvCxnSpPr>
            <p:nvPr/>
          </p:nvCxnSpPr>
          <p:spPr>
            <a:xfrm rot="5400000">
              <a:off x="438209" y="5456124"/>
              <a:ext cx="1219994" cy="79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34"/>
            <p:cNvSpPr/>
            <p:nvPr/>
          </p:nvSpPr>
          <p:spPr>
            <a:xfrm>
              <a:off x="3258403" y="4236924"/>
              <a:ext cx="15240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dk1"/>
                  </a:solidFill>
                </a:rPr>
                <a:t>“Yes I do!”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16" name="文字方塊 52"/>
            <p:cNvSpPr txBox="1"/>
            <p:nvPr/>
          </p:nvSpPr>
          <p:spPr>
            <a:xfrm>
              <a:off x="3152563" y="2861806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17" name="文字方塊 55"/>
            <p:cNvSpPr txBox="1"/>
            <p:nvPr/>
          </p:nvSpPr>
          <p:spPr>
            <a:xfrm>
              <a:off x="1033483" y="2576436"/>
              <a:ext cx="317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18" name="流程圖: 決策 25"/>
            <p:cNvSpPr/>
            <p:nvPr/>
          </p:nvSpPr>
          <p:spPr>
            <a:xfrm>
              <a:off x="1734403" y="2712924"/>
              <a:ext cx="1524000" cy="9144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h</a:t>
              </a:r>
              <a:r>
                <a:rPr lang="en-US" altLang="zh-TW" sz="1400" dirty="0">
                  <a:solidFill>
                    <a:schemeClr val="dk1"/>
                  </a:solidFill>
                </a:rPr>
                <a:t>eight &gt;=180?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25" name="文字方塊 52"/>
            <p:cNvSpPr txBox="1"/>
            <p:nvPr/>
          </p:nvSpPr>
          <p:spPr>
            <a:xfrm>
              <a:off x="1765242" y="1797916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26" name="文字方塊 55"/>
            <p:cNvSpPr txBox="1"/>
            <p:nvPr/>
          </p:nvSpPr>
          <p:spPr>
            <a:xfrm>
              <a:off x="2495609" y="3489077"/>
              <a:ext cx="319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30" name="矩形 30"/>
            <p:cNvSpPr/>
            <p:nvPr/>
          </p:nvSpPr>
          <p:spPr>
            <a:xfrm>
              <a:off x="1886803" y="4236924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dk1"/>
                  </a:solidFill>
                </a:rPr>
                <a:t>“I am sorry”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42" name="Elbow Connector 41"/>
            <p:cNvCxnSpPr>
              <a:stCxn id="9" idx="3"/>
              <a:endCxn id="18" idx="0"/>
            </p:cNvCxnSpPr>
            <p:nvPr/>
          </p:nvCxnSpPr>
          <p:spPr>
            <a:xfrm>
              <a:off x="1886803" y="2103324"/>
              <a:ext cx="609600" cy="609600"/>
            </a:xfrm>
            <a:prstGeom prst="bentConnector2">
              <a:avLst/>
            </a:prstGeom>
            <a:ln>
              <a:solidFill>
                <a:srgbClr val="E46C0A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6" name="Elbow Connector 45"/>
            <p:cNvCxnSpPr>
              <a:stCxn id="18" idx="3"/>
              <a:endCxn id="15" idx="0"/>
            </p:cNvCxnSpPr>
            <p:nvPr/>
          </p:nvCxnSpPr>
          <p:spPr>
            <a:xfrm>
              <a:off x="3258403" y="3170124"/>
              <a:ext cx="762000" cy="1066800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0" idx="2"/>
            </p:cNvCxnSpPr>
            <p:nvPr/>
          </p:nvCxnSpPr>
          <p:spPr>
            <a:xfrm rot="5400000">
              <a:off x="1618507" y="4277414"/>
              <a:ext cx="308787" cy="1447006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5" idx="2"/>
            </p:cNvCxnSpPr>
            <p:nvPr/>
          </p:nvCxnSpPr>
          <p:spPr>
            <a:xfrm rot="5400000">
              <a:off x="2183970" y="3711951"/>
              <a:ext cx="701861" cy="2971006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/>
          <p:cNvSpPr/>
          <p:nvPr/>
        </p:nvSpPr>
        <p:spPr>
          <a:xfrm>
            <a:off x="4060725" y="1907238"/>
            <a:ext cx="751626" cy="2399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6EC29A-86B4-3449-B863-B5A1B4D81BFC}"/>
              </a:ext>
            </a:extLst>
          </p:cNvPr>
          <p:cNvSpPr/>
          <p:nvPr/>
        </p:nvSpPr>
        <p:spPr>
          <a:xfrm>
            <a:off x="4883629" y="1595869"/>
            <a:ext cx="3987416" cy="3732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&gt;=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18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&amp;&amp; </a:t>
            </a:r>
            <a:r>
              <a:rPr lang="en-US" dirty="0">
                <a:solidFill>
                  <a:srgbClr val="604A7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&lt;=25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// the Yes part to   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// be dealt with here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Bye bye.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9641BE-F6BA-D64C-82CA-EDD2D25E16FD}"/>
              </a:ext>
            </a:extLst>
          </p:cNvPr>
          <p:cNvSpPr/>
          <p:nvPr/>
        </p:nvSpPr>
        <p:spPr>
          <a:xfrm>
            <a:off x="4934803" y="1907238"/>
            <a:ext cx="3885917" cy="2809727"/>
          </a:xfrm>
          <a:prstGeom prst="rect">
            <a:avLst/>
          </a:prstGeom>
          <a:noFill/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loud Callout 65"/>
          <p:cNvSpPr/>
          <p:nvPr/>
        </p:nvSpPr>
        <p:spPr>
          <a:xfrm>
            <a:off x="4536089" y="4988738"/>
            <a:ext cx="3885917" cy="1367612"/>
          </a:xfrm>
          <a:prstGeom prst="cloudCallout">
            <a:avLst>
              <a:gd name="adj1" fmla="val 53422"/>
              <a:gd name="adj2" fmla="val 404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My Mr. Right…</a:t>
            </a:r>
          </a:p>
          <a:p>
            <a:r>
              <a:rPr lang="en-US" sz="1600" dirty="0"/>
              <a:t>1.  18 to 25 years old, </a:t>
            </a:r>
            <a:r>
              <a:rPr lang="en-US" sz="1600" b="1" dirty="0"/>
              <a:t>AND</a:t>
            </a:r>
            <a:br>
              <a:rPr lang="en-US" sz="1600" dirty="0"/>
            </a:br>
            <a:r>
              <a:rPr lang="en-US" sz="1600" dirty="0"/>
              <a:t>2.  height: 180 cm or above</a:t>
            </a:r>
          </a:p>
        </p:txBody>
      </p:sp>
    </p:spTree>
    <p:extLst>
      <p:ext uri="{BB962C8B-B14F-4D97-AF65-F5344CB8AC3E}">
        <p14:creationId xmlns:p14="http://schemas.microsoft.com/office/powerpoint/2010/main" val="136091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883629" y="1595869"/>
            <a:ext cx="3987416" cy="3732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&gt;=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18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&amp;&amp; </a:t>
            </a:r>
            <a:r>
              <a:rPr lang="en-US" dirty="0">
                <a:solidFill>
                  <a:srgbClr val="604A7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&lt;=25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(height &gt;= 180)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Yes I do!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am sorry.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Bye bye.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b="1" dirty="0"/>
              <a:t>if…else </a:t>
            </a:r>
            <a:r>
              <a:rPr lang="en-US" dirty="0"/>
              <a:t>Statements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403" y="1265918"/>
            <a:ext cx="4572000" cy="4800600"/>
            <a:chOff x="210403" y="1265918"/>
            <a:chExt cx="4572000" cy="4800600"/>
          </a:xfrm>
        </p:grpSpPr>
        <p:sp>
          <p:nvSpPr>
            <p:cNvPr id="9" name="流程圖: 決策 25"/>
            <p:cNvSpPr/>
            <p:nvPr/>
          </p:nvSpPr>
          <p:spPr>
            <a:xfrm>
              <a:off x="210403" y="1493724"/>
              <a:ext cx="1676400" cy="12192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age within [18, 25]?</a:t>
              </a:r>
              <a:endParaRPr lang="zh-TW" altLang="en-US" sz="1400" dirty="0"/>
            </a:p>
          </p:txBody>
        </p:sp>
        <p:cxnSp>
          <p:nvCxnSpPr>
            <p:cNvPr id="10" name="直線單箭頭接點 27"/>
            <p:cNvCxnSpPr>
              <a:endCxn id="9" idx="0"/>
            </p:cNvCxnSpPr>
            <p:nvPr/>
          </p:nvCxnSpPr>
          <p:spPr>
            <a:xfrm flipH="1">
              <a:off x="1048603" y="1265918"/>
              <a:ext cx="794" cy="22780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28"/>
            <p:cNvCxnSpPr>
              <a:stCxn id="9" idx="2"/>
              <a:endCxn id="12" idx="0"/>
            </p:cNvCxnSpPr>
            <p:nvPr/>
          </p:nvCxnSpPr>
          <p:spPr>
            <a:xfrm>
              <a:off x="1048603" y="2712924"/>
              <a:ext cx="0" cy="15240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30"/>
            <p:cNvSpPr/>
            <p:nvPr/>
          </p:nvSpPr>
          <p:spPr>
            <a:xfrm>
              <a:off x="439003" y="4236924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dk1"/>
                  </a:solidFill>
                </a:rPr>
                <a:t>“Bye </a:t>
              </a:r>
              <a:r>
                <a:rPr lang="en-US" altLang="zh-TW" sz="1400" dirty="0" err="1">
                  <a:solidFill>
                    <a:schemeClr val="dk1"/>
                  </a:solidFill>
                </a:rPr>
                <a:t>bye</a:t>
              </a:r>
              <a:r>
                <a:rPr lang="en-US" altLang="zh-TW" sz="1400" dirty="0">
                  <a:solidFill>
                    <a:schemeClr val="dk1"/>
                  </a:solidFill>
                </a:rPr>
                <a:t>”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線單箭頭接點 31"/>
            <p:cNvCxnSpPr>
              <a:stCxn id="18" idx="2"/>
              <a:endCxn id="30" idx="0"/>
            </p:cNvCxnSpPr>
            <p:nvPr/>
          </p:nvCxnSpPr>
          <p:spPr>
            <a:xfrm rot="5400000">
              <a:off x="2191603" y="3932124"/>
              <a:ext cx="609600" cy="1588"/>
            </a:xfrm>
            <a:prstGeom prst="straightConnector1">
              <a:avLst/>
            </a:prstGeom>
            <a:ln>
              <a:solidFill>
                <a:srgbClr val="E46C0A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直線單箭頭接點 32"/>
            <p:cNvCxnSpPr>
              <a:stCxn id="12" idx="2"/>
            </p:cNvCxnSpPr>
            <p:nvPr/>
          </p:nvCxnSpPr>
          <p:spPr>
            <a:xfrm rot="5400000">
              <a:off x="438209" y="5456124"/>
              <a:ext cx="1219994" cy="79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34"/>
            <p:cNvSpPr/>
            <p:nvPr/>
          </p:nvSpPr>
          <p:spPr>
            <a:xfrm>
              <a:off x="3258403" y="4236924"/>
              <a:ext cx="15240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dk1"/>
                  </a:solidFill>
                </a:rPr>
                <a:t>“Yes I do!”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16" name="文字方塊 52"/>
            <p:cNvSpPr txBox="1"/>
            <p:nvPr/>
          </p:nvSpPr>
          <p:spPr>
            <a:xfrm>
              <a:off x="3152563" y="2861806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17" name="文字方塊 55"/>
            <p:cNvSpPr txBox="1"/>
            <p:nvPr/>
          </p:nvSpPr>
          <p:spPr>
            <a:xfrm>
              <a:off x="1033483" y="2576436"/>
              <a:ext cx="317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18" name="流程圖: 決策 25"/>
            <p:cNvSpPr/>
            <p:nvPr/>
          </p:nvSpPr>
          <p:spPr>
            <a:xfrm>
              <a:off x="1734403" y="2712924"/>
              <a:ext cx="1524000" cy="9144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height &gt;=180?</a:t>
              </a:r>
              <a:endParaRPr lang="zh-TW" altLang="en-US" sz="1400" dirty="0"/>
            </a:p>
          </p:txBody>
        </p:sp>
        <p:sp>
          <p:nvSpPr>
            <p:cNvPr id="25" name="文字方塊 52"/>
            <p:cNvSpPr txBox="1"/>
            <p:nvPr/>
          </p:nvSpPr>
          <p:spPr>
            <a:xfrm>
              <a:off x="1765242" y="1797916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Y</a:t>
              </a:r>
              <a:endParaRPr lang="zh-TW" altLang="en-US" sz="1600" b="1" dirty="0"/>
            </a:p>
          </p:txBody>
        </p:sp>
        <p:sp>
          <p:nvSpPr>
            <p:cNvPr id="26" name="文字方塊 55"/>
            <p:cNvSpPr txBox="1"/>
            <p:nvPr/>
          </p:nvSpPr>
          <p:spPr>
            <a:xfrm>
              <a:off x="2495609" y="3489077"/>
              <a:ext cx="319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N</a:t>
              </a:r>
              <a:endParaRPr lang="zh-TW" altLang="en-US" sz="1600" b="1" dirty="0"/>
            </a:p>
          </p:txBody>
        </p:sp>
        <p:sp>
          <p:nvSpPr>
            <p:cNvPr id="30" name="矩形 30"/>
            <p:cNvSpPr/>
            <p:nvPr/>
          </p:nvSpPr>
          <p:spPr>
            <a:xfrm>
              <a:off x="1886803" y="4236924"/>
              <a:ext cx="1219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dk1"/>
                  </a:solidFill>
                </a:rPr>
                <a:t>“I am sorry”</a:t>
              </a:r>
              <a:endParaRPr lang="zh-TW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42" name="Elbow Connector 41"/>
            <p:cNvCxnSpPr>
              <a:stCxn id="9" idx="3"/>
              <a:endCxn id="18" idx="0"/>
            </p:cNvCxnSpPr>
            <p:nvPr/>
          </p:nvCxnSpPr>
          <p:spPr>
            <a:xfrm>
              <a:off x="1886803" y="2103324"/>
              <a:ext cx="609600" cy="609600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3"/>
              <a:endCxn id="15" idx="0"/>
            </p:cNvCxnSpPr>
            <p:nvPr/>
          </p:nvCxnSpPr>
          <p:spPr>
            <a:xfrm>
              <a:off x="3258403" y="3170124"/>
              <a:ext cx="762000" cy="1066800"/>
            </a:xfrm>
            <a:prstGeom prst="bentConnector2">
              <a:avLst/>
            </a:prstGeom>
            <a:ln>
              <a:solidFill>
                <a:srgbClr val="E46C0A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Elbow Connector 47"/>
            <p:cNvCxnSpPr>
              <a:stCxn id="30" idx="2"/>
            </p:cNvCxnSpPr>
            <p:nvPr/>
          </p:nvCxnSpPr>
          <p:spPr>
            <a:xfrm rot="5400000">
              <a:off x="1618507" y="4277414"/>
              <a:ext cx="308787" cy="1447006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5" idx="2"/>
            </p:cNvCxnSpPr>
            <p:nvPr/>
          </p:nvCxnSpPr>
          <p:spPr>
            <a:xfrm rot="5400000">
              <a:off x="2183970" y="3711951"/>
              <a:ext cx="701861" cy="2971006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4536089" y="4988738"/>
            <a:ext cx="3885917" cy="1367612"/>
          </a:xfrm>
          <a:prstGeom prst="cloudCallout">
            <a:avLst>
              <a:gd name="adj1" fmla="val 53422"/>
              <a:gd name="adj2" fmla="val 404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My Mr. Right…</a:t>
            </a:r>
          </a:p>
          <a:p>
            <a:r>
              <a:rPr lang="en-US" sz="1600" dirty="0"/>
              <a:t>1.  18 to 25 years old, </a:t>
            </a:r>
            <a:r>
              <a:rPr lang="en-US" sz="1600" b="1" dirty="0"/>
              <a:t>AND</a:t>
            </a:r>
            <a:br>
              <a:rPr lang="en-US" sz="1600" dirty="0"/>
            </a:br>
            <a:r>
              <a:rPr lang="en-US" sz="1600" dirty="0"/>
              <a:t>2.  height: 180 cm or above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4062594" y="2445631"/>
            <a:ext cx="751626" cy="2399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34803" y="2445631"/>
            <a:ext cx="3885917" cy="1181693"/>
          </a:xfrm>
          <a:prstGeom prst="rect">
            <a:avLst/>
          </a:prstGeom>
          <a:noFill/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E547-0A84-6147-BBA8-77ED6AA9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771"/>
          </a:xfrm>
        </p:spPr>
        <p:txBody>
          <a:bodyPr>
            <a:noAutofit/>
          </a:bodyPr>
          <a:lstStyle/>
          <a:p>
            <a:r>
              <a:rPr lang="en-US" sz="2800" dirty="0"/>
              <a:t>A Note on Block Statement in C/C++ vs.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98C6-061C-BB42-9956-41960357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972"/>
            <a:ext cx="8229600" cy="5121275"/>
          </a:xfrm>
        </p:spPr>
        <p:txBody>
          <a:bodyPr>
            <a:normAutofit/>
          </a:bodyPr>
          <a:lstStyle/>
          <a:p>
            <a:r>
              <a:rPr lang="en-US" sz="2400" dirty="0"/>
              <a:t>How do you specify a block statement in Python?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C/C++ , we use {} to specify a block instead</a:t>
            </a:r>
          </a:p>
          <a:p>
            <a:r>
              <a:rPr lang="en-US" sz="2400" dirty="0"/>
              <a:t>Indeed, the C/C++ compiler does not care about indentation which means that you can write in as few lines as possible, as long as the compiler can parse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1D1E-1D29-B345-A5A5-4DE32D7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DED9F-85C6-4446-BCBA-D59738AE5ABF}"/>
              </a:ext>
            </a:extLst>
          </p:cNvPr>
          <p:cNvSpPr/>
          <p:nvPr/>
        </p:nvSpPr>
        <p:spPr>
          <a:xfrm>
            <a:off x="785248" y="1628751"/>
            <a:ext cx="2807215" cy="1802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mark &gt;= 60: </a:t>
            </a:r>
            <a:endParaRPr lang="en-US" sz="1600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grade = "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b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passed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1600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grade = "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b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failed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sz="1600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3E7F5-E4B2-0441-8E02-14A4F3EF3D3D}"/>
              </a:ext>
            </a:extLst>
          </p:cNvPr>
          <p:cNvSpPr txBox="1"/>
          <p:nvPr/>
        </p:nvSpPr>
        <p:spPr>
          <a:xfrm>
            <a:off x="2188855" y="3314737"/>
            <a:ext cx="20255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Python: Indentation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08D79-3F8E-CC43-BA63-EA38E0854946}"/>
              </a:ext>
            </a:extLst>
          </p:cNvPr>
          <p:cNvSpPr/>
          <p:nvPr/>
        </p:nvSpPr>
        <p:spPr>
          <a:xfrm>
            <a:off x="4812785" y="1628751"/>
            <a:ext cx="2807215" cy="2053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(mark &gt;= 60) </a:t>
            </a:r>
            <a:r>
              <a:rPr lang="en-US" sz="1600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grade = ‘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’;</a:t>
            </a:r>
            <a:b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passed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</a:p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600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grade = ‘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’;</a:t>
            </a:r>
            <a:b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failed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</a:p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600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C79B7-F61E-0746-9363-2693BBBFCF87}"/>
              </a:ext>
            </a:extLst>
          </p:cNvPr>
          <p:cNvSpPr txBox="1"/>
          <p:nvPr/>
        </p:nvSpPr>
        <p:spPr>
          <a:xfrm>
            <a:off x="6814767" y="3512992"/>
            <a:ext cx="1104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C/C++:  {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E8A77-F38A-EE49-9383-D8F999ACD4EC}"/>
              </a:ext>
            </a:extLst>
          </p:cNvPr>
          <p:cNvSpPr txBox="1"/>
          <p:nvPr/>
        </p:nvSpPr>
        <p:spPr>
          <a:xfrm>
            <a:off x="201029" y="5431042"/>
            <a:ext cx="8488016" cy="826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#include&lt;iostream&gt;</a:t>
            </a:r>
          </a:p>
          <a:p>
            <a:r>
              <a:rPr lang="en-US" dirty="0"/>
              <a:t>int main() {if (2&gt;3) std::</a:t>
            </a:r>
            <a:r>
              <a:rPr lang="en-US" dirty="0" err="1"/>
              <a:t>cout</a:t>
            </a:r>
            <a:r>
              <a:rPr lang="en-US" dirty="0"/>
              <a:t> &lt;&lt; "no way"; else std::</a:t>
            </a:r>
            <a:r>
              <a:rPr lang="en-US" dirty="0" err="1"/>
              <a:t>cout</a:t>
            </a:r>
            <a:r>
              <a:rPr lang="en-US" dirty="0"/>
              <a:t> &lt;&lt; "Why do you desperately need to make life harder?\n"; return 0;}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736B7-9E9C-B647-ADAF-7581C67FC23C}"/>
              </a:ext>
            </a:extLst>
          </p:cNvPr>
          <p:cNvSpPr txBox="1"/>
          <p:nvPr/>
        </p:nvSpPr>
        <p:spPr>
          <a:xfrm>
            <a:off x="5755824" y="5181510"/>
            <a:ext cx="31871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Try this: a C++ program in 2 lines</a:t>
            </a:r>
          </a:p>
        </p:txBody>
      </p:sp>
    </p:spTree>
    <p:extLst>
      <p:ext uri="{BB962C8B-B14F-4D97-AF65-F5344CB8AC3E}">
        <p14:creationId xmlns:p14="http://schemas.microsoft.com/office/powerpoint/2010/main" val="13175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Visualize the logic of the program before writing the code.</a:t>
            </a:r>
          </a:p>
          <a:p>
            <a:r>
              <a:rPr lang="en-US" dirty="0"/>
              <a:t>When writing the code, follow the logic in the diagram, implement the processes in the diagram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one at a time</a:t>
            </a:r>
            <a:r>
              <a:rPr lang="en-US" dirty="0"/>
              <a:t>. </a:t>
            </a:r>
          </a:p>
          <a:p>
            <a:r>
              <a:rPr lang="en-US" dirty="0"/>
              <a:t>Use proper </a:t>
            </a:r>
            <a:r>
              <a:rPr lang="en-US" b="1" dirty="0">
                <a:solidFill>
                  <a:srgbClr val="E46C0A"/>
                </a:solidFill>
              </a:rPr>
              <a:t>indentation</a:t>
            </a:r>
            <a:r>
              <a:rPr lang="en-US" b="1" dirty="0"/>
              <a:t> </a:t>
            </a:r>
            <a:r>
              <a:rPr lang="en-US" dirty="0"/>
              <a:t>(spacing) to make your program more human readable (even when C/C++ does not require this).  Always remember that you or others will need to maintain your codes later.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53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2950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following program segments are treated the same by the C/C++ compiler, although they have different indentations as appear to us.  So how would the C/C++ treat it? Should the </a:t>
            </a:r>
            <a:r>
              <a:rPr lang="en-US" sz="2000" b="1" dirty="0"/>
              <a:t>else</a:t>
            </a:r>
            <a:r>
              <a:rPr lang="en-US" sz="2000" dirty="0"/>
              <a:t> be paired with the 1</a:t>
            </a:r>
            <a:r>
              <a:rPr lang="en-US" sz="2000" baseline="30000" dirty="0"/>
              <a:t>st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or the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400" y="3135271"/>
            <a:ext cx="4506636" cy="160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x &gt; 5 ) </a:t>
            </a:r>
            <a:endParaRPr lang="en-US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y &gt; 5 ) </a:t>
            </a:r>
            <a:endParaRPr lang="en-US" sz="1600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and y are &gt; 5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  <a:b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&lt;= 5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  <a:endParaRPr lang="en-US" sz="16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400" y="5005663"/>
            <a:ext cx="4506636" cy="1554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x &gt; 5 ) </a:t>
            </a:r>
            <a:endParaRPr lang="en-US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</a:t>
            </a: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y &gt; 5 ) </a:t>
            </a:r>
            <a:endParaRPr lang="en-US" sz="1600" b="1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and y are &gt; 5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  <a:b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&lt;= 5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”;</a:t>
            </a:r>
            <a:endParaRPr lang="en-US" sz="16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F86361-0B16-5949-9AAA-726C555142A2}"/>
              </a:ext>
            </a:extLst>
          </p:cNvPr>
          <p:cNvGrpSpPr/>
          <p:nvPr/>
        </p:nvGrpSpPr>
        <p:grpSpPr>
          <a:xfrm>
            <a:off x="351385" y="3242621"/>
            <a:ext cx="8736168" cy="1441822"/>
            <a:chOff x="351385" y="3242621"/>
            <a:chExt cx="8736168" cy="1441822"/>
          </a:xfrm>
        </p:grpSpPr>
        <p:cxnSp>
          <p:nvCxnSpPr>
            <p:cNvPr id="18" name="Elbow Connector 17"/>
            <p:cNvCxnSpPr>
              <a:cxnSpLocks/>
            </p:cNvCxnSpPr>
            <p:nvPr/>
          </p:nvCxnSpPr>
          <p:spPr>
            <a:xfrm rot="10800000" flipV="1">
              <a:off x="351385" y="3444598"/>
              <a:ext cx="12700" cy="1008000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EA52F2-63CC-5942-A2F4-903C4072E52E}"/>
                </a:ext>
              </a:extLst>
            </p:cNvPr>
            <p:cNvGrpSpPr/>
            <p:nvPr/>
          </p:nvGrpSpPr>
          <p:grpSpPr>
            <a:xfrm>
              <a:off x="587890" y="3242621"/>
              <a:ext cx="8499663" cy="1441822"/>
              <a:chOff x="587890" y="3242621"/>
              <a:chExt cx="8499663" cy="1441822"/>
            </a:xfrm>
          </p:grpSpPr>
          <p:cxnSp>
            <p:nvCxnSpPr>
              <p:cNvPr id="34" name="Elbow Connector 33"/>
              <p:cNvCxnSpPr/>
              <p:nvPr/>
            </p:nvCxnSpPr>
            <p:spPr>
              <a:xfrm rot="10800000" flipV="1">
                <a:off x="587890" y="3660161"/>
                <a:ext cx="12700" cy="288032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4766598" y="3242621"/>
                <a:ext cx="4320955" cy="144182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Looks as if: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cout</a:t>
                </a:r>
                <a:r>
                  <a:rPr lang="en-US" dirty="0">
                    <a:solidFill>
                      <a:schemeClr val="tx1"/>
                    </a:solidFill>
                  </a:rPr>
                  <a:t> is executed when x &gt; 5 and y &gt; 5,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cout</a:t>
                </a:r>
                <a:r>
                  <a:rPr lang="en-US" dirty="0">
                    <a:solidFill>
                      <a:schemeClr val="tx1"/>
                    </a:solidFill>
                  </a:rPr>
                  <a:t> is executed when x &lt;= 5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2367F9-6CA4-C34F-BE8D-E14203CB7CEC}"/>
              </a:ext>
            </a:extLst>
          </p:cNvPr>
          <p:cNvGrpSpPr/>
          <p:nvPr/>
        </p:nvGrpSpPr>
        <p:grpSpPr>
          <a:xfrm>
            <a:off x="361609" y="5061872"/>
            <a:ext cx="8765054" cy="1441822"/>
            <a:chOff x="361609" y="5061872"/>
            <a:chExt cx="8765054" cy="1441822"/>
          </a:xfrm>
        </p:grpSpPr>
        <p:cxnSp>
          <p:nvCxnSpPr>
            <p:cNvPr id="21" name="Elbow Connector 20"/>
            <p:cNvCxnSpPr/>
            <p:nvPr/>
          </p:nvCxnSpPr>
          <p:spPr>
            <a:xfrm rot="10800000" flipV="1">
              <a:off x="361609" y="5281181"/>
              <a:ext cx="12700" cy="1008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V="1">
              <a:off x="600590" y="5506687"/>
              <a:ext cx="12700" cy="792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4737975" y="5061872"/>
              <a:ext cx="4388688" cy="144182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Looks as if: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 1</a:t>
              </a:r>
              <a:r>
                <a:rPr lang="en-US" baseline="30000" dirty="0">
                  <a:solidFill>
                    <a:schemeClr val="tx1"/>
                  </a:solidFill>
                </a:rPr>
                <a:t>st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cout</a:t>
              </a:r>
              <a:r>
                <a:rPr lang="en-US" dirty="0">
                  <a:solidFill>
                    <a:schemeClr val="tx1"/>
                  </a:solidFill>
                </a:rPr>
                <a:t> is executed when x &gt; 5 and y &gt; 5,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</a:rPr>
                <a:t>nd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cout</a:t>
              </a:r>
              <a:r>
                <a:rPr lang="en-US" dirty="0">
                  <a:solidFill>
                    <a:schemeClr val="tx1"/>
                  </a:solidFill>
                </a:rPr>
                <a:t> is executed when x &gt; 5 and y &lt;= 5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0110" y="1193946"/>
            <a:ext cx="7523780" cy="695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Unlike Python, indentation does NOT determine blocks of statements in C/C++!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5519" y="5993777"/>
            <a:ext cx="509517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24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this is what the compiler treats as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C++ is a free formatting language</a:t>
            </a:r>
          </a:p>
          <a:p>
            <a:pPr lvl="1"/>
            <a:r>
              <a:rPr lang="en-US" dirty="0"/>
              <a:t>The compiler will ignore any whitespaces, including indentations</a:t>
            </a:r>
          </a:p>
          <a:p>
            <a:r>
              <a:rPr lang="en-US" dirty="0"/>
              <a:t>The compiler always pairs an </a:t>
            </a:r>
            <a:r>
              <a:rPr lang="en-US" b="1" dirty="0"/>
              <a:t>else</a:t>
            </a:r>
            <a:r>
              <a:rPr lang="en-US" dirty="0"/>
              <a:t> with the </a:t>
            </a:r>
            <a:r>
              <a:rPr lang="en-US" dirty="0">
                <a:solidFill>
                  <a:srgbClr val="E46C0A"/>
                </a:solidFill>
              </a:rPr>
              <a:t>nearest previous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that is not already paired with some </a:t>
            </a:r>
            <a:r>
              <a:rPr lang="en-US" b="1" dirty="0"/>
              <a:t>else</a:t>
            </a:r>
          </a:p>
          <a:p>
            <a:r>
              <a:rPr lang="en-US" dirty="0"/>
              <a:t>To avoid the dangling else problem, use braces </a:t>
            </a:r>
            <a:r>
              <a:rPr lang="en-US" b="1" dirty="0"/>
              <a:t>{ }</a:t>
            </a:r>
            <a:r>
              <a:rPr lang="en-US" dirty="0"/>
              <a:t> to tell the compiler how to group the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decisions in your program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branching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dirty="0"/>
              <a:t> selection statement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if…else</a:t>
            </a:r>
            <a:r>
              <a:rPr lang="en-US" dirty="0"/>
              <a:t> double selection statement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switch</a:t>
            </a:r>
            <a:r>
              <a:rPr lang="en-US" dirty="0"/>
              <a:t> multiple-selection statement</a:t>
            </a:r>
          </a:p>
          <a:p>
            <a:r>
              <a:rPr lang="en-US" dirty="0"/>
              <a:t>Doing something repeatedly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looping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loop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loop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break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in loops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9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838" y="4056735"/>
            <a:ext cx="3717632" cy="1641472"/>
          </a:xfrm>
        </p:spPr>
        <p:txBody>
          <a:bodyPr/>
          <a:lstStyle/>
          <a:p>
            <a:r>
              <a:rPr lang="en-US" dirty="0"/>
              <a:t>If you want the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b="1" dirty="0" err="1"/>
              <a:t>cout</a:t>
            </a:r>
            <a:r>
              <a:rPr lang="en-US" dirty="0"/>
              <a:t> to be executed when x &lt;= 5: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775" y="1603352"/>
            <a:ext cx="3569990" cy="1985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( x &gt; 5 ) 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if </a:t>
            </a: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( y &gt; 5 ) </a:t>
            </a:r>
            <a:endParaRPr lang="en-US" sz="1600" b="1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x and y are &gt; 5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  <a:b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x is &lt;= 5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0064" y="1600200"/>
            <a:ext cx="3732346" cy="1985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( x &gt; 5 )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 if </a:t>
            </a: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( y &gt; 5 ) </a:t>
            </a:r>
            <a:endParaRPr lang="en-US" sz="1600" b="1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x and y are &gt; 5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  <a:b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x is &lt;= 5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6556" y="2131101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is </a:t>
            </a:r>
            <a:b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equivalent </a:t>
            </a:r>
            <a:b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6637" y="4116233"/>
            <a:ext cx="3764251" cy="1985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( x &gt; 5 ) </a:t>
            </a:r>
            <a:r>
              <a:rPr lang="en-US" sz="1600" b="1" dirty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if </a:t>
            </a: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( y &gt; 5 ) </a:t>
            </a:r>
            <a:endParaRPr lang="en-US" sz="1600" b="1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x and y are &gt; 5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x is &lt;= 5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Dangling-Else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5119" y="1407638"/>
            <a:ext cx="6201947" cy="2628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( temperature &gt;= 20 )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( temperature &gt;= 30 ) </a:t>
            </a:r>
            <a:endParaRPr lang="en-US" b="1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good day for swimming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good day for golfing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good day to play tennis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”;</a:t>
            </a:r>
            <a:endParaRPr lang="en-US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33567" y="4297468"/>
            <a:ext cx="5191958" cy="552734"/>
            <a:chOff x="733567" y="4494002"/>
            <a:chExt cx="5191958" cy="552734"/>
          </a:xfrm>
        </p:grpSpPr>
        <p:sp>
          <p:nvSpPr>
            <p:cNvPr id="7" name="Oval 6"/>
            <p:cNvSpPr/>
            <p:nvPr/>
          </p:nvSpPr>
          <p:spPr>
            <a:xfrm>
              <a:off x="733567" y="4494002"/>
              <a:ext cx="552734" cy="55273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6909" y="4539537"/>
              <a:ext cx="44286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to pair up the </a:t>
              </a:r>
              <a:r>
                <a:rPr lang="en-US" sz="2400" b="1" dirty="0"/>
                <a:t>if</a:t>
              </a:r>
              <a:r>
                <a:rPr lang="en-US" sz="2400" dirty="0"/>
                <a:t>’s and </a:t>
              </a:r>
              <a:r>
                <a:rPr lang="en-US" sz="2400" b="1" dirty="0"/>
                <a:t>else</a:t>
              </a:r>
              <a:r>
                <a:rPr lang="en-US" sz="2400" dirty="0"/>
                <a:t>’s?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3567" y="4960538"/>
            <a:ext cx="6322977" cy="552734"/>
            <a:chOff x="733567" y="5157072"/>
            <a:chExt cx="6322977" cy="552734"/>
          </a:xfrm>
        </p:grpSpPr>
        <p:sp>
          <p:nvSpPr>
            <p:cNvPr id="8" name="Oval 7"/>
            <p:cNvSpPr/>
            <p:nvPr/>
          </p:nvSpPr>
          <p:spPr>
            <a:xfrm>
              <a:off x="733567" y="5157072"/>
              <a:ext cx="552734" cy="55273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96909" y="5199583"/>
              <a:ext cx="5559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Conditions for swimming, golfing &amp; tennis?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29562" y="1810219"/>
            <a:ext cx="284860" cy="1872208"/>
            <a:chOff x="1844682" y="1810219"/>
            <a:chExt cx="284860" cy="1872208"/>
          </a:xfrm>
        </p:grpSpPr>
        <p:cxnSp>
          <p:nvCxnSpPr>
            <p:cNvPr id="17" name="Elbow Connector 16"/>
            <p:cNvCxnSpPr/>
            <p:nvPr/>
          </p:nvCxnSpPr>
          <p:spPr>
            <a:xfrm rot="10800000" flipV="1">
              <a:off x="1844682" y="1810219"/>
              <a:ext cx="12700" cy="1872208"/>
            </a:xfrm>
            <a:prstGeom prst="bentConnector3">
              <a:avLst>
                <a:gd name="adj1" fmla="val 310963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 flipV="1">
              <a:off x="2116842" y="2116549"/>
              <a:ext cx="12700" cy="91780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286301" y="5439094"/>
            <a:ext cx="2283004" cy="664116"/>
            <a:chOff x="1496909" y="5464714"/>
            <a:chExt cx="2283004" cy="664116"/>
          </a:xfrm>
        </p:grpSpPr>
        <p:sp>
          <p:nvSpPr>
            <p:cNvPr id="25" name="TextBox 24"/>
            <p:cNvSpPr txBox="1"/>
            <p:nvPr/>
          </p:nvSpPr>
          <p:spPr>
            <a:xfrm>
              <a:off x="1496909" y="5790276"/>
              <a:ext cx="2092239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temperature &gt;= 30</a:t>
              </a:r>
            </a:p>
          </p:txBody>
        </p:sp>
        <p:cxnSp>
          <p:nvCxnSpPr>
            <p:cNvPr id="29" name="Straight Arrow Connector 28"/>
            <p:cNvCxnSpPr>
              <a:endCxn id="25" idx="0"/>
            </p:cNvCxnSpPr>
            <p:nvPr/>
          </p:nvCxnSpPr>
          <p:spPr>
            <a:xfrm flipH="1">
              <a:off x="2543029" y="5464714"/>
              <a:ext cx="1236884" cy="3255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711217" y="5439094"/>
            <a:ext cx="2653290" cy="689736"/>
            <a:chOff x="3779912" y="5464714"/>
            <a:chExt cx="2653290" cy="664116"/>
          </a:xfrm>
        </p:grpSpPr>
        <p:sp>
          <p:nvSpPr>
            <p:cNvPr id="26" name="TextBox 25"/>
            <p:cNvSpPr txBox="1"/>
            <p:nvPr/>
          </p:nvSpPr>
          <p:spPr>
            <a:xfrm>
              <a:off x="3779912" y="5790276"/>
              <a:ext cx="2653290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20 &lt;= temperature &lt; 30</a:t>
              </a:r>
            </a:p>
          </p:txBody>
        </p:sp>
        <p:cxnSp>
          <p:nvCxnSpPr>
            <p:cNvPr id="30" name="Straight Arrow Connector 29"/>
            <p:cNvCxnSpPr>
              <a:endCxn id="26" idx="0"/>
            </p:cNvCxnSpPr>
            <p:nvPr/>
          </p:nvCxnSpPr>
          <p:spPr>
            <a:xfrm flipH="1">
              <a:off x="5106557" y="5464714"/>
              <a:ext cx="78789" cy="3255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444208" y="5464714"/>
            <a:ext cx="1980029" cy="664116"/>
            <a:chOff x="6444208" y="5464714"/>
            <a:chExt cx="1980029" cy="664116"/>
          </a:xfrm>
        </p:grpSpPr>
        <p:sp>
          <p:nvSpPr>
            <p:cNvPr id="27" name="TextBox 26"/>
            <p:cNvSpPr txBox="1"/>
            <p:nvPr/>
          </p:nvSpPr>
          <p:spPr>
            <a:xfrm>
              <a:off x="6444208" y="5790276"/>
              <a:ext cx="1980029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temperature &lt; 20</a:t>
              </a:r>
            </a:p>
          </p:txBody>
        </p:sp>
        <p:cxnSp>
          <p:nvCxnSpPr>
            <p:cNvPr id="33" name="Straight Arrow Connector 32"/>
            <p:cNvCxnSpPr>
              <a:endCxn id="27" idx="0"/>
            </p:cNvCxnSpPr>
            <p:nvPr/>
          </p:nvCxnSpPr>
          <p:spPr>
            <a:xfrm>
              <a:off x="6444208" y="5464714"/>
              <a:ext cx="990015" cy="3255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</a:t>
            </a:r>
            <a:r>
              <a:rPr lang="en-US" b="1" dirty="0"/>
              <a:t>if-else</a:t>
            </a:r>
            <a:r>
              <a:rPr lang="en-US" dirty="0"/>
              <a:t> Statement</a:t>
            </a:r>
          </a:p>
        </p:txBody>
      </p:sp>
      <p:cxnSp>
        <p:nvCxnSpPr>
          <p:cNvPr id="126" name="Elbow Connector 125"/>
          <p:cNvCxnSpPr>
            <a:stCxn id="178" idx="2"/>
            <a:endCxn id="187" idx="1"/>
          </p:cNvCxnSpPr>
          <p:nvPr/>
        </p:nvCxnSpPr>
        <p:spPr>
          <a:xfrm rot="16200000" flipH="1">
            <a:off x="1461665" y="5314864"/>
            <a:ext cx="487919" cy="110247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610295" y="2141540"/>
            <a:ext cx="5076505" cy="3295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 mark &gt;= 90 )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90 and above gets "A</a:t>
            </a:r>
            <a:r>
              <a:rPr lang="sv-SE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sv-S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 ( mark &gt;= 80 )   </a:t>
            </a:r>
            <a:r>
              <a:rPr lang="sv-SE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80-89 gets "B"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mark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&gt;= 70 )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70-79 gets "C</a:t>
            </a:r>
            <a:r>
              <a:rPr lang="sv-SE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   	  </a:t>
            </a:r>
            <a:r>
              <a:rPr lang="sv-S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 (mark &gt;= 60 )  </a:t>
            </a:r>
            <a:r>
              <a:rPr lang="sv-SE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60-69 gets "D"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	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	 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less than 60 gets "F"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	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線單箭頭接點 28"/>
          <p:cNvCxnSpPr>
            <a:endCxn id="6" idx="0"/>
          </p:cNvCxnSpPr>
          <p:nvPr/>
        </p:nvCxnSpPr>
        <p:spPr>
          <a:xfrm>
            <a:off x="1154385" y="1308881"/>
            <a:ext cx="0" cy="2332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286603" y="1542163"/>
            <a:ext cx="3044851" cy="1094749"/>
            <a:chOff x="286603" y="1542163"/>
            <a:chExt cx="3044851" cy="1094749"/>
          </a:xfrm>
        </p:grpSpPr>
        <p:cxnSp>
          <p:nvCxnSpPr>
            <p:cNvPr id="17" name="直線單箭頭接點 28"/>
            <p:cNvCxnSpPr>
              <a:stCxn id="6" idx="3"/>
              <a:endCxn id="148" idx="1"/>
            </p:cNvCxnSpPr>
            <p:nvPr/>
          </p:nvCxnSpPr>
          <p:spPr>
            <a:xfrm flipV="1">
              <a:off x="2022167" y="1954659"/>
              <a:ext cx="23469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圖: 決策 25"/>
            <p:cNvSpPr/>
            <p:nvPr/>
          </p:nvSpPr>
          <p:spPr>
            <a:xfrm>
              <a:off x="286603" y="1542163"/>
              <a:ext cx="1735564" cy="8249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mark 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&gt;=90?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線單箭頭接點 28"/>
            <p:cNvCxnSpPr>
              <a:stCxn id="6" idx="2"/>
              <a:endCxn id="164" idx="0"/>
            </p:cNvCxnSpPr>
            <p:nvPr/>
          </p:nvCxnSpPr>
          <p:spPr>
            <a:xfrm>
              <a:off x="1154385" y="2367156"/>
              <a:ext cx="0" cy="26975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825092" y="1614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54385" y="2242152"/>
              <a:ext cx="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148" name="矩形 34"/>
            <p:cNvSpPr/>
            <p:nvPr/>
          </p:nvSpPr>
          <p:spPr>
            <a:xfrm>
              <a:off x="2256864" y="1649859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“A”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86603" y="2636912"/>
            <a:ext cx="3044851" cy="1080120"/>
            <a:chOff x="286603" y="1542163"/>
            <a:chExt cx="3044851" cy="1080120"/>
          </a:xfrm>
        </p:grpSpPr>
        <p:cxnSp>
          <p:nvCxnSpPr>
            <p:cNvPr id="163" name="直線單箭頭接點 28"/>
            <p:cNvCxnSpPr>
              <a:stCxn id="164" idx="3"/>
              <a:endCxn id="168" idx="1"/>
            </p:cNvCxnSpPr>
            <p:nvPr/>
          </p:nvCxnSpPr>
          <p:spPr>
            <a:xfrm flipV="1">
              <a:off x="2022167" y="1954659"/>
              <a:ext cx="23469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流程圖: 決策 25"/>
            <p:cNvSpPr/>
            <p:nvPr/>
          </p:nvSpPr>
          <p:spPr>
            <a:xfrm>
              <a:off x="286603" y="1542163"/>
              <a:ext cx="1735564" cy="8249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mark 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&gt;=80?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65" name="直線單箭頭接點 28"/>
            <p:cNvCxnSpPr>
              <a:stCxn id="164" idx="2"/>
              <a:endCxn id="171" idx="0"/>
            </p:cNvCxnSpPr>
            <p:nvPr/>
          </p:nvCxnSpPr>
          <p:spPr>
            <a:xfrm>
              <a:off x="1154385" y="2367156"/>
              <a:ext cx="0" cy="2551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825092" y="1614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154385" y="2242152"/>
              <a:ext cx="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168" name="矩形 34"/>
            <p:cNvSpPr/>
            <p:nvPr/>
          </p:nvSpPr>
          <p:spPr>
            <a:xfrm>
              <a:off x="2256864" y="1649859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“B”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6603" y="3717032"/>
            <a:ext cx="3044851" cy="1080120"/>
            <a:chOff x="286603" y="1542163"/>
            <a:chExt cx="3044851" cy="1080120"/>
          </a:xfrm>
        </p:grpSpPr>
        <p:cxnSp>
          <p:nvCxnSpPr>
            <p:cNvPr id="170" name="直線單箭頭接點 28"/>
            <p:cNvCxnSpPr>
              <a:stCxn id="171" idx="3"/>
              <a:endCxn id="175" idx="1"/>
            </p:cNvCxnSpPr>
            <p:nvPr/>
          </p:nvCxnSpPr>
          <p:spPr>
            <a:xfrm flipV="1">
              <a:off x="2022167" y="1954659"/>
              <a:ext cx="23469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流程圖: 決策 25"/>
            <p:cNvSpPr/>
            <p:nvPr/>
          </p:nvSpPr>
          <p:spPr>
            <a:xfrm>
              <a:off x="286603" y="1542163"/>
              <a:ext cx="1735564" cy="8249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mark 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&gt;=70?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72" name="直線單箭頭接點 28"/>
            <p:cNvCxnSpPr>
              <a:stCxn id="171" idx="2"/>
              <a:endCxn id="178" idx="0"/>
            </p:cNvCxnSpPr>
            <p:nvPr/>
          </p:nvCxnSpPr>
          <p:spPr>
            <a:xfrm>
              <a:off x="1154385" y="2367156"/>
              <a:ext cx="0" cy="2551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825092" y="1614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54385" y="2242152"/>
              <a:ext cx="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175" name="矩形 34"/>
            <p:cNvSpPr/>
            <p:nvPr/>
          </p:nvSpPr>
          <p:spPr>
            <a:xfrm>
              <a:off x="2256864" y="1649859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“C”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86603" y="4797152"/>
            <a:ext cx="3044851" cy="1617712"/>
            <a:chOff x="286603" y="1542163"/>
            <a:chExt cx="3044851" cy="1617712"/>
          </a:xfrm>
        </p:grpSpPr>
        <p:cxnSp>
          <p:nvCxnSpPr>
            <p:cNvPr id="177" name="直線單箭頭接點 28"/>
            <p:cNvCxnSpPr>
              <a:stCxn id="178" idx="3"/>
              <a:endCxn id="182" idx="1"/>
            </p:cNvCxnSpPr>
            <p:nvPr/>
          </p:nvCxnSpPr>
          <p:spPr>
            <a:xfrm flipV="1">
              <a:off x="2022167" y="1954659"/>
              <a:ext cx="23469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流程圖: 決策 25"/>
            <p:cNvSpPr/>
            <p:nvPr/>
          </p:nvSpPr>
          <p:spPr>
            <a:xfrm>
              <a:off x="286603" y="1542163"/>
              <a:ext cx="1735564" cy="8249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mark 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&gt;=60?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825092" y="1614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54385" y="2242152"/>
              <a:ext cx="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182" name="矩形 34"/>
            <p:cNvSpPr/>
            <p:nvPr/>
          </p:nvSpPr>
          <p:spPr>
            <a:xfrm>
              <a:off x="2256864" y="1649859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“D”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187" name="矩形 34"/>
            <p:cNvSpPr/>
            <p:nvPr/>
          </p:nvSpPr>
          <p:spPr>
            <a:xfrm>
              <a:off x="2256864" y="2550275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“F”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</a:t>
            </a:r>
            <a:r>
              <a:rPr lang="en-US" b="1" dirty="0"/>
              <a:t>if-else</a:t>
            </a:r>
            <a:r>
              <a:rPr lang="en-US" dirty="0"/>
              <a:t> Statement</a:t>
            </a:r>
          </a:p>
        </p:txBody>
      </p:sp>
      <p:cxnSp>
        <p:nvCxnSpPr>
          <p:cNvPr id="126" name="Elbow Connector 125"/>
          <p:cNvCxnSpPr>
            <a:stCxn id="178" idx="2"/>
            <a:endCxn id="187" idx="1"/>
          </p:cNvCxnSpPr>
          <p:nvPr/>
        </p:nvCxnSpPr>
        <p:spPr>
          <a:xfrm rot="16200000" flipH="1">
            <a:off x="1461665" y="5314864"/>
            <a:ext cx="487919" cy="110247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28"/>
          <p:cNvCxnSpPr>
            <a:endCxn id="6" idx="0"/>
          </p:cNvCxnSpPr>
          <p:nvPr/>
        </p:nvCxnSpPr>
        <p:spPr>
          <a:xfrm>
            <a:off x="1154385" y="1308881"/>
            <a:ext cx="0" cy="2332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286603" y="1542163"/>
            <a:ext cx="3044851" cy="1094749"/>
            <a:chOff x="286603" y="1542163"/>
            <a:chExt cx="3044851" cy="1094749"/>
          </a:xfrm>
        </p:grpSpPr>
        <p:cxnSp>
          <p:nvCxnSpPr>
            <p:cNvPr id="17" name="直線單箭頭接點 28"/>
            <p:cNvCxnSpPr>
              <a:stCxn id="6" idx="3"/>
              <a:endCxn id="148" idx="1"/>
            </p:cNvCxnSpPr>
            <p:nvPr/>
          </p:nvCxnSpPr>
          <p:spPr>
            <a:xfrm flipV="1">
              <a:off x="2022167" y="1954659"/>
              <a:ext cx="23469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圖: 決策 25"/>
            <p:cNvSpPr/>
            <p:nvPr/>
          </p:nvSpPr>
          <p:spPr>
            <a:xfrm>
              <a:off x="286603" y="1542163"/>
              <a:ext cx="1735564" cy="8249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mark 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&gt;=90?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線單箭頭接點 28"/>
            <p:cNvCxnSpPr>
              <a:stCxn id="6" idx="2"/>
              <a:endCxn id="164" idx="0"/>
            </p:cNvCxnSpPr>
            <p:nvPr/>
          </p:nvCxnSpPr>
          <p:spPr>
            <a:xfrm>
              <a:off x="1154385" y="2367156"/>
              <a:ext cx="0" cy="26975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825092" y="1614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54385" y="2242152"/>
              <a:ext cx="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148" name="矩形 34"/>
            <p:cNvSpPr/>
            <p:nvPr/>
          </p:nvSpPr>
          <p:spPr>
            <a:xfrm>
              <a:off x="2256864" y="1649859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“A”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86603" y="2636912"/>
            <a:ext cx="3044851" cy="1080120"/>
            <a:chOff x="286603" y="1542163"/>
            <a:chExt cx="3044851" cy="1080120"/>
          </a:xfrm>
        </p:grpSpPr>
        <p:cxnSp>
          <p:nvCxnSpPr>
            <p:cNvPr id="163" name="直線單箭頭接點 28"/>
            <p:cNvCxnSpPr>
              <a:stCxn id="164" idx="3"/>
              <a:endCxn id="168" idx="1"/>
            </p:cNvCxnSpPr>
            <p:nvPr/>
          </p:nvCxnSpPr>
          <p:spPr>
            <a:xfrm flipV="1">
              <a:off x="2022167" y="1954659"/>
              <a:ext cx="23469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流程圖: 決策 25"/>
            <p:cNvSpPr/>
            <p:nvPr/>
          </p:nvSpPr>
          <p:spPr>
            <a:xfrm>
              <a:off x="286603" y="1542163"/>
              <a:ext cx="1735564" cy="8249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mark 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&gt;=80?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65" name="直線單箭頭接點 28"/>
            <p:cNvCxnSpPr>
              <a:stCxn id="164" idx="2"/>
              <a:endCxn id="171" idx="0"/>
            </p:cNvCxnSpPr>
            <p:nvPr/>
          </p:nvCxnSpPr>
          <p:spPr>
            <a:xfrm>
              <a:off x="1154385" y="2367156"/>
              <a:ext cx="0" cy="2551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825092" y="1614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154385" y="2242152"/>
              <a:ext cx="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168" name="矩形 34"/>
            <p:cNvSpPr/>
            <p:nvPr/>
          </p:nvSpPr>
          <p:spPr>
            <a:xfrm>
              <a:off x="2256864" y="1649859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“B”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6603" y="3717032"/>
            <a:ext cx="3044851" cy="1080120"/>
            <a:chOff x="286603" y="1542163"/>
            <a:chExt cx="3044851" cy="1080120"/>
          </a:xfrm>
        </p:grpSpPr>
        <p:cxnSp>
          <p:nvCxnSpPr>
            <p:cNvPr id="170" name="直線單箭頭接點 28"/>
            <p:cNvCxnSpPr>
              <a:stCxn id="171" idx="3"/>
              <a:endCxn id="175" idx="1"/>
            </p:cNvCxnSpPr>
            <p:nvPr/>
          </p:nvCxnSpPr>
          <p:spPr>
            <a:xfrm flipV="1">
              <a:off x="2022167" y="1954659"/>
              <a:ext cx="23469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流程圖: 決策 25"/>
            <p:cNvSpPr/>
            <p:nvPr/>
          </p:nvSpPr>
          <p:spPr>
            <a:xfrm>
              <a:off x="286603" y="1542163"/>
              <a:ext cx="1735564" cy="8249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mark 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&gt;=70?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72" name="直線單箭頭接點 28"/>
            <p:cNvCxnSpPr>
              <a:stCxn id="171" idx="2"/>
              <a:endCxn id="178" idx="0"/>
            </p:cNvCxnSpPr>
            <p:nvPr/>
          </p:nvCxnSpPr>
          <p:spPr>
            <a:xfrm>
              <a:off x="1154385" y="2367156"/>
              <a:ext cx="0" cy="2551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825092" y="1614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54385" y="2242152"/>
              <a:ext cx="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175" name="矩形 34"/>
            <p:cNvSpPr/>
            <p:nvPr/>
          </p:nvSpPr>
          <p:spPr>
            <a:xfrm>
              <a:off x="2256864" y="1649859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“C”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86603" y="4797152"/>
            <a:ext cx="3044851" cy="1617712"/>
            <a:chOff x="286603" y="1542163"/>
            <a:chExt cx="3044851" cy="1617712"/>
          </a:xfrm>
        </p:grpSpPr>
        <p:cxnSp>
          <p:nvCxnSpPr>
            <p:cNvPr id="177" name="直線單箭頭接點 28"/>
            <p:cNvCxnSpPr>
              <a:stCxn id="178" idx="3"/>
              <a:endCxn id="182" idx="1"/>
            </p:cNvCxnSpPr>
            <p:nvPr/>
          </p:nvCxnSpPr>
          <p:spPr>
            <a:xfrm flipV="1">
              <a:off x="2022167" y="1954659"/>
              <a:ext cx="23469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流程圖: 決策 25"/>
            <p:cNvSpPr/>
            <p:nvPr/>
          </p:nvSpPr>
          <p:spPr>
            <a:xfrm>
              <a:off x="286603" y="1542163"/>
              <a:ext cx="1735564" cy="8249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 mark </a:t>
              </a:r>
              <a:br>
                <a:rPr lang="en-US" altLang="zh-TW" sz="1600" dirty="0">
                  <a:solidFill>
                    <a:schemeClr val="dk1"/>
                  </a:solidFill>
                </a:rPr>
              </a:br>
              <a:r>
                <a:rPr lang="en-US" altLang="zh-TW" sz="1600" dirty="0">
                  <a:solidFill>
                    <a:schemeClr val="dk1"/>
                  </a:solidFill>
                </a:rPr>
                <a:t>&gt;=60?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825092" y="1614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54385" y="2242152"/>
              <a:ext cx="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182" name="矩形 34"/>
            <p:cNvSpPr/>
            <p:nvPr/>
          </p:nvSpPr>
          <p:spPr>
            <a:xfrm>
              <a:off x="2256864" y="1649859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“D”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187" name="矩形 34"/>
            <p:cNvSpPr/>
            <p:nvPr/>
          </p:nvSpPr>
          <p:spPr>
            <a:xfrm>
              <a:off x="2256864" y="2550275"/>
              <a:ext cx="107459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dk1"/>
                  </a:solidFill>
                </a:rPr>
                <a:t>Print “F”</a:t>
              </a:r>
              <a:endParaRPr lang="zh-TW" altLang="en-US"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766351" y="2426818"/>
            <a:ext cx="5076505" cy="2686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 mark &gt;= 90 )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90 and above gets "A</a:t>
            </a:r>
            <a:r>
              <a:rPr lang="sv-SE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sv-S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mark 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&gt;= 80 )   </a:t>
            </a:r>
            <a:r>
              <a:rPr lang="sv-SE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80-89 gets "B"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 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 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(mark &gt;= 70 )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70-79 gets "C</a:t>
            </a:r>
            <a:r>
              <a:rPr lang="sv-SE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sv-S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mark 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&gt;= 60 )   </a:t>
            </a:r>
            <a:r>
              <a:rPr lang="sv-SE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60-69 gets "D"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less than 60 gets "F"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729012" y="1768440"/>
            <a:ext cx="5126144" cy="540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more compact style is preferred</a:t>
            </a:r>
          </a:p>
        </p:txBody>
      </p:sp>
    </p:spTree>
    <p:extLst>
      <p:ext uri="{BB962C8B-B14F-4D97-AF65-F5344CB8AC3E}">
        <p14:creationId xmlns:p14="http://schemas.microsoft.com/office/powerpoint/2010/main" val="1398217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of </a:t>
            </a:r>
            <a:r>
              <a:rPr lang="en-US" b="1" dirty="0"/>
              <a:t>if</a:t>
            </a:r>
            <a:r>
              <a:rPr lang="en-US" dirty="0"/>
              <a:t> vs. Multi-way </a:t>
            </a:r>
            <a:r>
              <a:rPr lang="en-US" b="1" dirty="0"/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What’s the difference between the following two program segments?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022" y="2404899"/>
            <a:ext cx="3743659" cy="2686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(mark &gt;= 90 ) 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sv-S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mark 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&gt;= 80 )</a:t>
            </a:r>
            <a:endParaRPr lang="sv-SE" sz="16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 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 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(mark &gt;= 70 )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sv-S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mark </a:t>
            </a:r>
            <a:r>
              <a:rPr lang="sv-SE" sz="1600" dirty="0">
                <a:latin typeface="Consolas" charset="0"/>
                <a:ea typeface="Consolas" charset="0"/>
                <a:cs typeface="Consolas" charset="0"/>
              </a:rPr>
              <a:t>&gt;= 60 )</a:t>
            </a:r>
            <a:endParaRPr lang="sv-SE" sz="16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else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2405265"/>
            <a:ext cx="3743659" cy="2686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 mark &gt;= 90 )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 mark &lt; 90 &amp;&amp; mark &gt;= 80 )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 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 mark &lt; 80 &amp;&amp; mark &gt;= 70 )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 mark &lt; 70 &amp;&amp; mark &gt;= 60 )  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 mark &lt; 60 )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76997" y="6012137"/>
            <a:ext cx="5323686" cy="4582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program outcome but different performance!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0389" y="5247729"/>
            <a:ext cx="8073949" cy="558870"/>
            <a:chOff x="550389" y="5247729"/>
            <a:chExt cx="8073949" cy="558870"/>
          </a:xfrm>
        </p:grpSpPr>
        <p:sp>
          <p:nvSpPr>
            <p:cNvPr id="9" name="Rectangle 8"/>
            <p:cNvSpPr/>
            <p:nvPr/>
          </p:nvSpPr>
          <p:spPr>
            <a:xfrm>
              <a:off x="550389" y="5247729"/>
              <a:ext cx="3780292" cy="5588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Faster, skip remaining if testing once hitting a true condition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38840" y="5247729"/>
              <a:ext cx="3985498" cy="5588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Slower, needs to test all conditions even though only one of them can be true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209" y="1422297"/>
            <a:ext cx="4047836" cy="4806116"/>
          </a:xfrm>
        </p:spPr>
        <p:txBody>
          <a:bodyPr/>
          <a:lstStyle/>
          <a:p>
            <a:r>
              <a:rPr lang="en-US" dirty="0"/>
              <a:t>A multi-way branching action can also be achieved using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936" y="1422297"/>
            <a:ext cx="4270196" cy="476443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b="1" dirty="0">
                <a:solidFill>
                  <a:srgbClr val="0070C0"/>
                </a:solidFill>
              </a:rPr>
              <a:t>switch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E46C0A"/>
                </a:solidFill>
              </a:rPr>
              <a:t>controlling_expression</a:t>
            </a:r>
            <a:r>
              <a:rPr lang="en-US" sz="20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b="1" dirty="0">
                <a:solidFill>
                  <a:srgbClr val="0070C0"/>
                </a:solidFill>
              </a:rPr>
              <a:t>case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constant_1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>
                <a:solidFill>
                  <a:schemeClr val="tx1"/>
                </a:solidFill>
              </a:rPr>
              <a:t>statement_1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b="1" dirty="0">
                <a:solidFill>
                  <a:srgbClr val="0070C0"/>
                </a:solidFill>
              </a:rPr>
              <a:t>break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b="1" dirty="0">
                <a:solidFill>
                  <a:srgbClr val="0070C0"/>
                </a:solidFill>
              </a:rPr>
              <a:t>case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constant_2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>
                <a:solidFill>
                  <a:schemeClr val="tx1"/>
                </a:solidFill>
              </a:rPr>
              <a:t>statement_2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b="1" dirty="0">
                <a:solidFill>
                  <a:srgbClr val="0070C0"/>
                </a:solidFill>
              </a:rPr>
              <a:t>break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...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b="1" dirty="0">
                <a:solidFill>
                  <a:srgbClr val="0070C0"/>
                </a:solidFill>
              </a:rPr>
              <a:t>case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constant_n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 err="1">
                <a:solidFill>
                  <a:schemeClr val="tx1"/>
                </a:solidFill>
              </a:rPr>
              <a:t>statement_n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b="1" dirty="0">
                <a:solidFill>
                  <a:srgbClr val="0070C0"/>
                </a:solidFill>
              </a:rPr>
              <a:t>break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b="1" dirty="0">
                <a:solidFill>
                  <a:srgbClr val="0070C0"/>
                </a:solidFill>
              </a:rPr>
              <a:t>default: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 err="1">
                <a:solidFill>
                  <a:schemeClr val="tx1"/>
                </a:solidFill>
              </a:rPr>
              <a:t>default_statement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}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08733" y="3455437"/>
            <a:ext cx="4672698" cy="14418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E46C0A"/>
                </a:solidFill>
              </a:rPr>
              <a:t>controlling expression </a:t>
            </a:r>
            <a:r>
              <a:rPr lang="en-US" sz="2000" dirty="0">
                <a:solidFill>
                  <a:schemeClr val="tx1"/>
                </a:solidFill>
              </a:rPr>
              <a:t>in a switch statement must return either a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Boolean value, an integer or a character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86343" y="2172529"/>
            <a:ext cx="581422" cy="1282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71591" y="5232428"/>
            <a:ext cx="1306574" cy="7905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optional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4192355" y="5232428"/>
            <a:ext cx="275410" cy="535483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4467765" y="5477220"/>
            <a:ext cx="703826" cy="150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5465" y="1086378"/>
            <a:ext cx="5170312" cy="5452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grade;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grade;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switch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grade ) 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‘A’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4.0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3.0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‘C’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2.0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‘D’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1.0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‘F’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0.0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break;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is invalid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07349" y="1311755"/>
            <a:ext cx="2734629" cy="2173552"/>
            <a:chOff x="107349" y="1311755"/>
            <a:chExt cx="2734629" cy="2173552"/>
          </a:xfrm>
        </p:grpSpPr>
        <p:sp>
          <p:nvSpPr>
            <p:cNvPr id="5" name="Rectangle 4"/>
            <p:cNvSpPr/>
            <p:nvPr/>
          </p:nvSpPr>
          <p:spPr>
            <a:xfrm>
              <a:off x="290687" y="1669425"/>
              <a:ext cx="2551291" cy="18158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1113" lvl="1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The </a:t>
              </a:r>
              <a:r>
                <a:rPr lang="en-US" sz="1600" dirty="0">
                  <a:solidFill>
                    <a:schemeClr val="accent3"/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constants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 given after the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case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 keywords are checked in order until the first that equals the value of the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controlling_expression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is found, and then the following statements are executed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07349" y="1311755"/>
              <a:ext cx="366676" cy="3666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60622" y="741581"/>
            <a:ext cx="3544711" cy="1259781"/>
            <a:chOff x="5260622" y="741581"/>
            <a:chExt cx="3544711" cy="1259781"/>
          </a:xfrm>
        </p:grpSpPr>
        <p:sp>
          <p:nvSpPr>
            <p:cNvPr id="4" name="TextBox 3"/>
            <p:cNvSpPr txBox="1"/>
            <p:nvPr/>
          </p:nvSpPr>
          <p:spPr>
            <a:xfrm>
              <a:off x="5768624" y="924144"/>
              <a:ext cx="3036709" cy="10772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When a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switch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 statement is executed, the </a:t>
              </a:r>
              <a:r>
                <a:rPr lang="en-US" sz="1600" dirty="0" err="1">
                  <a:solidFill>
                    <a:srgbClr val="E46C0A"/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controlling_expression</a:t>
              </a:r>
              <a:r>
                <a:rPr lang="en-US" sz="1600" dirty="0">
                  <a:solidFill>
                    <a:srgbClr val="E46C0A"/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is evaluated,</a:t>
              </a:r>
            </a:p>
            <a:p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the value of which must be one of Boolean, integer or character types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492257" y="741581"/>
              <a:ext cx="366676" cy="3666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cxnSp>
          <p:nvCxnSpPr>
            <p:cNvPr id="18" name="Straight Arrow Connector 17"/>
            <p:cNvCxnSpPr>
              <a:cxnSpLocks/>
              <a:stCxn id="4" idx="1"/>
            </p:cNvCxnSpPr>
            <p:nvPr/>
          </p:nvCxnSpPr>
          <p:spPr>
            <a:xfrm flipH="1">
              <a:off x="5260622" y="1462753"/>
              <a:ext cx="508002" cy="30960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V="1">
            <a:off x="2858803" y="2305901"/>
            <a:ext cx="290797" cy="98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3374" y="3812645"/>
            <a:ext cx="3516493" cy="852068"/>
            <a:chOff x="73374" y="3812645"/>
            <a:chExt cx="3516493" cy="852068"/>
          </a:xfrm>
        </p:grpSpPr>
        <p:sp>
          <p:nvSpPr>
            <p:cNvPr id="11" name="Rectangle 10"/>
            <p:cNvSpPr/>
            <p:nvPr/>
          </p:nvSpPr>
          <p:spPr>
            <a:xfrm>
              <a:off x="290687" y="4079938"/>
              <a:ext cx="2633135" cy="584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1113" lvl="1"/>
              <a:r>
                <a:rPr lang="en-US" sz="1600">
                  <a:latin typeface="Avenir Next Condensed" charset="0"/>
                  <a:ea typeface="Avenir Next Condensed" charset="0"/>
                  <a:cs typeface="Avenir Next Condensed" charset="0"/>
                </a:rPr>
                <a:t>The </a:t>
              </a:r>
              <a:r>
                <a:rPr lang="en-US" sz="1600" b="1">
                  <a:latin typeface="Avenir Next Condensed" charset="0"/>
                  <a:ea typeface="Avenir Next Condensed" charset="0"/>
                  <a:cs typeface="Avenir Next Condensed" charset="0"/>
                </a:rPr>
                <a:t>switch</a:t>
              </a:r>
              <a:r>
                <a:rPr lang="en-US" sz="1600">
                  <a:latin typeface="Avenir Next Condensed" charset="0"/>
                  <a:ea typeface="Avenir Next Condensed" charset="0"/>
                  <a:cs typeface="Avenir Next Condensed" charset="0"/>
                </a:rPr>
                <a:t> statement ends when a </a:t>
              </a:r>
              <a:r>
                <a:rPr lang="en-US" sz="1600" b="1">
                  <a:latin typeface="Avenir Next Condensed" charset="0"/>
                  <a:ea typeface="Avenir Next Condensed" charset="0"/>
                  <a:cs typeface="Avenir Next Condensed" charset="0"/>
                </a:rPr>
                <a:t>break</a:t>
              </a:r>
              <a:r>
                <a:rPr lang="en-US" sz="1600">
                  <a:latin typeface="Avenir Next Condensed" charset="0"/>
                  <a:ea typeface="Avenir Next Condensed" charset="0"/>
                  <a:cs typeface="Avenir Next Condensed" charset="0"/>
                </a:rPr>
                <a:t> statement is encountered</a:t>
              </a:r>
              <a:endParaRPr lang="en-US" sz="1600" dirty="0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3374" y="3812645"/>
              <a:ext cx="366676" cy="3666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2923822" y="4109156"/>
              <a:ext cx="666045" cy="7016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374" y="5186300"/>
            <a:ext cx="3076226" cy="1443894"/>
            <a:chOff x="73374" y="5186300"/>
            <a:chExt cx="3076226" cy="1443894"/>
          </a:xfrm>
        </p:grpSpPr>
        <p:sp>
          <p:nvSpPr>
            <p:cNvPr id="12" name="Rectangle 11"/>
            <p:cNvSpPr/>
            <p:nvPr/>
          </p:nvSpPr>
          <p:spPr>
            <a:xfrm>
              <a:off x="145344" y="5552976"/>
              <a:ext cx="2778478" cy="10772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1113" lvl="1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If none of the constants matches the value of the </a:t>
              </a:r>
              <a:r>
                <a:rPr lang="en-US" sz="1600" dirty="0" err="1">
                  <a:solidFill>
                    <a:srgbClr val="E46C0A"/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controlling_expression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, then the </a:t>
              </a:r>
              <a:r>
                <a:rPr lang="en-US" sz="1600" dirty="0" err="1">
                  <a:solidFill>
                    <a:srgbClr val="0070C0"/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default_statement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 is executed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73374" y="5186300"/>
              <a:ext cx="366676" cy="3666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923822" y="5754554"/>
              <a:ext cx="225778" cy="3664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58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024" y="1153131"/>
            <a:ext cx="4348976" cy="4612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tlCol="0" anchor="ctr"/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nsolas" charset="0"/>
                <a:ea typeface="Menlo" panose="020B0609030804020204" pitchFamily="49" charset="0"/>
                <a:cs typeface="Consolas" charset="0"/>
              </a:rPr>
              <a:t> 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grade;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grade;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switch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grade ) 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‘A’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4.0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3.0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‘C’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2.0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‘D’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1.0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‘F’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0.0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break;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is invalid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8D9B7-4C44-F14B-A90F-9F6B246AF56B}"/>
              </a:ext>
            </a:extLst>
          </p:cNvPr>
          <p:cNvSpPr txBox="1"/>
          <p:nvPr/>
        </p:nvSpPr>
        <p:spPr>
          <a:xfrm>
            <a:off x="4572000" y="1743911"/>
            <a:ext cx="16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equivalent 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056C1-2E86-484B-9203-00999B14947A}"/>
              </a:ext>
            </a:extLst>
          </p:cNvPr>
          <p:cNvSpPr/>
          <p:nvPr/>
        </p:nvSpPr>
        <p:spPr>
          <a:xfrm>
            <a:off x="4378712" y="2235121"/>
            <a:ext cx="4348976" cy="3403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tlCol="0" anchor="ctr"/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nsolas" charset="0"/>
                <a:ea typeface="Menlo" panose="020B0609030804020204" pitchFamily="49" charset="0"/>
                <a:cs typeface="Consolas" charset="0"/>
              </a:rPr>
              <a:t> 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grade;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grade;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(grade == ‘A’) 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4.0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 if (grade == ‘B’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3.0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 if (grade == ‘C’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2.0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 if (grade == ‘D’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1.0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 if (grade == ‘F’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point is 0.0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is invalid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D3E36C-2300-F640-8A12-5DCAFA7EAA35}"/>
              </a:ext>
            </a:extLst>
          </p:cNvPr>
          <p:cNvSpPr txBox="1"/>
          <p:nvPr/>
        </p:nvSpPr>
        <p:spPr>
          <a:xfrm>
            <a:off x="654205" y="5899599"/>
            <a:ext cx="766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switch statement is sometimes preferably especially when it can show clearly the flow of control depends on the value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</a:t>
            </a:r>
            <a:r>
              <a:rPr lang="en-US" dirty="0"/>
              <a:t> only.</a:t>
            </a:r>
          </a:p>
        </p:txBody>
      </p:sp>
    </p:spTree>
    <p:extLst>
      <p:ext uri="{BB962C8B-B14F-4D97-AF65-F5344CB8AC3E}">
        <p14:creationId xmlns:p14="http://schemas.microsoft.com/office/powerpoint/2010/main" val="1580803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281113"/>
            <a:ext cx="4340578" cy="5440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 mark / 10 ) {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grade = ‘F’;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grade = ‘D’;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grade = ‘C’;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grade = ‘B’;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grade = ‘A’;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invalid mark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2" y="715927"/>
            <a:ext cx="198984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>
                <a:latin typeface="Avenir Next" charset="0"/>
                <a:ea typeface="Avenir Next" charset="0"/>
                <a:cs typeface="Avenir Next" charset="0"/>
              </a:rPr>
              <a:t>more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215098"/>
            <a:ext cx="3036709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Assuming that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mark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is of type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with range 0 to 100.  Note that this is an integer division which results in an integer value.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>
            <a:cxnSpLocks/>
            <a:stCxn id="12" idx="1"/>
          </p:cNvCxnSpPr>
          <p:nvPr/>
        </p:nvCxnSpPr>
        <p:spPr>
          <a:xfrm flipH="1" flipV="1">
            <a:off x="3556002" y="1603023"/>
            <a:ext cx="1015998" cy="15068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6271E3-7D99-BB44-A44F-0950E8AD7EF7}"/>
              </a:ext>
            </a:extLst>
          </p:cNvPr>
          <p:cNvSpPr txBox="1"/>
          <p:nvPr/>
        </p:nvSpPr>
        <p:spPr>
          <a:xfrm>
            <a:off x="4932977" y="2448754"/>
            <a:ext cx="3753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range of mark for grade to be assigned ‘A’? </a:t>
            </a:r>
          </a:p>
          <a:p>
            <a:endParaRPr lang="en-US" dirty="0"/>
          </a:p>
          <a:p>
            <a:r>
              <a:rPr lang="en-US" dirty="0"/>
              <a:t>for grade to be assigned ‘B’?</a:t>
            </a:r>
          </a:p>
          <a:p>
            <a:endParaRPr lang="en-US" dirty="0"/>
          </a:p>
          <a:p>
            <a:r>
              <a:rPr lang="en-US" dirty="0"/>
              <a:t>for grade to be assigned ‘C’?</a:t>
            </a:r>
          </a:p>
          <a:p>
            <a:endParaRPr lang="en-US" dirty="0"/>
          </a:p>
          <a:p>
            <a:r>
              <a:rPr lang="en-US" dirty="0"/>
              <a:t>for grade to be assigned ‘D’?</a:t>
            </a:r>
          </a:p>
          <a:p>
            <a:endParaRPr lang="en-US" dirty="0"/>
          </a:p>
          <a:p>
            <a:r>
              <a:rPr lang="en-US" dirty="0"/>
              <a:t>for grade to be assigned ‘F’?</a:t>
            </a:r>
          </a:p>
          <a:p>
            <a:endParaRPr lang="en-US" dirty="0"/>
          </a:p>
          <a:p>
            <a:r>
              <a:rPr lang="en-US" dirty="0"/>
              <a:t>What if mark is out of the range 0 to 100?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188BD-0FA0-E34C-9787-831F8B9C8DAF}"/>
              </a:ext>
            </a:extLst>
          </p:cNvPr>
          <p:cNvSpPr txBox="1"/>
          <p:nvPr/>
        </p:nvSpPr>
        <p:spPr>
          <a:xfrm>
            <a:off x="6638641" y="277661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90-100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74E41-2A70-6749-995E-F77AC3C709A2}"/>
              </a:ext>
            </a:extLst>
          </p:cNvPr>
          <p:cNvSpPr txBox="1"/>
          <p:nvPr/>
        </p:nvSpPr>
        <p:spPr>
          <a:xfrm>
            <a:off x="7753762" y="32443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80-89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94C8E-05B9-AA4A-87C2-A6795FD66032}"/>
              </a:ext>
            </a:extLst>
          </p:cNvPr>
          <p:cNvSpPr txBox="1"/>
          <p:nvPr/>
        </p:nvSpPr>
        <p:spPr>
          <a:xfrm>
            <a:off x="7753762" y="38166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70-79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4B71B-0547-334F-993B-D822CAEA2338}"/>
              </a:ext>
            </a:extLst>
          </p:cNvPr>
          <p:cNvSpPr txBox="1"/>
          <p:nvPr/>
        </p:nvSpPr>
        <p:spPr>
          <a:xfrm>
            <a:off x="7753762" y="434917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60-69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FF0DE-8EBC-8346-8345-0E8EEFB575D3}"/>
              </a:ext>
            </a:extLst>
          </p:cNvPr>
          <p:cNvSpPr txBox="1"/>
          <p:nvPr/>
        </p:nvSpPr>
        <p:spPr>
          <a:xfrm>
            <a:off x="7753762" y="491047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0-59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0148A-1120-9949-B3AF-EC53A2B9CEBE}"/>
              </a:ext>
            </a:extLst>
          </p:cNvPr>
          <p:cNvSpPr txBox="1"/>
          <p:nvPr/>
        </p:nvSpPr>
        <p:spPr>
          <a:xfrm>
            <a:off x="5687071" y="5864954"/>
            <a:ext cx="29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program will output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“invalid mark” on screen</a:t>
            </a:r>
          </a:p>
        </p:txBody>
      </p:sp>
    </p:spTree>
    <p:extLst>
      <p:ext uri="{BB962C8B-B14F-4D97-AF65-F5344CB8AC3E}">
        <p14:creationId xmlns:p14="http://schemas.microsoft.com/office/powerpoint/2010/main" val="19089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4" grpId="0"/>
      <p:bldP spid="6" grpId="0"/>
      <p:bldP spid="14" grpId="0"/>
      <p:bldP spid="15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2" y="715927"/>
            <a:ext cx="198984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>
                <a:latin typeface="Avenir Next" charset="0"/>
                <a:ea typeface="Avenir Next" charset="0"/>
                <a:cs typeface="Avenir Next" charset="0"/>
              </a:rPr>
              <a:t>more 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8659" y="1667839"/>
            <a:ext cx="4944533" cy="2541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switch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age &gt;= 18 ) {</a:t>
            </a:r>
            <a:b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ts val="14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Old enough to vote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  <a:b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ts val="14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 old enough to vote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  <a:b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02216-C8F7-2848-9547-1F8C8ACD97C8}"/>
              </a:ext>
            </a:extLst>
          </p:cNvPr>
          <p:cNvSpPr txBox="1"/>
          <p:nvPr/>
        </p:nvSpPr>
        <p:spPr>
          <a:xfrm>
            <a:off x="1341563" y="5098146"/>
            <a:ext cx="611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age &gt;= 18 is true, then output “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Old enough to vote” to screen;</a:t>
            </a:r>
          </a:p>
          <a:p>
            <a:r>
              <a:rPr lang="en-US" dirty="0"/>
              <a:t>Otherwise output “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Not old enough to vote” to 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6F69D-7EF5-214E-B65D-C6D62C6CB8A8}"/>
              </a:ext>
            </a:extLst>
          </p:cNvPr>
          <p:cNvSpPr txBox="1"/>
          <p:nvPr/>
        </p:nvSpPr>
        <p:spPr>
          <a:xfrm>
            <a:off x="791736" y="45611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program output?</a:t>
            </a:r>
          </a:p>
        </p:txBody>
      </p:sp>
    </p:spTree>
    <p:extLst>
      <p:ext uri="{BB962C8B-B14F-4D97-AF65-F5344CB8AC3E}">
        <p14:creationId xmlns:p14="http://schemas.microsoft.com/office/powerpoint/2010/main" val="7473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E46C0A"/>
                </a:solidFill>
              </a:rPr>
              <a:t>algorithm</a:t>
            </a:r>
            <a:r>
              <a:rPr lang="en-US" dirty="0"/>
              <a:t> is a procedure for solving a problem in terms of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to execute and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558ED5"/>
                </a:solidFill>
              </a:rPr>
              <a:t>order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/>
              <a:t>in which the actions execute (</a:t>
            </a:r>
            <a:r>
              <a:rPr lang="en-US" b="1" dirty="0"/>
              <a:t>flow of control</a:t>
            </a:r>
            <a:r>
              <a:rPr lang="en-US" dirty="0"/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68405" y="3222710"/>
            <a:ext cx="2516580" cy="3084160"/>
            <a:chOff x="3768405" y="3222710"/>
            <a:chExt cx="2516580" cy="3084160"/>
          </a:xfrm>
        </p:grpSpPr>
        <p:sp>
          <p:nvSpPr>
            <p:cNvPr id="45" name="Rectangle 44"/>
            <p:cNvSpPr/>
            <p:nvPr/>
          </p:nvSpPr>
          <p:spPr>
            <a:xfrm>
              <a:off x="3768405" y="3222710"/>
              <a:ext cx="2332809" cy="3084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28422" y="5430015"/>
              <a:ext cx="55656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E46B73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4800" b="1" dirty="0">
                <a:solidFill>
                  <a:srgbClr val="E46B73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47387" y="3351046"/>
              <a:ext cx="1774845" cy="2888392"/>
              <a:chOff x="1698235" y="3286204"/>
              <a:chExt cx="1774845" cy="288839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811196" y="3286204"/>
                <a:ext cx="154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out of bed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98235" y="3915969"/>
                <a:ext cx="1774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Take off pajamas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31685" y="4545734"/>
                <a:ext cx="1307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dressed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17621" y="5175499"/>
                <a:ext cx="1536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Take a shower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45235" y="5805264"/>
                <a:ext cx="148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 to campus</a:t>
                </a:r>
              </a:p>
            </p:txBody>
          </p:sp>
          <p:cxnSp>
            <p:nvCxnSpPr>
              <p:cNvPr id="17" name="Straight Arrow Connector 16"/>
              <p:cNvCxnSpPr>
                <a:stCxn id="6" idx="2"/>
                <a:endCxn id="7" idx="0"/>
              </p:cNvCxnSpPr>
              <p:nvPr/>
            </p:nvCxnSpPr>
            <p:spPr>
              <a:xfrm>
                <a:off x="2585657" y="3655536"/>
                <a:ext cx="1" cy="260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2"/>
                <a:endCxn id="8" idx="0"/>
              </p:cNvCxnSpPr>
              <p:nvPr/>
            </p:nvCxnSpPr>
            <p:spPr>
              <a:xfrm>
                <a:off x="2585658" y="4285301"/>
                <a:ext cx="0" cy="260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8" idx="2"/>
                <a:endCxn id="9" idx="0"/>
              </p:cNvCxnSpPr>
              <p:nvPr/>
            </p:nvCxnSpPr>
            <p:spPr>
              <a:xfrm>
                <a:off x="2585658" y="4915066"/>
                <a:ext cx="0" cy="260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2585657" y="5544831"/>
                <a:ext cx="1" cy="260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ounded Rectangle 45"/>
          <p:cNvSpPr/>
          <p:nvPr/>
        </p:nvSpPr>
        <p:spPr>
          <a:xfrm>
            <a:off x="6588224" y="3585412"/>
            <a:ext cx="2261316" cy="21881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Flow of control </a:t>
            </a:r>
            <a:r>
              <a:rPr lang="en-US" sz="1600" dirty="0">
                <a:solidFill>
                  <a:schemeClr val="tx1"/>
                </a:solidFill>
              </a:rPr>
              <a:t>is important.  The </a:t>
            </a:r>
            <a:r>
              <a:rPr lang="en-US" sz="1600" b="1" dirty="0">
                <a:solidFill>
                  <a:schemeClr val="tx1"/>
                </a:solidFill>
              </a:rPr>
              <a:t>correctness</a:t>
            </a:r>
            <a:r>
              <a:rPr lang="en-US" sz="1600" dirty="0">
                <a:solidFill>
                  <a:schemeClr val="tx1"/>
                </a:solidFill>
              </a:rPr>
              <a:t> of your algorithm determines whether you can get the desired result.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70548" y="3222710"/>
            <a:ext cx="2560168" cy="3084160"/>
            <a:chOff x="970548" y="3222710"/>
            <a:chExt cx="2560168" cy="3084160"/>
          </a:xfrm>
        </p:grpSpPr>
        <p:sp>
          <p:nvSpPr>
            <p:cNvPr id="44" name="Rectangle 43"/>
            <p:cNvSpPr/>
            <p:nvPr/>
          </p:nvSpPr>
          <p:spPr>
            <a:xfrm>
              <a:off x="970548" y="3222710"/>
              <a:ext cx="2332809" cy="3084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81380" y="5430015"/>
              <a:ext cx="649336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91E41E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4800" b="1" dirty="0">
                <a:solidFill>
                  <a:srgbClr val="91E41E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249530" y="3351046"/>
              <a:ext cx="1774845" cy="2888392"/>
              <a:chOff x="5436096" y="3231283"/>
              <a:chExt cx="1774845" cy="288839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549057" y="3231283"/>
                <a:ext cx="154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out of bed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36096" y="3861048"/>
                <a:ext cx="1774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Take off pajamas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55482" y="4490813"/>
                <a:ext cx="1536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Take a shower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69546" y="5120578"/>
                <a:ext cx="1307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dressed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83096" y="5750343"/>
                <a:ext cx="148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 to campus</a:t>
                </a:r>
              </a:p>
            </p:txBody>
          </p:sp>
          <p:cxnSp>
            <p:nvCxnSpPr>
              <p:cNvPr id="33" name="Straight Arrow Connector 32"/>
              <p:cNvCxnSpPr>
                <a:stCxn id="28" idx="2"/>
                <a:endCxn id="29" idx="0"/>
              </p:cNvCxnSpPr>
              <p:nvPr/>
            </p:nvCxnSpPr>
            <p:spPr>
              <a:xfrm>
                <a:off x="6323518" y="3600615"/>
                <a:ext cx="1" cy="260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9" idx="2"/>
                <a:endCxn id="30" idx="0"/>
              </p:cNvCxnSpPr>
              <p:nvPr/>
            </p:nvCxnSpPr>
            <p:spPr>
              <a:xfrm>
                <a:off x="6323519" y="4230380"/>
                <a:ext cx="0" cy="260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0" idx="2"/>
                <a:endCxn id="31" idx="0"/>
              </p:cNvCxnSpPr>
              <p:nvPr/>
            </p:nvCxnSpPr>
            <p:spPr>
              <a:xfrm>
                <a:off x="6323519" y="4860145"/>
                <a:ext cx="0" cy="260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1" idx="2"/>
                <a:endCxn id="32" idx="0"/>
              </p:cNvCxnSpPr>
              <p:nvPr/>
            </p:nvCxnSpPr>
            <p:spPr>
              <a:xfrm flipH="1">
                <a:off x="6323518" y="5489910"/>
                <a:ext cx="1" cy="260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734756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sz="1400" dirty="0"/>
              <a:t>	</a:t>
            </a:r>
          </a:p>
          <a:p>
            <a:pPr>
              <a:lnSpc>
                <a:spcPts val="1600"/>
              </a:lnSpc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main()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mark;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Enter the mark: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&gt;&gt; mark;</a:t>
            </a:r>
          </a:p>
          <a:p>
            <a:pPr>
              <a:lnSpc>
                <a:spcPts val="1600"/>
              </a:lnSpc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 mark / 10 ) {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F.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D.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C.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B.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A.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Invalid mark.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“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>
              <a:lnSpc>
                <a:spcPts val="1600"/>
              </a:lnSpc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2591" y="2405234"/>
            <a:ext cx="3911409" cy="16679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Enter the mark: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75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2591" y="2633636"/>
            <a:ext cx="3997230" cy="7835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The grade is C.</a:t>
            </a:r>
            <a:b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591" y="1660168"/>
            <a:ext cx="3911409" cy="7450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What is the output of the program segment if the input mark is 75?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60500" y="0"/>
            <a:ext cx="4680811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switch</a:t>
            </a:r>
            <a:r>
              <a:rPr lang="en-US" sz="2800" dirty="0"/>
              <a:t> Statement </a:t>
            </a:r>
            <a:br>
              <a:rPr lang="en-US" sz="2800" dirty="0"/>
            </a:br>
            <a:r>
              <a:rPr lang="en-US" sz="1600" dirty="0"/>
              <a:t>more 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18AD-4C0C-F943-A096-A8C6ADC5A2EB}"/>
              </a:ext>
            </a:extLst>
          </p:cNvPr>
          <p:cNvSpPr txBox="1"/>
          <p:nvPr/>
        </p:nvSpPr>
        <p:spPr>
          <a:xfrm>
            <a:off x="7620000" y="1170156"/>
            <a:ext cx="126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recap</a:t>
            </a:r>
          </a:p>
        </p:txBody>
      </p:sp>
    </p:spTree>
    <p:extLst>
      <p:ext uri="{BB962C8B-B14F-4D97-AF65-F5344CB8AC3E}">
        <p14:creationId xmlns:p14="http://schemas.microsoft.com/office/powerpoint/2010/main" val="18346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022" y="1078088"/>
            <a:ext cx="5734756" cy="5779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sz="1400" dirty="0"/>
              <a:t>	</a:t>
            </a:r>
          </a:p>
          <a:p>
            <a:pPr>
              <a:lnSpc>
                <a:spcPts val="1600"/>
              </a:lnSpc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main()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mark;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Enter the mark: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&gt;&gt; mark;</a:t>
            </a:r>
          </a:p>
          <a:p>
            <a:pPr>
              <a:lnSpc>
                <a:spcPts val="1600"/>
              </a:lnSpc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 mark / 10 ) {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F.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D.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C.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B.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The grade is A.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	</a:t>
            </a:r>
          </a:p>
          <a:p>
            <a:pPr>
              <a:lnSpc>
                <a:spcPts val="1600"/>
              </a:lnSpc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default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Invalid mark.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“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>
              <a:lnSpc>
                <a:spcPts val="1600"/>
              </a:lnSpc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979967" y="3513170"/>
            <a:ext cx="3997230" cy="16679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Enter the mark: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75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9967" y="3914715"/>
            <a:ext cx="3997230" cy="8991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The grade is C.</a:t>
            </a:r>
            <a:b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The grade is B.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The grade is A.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Invalid mark.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7" y="2768104"/>
            <a:ext cx="3911409" cy="7450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What is the output of the program segment if the input mark is 75?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915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switch</a:t>
            </a:r>
            <a:r>
              <a:rPr lang="en-US" sz="2800" dirty="0"/>
              <a:t> Statement </a:t>
            </a:r>
            <a:r>
              <a:rPr lang="en-US" sz="1600" dirty="0"/>
              <a:t>more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D1024-55E7-F945-A5E0-32EF63B3EFC6}"/>
              </a:ext>
            </a:extLst>
          </p:cNvPr>
          <p:cNvSpPr/>
          <p:nvPr/>
        </p:nvSpPr>
        <p:spPr>
          <a:xfrm>
            <a:off x="4869154" y="1456982"/>
            <a:ext cx="3817646" cy="695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ATTENTION!  </a:t>
            </a:r>
            <a:br>
              <a:rPr lang="en-US" dirty="0"/>
            </a:br>
            <a:r>
              <a:rPr lang="en-US" dirty="0"/>
              <a:t>The break; statements are missing!</a:t>
            </a:r>
          </a:p>
        </p:txBody>
      </p:sp>
    </p:spTree>
    <p:extLst>
      <p:ext uri="{BB962C8B-B14F-4D97-AF65-F5344CB8AC3E}">
        <p14:creationId xmlns:p14="http://schemas.microsoft.com/office/powerpoint/2010/main" val="20657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8584442" cy="5402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Below are some common mistakes in the Boolean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dirty="0"/>
              <a:t> of an </a:t>
            </a:r>
            <a:r>
              <a:rPr lang="en-US" b="1" dirty="0"/>
              <a:t>if</a:t>
            </a:r>
            <a:r>
              <a:rPr lang="en-US" dirty="0"/>
              <a:t> or </a:t>
            </a:r>
            <a:r>
              <a:rPr lang="en-US" b="1" dirty="0"/>
              <a:t>if…else</a:t>
            </a:r>
            <a:r>
              <a:rPr lang="en-US" dirty="0"/>
              <a:t> statement:</a:t>
            </a:r>
          </a:p>
          <a:p>
            <a:pPr lvl="1"/>
            <a:r>
              <a:rPr lang="en-US" dirty="0"/>
              <a:t>Using an assignment instead of the equality operator, e.g.,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Using bitwise AND/OR instead of logical AND/OR operator,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Using strings of inequalities,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These are all legal expressions in C++ and hence the compiler will not report any syntax error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1222" y="2323280"/>
            <a:ext cx="1385955" cy="52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Times New Roman" pitchFamily="18" charset="0"/>
              </a:rPr>
              <a:t>if </a:t>
            </a:r>
            <a:r>
              <a:rPr lang="en-US" sz="2000" dirty="0">
                <a:cs typeface="Times New Roman" pitchFamily="18" charset="0"/>
              </a:rPr>
              <a:t>(a </a:t>
            </a:r>
            <a:r>
              <a:rPr lang="en-US" sz="2000" b="1" dirty="0"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10)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0072" y="2323280"/>
            <a:ext cx="1385955" cy="52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Times New Roman" pitchFamily="18" charset="0"/>
              </a:rPr>
              <a:t>if</a:t>
            </a:r>
            <a:r>
              <a:rPr lang="en-US" sz="2000" dirty="0">
                <a:cs typeface="Times New Roman" pitchFamily="18" charset="0"/>
              </a:rPr>
              <a:t> (a </a:t>
            </a:r>
            <a:r>
              <a:rPr lang="en-US" sz="2000" b="1" dirty="0">
                <a:cs typeface="Times New Roman" pitchFamily="18" charset="0"/>
              </a:rPr>
              <a:t>==</a:t>
            </a:r>
            <a:r>
              <a:rPr lang="en-US" sz="2000" dirty="0">
                <a:cs typeface="Times New Roman" pitchFamily="18" charset="0"/>
              </a:rPr>
              <a:t> 10)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2458" y="3469718"/>
            <a:ext cx="2143484" cy="52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Times New Roman" pitchFamily="18" charset="0"/>
              </a:rPr>
              <a:t>if </a:t>
            </a:r>
            <a:r>
              <a:rPr lang="en-US" sz="2000" dirty="0">
                <a:cs typeface="Times New Roman" pitchFamily="18" charset="0"/>
              </a:rPr>
              <a:t>(a != 0 </a:t>
            </a:r>
            <a:r>
              <a:rPr lang="en-US" sz="2000" b="1" dirty="0">
                <a:cs typeface="Times New Roman" pitchFamily="18" charset="0"/>
              </a:rPr>
              <a:t>&amp;</a:t>
            </a:r>
            <a:r>
              <a:rPr lang="en-US" sz="2000" dirty="0">
                <a:cs typeface="Times New Roman" pitchFamily="18" charset="0"/>
              </a:rPr>
              <a:t> b &gt; 0)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032" y="3469718"/>
            <a:ext cx="2143484" cy="52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Times New Roman" pitchFamily="18" charset="0"/>
              </a:rPr>
              <a:t>if </a:t>
            </a:r>
            <a:r>
              <a:rPr lang="en-US" sz="2000" dirty="0">
                <a:cs typeface="Times New Roman" pitchFamily="18" charset="0"/>
              </a:rPr>
              <a:t>(a != 0 </a:t>
            </a:r>
            <a:r>
              <a:rPr lang="en-US" sz="2000" b="1" dirty="0">
                <a:cs typeface="Times New Roman" pitchFamily="18" charset="0"/>
              </a:rPr>
              <a:t>&amp;&amp;</a:t>
            </a:r>
            <a:r>
              <a:rPr lang="en-US" sz="2000" dirty="0">
                <a:cs typeface="Times New Roman" pitchFamily="18" charset="0"/>
              </a:rPr>
              <a:t> b &gt; 0)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2458" y="3990776"/>
            <a:ext cx="2143484" cy="52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Times New Roman" pitchFamily="18" charset="0"/>
              </a:rPr>
              <a:t>if </a:t>
            </a:r>
            <a:r>
              <a:rPr lang="en-US" sz="2000" dirty="0">
                <a:cs typeface="Times New Roman" pitchFamily="18" charset="0"/>
              </a:rPr>
              <a:t>(a != 0 </a:t>
            </a:r>
            <a:r>
              <a:rPr lang="en-US" sz="2000" b="1" dirty="0">
                <a:cs typeface="Times New Roman" pitchFamily="18" charset="0"/>
              </a:rPr>
              <a:t>|</a:t>
            </a:r>
            <a:r>
              <a:rPr lang="en-US" sz="2000" dirty="0">
                <a:cs typeface="Times New Roman" pitchFamily="18" charset="0"/>
              </a:rPr>
              <a:t> b &gt; 0)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3990776"/>
            <a:ext cx="2143484" cy="52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Times New Roman" pitchFamily="18" charset="0"/>
              </a:rPr>
              <a:t>if </a:t>
            </a:r>
            <a:r>
              <a:rPr lang="en-US" sz="2000" dirty="0">
                <a:cs typeface="Times New Roman" pitchFamily="18" charset="0"/>
              </a:rPr>
              <a:t>(a != 0 </a:t>
            </a:r>
            <a:r>
              <a:rPr lang="en-US" sz="2000" b="1" dirty="0">
                <a:cs typeface="Times New Roman" pitchFamily="18" charset="0"/>
              </a:rPr>
              <a:t>||</a:t>
            </a:r>
            <a:r>
              <a:rPr lang="en-US" sz="2000" dirty="0">
                <a:cs typeface="Times New Roman" pitchFamily="18" charset="0"/>
              </a:rPr>
              <a:t> b &gt; 0)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2458" y="5172190"/>
            <a:ext cx="2143484" cy="52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Times New Roman" pitchFamily="18" charset="0"/>
              </a:rPr>
              <a:t>if </a:t>
            </a:r>
            <a:r>
              <a:rPr lang="en-US" sz="2000" dirty="0">
                <a:cs typeface="Times New Roman" pitchFamily="18" charset="0"/>
              </a:rPr>
              <a:t>(a </a:t>
            </a:r>
            <a:r>
              <a:rPr lang="en-US" sz="2000" b="1" dirty="0">
                <a:cs typeface="Times New Roman" pitchFamily="18" charset="0"/>
              </a:rPr>
              <a:t>&lt;</a:t>
            </a:r>
            <a:r>
              <a:rPr lang="en-US" sz="2000" dirty="0">
                <a:cs typeface="Times New Roman" pitchFamily="18" charset="0"/>
              </a:rPr>
              <a:t> b </a:t>
            </a:r>
            <a:r>
              <a:rPr lang="en-US" sz="2000" b="1" dirty="0">
                <a:cs typeface="Times New Roman" pitchFamily="18" charset="0"/>
              </a:rPr>
              <a:t>&lt;</a:t>
            </a:r>
            <a:r>
              <a:rPr lang="en-US" sz="2000" dirty="0">
                <a:cs typeface="Times New Roman" pitchFamily="18" charset="0"/>
              </a:rPr>
              <a:t> c)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5172190"/>
            <a:ext cx="2143484" cy="52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Times New Roman" pitchFamily="18" charset="0"/>
              </a:rPr>
              <a:t>if </a:t>
            </a:r>
            <a:r>
              <a:rPr lang="en-US" sz="2000" dirty="0">
                <a:cs typeface="Times New Roman" pitchFamily="18" charset="0"/>
              </a:rPr>
              <a:t>(a &lt; b </a:t>
            </a:r>
            <a:r>
              <a:rPr lang="en-US" sz="2000" b="1" dirty="0">
                <a:cs typeface="Times New Roman" pitchFamily="18" charset="0"/>
              </a:rPr>
              <a:t>&amp;&amp;</a:t>
            </a:r>
            <a:r>
              <a:rPr lang="en-US" sz="2000" dirty="0">
                <a:cs typeface="Times New Roman" pitchFamily="18" charset="0"/>
              </a:rPr>
              <a:t> b &gt; c)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7177" y="2323280"/>
            <a:ext cx="55656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46B73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b="1" dirty="0">
              <a:solidFill>
                <a:srgbClr val="E46B7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6027" y="2323280"/>
            <a:ext cx="64933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91E41E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b="1" dirty="0">
              <a:solidFill>
                <a:srgbClr val="91E41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5478" y="3608561"/>
            <a:ext cx="55656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46B73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b="1" dirty="0">
              <a:solidFill>
                <a:srgbClr val="E46B7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4328" y="3608561"/>
            <a:ext cx="64933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91E41E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b="1" dirty="0">
              <a:solidFill>
                <a:srgbClr val="91E4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2013" y="5043972"/>
            <a:ext cx="55656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46B73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b="1" dirty="0">
              <a:solidFill>
                <a:srgbClr val="E46B7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0863" y="5043972"/>
            <a:ext cx="64933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91E41E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b="1" dirty="0">
              <a:solidFill>
                <a:srgbClr val="91E41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86603" y="2816122"/>
            <a:ext cx="8584442" cy="159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conditional expression</a:t>
            </a:r>
            <a:r>
              <a:rPr lang="en-US" dirty="0"/>
              <a:t> that evaluates to a value:</a:t>
            </a:r>
          </a:p>
          <a:p>
            <a:pPr lvl="1"/>
            <a:r>
              <a:rPr lang="en-US" dirty="0"/>
              <a:t>if condition is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expr1</a:t>
            </a:r>
            <a:r>
              <a:rPr lang="en-US" dirty="0"/>
              <a:t> is the value of the expression</a:t>
            </a:r>
          </a:p>
          <a:p>
            <a:pPr lvl="1"/>
            <a:r>
              <a:rPr lang="en-US" dirty="0"/>
              <a:t>if condition is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b="1" dirty="0"/>
              <a:t>expr2</a:t>
            </a:r>
            <a:r>
              <a:rPr lang="en-US" dirty="0"/>
              <a:t> is the value of the expression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?: — A Shorthand for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5"/>
            <a:ext cx="8584442" cy="1111376"/>
          </a:xfrm>
        </p:spPr>
        <p:txBody>
          <a:bodyPr/>
          <a:lstStyle/>
          <a:p>
            <a:r>
              <a:rPr lang="en-US" dirty="0"/>
              <a:t>A ternary operator that takes three operands: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0553" y="1934197"/>
            <a:ext cx="4850682" cy="646331"/>
          </a:xfrm>
          <a:prstGeom prst="rect">
            <a:avLst/>
          </a:prstGeom>
          <a:noFill/>
          <a:ln w="38100" cmpd="sng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</a:rPr>
              <a:t>condition</a:t>
            </a:r>
            <a:r>
              <a:rPr lang="en-US" sz="3600" dirty="0"/>
              <a:t> </a:t>
            </a:r>
            <a:r>
              <a:rPr lang="en-US" sz="3600" b="1" dirty="0"/>
              <a:t>?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expr1</a:t>
            </a:r>
            <a:r>
              <a:rPr lang="en-US" sz="3600" dirty="0"/>
              <a:t> 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1859C"/>
                </a:solidFill>
              </a:rPr>
              <a:t>expr2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901" y="4224099"/>
            <a:ext cx="2966442" cy="1667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(mark &gt;= 60)</a:t>
            </a:r>
            <a:b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passed</a:t>
            </a: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failed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”;</a:t>
            </a:r>
            <a:endParaRPr lang="en-US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3018" y="4397410"/>
            <a:ext cx="253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is equivalent to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7669" y="4744218"/>
            <a:ext cx="5776332" cy="500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&lt;&lt; ((mark &gt;= 60)? “</a:t>
            </a:r>
            <a:r>
              <a:rPr lang="en-US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passed</a:t>
            </a:r>
            <a:r>
              <a:rPr lang="en-US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“</a:t>
            </a:r>
            <a:r>
              <a:rPr lang="en-US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failed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”);</a:t>
            </a:r>
            <a:endParaRPr lang="en-US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4357" y="5568892"/>
            <a:ext cx="506668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Note</a:t>
            </a:r>
            <a:r>
              <a:rPr lang="en-US" dirty="0"/>
              <a:t>: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if…else</a:t>
            </a:r>
            <a:r>
              <a:rPr lang="en-US" dirty="0"/>
              <a:t> is a statement,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?:</a:t>
            </a:r>
            <a:r>
              <a:rPr lang="en-US" dirty="0"/>
              <a:t> is an operator that forms an expression</a:t>
            </a:r>
            <a:endParaRPr lang="en-US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37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something repeatedly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40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 any program construction that repeats a statement (or a compound statement) a number of times</a:t>
            </a:r>
          </a:p>
          <a:p>
            <a:r>
              <a:rPr lang="en-US" dirty="0"/>
              <a:t>The statement to be repeated in a loop is called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body </a:t>
            </a:r>
            <a:r>
              <a:rPr lang="en-US" dirty="0"/>
              <a:t>of the loop</a:t>
            </a:r>
          </a:p>
          <a:p>
            <a:r>
              <a:rPr lang="en-US" dirty="0"/>
              <a:t>Each repetition of the loop body is called an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iteration</a:t>
            </a:r>
          </a:p>
          <a:p>
            <a:r>
              <a:rPr lang="en-US" dirty="0"/>
              <a:t>In C++, looping can be achieved using either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statement or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026CD-CE25-5446-8D8D-D3DDF3222361}"/>
              </a:ext>
            </a:extLst>
          </p:cNvPr>
          <p:cNvSpPr txBox="1"/>
          <p:nvPr/>
        </p:nvSpPr>
        <p:spPr>
          <a:xfrm>
            <a:off x="1996068" y="5802997"/>
            <a:ext cx="6400800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There is also the </a:t>
            </a:r>
            <a:r>
              <a:rPr lang="en-US" b="1" dirty="0"/>
              <a:t>do…while </a:t>
            </a:r>
            <a:r>
              <a:rPr lang="en-US" dirty="0"/>
              <a:t>statement, but we will leave it for you interest only.  </a:t>
            </a:r>
          </a:p>
        </p:txBody>
      </p:sp>
    </p:spTree>
    <p:extLst>
      <p:ext uri="{BB962C8B-B14F-4D97-AF65-F5344CB8AC3E}">
        <p14:creationId xmlns:p14="http://schemas.microsoft.com/office/powerpoint/2010/main" val="1739928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6" name="Decision 9"/>
          <p:cNvSpPr/>
          <p:nvPr/>
        </p:nvSpPr>
        <p:spPr>
          <a:xfrm>
            <a:off x="1777284" y="2013137"/>
            <a:ext cx="2809142" cy="999614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loop condition</a:t>
            </a:r>
            <a:endParaRPr lang="en-US" sz="2000" dirty="0"/>
          </a:p>
        </p:txBody>
      </p:sp>
      <p:sp>
        <p:nvSpPr>
          <p:cNvPr id="9" name="Process 5"/>
          <p:cNvSpPr/>
          <p:nvPr/>
        </p:nvSpPr>
        <p:spPr>
          <a:xfrm>
            <a:off x="5981163" y="2171630"/>
            <a:ext cx="2227638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statement(s)</a:t>
            </a: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3181855" y="1248629"/>
            <a:ext cx="0" cy="76450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0"/>
          </p:cNvCxnSpPr>
          <p:nvPr/>
        </p:nvCxnSpPr>
        <p:spPr>
          <a:xfrm rot="16200000" flipV="1">
            <a:off x="4942721" y="19368"/>
            <a:ext cx="391397" cy="391312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9167" y="220450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3219" y="2949015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3181855" y="3012751"/>
            <a:ext cx="0" cy="56950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9" idx="1"/>
          </p:cNvCxnSpPr>
          <p:nvPr/>
        </p:nvCxnSpPr>
        <p:spPr>
          <a:xfrm flipV="1">
            <a:off x="4586426" y="2512943"/>
            <a:ext cx="1394737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7840" y="3799268"/>
            <a:ext cx="3212731" cy="2557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70C0"/>
                </a:solidFill>
              </a:rPr>
              <a:t>while (</a:t>
            </a:r>
            <a:r>
              <a:rPr lang="en-US" sz="2000" dirty="0">
                <a:solidFill>
                  <a:srgbClr val="E46C0A"/>
                </a:solidFill>
              </a:rPr>
              <a:t>condition</a:t>
            </a:r>
            <a:r>
              <a:rPr lang="en-US" sz="2000" dirty="0">
                <a:solidFill>
                  <a:srgbClr val="0070C0"/>
                </a:solidFill>
              </a:rPr>
              <a:t>)  { 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statement_1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statement_2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…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		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statement_n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}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301228" y="3657603"/>
            <a:ext cx="4743918" cy="1390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while statement controls whether to repeat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loop body</a:t>
            </a:r>
            <a:r>
              <a:rPr lang="en-US" dirty="0"/>
              <a:t> depending on a </a:t>
            </a:r>
            <a:r>
              <a:rPr lang="en-US" dirty="0">
                <a:solidFill>
                  <a:schemeClr val="accent6"/>
                </a:solidFill>
              </a:rPr>
              <a:t>condition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Essentially,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loop body</a:t>
            </a:r>
            <a:r>
              <a:rPr lang="en-US" b="1" dirty="0"/>
              <a:t> is executed </a:t>
            </a:r>
            <a:r>
              <a:rPr lang="en-US" b="1" dirty="0">
                <a:solidFill>
                  <a:schemeClr val="accent5"/>
                </a:solidFill>
              </a:rPr>
              <a:t>repeatedly</a:t>
            </a:r>
            <a:r>
              <a:rPr lang="en-US" b="1" dirty="0"/>
              <a:t> as long as </a:t>
            </a:r>
            <a:r>
              <a:rPr lang="en-US" b="1" dirty="0">
                <a:solidFill>
                  <a:schemeClr val="accent6"/>
                </a:solidFill>
              </a:rPr>
              <a:t>condition is true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73499" y="4134118"/>
            <a:ext cx="1390918" cy="1493950"/>
          </a:xfrm>
          <a:custGeom>
            <a:avLst/>
            <a:gdLst>
              <a:gd name="connsiteX0" fmla="*/ 0 w 1390918"/>
              <a:gd name="connsiteY0" fmla="*/ 141668 h 1493950"/>
              <a:gd name="connsiteX1" fmla="*/ 0 w 1390918"/>
              <a:gd name="connsiteY1" fmla="*/ 1493950 h 1493950"/>
              <a:gd name="connsiteX2" fmla="*/ 1390918 w 1390918"/>
              <a:gd name="connsiteY2" fmla="*/ 1493950 h 1493950"/>
              <a:gd name="connsiteX3" fmla="*/ 1390918 w 1390918"/>
              <a:gd name="connsiteY3" fmla="*/ 0 h 1493950"/>
              <a:gd name="connsiteX4" fmla="*/ 888642 w 1390918"/>
              <a:gd name="connsiteY4" fmla="*/ 0 h 149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918" h="1493950">
                <a:moveTo>
                  <a:pt x="0" y="141668"/>
                </a:moveTo>
                <a:lnTo>
                  <a:pt x="0" y="1493950"/>
                </a:lnTo>
                <a:lnTo>
                  <a:pt x="1390918" y="1493950"/>
                </a:lnTo>
                <a:lnTo>
                  <a:pt x="1390918" y="0"/>
                </a:lnTo>
                <a:lnTo>
                  <a:pt x="888642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93051" y="4018212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7" name="Freeform 46"/>
          <p:cNvSpPr/>
          <p:nvPr/>
        </p:nvSpPr>
        <p:spPr>
          <a:xfrm>
            <a:off x="509666" y="4189751"/>
            <a:ext cx="727023" cy="1798819"/>
          </a:xfrm>
          <a:custGeom>
            <a:avLst/>
            <a:gdLst>
              <a:gd name="connsiteX0" fmla="*/ 307298 w 727023"/>
              <a:gd name="connsiteY0" fmla="*/ 0 h 1798819"/>
              <a:gd name="connsiteX1" fmla="*/ 307298 w 727023"/>
              <a:gd name="connsiteY1" fmla="*/ 0 h 1798819"/>
              <a:gd name="connsiteX2" fmla="*/ 0 w 727023"/>
              <a:gd name="connsiteY2" fmla="*/ 0 h 1798819"/>
              <a:gd name="connsiteX3" fmla="*/ 0 w 727023"/>
              <a:gd name="connsiteY3" fmla="*/ 1798819 h 1798819"/>
              <a:gd name="connsiteX4" fmla="*/ 727023 w 727023"/>
              <a:gd name="connsiteY4" fmla="*/ 1798819 h 179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023" h="1798819">
                <a:moveTo>
                  <a:pt x="307298" y="0"/>
                </a:moveTo>
                <a:lnTo>
                  <a:pt x="307298" y="0"/>
                </a:lnTo>
                <a:lnTo>
                  <a:pt x="0" y="0"/>
                </a:lnTo>
                <a:lnTo>
                  <a:pt x="0" y="1798819"/>
                </a:lnTo>
                <a:lnTo>
                  <a:pt x="727023" y="179881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0415" y="5628068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4934193" y="5460643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34193" y="5906125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69043" y="5460643"/>
            <a:ext cx="3384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execution path when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1600" dirty="0"/>
              <a:t> is true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69043" y="5921115"/>
            <a:ext cx="3371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execution path when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1600" dirty="0"/>
              <a:t> is 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37409E-B1C9-4CC8-82E8-FE7BC27293D3}"/>
              </a:ext>
            </a:extLst>
          </p:cNvPr>
          <p:cNvSpPr/>
          <p:nvPr/>
        </p:nvSpPr>
        <p:spPr>
          <a:xfrm>
            <a:off x="7409880" y="1177058"/>
            <a:ext cx="276022" cy="890640"/>
          </a:xfrm>
          <a:custGeom>
            <a:avLst/>
            <a:gdLst>
              <a:gd name="connsiteX0" fmla="*/ 308861 w 308861"/>
              <a:gd name="connsiteY0" fmla="*/ 0 h 1070919"/>
              <a:gd name="connsiteX1" fmla="*/ 4061 w 308861"/>
              <a:gd name="connsiteY1" fmla="*/ 444843 h 1070919"/>
              <a:gd name="connsiteX2" fmla="*/ 135867 w 308861"/>
              <a:gd name="connsiteY2" fmla="*/ 1070919 h 1070919"/>
              <a:gd name="connsiteX0" fmla="*/ 433920 w 433920"/>
              <a:gd name="connsiteY0" fmla="*/ 0 h 1062681"/>
              <a:gd name="connsiteX1" fmla="*/ 129120 w 433920"/>
              <a:gd name="connsiteY1" fmla="*/ 444843 h 1062681"/>
              <a:gd name="connsiteX2" fmla="*/ 5553 w 433920"/>
              <a:gd name="connsiteY2" fmla="*/ 1062681 h 1062681"/>
              <a:gd name="connsiteX0" fmla="*/ 583716 w 583716"/>
              <a:gd name="connsiteY0" fmla="*/ 0 h 659027"/>
              <a:gd name="connsiteX1" fmla="*/ 130635 w 583716"/>
              <a:gd name="connsiteY1" fmla="*/ 41189 h 659027"/>
              <a:gd name="connsiteX2" fmla="*/ 7068 w 583716"/>
              <a:gd name="connsiteY2" fmla="*/ 659027 h 659027"/>
              <a:gd name="connsiteX0" fmla="*/ 583716 w 583716"/>
              <a:gd name="connsiteY0" fmla="*/ 102216 h 761243"/>
              <a:gd name="connsiteX1" fmla="*/ 130635 w 583716"/>
              <a:gd name="connsiteY1" fmla="*/ 143405 h 761243"/>
              <a:gd name="connsiteX2" fmla="*/ 7068 w 583716"/>
              <a:gd name="connsiteY2" fmla="*/ 761243 h 761243"/>
              <a:gd name="connsiteX0" fmla="*/ 582639 w 582639"/>
              <a:gd name="connsiteY0" fmla="*/ 91913 h 750940"/>
              <a:gd name="connsiteX1" fmla="*/ 129558 w 582639"/>
              <a:gd name="connsiteY1" fmla="*/ 133102 h 750940"/>
              <a:gd name="connsiteX2" fmla="*/ 5991 w 582639"/>
              <a:gd name="connsiteY2" fmla="*/ 750940 h 750940"/>
              <a:gd name="connsiteX0" fmla="*/ 576648 w 576648"/>
              <a:gd name="connsiteY0" fmla="*/ 0 h 659027"/>
              <a:gd name="connsiteX1" fmla="*/ 0 w 576648"/>
              <a:gd name="connsiteY1" fmla="*/ 659027 h 659027"/>
              <a:gd name="connsiteX0" fmla="*/ 576648 w 576648"/>
              <a:gd name="connsiteY0" fmla="*/ 14363 h 673390"/>
              <a:gd name="connsiteX1" fmla="*/ 0 w 576648"/>
              <a:gd name="connsiteY1" fmla="*/ 673390 h 673390"/>
              <a:gd name="connsiteX0" fmla="*/ 576648 w 576648"/>
              <a:gd name="connsiteY0" fmla="*/ 24825 h 683852"/>
              <a:gd name="connsiteX1" fmla="*/ 0 w 576648"/>
              <a:gd name="connsiteY1" fmla="*/ 683852 h 683852"/>
              <a:gd name="connsiteX0" fmla="*/ 197150 w 197150"/>
              <a:gd name="connsiteY0" fmla="*/ 15739 h 897188"/>
              <a:gd name="connsiteX1" fmla="*/ 98297 w 197150"/>
              <a:gd name="connsiteY1" fmla="*/ 897188 h 897188"/>
              <a:gd name="connsiteX0" fmla="*/ 248253 w 248253"/>
              <a:gd name="connsiteY0" fmla="*/ 0 h 881449"/>
              <a:gd name="connsiteX1" fmla="*/ 149400 w 248253"/>
              <a:gd name="connsiteY1" fmla="*/ 881449 h 881449"/>
              <a:gd name="connsiteX0" fmla="*/ 383071 w 383071"/>
              <a:gd name="connsiteY0" fmla="*/ 0 h 881449"/>
              <a:gd name="connsiteX1" fmla="*/ 284218 w 383071"/>
              <a:gd name="connsiteY1" fmla="*/ 881449 h 881449"/>
              <a:gd name="connsiteX0" fmla="*/ 370756 w 370756"/>
              <a:gd name="connsiteY0" fmla="*/ 0 h 881449"/>
              <a:gd name="connsiteX1" fmla="*/ 271903 w 370756"/>
              <a:gd name="connsiteY1" fmla="*/ 881449 h 881449"/>
              <a:gd name="connsiteX0" fmla="*/ 276022 w 276022"/>
              <a:gd name="connsiteY0" fmla="*/ 9191 h 890640"/>
              <a:gd name="connsiteX1" fmla="*/ 177169 w 276022"/>
              <a:gd name="connsiteY1" fmla="*/ 890640 h 8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022" h="890640">
                <a:moveTo>
                  <a:pt x="276022" y="9191"/>
                </a:moveTo>
                <a:cubicBezTo>
                  <a:pt x="17902" y="-42982"/>
                  <a:pt x="-141361" y="110791"/>
                  <a:pt x="177169" y="8906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FB6-BEE7-485D-9B74-50AC65B273EF}"/>
              </a:ext>
            </a:extLst>
          </p:cNvPr>
          <p:cNvSpPr txBox="1"/>
          <p:nvPr/>
        </p:nvSpPr>
        <p:spPr>
          <a:xfrm>
            <a:off x="7667313" y="99895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Loop body</a:t>
            </a:r>
          </a:p>
        </p:txBody>
      </p:sp>
    </p:spTree>
    <p:extLst>
      <p:ext uri="{BB962C8B-B14F-4D97-AF65-F5344CB8AC3E}">
        <p14:creationId xmlns:p14="http://schemas.microsoft.com/office/powerpoint/2010/main" val="6984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3749108"/>
            <a:ext cx="8584442" cy="24793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 while statement (aka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while loop</a:t>
            </a:r>
            <a:r>
              <a:rPr lang="en-US" dirty="0"/>
              <a:t>) is executed, the </a:t>
            </a:r>
            <a:r>
              <a:rPr lang="en-US" dirty="0">
                <a:solidFill>
                  <a:srgbClr val="E46C0A"/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/>
            <a:r>
              <a:rPr lang="en-US" dirty="0"/>
              <a:t>If it returns </a:t>
            </a:r>
            <a:r>
              <a:rPr lang="en-US" dirty="0">
                <a:solidFill>
                  <a:schemeClr val="accent5"/>
                </a:solidFill>
              </a:rPr>
              <a:t>true</a:t>
            </a:r>
            <a:r>
              <a:rPr lang="en-US" dirty="0"/>
              <a:t>, the loop body is </a:t>
            </a:r>
            <a:r>
              <a:rPr lang="en-US" dirty="0">
                <a:solidFill>
                  <a:srgbClr val="4BACC6"/>
                </a:solidFill>
              </a:rPr>
              <a:t>executed once </a:t>
            </a:r>
            <a:r>
              <a:rPr lang="en-US" dirty="0"/>
              <a:t>(i.e., one iteration)</a:t>
            </a:r>
          </a:p>
          <a:p>
            <a:pPr lvl="1"/>
            <a:r>
              <a:rPr lang="en-US" dirty="0"/>
              <a:t>If it returns </a:t>
            </a:r>
            <a:r>
              <a:rPr lang="en-US" dirty="0">
                <a:solidFill>
                  <a:srgbClr val="4BACC6"/>
                </a:solidFill>
              </a:rPr>
              <a:t>false</a:t>
            </a:r>
            <a:r>
              <a:rPr lang="en-US" dirty="0"/>
              <a:t>, the loop </a:t>
            </a:r>
            <a:r>
              <a:rPr lang="en-US" dirty="0">
                <a:solidFill>
                  <a:srgbClr val="4BACC6"/>
                </a:solidFill>
              </a:rPr>
              <a:t>ends</a:t>
            </a:r>
            <a:r>
              <a:rPr lang="en-US" dirty="0"/>
              <a:t> without executing its body</a:t>
            </a:r>
          </a:p>
          <a:p>
            <a:r>
              <a:rPr lang="en-US" dirty="0"/>
              <a:t>After each iteration, </a:t>
            </a:r>
            <a:r>
              <a:rPr lang="en-US" dirty="0">
                <a:solidFill>
                  <a:schemeClr val="accent6"/>
                </a:solidFill>
              </a:rPr>
              <a:t>condition</a:t>
            </a:r>
            <a:r>
              <a:rPr lang="en-US" dirty="0"/>
              <a:t> will be evaluated again and the process repeats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840" y="1247538"/>
            <a:ext cx="3212731" cy="123745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while (</a:t>
            </a:r>
            <a:r>
              <a:rPr lang="en-US" sz="2000" dirty="0">
                <a:solidFill>
                  <a:srgbClr val="E46C0A"/>
                </a:solidFill>
              </a:rPr>
              <a:t>condition</a:t>
            </a:r>
            <a:r>
              <a:rPr lang="en-US" sz="2000" dirty="0">
                <a:solidFill>
                  <a:srgbClr val="0070C0"/>
                </a:solidFill>
              </a:rPr>
              <a:t>)  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      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9343" y="1247538"/>
            <a:ext cx="3212731" cy="238443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	while (</a:t>
            </a:r>
            <a:r>
              <a:rPr lang="en-US" sz="2000" dirty="0">
                <a:solidFill>
                  <a:srgbClr val="E46C0A"/>
                </a:solidFill>
              </a:rPr>
              <a:t>condition</a:t>
            </a:r>
            <a:r>
              <a:rPr lang="en-US" sz="2000" dirty="0">
                <a:solidFill>
                  <a:srgbClr val="0070C0"/>
                </a:solidFill>
              </a:rPr>
              <a:t>)  { 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statement_1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statement_2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…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		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statement_n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}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68131" y="2757952"/>
            <a:ext cx="2197315" cy="692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 body</a:t>
            </a:r>
          </a:p>
        </p:txBody>
      </p:sp>
      <p:cxnSp>
        <p:nvCxnSpPr>
          <p:cNvPr id="14" name="Curved Connector 13"/>
          <p:cNvCxnSpPr/>
          <p:nvPr/>
        </p:nvCxnSpPr>
        <p:spPr>
          <a:xfrm rot="10800000">
            <a:off x="2642814" y="2039600"/>
            <a:ext cx="808239" cy="66704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5336938" y="1975464"/>
            <a:ext cx="230925" cy="1026215"/>
          </a:xfrm>
          <a:prstGeom prst="leftBrace">
            <a:avLst>
              <a:gd name="adj1" fmla="val 5713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2" idx="3"/>
          </p:cNvCxnSpPr>
          <p:nvPr/>
        </p:nvCxnSpPr>
        <p:spPr>
          <a:xfrm flipV="1">
            <a:off x="4365446" y="2484995"/>
            <a:ext cx="830373" cy="61930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813" y="1563578"/>
            <a:ext cx="4764800" cy="4646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answer = 0;</a:t>
            </a:r>
          </a:p>
          <a:p>
            <a:pPr>
              <a:lnSpc>
                <a:spcPts val="1800"/>
              </a:lnSpc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(answer != 4) {</a:t>
            </a: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“2 * 2 = ”;</a:t>
            </a: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answer;</a:t>
            </a: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800"/>
              </a:lnSpc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!” &lt;&lt;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8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78483" y="1361478"/>
            <a:ext cx="3857479" cy="7563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What does this program do?</a:t>
            </a:r>
            <a:endParaRPr lang="en-US" sz="2000" dirty="0">
              <a:solidFill>
                <a:schemeClr val="tx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245" y="2135054"/>
            <a:ext cx="32839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Asks the user to answer 2 * 2 repeatedly until the user inputs the correct answer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29321" y="3499863"/>
            <a:ext cx="3857479" cy="756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What if the user keeps giving a wrong answer? </a:t>
            </a:r>
            <a:endParaRPr lang="en-US" sz="2000" dirty="0">
              <a:solidFill>
                <a:schemeClr val="tx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56DE9-BF6B-45DF-ADFC-2013133C0A7F}"/>
              </a:ext>
            </a:extLst>
          </p:cNvPr>
          <p:cNvSpPr txBox="1"/>
          <p:nvPr/>
        </p:nvSpPr>
        <p:spPr>
          <a:xfrm>
            <a:off x="5564659" y="4279051"/>
            <a:ext cx="32839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The program will keep asking again.</a:t>
            </a:r>
          </a:p>
        </p:txBody>
      </p:sp>
    </p:spTree>
    <p:extLst>
      <p:ext uri="{BB962C8B-B14F-4D97-AF65-F5344CB8AC3E}">
        <p14:creationId xmlns:p14="http://schemas.microsoft.com/office/powerpoint/2010/main" val="11901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858" y="1400163"/>
            <a:ext cx="8148942" cy="48866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answer = 0;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trials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(answer != 4)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“2 * 2 = ”;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answer;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trials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Correct!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&lt;&lt;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You’ve tried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&lt;&lt;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trials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times.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&lt;&lt;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244643"/>
            <a:ext cx="4244754" cy="1984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We may use a loop variable (or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counter</a:t>
            </a:r>
            <a:r>
              <a:rPr lang="en-US" sz="240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), which is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integer</a:t>
            </a:r>
            <a:r>
              <a:rPr lang="en-US" sz="240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 type, to count the number of iteration (i.e., how many times the loop body is executed).</a:t>
            </a:r>
            <a:endParaRPr lang="en-US" sz="2000" dirty="0">
              <a:solidFill>
                <a:schemeClr val="tx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76622" y="3326131"/>
            <a:ext cx="3991209" cy="454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ea typeface="Avenir Next Condensed" charset="0"/>
                <a:cs typeface="Avenir Next Condensed" charset="0"/>
              </a:rPr>
              <a:t>What is the loop variable in this example?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B1859F-F12B-45E0-AD81-1299FEC71BC2}"/>
              </a:ext>
            </a:extLst>
          </p:cNvPr>
          <p:cNvSpPr txBox="1">
            <a:spLocks/>
          </p:cNvSpPr>
          <p:nvPr/>
        </p:nvSpPr>
        <p:spPr>
          <a:xfrm>
            <a:off x="5960145" y="3708709"/>
            <a:ext cx="1323509" cy="4541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trials</a:t>
            </a:r>
            <a:endParaRPr lang="en-US" sz="1400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400" dirty="0"/>
              <a:t>“fake” code—An artificial and informal language similar to everyday English for developing an algorithm</a:t>
            </a:r>
          </a:p>
          <a:p>
            <a:r>
              <a:rPr lang="en-US" sz="2400" dirty="0"/>
              <a:t>Helps you think out a program without worrying the syntax of a programming language.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073" y="4166310"/>
            <a:ext cx="385187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Prompt the user to enter the 1</a:t>
            </a:r>
            <a:r>
              <a:rPr lang="en-US" sz="1600" baseline="30000" dirty="0"/>
              <a:t>st</a:t>
            </a:r>
            <a:r>
              <a:rPr lang="en-US" sz="1600" dirty="0"/>
              <a:t> integer</a:t>
            </a:r>
          </a:p>
          <a:p>
            <a:r>
              <a:rPr lang="en-US" sz="1600" dirty="0"/>
              <a:t>Input the 1</a:t>
            </a:r>
            <a:r>
              <a:rPr lang="en-US" sz="1600" baseline="30000" dirty="0"/>
              <a:t>st</a:t>
            </a:r>
            <a:r>
              <a:rPr lang="en-US" sz="1600" dirty="0"/>
              <a:t> integer</a:t>
            </a:r>
          </a:p>
          <a:p>
            <a:endParaRPr lang="en-US" sz="1600" dirty="0"/>
          </a:p>
          <a:p>
            <a:r>
              <a:rPr lang="en-US" sz="1600" dirty="0"/>
              <a:t>Prompt the user to enter the 2</a:t>
            </a:r>
            <a:r>
              <a:rPr lang="en-US" sz="1600" baseline="30000" dirty="0"/>
              <a:t>nd</a:t>
            </a:r>
            <a:r>
              <a:rPr lang="en-US" sz="1600" dirty="0"/>
              <a:t> integer</a:t>
            </a:r>
          </a:p>
          <a:p>
            <a:r>
              <a:rPr lang="en-US" sz="1600" dirty="0"/>
              <a:t>Input the 2</a:t>
            </a:r>
            <a:r>
              <a:rPr lang="en-US" sz="1600" baseline="30000" dirty="0"/>
              <a:t>nd</a:t>
            </a:r>
            <a:r>
              <a:rPr lang="en-US" sz="1600" dirty="0"/>
              <a:t> integer</a:t>
            </a:r>
          </a:p>
          <a:p>
            <a:endParaRPr lang="en-US" sz="1600" dirty="0"/>
          </a:p>
          <a:p>
            <a:r>
              <a:rPr lang="en-US" sz="1600" dirty="0"/>
              <a:t>Add 1</a:t>
            </a:r>
            <a:r>
              <a:rPr lang="en-US" sz="1600" baseline="30000" dirty="0"/>
              <a:t>st</a:t>
            </a:r>
            <a:r>
              <a:rPr lang="en-US" sz="1600" dirty="0"/>
              <a:t> integer and 2</a:t>
            </a:r>
            <a:r>
              <a:rPr lang="en-US" sz="1600" baseline="30000" dirty="0"/>
              <a:t>nd</a:t>
            </a:r>
            <a:r>
              <a:rPr lang="en-US" sz="1600" dirty="0"/>
              <a:t> integer, store result</a:t>
            </a:r>
          </a:p>
          <a:p>
            <a:r>
              <a:rPr lang="en-US" sz="1600" dirty="0"/>
              <a:t>Display result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073" y="3452983"/>
            <a:ext cx="35714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Problem:  Adding two input integers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0437" y="3742505"/>
            <a:ext cx="4723141" cy="2613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2000">
                <a:solidFill>
                  <a:schemeClr val="dk1"/>
                </a:solidFill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Please input the 1st integer: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&gt;&gt; x;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sz="1600" dirty="0">
                <a:solidFill>
                  <a:srgbClr val="8064A2"/>
                </a:solidFill>
                <a:latin typeface="Consolas" charset="0"/>
                <a:ea typeface="Consolas" charset="0"/>
                <a:cs typeface="Consolas" charset="0"/>
              </a:rPr>
              <a:t>Please input the 2nd integer: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&gt;&gt; y;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res = x + y;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res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601" y="38713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halkduster"/>
                <a:cs typeface="Chalkduster"/>
              </a:rPr>
              <a:t>Pseudocode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57699" y="92076"/>
            <a:ext cx="2374711" cy="6766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Reference Only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307C4-104A-BB4B-9D24-6AA130A33892}"/>
              </a:ext>
            </a:extLst>
          </p:cNvPr>
          <p:cNvSpPr txBox="1"/>
          <p:nvPr/>
        </p:nvSpPr>
        <p:spPr>
          <a:xfrm>
            <a:off x="4260437" y="3431853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halkduster"/>
                <a:cs typeface="Chalkduster"/>
              </a:rPr>
              <a:t>A C++ Program</a:t>
            </a:r>
            <a:endParaRPr 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99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24" y="1284828"/>
            <a:ext cx="6465346" cy="41524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0, total = 0;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a negative num to end.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&gt;= 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total += x;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total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x;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6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 ends.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3748580"/>
            <a:ext cx="3686152" cy="293509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a negative number to end. 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0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7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9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10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 ends.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2019" y="3483528"/>
            <a:ext cx="1446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halkduster"/>
              </a:rPr>
              <a:t>Screen output?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37480" y="1196432"/>
            <a:ext cx="4809396" cy="869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Sentinel-controlled</a:t>
            </a:r>
            <a:r>
              <a:rPr lang="en-US" sz="2400" dirty="0"/>
              <a:t> while loops</a:t>
            </a:r>
            <a:br>
              <a:rPr lang="en-US" sz="2400" dirty="0"/>
            </a:b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to use a </a:t>
            </a:r>
            <a:r>
              <a:rPr lang="en-US" sz="2000" b="1" dirty="0">
                <a:latin typeface="Calibri Light" charset="0"/>
                <a:ea typeface="Calibri Light" charset="0"/>
                <a:cs typeface="Calibri Light" charset="0"/>
              </a:rPr>
              <a:t>special value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to indicate end of loop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00991-5D17-464F-BD7C-DE33D1F78CE9}"/>
              </a:ext>
            </a:extLst>
          </p:cNvPr>
          <p:cNvSpPr txBox="1"/>
          <p:nvPr/>
        </p:nvSpPr>
        <p:spPr>
          <a:xfrm>
            <a:off x="297124" y="5453015"/>
            <a:ext cx="4851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the loop condition depends on the value of x, and hence </a:t>
            </a:r>
            <a:r>
              <a:rPr lang="en-US" sz="1600" b="1" dirty="0"/>
              <a:t>it is important </a:t>
            </a:r>
            <a:r>
              <a:rPr lang="en-US" sz="1600" dirty="0"/>
              <a:t>to make sure that the value of x will be updated within the loop body (as in </a:t>
            </a:r>
            <a:r>
              <a:rPr lang="en-US" sz="1600" dirty="0" err="1"/>
              <a:t>cin</a:t>
            </a:r>
            <a:r>
              <a:rPr lang="en-US" sz="1600" dirty="0"/>
              <a:t> &gt;&gt; x) in order for the condition (x &gt;= 0) to change to false to exit the loop.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85A8F-6180-4417-B94A-DB86CE6E5906}"/>
              </a:ext>
            </a:extLst>
          </p:cNvPr>
          <p:cNvSpPr txBox="1"/>
          <p:nvPr/>
        </p:nvSpPr>
        <p:spPr>
          <a:xfrm>
            <a:off x="5743955" y="2093530"/>
            <a:ext cx="327619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In this example, the special value is any negative number.  Also, t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he number of times the loop body is executed is determined at run time only (loops until user inputs a negative number).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94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460" y="1602817"/>
            <a:ext cx="6353554" cy="4161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0, total = 0, 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the number of values to be added: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n;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&gt; 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x;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total += x;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total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				</a:t>
            </a:r>
          </a:p>
          <a:p>
            <a:pPr>
              <a:lnSpc>
                <a:spcPts val="1600"/>
              </a:lnSpc>
            </a:pP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n--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6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44" y="4773881"/>
            <a:ext cx="5052123" cy="19371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the number of values to be added: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3↵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7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9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2014" y="6348310"/>
            <a:ext cx="1446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halkduster"/>
              </a:rPr>
              <a:t>Screen output?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10756" y="1417638"/>
            <a:ext cx="4284133" cy="756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Counter-controlled</a:t>
            </a:r>
            <a:r>
              <a:rPr lang="en-US" sz="2400" dirty="0"/>
              <a:t> while loops</a:t>
            </a:r>
            <a:br>
              <a:rPr lang="en-US" sz="2400" dirty="0"/>
            </a:b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by</a:t>
            </a:r>
            <a:r>
              <a:rPr lang="en-US" sz="2000" dirty="0">
                <a:solidFill>
                  <a:srgbClr val="F79646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decrementing a counter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D460-54A1-4A23-A2AF-5F06A2DD8724}"/>
              </a:ext>
            </a:extLst>
          </p:cNvPr>
          <p:cNvSpPr txBox="1"/>
          <p:nvPr/>
        </p:nvSpPr>
        <p:spPr>
          <a:xfrm>
            <a:off x="155657" y="5833144"/>
            <a:ext cx="2953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Again note that how the value of n is updated within the loop body to control loop repetition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F4436-FFA5-45CD-90DF-362055334AEF}"/>
              </a:ext>
            </a:extLst>
          </p:cNvPr>
          <p:cNvSpPr txBox="1"/>
          <p:nvPr/>
        </p:nvSpPr>
        <p:spPr>
          <a:xfrm>
            <a:off x="5834639" y="2235439"/>
            <a:ext cx="305158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How many times will the loop body be executed?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066063-EBE9-4BAD-9A73-3884D18AEE38}"/>
              </a:ext>
            </a:extLst>
          </p:cNvPr>
          <p:cNvSpPr txBox="1"/>
          <p:nvPr/>
        </p:nvSpPr>
        <p:spPr>
          <a:xfrm>
            <a:off x="6982791" y="2595301"/>
            <a:ext cx="347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6696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959" y="1230959"/>
            <a:ext cx="7475593" cy="48744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0, total = 0, 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the number of values to be added: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n;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x;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total += x;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total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				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963" y="5040536"/>
            <a:ext cx="5057373" cy="17588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the number of values to be added: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3↵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7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9</a:t>
            </a:r>
            <a:endParaRPr lang="en-US" sz="14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9203" y="6491625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cs typeface="Chalkduster"/>
              </a:defRPr>
            </a:lvl1pPr>
          </a:lstStyle>
          <a:p>
            <a:r>
              <a:rPr lang="en-US" dirty="0"/>
              <a:t>Screen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756" y="1417638"/>
            <a:ext cx="4284133" cy="7563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Counter-controlled</a:t>
            </a:r>
            <a:r>
              <a:rPr lang="en-US" sz="2400" dirty="0"/>
              <a:t> while loops</a:t>
            </a:r>
            <a:br>
              <a:rPr lang="en-US" sz="2400" dirty="0"/>
            </a:b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by</a:t>
            </a:r>
            <a:r>
              <a:rPr lang="en-US" sz="2000" dirty="0">
                <a:solidFill>
                  <a:srgbClr val="F79646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incrementing a counter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7BFD4-E02D-4100-962F-EBB5E63F866F}"/>
              </a:ext>
            </a:extLst>
          </p:cNvPr>
          <p:cNvSpPr txBox="1"/>
          <p:nvPr/>
        </p:nvSpPr>
        <p:spPr>
          <a:xfrm>
            <a:off x="5834639" y="3387288"/>
            <a:ext cx="305158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How many times will the loop body be executed?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A0547-2C34-4512-975E-C42AAE37BFF1}"/>
              </a:ext>
            </a:extLst>
          </p:cNvPr>
          <p:cNvSpPr txBox="1"/>
          <p:nvPr/>
        </p:nvSpPr>
        <p:spPr>
          <a:xfrm>
            <a:off x="6982791" y="3747150"/>
            <a:ext cx="347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524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Typical Structure of a Counter-Controlled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557454" y="1211849"/>
            <a:ext cx="5197264" cy="5027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0, total = 0, 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# of values to add: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n;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x;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total += x;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total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	      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65231" y="1500839"/>
            <a:ext cx="3232954" cy="885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loop variable </a:t>
            </a:r>
            <a:r>
              <a:rPr lang="en-US" dirty="0"/>
              <a:t>— </a:t>
            </a:r>
          </a:p>
          <a:p>
            <a:pPr algn="ctr"/>
            <a:r>
              <a:rPr lang="en-US" dirty="0"/>
              <a:t>to count the no. of iterations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5231" y="2634365"/>
            <a:ext cx="3232954" cy="885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initialization </a:t>
            </a:r>
            <a:r>
              <a:rPr lang="en-US" dirty="0"/>
              <a:t>of loop variable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65231" y="3767891"/>
            <a:ext cx="3232954" cy="885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condition </a:t>
            </a:r>
            <a:r>
              <a:rPr lang="en-US" dirty="0"/>
              <a:t>for continuation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65231" y="4901418"/>
            <a:ext cx="3232954" cy="885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updating </a:t>
            </a:r>
            <a:r>
              <a:rPr lang="en-US" dirty="0"/>
              <a:t>of loop variable inside the loop body</a:t>
            </a:r>
          </a:p>
        </p:txBody>
      </p:sp>
      <p:cxnSp>
        <p:nvCxnSpPr>
          <p:cNvPr id="12" name="Curved Connector 11"/>
          <p:cNvCxnSpPr>
            <a:cxnSpLocks/>
            <a:stCxn id="7" idx="1"/>
          </p:cNvCxnSpPr>
          <p:nvPr/>
        </p:nvCxnSpPr>
        <p:spPr>
          <a:xfrm rot="10800000" flipV="1">
            <a:off x="3294863" y="1943394"/>
            <a:ext cx="2170369" cy="592764"/>
          </a:xfrm>
          <a:prstGeom prst="curvedConnector3">
            <a:avLst>
              <a:gd name="adj1" fmla="val 9979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8" idx="1"/>
          </p:cNvCxnSpPr>
          <p:nvPr/>
        </p:nvCxnSpPr>
        <p:spPr>
          <a:xfrm rot="10800000" flipV="1">
            <a:off x="1609647" y="3076919"/>
            <a:ext cx="3855585" cy="53764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cxnSpLocks/>
            <a:stCxn id="9" idx="1"/>
          </p:cNvCxnSpPr>
          <p:nvPr/>
        </p:nvCxnSpPr>
        <p:spPr>
          <a:xfrm rot="10800000">
            <a:off x="2501375" y="3840464"/>
            <a:ext cx="2963856" cy="36998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cxnSpLocks/>
            <a:stCxn id="10" idx="1"/>
          </p:cNvCxnSpPr>
          <p:nvPr/>
        </p:nvCxnSpPr>
        <p:spPr>
          <a:xfrm rot="10800000">
            <a:off x="1609647" y="4991549"/>
            <a:ext cx="3855584" cy="35242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294862" y="6154973"/>
            <a:ext cx="40460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Avenir Next Condensed" charset="0"/>
                <a:ea typeface="Avenir Next Condensed" charset="0"/>
                <a:cs typeface="Avenir Next Condensed" charset="0"/>
              </a:rPr>
              <a:t>What if you forgot to update the loop variable?</a:t>
            </a:r>
            <a:endParaRPr lang="en-US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84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389" y="1238200"/>
            <a:ext cx="5835611" cy="5418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23;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guess;</a:t>
            </a:r>
          </a:p>
          <a:p>
            <a:pPr>
              <a:lnSpc>
                <a:spcPts val="1600"/>
              </a:lnSpc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bool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isGuessed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isGuessed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false;</a:t>
            </a:r>
          </a:p>
          <a:p>
            <a:pPr>
              <a:lnSpc>
                <a:spcPts val="16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isGuessed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a guess (0-99)?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guess;</a:t>
            </a:r>
          </a:p>
          <a:p>
            <a:pPr>
              <a:lnSpc>
                <a:spcPts val="16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(guess == num) {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Correct!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isGuessed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(guess &lt; num)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 small.  Guess again!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 large.  Guess again!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6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9441" y="3694099"/>
            <a:ext cx="3997230" cy="152021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a guess (0-99)?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48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 large. Guess again?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 small. Guess again?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35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 large. Guess again? </a:t>
            </a:r>
            <a:r>
              <a:rPr lang="en-US" sz="1400" dirty="0">
                <a:solidFill>
                  <a:srgbClr val="E46C0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23</a:t>
            </a:r>
            <a:r>
              <a:rPr lang="en-US" sz="1400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↵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Correct!</a:t>
            </a:r>
            <a:endParaRPr lang="en-US" sz="1400" dirty="0">
              <a:solidFill>
                <a:srgbClr val="F7964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5867" y="3438676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cs typeface="Chalkduster"/>
              </a:defRPr>
            </a:lvl1pPr>
          </a:lstStyle>
          <a:p>
            <a:r>
              <a:rPr lang="en-US" dirty="0"/>
              <a:t>Screen output?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81162" y="1515679"/>
            <a:ext cx="4772381" cy="818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Flag-controlled</a:t>
            </a:r>
            <a:r>
              <a:rPr lang="en-US" sz="2400" dirty="0"/>
              <a:t> while loops</a:t>
            </a:r>
            <a:br>
              <a:rPr lang="en-US" sz="2400" dirty="0"/>
            </a:b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use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bool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variable to control the iterations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12B1C3-9CF8-4BDE-BA12-4EB647FC370A}"/>
              </a:ext>
            </a:extLst>
          </p:cNvPr>
          <p:cNvSpPr txBox="1">
            <a:spLocks/>
          </p:cNvSpPr>
          <p:nvPr/>
        </p:nvSpPr>
        <p:spPr>
          <a:xfrm>
            <a:off x="4869403" y="2479066"/>
            <a:ext cx="3057916" cy="454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ea typeface="Avenir Next Condensed" charset="0"/>
                <a:cs typeface="Avenir Next Condensed" charset="0"/>
              </a:rPr>
              <a:t>What is the flag in this example?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16558-C94A-4A63-93C7-8062A98C7AA4}"/>
              </a:ext>
            </a:extLst>
          </p:cNvPr>
          <p:cNvSpPr txBox="1">
            <a:spLocks/>
          </p:cNvSpPr>
          <p:nvPr/>
        </p:nvSpPr>
        <p:spPr>
          <a:xfrm>
            <a:off x="6269811" y="2905021"/>
            <a:ext cx="1323509" cy="4541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isGuessed</a:t>
            </a:r>
            <a:endParaRPr lang="en-US" sz="1400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What's wrong here?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825" y="2317385"/>
            <a:ext cx="5076457" cy="2509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0, n = 10;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x;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total += x;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&lt;&lt; total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	  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99322" y="1912083"/>
            <a:ext cx="3784608" cy="1911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Never put a semicolon after the parenthesis as it is equivalent to introducing an empty statement (aka </a:t>
            </a:r>
            <a:r>
              <a:rPr lang="en-US" b="1" dirty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rPr>
              <a:t>null statement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) as the loop body.</a:t>
            </a:r>
            <a:br>
              <a:rPr lang="en-US" dirty="0">
                <a:latin typeface="Calibri Light" charset="0"/>
                <a:ea typeface="Calibri Light" charset="0"/>
                <a:cs typeface="Calibri Light" charset="0"/>
              </a:rPr>
            </a:b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Essentially, this while statement contains an empty loop body</a:t>
            </a:r>
          </a:p>
        </p:txBody>
      </p:sp>
      <p:cxnSp>
        <p:nvCxnSpPr>
          <p:cNvPr id="11" name="Curved Connector 10"/>
          <p:cNvCxnSpPr>
            <a:cxnSpLocks/>
            <a:stCxn id="9" idx="1"/>
          </p:cNvCxnSpPr>
          <p:nvPr/>
        </p:nvCxnSpPr>
        <p:spPr>
          <a:xfrm rot="10800000" flipV="1">
            <a:off x="2700174" y="2867969"/>
            <a:ext cx="2399149" cy="1334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6443" y="4649267"/>
            <a:ext cx="305692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a typeface="Avenir Next Condensed" charset="0"/>
                <a:cs typeface="Avenir Next Condensed" charset="0"/>
              </a:rPr>
              <a:t>Will the loop counter be updated? </a:t>
            </a:r>
            <a:br>
              <a:rPr lang="en-US" sz="1600" dirty="0">
                <a:ea typeface="Avenir Next Condensed" charset="0"/>
                <a:cs typeface="Avenir Next Condensed" charset="0"/>
              </a:rPr>
            </a:br>
            <a:r>
              <a:rPr lang="en-US" sz="1600" dirty="0">
                <a:ea typeface="Avenir Next Condensed" charset="0"/>
                <a:cs typeface="Avenir Next Condensed" charset="0"/>
              </a:rPr>
              <a:t>So what will happen?  Try it!</a:t>
            </a:r>
          </a:p>
        </p:txBody>
      </p:sp>
    </p:spTree>
    <p:extLst>
      <p:ext uri="{BB962C8B-B14F-4D97-AF65-F5344CB8AC3E}">
        <p14:creationId xmlns:p14="http://schemas.microsoft.com/office/powerpoint/2010/main" val="100410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complete C++ program that outputs the numbers 1 to 20, one per line, using a </a:t>
            </a:r>
            <a:r>
              <a:rPr lang="en-US" b="1" dirty="0"/>
              <a:t>while loop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06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948"/>
            <a:ext cx="8229600" cy="4792215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/>
                </a:solidFill>
              </a:rPr>
              <a:t>for</a:t>
            </a:r>
            <a:r>
              <a:rPr lang="en-US" sz="2400" dirty="0"/>
              <a:t> statement (aka </a:t>
            </a:r>
            <a:r>
              <a:rPr lang="en-US" sz="2400" b="1" dirty="0">
                <a:solidFill>
                  <a:schemeClr val="accent5"/>
                </a:solidFill>
              </a:rPr>
              <a:t>for loop</a:t>
            </a:r>
            <a:r>
              <a:rPr lang="en-US" sz="2400" dirty="0"/>
              <a:t>) in C++ provides a compact way of expressing a loop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2509" y="3274288"/>
            <a:ext cx="3589587" cy="2848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1;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20; ++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9ABA6-E3C2-4B90-960F-CCABC44CD600}"/>
              </a:ext>
            </a:extLst>
          </p:cNvPr>
          <p:cNvSpPr txBox="1"/>
          <p:nvPr/>
        </p:nvSpPr>
        <p:spPr>
          <a:xfrm>
            <a:off x="272053" y="2353433"/>
            <a:ext cx="3770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 1 to 20, one number of a line, using a for loop (i.e., same program outcome as quick exercise 1).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A2A35-20DF-48C5-8A34-EDA537A4611D}"/>
              </a:ext>
            </a:extLst>
          </p:cNvPr>
          <p:cNvSpPr txBox="1"/>
          <p:nvPr/>
        </p:nvSpPr>
        <p:spPr>
          <a:xfrm>
            <a:off x="4308606" y="2341516"/>
            <a:ext cx="450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Now, take a close look at the three statement inside the round brackets () after the for keyword: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DE7AC-5066-46E6-BA08-0D8815A6C1CD}"/>
              </a:ext>
            </a:extLst>
          </p:cNvPr>
          <p:cNvSpPr txBox="1"/>
          <p:nvPr/>
        </p:nvSpPr>
        <p:spPr>
          <a:xfrm>
            <a:off x="4308606" y="3020676"/>
            <a:ext cx="43781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1;</a:t>
            </a:r>
            <a:br>
              <a:rPr lang="en-US" sz="1600" dirty="0"/>
            </a:br>
            <a:r>
              <a:rPr lang="en-US" sz="1600" dirty="0"/>
              <a:t>this statement is for initialization, i.e., it will only be executed once before the loop begins for the first time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F0746-C64C-4709-93CA-95984ED16C9E}"/>
              </a:ext>
            </a:extLst>
          </p:cNvPr>
          <p:cNvSpPr txBox="1"/>
          <p:nvPr/>
        </p:nvSpPr>
        <p:spPr>
          <a:xfrm>
            <a:off x="4308606" y="4162795"/>
            <a:ext cx="4321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 20;</a:t>
            </a:r>
            <a:br>
              <a:rPr lang="en-US" sz="1600" dirty="0"/>
            </a:br>
            <a:r>
              <a:rPr lang="en-US" sz="1600" dirty="0"/>
              <a:t>this statement is the loop condition for deciding whether to continue to loop. The loop body will be executed only if it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047C3-1771-488D-B188-1E292C81AB0D}"/>
              </a:ext>
            </a:extLst>
          </p:cNvPr>
          <p:cNvSpPr txBox="1"/>
          <p:nvPr/>
        </p:nvSpPr>
        <p:spPr>
          <a:xfrm>
            <a:off x="4308606" y="5255289"/>
            <a:ext cx="4378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br>
              <a:rPr lang="en-US" sz="1600" dirty="0"/>
            </a:br>
            <a:r>
              <a:rPr lang="en-US" sz="1600" dirty="0"/>
              <a:t>this statement is the updating statement which will be executed after each iteration of the loop.  It usually updates the loop control variable (in this case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76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Statement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13455" y="1428617"/>
            <a:ext cx="5883340" cy="2241940"/>
            <a:chOff x="1075810" y="1438920"/>
            <a:chExt cx="7415943" cy="2825963"/>
          </a:xfrm>
        </p:grpSpPr>
        <p:sp>
          <p:nvSpPr>
            <p:cNvPr id="5" name="Decision 9"/>
            <p:cNvSpPr/>
            <p:nvPr/>
          </p:nvSpPr>
          <p:spPr>
            <a:xfrm>
              <a:off x="1075810" y="2695763"/>
              <a:ext cx="2809142" cy="999614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loop condition</a:t>
              </a:r>
              <a:endParaRPr lang="en-US" sz="1600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4535222" y="2854257"/>
              <a:ext cx="1639001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3">
                      <a:lumMod val="75000"/>
                    </a:schemeClr>
                  </a:solidFill>
                </a:rPr>
                <a:t>statement</a:t>
              </a:r>
            </a:p>
          </p:txBody>
        </p:sp>
        <p:cxnSp>
          <p:nvCxnSpPr>
            <p:cNvPr id="7" name="Straight Arrow Connector 6"/>
            <p:cNvCxnSpPr>
              <a:stCxn id="20" idx="2"/>
              <a:endCxn id="5" idx="0"/>
            </p:cNvCxnSpPr>
            <p:nvPr/>
          </p:nvCxnSpPr>
          <p:spPr>
            <a:xfrm flipH="1">
              <a:off x="2480381" y="2121545"/>
              <a:ext cx="1" cy="5742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hape 7"/>
            <p:cNvCxnSpPr>
              <a:stCxn id="26" idx="0"/>
            </p:cNvCxnSpPr>
            <p:nvPr/>
          </p:nvCxnSpPr>
          <p:spPr>
            <a:xfrm rot="16200000" flipV="1">
              <a:off x="4835480" y="107762"/>
              <a:ext cx="391398" cy="5101591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67693" y="2887132"/>
              <a:ext cx="626786" cy="38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true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1744" y="3631641"/>
              <a:ext cx="671642" cy="38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false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2480381" y="3695377"/>
              <a:ext cx="0" cy="56950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>
              <a:off x="3884952" y="3195570"/>
              <a:ext cx="65027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rocess 5"/>
            <p:cNvSpPr/>
            <p:nvPr/>
          </p:nvSpPr>
          <p:spPr>
            <a:xfrm>
              <a:off x="1517389" y="1438920"/>
              <a:ext cx="1925986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initialization</a:t>
              </a:r>
            </a:p>
          </p:txBody>
        </p:sp>
        <p:sp>
          <p:nvSpPr>
            <p:cNvPr id="26" name="Process 5"/>
            <p:cNvSpPr/>
            <p:nvPr/>
          </p:nvSpPr>
          <p:spPr>
            <a:xfrm>
              <a:off x="6672194" y="2854257"/>
              <a:ext cx="1819559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updating</a:t>
              </a:r>
            </a:p>
          </p:txBody>
        </p:sp>
        <p:cxnSp>
          <p:nvCxnSpPr>
            <p:cNvPr id="30" name="Straight Arrow Connector 29"/>
            <p:cNvCxnSpPr>
              <a:stCxn id="6" idx="3"/>
              <a:endCxn id="26" idx="1"/>
            </p:cNvCxnSpPr>
            <p:nvPr/>
          </p:nvCxnSpPr>
          <p:spPr>
            <a:xfrm>
              <a:off x="6174223" y="3195570"/>
              <a:ext cx="497971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289755" y="3689967"/>
            <a:ext cx="5289434" cy="236484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  <a:p>
            <a:r>
              <a:rPr lang="en-US" sz="2000" dirty="0">
                <a:solidFill>
                  <a:srgbClr val="0070C0"/>
                </a:solidFill>
              </a:rPr>
              <a:t> 	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initialization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updating</a:t>
            </a:r>
            <a:r>
              <a:rPr lang="en-US" sz="20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statement_1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accent3"/>
                </a:solidFill>
              </a:rPr>
              <a:t>…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statement_n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35" name="Oval 34"/>
          <p:cNvSpPr/>
          <p:nvPr/>
        </p:nvSpPr>
        <p:spPr>
          <a:xfrm>
            <a:off x="2524306" y="1261192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4534267" y="3918434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2356881" y="2410112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5949479" y="3918434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659745" y="3998488"/>
            <a:ext cx="12700" cy="1051964"/>
          </a:xfrm>
          <a:prstGeom prst="bentConnector3">
            <a:avLst>
              <a:gd name="adj1" fmla="val 740708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4652" y="3918434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6" name="Oval 45"/>
          <p:cNvSpPr/>
          <p:nvPr/>
        </p:nvSpPr>
        <p:spPr>
          <a:xfrm>
            <a:off x="6529370" y="2384030"/>
            <a:ext cx="334850" cy="334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59502" y="4901514"/>
            <a:ext cx="1152853" cy="1169551"/>
          </a:xfrm>
          <a:prstGeom prst="wedgeRectCallout">
            <a:avLst>
              <a:gd name="adj1" fmla="val -59419"/>
              <a:gd name="adj2" fmla="val -177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execution path if condition is true, i.e., to execute the loop body</a:t>
            </a:r>
          </a:p>
        </p:txBody>
      </p:sp>
      <p:cxnSp>
        <p:nvCxnSpPr>
          <p:cNvPr id="48" name="Elbow Connector 47"/>
          <p:cNvCxnSpPr>
            <a:stCxn id="38" idx="0"/>
          </p:cNvCxnSpPr>
          <p:nvPr/>
        </p:nvCxnSpPr>
        <p:spPr>
          <a:xfrm rot="16200000" flipH="1" flipV="1">
            <a:off x="3915032" y="3628055"/>
            <a:ext cx="1911493" cy="2492250"/>
          </a:xfrm>
          <a:prstGeom prst="bentConnector4">
            <a:avLst>
              <a:gd name="adj1" fmla="val -5926"/>
              <a:gd name="adj2" fmla="val 10789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58782" y="4578348"/>
            <a:ext cx="1152853" cy="954107"/>
          </a:xfrm>
          <a:prstGeom prst="wedgeRectCallout">
            <a:avLst>
              <a:gd name="adj1" fmla="val 69202"/>
              <a:gd name="adj2" fmla="val -139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execution path if condition is false, i.e. to exit the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6400" y="3399884"/>
            <a:ext cx="816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5" grpId="0" animBg="1"/>
      <p:bldP spid="47" grpId="0" animBg="1"/>
      <p:bldP spid="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8584442" cy="825255"/>
          </a:xfrm>
        </p:spPr>
        <p:txBody>
          <a:bodyPr>
            <a:normAutofit/>
          </a:bodyPr>
          <a:lstStyle/>
          <a:p>
            <a:r>
              <a:rPr lang="en-US" dirty="0"/>
              <a:t>When a </a:t>
            </a:r>
            <a:r>
              <a:rPr lang="en-US" b="1" dirty="0"/>
              <a:t>for</a:t>
            </a:r>
            <a:r>
              <a:rPr lang="en-US" dirty="0"/>
              <a:t> statement is executed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1571" y="2039193"/>
            <a:ext cx="8029473" cy="40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The 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initialization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is performed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Generally it sets the initial value of the loop variable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The initialization is executed only 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once</a:t>
            </a:r>
          </a:p>
          <a:p>
            <a:pPr marL="51435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The 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condition is evaluated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If it is 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true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, the loop body is 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executed once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(i.e., one iteration)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If it is 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false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, the loop 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ends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without executing its body</a:t>
            </a:r>
          </a:p>
          <a:p>
            <a:pPr marL="51435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After each iteration, the 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updating of loop variable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is performed and the loop continues at Step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3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diagram to illustrate program flow (program logic).</a:t>
            </a:r>
          </a:p>
          <a:p>
            <a:r>
              <a:rPr lang="en-US" altLang="zh-TW" sz="2400" dirty="0"/>
              <a:t>Used in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analyzing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designing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documenting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400" dirty="0"/>
              <a:t>or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managing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400" dirty="0"/>
              <a:t>a program.</a:t>
            </a:r>
            <a:endParaRPr lang="en-US" sz="2400" dirty="0"/>
          </a:p>
        </p:txBody>
      </p:sp>
      <p:sp>
        <p:nvSpPr>
          <p:cNvPr id="6" name="Connector 5"/>
          <p:cNvSpPr/>
          <p:nvPr/>
        </p:nvSpPr>
        <p:spPr>
          <a:xfrm>
            <a:off x="2467663" y="2957719"/>
            <a:ext cx="214313" cy="214313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nector 6"/>
          <p:cNvSpPr/>
          <p:nvPr/>
        </p:nvSpPr>
        <p:spPr>
          <a:xfrm>
            <a:off x="6344158" y="6014100"/>
            <a:ext cx="214313" cy="214313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/>
          <p:cNvSpPr/>
          <p:nvPr/>
        </p:nvSpPr>
        <p:spPr>
          <a:xfrm>
            <a:off x="1042882" y="3429000"/>
            <a:ext cx="3063875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the user to enter the first integer</a:t>
            </a:r>
          </a:p>
        </p:txBody>
      </p:sp>
      <p:sp>
        <p:nvSpPr>
          <p:cNvPr id="9" name="Process 8"/>
          <p:cNvSpPr/>
          <p:nvPr/>
        </p:nvSpPr>
        <p:spPr>
          <a:xfrm>
            <a:off x="1042882" y="4339319"/>
            <a:ext cx="3063875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the first integer</a:t>
            </a:r>
          </a:p>
        </p:txBody>
      </p:sp>
      <p:sp>
        <p:nvSpPr>
          <p:cNvPr id="10" name="Process 9"/>
          <p:cNvSpPr/>
          <p:nvPr/>
        </p:nvSpPr>
        <p:spPr>
          <a:xfrm>
            <a:off x="1042882" y="5249638"/>
            <a:ext cx="3063875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the user to enter the second integer</a:t>
            </a:r>
          </a:p>
        </p:txBody>
      </p:sp>
      <p:sp>
        <p:nvSpPr>
          <p:cNvPr id="11" name="Process 10"/>
          <p:cNvSpPr/>
          <p:nvPr/>
        </p:nvSpPr>
        <p:spPr>
          <a:xfrm>
            <a:off x="4919377" y="3199981"/>
            <a:ext cx="3063875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the second integer</a:t>
            </a:r>
          </a:p>
        </p:txBody>
      </p:sp>
      <p:sp>
        <p:nvSpPr>
          <p:cNvPr id="12" name="Process 11"/>
          <p:cNvSpPr/>
          <p:nvPr/>
        </p:nvSpPr>
        <p:spPr>
          <a:xfrm>
            <a:off x="4919377" y="4110963"/>
            <a:ext cx="3063875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first integer and second integer, store result</a:t>
            </a:r>
          </a:p>
        </p:txBody>
      </p:sp>
      <p:sp>
        <p:nvSpPr>
          <p:cNvPr id="13" name="Process 12"/>
          <p:cNvSpPr/>
          <p:nvPr/>
        </p:nvSpPr>
        <p:spPr>
          <a:xfrm>
            <a:off x="4919377" y="5021944"/>
            <a:ext cx="3063875" cy="6826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the user to enter the first integer</a:t>
            </a:r>
          </a:p>
        </p:txBody>
      </p:sp>
      <p:cxnSp>
        <p:nvCxnSpPr>
          <p:cNvPr id="15" name="Straight Arrow Connector 14"/>
          <p:cNvCxnSpPr>
            <a:stCxn id="6" idx="4"/>
            <a:endCxn id="8" idx="0"/>
          </p:cNvCxnSpPr>
          <p:nvPr/>
        </p:nvCxnSpPr>
        <p:spPr>
          <a:xfrm>
            <a:off x="2574820" y="3172032"/>
            <a:ext cx="0" cy="2569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574820" y="4111625"/>
            <a:ext cx="0" cy="2276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574820" y="5021944"/>
            <a:ext cx="0" cy="2276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>
          <a:xfrm>
            <a:off x="6451315" y="3882606"/>
            <a:ext cx="0" cy="2283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6451315" y="4793588"/>
            <a:ext cx="0" cy="2283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7" idx="0"/>
          </p:cNvCxnSpPr>
          <p:nvPr/>
        </p:nvCxnSpPr>
        <p:spPr>
          <a:xfrm>
            <a:off x="6451315" y="5704569"/>
            <a:ext cx="0" cy="3095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  <a:endCxn id="11" idx="0"/>
          </p:cNvCxnSpPr>
          <p:nvPr/>
        </p:nvCxnSpPr>
        <p:spPr>
          <a:xfrm rot="5400000" flipH="1" flipV="1">
            <a:off x="3146926" y="2627874"/>
            <a:ext cx="2732282" cy="3876495"/>
          </a:xfrm>
          <a:prstGeom prst="bentConnector5">
            <a:avLst>
              <a:gd name="adj1" fmla="val -8367"/>
              <a:gd name="adj2" fmla="val 50000"/>
              <a:gd name="adj3" fmla="val 10836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203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948"/>
            <a:ext cx="8229600" cy="4792215"/>
          </a:xfrm>
        </p:spPr>
        <p:txBody>
          <a:bodyPr>
            <a:normAutofit/>
          </a:bodyPr>
          <a:lstStyle/>
          <a:p>
            <a:r>
              <a:rPr lang="en-US" sz="2400" dirty="0"/>
              <a:t>Most while loops can be implemented as a for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8315" y="1911926"/>
            <a:ext cx="7494870" cy="4519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answer = 0;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trials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trials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 answer != 4;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trials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“2 * 2 = ”;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answer;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800"/>
              </a:lnSpc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Correct!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&lt;&lt;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You’ve tried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&lt;&lt;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trials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times.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&lt;&lt;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7956" y="2520678"/>
            <a:ext cx="38444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Compare this program to this </a:t>
            </a:r>
            <a:r>
              <a:rPr lang="en-US" dirty="0">
                <a:latin typeface="Avenir Next" charset="0"/>
                <a:ea typeface="Avenir Next" charset="0"/>
                <a:cs typeface="Avenir Next" charset="0"/>
                <a:hlinkClick r:id="rId2" action="ppaction://hlinksldjump"/>
              </a:rPr>
              <a:t>previous while loop example</a:t>
            </a: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23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vs. </a:t>
            </a:r>
            <a:r>
              <a:rPr lang="en-US" b="1" dirty="0"/>
              <a:t>while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5788" y="1536550"/>
            <a:ext cx="4345812" cy="38149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400"/>
              </a:lnSpc>
            </a:pP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0, total = 0,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“How many numbers to add? ”;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n;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// while loop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200" b="1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2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x;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total += x;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2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lang="en-US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total &lt;&lt;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 </a:t>
            </a:r>
          </a:p>
          <a:p>
            <a:pPr>
              <a:lnSpc>
                <a:spcPts val="1400"/>
              </a:lnSpc>
            </a:pPr>
            <a:r>
              <a:rPr lang="en-US" sz="1200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b="1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400"/>
              </a:lnSpc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638" y="1536550"/>
            <a:ext cx="4163209" cy="38149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400"/>
              </a:lnSpc>
            </a:pP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0, total = 0,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“How many numbers to add? ”;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n;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for loop</a:t>
            </a:r>
            <a:endParaRPr lang="en-US" sz="1200" b="1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b="1" dirty="0" err="1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</a:t>
            </a:r>
            <a:r>
              <a:rPr lang="en-US" sz="12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n; </a:t>
            </a:r>
            <a:r>
              <a:rPr lang="en-US" sz="1200" b="1" dirty="0" err="1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b="1" dirty="0">
                <a:solidFill>
                  <a:srgbClr val="F7964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2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 number? </a:t>
            </a:r>
            <a:r>
              <a:rPr lang="en-US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x;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total += x;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</a:t>
            </a:r>
            <a:r>
              <a:rPr lang="en-US" sz="12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lang="en-US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total &lt;&lt;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400"/>
              </a:lnSpc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545731"/>
            <a:ext cx="7871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Compare the above two programs which have the program </a:t>
            </a:r>
            <a:r>
              <a:rPr lang="en-US" dirty="0" err="1">
                <a:latin typeface="Avenir Next" charset="0"/>
                <a:ea typeface="Avenir Next" charset="0"/>
                <a:cs typeface="Avenir Next" charset="0"/>
              </a:rPr>
              <a:t>behaviour</a:t>
            </a: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799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outputs 9 8 7 6 5 4 3 2 1 0 in a single line using a </a:t>
            </a:r>
            <a:r>
              <a:rPr lang="en-US" b="1" dirty="0"/>
              <a:t>for</a:t>
            </a:r>
            <a:r>
              <a:rPr lang="en-US" dirty="0"/>
              <a:t> loop.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Answer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calculates the sum of odd numbers between 1 and 20 using a </a:t>
            </a:r>
            <a:r>
              <a:rPr lang="en-US" b="1" dirty="0"/>
              <a:t>for </a:t>
            </a:r>
            <a:r>
              <a:rPr lang="en-US" dirty="0"/>
              <a:t>loop.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Answer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211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79646"/>
                </a:solidFill>
              </a:rPr>
              <a:t>break statement </a:t>
            </a:r>
            <a:r>
              <a:rPr lang="en-US" dirty="0"/>
              <a:t>can be used to </a:t>
            </a:r>
            <a:r>
              <a:rPr lang="en-US" dirty="0">
                <a:solidFill>
                  <a:schemeClr val="accent5"/>
                </a:solidFill>
              </a:rPr>
              <a:t>exit a loop </a:t>
            </a:r>
            <a:r>
              <a:rPr lang="en-US" dirty="0"/>
              <a:t>from inside a loop body</a:t>
            </a:r>
          </a:p>
          <a:p>
            <a:r>
              <a:rPr lang="en-US" dirty="0"/>
              <a:t>When a break statement is executed</a:t>
            </a:r>
          </a:p>
          <a:p>
            <a:pPr lvl="1"/>
            <a:r>
              <a:rPr lang="en-US" dirty="0"/>
              <a:t>The loop </a:t>
            </a:r>
            <a:r>
              <a:rPr lang="en-US" dirty="0">
                <a:solidFill>
                  <a:srgbClr val="4BACC6"/>
                </a:solidFill>
              </a:rPr>
              <a:t>ends immediately</a:t>
            </a:r>
          </a:p>
          <a:p>
            <a:pPr lvl="1"/>
            <a:r>
              <a:rPr lang="en-US" dirty="0"/>
              <a:t>The execution continues with the statement following the loop</a:t>
            </a:r>
          </a:p>
          <a:p>
            <a:r>
              <a:rPr lang="en-US" dirty="0"/>
              <a:t>The break statement may be used in both </a:t>
            </a:r>
            <a:r>
              <a:rPr lang="en-US" b="1" dirty="0"/>
              <a:t>while</a:t>
            </a:r>
            <a:r>
              <a:rPr lang="en-US" dirty="0"/>
              <a:t> loop and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Avoid using a break statement to end a loop unless absolutely necessary because it might make it hard to understand your code</a:t>
            </a:r>
          </a:p>
          <a:p>
            <a:pPr lvl="1"/>
            <a:r>
              <a:rPr lang="en-US" dirty="0"/>
              <a:t>A proper way to end a loop is using the condition for continuation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1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en-US" dirty="0"/>
              <a:t>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617" y="1816715"/>
            <a:ext cx="5206573" cy="3529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sz="1600" b="1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	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0;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{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15)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 ”;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800"/>
              </a:lnSpc>
            </a:pPr>
            <a:endParaRPr lang="en-US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45681" y="1763447"/>
            <a:ext cx="3249986" cy="887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As the condition is always true, this will be an infinite loop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44615" y="2996952"/>
            <a:ext cx="3249986" cy="887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 break statement is used here to exit the infinite loop when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== 15</a:t>
            </a:r>
          </a:p>
        </p:txBody>
      </p:sp>
      <p:cxnSp>
        <p:nvCxnSpPr>
          <p:cNvPr id="10" name="Curved Connector 9"/>
          <p:cNvCxnSpPr>
            <a:stCxn id="6" idx="1"/>
          </p:cNvCxnSpPr>
          <p:nvPr/>
        </p:nvCxnSpPr>
        <p:spPr>
          <a:xfrm rot="10800000" flipV="1">
            <a:off x="3432977" y="2207219"/>
            <a:ext cx="1712705" cy="1164831"/>
          </a:xfrm>
          <a:prstGeom prst="curvedConnector3">
            <a:avLst>
              <a:gd name="adj1" fmla="val 10276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1"/>
          </p:cNvCxnSpPr>
          <p:nvPr/>
        </p:nvCxnSpPr>
        <p:spPr>
          <a:xfrm rot="10800000" flipV="1">
            <a:off x="3929943" y="3440724"/>
            <a:ext cx="1314672" cy="281421"/>
          </a:xfrm>
          <a:prstGeom prst="curvedConnector3">
            <a:avLst>
              <a:gd name="adj1" fmla="val 3936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20179" y="4553899"/>
            <a:ext cx="4564657" cy="152021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0 1 2 3 4 5 6 7 8 9 10 11 12 13 14</a:t>
            </a:r>
          </a:p>
          <a:p>
            <a:endParaRPr lang="en-US" sz="1600" dirty="0">
              <a:solidFill>
                <a:srgbClr val="F79646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F79646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F79646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F7964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6703" y="4246122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cs typeface="Chalkduster"/>
              </a:defRPr>
            </a:lvl1pPr>
          </a:lstStyle>
          <a:p>
            <a:r>
              <a:rPr lang="en-US" dirty="0"/>
              <a:t>Screen output?</a:t>
            </a:r>
          </a:p>
        </p:txBody>
      </p:sp>
      <p:cxnSp>
        <p:nvCxnSpPr>
          <p:cNvPr id="26" name="Elbow Connector 25"/>
          <p:cNvCxnSpPr/>
          <p:nvPr/>
        </p:nvCxnSpPr>
        <p:spPr>
          <a:xfrm rot="5400000">
            <a:off x="563172" y="3913819"/>
            <a:ext cx="914400" cy="365760"/>
          </a:xfrm>
          <a:prstGeom prst="bentConnector4">
            <a:avLst>
              <a:gd name="adj1" fmla="val 2055"/>
              <a:gd name="adj2" fmla="val 20812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D3915A-AC2B-43CF-83FD-077F7F7A93F5}"/>
              </a:ext>
            </a:extLst>
          </p:cNvPr>
          <p:cNvSpPr/>
          <p:nvPr/>
        </p:nvSpPr>
        <p:spPr>
          <a:xfrm>
            <a:off x="3189095" y="5585251"/>
            <a:ext cx="5206572" cy="5909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you rewrite the program so that it produces the same output without using the break statement?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B3814-8257-42F3-9EB3-9957BB2DCA51}"/>
              </a:ext>
            </a:extLst>
          </p:cNvPr>
          <p:cNvCxnSpPr/>
          <p:nvPr/>
        </p:nvCxnSpPr>
        <p:spPr>
          <a:xfrm flipV="1">
            <a:off x="1914769" y="1492738"/>
            <a:ext cx="1609969" cy="187931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CA44F6-FAAB-4916-BF1D-A297AC3F1C34}"/>
              </a:ext>
            </a:extLst>
          </p:cNvPr>
          <p:cNvSpPr txBox="1"/>
          <p:nvPr/>
        </p:nvSpPr>
        <p:spPr>
          <a:xfrm>
            <a:off x="3563670" y="1244081"/>
            <a:ext cx="493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Yes, you may declare and initialize the counter variable at the same time in the initialize statement in the for loop</a:t>
            </a:r>
          </a:p>
        </p:txBody>
      </p:sp>
    </p:spTree>
    <p:extLst>
      <p:ext uri="{BB962C8B-B14F-4D97-AF65-F5344CB8AC3E}">
        <p14:creationId xmlns:p14="http://schemas.microsoft.com/office/powerpoint/2010/main" val="13856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continue statement </a:t>
            </a:r>
            <a:r>
              <a:rPr lang="en-US" dirty="0"/>
              <a:t>is used to </a:t>
            </a:r>
            <a:r>
              <a:rPr lang="en-US" dirty="0">
                <a:solidFill>
                  <a:schemeClr val="accent5"/>
                </a:solidFill>
              </a:rPr>
              <a:t>terminate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4BACC6"/>
                </a:solidFill>
              </a:rPr>
              <a:t>current iteration </a:t>
            </a:r>
            <a:r>
              <a:rPr lang="en-US" dirty="0"/>
              <a:t>of a loop</a:t>
            </a:r>
          </a:p>
          <a:p>
            <a:r>
              <a:rPr lang="en-US" dirty="0"/>
              <a:t>When a </a:t>
            </a:r>
            <a:r>
              <a:rPr lang="en-US" b="1" dirty="0"/>
              <a:t>continue</a:t>
            </a:r>
            <a:r>
              <a:rPr lang="en-US" dirty="0"/>
              <a:t> statement is executed</a:t>
            </a:r>
          </a:p>
          <a:p>
            <a:pPr lvl="1"/>
            <a:r>
              <a:rPr lang="en-US" dirty="0"/>
              <a:t>Any loop body statements after it will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skipped</a:t>
            </a:r>
          </a:p>
          <a:p>
            <a:pPr lvl="1"/>
            <a:r>
              <a:rPr lang="en-US" dirty="0"/>
              <a:t>The loop continues by </a:t>
            </a:r>
            <a:r>
              <a:rPr lang="en-US" dirty="0">
                <a:solidFill>
                  <a:srgbClr val="E46C0A"/>
                </a:solidFill>
              </a:rPr>
              <a:t>starting the next iteration</a:t>
            </a:r>
          </a:p>
          <a:p>
            <a:r>
              <a:rPr lang="en-US" dirty="0"/>
              <a:t>Like the break statement, the </a:t>
            </a:r>
            <a:r>
              <a:rPr lang="en-US" b="1" dirty="0"/>
              <a:t>continue</a:t>
            </a:r>
            <a:r>
              <a:rPr lang="en-US" dirty="0"/>
              <a:t> statement may be used in both </a:t>
            </a:r>
            <a:r>
              <a:rPr lang="en-US" b="1" dirty="0"/>
              <a:t>while</a:t>
            </a:r>
            <a:r>
              <a:rPr lang="en-US" dirty="0"/>
              <a:t> loop and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32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552" y="1536550"/>
            <a:ext cx="5306849" cy="38149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sz="1600" b="1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20; ++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 2 == 0)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“ ”;</a:t>
            </a:r>
            <a:b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endParaRPr lang="en-US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endParaRPr lang="en-US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0; 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61743" y="1536550"/>
            <a:ext cx="3709302" cy="117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continue statement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is used here to skip those i’s which </a:t>
            </a:r>
            <a:r>
              <a:rPr lang="en-US">
                <a:latin typeface="Calibri Light" charset="0"/>
                <a:ea typeface="Calibri Light" charset="0"/>
                <a:cs typeface="Calibri Light" charset="0"/>
              </a:rPr>
              <a:t>are </a:t>
            </a:r>
            <a:r>
              <a:rPr lang="en-US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rPr>
              <a:t>even</a:t>
            </a:r>
            <a:endParaRPr lang="en-US" dirty="0">
              <a:solidFill>
                <a:schemeClr val="accent5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61743" y="3194106"/>
            <a:ext cx="3709302" cy="21574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When the continue statement is executed, the succeeding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cout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statement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skipped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. The next iteration begins by updating the loop variable and checking the condition.</a:t>
            </a:r>
            <a:endParaRPr lang="en-US" dirty="0">
              <a:solidFill>
                <a:schemeClr val="accent5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4765641" y="2710840"/>
            <a:ext cx="1075761" cy="63589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67</a:t>
            </a:fld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1003059" y="3103204"/>
            <a:ext cx="356114" cy="243529"/>
          </a:xfrm>
          <a:prstGeom prst="bentConnector3">
            <a:avLst>
              <a:gd name="adj1" fmla="val 19198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404EED-694E-478B-81EB-96488DF91DEF}"/>
              </a:ext>
            </a:extLst>
          </p:cNvPr>
          <p:cNvSpPr/>
          <p:nvPr/>
        </p:nvSpPr>
        <p:spPr>
          <a:xfrm>
            <a:off x="1411830" y="5743237"/>
            <a:ext cx="3538898" cy="5646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1 3 5 7 9 11 13 15 17 19</a:t>
            </a:r>
            <a:endParaRPr lang="en-US" sz="1600" dirty="0">
              <a:solidFill>
                <a:srgbClr val="F79646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F7964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49066-13D7-4C1A-94CC-8D063B1B1C39}"/>
              </a:ext>
            </a:extLst>
          </p:cNvPr>
          <p:cNvSpPr txBox="1"/>
          <p:nvPr/>
        </p:nvSpPr>
        <p:spPr>
          <a:xfrm>
            <a:off x="3484373" y="5470436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cs typeface="Chalkduster"/>
              </a:defRPr>
            </a:lvl1pPr>
          </a:lstStyle>
          <a:p>
            <a:r>
              <a:rPr lang="en-US" dirty="0"/>
              <a:t>Screen output?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2D0B8-0C1E-4567-920E-3FDBC0923C0D}"/>
              </a:ext>
            </a:extLst>
          </p:cNvPr>
          <p:cNvSpPr/>
          <p:nvPr/>
        </p:nvSpPr>
        <p:spPr>
          <a:xfrm>
            <a:off x="2939003" y="6135583"/>
            <a:ext cx="5206572" cy="5909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you rewrite the program so that it produces the same output without using the continue statement?</a:t>
            </a:r>
          </a:p>
        </p:txBody>
      </p:sp>
    </p:spTree>
    <p:extLst>
      <p:ext uri="{BB962C8B-B14F-4D97-AF65-F5344CB8AC3E}">
        <p14:creationId xmlns:p14="http://schemas.microsoft.com/office/powerpoint/2010/main" val="13542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on </a:t>
            </a:r>
            <a:r>
              <a:rPr lang="en-US" b="1" dirty="0"/>
              <a:t>break </a:t>
            </a:r>
            <a:r>
              <a:rPr lang="en-US" dirty="0"/>
              <a:t>and </a:t>
            </a:r>
            <a:r>
              <a:rPr lang="en-US" b="1" dirty="0"/>
              <a:t>continue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602" y="1342907"/>
            <a:ext cx="7932240" cy="181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400" b="1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count;</a:t>
            </a:r>
          </a:p>
          <a:p>
            <a:pPr>
              <a:lnSpc>
                <a:spcPts val="1400"/>
              </a:lnSpc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count = 1; count &lt;= 10; ++count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(count == 5)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count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 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ts val="1400"/>
              </a:lnSpc>
            </a:pP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</a:t>
            </a:r>
            <a:r>
              <a:rPr lang="en-US" sz="14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Broke out of loop at count =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count &lt;&lt;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400"/>
              </a:lnSpc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288" y="3050406"/>
            <a:ext cx="3726735" cy="8917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1 2 3 4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Broke out of loop at count = 5</a:t>
            </a:r>
          </a:p>
          <a:p>
            <a:endParaRPr lang="en-US" sz="1600" dirty="0">
              <a:solidFill>
                <a:srgbClr val="F7964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8655" y="3194086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cs typeface="Chalkduster"/>
              </a:defRPr>
            </a:lvl1pPr>
          </a:lstStyle>
          <a:p>
            <a:r>
              <a:rPr lang="en-US" dirty="0"/>
              <a:t>Screen output?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603" y="4162002"/>
            <a:ext cx="4993036" cy="133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endParaRPr lang="en-US" sz="1400" b="1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count = 1; count &lt;= 10; ++count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(count == 5)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count &lt;&lt; "</a:t>
            </a:r>
            <a:r>
              <a:rPr lang="en-US" sz="1400" dirty="0">
                <a:solidFill>
                  <a:srgbClr val="8064A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 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400"/>
              </a:lnSpc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400"/>
              </a:lnSpc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288" y="5409478"/>
            <a:ext cx="3573091" cy="6158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1 2 3 4 6 7 8 9 10</a:t>
            </a:r>
          </a:p>
          <a:p>
            <a:endParaRPr lang="en-US" sz="1600" dirty="0">
              <a:solidFill>
                <a:srgbClr val="F7964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8655" y="5563519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cs typeface="Chalkduster"/>
              </a:defRPr>
            </a:lvl1pPr>
          </a:lstStyle>
          <a:p>
            <a:r>
              <a:rPr lang="en-US" dirty="0"/>
              <a:t>Screen output?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Quick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complete C++ program that outputs the numbers 1 to 20, one per line, using a </a:t>
            </a:r>
            <a:r>
              <a:rPr lang="en-US" b="1" dirty="0"/>
              <a:t>while loop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8B713-3DCF-4FE9-A4FF-D2D31A8CC159}"/>
              </a:ext>
            </a:extLst>
          </p:cNvPr>
          <p:cNvSpPr/>
          <p:nvPr/>
        </p:nvSpPr>
        <p:spPr>
          <a:xfrm>
            <a:off x="457200" y="2748717"/>
            <a:ext cx="3064374" cy="3492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main()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int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1, n = 20;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n) 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i &lt;&lt; end;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580FB-5347-499B-B491-EDE7C6E665E6}"/>
              </a:ext>
            </a:extLst>
          </p:cNvPr>
          <p:cNvSpPr/>
          <p:nvPr/>
        </p:nvSpPr>
        <p:spPr>
          <a:xfrm>
            <a:off x="3653493" y="3090823"/>
            <a:ext cx="2899707" cy="34925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main()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int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1, n = 20;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n)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 &lt;&lt; end;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D904D-6018-4D48-8690-01887023DE85}"/>
              </a:ext>
            </a:extLst>
          </p:cNvPr>
          <p:cNvSpPr txBox="1"/>
          <p:nvPr/>
        </p:nvSpPr>
        <p:spPr>
          <a:xfrm>
            <a:off x="4820915" y="2793167"/>
            <a:ext cx="225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shorter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27615-7B47-45F4-B295-A48756FCFC33}"/>
              </a:ext>
            </a:extLst>
          </p:cNvPr>
          <p:cNvSpPr/>
          <p:nvPr/>
        </p:nvSpPr>
        <p:spPr>
          <a:xfrm>
            <a:off x="6813287" y="4898893"/>
            <a:ext cx="2133600" cy="1409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can’t use ++</a:t>
            </a:r>
            <a:r>
              <a:rPr lang="en-US" sz="1400" dirty="0" err="1"/>
              <a:t>i</a:t>
            </a:r>
            <a:r>
              <a:rPr lang="en-US" sz="1400" dirty="0"/>
              <a:t> here. Using ++</a:t>
            </a:r>
            <a:r>
              <a:rPr lang="en-US" sz="1400" dirty="0" err="1"/>
              <a:t>i</a:t>
            </a:r>
            <a:r>
              <a:rPr lang="en-US" sz="1400" dirty="0"/>
              <a:t> will output 2 to 21 instead.  Why?  Review how the prefix and postfix operators work </a:t>
            </a:r>
            <a:r>
              <a:rPr lang="en-US" sz="1400" dirty="0">
                <a:hlinkClick r:id="rId2" action="ppaction://hlinksldjump"/>
              </a:rPr>
              <a:t>here</a:t>
            </a:r>
            <a:r>
              <a:rPr lang="en-US" sz="14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7591A-27EA-4DBF-9846-56DA5DBF4453}"/>
              </a:ext>
            </a:extLst>
          </p:cNvPr>
          <p:cNvCxnSpPr>
            <a:cxnSpLocks/>
          </p:cNvCxnSpPr>
          <p:nvPr/>
        </p:nvCxnSpPr>
        <p:spPr>
          <a:xfrm flipH="1" flipV="1">
            <a:off x="5312588" y="5373045"/>
            <a:ext cx="1500699" cy="197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statements in the main function are executed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sequentially</a:t>
            </a:r>
            <a:r>
              <a:rPr lang="en-US" dirty="0"/>
              <a:t>.</a:t>
            </a:r>
          </a:p>
          <a:p>
            <a:r>
              <a:rPr lang="en-US" dirty="0"/>
              <a:t>In more complex programs, however, it is often necessary to alter the order in which statements are executed, e.g., </a:t>
            </a:r>
          </a:p>
          <a:p>
            <a:pPr lvl="1"/>
            <a:r>
              <a:rPr lang="en-US" dirty="0"/>
              <a:t>Choosing between two alternative actions –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branching </a:t>
            </a:r>
          </a:p>
          <a:p>
            <a:pPr lvl="1"/>
            <a:r>
              <a:rPr lang="en-US" dirty="0"/>
              <a:t>Repeating an action a number of times –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looping </a:t>
            </a:r>
          </a:p>
          <a:p>
            <a:r>
              <a:rPr lang="en-US" dirty="0"/>
              <a:t>The order in which statements are executed is often referred to 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flow of control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8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Quick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outputs 9 8 7 6 5 4 3 2 1 0 in a single line using a </a:t>
            </a:r>
            <a:r>
              <a:rPr lang="en-US" b="1" dirty="0"/>
              <a:t>for</a:t>
            </a:r>
            <a:r>
              <a:rPr lang="en-US" dirty="0"/>
              <a:t> loop.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7059-A104-4F7D-A15B-589A8744986A}"/>
              </a:ext>
            </a:extLst>
          </p:cNvPr>
          <p:cNvSpPr/>
          <p:nvPr/>
        </p:nvSpPr>
        <p:spPr>
          <a:xfrm>
            <a:off x="819938" y="2716449"/>
            <a:ext cx="3064374" cy="3492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main()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int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(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9;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0; --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‘ ‘;</a:t>
            </a:r>
          </a:p>
          <a:p>
            <a:pPr>
              <a:lnSpc>
                <a:spcPts val="1800"/>
              </a:lnSpc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9FE20-5789-4D1A-8D76-312BF660E2EC}"/>
              </a:ext>
            </a:extLst>
          </p:cNvPr>
          <p:cNvSpPr txBox="1"/>
          <p:nvPr/>
        </p:nvSpPr>
        <p:spPr>
          <a:xfrm>
            <a:off x="4307504" y="4995193"/>
            <a:ext cx="425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repeat this exercise with a while loop.</a:t>
            </a:r>
          </a:p>
        </p:txBody>
      </p:sp>
    </p:spTree>
    <p:extLst>
      <p:ext uri="{BB962C8B-B14F-4D97-AF65-F5344CB8AC3E}">
        <p14:creationId xmlns:p14="http://schemas.microsoft.com/office/powerpoint/2010/main" val="41391705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Quick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calculates and outputs the sum of odd numbers between 1 and 20 using a </a:t>
            </a:r>
            <a:r>
              <a:rPr lang="en-US" b="1" dirty="0"/>
              <a:t>for</a:t>
            </a:r>
            <a:r>
              <a:rPr lang="en-US" dirty="0"/>
              <a:t>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304A9-A335-4E3E-A780-ACDE7700DDAE}"/>
              </a:ext>
            </a:extLst>
          </p:cNvPr>
          <p:cNvSpPr/>
          <p:nvPr/>
        </p:nvSpPr>
        <p:spPr>
          <a:xfrm>
            <a:off x="801510" y="2716449"/>
            <a:ext cx="3273779" cy="3492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main()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sum = 0;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for (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1;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20; ++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if (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 2 == 1) {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sum +=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}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sum &lt;&lt;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return 0;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690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&amp; Looping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1158" y="1397002"/>
            <a:ext cx="3810202" cy="4959348"/>
            <a:chOff x="441158" y="1397002"/>
            <a:chExt cx="3810202" cy="4959348"/>
          </a:xfrm>
        </p:grpSpPr>
        <p:sp>
          <p:nvSpPr>
            <p:cNvPr id="6" name="Process 5"/>
            <p:cNvSpPr/>
            <p:nvPr/>
          </p:nvSpPr>
          <p:spPr>
            <a:xfrm>
              <a:off x="1584290" y="1801814"/>
              <a:ext cx="1539910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Wake up</a:t>
              </a:r>
            </a:p>
          </p:txBody>
        </p:sp>
        <p:cxnSp>
          <p:nvCxnSpPr>
            <p:cNvPr id="7" name="Straight Arrow Connector 6"/>
            <p:cNvCxnSpPr>
              <a:endCxn id="6" idx="0"/>
            </p:cNvCxnSpPr>
            <p:nvPr/>
          </p:nvCxnSpPr>
          <p:spPr>
            <a:xfrm>
              <a:off x="2354245" y="1397002"/>
              <a:ext cx="0" cy="40481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ecision 9"/>
            <p:cNvSpPr/>
            <p:nvPr/>
          </p:nvSpPr>
          <p:spPr>
            <a:xfrm>
              <a:off x="1433869" y="2738439"/>
              <a:ext cx="1840752" cy="999614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Typhoon #8?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8" idx="0"/>
            </p:cNvCxnSpPr>
            <p:nvPr/>
          </p:nvCxnSpPr>
          <p:spPr>
            <a:xfrm>
              <a:off x="2354245" y="2484439"/>
              <a:ext cx="0" cy="2540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22"/>
            <p:cNvCxnSpPr>
              <a:stCxn id="8" idx="3"/>
              <a:endCxn id="13" idx="0"/>
            </p:cNvCxnSpPr>
            <p:nvPr/>
          </p:nvCxnSpPr>
          <p:spPr>
            <a:xfrm>
              <a:off x="3274621" y="3238246"/>
              <a:ext cx="203450" cy="1165312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77989" y="2947793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</a:p>
          </p:txBody>
        </p:sp>
        <p:sp>
          <p:nvSpPr>
            <p:cNvPr id="13" name="Process 26"/>
            <p:cNvSpPr/>
            <p:nvPr/>
          </p:nvSpPr>
          <p:spPr>
            <a:xfrm>
              <a:off x="2704782" y="4403558"/>
              <a:ext cx="1546578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Go to bed again</a:t>
              </a:r>
            </a:p>
          </p:txBody>
        </p:sp>
        <p:cxnSp>
          <p:nvCxnSpPr>
            <p:cNvPr id="21" name="Straight Arrow Connector 20"/>
            <p:cNvCxnSpPr>
              <a:stCxn id="13" idx="2"/>
            </p:cNvCxnSpPr>
            <p:nvPr/>
          </p:nvCxnSpPr>
          <p:spPr>
            <a:xfrm>
              <a:off x="3478071" y="5086183"/>
              <a:ext cx="0" cy="40481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1"/>
              <a:endCxn id="24" idx="0"/>
            </p:cNvCxnSpPr>
            <p:nvPr/>
          </p:nvCxnSpPr>
          <p:spPr>
            <a:xfrm rot="10800000" flipV="1">
              <a:off x="1209113" y="3238246"/>
              <a:ext cx="224757" cy="1165312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rocess 26"/>
            <p:cNvSpPr/>
            <p:nvPr/>
          </p:nvSpPr>
          <p:spPr>
            <a:xfrm>
              <a:off x="441158" y="4403558"/>
              <a:ext cx="1535908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Go to campus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209112" y="5086183"/>
              <a:ext cx="0" cy="40481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09112" y="2947793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67780" y="5670884"/>
              <a:ext cx="1906841" cy="6854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Branching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69942" y="1098884"/>
            <a:ext cx="3607608" cy="5257466"/>
            <a:chOff x="5369942" y="1098884"/>
            <a:chExt cx="3607608" cy="5257466"/>
          </a:xfrm>
        </p:grpSpPr>
        <p:sp>
          <p:nvSpPr>
            <p:cNvPr id="42" name="Rounded Rectangle 41"/>
            <p:cNvSpPr/>
            <p:nvPr/>
          </p:nvSpPr>
          <p:spPr>
            <a:xfrm>
              <a:off x="6019800" y="5670884"/>
              <a:ext cx="1906841" cy="6854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Looping</a:t>
              </a:r>
            </a:p>
          </p:txBody>
        </p:sp>
        <p:sp>
          <p:nvSpPr>
            <p:cNvPr id="46" name="Process 5"/>
            <p:cNvSpPr/>
            <p:nvPr/>
          </p:nvSpPr>
          <p:spPr>
            <a:xfrm>
              <a:off x="5604471" y="1643480"/>
              <a:ext cx="1796889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Compile program</a:t>
              </a:r>
            </a:p>
          </p:txBody>
        </p:sp>
        <p:sp>
          <p:nvSpPr>
            <p:cNvPr id="50" name="Decision 9"/>
            <p:cNvSpPr/>
            <p:nvPr/>
          </p:nvSpPr>
          <p:spPr>
            <a:xfrm>
              <a:off x="5369942" y="3255570"/>
              <a:ext cx="2265948" cy="999614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Compilation Error?</a:t>
              </a:r>
            </a:p>
          </p:txBody>
        </p:sp>
        <p:cxnSp>
          <p:nvCxnSpPr>
            <p:cNvPr id="51" name="Straight Arrow Connector 50"/>
            <p:cNvCxnSpPr>
              <a:endCxn id="46" idx="0"/>
            </p:cNvCxnSpPr>
            <p:nvPr/>
          </p:nvCxnSpPr>
          <p:spPr>
            <a:xfrm>
              <a:off x="6502916" y="1098884"/>
              <a:ext cx="0" cy="5445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2"/>
              <a:endCxn id="50" idx="0"/>
            </p:cNvCxnSpPr>
            <p:nvPr/>
          </p:nvCxnSpPr>
          <p:spPr>
            <a:xfrm>
              <a:off x="6502916" y="2326105"/>
              <a:ext cx="0" cy="9294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rocess 5"/>
            <p:cNvSpPr/>
            <p:nvPr/>
          </p:nvSpPr>
          <p:spPr>
            <a:xfrm>
              <a:off x="7180661" y="2516399"/>
              <a:ext cx="1796889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Fix the first </a:t>
              </a:r>
              <a:br>
                <a:rPr lang="en-US" sz="1400" dirty="0"/>
              </a:br>
              <a:r>
                <a:rPr lang="en-US" sz="1400" dirty="0"/>
                <a:t>syntax error</a:t>
              </a:r>
            </a:p>
          </p:txBody>
        </p:sp>
        <p:cxnSp>
          <p:nvCxnSpPr>
            <p:cNvPr id="64" name="Straight Arrow Connector 63"/>
            <p:cNvCxnSpPr>
              <a:stCxn id="50" idx="2"/>
              <a:endCxn id="79" idx="0"/>
            </p:cNvCxnSpPr>
            <p:nvPr/>
          </p:nvCxnSpPr>
          <p:spPr>
            <a:xfrm>
              <a:off x="6502916" y="4255184"/>
              <a:ext cx="0" cy="27148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74"/>
            <p:cNvCxnSpPr>
              <a:stCxn id="50" idx="3"/>
              <a:endCxn id="59" idx="2"/>
            </p:cNvCxnSpPr>
            <p:nvPr/>
          </p:nvCxnSpPr>
          <p:spPr>
            <a:xfrm flipV="1">
              <a:off x="7635890" y="3199024"/>
              <a:ext cx="443216" cy="556353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hape 76"/>
            <p:cNvCxnSpPr>
              <a:stCxn id="59" idx="0"/>
            </p:cNvCxnSpPr>
            <p:nvPr/>
          </p:nvCxnSpPr>
          <p:spPr>
            <a:xfrm rot="16200000" flipV="1">
              <a:off x="6731313" y="1168605"/>
              <a:ext cx="1119397" cy="1576191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Process 5"/>
            <p:cNvSpPr/>
            <p:nvPr/>
          </p:nvSpPr>
          <p:spPr>
            <a:xfrm>
              <a:off x="5604471" y="4526669"/>
              <a:ext cx="1796889" cy="68262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Run program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21675" y="350526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94895" y="414942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</a:t>
              </a:r>
            </a:p>
          </p:txBody>
        </p:sp>
        <p:cxnSp>
          <p:nvCxnSpPr>
            <p:cNvPr id="83" name="Straight Arrow Connector 82"/>
            <p:cNvCxnSpPr>
              <a:stCxn id="79" idx="2"/>
            </p:cNvCxnSpPr>
            <p:nvPr/>
          </p:nvCxnSpPr>
          <p:spPr>
            <a:xfrm>
              <a:off x="6502916" y="5209294"/>
              <a:ext cx="0" cy="24338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92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9800</TotalTime>
  <Words>7788</Words>
  <Application>Microsoft Macintosh PowerPoint</Application>
  <PresentationFormat>On-screen Show (4:3)</PresentationFormat>
  <Paragraphs>1415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Zapf Dingbats</vt:lpstr>
      <vt:lpstr>Arial</vt:lpstr>
      <vt:lpstr>Avenir Next</vt:lpstr>
      <vt:lpstr>Avenir Next Condensed</vt:lpstr>
      <vt:lpstr>Calibri</vt:lpstr>
      <vt:lpstr>Calibri Light</vt:lpstr>
      <vt:lpstr>Chalkduster</vt:lpstr>
      <vt:lpstr>Consolas</vt:lpstr>
      <vt:lpstr>Menlo</vt:lpstr>
      <vt:lpstr>1_Office Theme</vt:lpstr>
      <vt:lpstr>Module 3 Guidance Notes C++ Basics</vt:lpstr>
      <vt:lpstr>Flow of Control</vt:lpstr>
      <vt:lpstr>What we are going to learn?</vt:lpstr>
      <vt:lpstr>Algorithms</vt:lpstr>
      <vt:lpstr>Pseudocode</vt:lpstr>
      <vt:lpstr>Flowchart</vt:lpstr>
      <vt:lpstr>Flow of Control</vt:lpstr>
      <vt:lpstr>Branching &amp; Looping</vt:lpstr>
      <vt:lpstr>Branching</vt:lpstr>
      <vt:lpstr>Making a Decision</vt:lpstr>
      <vt:lpstr>The if statement </vt:lpstr>
      <vt:lpstr>The if statement</vt:lpstr>
      <vt:lpstr>The if…else statement </vt:lpstr>
      <vt:lpstr>The if…else statement </vt:lpstr>
      <vt:lpstr>Example 1</vt:lpstr>
      <vt:lpstr>Example 1</vt:lpstr>
      <vt:lpstr>Example 1</vt:lpstr>
      <vt:lpstr>Example 1</vt:lpstr>
      <vt:lpstr>Example 2</vt:lpstr>
      <vt:lpstr>Example 2</vt:lpstr>
      <vt:lpstr>Compound Statements</vt:lpstr>
      <vt:lpstr>Compound Statements</vt:lpstr>
      <vt:lpstr>Nested if…else Statements</vt:lpstr>
      <vt:lpstr>Nested if…else Statements</vt:lpstr>
      <vt:lpstr>Nested if…else Statements</vt:lpstr>
      <vt:lpstr>A Note on Block Statement in C/C++ vs. Python</vt:lpstr>
      <vt:lpstr>Coding Hints</vt:lpstr>
      <vt:lpstr>Dangling-Else Problem</vt:lpstr>
      <vt:lpstr>Dangling-Else Problem</vt:lpstr>
      <vt:lpstr>Dangling-Else Problem</vt:lpstr>
      <vt:lpstr>A Dangling-Else Example</vt:lpstr>
      <vt:lpstr>Multi-way if-else Statement</vt:lpstr>
      <vt:lpstr>Multi-way if-else Statement</vt:lpstr>
      <vt:lpstr>Series of if vs. Multi-way if-else</vt:lpstr>
      <vt:lpstr>switch Statement</vt:lpstr>
      <vt:lpstr>switch Statement</vt:lpstr>
      <vt:lpstr>switch Statement</vt:lpstr>
      <vt:lpstr>switch Statement</vt:lpstr>
      <vt:lpstr>switch Statement</vt:lpstr>
      <vt:lpstr>switch Statement  more examples</vt:lpstr>
      <vt:lpstr>switch Statement more examples</vt:lpstr>
      <vt:lpstr>Common Mistakes </vt:lpstr>
      <vt:lpstr>?: — A Shorthand for If-Else</vt:lpstr>
      <vt:lpstr>LOOPING</vt:lpstr>
      <vt:lpstr>Loop</vt:lpstr>
      <vt:lpstr>while Statement</vt:lpstr>
      <vt:lpstr>while Statement</vt:lpstr>
      <vt:lpstr>while Statement</vt:lpstr>
      <vt:lpstr>while Statement</vt:lpstr>
      <vt:lpstr>while Statement</vt:lpstr>
      <vt:lpstr>while Statement</vt:lpstr>
      <vt:lpstr>while Statement</vt:lpstr>
      <vt:lpstr>Typical Structure of a Counter-Controlled Loop</vt:lpstr>
      <vt:lpstr>while Statement</vt:lpstr>
      <vt:lpstr>while Statement</vt:lpstr>
      <vt:lpstr>Quick Exercise 1</vt:lpstr>
      <vt:lpstr>for Statement</vt:lpstr>
      <vt:lpstr>for Statement</vt:lpstr>
      <vt:lpstr>for Statement</vt:lpstr>
      <vt:lpstr>for Statement</vt:lpstr>
      <vt:lpstr>for vs. while</vt:lpstr>
      <vt:lpstr>Quick Exercise 2</vt:lpstr>
      <vt:lpstr>Quick Exercise 3</vt:lpstr>
      <vt:lpstr>break Statement</vt:lpstr>
      <vt:lpstr>break Statement</vt:lpstr>
      <vt:lpstr>continue Statement</vt:lpstr>
      <vt:lpstr>continue Statement</vt:lpstr>
      <vt:lpstr>Examples on break and continue</vt:lpstr>
      <vt:lpstr>Answer to Quick Exercise 1</vt:lpstr>
      <vt:lpstr>Answer to Quick Exercise 2</vt:lpstr>
      <vt:lpstr>Answer to Quick Exercise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ENGG1340 / COMP2113</dc:title>
  <dc:subject/>
  <dc:creator>ykchoi</dc:creator>
  <cp:keywords/>
  <dc:description/>
  <cp:lastModifiedBy>lykchoi</cp:lastModifiedBy>
  <cp:revision>465</cp:revision>
  <cp:lastPrinted>2017-09-13T13:37:06Z</cp:lastPrinted>
  <dcterms:created xsi:type="dcterms:W3CDTF">2014-07-29T08:55:03Z</dcterms:created>
  <dcterms:modified xsi:type="dcterms:W3CDTF">2021-01-31T13:00:05Z</dcterms:modified>
  <cp:category/>
</cp:coreProperties>
</file>