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6" r:id="rId1"/>
  </p:sldMasterIdLst>
  <p:notesMasterIdLst>
    <p:notesMasterId r:id="rId14"/>
  </p:notesMasterIdLst>
  <p:handoutMasterIdLst>
    <p:handoutMasterId r:id="rId15"/>
  </p:handoutMasterIdLst>
  <p:sldIdLst>
    <p:sldId id="256" r:id="rId2"/>
    <p:sldId id="388" r:id="rId3"/>
    <p:sldId id="389" r:id="rId4"/>
    <p:sldId id="390" r:id="rId5"/>
    <p:sldId id="393" r:id="rId6"/>
    <p:sldId id="394" r:id="rId7"/>
    <p:sldId id="395" r:id="rId8"/>
    <p:sldId id="397" r:id="rId9"/>
    <p:sldId id="396" r:id="rId10"/>
    <p:sldId id="398" r:id="rId11"/>
    <p:sldId id="399" r:id="rId12"/>
    <p:sldId id="40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067AC2-121E-FD48-B2BC-A9B5C8A7D4FE}">
          <p14:sldIdLst>
            <p14:sldId id="256"/>
            <p14:sldId id="388"/>
            <p14:sldId id="389"/>
            <p14:sldId id="390"/>
            <p14:sldId id="393"/>
            <p14:sldId id="394"/>
            <p14:sldId id="395"/>
            <p14:sldId id="397"/>
            <p14:sldId id="396"/>
            <p14:sldId id="398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B73"/>
    <a:srgbClr val="FF6699"/>
    <a:srgbClr val="FF66CC"/>
    <a:srgbClr val="FEF4EC"/>
    <a:srgbClr val="91E41E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34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6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0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970B9-02AE-0D4A-AC2C-25A677C7C916}" type="datetimeFigureOut">
              <a:rPr lang="en-US" smtClean="0"/>
              <a:pPr/>
              <a:t>1/31/21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DA67C-559B-DF49-BDFA-0F43542B70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4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8D069-5FD0-D649-8F1E-5F986D8C99D8}" type="datetimeFigureOut">
              <a:rPr lang="en-US" smtClean="0"/>
              <a:pPr/>
              <a:t>1/31/21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90DB7-2DE3-C342-B55B-305DF2A92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80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76939"/>
            <a:ext cx="7772400" cy="211028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974"/>
            <a:ext cx="6400800" cy="88232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685800" y="4392750"/>
            <a:ext cx="7772400" cy="25916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ENGG1112-02 C++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" charset="0"/>
          <a:ea typeface="Avenir Next" charset="0"/>
          <a:cs typeface="Avenir Next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Module 3 Guidance Notes</a:t>
            </a:r>
            <a:br>
              <a:rPr lang="en-US" sz="1800" dirty="0"/>
            </a:br>
            <a:r>
              <a:rPr lang="en-US" sz="4800" dirty="0"/>
              <a:t>C++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200" dirty="0"/>
              <a:t>ENGG1340</a:t>
            </a:r>
            <a:br>
              <a:rPr lang="en-US" sz="1200" dirty="0"/>
            </a:br>
            <a:r>
              <a:rPr lang="en-US" sz="1600" dirty="0"/>
              <a:t>Computer Programming II</a:t>
            </a:r>
            <a:br>
              <a:rPr lang="en-US" sz="1800" dirty="0"/>
            </a:br>
            <a:endParaRPr lang="en-US" sz="11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3525EFF-D582-FF47-8663-EB3FBD92124D}"/>
              </a:ext>
            </a:extLst>
          </p:cNvPr>
          <p:cNvSpPr txBox="1">
            <a:spLocks/>
          </p:cNvSpPr>
          <p:nvPr/>
        </p:nvSpPr>
        <p:spPr>
          <a:xfrm>
            <a:off x="3603171" y="4571519"/>
            <a:ext cx="2471057" cy="88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200" dirty="0"/>
              <a:t>COMP2113</a:t>
            </a:r>
            <a:br>
              <a:rPr lang="en-US" sz="1200" dirty="0"/>
            </a:br>
            <a:r>
              <a:rPr lang="en-US" sz="1600" dirty="0"/>
              <a:t>Programming Technologies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808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3F18-068B-42D2-9F9A-51AFA0A3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2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D80B-B64F-468F-ADFB-F06FA170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You may know that </a:t>
            </a:r>
            <a:r>
              <a:rPr lang="en-GB" b="1" dirty="0"/>
              <a:t>a = a + b </a:t>
            </a:r>
            <a:r>
              <a:rPr lang="en-GB" dirty="0"/>
              <a:t>can be written as </a:t>
            </a:r>
            <a:r>
              <a:rPr lang="en-GB" b="1" dirty="0"/>
              <a:t>a += b </a:t>
            </a:r>
            <a:r>
              <a:rPr lang="en-GB" dirty="0"/>
              <a:t>instead, but what if we use “chain” them together?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Some examples: </a:t>
            </a:r>
            <a:endParaRPr lang="en-US" dirty="0"/>
          </a:p>
          <a:p>
            <a:pPr marL="571500" lvl="0" indent="-571500">
              <a:buFont typeface="+mj-lt"/>
              <a:buAutoNum type="romanLcPeriod"/>
            </a:pPr>
            <a:r>
              <a:rPr lang="en-GB" b="1" dirty="0"/>
              <a:t>a += b += c</a:t>
            </a:r>
            <a:endParaRPr lang="en-US" b="1" dirty="0"/>
          </a:p>
          <a:p>
            <a:pPr marL="571500" lvl="0" indent="-571500">
              <a:buFont typeface="+mj-lt"/>
              <a:buAutoNum type="romanLcPeriod"/>
            </a:pPr>
            <a:r>
              <a:rPr lang="en-GB" b="1" dirty="0"/>
              <a:t>a *= b *= c</a:t>
            </a:r>
            <a:endParaRPr lang="en-US" b="1" dirty="0"/>
          </a:p>
          <a:p>
            <a:pPr marL="571500" lvl="0" indent="-571500">
              <a:buFont typeface="+mj-lt"/>
              <a:buAutoNum type="romanLcPeriod"/>
            </a:pPr>
            <a:r>
              <a:rPr lang="en-GB" b="1" dirty="0"/>
              <a:t>a += b %= c</a:t>
            </a:r>
            <a:endParaRPr lang="en-US" b="1" dirty="0"/>
          </a:p>
          <a:p>
            <a:pPr marL="571500" lvl="0" indent="-571500">
              <a:buFont typeface="+mj-lt"/>
              <a:buAutoNum type="romanLcPeriod"/>
            </a:pPr>
            <a:r>
              <a:rPr lang="en-GB" b="1" dirty="0"/>
              <a:t>(a += b) *= c</a:t>
            </a:r>
            <a:endParaRPr lang="en-US" b="1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If the initial values for the variables of </a:t>
            </a:r>
            <a:r>
              <a:rPr lang="en-GB" b="1" dirty="0"/>
              <a:t>a</a:t>
            </a:r>
            <a:r>
              <a:rPr lang="en-GB" dirty="0"/>
              <a:t>, </a:t>
            </a:r>
            <a:r>
              <a:rPr lang="en-GB" b="1" dirty="0"/>
              <a:t>b</a:t>
            </a:r>
            <a:r>
              <a:rPr lang="en-GB" dirty="0"/>
              <a:t> and </a:t>
            </a:r>
            <a:r>
              <a:rPr lang="en-GB" b="1" dirty="0"/>
              <a:t>c</a:t>
            </a:r>
            <a:r>
              <a:rPr lang="en-GB" dirty="0"/>
              <a:t> are </a:t>
            </a:r>
            <a:r>
              <a:rPr lang="en-GB" b="1" dirty="0"/>
              <a:t>a = 4</a:t>
            </a:r>
            <a:r>
              <a:rPr lang="en-GB" dirty="0"/>
              <a:t>, </a:t>
            </a:r>
            <a:r>
              <a:rPr lang="en-GB" b="1" dirty="0"/>
              <a:t>b = 3</a:t>
            </a:r>
            <a:r>
              <a:rPr lang="en-GB" dirty="0"/>
              <a:t>, </a:t>
            </a:r>
            <a:r>
              <a:rPr lang="en-GB" b="1" dirty="0"/>
              <a:t>c = 2</a:t>
            </a:r>
            <a:r>
              <a:rPr lang="en-GB" dirty="0"/>
              <a:t>, then what will be the value of each of the above example expressions after going through each operation? Can you explain the reason behind it?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C6AF5-A585-475F-A36A-58444970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670F6-DE19-6642-B01D-325AAFA1A7B5}"/>
              </a:ext>
            </a:extLst>
          </p:cNvPr>
          <p:cNvSpPr txBox="1"/>
          <p:nvPr/>
        </p:nvSpPr>
        <p:spPr>
          <a:xfrm>
            <a:off x="8160404" y="15240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032002</a:t>
            </a:r>
          </a:p>
        </p:txBody>
      </p:sp>
    </p:spTree>
    <p:extLst>
      <p:ext uri="{BB962C8B-B14F-4D97-AF65-F5344CB8AC3E}">
        <p14:creationId xmlns:p14="http://schemas.microsoft.com/office/powerpoint/2010/main" val="309683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66B1-478B-4CF5-8DFD-D8E04EB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EDADF-D8E4-442F-A8BD-53213807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Write a program in C++ to find the average of 5 numbers using 2 variables only.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69D54-8684-4585-AAAC-FB2CB9A4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35A33-C1A7-1F45-9C66-8AC750F096F6}"/>
              </a:ext>
            </a:extLst>
          </p:cNvPr>
          <p:cNvSpPr txBox="1"/>
          <p:nvPr/>
        </p:nvSpPr>
        <p:spPr>
          <a:xfrm>
            <a:off x="8160404" y="15240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032003</a:t>
            </a:r>
          </a:p>
        </p:txBody>
      </p:sp>
    </p:spTree>
    <p:extLst>
      <p:ext uri="{BB962C8B-B14F-4D97-AF65-F5344CB8AC3E}">
        <p14:creationId xmlns:p14="http://schemas.microsoft.com/office/powerpoint/2010/main" val="386424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8890-7EE4-41C6-B1A0-0A9A44AC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F2BA-AB6C-4B54-B5D5-ADAC81442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Write a program in C++ to take in a 3-digit number, and output the reverse of the digits.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For example, 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if the input is 136, the output should be 631 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if the input is 401, the output should be 104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90FEB-9A4C-44B0-8B21-FE606937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72E3C-BEB1-D14B-8471-910772F0BF02}"/>
              </a:ext>
            </a:extLst>
          </p:cNvPr>
          <p:cNvSpPr txBox="1"/>
          <p:nvPr/>
        </p:nvSpPr>
        <p:spPr>
          <a:xfrm>
            <a:off x="8160404" y="15240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032004</a:t>
            </a:r>
          </a:p>
        </p:txBody>
      </p:sp>
    </p:spTree>
    <p:extLst>
      <p:ext uri="{BB962C8B-B14F-4D97-AF65-F5344CB8AC3E}">
        <p14:creationId xmlns:p14="http://schemas.microsoft.com/office/powerpoint/2010/main" val="46215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AD78E6-D7AE-491B-AB44-E8B140DF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SELF-REVIEW Problems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3B923-4F17-4D98-9ED8-9A77C3C1D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You should attempt all these problems and make sure that you can tackle them; if not, you should seek help from the teaching team.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729B2-D49E-4769-90A3-50AC4D72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3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76686-2788-45F6-A0AC-3CAF847F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9296A-58C5-4E31-B3C2-27DDFBCB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Write a program that prints HI in large block letters inside a border of *. The output should appear as follows:</a:t>
            </a:r>
            <a:endParaRPr lang="en-US" altLang="en-US" sz="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CF604-F448-4088-8C32-1CFADC89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5" name="Picture 2">
            <a:extLst>
              <a:ext uri="{FF2B5EF4-FFF2-40B4-BE49-F238E27FC236}">
                <a16:creationId xmlns:a16="http://schemas.microsoft.com/office/drawing/2014/main" id="{50BC27B4-E9D4-4A40-81D6-80E090C68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68651"/>
            <a:ext cx="16922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584EAD9F-2123-4B5E-B2AE-595A4810A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521F6E-055D-0D48-AF60-347FDAAC3915}"/>
              </a:ext>
            </a:extLst>
          </p:cNvPr>
          <p:cNvSpPr txBox="1"/>
          <p:nvPr/>
        </p:nvSpPr>
        <p:spPr>
          <a:xfrm>
            <a:off x="8160404" y="15240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031001</a:t>
            </a:r>
          </a:p>
        </p:txBody>
      </p:sp>
    </p:spTree>
    <p:extLst>
      <p:ext uri="{BB962C8B-B14F-4D97-AF65-F5344CB8AC3E}">
        <p14:creationId xmlns:p14="http://schemas.microsoft.com/office/powerpoint/2010/main" val="233142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1365-8DF8-4584-B496-25ABE75F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D53B7-FE14-4A54-943B-1A91ACCDE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following program is supposed to print out </a:t>
            </a:r>
            <a:br>
              <a:rPr lang="en-GB" dirty="0"/>
            </a:br>
            <a:r>
              <a:rPr lang="en-GB" dirty="0"/>
              <a:t>6 + 6 = 12 </a:t>
            </a:r>
          </a:p>
          <a:p>
            <a:pPr marL="0" indent="0">
              <a:buNone/>
            </a:pPr>
            <a:r>
              <a:rPr lang="en-GB" dirty="0"/>
              <a:t>Unfortunately, it doesn’t. Can you fix the problem?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B4F8E-AA4D-4E27-9764-E50542E2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3A073-D6A6-435D-BC90-46EA8E09EE37}"/>
              </a:ext>
            </a:extLst>
          </p:cNvPr>
          <p:cNvPicPr/>
          <p:nvPr/>
        </p:nvPicPr>
        <p:blipFill rotWithShape="1">
          <a:blip r:embed="rId2"/>
          <a:srcRect t="17676" b="11547"/>
          <a:stretch/>
        </p:blipFill>
        <p:spPr>
          <a:xfrm>
            <a:off x="1780531" y="3560974"/>
            <a:ext cx="5582937" cy="1786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449C9F-A37D-274F-B171-3B788F14B587}"/>
              </a:ext>
            </a:extLst>
          </p:cNvPr>
          <p:cNvSpPr txBox="1"/>
          <p:nvPr/>
        </p:nvSpPr>
        <p:spPr>
          <a:xfrm>
            <a:off x="8160404" y="15240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031002</a:t>
            </a:r>
          </a:p>
        </p:txBody>
      </p:sp>
    </p:spTree>
    <p:extLst>
      <p:ext uri="{BB962C8B-B14F-4D97-AF65-F5344CB8AC3E}">
        <p14:creationId xmlns:p14="http://schemas.microsoft.com/office/powerpoint/2010/main" val="254661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AEBE-C37E-48C0-AACC-7BC0059C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4339-111F-4A77-86BD-80BE59B81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following C++ program reads in an integer (int) and then output it to screen.</a:t>
            </a:r>
          </a:p>
          <a:p>
            <a:pPr marL="0" indent="0">
              <a:buNone/>
            </a:pPr>
            <a:r>
              <a:rPr lang="en-US" dirty="0"/>
              <a:t>Can you make change to the program so that it reads in two integers, and output both their sum and their product?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7C76F-3E2B-477C-B47D-92C26CEA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B4379-1D95-49D3-94E0-67EB9D2E0959}"/>
              </a:ext>
            </a:extLst>
          </p:cNvPr>
          <p:cNvPicPr/>
          <p:nvPr/>
        </p:nvPicPr>
        <p:blipFill rotWithShape="1">
          <a:blip r:embed="rId2"/>
          <a:srcRect t="17037" b="10493"/>
          <a:stretch/>
        </p:blipFill>
        <p:spPr>
          <a:xfrm>
            <a:off x="2092902" y="4118993"/>
            <a:ext cx="5342540" cy="17533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AEA9E9-C00F-2E47-B7F8-A2EFE8C9696D}"/>
              </a:ext>
            </a:extLst>
          </p:cNvPr>
          <p:cNvSpPr txBox="1"/>
          <p:nvPr/>
        </p:nvSpPr>
        <p:spPr>
          <a:xfrm>
            <a:off x="8160404" y="15240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031003</a:t>
            </a:r>
          </a:p>
        </p:txBody>
      </p:sp>
    </p:spTree>
    <p:extLst>
      <p:ext uri="{BB962C8B-B14F-4D97-AF65-F5344CB8AC3E}">
        <p14:creationId xmlns:p14="http://schemas.microsoft.com/office/powerpoint/2010/main" val="146390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AF71-8886-46B7-8B2B-78AA21E3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8152-7B5C-41DC-8E55-072F19DB2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Write a complete C++ program that reads two integers into two int variables a and b, and outputs both the quotient and the remainder when a is divided by b. For example, if a = 10 and b = 3, then the output should be as follows.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4D03A-618D-443C-8C67-CFF7646E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7FBEF-A9EB-4A62-B962-4C2C2D4981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78060" y="4284965"/>
            <a:ext cx="4524466" cy="396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DD74C5-E450-424E-BFAA-358D1992D3B3}"/>
              </a:ext>
            </a:extLst>
          </p:cNvPr>
          <p:cNvSpPr txBox="1"/>
          <p:nvPr/>
        </p:nvSpPr>
        <p:spPr>
          <a:xfrm>
            <a:off x="8160404" y="15240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031004</a:t>
            </a:r>
          </a:p>
        </p:txBody>
      </p:sp>
    </p:spTree>
    <p:extLst>
      <p:ext uri="{BB962C8B-B14F-4D97-AF65-F5344CB8AC3E}">
        <p14:creationId xmlns:p14="http://schemas.microsoft.com/office/powerpoint/2010/main" val="315850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0899-9042-4FCC-BA53-DD20C9B0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C0382-B32E-4898-B110-C0551B62B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are the problems in the following program? </a:t>
            </a:r>
            <a:br>
              <a:rPr lang="en-GB" dirty="0"/>
            </a:br>
            <a:r>
              <a:rPr lang="en-GB" dirty="0"/>
              <a:t>Can you fix them? (hint:  first guess what this program wants to achieve)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B007B-C1D4-472C-B0AA-E8A1B7F4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6336E-4E00-4BBA-87BD-0AACDA643705}"/>
              </a:ext>
            </a:extLst>
          </p:cNvPr>
          <p:cNvPicPr/>
          <p:nvPr/>
        </p:nvPicPr>
        <p:blipFill rotWithShape="1">
          <a:blip r:embed="rId2"/>
          <a:srcRect t="7468" b="8511"/>
          <a:stretch/>
        </p:blipFill>
        <p:spPr>
          <a:xfrm>
            <a:off x="1987914" y="2990676"/>
            <a:ext cx="5632086" cy="3867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58AA5D-28AC-444D-9CC1-FED6E0A6AF76}"/>
              </a:ext>
            </a:extLst>
          </p:cNvPr>
          <p:cNvSpPr txBox="1"/>
          <p:nvPr/>
        </p:nvSpPr>
        <p:spPr>
          <a:xfrm>
            <a:off x="8160404" y="15240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031005</a:t>
            </a:r>
          </a:p>
        </p:txBody>
      </p:sp>
    </p:spTree>
    <p:extLst>
      <p:ext uri="{BB962C8B-B14F-4D97-AF65-F5344CB8AC3E}">
        <p14:creationId xmlns:p14="http://schemas.microsoft.com/office/powerpoint/2010/main" val="26512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AD78E6-D7AE-491B-AB44-E8B140DF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3B923-4F17-4D98-9ED8-9A77C3C1D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Optional.  </a:t>
            </a:r>
          </a:p>
          <a:p>
            <a:r>
              <a:rPr lang="en-US" sz="1400" dirty="0"/>
              <a:t>For those who would like to challenge yourselves.</a:t>
            </a:r>
            <a:br>
              <a:rPr lang="en-US" sz="1400" dirty="0"/>
            </a:br>
            <a:r>
              <a:rPr lang="en-US" sz="1400" dirty="0"/>
              <a:t>Even for those of you who are beginners in C++ programming, it’s highly recommended for you to take a look at these problems and try to tackle them as well.</a:t>
            </a:r>
          </a:p>
          <a:p>
            <a:r>
              <a:rPr lang="en-US" sz="1400" dirty="0"/>
              <a:t>You are welcome to discuss these problems in the Moodle forum.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729B2-D49E-4769-90A3-50AC4D72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0409-93A0-4BC6-889F-13AFCD0A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1   </a:t>
            </a:r>
            <a:br>
              <a:rPr lang="en-US" dirty="0"/>
            </a:br>
            <a:r>
              <a:rPr lang="en-GB" dirty="0"/>
              <a:t>Modulo operations &amp; overflow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B054-F870-45AB-90BB-DABCDC57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Consider the following line of code: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GB" b="1" dirty="0"/>
              <a:t>int product = 654321*123456;</a:t>
            </a:r>
            <a:endParaRPr lang="en-US" b="1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What is the output? Try it in a program. Does it match your expectations?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=====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This unexpected behaviour is called “arithmetic overflow”, which occurs when the size of number is larger than a certain upper-bound. For </a:t>
            </a:r>
            <a:r>
              <a:rPr lang="en-GB" b="1" dirty="0"/>
              <a:t>int</a:t>
            </a:r>
            <a:r>
              <a:rPr lang="en-GB" dirty="0"/>
              <a:t>, this is 2</a:t>
            </a:r>
            <a:r>
              <a:rPr lang="en-GB" baseline="30000" dirty="0"/>
              <a:t>32</a:t>
            </a:r>
            <a:r>
              <a:rPr lang="en-GB" dirty="0"/>
              <a:t> </a:t>
            </a:r>
            <a:r>
              <a:rPr lang="en-GB" dirty="0">
                <a:sym typeface="Symbol" panose="05050102010706020507" pitchFamily="18" charset="2"/>
              </a:rPr>
              <a:t></a:t>
            </a:r>
            <a:r>
              <a:rPr lang="en-GB" dirty="0"/>
              <a:t> 1 ≈ 2 * 10</a:t>
            </a:r>
            <a:r>
              <a:rPr lang="en-GB" baseline="30000" dirty="0"/>
              <a:t>9</a:t>
            </a:r>
            <a:r>
              <a:rPr lang="en-GB" dirty="0"/>
              <a:t>.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To resolve this issue, you can try these approaches:</a:t>
            </a:r>
            <a:endParaRPr lang="en-US" dirty="0"/>
          </a:p>
          <a:p>
            <a:pPr marL="0" lvl="0" indent="0">
              <a:buNone/>
            </a:pPr>
            <a:r>
              <a:rPr lang="en-GB" dirty="0"/>
              <a:t>Use a larger data type, </a:t>
            </a:r>
            <a:r>
              <a:rPr lang="en-GB" dirty="0" err="1"/>
              <a:t>eg</a:t>
            </a:r>
            <a:r>
              <a:rPr lang="en-GB" dirty="0"/>
              <a:t>: “</a:t>
            </a:r>
            <a:r>
              <a:rPr lang="en-GB" b="1" dirty="0"/>
              <a:t>long </a:t>
            </a:r>
            <a:r>
              <a:rPr lang="en-GB" b="1" dirty="0" err="1"/>
              <a:t>long</a:t>
            </a:r>
            <a:r>
              <a:rPr lang="en-GB" dirty="0"/>
              <a:t>”, “</a:t>
            </a:r>
            <a:r>
              <a:rPr lang="en-GB" b="1" dirty="0"/>
              <a:t>double</a:t>
            </a:r>
            <a:r>
              <a:rPr lang="en-GB" dirty="0"/>
              <a:t>” etc.</a:t>
            </a:r>
            <a:endParaRPr lang="en-US" dirty="0"/>
          </a:p>
          <a:p>
            <a:pPr marL="0" lvl="0" indent="0">
              <a:buNone/>
            </a:pPr>
            <a:r>
              <a:rPr lang="en-GB" dirty="0"/>
              <a:t>Use modulo operations - Sometimes it is likely that you are just interested in the N least significant figures. For example, to calculate the 9-th least significant figures of the product, you can do: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	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	int product = 1LL*654321*123456%1000000000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	Try to figure out what the prefix “1LL” does.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9E102-DC96-4774-9CA2-1C5D312D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0397CC-EC8E-494C-8C60-0BAB31A18DA0}"/>
              </a:ext>
            </a:extLst>
          </p:cNvPr>
          <p:cNvSpPr txBox="1"/>
          <p:nvPr/>
        </p:nvSpPr>
        <p:spPr>
          <a:xfrm>
            <a:off x="8160404" y="15240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032001</a:t>
            </a:r>
          </a:p>
        </p:txBody>
      </p:sp>
    </p:spTree>
    <p:extLst>
      <p:ext uri="{BB962C8B-B14F-4D97-AF65-F5344CB8AC3E}">
        <p14:creationId xmlns:p14="http://schemas.microsoft.com/office/powerpoint/2010/main" val="22256398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9800</TotalTime>
  <Words>649</Words>
  <Application>Microsoft Macintosh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</vt:lpstr>
      <vt:lpstr>Calibri</vt:lpstr>
      <vt:lpstr>Calibri Light</vt:lpstr>
      <vt:lpstr>1_Office Theme</vt:lpstr>
      <vt:lpstr>Module 3 Guidance Notes C++ Basics</vt:lpstr>
      <vt:lpstr>SELF-REVIEW Problems</vt:lpstr>
      <vt:lpstr>Problem 1</vt:lpstr>
      <vt:lpstr>Problem 2</vt:lpstr>
      <vt:lpstr>Problem 3</vt:lpstr>
      <vt:lpstr>Problem 4</vt:lpstr>
      <vt:lpstr>Problem 5</vt:lpstr>
      <vt:lpstr>CHALLENGES</vt:lpstr>
      <vt:lpstr>Challenge 1    Modulo operations &amp; overflow</vt:lpstr>
      <vt:lpstr>Challenge 2   </vt:lpstr>
      <vt:lpstr>Challenge 3</vt:lpstr>
      <vt:lpstr>Challenge 4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ENGG1340 / COMP2113</dc:title>
  <dc:subject/>
  <dc:creator>ykchoi</dc:creator>
  <cp:keywords/>
  <dc:description/>
  <cp:lastModifiedBy>lykchoi</cp:lastModifiedBy>
  <cp:revision>465</cp:revision>
  <cp:lastPrinted>2017-09-13T13:37:06Z</cp:lastPrinted>
  <dcterms:created xsi:type="dcterms:W3CDTF">2014-07-29T08:55:03Z</dcterms:created>
  <dcterms:modified xsi:type="dcterms:W3CDTF">2021-01-31T13:00:43Z</dcterms:modified>
  <cp:category/>
</cp:coreProperties>
</file>