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736" r:id="rId1"/>
  </p:sldMasterIdLst>
  <p:notesMasterIdLst>
    <p:notesMasterId r:id="rId29"/>
  </p:notesMasterIdLst>
  <p:handoutMasterIdLst>
    <p:handoutMasterId r:id="rId30"/>
  </p:handoutMasterIdLst>
  <p:sldIdLst>
    <p:sldId id="256" r:id="rId2"/>
    <p:sldId id="470" r:id="rId3"/>
    <p:sldId id="306" r:id="rId4"/>
    <p:sldId id="307" r:id="rId5"/>
    <p:sldId id="308" r:id="rId6"/>
    <p:sldId id="309" r:id="rId7"/>
    <p:sldId id="310" r:id="rId8"/>
    <p:sldId id="311" r:id="rId9"/>
    <p:sldId id="312" r:id="rId10"/>
    <p:sldId id="313" r:id="rId11"/>
    <p:sldId id="314" r:id="rId12"/>
    <p:sldId id="315" r:id="rId13"/>
    <p:sldId id="316" r:id="rId14"/>
    <p:sldId id="429" r:id="rId15"/>
    <p:sldId id="323" r:id="rId16"/>
    <p:sldId id="350" r:id="rId17"/>
    <p:sldId id="358" r:id="rId18"/>
    <p:sldId id="451" r:id="rId19"/>
    <p:sldId id="351" r:id="rId20"/>
    <p:sldId id="352" r:id="rId21"/>
    <p:sldId id="353" r:id="rId22"/>
    <p:sldId id="354" r:id="rId23"/>
    <p:sldId id="355" r:id="rId24"/>
    <p:sldId id="356" r:id="rId25"/>
    <p:sldId id="357" r:id="rId26"/>
    <p:sldId id="448" r:id="rId27"/>
    <p:sldId id="447" r:id="rId28"/>
  </p:sldIdLst>
  <p:sldSz cx="9144000" cy="6858000" type="screen4x3"/>
  <p:notesSz cx="6858000" cy="9144000"/>
  <p:embeddedFontLst>
    <p:embeddedFont>
      <p:font typeface="Avenir Next" panose="020B0503020202020204" pitchFamily="34" charset="0"/>
      <p:regular r:id="rId31"/>
      <p:bold r:id="rId32"/>
      <p:italic r:id="rId33"/>
      <p:boldItalic r:id="rId34"/>
    </p:embeddedFont>
    <p:embeddedFont>
      <p:font typeface="Avenir Next Condensed Regular" panose="020B0506020202020204" pitchFamily="3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Calibri Light" panose="020F0302020204030204" pitchFamily="34" charset="0"/>
      <p:regular r:id="rId43"/>
      <p:italic r:id="rId44"/>
    </p:embeddedFont>
    <p:embeddedFont>
      <p:font typeface="Chalkduster" panose="03050602040202020205" pitchFamily="66" charset="77"/>
      <p:regular r:id="rId45"/>
    </p:embeddedFont>
    <p:embeddedFont>
      <p:font typeface="Consolas" panose="020B0609020204030204" pitchFamily="49" charset="0"/>
      <p:regular r:id="rId46"/>
      <p:bold r:id="rId47"/>
      <p:italic r:id="rId48"/>
      <p:boldItalic r:id="rId49"/>
    </p:embeddedFont>
    <p:embeddedFont>
      <p:font typeface="Segoe Print" panose="02000800000000000000" pitchFamily="2" charset="0"/>
      <p:regular r:id="rId50"/>
      <p:bold r:id="rId5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470"/>
            <p14:sldId id="306"/>
            <p14:sldId id="307"/>
            <p14:sldId id="308"/>
            <p14:sldId id="309"/>
            <p14:sldId id="310"/>
            <p14:sldId id="311"/>
            <p14:sldId id="312"/>
            <p14:sldId id="313"/>
            <p14:sldId id="314"/>
            <p14:sldId id="315"/>
            <p14:sldId id="316"/>
            <p14:sldId id="429"/>
            <p14:sldId id="323"/>
            <p14:sldId id="350"/>
            <p14:sldId id="358"/>
            <p14:sldId id="451"/>
            <p14:sldId id="351"/>
            <p14:sldId id="352"/>
            <p14:sldId id="353"/>
            <p14:sldId id="354"/>
            <p14:sldId id="355"/>
            <p14:sldId id="356"/>
            <p14:sldId id="357"/>
            <p14:sldId id="448"/>
            <p14:sldId id="44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32"/>
    <p:restoredTop sz="92465"/>
  </p:normalViewPr>
  <p:slideViewPr>
    <p:cSldViewPr snapToGrid="0" snapToObjects="1">
      <p:cViewPr varScale="1">
        <p:scale>
          <a:sx n="114" d="100"/>
          <a:sy n="114" d="100"/>
        </p:scale>
        <p:origin x="126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4/4/22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4/4/22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90DB7-2DE3-C342-B55B-305DF2A92E2C}" type="slidenum">
              <a:rPr lang="en-US" smtClean="0"/>
              <a:pPr/>
              <a:t>2</a:t>
            </a:fld>
            <a:endParaRPr lang="en-US"/>
          </a:p>
        </p:txBody>
      </p:sp>
    </p:spTree>
    <p:extLst>
      <p:ext uri="{BB962C8B-B14F-4D97-AF65-F5344CB8AC3E}">
        <p14:creationId xmlns:p14="http://schemas.microsoft.com/office/powerpoint/2010/main" val="175517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5</a:t>
            </a:fld>
            <a:endParaRPr lang="en-US"/>
          </a:p>
        </p:txBody>
      </p:sp>
    </p:spTree>
    <p:extLst>
      <p:ext uri="{BB962C8B-B14F-4D97-AF65-F5344CB8AC3E}">
        <p14:creationId xmlns:p14="http://schemas.microsoft.com/office/powerpoint/2010/main" val="3268081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en-US"/>
              <a:t>ENGG1112-14 Linked List</a:t>
            </a:r>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ENGG1112-14 Linked List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ENGG1112-14 Linked List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ENGG1112-14 Linked List</a:t>
            </a:r>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ENGG1112-14 Linked List</a:t>
            </a:r>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ENGG1112-14 Linked List</a:t>
            </a:r>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ENGG1112-14 Linked List</a:t>
            </a:r>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ENGG1112-14 Linked List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ENGG1112-14 Linked List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ENGG1112-14 Linked List</a:t>
            </a:r>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ENGG1112-14 Linked List</a:t>
            </a:r>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ENGG1112-14 Linked List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spcBef>
                <a:spcPts val="600"/>
              </a:spcBef>
              <a:spcAft>
                <a:spcPts val="600"/>
              </a:spcAft>
            </a:pPr>
            <a:r>
              <a:rPr lang="en-US" sz="1800" dirty="0"/>
              <a:t>Module 8 Guidance Notes (8.2)</a:t>
            </a:r>
            <a:br>
              <a:rPr lang="en-US" sz="1800" dirty="0"/>
            </a:br>
            <a:br>
              <a:rPr lang="en-US" sz="1800" dirty="0"/>
            </a:br>
            <a:r>
              <a:rPr lang="en-US" sz="4800" dirty="0"/>
              <a:t>Dynamic Memory</a:t>
            </a:r>
          </a:p>
        </p:txBody>
      </p:sp>
      <p:sp>
        <p:nvSpPr>
          <p:cNvPr id="3" name="Subtitle 2"/>
          <p:cNvSpPr>
            <a:spLocks noGrp="1"/>
          </p:cNvSpPr>
          <p:nvPr>
            <p:ph type="subTitle" idx="1"/>
          </p:nvPr>
        </p:nvSpPr>
        <p:spPr/>
        <p:txBody>
          <a:bodyPr>
            <a:normAutofit/>
          </a:bodyPr>
          <a:lstStyle/>
          <a:p>
            <a:pPr>
              <a:lnSpc>
                <a:spcPct val="105000"/>
              </a:lnSpc>
              <a:spcBef>
                <a:spcPts val="500"/>
              </a:spcBef>
              <a:spcAft>
                <a:spcPts val="500"/>
              </a:spcAft>
            </a:pPr>
            <a:r>
              <a:rPr lang="en-US" sz="1200" dirty="0"/>
              <a:t>ENGG1340</a:t>
            </a:r>
            <a:br>
              <a:rPr lang="en-US" sz="1200" dirty="0"/>
            </a:br>
            <a:r>
              <a:rPr lang="en-US" sz="1600" dirty="0"/>
              <a:t>Computer Programming II</a:t>
            </a:r>
            <a:br>
              <a:rPr lang="en-US" sz="1800" dirty="0"/>
            </a:br>
            <a:endParaRPr lang="en-US" sz="1100" dirty="0"/>
          </a:p>
        </p:txBody>
      </p:sp>
      <p:sp>
        <p:nvSpPr>
          <p:cNvPr id="4" name="Subtitle 2">
            <a:extLst>
              <a:ext uri="{FF2B5EF4-FFF2-40B4-BE49-F238E27FC236}">
                <a16:creationId xmlns:a16="http://schemas.microsoft.com/office/drawing/2014/main" id="{C4A307AF-4983-904B-BE59-F1E5C44D7C7B}"/>
              </a:ext>
            </a:extLst>
          </p:cNvPr>
          <p:cNvSpPr txBox="1">
            <a:spLocks/>
          </p:cNvSpPr>
          <p:nvPr/>
        </p:nvSpPr>
        <p:spPr>
          <a:xfrm>
            <a:off x="3603171" y="4571519"/>
            <a:ext cx="2471057" cy="88232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3200" b="0" i="0" kern="1200">
                <a:solidFill>
                  <a:schemeClr val="tx1">
                    <a:tint val="75000"/>
                  </a:schemeClr>
                </a:solidFill>
                <a:latin typeface="Calibri Light" charset="0"/>
                <a:ea typeface="Calibri Light" charset="0"/>
                <a:cs typeface="Calibri Light" charset="0"/>
              </a:defRPr>
            </a:lvl1pPr>
            <a:lvl2pPr marL="457200" indent="0" algn="ctr" defTabSz="457200" rtl="0" eaLnBrk="1" latinLnBrk="0" hangingPunct="1">
              <a:spcBef>
                <a:spcPct val="20000"/>
              </a:spcBef>
              <a:buFont typeface="Arial"/>
              <a:buNone/>
              <a:defRPr sz="2800" b="0" i="0" kern="1200">
                <a:solidFill>
                  <a:schemeClr val="tx1">
                    <a:tint val="75000"/>
                  </a:schemeClr>
                </a:solidFill>
                <a:latin typeface="Calibri Light" charset="0"/>
                <a:ea typeface="Calibri Light" charset="0"/>
                <a:cs typeface="Calibri Light" charset="0"/>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Calibri Light" charset="0"/>
                <a:ea typeface="Calibri Light" charset="0"/>
                <a:cs typeface="Calibri Light" charset="0"/>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Calibri Light" charset="0"/>
                <a:ea typeface="Calibri Light" charset="0"/>
                <a:cs typeface="Calibri Light" charset="0"/>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Calibri Light" charset="0"/>
                <a:ea typeface="Calibri Light" charset="0"/>
                <a:cs typeface="Calibri Light"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5000"/>
              </a:lnSpc>
              <a:spcBef>
                <a:spcPts val="500"/>
              </a:spcBef>
              <a:spcAft>
                <a:spcPts val="500"/>
              </a:spcAft>
            </a:pPr>
            <a:r>
              <a:rPr lang="en-US" sz="1200" dirty="0"/>
              <a:t>COMP2113</a:t>
            </a:r>
            <a:br>
              <a:rPr lang="en-US" sz="1200" dirty="0"/>
            </a:br>
            <a:r>
              <a:rPr lang="en-US" sz="1600" dirty="0"/>
              <a:t>Programming Technologies</a:t>
            </a: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Arrays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10</a:t>
            </a:fld>
            <a:endParaRPr lang="en-US"/>
          </a:p>
        </p:txBody>
      </p:sp>
      <p:sp>
        <p:nvSpPr>
          <p:cNvPr id="7" name="Rectangle 6"/>
          <p:cNvSpPr/>
          <p:nvPr/>
        </p:nvSpPr>
        <p:spPr>
          <a:xfrm>
            <a:off x="1272085" y="1998223"/>
            <a:ext cx="2251697" cy="65522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lvl="1"/>
            <a:r>
              <a:rPr lang="en-US" sz="2000" dirty="0" err="1">
                <a:solidFill>
                  <a:schemeClr val="tx1"/>
                </a:solidFill>
                <a:latin typeface="Consolas" panose="020B0609020204030204" pitchFamily="49" charset="0"/>
                <a:ea typeface="Consolas Regular" charset="0"/>
                <a:cs typeface="Consolas Regular" charset="0"/>
              </a:rPr>
              <a:t>int</a:t>
            </a:r>
            <a:r>
              <a:rPr lang="en-US" sz="2000" dirty="0">
                <a:solidFill>
                  <a:schemeClr val="tx1"/>
                </a:solidFill>
                <a:latin typeface="Consolas" panose="020B0609020204030204" pitchFamily="49" charset="0"/>
                <a:ea typeface="Consolas Regular" charset="0"/>
                <a:cs typeface="Consolas Regular" charset="0"/>
              </a:rPr>
              <a:t> a[10];</a:t>
            </a:r>
            <a:endParaRPr lang="nn-NO" sz="2000" dirty="0">
              <a:solidFill>
                <a:schemeClr val="accent6">
                  <a:lumMod val="75000"/>
                </a:schemeClr>
              </a:solidFill>
              <a:latin typeface="Consolas" panose="020B0609020204030204" pitchFamily="49" charset="0"/>
              <a:ea typeface="Consolas Regular" charset="0"/>
              <a:cs typeface="Consolas Regular" charset="0"/>
            </a:endParaRPr>
          </a:p>
        </p:txBody>
      </p:sp>
      <p:sp>
        <p:nvSpPr>
          <p:cNvPr id="8" name="Rounded Rectangle 7"/>
          <p:cNvSpPr/>
          <p:nvPr/>
        </p:nvSpPr>
        <p:spPr>
          <a:xfrm>
            <a:off x="3882585" y="1411018"/>
            <a:ext cx="4168595" cy="914816"/>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venir Next Condensed Regular" charset="0"/>
              </a:rPr>
              <a:t>This declares an array of 10 integers.  The size of the array is determined at compilation time.</a:t>
            </a:r>
            <a:endParaRPr lang="en-US" dirty="0">
              <a:latin typeface="Consolas" panose="020B0609020204030204" pitchFamily="49" charset="0"/>
              <a:ea typeface="Consolas Regular" charset="0"/>
              <a:cs typeface="Consolas Regular" charset="0"/>
            </a:endParaRPr>
          </a:p>
        </p:txBody>
      </p:sp>
      <p:sp>
        <p:nvSpPr>
          <p:cNvPr id="9" name="Rounded Rectangle 8"/>
          <p:cNvSpPr/>
          <p:nvPr/>
        </p:nvSpPr>
        <p:spPr>
          <a:xfrm>
            <a:off x="4524770" y="2306737"/>
            <a:ext cx="3823633" cy="914816"/>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venir Next Condensed Regular" charset="0"/>
              </a:rPr>
              <a:t>What if we need more elements in the array during execution or the size of the array can only be known during runtime?</a:t>
            </a:r>
            <a:endParaRPr lang="en-US" dirty="0">
              <a:latin typeface="Consolas" panose="020B0609020204030204" pitchFamily="49" charset="0"/>
              <a:ea typeface="Consolas Regular" charset="0"/>
              <a:cs typeface="Consolas Regular" charset="0"/>
            </a:endParaRPr>
          </a:p>
        </p:txBody>
      </p:sp>
      <p:sp>
        <p:nvSpPr>
          <p:cNvPr id="10" name="TextBox 9"/>
          <p:cNvSpPr txBox="1"/>
          <p:nvPr/>
        </p:nvSpPr>
        <p:spPr>
          <a:xfrm>
            <a:off x="614736" y="3450549"/>
            <a:ext cx="7820068" cy="830997"/>
          </a:xfrm>
          <a:prstGeom prst="rect">
            <a:avLst/>
          </a:prstGeom>
          <a:noFill/>
          <a:effectLst/>
        </p:spPr>
        <p:txBody>
          <a:bodyPr wrap="square" rtlCol="0">
            <a:spAutoFit/>
          </a:bodyPr>
          <a:lstStyle/>
          <a:p>
            <a:r>
              <a:rPr lang="en-US" sz="2400" dirty="0">
                <a:latin typeface="Calibri Light" charset="0"/>
              </a:rPr>
              <a:t>We may dynamically create an array at runtime using the </a:t>
            </a:r>
            <a:r>
              <a:rPr lang="en-US" sz="2400" dirty="0">
                <a:solidFill>
                  <a:srgbClr val="E46C0A"/>
                </a:solidFill>
                <a:latin typeface="Calibri Light" charset="0"/>
              </a:rPr>
              <a:t>new </a:t>
            </a:r>
            <a:r>
              <a:rPr lang="en-US" sz="2400" dirty="0">
                <a:latin typeface="Calibri Light" charset="0"/>
              </a:rPr>
              <a:t>operator:</a:t>
            </a:r>
          </a:p>
        </p:txBody>
      </p:sp>
      <p:sp>
        <p:nvSpPr>
          <p:cNvPr id="11" name="Rectangle 10"/>
          <p:cNvSpPr/>
          <p:nvPr/>
        </p:nvSpPr>
        <p:spPr>
          <a:xfrm>
            <a:off x="2937782" y="4070309"/>
            <a:ext cx="3082017" cy="655222"/>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pPr lvl="1"/>
            <a:r>
              <a:rPr lang="en-US" sz="2400" dirty="0">
                <a:solidFill>
                  <a:srgbClr val="E46C0A"/>
                </a:solidFill>
                <a:latin typeface="Consolas" panose="020B0609020204030204" pitchFamily="49" charset="0"/>
                <a:ea typeface="Consolas Regular" charset="0"/>
                <a:cs typeface="Consolas Regular" charset="0"/>
              </a:rPr>
              <a:t>new </a:t>
            </a:r>
            <a:r>
              <a:rPr lang="en-US" sz="2400" dirty="0" err="1">
                <a:solidFill>
                  <a:schemeClr val="tx1"/>
                </a:solidFill>
                <a:latin typeface="Consolas" panose="020B0609020204030204" pitchFamily="49" charset="0"/>
                <a:ea typeface="Consolas Regular" charset="0"/>
                <a:cs typeface="Consolas Regular" charset="0"/>
              </a:rPr>
              <a:t>int</a:t>
            </a:r>
            <a:r>
              <a:rPr lang="en-US" sz="2400" dirty="0">
                <a:solidFill>
                  <a:schemeClr val="tx1"/>
                </a:solidFill>
                <a:latin typeface="Consolas" panose="020B0609020204030204" pitchFamily="49" charset="0"/>
                <a:ea typeface="Consolas Regular" charset="0"/>
                <a:cs typeface="Consolas Regular" charset="0"/>
              </a:rPr>
              <a:t> [10];</a:t>
            </a:r>
            <a:endParaRPr lang="nn-NO" sz="2400" dirty="0">
              <a:solidFill>
                <a:schemeClr val="accent6">
                  <a:lumMod val="75000"/>
                </a:schemeClr>
              </a:solidFill>
              <a:latin typeface="Consolas" panose="020B0609020204030204" pitchFamily="49" charset="0"/>
              <a:ea typeface="Consolas Regular" charset="0"/>
              <a:cs typeface="Consolas Regular" charset="0"/>
            </a:endParaRPr>
          </a:p>
        </p:txBody>
      </p:sp>
      <p:sp>
        <p:nvSpPr>
          <p:cNvPr id="12" name="TextBox 11"/>
          <p:cNvSpPr txBox="1"/>
          <p:nvPr/>
        </p:nvSpPr>
        <p:spPr>
          <a:xfrm>
            <a:off x="1080127" y="1654044"/>
            <a:ext cx="665567" cy="369332"/>
          </a:xfrm>
          <a:prstGeom prst="rect">
            <a:avLst/>
          </a:prstGeom>
          <a:noFill/>
          <a:effectLst/>
        </p:spPr>
        <p:txBody>
          <a:bodyPr wrap="none" rtlCol="0">
            <a:spAutoFit/>
          </a:bodyPr>
          <a:lstStyle/>
          <a:p>
            <a:r>
              <a:rPr lang="en-US" dirty="0">
                <a:latin typeface="Avenir Next Condensed Regular" charset="0"/>
                <a:cs typeface="Avenir Next Condensed Regular" charset="0"/>
              </a:rPr>
              <a:t>Recall</a:t>
            </a:r>
          </a:p>
        </p:txBody>
      </p:sp>
      <p:sp>
        <p:nvSpPr>
          <p:cNvPr id="13" name="Rounded Rectangle 12"/>
          <p:cNvSpPr/>
          <p:nvPr/>
        </p:nvSpPr>
        <p:spPr>
          <a:xfrm>
            <a:off x="2433552" y="4845007"/>
            <a:ext cx="4182436" cy="798766"/>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venir Next Condensed Regular" charset="0"/>
              </a:rPr>
              <a:t>This allocates a dynamic array of 10 integers at runtime.  </a:t>
            </a:r>
            <a:endParaRPr lang="en-US" dirty="0">
              <a:latin typeface="Consolas" panose="020B0609020204030204" pitchFamily="49" charset="0"/>
              <a:ea typeface="Consolas Regular" charset="0"/>
              <a:cs typeface="Consolas Regular" charset="0"/>
            </a:endParaRPr>
          </a:p>
        </p:txBody>
      </p:sp>
      <p:sp>
        <p:nvSpPr>
          <p:cNvPr id="14" name="Rounded Rectangle 13"/>
          <p:cNvSpPr/>
          <p:nvPr/>
        </p:nvSpPr>
        <p:spPr>
          <a:xfrm>
            <a:off x="3760043" y="5589240"/>
            <a:ext cx="4182436" cy="798766"/>
          </a:xfrm>
          <a:prstGeom prst="roundRect">
            <a:avLst/>
          </a:prstGeom>
          <a:ln>
            <a:solidFill>
              <a:schemeClr val="accent2"/>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venir Next Condensed Regular" charset="0"/>
              </a:rPr>
              <a:t>However, the dynamic array is without a name.  So what's next?</a:t>
            </a:r>
            <a:endParaRPr lang="en-US" dirty="0">
              <a:latin typeface="Consolas" panose="020B0609020204030204" pitchFamily="49" charset="0"/>
              <a:ea typeface="Consolas Regular" charset="0"/>
              <a:cs typeface="Consolas Regular" charset="0"/>
            </a:endParaRPr>
          </a:p>
        </p:txBody>
      </p:sp>
    </p:spTree>
    <p:extLst>
      <p:ext uri="{BB962C8B-B14F-4D97-AF65-F5344CB8AC3E}">
        <p14:creationId xmlns:p14="http://schemas.microsoft.com/office/powerpoint/2010/main" val="239061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Arrays</a:t>
            </a:r>
          </a:p>
        </p:txBody>
      </p:sp>
      <p:sp>
        <p:nvSpPr>
          <p:cNvPr id="3" name="Content Placeholder 2"/>
          <p:cNvSpPr>
            <a:spLocks noGrp="1"/>
          </p:cNvSpPr>
          <p:nvPr>
            <p:ph idx="1"/>
          </p:nvPr>
        </p:nvSpPr>
        <p:spPr>
          <a:effectLst/>
        </p:spPr>
        <p:txBody>
          <a:bodyPr/>
          <a:lstStyle/>
          <a:p>
            <a:r>
              <a:rPr lang="en-US" dirty="0"/>
              <a:t>An example for the full cycle of a dynamic array</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11</a:t>
            </a:fld>
            <a:endParaRPr lang="en-US"/>
          </a:p>
        </p:txBody>
      </p:sp>
      <p:sp>
        <p:nvSpPr>
          <p:cNvPr id="6" name="Rectangle 5"/>
          <p:cNvSpPr/>
          <p:nvPr/>
        </p:nvSpPr>
        <p:spPr>
          <a:xfrm>
            <a:off x="872505" y="2160970"/>
            <a:ext cx="4664840" cy="3480495"/>
          </a:xfrm>
          <a:prstGeom prst="rect">
            <a:avLst/>
          </a:prstGeom>
          <a:solidFill>
            <a:srgbClr val="DCE6F2"/>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n;</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cin</a:t>
            </a:r>
            <a:r>
              <a:rPr lang="nn-NO" dirty="0">
                <a:solidFill>
                  <a:schemeClr val="tx1"/>
                </a:solidFill>
                <a:latin typeface="Consolas" panose="020B0609020204030204" pitchFamily="49" charset="0"/>
                <a:ea typeface="Consolas Regular" charset="0"/>
                <a:cs typeface="Consolas Regular" charset="0"/>
              </a:rPr>
              <a:t> &gt;&gt; n;</a:t>
            </a:r>
          </a:p>
          <a:p>
            <a:endParaRPr lang="nn-NO" dirty="0">
              <a:solidFill>
                <a:schemeClr val="tx1"/>
              </a:solidFill>
              <a:latin typeface="Consolas" panose="020B0609020204030204" pitchFamily="49" charset="0"/>
              <a:ea typeface="Consolas Regular" charset="0"/>
              <a:cs typeface="Consolas Regular" charset="0"/>
            </a:endParaRPr>
          </a:p>
          <a:p>
            <a:r>
              <a:rPr lang="nn-NO" dirty="0">
                <a:solidFill>
                  <a:schemeClr val="tx1"/>
                </a:solidFill>
                <a:latin typeface="Consolas" panose="020B0609020204030204" pitchFamily="49" charset="0"/>
                <a:ea typeface="Consolas Regular" charset="0"/>
                <a:cs typeface="Consolas Regular" charset="0"/>
              </a:rPr>
              <a:t>  </a:t>
            </a:r>
            <a:r>
              <a:rPr lang="nn-NO" dirty="0" err="1">
                <a:solidFill>
                  <a:srgbClr val="E46C0A"/>
                </a:solidFill>
                <a:latin typeface="Consolas" panose="020B0609020204030204" pitchFamily="49" charset="0"/>
                <a:ea typeface="Consolas Regular" charset="0"/>
                <a:cs typeface="Consolas Regular" charset="0"/>
              </a:rPr>
              <a:t>int</a:t>
            </a:r>
            <a:r>
              <a:rPr lang="nn-NO" dirty="0">
                <a:solidFill>
                  <a:srgbClr val="E46C0A"/>
                </a:solidFill>
                <a:latin typeface="Consolas" panose="020B0609020204030204" pitchFamily="49" charset="0"/>
                <a:ea typeface="Consolas Regular" charset="0"/>
                <a:cs typeface="Consolas Regular" charset="0"/>
              </a:rPr>
              <a:t> * a = </a:t>
            </a:r>
            <a:r>
              <a:rPr lang="nn-NO" dirty="0" err="1">
                <a:solidFill>
                  <a:srgbClr val="E46C0A"/>
                </a:solidFill>
                <a:latin typeface="Consolas" panose="020B0609020204030204" pitchFamily="49" charset="0"/>
                <a:ea typeface="Consolas Regular" charset="0"/>
                <a:cs typeface="Consolas Regular" charset="0"/>
              </a:rPr>
              <a:t>new</a:t>
            </a:r>
            <a:r>
              <a:rPr lang="nn-NO" dirty="0">
                <a:solidFill>
                  <a:srgbClr val="E46C0A"/>
                </a:solidFill>
                <a:latin typeface="Consolas" panose="020B0609020204030204" pitchFamily="49" charset="0"/>
                <a:ea typeface="Consolas Regular" charset="0"/>
                <a:cs typeface="Consolas Regular" charset="0"/>
              </a:rPr>
              <a:t> </a:t>
            </a:r>
            <a:r>
              <a:rPr lang="nn-NO" dirty="0" err="1">
                <a:solidFill>
                  <a:srgbClr val="E46C0A"/>
                </a:solidFill>
                <a:latin typeface="Consolas" panose="020B0609020204030204" pitchFamily="49" charset="0"/>
                <a:ea typeface="Consolas Regular" charset="0"/>
                <a:cs typeface="Consolas Regular" charset="0"/>
              </a:rPr>
              <a:t>int</a:t>
            </a:r>
            <a:r>
              <a:rPr lang="nn-NO" dirty="0">
                <a:solidFill>
                  <a:srgbClr val="E46C0A"/>
                </a:solidFill>
                <a:latin typeface="Consolas" panose="020B0609020204030204" pitchFamily="49" charset="0"/>
                <a:ea typeface="Consolas Regular" charset="0"/>
                <a:cs typeface="Consolas Regular" charset="0"/>
              </a:rPr>
              <a:t> [n];</a:t>
            </a:r>
          </a:p>
          <a:p>
            <a:r>
              <a:rPr lang="nn-NO" dirty="0">
                <a:solidFill>
                  <a:schemeClr val="tx1"/>
                </a:solidFill>
                <a:latin typeface="Consolas" panose="020B0609020204030204" pitchFamily="49" charset="0"/>
                <a:ea typeface="Consolas Regular" charset="0"/>
                <a:cs typeface="Consolas Regular" charset="0"/>
              </a:rPr>
              <a:t>  </a:t>
            </a:r>
          </a:p>
          <a:p>
            <a:r>
              <a:rPr lang="nn-NO" dirty="0">
                <a:solidFill>
                  <a:schemeClr val="tx1"/>
                </a:solidFill>
                <a:latin typeface="Consolas" panose="020B0609020204030204" pitchFamily="49" charset="0"/>
                <a:ea typeface="Consolas Regular" charset="0"/>
                <a:cs typeface="Consolas Regular" charset="0"/>
              </a:rPr>
              <a:t>  for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i = 0; i &lt; n; ++i)</a:t>
            </a:r>
          </a:p>
          <a:p>
            <a:r>
              <a:rPr lang="nn-NO" dirty="0">
                <a:solidFill>
                  <a:schemeClr val="tx1"/>
                </a:solidFill>
                <a:latin typeface="Consolas" panose="020B0609020204030204" pitchFamily="49" charset="0"/>
                <a:ea typeface="Consolas Regular" charset="0"/>
                <a:cs typeface="Consolas Regular" charset="0"/>
              </a:rPr>
              <a:t>    </a:t>
            </a:r>
            <a:r>
              <a:rPr lang="nn-NO" dirty="0">
                <a:solidFill>
                  <a:srgbClr val="E46C0A"/>
                </a:solidFill>
                <a:latin typeface="Consolas" panose="020B0609020204030204" pitchFamily="49" charset="0"/>
                <a:ea typeface="Consolas Regular" charset="0"/>
                <a:cs typeface="Consolas Regular" charset="0"/>
              </a:rPr>
              <a:t>a</a:t>
            </a:r>
            <a:r>
              <a:rPr lang="nn-NO" dirty="0">
                <a:solidFill>
                  <a:schemeClr val="tx1"/>
                </a:solidFill>
                <a:latin typeface="Consolas" panose="020B0609020204030204" pitchFamily="49" charset="0"/>
                <a:ea typeface="Consolas Regular" charset="0"/>
                <a:cs typeface="Consolas Regular" charset="0"/>
              </a:rPr>
              <a:t>[i] = i;</a:t>
            </a:r>
          </a:p>
          <a:p>
            <a:r>
              <a:rPr lang="nn-NO" dirty="0">
                <a:solidFill>
                  <a:schemeClr val="tx1"/>
                </a:solidFill>
                <a:latin typeface="Consolas" panose="020B0609020204030204" pitchFamily="49" charset="0"/>
                <a:ea typeface="Consolas Regular" charset="0"/>
                <a:cs typeface="Consolas Regular" charset="0"/>
              </a:rPr>
              <a:t> </a:t>
            </a:r>
          </a:p>
          <a:p>
            <a:r>
              <a:rPr lang="nn-NO" dirty="0">
                <a:solidFill>
                  <a:schemeClr val="tx1"/>
                </a:solidFill>
                <a:latin typeface="Consolas" panose="020B0609020204030204" pitchFamily="49" charset="0"/>
                <a:ea typeface="Consolas Regular" charset="0"/>
                <a:cs typeface="Consolas Regular" charset="0"/>
              </a:rPr>
              <a:t>  …</a:t>
            </a:r>
          </a:p>
          <a:p>
            <a:endParaRPr lang="nn-NO" dirty="0">
              <a:solidFill>
                <a:schemeClr val="tx1"/>
              </a:solidFill>
              <a:latin typeface="Consolas" panose="020B0609020204030204" pitchFamily="49" charset="0"/>
              <a:ea typeface="Consolas Regular" charset="0"/>
              <a:cs typeface="Consolas Regular" charset="0"/>
            </a:endParaRP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accent6">
                    <a:lumMod val="75000"/>
                  </a:schemeClr>
                </a:solidFill>
                <a:latin typeface="Consolas" panose="020B0609020204030204" pitchFamily="49" charset="0"/>
                <a:ea typeface="Consolas Regular" charset="0"/>
                <a:cs typeface="Consolas Regular" charset="0"/>
              </a:rPr>
              <a:t>delete</a:t>
            </a:r>
            <a:r>
              <a:rPr lang="nn-NO" dirty="0">
                <a:solidFill>
                  <a:schemeClr val="accent6">
                    <a:lumMod val="75000"/>
                  </a:schemeClr>
                </a:solidFill>
                <a:latin typeface="Consolas" panose="020B0609020204030204" pitchFamily="49" charset="0"/>
                <a:ea typeface="Consolas Regular" charset="0"/>
                <a:cs typeface="Consolas Regular" charset="0"/>
              </a:rPr>
              <a:t> []</a:t>
            </a:r>
            <a:r>
              <a:rPr lang="nn-NO" dirty="0">
                <a:solidFill>
                  <a:schemeClr val="tx1"/>
                </a:solidFill>
                <a:latin typeface="Consolas" panose="020B0609020204030204" pitchFamily="49" charset="0"/>
                <a:ea typeface="Consolas Regular" charset="0"/>
                <a:cs typeface="Consolas Regular" charset="0"/>
              </a:rPr>
              <a:t> a;</a:t>
            </a:r>
          </a:p>
        </p:txBody>
      </p:sp>
      <p:sp>
        <p:nvSpPr>
          <p:cNvPr id="7" name="Rounded Rectangle 6"/>
          <p:cNvSpPr/>
          <p:nvPr/>
        </p:nvSpPr>
        <p:spPr>
          <a:xfrm>
            <a:off x="5669034" y="2160970"/>
            <a:ext cx="2989049" cy="1161883"/>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Create a dynamic array and use a pointer to point to it.  Note that the value of </a:t>
            </a:r>
            <a:r>
              <a:rPr lang="en-US" dirty="0">
                <a:solidFill>
                  <a:srgbClr val="E46C0A"/>
                </a:solidFill>
                <a:latin typeface="Consolas" panose="020B0609020204030204" pitchFamily="49" charset="0"/>
                <a:cs typeface="Consolas Regular" charset="0"/>
              </a:rPr>
              <a:t>n</a:t>
            </a:r>
            <a:r>
              <a:rPr lang="en-US" dirty="0">
                <a:latin typeface="Avenir Next Condensed Regular" charset="0"/>
              </a:rPr>
              <a:t> is only known at runtime.</a:t>
            </a:r>
            <a:endParaRPr lang="en-US" dirty="0">
              <a:latin typeface="Consolas" panose="020B0609020204030204" pitchFamily="49" charset="0"/>
              <a:ea typeface="Consolas Regular" charset="0"/>
              <a:cs typeface="Consolas Regular" charset="0"/>
            </a:endParaRPr>
          </a:p>
        </p:txBody>
      </p:sp>
      <p:cxnSp>
        <p:nvCxnSpPr>
          <p:cNvPr id="8" name="Straight Arrow Connector 7"/>
          <p:cNvCxnSpPr>
            <a:stCxn id="7" idx="1"/>
          </p:cNvCxnSpPr>
          <p:nvPr/>
        </p:nvCxnSpPr>
        <p:spPr>
          <a:xfrm flipH="1">
            <a:off x="4311746" y="2741912"/>
            <a:ext cx="1357288" cy="580941"/>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
        <p:nvSpPr>
          <p:cNvPr id="11" name="Rounded Rectangle 10"/>
          <p:cNvSpPr/>
          <p:nvPr/>
        </p:nvSpPr>
        <p:spPr>
          <a:xfrm>
            <a:off x="5669034" y="3861048"/>
            <a:ext cx="2989049" cy="744739"/>
          </a:xfrm>
          <a:prstGeom prst="roundRect">
            <a:avLst/>
          </a:prstGeom>
          <a:ln>
            <a:solidFill>
              <a:schemeClr val="accent4">
                <a:lumMod val="75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Use the array pointer </a:t>
            </a:r>
            <a:r>
              <a:rPr lang="en-US" dirty="0">
                <a:solidFill>
                  <a:srgbClr val="E46C0A"/>
                </a:solidFill>
                <a:latin typeface="Consolas" panose="020B0609020204030204" pitchFamily="49" charset="0"/>
                <a:cs typeface="Consolas Regular" charset="0"/>
              </a:rPr>
              <a:t>a</a:t>
            </a:r>
            <a:r>
              <a:rPr lang="en-US" dirty="0">
                <a:latin typeface="Avenir Next Condensed Regular" charset="0"/>
              </a:rPr>
              <a:t> to access the elements</a:t>
            </a:r>
            <a:endParaRPr lang="en-US" dirty="0">
              <a:latin typeface="Consolas" panose="020B0609020204030204" pitchFamily="49" charset="0"/>
              <a:ea typeface="Consolas Regular" charset="0"/>
              <a:cs typeface="Consolas Regular" charset="0"/>
            </a:endParaRPr>
          </a:p>
        </p:txBody>
      </p:sp>
      <p:cxnSp>
        <p:nvCxnSpPr>
          <p:cNvPr id="13" name="Straight Arrow Connector 12"/>
          <p:cNvCxnSpPr>
            <a:stCxn id="11" idx="1"/>
          </p:cNvCxnSpPr>
          <p:nvPr/>
        </p:nvCxnSpPr>
        <p:spPr>
          <a:xfrm flipH="1">
            <a:off x="2879419" y="4233418"/>
            <a:ext cx="2789615" cy="0"/>
          </a:xfrm>
          <a:prstGeom prst="straightConnector1">
            <a:avLst/>
          </a:prstGeom>
          <a:ln>
            <a:solidFill>
              <a:srgbClr val="604A7B"/>
            </a:solidFill>
            <a:tailEnd type="arrow"/>
          </a:ln>
          <a:effectLst/>
        </p:spPr>
        <p:style>
          <a:lnRef idx="2">
            <a:schemeClr val="accent5"/>
          </a:lnRef>
          <a:fillRef idx="0">
            <a:schemeClr val="accent5"/>
          </a:fillRef>
          <a:effectRef idx="1">
            <a:schemeClr val="accent5"/>
          </a:effectRef>
          <a:fontRef idx="minor">
            <a:schemeClr val="tx1"/>
          </a:fontRef>
        </p:style>
      </p:cxnSp>
      <p:sp>
        <p:nvSpPr>
          <p:cNvPr id="16" name="Rounded Rectangle 15"/>
          <p:cNvSpPr/>
          <p:nvPr/>
        </p:nvSpPr>
        <p:spPr>
          <a:xfrm>
            <a:off x="5669034" y="5147923"/>
            <a:ext cx="3202011" cy="744739"/>
          </a:xfrm>
          <a:prstGeom prst="roundRect">
            <a:avLst/>
          </a:prstGeom>
          <a:ln>
            <a:solidFill>
              <a:schemeClr val="accent2">
                <a:lumMod val="75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Use </a:t>
            </a:r>
            <a:r>
              <a:rPr lang="en-US" dirty="0">
                <a:solidFill>
                  <a:srgbClr val="E46C0A"/>
                </a:solidFill>
                <a:latin typeface="Consolas" panose="020B0609020204030204" pitchFamily="49" charset="0"/>
                <a:cs typeface="Consolas Regular" charset="0"/>
              </a:rPr>
              <a:t>delete []</a:t>
            </a:r>
            <a:r>
              <a:rPr lang="en-US" dirty="0">
                <a:latin typeface="Avenir Next Condensed Regular" charset="0"/>
              </a:rPr>
              <a:t> to free the dynamic array pointed to by </a:t>
            </a:r>
            <a:r>
              <a:rPr lang="en-US" dirty="0">
                <a:solidFill>
                  <a:srgbClr val="E46C0A"/>
                </a:solidFill>
                <a:latin typeface="Consolas" panose="020B0609020204030204" pitchFamily="49" charset="0"/>
                <a:cs typeface="Consolas Regular" charset="0"/>
              </a:rPr>
              <a:t>a</a:t>
            </a:r>
            <a:endParaRPr lang="en-US" dirty="0">
              <a:solidFill>
                <a:srgbClr val="E46C0A"/>
              </a:solidFill>
              <a:latin typeface="Consolas" panose="020B0609020204030204" pitchFamily="49" charset="0"/>
              <a:ea typeface="Consolas Regular" charset="0"/>
              <a:cs typeface="Consolas Regular" charset="0"/>
            </a:endParaRPr>
          </a:p>
        </p:txBody>
      </p:sp>
      <p:cxnSp>
        <p:nvCxnSpPr>
          <p:cNvPr id="17" name="Straight Arrow Connector 16"/>
          <p:cNvCxnSpPr>
            <a:stCxn id="16" idx="1"/>
          </p:cNvCxnSpPr>
          <p:nvPr/>
        </p:nvCxnSpPr>
        <p:spPr>
          <a:xfrm flipH="1" flipV="1">
            <a:off x="2879420" y="5301797"/>
            <a:ext cx="2789614" cy="218496"/>
          </a:xfrm>
          <a:prstGeom prst="straightConnector1">
            <a:avLst/>
          </a:prstGeom>
          <a:ln>
            <a:solidFill>
              <a:srgbClr val="953735"/>
            </a:solidFill>
            <a:tailEnd type="arrow"/>
          </a:ln>
          <a:effectLst/>
        </p:spPr>
        <p:style>
          <a:lnRef idx="2">
            <a:schemeClr val="accent5"/>
          </a:lnRef>
          <a:fillRef idx="0">
            <a:schemeClr val="accent5"/>
          </a:fillRef>
          <a:effectRef idx="1">
            <a:schemeClr val="accent5"/>
          </a:effectRef>
          <a:fontRef idx="minor">
            <a:schemeClr val="tx1"/>
          </a:fontRef>
        </p:style>
      </p:cxnSp>
      <p:sp>
        <p:nvSpPr>
          <p:cNvPr id="20" name="TextBox 19"/>
          <p:cNvSpPr txBox="1"/>
          <p:nvPr/>
        </p:nvSpPr>
        <p:spPr>
          <a:xfrm>
            <a:off x="872505" y="5662115"/>
            <a:ext cx="1977224" cy="369332"/>
          </a:xfrm>
          <a:prstGeom prst="rect">
            <a:avLst/>
          </a:prstGeom>
          <a:noFill/>
          <a:effectLst/>
        </p:spPr>
        <p:txBody>
          <a:bodyPr wrap="none" rtlCol="0">
            <a:spAutoFit/>
          </a:bodyPr>
          <a:lstStyle/>
          <a:p>
            <a:r>
              <a:rPr lang="en-US" dirty="0" err="1">
                <a:latin typeface="Calibri Light" charset="0"/>
              </a:rPr>
              <a:t>dynamic_array.cpp</a:t>
            </a:r>
            <a:endParaRPr lang="en-US" dirty="0">
              <a:latin typeface="Calibri Light" charset="0"/>
            </a:endParaRPr>
          </a:p>
        </p:txBody>
      </p:sp>
    </p:spTree>
    <p:extLst>
      <p:ext uri="{BB962C8B-B14F-4D97-AF65-F5344CB8AC3E}">
        <p14:creationId xmlns:p14="http://schemas.microsoft.com/office/powerpoint/2010/main" val="147051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Operations</a:t>
            </a:r>
          </a:p>
        </p:txBody>
      </p:sp>
      <p:sp>
        <p:nvSpPr>
          <p:cNvPr id="3" name="Content Placeholder 2"/>
          <p:cNvSpPr>
            <a:spLocks noGrp="1"/>
          </p:cNvSpPr>
          <p:nvPr>
            <p:ph idx="1"/>
          </p:nvPr>
        </p:nvSpPr>
        <p:spPr/>
        <p:txBody>
          <a:bodyPr/>
          <a:lstStyle/>
          <a:p>
            <a:r>
              <a:rPr lang="en-US" dirty="0"/>
              <a:t>We may carry out </a:t>
            </a:r>
            <a:r>
              <a:rPr lang="en-US" dirty="0">
                <a:solidFill>
                  <a:srgbClr val="E46C0A"/>
                </a:solidFill>
              </a:rPr>
              <a:t>addition</a:t>
            </a:r>
            <a:r>
              <a:rPr lang="en-US" dirty="0"/>
              <a:t> and </a:t>
            </a:r>
            <a:r>
              <a:rPr lang="en-US" dirty="0">
                <a:solidFill>
                  <a:srgbClr val="E46C0A"/>
                </a:solidFill>
              </a:rPr>
              <a:t>subtraction</a:t>
            </a:r>
            <a:r>
              <a:rPr lang="en-US" dirty="0"/>
              <a:t> on pointers.</a:t>
            </a:r>
          </a:p>
          <a:p>
            <a:r>
              <a:rPr lang="en-US" dirty="0"/>
              <a:t>Since they are actually memory addresses, the unit of addition and subtraction depends on the size of the data type to which they point.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12</a:t>
            </a:fld>
            <a:endParaRPr lang="en-US"/>
          </a:p>
        </p:txBody>
      </p:sp>
      <p:graphicFrame>
        <p:nvGraphicFramePr>
          <p:cNvPr id="6" name="Table 5"/>
          <p:cNvGraphicFramePr>
            <a:graphicFrameLocks noGrp="1"/>
          </p:cNvGraphicFramePr>
          <p:nvPr/>
        </p:nvGraphicFramePr>
        <p:xfrm>
          <a:off x="1391105" y="3583583"/>
          <a:ext cx="7247150" cy="370840"/>
        </p:xfrm>
        <a:graphic>
          <a:graphicData uri="http://schemas.openxmlformats.org/drawingml/2006/table">
            <a:tbl>
              <a:tblPr bandRow="1">
                <a:tableStyleId>{5C22544A-7EE6-4342-B048-85BDC9FD1C3A}</a:tableStyleId>
              </a:tblPr>
              <a:tblGrid>
                <a:gridCol w="1449430">
                  <a:extLst>
                    <a:ext uri="{9D8B030D-6E8A-4147-A177-3AD203B41FA5}">
                      <a16:colId xmlns:a16="http://schemas.microsoft.com/office/drawing/2014/main" val="20000"/>
                    </a:ext>
                  </a:extLst>
                </a:gridCol>
                <a:gridCol w="1449430">
                  <a:extLst>
                    <a:ext uri="{9D8B030D-6E8A-4147-A177-3AD203B41FA5}">
                      <a16:colId xmlns:a16="http://schemas.microsoft.com/office/drawing/2014/main" val="20001"/>
                    </a:ext>
                  </a:extLst>
                </a:gridCol>
                <a:gridCol w="1449430">
                  <a:extLst>
                    <a:ext uri="{9D8B030D-6E8A-4147-A177-3AD203B41FA5}">
                      <a16:colId xmlns:a16="http://schemas.microsoft.com/office/drawing/2014/main" val="20002"/>
                    </a:ext>
                  </a:extLst>
                </a:gridCol>
                <a:gridCol w="1449430">
                  <a:extLst>
                    <a:ext uri="{9D8B030D-6E8A-4147-A177-3AD203B41FA5}">
                      <a16:colId xmlns:a16="http://schemas.microsoft.com/office/drawing/2014/main" val="20003"/>
                    </a:ext>
                  </a:extLst>
                </a:gridCol>
                <a:gridCol w="1449430">
                  <a:extLst>
                    <a:ext uri="{9D8B030D-6E8A-4147-A177-3AD203B41FA5}">
                      <a16:colId xmlns:a16="http://schemas.microsoft.com/office/drawing/2014/main" val="20004"/>
                    </a:ext>
                  </a:extLst>
                </a:gridCol>
              </a:tblGrid>
              <a:tr h="370840">
                <a:tc>
                  <a:txBody>
                    <a:bodyPr/>
                    <a:lstStyle/>
                    <a:p>
                      <a:pPr algn="ctr"/>
                      <a:r>
                        <a:rPr lang="en-US" b="0" i="0" dirty="0">
                          <a:solidFill>
                            <a:schemeClr val="bg1">
                              <a:lumMod val="50000"/>
                            </a:schemeClr>
                          </a:solidFill>
                          <a:latin typeface="Consolas" panose="020B0609020204030204" pitchFamily="49" charset="0"/>
                          <a:cs typeface="Consolas Regular" charset="0"/>
                        </a:rPr>
                        <a:t>0</a:t>
                      </a:r>
                    </a:p>
                  </a:txBody>
                  <a:tcPr>
                    <a:solidFill>
                      <a:schemeClr val="bg1">
                        <a:lumMod val="95000"/>
                      </a:schemeClr>
                    </a:solidFill>
                  </a:tcPr>
                </a:tc>
                <a:tc>
                  <a:txBody>
                    <a:bodyPr/>
                    <a:lstStyle/>
                    <a:p>
                      <a:pPr algn="ctr"/>
                      <a:r>
                        <a:rPr lang="en-US" b="0" i="0" dirty="0">
                          <a:solidFill>
                            <a:schemeClr val="bg1">
                              <a:lumMod val="50000"/>
                            </a:schemeClr>
                          </a:solidFill>
                          <a:latin typeface="Consolas" panose="020B0609020204030204" pitchFamily="49" charset="0"/>
                          <a:cs typeface="Consolas Regular" charset="0"/>
                        </a:rPr>
                        <a:t>1</a:t>
                      </a:r>
                    </a:p>
                  </a:txBody>
                  <a:tcPr>
                    <a:solidFill>
                      <a:schemeClr val="bg1">
                        <a:lumMod val="95000"/>
                      </a:schemeClr>
                    </a:solidFill>
                  </a:tcPr>
                </a:tc>
                <a:tc>
                  <a:txBody>
                    <a:bodyPr/>
                    <a:lstStyle/>
                    <a:p>
                      <a:pPr algn="ctr"/>
                      <a:r>
                        <a:rPr lang="en-US" b="0" i="0" dirty="0">
                          <a:solidFill>
                            <a:schemeClr val="bg1">
                              <a:lumMod val="50000"/>
                            </a:schemeClr>
                          </a:solidFill>
                          <a:latin typeface="Consolas" panose="020B0609020204030204" pitchFamily="49" charset="0"/>
                          <a:cs typeface="Consolas Regular" charset="0"/>
                        </a:rPr>
                        <a:t>2</a:t>
                      </a:r>
                    </a:p>
                  </a:txBody>
                  <a:tcPr>
                    <a:solidFill>
                      <a:schemeClr val="bg1">
                        <a:lumMod val="95000"/>
                      </a:schemeClr>
                    </a:solidFill>
                  </a:tcPr>
                </a:tc>
                <a:tc>
                  <a:txBody>
                    <a:bodyPr/>
                    <a:lstStyle/>
                    <a:p>
                      <a:pPr algn="ctr"/>
                      <a:r>
                        <a:rPr lang="en-US" b="0" i="0" dirty="0">
                          <a:solidFill>
                            <a:schemeClr val="bg1">
                              <a:lumMod val="50000"/>
                            </a:schemeClr>
                          </a:solidFill>
                          <a:latin typeface="Consolas" panose="020B0609020204030204" pitchFamily="49" charset="0"/>
                          <a:cs typeface="Consolas Regular" charset="0"/>
                        </a:rPr>
                        <a:t>3</a:t>
                      </a:r>
                    </a:p>
                  </a:txBody>
                  <a:tcPr>
                    <a:solidFill>
                      <a:schemeClr val="bg1">
                        <a:lumMod val="95000"/>
                      </a:schemeClr>
                    </a:solidFill>
                  </a:tcPr>
                </a:tc>
                <a:tc>
                  <a:txBody>
                    <a:bodyPr/>
                    <a:lstStyle/>
                    <a:p>
                      <a:pPr algn="ctr"/>
                      <a:r>
                        <a:rPr lang="en-US" b="0" i="0" dirty="0">
                          <a:solidFill>
                            <a:schemeClr val="bg1">
                              <a:lumMod val="50000"/>
                            </a:schemeClr>
                          </a:solidFill>
                          <a:latin typeface="Consolas" panose="020B0609020204030204" pitchFamily="49" charset="0"/>
                          <a:cs typeface="Consolas Regular" charset="0"/>
                        </a:rPr>
                        <a:t>4</a:t>
                      </a:r>
                    </a:p>
                  </a:txBody>
                  <a:tcPr>
                    <a:solidFill>
                      <a:schemeClr val="bg1">
                        <a:lumMod val="95000"/>
                      </a:schemeClr>
                    </a:solidFill>
                  </a:tcPr>
                </a:tc>
                <a:extLst>
                  <a:ext uri="{0D108BD9-81ED-4DB2-BD59-A6C34878D82A}">
                    <a16:rowId xmlns:a16="http://schemas.microsoft.com/office/drawing/2014/main" val="10000"/>
                  </a:ext>
                </a:extLst>
              </a:tr>
            </a:tbl>
          </a:graphicData>
        </a:graphic>
      </p:graphicFrame>
      <p:sp>
        <p:nvSpPr>
          <p:cNvPr id="7" name="TextBox 6"/>
          <p:cNvSpPr txBox="1"/>
          <p:nvPr/>
        </p:nvSpPr>
        <p:spPr>
          <a:xfrm>
            <a:off x="1092613" y="3494843"/>
            <a:ext cx="323639" cy="369332"/>
          </a:xfrm>
          <a:prstGeom prst="rect">
            <a:avLst/>
          </a:prstGeom>
          <a:noFill/>
          <a:effectLst/>
        </p:spPr>
        <p:txBody>
          <a:bodyPr wrap="none" rtlCol="0">
            <a:spAutoFit/>
          </a:bodyPr>
          <a:lstStyle/>
          <a:p>
            <a:r>
              <a:rPr lang="en-US" dirty="0">
                <a:latin typeface="Consolas" panose="020B0609020204030204" pitchFamily="49" charset="0"/>
                <a:cs typeface="Consolas Regular" charset="0"/>
              </a:rPr>
              <a:t>a</a:t>
            </a:r>
          </a:p>
        </p:txBody>
      </p:sp>
      <p:sp>
        <p:nvSpPr>
          <p:cNvPr id="8" name="TextBox 7"/>
          <p:cNvSpPr txBox="1"/>
          <p:nvPr/>
        </p:nvSpPr>
        <p:spPr>
          <a:xfrm>
            <a:off x="1875315" y="3330176"/>
            <a:ext cx="482824" cy="307777"/>
          </a:xfrm>
          <a:prstGeom prst="rect">
            <a:avLst/>
          </a:prstGeom>
          <a:noFill/>
          <a:effectLst/>
        </p:spPr>
        <p:txBody>
          <a:bodyPr wrap="none" rtlCol="0">
            <a:spAutoFit/>
          </a:bodyPr>
          <a:lstStyle/>
          <a:p>
            <a:r>
              <a:rPr lang="en-US" sz="1400" dirty="0">
                <a:latin typeface="Consolas" panose="020B0609020204030204" pitchFamily="49" charset="0"/>
                <a:cs typeface="Consolas Regular" charset="0"/>
              </a:rPr>
              <a:t>[0]</a:t>
            </a:r>
          </a:p>
        </p:txBody>
      </p:sp>
      <p:sp>
        <p:nvSpPr>
          <p:cNvPr id="9" name="TextBox 8"/>
          <p:cNvSpPr txBox="1"/>
          <p:nvPr/>
        </p:nvSpPr>
        <p:spPr>
          <a:xfrm>
            <a:off x="3319881" y="3330176"/>
            <a:ext cx="482824" cy="307777"/>
          </a:xfrm>
          <a:prstGeom prst="rect">
            <a:avLst/>
          </a:prstGeom>
          <a:noFill/>
          <a:effectLst/>
        </p:spPr>
        <p:txBody>
          <a:bodyPr wrap="none" rtlCol="0">
            <a:spAutoFit/>
          </a:bodyPr>
          <a:lstStyle/>
          <a:p>
            <a:r>
              <a:rPr lang="en-US" sz="1400" dirty="0">
                <a:latin typeface="Consolas" panose="020B0609020204030204" pitchFamily="49" charset="0"/>
                <a:cs typeface="Consolas Regular" charset="0"/>
              </a:rPr>
              <a:t>[1]</a:t>
            </a:r>
          </a:p>
        </p:txBody>
      </p:sp>
      <p:sp>
        <p:nvSpPr>
          <p:cNvPr id="10" name="TextBox 9"/>
          <p:cNvSpPr txBox="1"/>
          <p:nvPr/>
        </p:nvSpPr>
        <p:spPr>
          <a:xfrm>
            <a:off x="4764447" y="3330176"/>
            <a:ext cx="482824" cy="307777"/>
          </a:xfrm>
          <a:prstGeom prst="rect">
            <a:avLst/>
          </a:prstGeom>
          <a:noFill/>
          <a:effectLst/>
        </p:spPr>
        <p:txBody>
          <a:bodyPr wrap="none" rtlCol="0">
            <a:spAutoFit/>
          </a:bodyPr>
          <a:lstStyle/>
          <a:p>
            <a:r>
              <a:rPr lang="en-US" sz="1400" dirty="0">
                <a:latin typeface="Consolas" panose="020B0609020204030204" pitchFamily="49" charset="0"/>
                <a:cs typeface="Consolas Regular" charset="0"/>
              </a:rPr>
              <a:t>[2]</a:t>
            </a:r>
          </a:p>
        </p:txBody>
      </p:sp>
      <p:sp>
        <p:nvSpPr>
          <p:cNvPr id="11" name="TextBox 10"/>
          <p:cNvSpPr txBox="1"/>
          <p:nvPr/>
        </p:nvSpPr>
        <p:spPr>
          <a:xfrm>
            <a:off x="6209013" y="3330176"/>
            <a:ext cx="482824" cy="307777"/>
          </a:xfrm>
          <a:prstGeom prst="rect">
            <a:avLst/>
          </a:prstGeom>
          <a:noFill/>
          <a:effectLst/>
        </p:spPr>
        <p:txBody>
          <a:bodyPr wrap="none" rtlCol="0">
            <a:spAutoFit/>
          </a:bodyPr>
          <a:lstStyle/>
          <a:p>
            <a:r>
              <a:rPr lang="en-US" sz="1400" dirty="0">
                <a:latin typeface="Consolas" panose="020B0609020204030204" pitchFamily="49" charset="0"/>
                <a:cs typeface="Consolas Regular" charset="0"/>
              </a:rPr>
              <a:t>[3]</a:t>
            </a:r>
          </a:p>
        </p:txBody>
      </p:sp>
      <p:sp>
        <p:nvSpPr>
          <p:cNvPr id="12" name="TextBox 11"/>
          <p:cNvSpPr txBox="1"/>
          <p:nvPr/>
        </p:nvSpPr>
        <p:spPr>
          <a:xfrm>
            <a:off x="7653578" y="3330176"/>
            <a:ext cx="482824" cy="307777"/>
          </a:xfrm>
          <a:prstGeom prst="rect">
            <a:avLst/>
          </a:prstGeom>
          <a:noFill/>
          <a:effectLst/>
        </p:spPr>
        <p:txBody>
          <a:bodyPr wrap="none" rtlCol="0">
            <a:spAutoFit/>
          </a:bodyPr>
          <a:lstStyle/>
          <a:p>
            <a:r>
              <a:rPr lang="en-US" sz="1400" dirty="0">
                <a:latin typeface="Consolas" panose="020B0609020204030204" pitchFamily="49" charset="0"/>
                <a:cs typeface="Consolas Regular" charset="0"/>
              </a:rPr>
              <a:t>[4]</a:t>
            </a:r>
          </a:p>
        </p:txBody>
      </p:sp>
      <p:sp>
        <p:nvSpPr>
          <p:cNvPr id="13" name="TextBox 12"/>
          <p:cNvSpPr txBox="1"/>
          <p:nvPr/>
        </p:nvSpPr>
        <p:spPr>
          <a:xfrm>
            <a:off x="1624522" y="3983959"/>
            <a:ext cx="1016624" cy="338554"/>
          </a:xfrm>
          <a:prstGeom prst="rect">
            <a:avLst/>
          </a:prstGeom>
          <a:noFill/>
          <a:effectLst/>
        </p:spPr>
        <p:txBody>
          <a:bodyPr wrap="none" rtlCol="0">
            <a:spAutoFit/>
          </a:bodyPr>
          <a:lstStyle/>
          <a:p>
            <a:r>
              <a:rPr lang="en-US" sz="1600" dirty="0">
                <a:solidFill>
                  <a:schemeClr val="accent3">
                    <a:lumMod val="75000"/>
                  </a:schemeClr>
                </a:solidFill>
                <a:latin typeface="Calibri Light" charset="0"/>
              </a:rPr>
              <a:t>10010000</a:t>
            </a:r>
          </a:p>
        </p:txBody>
      </p:sp>
      <p:sp>
        <p:nvSpPr>
          <p:cNvPr id="14" name="TextBox 13"/>
          <p:cNvSpPr txBox="1"/>
          <p:nvPr/>
        </p:nvSpPr>
        <p:spPr>
          <a:xfrm>
            <a:off x="3066360" y="3983959"/>
            <a:ext cx="1018227" cy="338554"/>
          </a:xfrm>
          <a:prstGeom prst="rect">
            <a:avLst/>
          </a:prstGeom>
          <a:noFill/>
          <a:effectLst/>
        </p:spPr>
        <p:txBody>
          <a:bodyPr wrap="none" rtlCol="0">
            <a:spAutoFit/>
          </a:bodyPr>
          <a:lstStyle/>
          <a:p>
            <a:r>
              <a:rPr lang="en-US" sz="1600" dirty="0">
                <a:solidFill>
                  <a:schemeClr val="accent3">
                    <a:lumMod val="75000"/>
                  </a:schemeClr>
                </a:solidFill>
                <a:latin typeface="Calibri Light" charset="0"/>
              </a:rPr>
              <a:t>10010004</a:t>
            </a:r>
          </a:p>
        </p:txBody>
      </p:sp>
      <p:sp>
        <p:nvSpPr>
          <p:cNvPr id="15" name="TextBox 14"/>
          <p:cNvSpPr txBox="1"/>
          <p:nvPr/>
        </p:nvSpPr>
        <p:spPr>
          <a:xfrm>
            <a:off x="4509800" y="3983959"/>
            <a:ext cx="1018227" cy="338554"/>
          </a:xfrm>
          <a:prstGeom prst="rect">
            <a:avLst/>
          </a:prstGeom>
          <a:noFill/>
          <a:effectLst/>
        </p:spPr>
        <p:txBody>
          <a:bodyPr wrap="none" rtlCol="0">
            <a:spAutoFit/>
          </a:bodyPr>
          <a:lstStyle/>
          <a:p>
            <a:r>
              <a:rPr lang="en-US" sz="1600" dirty="0">
                <a:solidFill>
                  <a:schemeClr val="accent3">
                    <a:lumMod val="75000"/>
                  </a:schemeClr>
                </a:solidFill>
                <a:latin typeface="Calibri Light" charset="0"/>
              </a:rPr>
              <a:t>10010008</a:t>
            </a:r>
          </a:p>
        </p:txBody>
      </p:sp>
      <p:sp>
        <p:nvSpPr>
          <p:cNvPr id="16" name="TextBox 15"/>
          <p:cNvSpPr txBox="1"/>
          <p:nvPr/>
        </p:nvSpPr>
        <p:spPr>
          <a:xfrm>
            <a:off x="5953240" y="3983959"/>
            <a:ext cx="1016624" cy="338554"/>
          </a:xfrm>
          <a:prstGeom prst="rect">
            <a:avLst/>
          </a:prstGeom>
          <a:noFill/>
          <a:effectLst/>
        </p:spPr>
        <p:txBody>
          <a:bodyPr wrap="none" rtlCol="0">
            <a:spAutoFit/>
          </a:bodyPr>
          <a:lstStyle/>
          <a:p>
            <a:r>
              <a:rPr lang="en-US" sz="1600" dirty="0">
                <a:solidFill>
                  <a:schemeClr val="accent3">
                    <a:lumMod val="75000"/>
                  </a:schemeClr>
                </a:solidFill>
                <a:latin typeface="Calibri Light" charset="0"/>
              </a:rPr>
              <a:t>10010012</a:t>
            </a:r>
          </a:p>
        </p:txBody>
      </p:sp>
      <p:sp>
        <p:nvSpPr>
          <p:cNvPr id="17" name="TextBox 16"/>
          <p:cNvSpPr txBox="1"/>
          <p:nvPr/>
        </p:nvSpPr>
        <p:spPr>
          <a:xfrm>
            <a:off x="7395078" y="3983959"/>
            <a:ext cx="1016624" cy="338554"/>
          </a:xfrm>
          <a:prstGeom prst="rect">
            <a:avLst/>
          </a:prstGeom>
          <a:noFill/>
          <a:effectLst/>
        </p:spPr>
        <p:txBody>
          <a:bodyPr wrap="none" rtlCol="0">
            <a:spAutoFit/>
          </a:bodyPr>
          <a:lstStyle/>
          <a:p>
            <a:r>
              <a:rPr lang="en-US" sz="1600" dirty="0">
                <a:solidFill>
                  <a:schemeClr val="accent3">
                    <a:lumMod val="75000"/>
                  </a:schemeClr>
                </a:solidFill>
                <a:latin typeface="Calibri Light" charset="0"/>
              </a:rPr>
              <a:t>10010016</a:t>
            </a:r>
          </a:p>
        </p:txBody>
      </p:sp>
      <p:sp>
        <p:nvSpPr>
          <p:cNvPr id="18" name="TextBox 17"/>
          <p:cNvSpPr txBox="1"/>
          <p:nvPr/>
        </p:nvSpPr>
        <p:spPr>
          <a:xfrm>
            <a:off x="725818" y="3983959"/>
            <a:ext cx="935705" cy="584775"/>
          </a:xfrm>
          <a:prstGeom prst="rect">
            <a:avLst/>
          </a:prstGeom>
          <a:noFill/>
          <a:effectLst/>
        </p:spPr>
        <p:txBody>
          <a:bodyPr wrap="none" rtlCol="0">
            <a:spAutoFit/>
          </a:bodyPr>
          <a:lstStyle/>
          <a:p>
            <a:r>
              <a:rPr lang="en-US" sz="1600" dirty="0">
                <a:solidFill>
                  <a:schemeClr val="accent3">
                    <a:lumMod val="75000"/>
                  </a:schemeClr>
                </a:solidFill>
                <a:latin typeface="Calibri Light" charset="0"/>
              </a:rPr>
              <a:t>Memory </a:t>
            </a:r>
            <a:br>
              <a:rPr lang="en-US" sz="1600" dirty="0">
                <a:solidFill>
                  <a:schemeClr val="accent3">
                    <a:lumMod val="75000"/>
                  </a:schemeClr>
                </a:solidFill>
                <a:latin typeface="Calibri Light" charset="0"/>
              </a:rPr>
            </a:br>
            <a:r>
              <a:rPr lang="en-US" sz="1600" dirty="0">
                <a:solidFill>
                  <a:schemeClr val="accent3">
                    <a:lumMod val="75000"/>
                  </a:schemeClr>
                </a:solidFill>
                <a:latin typeface="Calibri Light" charset="0"/>
              </a:rPr>
              <a:t>address</a:t>
            </a:r>
          </a:p>
        </p:txBody>
      </p:sp>
      <p:sp>
        <p:nvSpPr>
          <p:cNvPr id="19" name="Rectangle 18"/>
          <p:cNvSpPr/>
          <p:nvPr/>
        </p:nvSpPr>
        <p:spPr>
          <a:xfrm>
            <a:off x="4966420" y="4602822"/>
            <a:ext cx="3671835" cy="1608375"/>
          </a:xfrm>
          <a:prstGeom prst="rect">
            <a:avLst/>
          </a:prstGeom>
          <a:solidFill>
            <a:srgbClr val="DCE6F2"/>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a[5];</a:t>
            </a:r>
          </a:p>
          <a:p>
            <a:r>
              <a:rPr lang="en-US" dirty="0">
                <a:solidFill>
                  <a:schemeClr val="tx1"/>
                </a:solidFill>
                <a:latin typeface="Consolas" panose="020B0609020204030204" pitchFamily="49" charset="0"/>
                <a:ea typeface="Consolas Regular" charset="0"/>
                <a:cs typeface="Consolas Regular" charset="0"/>
              </a:rPr>
              <a:t>  …</a:t>
            </a:r>
          </a:p>
          <a:p>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 p = a;</a:t>
            </a:r>
          </a:p>
          <a:p>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*p &lt;&lt; ' ';</a:t>
            </a:r>
          </a:p>
          <a:p>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*(p+1) &lt;&lt; </a:t>
            </a:r>
            <a:r>
              <a:rPr lang="en-US" dirty="0" err="1">
                <a:solidFill>
                  <a:schemeClr val="tx1"/>
                </a:solidFill>
                <a:latin typeface="Consolas" panose="020B0609020204030204" pitchFamily="49" charset="0"/>
                <a:ea typeface="Consolas Regular" charset="0"/>
                <a:cs typeface="Consolas Regular" charset="0"/>
              </a:rPr>
              <a:t>endl</a:t>
            </a:r>
            <a:r>
              <a:rPr lang="en-US" dirty="0">
                <a:solidFill>
                  <a:schemeClr val="tx1"/>
                </a:solidFill>
                <a:latin typeface="Consolas" panose="020B0609020204030204" pitchFamily="49" charset="0"/>
                <a:ea typeface="Consolas Regular" charset="0"/>
                <a:cs typeface="Consolas Regular" charset="0"/>
              </a:rPr>
              <a:t>;</a:t>
            </a:r>
            <a:endParaRPr lang="nn-NO" dirty="0">
              <a:solidFill>
                <a:schemeClr val="tx1"/>
              </a:solidFill>
              <a:latin typeface="Consolas" panose="020B0609020204030204" pitchFamily="49" charset="0"/>
              <a:ea typeface="Consolas Regular" charset="0"/>
              <a:cs typeface="Consolas Regular" charset="0"/>
            </a:endParaRPr>
          </a:p>
        </p:txBody>
      </p:sp>
      <p:sp>
        <p:nvSpPr>
          <p:cNvPr id="20" name="Rectangle 19"/>
          <p:cNvSpPr/>
          <p:nvPr/>
        </p:nvSpPr>
        <p:spPr>
          <a:xfrm>
            <a:off x="725818" y="5804917"/>
            <a:ext cx="3017703" cy="551433"/>
          </a:xfrm>
          <a:prstGeom prst="rect">
            <a:avLst/>
          </a:prstGeom>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latin typeface="Calibri Light" charset="0"/>
            </a:endParaRPr>
          </a:p>
        </p:txBody>
      </p:sp>
      <p:sp>
        <p:nvSpPr>
          <p:cNvPr id="21" name="TextBox 20"/>
          <p:cNvSpPr txBox="1"/>
          <p:nvPr/>
        </p:nvSpPr>
        <p:spPr>
          <a:xfrm>
            <a:off x="683113" y="5519270"/>
            <a:ext cx="2035667" cy="307777"/>
          </a:xfrm>
          <a:prstGeom prst="rect">
            <a:avLst/>
          </a:prstGeom>
          <a:noFill/>
          <a:effectLst/>
        </p:spPr>
        <p:txBody>
          <a:bodyPr wrap="square" rtlCol="0">
            <a:spAutoFit/>
          </a:bodyPr>
          <a:lstStyle/>
          <a:p>
            <a:r>
              <a:rPr lang="en-US" sz="1400" dirty="0">
                <a:latin typeface="Chalkduster"/>
                <a:cs typeface="Chalkduster"/>
              </a:rPr>
              <a:t>Screen output</a:t>
            </a:r>
          </a:p>
        </p:txBody>
      </p:sp>
      <p:sp>
        <p:nvSpPr>
          <p:cNvPr id="22" name="TextBox 21"/>
          <p:cNvSpPr txBox="1"/>
          <p:nvPr/>
        </p:nvSpPr>
        <p:spPr>
          <a:xfrm>
            <a:off x="756942" y="5818056"/>
            <a:ext cx="2632285" cy="338554"/>
          </a:xfrm>
          <a:prstGeom prst="rect">
            <a:avLst/>
          </a:prstGeom>
          <a:noFill/>
          <a:effectLst/>
        </p:spPr>
        <p:txBody>
          <a:bodyPr wrap="square" rtlCol="0">
            <a:spAutoFit/>
          </a:bodyPr>
          <a:lstStyle/>
          <a:p>
            <a:r>
              <a:rPr lang="en-US" sz="1600" dirty="0">
                <a:latin typeface="Consolas" panose="020B0609020204030204" pitchFamily="49" charset="0"/>
                <a:ea typeface="Consolas Regular" charset="0"/>
                <a:cs typeface="Consolas Regular" charset="0"/>
              </a:rPr>
              <a:t>0 1</a:t>
            </a:r>
          </a:p>
        </p:txBody>
      </p:sp>
      <p:sp>
        <p:nvSpPr>
          <p:cNvPr id="23" name="TextBox 22"/>
          <p:cNvSpPr txBox="1"/>
          <p:nvPr/>
        </p:nvSpPr>
        <p:spPr>
          <a:xfrm>
            <a:off x="1972652" y="4870036"/>
            <a:ext cx="325730" cy="400110"/>
          </a:xfrm>
          <a:prstGeom prst="rect">
            <a:avLst/>
          </a:prstGeom>
          <a:noFill/>
          <a:effectLst/>
        </p:spPr>
        <p:txBody>
          <a:bodyPr wrap="none" rtlCol="0">
            <a:spAutoFit/>
          </a:bodyPr>
          <a:lstStyle/>
          <a:p>
            <a:r>
              <a:rPr lang="en-US" sz="2000" dirty="0">
                <a:latin typeface="Consolas" panose="020B0609020204030204" pitchFamily="49" charset="0"/>
                <a:cs typeface="Consolas Regular" charset="0"/>
              </a:rPr>
              <a:t>p</a:t>
            </a:r>
          </a:p>
        </p:txBody>
      </p:sp>
      <p:sp>
        <p:nvSpPr>
          <p:cNvPr id="24" name="Rectangle 23"/>
          <p:cNvSpPr/>
          <p:nvPr/>
        </p:nvSpPr>
        <p:spPr>
          <a:xfrm>
            <a:off x="1898822" y="4516928"/>
            <a:ext cx="485429" cy="42694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cxnSp>
        <p:nvCxnSpPr>
          <p:cNvPr id="25" name="Straight Arrow Connector 24"/>
          <p:cNvCxnSpPr>
            <a:endCxn id="13" idx="2"/>
          </p:cNvCxnSpPr>
          <p:nvPr/>
        </p:nvCxnSpPr>
        <p:spPr>
          <a:xfrm flipH="1" flipV="1">
            <a:off x="2132834" y="4322513"/>
            <a:ext cx="11059" cy="40788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288800" y="4633748"/>
            <a:ext cx="607859" cy="400110"/>
          </a:xfrm>
          <a:prstGeom prst="rect">
            <a:avLst/>
          </a:prstGeom>
          <a:noFill/>
          <a:effectLst/>
        </p:spPr>
        <p:txBody>
          <a:bodyPr wrap="none" rtlCol="0">
            <a:spAutoFit/>
          </a:bodyPr>
          <a:lstStyle/>
          <a:p>
            <a:r>
              <a:rPr lang="en-US" sz="2000" dirty="0">
                <a:latin typeface="Consolas" panose="020B0609020204030204" pitchFamily="49" charset="0"/>
                <a:cs typeface="Consolas Regular" charset="0"/>
              </a:rPr>
              <a:t>p+1</a:t>
            </a:r>
          </a:p>
        </p:txBody>
      </p:sp>
      <p:cxnSp>
        <p:nvCxnSpPr>
          <p:cNvPr id="29" name="Straight Arrow Connector 28"/>
          <p:cNvCxnSpPr/>
          <p:nvPr/>
        </p:nvCxnSpPr>
        <p:spPr>
          <a:xfrm flipH="1" flipV="1">
            <a:off x="3581876" y="4322513"/>
            <a:ext cx="11059" cy="40788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248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xEl>
                                              <p:pRg st="3" end="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17" grpId="0"/>
      <p:bldP spid="18" grpId="0"/>
      <p:bldP spid="22" grpId="0"/>
      <p:bldP spid="23" grpId="0"/>
      <p:bldP spid="24" grpId="0" animBg="1"/>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Operations</a:t>
            </a:r>
          </a:p>
        </p:txBody>
      </p:sp>
      <p:sp>
        <p:nvSpPr>
          <p:cNvPr id="3" name="Content Placeholder 2"/>
          <p:cNvSpPr>
            <a:spLocks noGrp="1"/>
          </p:cNvSpPr>
          <p:nvPr>
            <p:ph idx="1"/>
          </p:nvPr>
        </p:nvSpPr>
        <p:spPr/>
        <p:txBody>
          <a:bodyPr/>
          <a:lstStyle/>
          <a:p>
            <a:r>
              <a:rPr lang="en-US" dirty="0"/>
              <a:t>We may also compare if two pointers are the same, i.e., if they point to the same memory location: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13</a:t>
            </a:fld>
            <a:endParaRPr lang="en-US"/>
          </a:p>
        </p:txBody>
      </p:sp>
      <p:sp>
        <p:nvSpPr>
          <p:cNvPr id="7" name="Rectangle 6"/>
          <p:cNvSpPr/>
          <p:nvPr/>
        </p:nvSpPr>
        <p:spPr>
          <a:xfrm>
            <a:off x="1653951" y="2520501"/>
            <a:ext cx="4252549" cy="3239111"/>
          </a:xfrm>
          <a:prstGeom prst="rect">
            <a:avLst/>
          </a:prstGeom>
          <a:solidFill>
            <a:srgbClr val="DCE6F2"/>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a[5];</a:t>
            </a:r>
          </a:p>
          <a:p>
            <a:r>
              <a:rPr lang="en-US" dirty="0">
                <a:solidFill>
                  <a:schemeClr val="tx1"/>
                </a:solidFill>
                <a:latin typeface="Consolas" panose="020B0609020204030204" pitchFamily="49" charset="0"/>
                <a:ea typeface="Consolas Regular" charset="0"/>
                <a:cs typeface="Consolas Regular" charset="0"/>
              </a:rPr>
              <a:t>  …</a:t>
            </a:r>
          </a:p>
          <a:p>
            <a:r>
              <a:rPr lang="en-US" dirty="0">
                <a:solidFill>
                  <a:schemeClr val="tx1"/>
                </a:solidFill>
                <a:latin typeface="Consolas" panose="020B0609020204030204" pitchFamily="49" charset="0"/>
                <a:ea typeface="Consolas Regular" charset="0"/>
                <a:cs typeface="Consolas Regular" charset="0"/>
              </a:rPr>
              <a:t>  </a:t>
            </a:r>
          </a:p>
          <a:p>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int</a:t>
            </a:r>
            <a:r>
              <a:rPr lang="en-US" dirty="0">
                <a:solidFill>
                  <a:schemeClr val="tx1"/>
                </a:solidFill>
                <a:latin typeface="Consolas" panose="020B0609020204030204" pitchFamily="49" charset="0"/>
                <a:ea typeface="Consolas Regular" charset="0"/>
                <a:cs typeface="Consolas Regular" charset="0"/>
              </a:rPr>
              <a:t> * p = a, * q = a + 5;</a:t>
            </a:r>
          </a:p>
          <a:p>
            <a:endParaRPr lang="en-US" dirty="0">
              <a:solidFill>
                <a:schemeClr val="tx1"/>
              </a:solidFill>
              <a:latin typeface="Consolas" panose="020B0609020204030204" pitchFamily="49" charset="0"/>
              <a:ea typeface="Consolas Regular" charset="0"/>
              <a:cs typeface="Consolas Regular" charset="0"/>
            </a:endParaRPr>
          </a:p>
          <a:p>
            <a:r>
              <a:rPr lang="en-US" dirty="0">
                <a:solidFill>
                  <a:schemeClr val="tx1"/>
                </a:solidFill>
                <a:latin typeface="Consolas" panose="020B0609020204030204" pitchFamily="49" charset="0"/>
                <a:ea typeface="Consolas Regular" charset="0"/>
                <a:cs typeface="Consolas Regular" charset="0"/>
              </a:rPr>
              <a:t>  while ( </a:t>
            </a:r>
            <a:r>
              <a:rPr lang="en-US" dirty="0">
                <a:solidFill>
                  <a:srgbClr val="E46C0A"/>
                </a:solidFill>
                <a:latin typeface="Consolas" panose="020B0609020204030204" pitchFamily="49" charset="0"/>
                <a:ea typeface="Consolas Regular" charset="0"/>
                <a:cs typeface="Consolas Regular" charset="0"/>
              </a:rPr>
              <a:t>p != q</a:t>
            </a:r>
            <a:r>
              <a:rPr lang="en-US" dirty="0">
                <a:solidFill>
                  <a:schemeClr val="tx1"/>
                </a:solidFill>
                <a:latin typeface="Consolas" panose="020B0609020204030204" pitchFamily="49" charset="0"/>
                <a:ea typeface="Consolas Regular" charset="0"/>
                <a:cs typeface="Consolas Regular" charset="0"/>
              </a:rPr>
              <a:t> ) {</a:t>
            </a:r>
          </a:p>
          <a:p>
            <a:r>
              <a:rPr lang="en-US" dirty="0">
                <a:solidFill>
                  <a:schemeClr val="tx1"/>
                </a:solidFill>
                <a:latin typeface="Consolas" panose="020B0609020204030204" pitchFamily="49" charset="0"/>
                <a:ea typeface="Consolas Regular" charset="0"/>
                <a:cs typeface="Consolas Regular" charset="0"/>
              </a:rPr>
              <a:t>    </a:t>
            </a:r>
            <a:r>
              <a:rPr lang="en-US" dirty="0" err="1">
                <a:solidFill>
                  <a:schemeClr val="tx1"/>
                </a:solidFill>
                <a:latin typeface="Consolas" panose="020B0609020204030204" pitchFamily="49" charset="0"/>
                <a:ea typeface="Consolas Regular" charset="0"/>
                <a:cs typeface="Consolas Regular" charset="0"/>
              </a:rPr>
              <a:t>cout</a:t>
            </a:r>
            <a:r>
              <a:rPr lang="en-US" dirty="0">
                <a:solidFill>
                  <a:schemeClr val="tx1"/>
                </a:solidFill>
                <a:latin typeface="Consolas" panose="020B0609020204030204" pitchFamily="49" charset="0"/>
                <a:ea typeface="Consolas Regular" charset="0"/>
                <a:cs typeface="Consolas Regular" charset="0"/>
              </a:rPr>
              <a:t> &lt;&lt; *p &lt;&lt; ' ';</a:t>
            </a:r>
          </a:p>
          <a:p>
            <a:r>
              <a:rPr lang="en-US" dirty="0">
                <a:solidFill>
                  <a:schemeClr val="tx1"/>
                </a:solidFill>
                <a:latin typeface="Consolas" panose="020B0609020204030204" pitchFamily="49" charset="0"/>
                <a:ea typeface="Consolas Regular" charset="0"/>
                <a:cs typeface="Consolas Regular" charset="0"/>
              </a:rPr>
              <a:t>    ++p;</a:t>
            </a:r>
          </a:p>
          <a:p>
            <a:r>
              <a:rPr lang="en-US" dirty="0">
                <a:solidFill>
                  <a:schemeClr val="tx1"/>
                </a:solidFill>
                <a:latin typeface="Consolas" panose="020B0609020204030204" pitchFamily="49" charset="0"/>
                <a:ea typeface="Consolas Regular" charset="0"/>
                <a:cs typeface="Consolas Regular" charset="0"/>
              </a:rPr>
              <a:t>  }</a:t>
            </a:r>
            <a:endParaRPr lang="nn-NO" dirty="0">
              <a:solidFill>
                <a:schemeClr val="tx1"/>
              </a:solidFill>
              <a:latin typeface="Consolas" panose="020B0609020204030204" pitchFamily="49" charset="0"/>
              <a:ea typeface="Consolas Regular" charset="0"/>
              <a:cs typeface="Consolas Regular" charset="0"/>
            </a:endParaRPr>
          </a:p>
        </p:txBody>
      </p:sp>
      <p:sp>
        <p:nvSpPr>
          <p:cNvPr id="8" name="TextBox 7"/>
          <p:cNvSpPr txBox="1"/>
          <p:nvPr/>
        </p:nvSpPr>
        <p:spPr>
          <a:xfrm>
            <a:off x="1653951" y="5697532"/>
            <a:ext cx="2308482" cy="369332"/>
          </a:xfrm>
          <a:prstGeom prst="rect">
            <a:avLst/>
          </a:prstGeom>
          <a:noFill/>
          <a:effectLst/>
        </p:spPr>
        <p:txBody>
          <a:bodyPr wrap="none" rtlCol="0">
            <a:spAutoFit/>
          </a:bodyPr>
          <a:lstStyle/>
          <a:p>
            <a:r>
              <a:rPr lang="en-US" dirty="0" err="1">
                <a:latin typeface="Calibri Light" charset="0"/>
              </a:rPr>
              <a:t>pointer_operation.cpp</a:t>
            </a:r>
            <a:endParaRPr lang="en-US" dirty="0">
              <a:latin typeface="Calibri Light" charset="0"/>
            </a:endParaRPr>
          </a:p>
        </p:txBody>
      </p:sp>
      <p:sp>
        <p:nvSpPr>
          <p:cNvPr id="9" name="Rounded Rectangle 8"/>
          <p:cNvSpPr/>
          <p:nvPr/>
        </p:nvSpPr>
        <p:spPr>
          <a:xfrm>
            <a:off x="5136439" y="5147923"/>
            <a:ext cx="3202011" cy="744739"/>
          </a:xfrm>
          <a:prstGeom prst="roundRect">
            <a:avLst/>
          </a:prstGeom>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venir Next Condensed Regular" charset="0"/>
              </a:rPr>
              <a:t>What does this program do?</a:t>
            </a:r>
            <a:endParaRPr lang="en-US" dirty="0">
              <a:solidFill>
                <a:srgbClr val="E46C0A"/>
              </a:solidFill>
              <a:latin typeface="Consolas" panose="020B0609020204030204" pitchFamily="49" charset="0"/>
              <a:ea typeface="Consolas Regular" charset="0"/>
              <a:cs typeface="Consolas Regular" charset="0"/>
            </a:endParaRPr>
          </a:p>
        </p:txBody>
      </p:sp>
    </p:spTree>
    <p:extLst>
      <p:ext uri="{BB962C8B-B14F-4D97-AF65-F5344CB8AC3E}">
        <p14:creationId xmlns:p14="http://schemas.microsoft.com/office/powerpoint/2010/main" val="1358134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err="1"/>
              <a:t>PhoneBook</a:t>
            </a:r>
            <a:r>
              <a:rPr lang="en-US" dirty="0"/>
              <a:t> Manager</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lstStyle/>
          <a:p>
            <a:r>
              <a:rPr lang="en-US" dirty="0"/>
              <a:t>Tutorial Problems – Dynamic Memory Management</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14</a:t>
            </a:fld>
            <a:endParaRPr lang="en-US" dirty="0"/>
          </a:p>
        </p:txBody>
      </p:sp>
    </p:spTree>
    <p:extLst>
      <p:ext uri="{BB962C8B-B14F-4D97-AF65-F5344CB8AC3E}">
        <p14:creationId xmlns:p14="http://schemas.microsoft.com/office/powerpoint/2010/main" val="120784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Phonebook Manager</a:t>
            </a:r>
          </a:p>
        </p:txBody>
      </p:sp>
      <p:sp>
        <p:nvSpPr>
          <p:cNvPr id="3" name="Content Placeholder 2"/>
          <p:cNvSpPr>
            <a:spLocks noGrp="1"/>
          </p:cNvSpPr>
          <p:nvPr>
            <p:ph idx="1"/>
          </p:nvPr>
        </p:nvSpPr>
        <p:spPr/>
        <p:txBody>
          <a:bodyPr/>
          <a:lstStyle/>
          <a:p>
            <a:r>
              <a:rPr lang="en-US" dirty="0"/>
              <a:t>We are going to work on a program that manages a phonebook that stores phone records.  Functions provided by the phonebook are:</a:t>
            </a:r>
          </a:p>
          <a:p>
            <a:pPr lvl="1"/>
            <a:r>
              <a:rPr lang="en-US" dirty="0"/>
              <a:t>Load a phonebook from an external file</a:t>
            </a:r>
          </a:p>
          <a:p>
            <a:pPr lvl="1"/>
            <a:r>
              <a:rPr lang="en-US" dirty="0"/>
              <a:t>Print the records in a phonebook</a:t>
            </a:r>
          </a:p>
          <a:p>
            <a:pPr lvl="1"/>
            <a:r>
              <a:rPr lang="en-US" dirty="0"/>
              <a:t>Sort the records in a phonebook</a:t>
            </a:r>
          </a:p>
          <a:p>
            <a:pPr lvl="1"/>
            <a:r>
              <a:rPr lang="en-US" dirty="0"/>
              <a:t>Search in a phonebook</a:t>
            </a:r>
          </a:p>
          <a:p>
            <a:pPr lvl="1"/>
            <a:r>
              <a:rPr lang="en-US" dirty="0"/>
              <a:t>Save a phonebook to an external file</a:t>
            </a:r>
          </a:p>
          <a:p>
            <a:pPr lvl="1"/>
            <a:r>
              <a:rPr lang="en-US" dirty="0"/>
              <a:t>Add a record</a:t>
            </a:r>
          </a:p>
          <a:p>
            <a:pPr lvl="1"/>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15</a:t>
            </a:fld>
            <a:endParaRPr lang="en-US"/>
          </a:p>
        </p:txBody>
      </p:sp>
      <p:sp>
        <p:nvSpPr>
          <p:cNvPr id="5" name="Rounded Rectangle 4"/>
          <p:cNvSpPr/>
          <p:nvPr/>
        </p:nvSpPr>
        <p:spPr>
          <a:xfrm>
            <a:off x="574493" y="5160361"/>
            <a:ext cx="7576637" cy="796925"/>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err="1">
                <a:latin typeface="Consolas" panose="020B0609020204030204" pitchFamily="49" charset="0"/>
                <a:ea typeface="Menlo Regular" pitchFamily="49" charset="0"/>
                <a:cs typeface="Consolas" panose="020B0609020204030204" pitchFamily="49" charset="0"/>
              </a:rPr>
              <a:t>phonebook_incomplete.cpp</a:t>
            </a:r>
            <a:r>
              <a:rPr lang="en-US" sz="1600" dirty="0">
                <a:latin typeface="Segoe Print" pitchFamily="2" charset="0"/>
              </a:rPr>
              <a:t> and </a:t>
            </a:r>
            <a:r>
              <a:rPr lang="en-US" sz="1600" dirty="0" err="1">
                <a:latin typeface="Consolas" panose="020B0609020204030204" pitchFamily="49" charset="0"/>
                <a:ea typeface="Menlo Regular" pitchFamily="49" charset="0"/>
                <a:cs typeface="Consolas" panose="020B0609020204030204" pitchFamily="49" charset="0"/>
              </a:rPr>
              <a:t>phonebook.txt</a:t>
            </a:r>
            <a:r>
              <a:rPr lang="en-US" sz="1600" dirty="0">
                <a:latin typeface="Segoe Print" pitchFamily="2" charset="0"/>
              </a:rPr>
              <a:t> (a file containing phone records) are given to you.</a:t>
            </a:r>
          </a:p>
        </p:txBody>
      </p:sp>
      <p:sp>
        <p:nvSpPr>
          <p:cNvPr id="6" name="Rounded Rectangle 5"/>
          <p:cNvSpPr/>
          <p:nvPr/>
        </p:nvSpPr>
        <p:spPr>
          <a:xfrm>
            <a:off x="5328030" y="3126962"/>
            <a:ext cx="3637562" cy="1614694"/>
          </a:xfrm>
          <a:prstGeom prst="roundRect">
            <a:avLst/>
          </a:prstGeom>
          <a:solidFill>
            <a:schemeClr val="accent6"/>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No worry, most of these functions are implemented.  But it is recommended that you take time (could be after the tutorial) to go through the codes and learn more about them.</a:t>
            </a:r>
          </a:p>
        </p:txBody>
      </p:sp>
      <p:sp>
        <p:nvSpPr>
          <p:cNvPr id="7" name="TextBox 6">
            <a:extLst>
              <a:ext uri="{FF2B5EF4-FFF2-40B4-BE49-F238E27FC236}">
                <a16:creationId xmlns:a16="http://schemas.microsoft.com/office/drawing/2014/main" id="{E0A80E60-E538-1A46-876D-8CE2D49BFE9F}"/>
              </a:ext>
            </a:extLst>
          </p:cNvPr>
          <p:cNvSpPr txBox="1"/>
          <p:nvPr/>
        </p:nvSpPr>
        <p:spPr>
          <a:xfrm>
            <a:off x="457200" y="5991151"/>
            <a:ext cx="7485884" cy="646331"/>
          </a:xfrm>
          <a:prstGeom prst="rect">
            <a:avLst/>
          </a:prstGeom>
          <a:noFill/>
        </p:spPr>
        <p:txBody>
          <a:bodyPr wrap="square" rtlCol="0">
            <a:spAutoFit/>
          </a:bodyPr>
          <a:lstStyle/>
          <a:p>
            <a:r>
              <a:rPr lang="en-US" b="1" dirty="0" err="1">
                <a:solidFill>
                  <a:schemeClr val="accent6">
                    <a:lumMod val="75000"/>
                  </a:schemeClr>
                </a:solidFill>
              </a:rPr>
              <a:t>phonebook.cpp</a:t>
            </a:r>
            <a:r>
              <a:rPr lang="en-US" b="1" dirty="0">
                <a:solidFill>
                  <a:schemeClr val="accent6">
                    <a:lumMod val="75000"/>
                  </a:schemeClr>
                </a:solidFill>
              </a:rPr>
              <a:t> provides the completed version of this tutorial problem.  You may compile and run it to see the expected results first.</a:t>
            </a:r>
          </a:p>
        </p:txBody>
      </p:sp>
    </p:spTree>
    <p:extLst>
      <p:ext uri="{BB962C8B-B14F-4D97-AF65-F5344CB8AC3E}">
        <p14:creationId xmlns:p14="http://schemas.microsoft.com/office/powerpoint/2010/main" val="245419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Phonebook Manager</a:t>
            </a:r>
          </a:p>
        </p:txBody>
      </p:sp>
      <p:sp>
        <p:nvSpPr>
          <p:cNvPr id="3" name="Content Placeholder 2"/>
          <p:cNvSpPr>
            <a:spLocks noGrp="1"/>
          </p:cNvSpPr>
          <p:nvPr>
            <p:ph idx="1"/>
          </p:nvPr>
        </p:nvSpPr>
        <p:spPr/>
        <p:txBody>
          <a:bodyPr>
            <a:normAutofit/>
          </a:bodyPr>
          <a:lstStyle/>
          <a:p>
            <a:r>
              <a:rPr lang="en-US" dirty="0"/>
              <a:t>We focus ONLY on maintaining a dynamic array that stores the phone records so that the phonebook manager can handle as many phonebook records as the user requires, in a time/space efficient manner.</a:t>
            </a:r>
          </a:p>
          <a:p>
            <a:r>
              <a:rPr lang="en-US" dirty="0"/>
              <a:t>You will be implementing a function called </a:t>
            </a:r>
            <a:r>
              <a:rPr lang="en-US" sz="1800" dirty="0" err="1">
                <a:latin typeface="Consolas" panose="020B0609020204030204" pitchFamily="49" charset="0"/>
                <a:cs typeface="Consolas" panose="020B0609020204030204" pitchFamily="49" charset="0"/>
              </a:rPr>
              <a:t>grow_phonebook</a:t>
            </a:r>
            <a:r>
              <a:rPr lang="en-US" sz="1800" dirty="0">
                <a:latin typeface="Consolas" panose="020B0609020204030204" pitchFamily="49" charset="0"/>
                <a:cs typeface="Consolas" panose="020B0609020204030204" pitchFamily="49" charset="0"/>
              </a:rPr>
              <a:t>() </a:t>
            </a:r>
            <a:r>
              <a:rPr lang="en-US" dirty="0"/>
              <a:t>which enlarges the size of the dynamic array</a:t>
            </a:r>
            <a:r>
              <a:rPr lang="en-US" dirty="0">
                <a:solidFill>
                  <a:schemeClr val="accent6">
                    <a:lumMod val="75000"/>
                  </a:schemeClr>
                </a:solidFill>
              </a:rPr>
              <a:t> </a:t>
            </a:r>
            <a:r>
              <a:rPr lang="en-US" i="1" dirty="0">
                <a:solidFill>
                  <a:schemeClr val="accent6">
                    <a:lumMod val="75000"/>
                  </a:schemeClr>
                </a:solidFill>
              </a:rPr>
              <a:t>(i.e., the size of phonebook)</a:t>
            </a:r>
            <a:r>
              <a:rPr lang="en-US" dirty="0"/>
              <a:t> when necessary.</a:t>
            </a:r>
          </a:p>
          <a:p>
            <a:r>
              <a:rPr lang="en-US" dirty="0"/>
              <a:t>The phonebook is initially of size 3, i.e., it can hold 3 records at most: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16</a:t>
            </a:fld>
            <a:endParaRPr lang="en-US"/>
          </a:p>
        </p:txBody>
      </p:sp>
      <p:sp>
        <p:nvSpPr>
          <p:cNvPr id="5" name="Rectangle 4"/>
          <p:cNvSpPr/>
          <p:nvPr/>
        </p:nvSpPr>
        <p:spPr>
          <a:xfrm>
            <a:off x="1827639" y="5473276"/>
            <a:ext cx="6303802" cy="722546"/>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lvl="1"/>
            <a:r>
              <a:rPr lang="en-US" sz="1400" dirty="0" err="1">
                <a:solidFill>
                  <a:schemeClr val="tx1"/>
                </a:solidFill>
                <a:latin typeface="Consolas" panose="020B0609020204030204" pitchFamily="49" charset="0"/>
                <a:cs typeface="Consolas" panose="020B0609020204030204" pitchFamily="49" charset="0"/>
              </a:rPr>
              <a:t>int</a:t>
            </a:r>
            <a:r>
              <a:rPr lang="en-US" sz="1400" dirty="0">
                <a:solidFill>
                  <a:schemeClr val="tx1"/>
                </a:solidFill>
                <a:latin typeface="Consolas" panose="020B0609020204030204" pitchFamily="49" charset="0"/>
                <a:cs typeface="Consolas" panose="020B0609020204030204" pitchFamily="49" charset="0"/>
              </a:rPr>
              <a:t> </a:t>
            </a:r>
            <a:r>
              <a:rPr lang="en-US" sz="1400" dirty="0" err="1">
                <a:solidFill>
                  <a:schemeClr val="tx1"/>
                </a:solidFill>
                <a:latin typeface="Consolas" panose="020B0609020204030204" pitchFamily="49" charset="0"/>
                <a:cs typeface="Consolas" panose="020B0609020204030204" pitchFamily="49" charset="0"/>
              </a:rPr>
              <a:t>phonebook_size</a:t>
            </a:r>
            <a:r>
              <a:rPr lang="en-US" sz="1400" dirty="0">
                <a:solidFill>
                  <a:schemeClr val="tx1"/>
                </a:solidFill>
                <a:latin typeface="Consolas" panose="020B0609020204030204" pitchFamily="49" charset="0"/>
                <a:cs typeface="Consolas" panose="020B0609020204030204" pitchFamily="49" charset="0"/>
              </a:rPr>
              <a:t> = 3;</a:t>
            </a:r>
          </a:p>
          <a:p>
            <a:pPr lvl="1"/>
            <a:r>
              <a:rPr lang="en-US" sz="1400" dirty="0" err="1">
                <a:solidFill>
                  <a:schemeClr val="tx1"/>
                </a:solidFill>
                <a:latin typeface="Consolas" panose="020B0609020204030204" pitchFamily="49" charset="0"/>
                <a:cs typeface="Consolas" panose="020B0609020204030204" pitchFamily="49" charset="0"/>
              </a:rPr>
              <a:t>PhoneRec</a:t>
            </a:r>
            <a:r>
              <a:rPr lang="en-US" sz="1400" dirty="0">
                <a:solidFill>
                  <a:schemeClr val="tx1"/>
                </a:solidFill>
                <a:latin typeface="Consolas" panose="020B0609020204030204" pitchFamily="49" charset="0"/>
                <a:cs typeface="Consolas" panose="020B0609020204030204" pitchFamily="49" charset="0"/>
              </a:rPr>
              <a:t> * phonebook = new </a:t>
            </a:r>
            <a:r>
              <a:rPr lang="en-US" sz="1400" dirty="0" err="1">
                <a:solidFill>
                  <a:schemeClr val="tx1"/>
                </a:solidFill>
                <a:latin typeface="Consolas" panose="020B0609020204030204" pitchFamily="49" charset="0"/>
                <a:cs typeface="Consolas" panose="020B0609020204030204" pitchFamily="49" charset="0"/>
              </a:rPr>
              <a:t>PhoneRec</a:t>
            </a:r>
            <a:r>
              <a:rPr lang="en-US" sz="1400" dirty="0">
                <a:solidFill>
                  <a:schemeClr val="tx1"/>
                </a:solidFill>
                <a:latin typeface="Consolas" panose="020B0609020204030204" pitchFamily="49" charset="0"/>
                <a:cs typeface="Consolas" panose="020B0609020204030204" pitchFamily="49" charset="0"/>
              </a:rPr>
              <a:t>[</a:t>
            </a:r>
            <a:r>
              <a:rPr lang="en-US" sz="1400" dirty="0" err="1">
                <a:solidFill>
                  <a:schemeClr val="tx1"/>
                </a:solidFill>
                <a:latin typeface="Consolas" panose="020B0609020204030204" pitchFamily="49" charset="0"/>
                <a:cs typeface="Consolas" panose="020B0609020204030204" pitchFamily="49" charset="0"/>
              </a:rPr>
              <a:t>phonebook_size</a:t>
            </a:r>
            <a:r>
              <a:rPr lang="en-US" sz="1400" dirty="0">
                <a:solidFill>
                  <a:schemeClr val="tx1"/>
                </a:solidFill>
                <a:latin typeface="Consolas" panose="020B0609020204030204" pitchFamily="49" charset="0"/>
                <a:cs typeface="Consolas" panose="020B0609020204030204" pitchFamily="49" charset="0"/>
              </a:rPr>
              <a:t>];</a:t>
            </a:r>
          </a:p>
        </p:txBody>
      </p:sp>
      <p:sp>
        <p:nvSpPr>
          <p:cNvPr id="6" name="TextBox 5"/>
          <p:cNvSpPr txBox="1"/>
          <p:nvPr/>
        </p:nvSpPr>
        <p:spPr>
          <a:xfrm>
            <a:off x="1719223" y="5142804"/>
            <a:ext cx="1087257" cy="369332"/>
          </a:xfrm>
          <a:prstGeom prst="rect">
            <a:avLst/>
          </a:prstGeom>
          <a:noFill/>
        </p:spPr>
        <p:txBody>
          <a:bodyPr wrap="none" rtlCol="0">
            <a:spAutoFit/>
          </a:bodyPr>
          <a:lstStyle/>
          <a:p>
            <a:r>
              <a:rPr lang="en-US" dirty="0"/>
              <a:t>In main():</a:t>
            </a:r>
          </a:p>
        </p:txBody>
      </p:sp>
    </p:spTree>
    <p:extLst>
      <p:ext uri="{BB962C8B-B14F-4D97-AF65-F5344CB8AC3E}">
        <p14:creationId xmlns:p14="http://schemas.microsoft.com/office/powerpoint/2010/main" val="517009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Phonebook Manager</a:t>
            </a:r>
          </a:p>
        </p:txBody>
      </p:sp>
      <p:sp>
        <p:nvSpPr>
          <p:cNvPr id="3" name="Content Placeholder 2"/>
          <p:cNvSpPr>
            <a:spLocks noGrp="1"/>
          </p:cNvSpPr>
          <p:nvPr>
            <p:ph idx="1"/>
          </p:nvPr>
        </p:nvSpPr>
        <p:spPr/>
        <p:txBody>
          <a:bodyPr/>
          <a:lstStyle/>
          <a:p>
            <a:r>
              <a:rPr lang="en-US" dirty="0"/>
              <a:t>Compile and run </a:t>
            </a:r>
            <a:r>
              <a:rPr lang="en-US" sz="2000" dirty="0" err="1">
                <a:latin typeface="Consolas" panose="020B0609020204030204" pitchFamily="49" charset="0"/>
                <a:ea typeface="Menlo Regular" pitchFamily="49" charset="0"/>
                <a:cs typeface="Consolas" panose="020B0609020204030204" pitchFamily="49" charset="0"/>
              </a:rPr>
              <a:t>phonebook_incomplete.cpp</a:t>
            </a:r>
            <a:r>
              <a:rPr lang="en-US" dirty="0"/>
              <a: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17</a:t>
            </a:fld>
            <a:endParaRPr lang="en-US"/>
          </a:p>
        </p:txBody>
      </p:sp>
      <p:sp>
        <p:nvSpPr>
          <p:cNvPr id="5" name="Rectangle 4"/>
          <p:cNvSpPr/>
          <p:nvPr/>
        </p:nvSpPr>
        <p:spPr>
          <a:xfrm>
            <a:off x="2582766" y="2062888"/>
            <a:ext cx="6258919" cy="4293462"/>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Welcome to Phonebook Manager *</a:t>
            </a:r>
          </a:p>
          <a:p>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1. Load a phonebook.</a:t>
            </a:r>
          </a:p>
          <a:p>
            <a:r>
              <a:rPr lang="en-US" sz="1200" dirty="0">
                <a:latin typeface="Consolas" panose="020B0609020204030204" pitchFamily="49" charset="0"/>
                <a:cs typeface="Consolas" panose="020B0609020204030204" pitchFamily="49" charset="0"/>
              </a:rPr>
              <a:t>2. Print all records.</a:t>
            </a:r>
          </a:p>
          <a:p>
            <a:r>
              <a:rPr lang="en-US" sz="1200" dirty="0">
                <a:latin typeface="Consolas" panose="020B0609020204030204" pitchFamily="49" charset="0"/>
                <a:cs typeface="Consolas" panose="020B0609020204030204" pitchFamily="49" charset="0"/>
              </a:rPr>
              <a:t>3. Sort the records by ascending order of the name.</a:t>
            </a:r>
          </a:p>
          <a:p>
            <a:r>
              <a:rPr lang="en-US" sz="1200" dirty="0">
                <a:latin typeface="Consolas" panose="020B0609020204030204" pitchFamily="49" charset="0"/>
                <a:cs typeface="Consolas" panose="020B0609020204030204" pitchFamily="49" charset="0"/>
              </a:rPr>
              <a:t>4. Search the records by partial match of the name.</a:t>
            </a:r>
          </a:p>
          <a:p>
            <a:r>
              <a:rPr lang="en-US" sz="1200" dirty="0">
                <a:latin typeface="Consolas" panose="020B0609020204030204" pitchFamily="49" charset="0"/>
                <a:cs typeface="Consolas" panose="020B0609020204030204" pitchFamily="49" charset="0"/>
              </a:rPr>
              <a:t>5. Save the phonebook.</a:t>
            </a:r>
          </a:p>
          <a:p>
            <a:r>
              <a:rPr lang="en-US" sz="1200" dirty="0">
                <a:latin typeface="Consolas" panose="020B0609020204030204" pitchFamily="49" charset="0"/>
                <a:cs typeface="Consolas" panose="020B0609020204030204" pitchFamily="49" charset="0"/>
              </a:rPr>
              <a:t>6. Add a new record.</a:t>
            </a:r>
          </a:p>
          <a:p>
            <a:r>
              <a:rPr lang="en-US" sz="1200" dirty="0">
                <a:latin typeface="Consolas" panose="020B0609020204030204" pitchFamily="49" charset="0"/>
                <a:cs typeface="Consolas" panose="020B0609020204030204" pitchFamily="49" charset="0"/>
              </a:rPr>
              <a:t>0. Quit. </a:t>
            </a:r>
          </a:p>
          <a:p>
            <a:r>
              <a:rPr lang="en-US" sz="1200" dirty="0">
                <a:latin typeface="Consolas" panose="020B0609020204030204" pitchFamily="49" charset="0"/>
                <a:cs typeface="Consolas" panose="020B0609020204030204" pitchFamily="49" charset="0"/>
              </a:rPr>
              <a:t>Please enter your choice: </a:t>
            </a:r>
            <a:r>
              <a:rPr lang="en-US" sz="1200" dirty="0">
                <a:solidFill>
                  <a:srgbClr val="FF6600"/>
                </a:solidFill>
                <a:latin typeface="Consolas" panose="020B0609020204030204" pitchFamily="49" charset="0"/>
                <a:cs typeface="Consolas" panose="020B0609020204030204" pitchFamily="49" charset="0"/>
              </a:rPr>
              <a:t>1</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Please enter the filename: </a:t>
            </a:r>
            <a:r>
              <a:rPr lang="en-US" sz="1200" dirty="0" err="1">
                <a:solidFill>
                  <a:srgbClr val="FF6600"/>
                </a:solidFill>
                <a:latin typeface="Consolas" panose="020B0609020204030204" pitchFamily="49" charset="0"/>
                <a:cs typeface="Consolas" panose="020B0609020204030204" pitchFamily="49" charset="0"/>
              </a:rPr>
              <a:t>phonebook.txt</a:t>
            </a:r>
            <a:endParaRPr lang="en-US" sz="1200" dirty="0">
              <a:solidFill>
                <a:srgbClr val="FF6600"/>
              </a:solidFill>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---&gt;phonebook size enlarged to hold a maximum of 3 records.</a:t>
            </a:r>
          </a:p>
          <a:p>
            <a:r>
              <a:rPr lang="en-US" sz="1200" dirty="0">
                <a:latin typeface="Consolas" panose="020B0609020204030204" pitchFamily="49" charset="0"/>
                <a:cs typeface="Consolas" panose="020B0609020204030204" pitchFamily="49" charset="0"/>
              </a:rPr>
              <a:t>---&gt;phonebook size enlarged to hold a maximum of 3 records.</a:t>
            </a:r>
          </a:p>
          <a:p>
            <a:r>
              <a:rPr lang="en-US" sz="1200" dirty="0">
                <a:latin typeface="Consolas" panose="020B0609020204030204" pitchFamily="49" charset="0"/>
                <a:cs typeface="Consolas" panose="020B0609020204030204" pitchFamily="49" charset="0"/>
              </a:rPr>
              <a:t>---&gt;phonebook size enlarged to hold a maximum of 3 records.</a:t>
            </a:r>
          </a:p>
          <a:p>
            <a:r>
              <a:rPr lang="en-US" sz="1200" dirty="0">
                <a:latin typeface="Consolas" panose="020B0609020204030204" pitchFamily="49" charset="0"/>
                <a:cs typeface="Consolas" panose="020B0609020204030204" pitchFamily="49" charset="0"/>
              </a:rPr>
              <a:t>---&gt;phonebook size enlarged to hold a maximum of 3 records.</a:t>
            </a:r>
          </a:p>
          <a:p>
            <a:r>
              <a:rPr lang="en-US" sz="1200" dirty="0">
                <a:latin typeface="Consolas" panose="020B0609020204030204" pitchFamily="49" charset="0"/>
                <a:cs typeface="Consolas" panose="020B0609020204030204" pitchFamily="49" charset="0"/>
              </a:rPr>
              <a:t>---&gt;phonebook size enlarged to hold a maximum of 3 records.</a:t>
            </a:r>
          </a:p>
          <a:p>
            <a:r>
              <a:rPr lang="en-US" sz="1200" dirty="0">
                <a:latin typeface="Consolas" panose="020B0609020204030204" pitchFamily="49" charset="0"/>
                <a:cs typeface="Consolas" panose="020B0609020204030204" pitchFamily="49" charset="0"/>
              </a:rPr>
              <a:t>---&gt;phonebook size enlarged to hold a maximum of 3 records.</a:t>
            </a:r>
          </a:p>
          <a:p>
            <a:r>
              <a:rPr lang="en-US" sz="1200" dirty="0">
                <a:latin typeface="Consolas" panose="020B0609020204030204" pitchFamily="49" charset="0"/>
                <a:cs typeface="Consolas" panose="020B0609020204030204" pitchFamily="49" charset="0"/>
              </a:rPr>
              <a:t>---&gt;phonebook size enlarged to hold a maximum of 3 records.</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3 record(s) loaded.</a:t>
            </a:r>
          </a:p>
          <a:p>
            <a:endParaRPr lang="en-US" sz="1200" dirty="0">
              <a:latin typeface="Consolas" panose="020B0609020204030204" pitchFamily="49" charset="0"/>
              <a:cs typeface="Consolas" panose="020B0609020204030204" pitchFamily="49" charset="0"/>
            </a:endParaRPr>
          </a:p>
        </p:txBody>
      </p:sp>
      <p:sp>
        <p:nvSpPr>
          <p:cNvPr id="6" name="Rounded Rectangle 5"/>
          <p:cNvSpPr/>
          <p:nvPr/>
        </p:nvSpPr>
        <p:spPr>
          <a:xfrm>
            <a:off x="221068" y="2710680"/>
            <a:ext cx="2299746" cy="1951684"/>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solidFill>
                  <a:schemeClr val="dk1"/>
                </a:solidFill>
                <a:latin typeface="Segoe Print" pitchFamily="2" charset="0"/>
              </a:rPr>
              <a:t>Since we have not implemented </a:t>
            </a:r>
            <a:r>
              <a:rPr lang="en-US" sz="1400" dirty="0" err="1">
                <a:latin typeface="Consolas" panose="020B0609020204030204" pitchFamily="49" charset="0"/>
                <a:cs typeface="Consolas" panose="020B0609020204030204" pitchFamily="49" charset="0"/>
              </a:rPr>
              <a:t>grow_phonebook</a:t>
            </a:r>
            <a:r>
              <a:rPr lang="en-US" sz="1400" dirty="0">
                <a:latin typeface="Consolas" panose="020B0609020204030204" pitchFamily="49" charset="0"/>
                <a:cs typeface="Consolas" panose="020B0609020204030204" pitchFamily="49" charset="0"/>
              </a:rPr>
              <a:t>()</a:t>
            </a:r>
            <a:r>
              <a:rPr lang="en-US" sz="1400" dirty="0">
                <a:solidFill>
                  <a:schemeClr val="dk1"/>
                </a:solidFill>
                <a:latin typeface="Segoe Print" pitchFamily="2" charset="0"/>
              </a:rPr>
              <a:t>, the program can only read in 3 records.  (Note that there are 10 records in </a:t>
            </a:r>
            <a:r>
              <a:rPr lang="en-US" sz="1400" dirty="0" err="1">
                <a:latin typeface="Consolas" panose="020B0609020204030204" pitchFamily="49" charset="0"/>
                <a:cs typeface="Consolas" panose="020B0609020204030204" pitchFamily="49" charset="0"/>
              </a:rPr>
              <a:t>phonebook.txt</a:t>
            </a:r>
            <a:r>
              <a:rPr lang="en-US" sz="1400" dirty="0">
                <a:solidFill>
                  <a:schemeClr val="dk1"/>
                </a:solidFill>
                <a:latin typeface="Segoe Print" pitchFamily="2" charset="0"/>
              </a:rPr>
              <a:t>.)</a:t>
            </a:r>
          </a:p>
        </p:txBody>
      </p:sp>
      <p:sp>
        <p:nvSpPr>
          <p:cNvPr id="7" name="Right Arrow 6"/>
          <p:cNvSpPr/>
          <p:nvPr/>
        </p:nvSpPr>
        <p:spPr>
          <a:xfrm>
            <a:off x="1657266" y="5917010"/>
            <a:ext cx="832572" cy="22464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775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Phonebook Manager</a:t>
            </a:r>
          </a:p>
        </p:txBody>
      </p:sp>
      <p:sp>
        <p:nvSpPr>
          <p:cNvPr id="3" name="Content Placeholder 2"/>
          <p:cNvSpPr>
            <a:spLocks noGrp="1"/>
          </p:cNvSpPr>
          <p:nvPr>
            <p:ph idx="1"/>
          </p:nvPr>
        </p:nvSpPr>
        <p:spPr/>
        <p:txBody>
          <a:bodyPr/>
          <a:lstStyle/>
          <a:p>
            <a:r>
              <a:rPr lang="en-US" dirty="0"/>
              <a:t>After implemented </a:t>
            </a:r>
            <a:r>
              <a:rPr lang="en-US" dirty="0" err="1">
                <a:latin typeface="Consolas" panose="020B0609020204030204" pitchFamily="49" charset="0"/>
                <a:cs typeface="Consolas" panose="020B0609020204030204" pitchFamily="49" charset="0"/>
              </a:rPr>
              <a:t>grow_phonebook</a:t>
            </a:r>
            <a:r>
              <a:rPr lang="en-US" dirty="0">
                <a:latin typeface="Consolas" panose="020B0609020204030204" pitchFamily="49" charset="0"/>
                <a:cs typeface="Consolas" panose="020B0609020204030204" pitchFamily="49" charset="0"/>
              </a:rPr>
              <a:t>()</a:t>
            </a:r>
            <a:r>
              <a:rPr lang="en-US" dirty="0"/>
              <a:t> correctly, the result should look like:</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18</a:t>
            </a:fld>
            <a:endParaRPr lang="en-US"/>
          </a:p>
        </p:txBody>
      </p:sp>
      <p:sp>
        <p:nvSpPr>
          <p:cNvPr id="5" name="Rectangle 4"/>
          <p:cNvSpPr/>
          <p:nvPr/>
        </p:nvSpPr>
        <p:spPr>
          <a:xfrm>
            <a:off x="1684436" y="2383246"/>
            <a:ext cx="6258919" cy="3742917"/>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Welcome to Phonebook Manager *</a:t>
            </a:r>
          </a:p>
          <a:p>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1. Load a phonebook.</a:t>
            </a:r>
          </a:p>
          <a:p>
            <a:r>
              <a:rPr lang="en-US" sz="1200" dirty="0">
                <a:latin typeface="Consolas" panose="020B0609020204030204" pitchFamily="49" charset="0"/>
                <a:cs typeface="Consolas" panose="020B0609020204030204" pitchFamily="49" charset="0"/>
              </a:rPr>
              <a:t>2. Print all records.</a:t>
            </a:r>
          </a:p>
          <a:p>
            <a:r>
              <a:rPr lang="en-US" sz="1200" dirty="0">
                <a:latin typeface="Consolas" panose="020B0609020204030204" pitchFamily="49" charset="0"/>
                <a:cs typeface="Consolas" panose="020B0609020204030204" pitchFamily="49" charset="0"/>
              </a:rPr>
              <a:t>3. Sort the records by ascending order of the name.</a:t>
            </a:r>
          </a:p>
          <a:p>
            <a:r>
              <a:rPr lang="en-US" sz="1200" dirty="0">
                <a:latin typeface="Consolas" panose="020B0609020204030204" pitchFamily="49" charset="0"/>
                <a:cs typeface="Consolas" panose="020B0609020204030204" pitchFamily="49" charset="0"/>
              </a:rPr>
              <a:t>4. Search the records by partial match of the name.</a:t>
            </a:r>
          </a:p>
          <a:p>
            <a:r>
              <a:rPr lang="en-US" sz="1200" dirty="0">
                <a:latin typeface="Consolas" panose="020B0609020204030204" pitchFamily="49" charset="0"/>
                <a:cs typeface="Consolas" panose="020B0609020204030204" pitchFamily="49" charset="0"/>
              </a:rPr>
              <a:t>5. Save the phonebook.</a:t>
            </a:r>
          </a:p>
          <a:p>
            <a:r>
              <a:rPr lang="en-US" sz="1200" dirty="0">
                <a:latin typeface="Consolas" panose="020B0609020204030204" pitchFamily="49" charset="0"/>
                <a:cs typeface="Consolas" panose="020B0609020204030204" pitchFamily="49" charset="0"/>
              </a:rPr>
              <a:t>6. Add a new record.</a:t>
            </a:r>
          </a:p>
          <a:p>
            <a:r>
              <a:rPr lang="en-US" sz="1200" dirty="0">
                <a:latin typeface="Consolas" panose="020B0609020204030204" pitchFamily="49" charset="0"/>
                <a:cs typeface="Consolas" panose="020B0609020204030204" pitchFamily="49" charset="0"/>
              </a:rPr>
              <a:t>0. Quit. </a:t>
            </a:r>
          </a:p>
          <a:p>
            <a:r>
              <a:rPr lang="en-US" sz="1200" dirty="0">
                <a:latin typeface="Consolas" panose="020B0609020204030204" pitchFamily="49" charset="0"/>
                <a:cs typeface="Consolas" panose="020B0609020204030204" pitchFamily="49" charset="0"/>
              </a:rPr>
              <a:t>Please enter your choice: </a:t>
            </a:r>
            <a:r>
              <a:rPr lang="en-US" sz="1200" dirty="0">
                <a:solidFill>
                  <a:srgbClr val="FF6600"/>
                </a:solidFill>
                <a:latin typeface="Consolas" panose="020B0609020204030204" pitchFamily="49" charset="0"/>
                <a:cs typeface="Consolas" panose="020B0609020204030204" pitchFamily="49" charset="0"/>
              </a:rPr>
              <a:t>1</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Please enter the filename: </a:t>
            </a:r>
            <a:r>
              <a:rPr lang="en-US" sz="1200" dirty="0" err="1">
                <a:solidFill>
                  <a:srgbClr val="FF6600"/>
                </a:solidFill>
                <a:latin typeface="Consolas" panose="020B0609020204030204" pitchFamily="49" charset="0"/>
                <a:cs typeface="Consolas" panose="020B0609020204030204" pitchFamily="49" charset="0"/>
              </a:rPr>
              <a:t>phonebook.txt</a:t>
            </a:r>
            <a:endParaRPr lang="en-US" sz="1200" dirty="0">
              <a:solidFill>
                <a:srgbClr val="FF6600"/>
              </a:solidFill>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---&gt; phonebook size enlarged to hold a maximum of 6 records.</a:t>
            </a:r>
          </a:p>
          <a:p>
            <a:r>
              <a:rPr lang="en-US" sz="1200" dirty="0">
                <a:latin typeface="Consolas" panose="020B0609020204030204" pitchFamily="49" charset="0"/>
                <a:cs typeface="Consolas" panose="020B0609020204030204" pitchFamily="49" charset="0"/>
              </a:rPr>
              <a:t>---&gt; phonebook size enlarged to hold a maximum of 9 records.</a:t>
            </a:r>
          </a:p>
          <a:p>
            <a:r>
              <a:rPr lang="en-US" sz="1200" dirty="0">
                <a:latin typeface="Consolas" panose="020B0609020204030204" pitchFamily="49" charset="0"/>
                <a:cs typeface="Consolas" panose="020B0609020204030204" pitchFamily="49" charset="0"/>
              </a:rPr>
              <a:t>---&gt; phonebook size enlarged to hold a maximum of 12 records.</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10 record(s) loaded.</a:t>
            </a:r>
          </a:p>
        </p:txBody>
      </p:sp>
      <p:sp>
        <p:nvSpPr>
          <p:cNvPr id="6" name="Right Arrow 5"/>
          <p:cNvSpPr/>
          <p:nvPr/>
        </p:nvSpPr>
        <p:spPr>
          <a:xfrm>
            <a:off x="712469" y="5692367"/>
            <a:ext cx="832572" cy="22464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8763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will </a:t>
            </a:r>
            <a:r>
              <a:rPr lang="en-US" sz="3200" dirty="0" err="1">
                <a:latin typeface="Consolas" panose="020B0609020204030204" pitchFamily="49" charset="0"/>
                <a:cs typeface="Consolas" panose="020B0609020204030204" pitchFamily="49" charset="0"/>
              </a:rPr>
              <a:t>grow_phonebook</a:t>
            </a:r>
            <a:r>
              <a:rPr lang="en-US" sz="3200"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t>be called?</a:t>
            </a:r>
          </a:p>
        </p:txBody>
      </p:sp>
      <p:sp>
        <p:nvSpPr>
          <p:cNvPr id="3" name="Content Placeholder 2"/>
          <p:cNvSpPr>
            <a:spLocks noGrp="1"/>
          </p:cNvSpPr>
          <p:nvPr>
            <p:ph idx="1"/>
          </p:nvPr>
        </p:nvSpPr>
        <p:spPr>
          <a:xfrm>
            <a:off x="457200" y="1275855"/>
            <a:ext cx="8229600" cy="4679918"/>
          </a:xfrm>
        </p:spPr>
        <p:txBody>
          <a:bodyPr/>
          <a:lstStyle/>
          <a:p>
            <a:pPr marL="342900" lvl="1" indent="-342900">
              <a:buFont typeface="Arial"/>
              <a:buChar char="•"/>
            </a:pPr>
            <a:r>
              <a:rPr lang="en-US" dirty="0"/>
              <a:t>In </a:t>
            </a:r>
            <a:r>
              <a:rPr lang="en-US" dirty="0" err="1">
                <a:latin typeface="Consolas" panose="020B0609020204030204" pitchFamily="49" charset="0"/>
                <a:cs typeface="Consolas" panose="020B0609020204030204" pitchFamily="49" charset="0"/>
              </a:rPr>
              <a:t>load_phonebook</a:t>
            </a:r>
            <a:r>
              <a:rPr lang="en-US" dirty="0">
                <a:latin typeface="Consolas" panose="020B0609020204030204" pitchFamily="49" charset="0"/>
                <a:cs typeface="Consolas" panose="020B0609020204030204" pitchFamily="49" charset="0"/>
              </a:rPr>
              <a:t>()</a:t>
            </a:r>
            <a:r>
              <a:rPr lang="en-US" dirty="0"/>
              <a:t> when the number of records read in exceeds the phonebook size.  </a:t>
            </a:r>
          </a:p>
          <a:p>
            <a:pPr marL="342900" lvl="1" indent="-342900">
              <a:buFont typeface="Arial"/>
              <a:buChar char="•"/>
            </a:pPr>
            <a:endParaRPr lang="en-US" sz="2400" dirty="0"/>
          </a:p>
          <a:p>
            <a:pPr marL="342900" lvl="1" indent="-342900">
              <a:buFont typeface="Arial"/>
              <a:buChar char="•"/>
            </a:pPr>
            <a:endParaRPr lang="en-US" sz="2400" dirty="0"/>
          </a:p>
          <a:p>
            <a:pPr marL="342900" lvl="1" indent="-342900">
              <a:buFont typeface="Arial"/>
              <a:buChar char="•"/>
            </a:pPr>
            <a:endParaRPr lang="en-US" sz="2400" dirty="0"/>
          </a:p>
          <a:p>
            <a:pPr marL="0" lvl="1" indent="0">
              <a:buNone/>
            </a:pPr>
            <a:endParaRPr lang="en-US" sz="2400" dirty="0"/>
          </a:p>
          <a:p>
            <a:pPr marL="342900" lvl="1" indent="-342900">
              <a:buFont typeface="Arial"/>
              <a:buChar char="•"/>
            </a:pPr>
            <a:endParaRPr lang="en-US" dirty="0"/>
          </a:p>
          <a:p>
            <a:pPr marL="342900" lvl="1" indent="-342900">
              <a:buFont typeface="Arial"/>
              <a:buChar char="•"/>
            </a:pPr>
            <a:r>
              <a:rPr lang="en-US" dirty="0"/>
              <a:t>Before calling </a:t>
            </a:r>
            <a:r>
              <a:rPr lang="en-US" dirty="0" err="1">
                <a:latin typeface="Consolas" panose="020B0609020204030204" pitchFamily="49" charset="0"/>
                <a:cs typeface="Consolas" panose="020B0609020204030204" pitchFamily="49" charset="0"/>
              </a:rPr>
              <a:t>add_record</a:t>
            </a:r>
            <a:r>
              <a:rPr lang="en-US" dirty="0">
                <a:latin typeface="Consolas" panose="020B0609020204030204" pitchFamily="49" charset="0"/>
                <a:cs typeface="Consolas" panose="020B0609020204030204" pitchFamily="49" charset="0"/>
              </a:rPr>
              <a:t>()</a:t>
            </a:r>
            <a:r>
              <a:rPr lang="en-US" dirty="0"/>
              <a:t> when the phonebook is already full.  </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19</a:t>
            </a:fld>
            <a:endParaRPr lang="en-US"/>
          </a:p>
        </p:txBody>
      </p:sp>
      <p:sp>
        <p:nvSpPr>
          <p:cNvPr id="5" name="Rectangle 4"/>
          <p:cNvSpPr/>
          <p:nvPr/>
        </p:nvSpPr>
        <p:spPr>
          <a:xfrm>
            <a:off x="1031854" y="2059411"/>
            <a:ext cx="5521346" cy="193688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solidFill>
                  <a:schemeClr val="tx1"/>
                </a:solidFill>
                <a:latin typeface="Consolas" panose="020B0609020204030204" pitchFamily="49" charset="0"/>
                <a:cs typeface="Consolas" panose="020B0609020204030204" pitchFamily="49" charset="0"/>
              </a:rPr>
              <a:t>int</a:t>
            </a:r>
            <a:r>
              <a:rPr lang="en-US" sz="1400" dirty="0">
                <a:solidFill>
                  <a:schemeClr val="tx1"/>
                </a:solidFill>
                <a:latin typeface="Consolas" panose="020B0609020204030204" pitchFamily="49" charset="0"/>
                <a:cs typeface="Consolas" panose="020B0609020204030204" pitchFamily="49" charset="0"/>
              </a:rPr>
              <a:t> </a:t>
            </a:r>
            <a:r>
              <a:rPr lang="en-US" sz="1400" dirty="0" err="1">
                <a:solidFill>
                  <a:schemeClr val="tx1"/>
                </a:solidFill>
                <a:latin typeface="Consolas" panose="020B0609020204030204" pitchFamily="49" charset="0"/>
                <a:cs typeface="Consolas" panose="020B0609020204030204" pitchFamily="49" charset="0"/>
              </a:rPr>
              <a:t>load_phonebook</a:t>
            </a:r>
            <a:r>
              <a:rPr lang="en-US" sz="1400" dirty="0">
                <a:solidFill>
                  <a:schemeClr val="tx1"/>
                </a:solidFill>
                <a:latin typeface="Consolas" panose="020B0609020204030204" pitchFamily="49" charset="0"/>
                <a:cs typeface="Consolas" panose="020B0609020204030204" pitchFamily="49" charset="0"/>
              </a:rPr>
              <a:t>(...)</a:t>
            </a:r>
          </a:p>
          <a:p>
            <a:r>
              <a:rPr lang="en-US" sz="1400" dirty="0">
                <a:solidFill>
                  <a:schemeClr val="tx1"/>
                </a:solidFill>
                <a:latin typeface="Consolas" panose="020B0609020204030204" pitchFamily="49" charset="0"/>
                <a:cs typeface="Consolas" panose="020B0609020204030204" pitchFamily="49" charset="0"/>
              </a:rPr>
              <a:t>{</a:t>
            </a:r>
          </a:p>
          <a:p>
            <a:pPr lvl="1"/>
            <a:r>
              <a:rPr lang="en-US" sz="1400" dirty="0">
                <a:solidFill>
                  <a:schemeClr val="tx1"/>
                </a:solidFill>
                <a:latin typeface="Consolas" panose="020B0609020204030204" pitchFamily="49" charset="0"/>
                <a:cs typeface="Consolas" panose="020B0609020204030204" pitchFamily="49" charset="0"/>
              </a:rPr>
              <a:t>	...</a:t>
            </a:r>
          </a:p>
          <a:p>
            <a:r>
              <a:rPr lang="en-US" sz="1400" dirty="0">
                <a:solidFill>
                  <a:schemeClr val="tx1"/>
                </a:solidFill>
                <a:latin typeface="Consolas" panose="020B0609020204030204" pitchFamily="49" charset="0"/>
                <a:cs typeface="Consolas" panose="020B0609020204030204" pitchFamily="49" charset="0"/>
              </a:rPr>
              <a:t>		if (</a:t>
            </a:r>
            <a:r>
              <a:rPr lang="en-US" sz="1400" dirty="0" err="1">
                <a:solidFill>
                  <a:schemeClr val="tx1"/>
                </a:solidFill>
                <a:latin typeface="Consolas" panose="020B0609020204030204" pitchFamily="49" charset="0"/>
                <a:cs typeface="Consolas" panose="020B0609020204030204" pitchFamily="49" charset="0"/>
              </a:rPr>
              <a:t>i</a:t>
            </a:r>
            <a:r>
              <a:rPr lang="en-US" sz="1400" dirty="0">
                <a:solidFill>
                  <a:schemeClr val="tx1"/>
                </a:solidFill>
                <a:latin typeface="Consolas" panose="020B0609020204030204" pitchFamily="49" charset="0"/>
                <a:cs typeface="Consolas" panose="020B0609020204030204" pitchFamily="49" charset="0"/>
              </a:rPr>
              <a:t> &gt;= </a:t>
            </a:r>
            <a:r>
              <a:rPr lang="en-US" sz="1400" dirty="0" err="1">
                <a:solidFill>
                  <a:schemeClr val="tx1"/>
                </a:solidFill>
                <a:latin typeface="Consolas" panose="020B0609020204030204" pitchFamily="49" charset="0"/>
                <a:cs typeface="Consolas" panose="020B0609020204030204" pitchFamily="49" charset="0"/>
              </a:rPr>
              <a:t>phonebook_size</a:t>
            </a:r>
            <a:r>
              <a:rPr lang="en-US" sz="1400" dirty="0">
                <a:solidFill>
                  <a:schemeClr val="tx1"/>
                </a:solidFill>
                <a:latin typeface="Consolas" panose="020B0609020204030204" pitchFamily="49" charset="0"/>
                <a:cs typeface="Consolas" panose="020B0609020204030204" pitchFamily="49" charset="0"/>
              </a:rPr>
              <a:t>)</a:t>
            </a:r>
          </a:p>
          <a:p>
            <a:r>
              <a:rPr lang="en-US" sz="1400" dirty="0">
                <a:solidFill>
                  <a:schemeClr val="tx1"/>
                </a:solidFill>
                <a:latin typeface="Consolas" panose="020B0609020204030204" pitchFamily="49" charset="0"/>
                <a:cs typeface="Consolas" panose="020B0609020204030204" pitchFamily="49" charset="0"/>
              </a:rPr>
              <a:t>			</a:t>
            </a:r>
            <a:r>
              <a:rPr lang="en-US" sz="1400" dirty="0" err="1">
                <a:solidFill>
                  <a:srgbClr val="E46C0A"/>
                </a:solidFill>
                <a:latin typeface="Consolas" panose="020B0609020204030204" pitchFamily="49" charset="0"/>
                <a:cs typeface="Consolas" panose="020B0609020204030204" pitchFamily="49" charset="0"/>
              </a:rPr>
              <a:t>grow_phonebook</a:t>
            </a:r>
            <a:r>
              <a:rPr lang="en-US" sz="1400" dirty="0">
                <a:solidFill>
                  <a:srgbClr val="E46C0A"/>
                </a:solidFill>
                <a:latin typeface="Consolas" panose="020B0609020204030204" pitchFamily="49" charset="0"/>
                <a:cs typeface="Consolas" panose="020B0609020204030204" pitchFamily="49" charset="0"/>
              </a:rPr>
              <a:t>(...);</a:t>
            </a:r>
          </a:p>
          <a:p>
            <a:r>
              <a:rPr lang="en-US" sz="1400" dirty="0">
                <a:solidFill>
                  <a:schemeClr val="tx1"/>
                </a:solidFill>
                <a:latin typeface="Consolas" panose="020B0609020204030204" pitchFamily="49" charset="0"/>
                <a:cs typeface="Consolas" panose="020B0609020204030204" pitchFamily="49" charset="0"/>
              </a:rPr>
              <a:t>			</a:t>
            </a:r>
          </a:p>
          <a:p>
            <a:r>
              <a:rPr lang="en-US" sz="1400" dirty="0">
                <a:solidFill>
                  <a:schemeClr val="tx1"/>
                </a:solidFill>
                <a:latin typeface="Consolas" panose="020B0609020204030204" pitchFamily="49" charset="0"/>
                <a:cs typeface="Consolas" panose="020B0609020204030204" pitchFamily="49" charset="0"/>
              </a:rPr>
              <a:t>		...</a:t>
            </a:r>
          </a:p>
          <a:p>
            <a:r>
              <a:rPr lang="en-US" sz="1400" dirty="0">
                <a:solidFill>
                  <a:schemeClr val="tx1"/>
                </a:solidFill>
                <a:latin typeface="Consolas" panose="020B0609020204030204" pitchFamily="49" charset="0"/>
                <a:cs typeface="Consolas" panose="020B0609020204030204" pitchFamily="49" charset="0"/>
              </a:rPr>
              <a:t>}</a:t>
            </a:r>
          </a:p>
        </p:txBody>
      </p:sp>
      <p:sp>
        <p:nvSpPr>
          <p:cNvPr id="6" name="Rounded Rectangle 5"/>
          <p:cNvSpPr/>
          <p:nvPr/>
        </p:nvSpPr>
        <p:spPr>
          <a:xfrm>
            <a:off x="5536833" y="2133042"/>
            <a:ext cx="3304851" cy="1676684"/>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The variable </a:t>
            </a:r>
            <a:r>
              <a:rPr lang="en-US" sz="1400" dirty="0" err="1">
                <a:latin typeface="Consolas" panose="020B0609020204030204" pitchFamily="49" charset="0"/>
                <a:cs typeface="Consolas" panose="020B0609020204030204" pitchFamily="49" charset="0"/>
              </a:rPr>
              <a:t>i</a:t>
            </a:r>
            <a:r>
              <a:rPr lang="en-US" sz="1400" dirty="0">
                <a:latin typeface="Segoe Print" pitchFamily="2" charset="0"/>
              </a:rPr>
              <a:t> keeps track of the number of records read in so far, and </a:t>
            </a:r>
            <a:r>
              <a:rPr lang="en-US" sz="1400" dirty="0" err="1">
                <a:latin typeface="Consolas" panose="020B0609020204030204" pitchFamily="49" charset="0"/>
                <a:cs typeface="Consolas" panose="020B0609020204030204" pitchFamily="49" charset="0"/>
              </a:rPr>
              <a:t>phonebook_size</a:t>
            </a:r>
            <a:r>
              <a:rPr lang="en-US" sz="1400" dirty="0">
                <a:latin typeface="Segoe Print" pitchFamily="2" charset="0"/>
              </a:rPr>
              <a:t> stores the capacity of the phonebook, i.e., the size of the dynamic array for holding the records</a:t>
            </a:r>
          </a:p>
        </p:txBody>
      </p:sp>
      <p:sp>
        <p:nvSpPr>
          <p:cNvPr id="7" name="Rectangle 6"/>
          <p:cNvSpPr/>
          <p:nvPr/>
        </p:nvSpPr>
        <p:spPr>
          <a:xfrm>
            <a:off x="1031854" y="4607541"/>
            <a:ext cx="5521346" cy="193688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solidFill>
                  <a:schemeClr val="tx1"/>
                </a:solidFill>
                <a:latin typeface="Consolas" panose="020B0609020204030204" pitchFamily="49" charset="0"/>
                <a:cs typeface="Consolas" panose="020B0609020204030204" pitchFamily="49" charset="0"/>
              </a:rPr>
              <a:t>int</a:t>
            </a:r>
            <a:r>
              <a:rPr lang="en-US" sz="1400" dirty="0">
                <a:solidFill>
                  <a:schemeClr val="tx1"/>
                </a:solidFill>
                <a:latin typeface="Consolas" panose="020B0609020204030204" pitchFamily="49" charset="0"/>
                <a:cs typeface="Consolas" panose="020B0609020204030204" pitchFamily="49" charset="0"/>
              </a:rPr>
              <a:t> main()</a:t>
            </a:r>
          </a:p>
          <a:p>
            <a:r>
              <a:rPr lang="en-US" sz="1400" dirty="0">
                <a:solidFill>
                  <a:schemeClr val="tx1"/>
                </a:solidFill>
                <a:latin typeface="Consolas" panose="020B0609020204030204" pitchFamily="49" charset="0"/>
                <a:cs typeface="Consolas" panose="020B0609020204030204" pitchFamily="49" charset="0"/>
              </a:rPr>
              <a:t>{</a:t>
            </a:r>
          </a:p>
          <a:p>
            <a:r>
              <a:rPr lang="en-US" sz="1400" dirty="0">
                <a:solidFill>
                  <a:schemeClr val="tx1"/>
                </a:solidFill>
                <a:latin typeface="Consolas" panose="020B0609020204030204" pitchFamily="49" charset="0"/>
                <a:cs typeface="Consolas" panose="020B0609020204030204" pitchFamily="49" charset="0"/>
              </a:rPr>
              <a:t>		...</a:t>
            </a:r>
          </a:p>
          <a:p>
            <a:pPr lvl="1"/>
            <a:r>
              <a:rPr lang="en-US" sz="1400" dirty="0">
                <a:solidFill>
                  <a:schemeClr val="tx1"/>
                </a:solidFill>
                <a:latin typeface="Consolas" panose="020B0609020204030204" pitchFamily="49" charset="0"/>
                <a:cs typeface="Consolas" panose="020B0609020204030204" pitchFamily="49" charset="0"/>
              </a:rPr>
              <a:t>	case '6':</a:t>
            </a:r>
          </a:p>
          <a:p>
            <a:pPr lvl="1"/>
            <a:r>
              <a:rPr lang="en-US" sz="1400" dirty="0">
                <a:solidFill>
                  <a:schemeClr val="tx1"/>
                </a:solidFill>
                <a:latin typeface="Consolas" panose="020B0609020204030204" pitchFamily="49" charset="0"/>
                <a:cs typeface="Consolas" panose="020B0609020204030204" pitchFamily="49" charset="0"/>
              </a:rPr>
              <a:t>		if (</a:t>
            </a:r>
            <a:r>
              <a:rPr lang="en-US" sz="1400" dirty="0" err="1">
                <a:solidFill>
                  <a:schemeClr val="tx1"/>
                </a:solidFill>
                <a:latin typeface="Consolas" panose="020B0609020204030204" pitchFamily="49" charset="0"/>
                <a:cs typeface="Consolas" panose="020B0609020204030204" pitchFamily="49" charset="0"/>
              </a:rPr>
              <a:t>num_records</a:t>
            </a:r>
            <a:r>
              <a:rPr lang="en-US" sz="1400" dirty="0">
                <a:solidFill>
                  <a:schemeClr val="tx1"/>
                </a:solidFill>
                <a:latin typeface="Consolas" panose="020B0609020204030204" pitchFamily="49" charset="0"/>
                <a:cs typeface="Consolas" panose="020B0609020204030204" pitchFamily="49" charset="0"/>
              </a:rPr>
              <a:t> &gt;= </a:t>
            </a:r>
            <a:r>
              <a:rPr lang="en-US" sz="1400" dirty="0" err="1">
                <a:solidFill>
                  <a:schemeClr val="tx1"/>
                </a:solidFill>
                <a:latin typeface="Consolas" panose="020B0609020204030204" pitchFamily="49" charset="0"/>
                <a:cs typeface="Consolas" panose="020B0609020204030204" pitchFamily="49" charset="0"/>
              </a:rPr>
              <a:t>phonebook_size</a:t>
            </a:r>
            <a:r>
              <a:rPr lang="en-US" sz="1400" dirty="0">
                <a:solidFill>
                  <a:schemeClr val="tx1"/>
                </a:solidFill>
                <a:latin typeface="Consolas" panose="020B0609020204030204" pitchFamily="49" charset="0"/>
                <a:cs typeface="Consolas" panose="020B0609020204030204" pitchFamily="49" charset="0"/>
              </a:rPr>
              <a:t>)</a:t>
            </a:r>
          </a:p>
          <a:p>
            <a:pPr lvl="1"/>
            <a:r>
              <a:rPr lang="en-US" sz="1400" dirty="0">
                <a:solidFill>
                  <a:schemeClr val="tx1"/>
                </a:solidFill>
                <a:latin typeface="Consolas" panose="020B0609020204030204" pitchFamily="49" charset="0"/>
                <a:cs typeface="Consolas" panose="020B0609020204030204" pitchFamily="49" charset="0"/>
              </a:rPr>
              <a:t>			</a:t>
            </a:r>
            <a:r>
              <a:rPr lang="en-US" sz="1400" dirty="0" err="1">
                <a:solidFill>
                  <a:srgbClr val="E46C0A"/>
                </a:solidFill>
                <a:latin typeface="Consolas" panose="020B0609020204030204" pitchFamily="49" charset="0"/>
                <a:cs typeface="Consolas" panose="020B0609020204030204" pitchFamily="49" charset="0"/>
              </a:rPr>
              <a:t>grow_phonebook</a:t>
            </a:r>
            <a:r>
              <a:rPr lang="en-US" sz="1400" dirty="0">
                <a:solidFill>
                  <a:srgbClr val="E46C0A"/>
                </a:solidFill>
                <a:latin typeface="Consolas" panose="020B0609020204030204" pitchFamily="49" charset="0"/>
                <a:cs typeface="Consolas" panose="020B0609020204030204" pitchFamily="49" charset="0"/>
              </a:rPr>
              <a:t>(...);	</a:t>
            </a:r>
          </a:p>
          <a:p>
            <a:r>
              <a:rPr lang="en-US" sz="1400" dirty="0">
                <a:solidFill>
                  <a:schemeClr val="tx1"/>
                </a:solidFill>
                <a:latin typeface="Consolas" panose="020B0609020204030204" pitchFamily="49" charset="0"/>
                <a:cs typeface="Consolas" panose="020B0609020204030204" pitchFamily="49" charset="0"/>
              </a:rPr>
              <a:t>		...</a:t>
            </a:r>
          </a:p>
          <a:p>
            <a:r>
              <a:rPr lang="en-US" sz="1400" dirty="0">
                <a:solidFill>
                  <a:schemeClr val="tx1"/>
                </a:solidFill>
                <a:latin typeface="Consolas" panose="020B0609020204030204" pitchFamily="49" charset="0"/>
                <a:cs typeface="Consolas" panose="020B0609020204030204" pitchFamily="49" charset="0"/>
              </a:rPr>
              <a:t>}</a:t>
            </a:r>
          </a:p>
        </p:txBody>
      </p:sp>
      <p:sp>
        <p:nvSpPr>
          <p:cNvPr id="8" name="Rounded Rectangle 7"/>
          <p:cNvSpPr/>
          <p:nvPr/>
        </p:nvSpPr>
        <p:spPr>
          <a:xfrm>
            <a:off x="5536833" y="4607541"/>
            <a:ext cx="3304851" cy="902212"/>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The variable </a:t>
            </a:r>
            <a:r>
              <a:rPr lang="en-US" sz="1400" dirty="0" err="1">
                <a:latin typeface="Consolas" panose="020B0609020204030204" pitchFamily="49" charset="0"/>
                <a:cs typeface="Consolas" panose="020B0609020204030204" pitchFamily="49" charset="0"/>
              </a:rPr>
              <a:t>num_records</a:t>
            </a:r>
            <a:r>
              <a:rPr lang="en-US" sz="1400" dirty="0">
                <a:latin typeface="Consolas" panose="020B0609020204030204" pitchFamily="49" charset="0"/>
                <a:cs typeface="Consolas" panose="020B0609020204030204" pitchFamily="49" charset="0"/>
              </a:rPr>
              <a:t> </a:t>
            </a:r>
            <a:r>
              <a:rPr lang="en-US" sz="1400" dirty="0">
                <a:latin typeface="Segoe Print" pitchFamily="2" charset="0"/>
              </a:rPr>
              <a:t>stores the number of records that are kept in the dynamic array</a:t>
            </a:r>
          </a:p>
        </p:txBody>
      </p:sp>
    </p:spTree>
    <p:extLst>
      <p:ext uri="{BB962C8B-B14F-4D97-AF65-F5344CB8AC3E}">
        <p14:creationId xmlns:p14="http://schemas.microsoft.com/office/powerpoint/2010/main" val="110592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p:txBody>
          <a:bodyPr/>
          <a:lstStyle/>
          <a:p>
            <a:r>
              <a:rPr lang="en-US" dirty="0"/>
              <a:t>Dynamic variables </a:t>
            </a:r>
          </a:p>
          <a:p>
            <a:r>
              <a:rPr lang="en-US" dirty="0"/>
              <a:t>Dynamic arrays </a:t>
            </a:r>
          </a:p>
          <a:p>
            <a:r>
              <a:rPr lang="en-US" dirty="0"/>
              <a:t>Pointer operations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a:t>
            </a:fld>
            <a:endParaRPr lang="en-US"/>
          </a:p>
        </p:txBody>
      </p:sp>
    </p:spTree>
    <p:extLst>
      <p:ext uri="{BB962C8B-B14F-4D97-AF65-F5344CB8AC3E}">
        <p14:creationId xmlns:p14="http://schemas.microsoft.com/office/powerpoint/2010/main" val="3329269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p:cNvGraphicFramePr>
            <a:graphicFrameLocks noGrp="1"/>
          </p:cNvGraphicFramePr>
          <p:nvPr/>
        </p:nvGraphicFramePr>
        <p:xfrm>
          <a:off x="1797545" y="4105171"/>
          <a:ext cx="3059735" cy="365760"/>
        </p:xfrm>
        <a:graphic>
          <a:graphicData uri="http://schemas.openxmlformats.org/drawingml/2006/table">
            <a:tbl>
              <a:tblPr bandRow="1">
                <a:tableStyleId>{69C7853C-536D-4A76-A0AE-DD22124D55A5}</a:tableStyleId>
              </a:tblPr>
              <a:tblGrid>
                <a:gridCol w="611947">
                  <a:extLst>
                    <a:ext uri="{9D8B030D-6E8A-4147-A177-3AD203B41FA5}">
                      <a16:colId xmlns:a16="http://schemas.microsoft.com/office/drawing/2014/main" val="20000"/>
                    </a:ext>
                  </a:extLst>
                </a:gridCol>
                <a:gridCol w="611947">
                  <a:extLst>
                    <a:ext uri="{9D8B030D-6E8A-4147-A177-3AD203B41FA5}">
                      <a16:colId xmlns:a16="http://schemas.microsoft.com/office/drawing/2014/main" val="20001"/>
                    </a:ext>
                  </a:extLst>
                </a:gridCol>
                <a:gridCol w="611947">
                  <a:extLst>
                    <a:ext uri="{9D8B030D-6E8A-4147-A177-3AD203B41FA5}">
                      <a16:colId xmlns:a16="http://schemas.microsoft.com/office/drawing/2014/main" val="20002"/>
                    </a:ext>
                  </a:extLst>
                </a:gridCol>
                <a:gridCol w="611947">
                  <a:extLst>
                    <a:ext uri="{9D8B030D-6E8A-4147-A177-3AD203B41FA5}">
                      <a16:colId xmlns:a16="http://schemas.microsoft.com/office/drawing/2014/main" val="20003"/>
                    </a:ext>
                  </a:extLst>
                </a:gridCol>
                <a:gridCol w="611947">
                  <a:extLst>
                    <a:ext uri="{9D8B030D-6E8A-4147-A177-3AD203B41FA5}">
                      <a16:colId xmlns:a16="http://schemas.microsoft.com/office/drawing/2014/main" val="20004"/>
                    </a:ext>
                  </a:extLst>
                </a:gridCol>
              </a:tblGrid>
              <a:tr h="35414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fontScale="90000"/>
          </a:bodyPr>
          <a:lstStyle/>
          <a:p>
            <a:r>
              <a:rPr lang="en-US" dirty="0"/>
              <a:t>What does </a:t>
            </a:r>
            <a:r>
              <a:rPr lang="en-US" dirty="0" err="1">
                <a:latin typeface="Consolas" panose="020B0609020204030204" pitchFamily="49" charset="0"/>
                <a:cs typeface="Consolas" panose="020B0609020204030204" pitchFamily="49" charset="0"/>
              </a:rPr>
              <a:t>grow_phonebook</a:t>
            </a:r>
            <a:r>
              <a:rPr lang="en-US" dirty="0">
                <a:latin typeface="Consolas" panose="020B0609020204030204" pitchFamily="49" charset="0"/>
                <a:cs typeface="Consolas" panose="020B0609020204030204" pitchFamily="49" charset="0"/>
              </a:rPr>
              <a:t>() </a:t>
            </a:r>
            <a:r>
              <a:rPr lang="en-US" dirty="0"/>
              <a:t>do?</a:t>
            </a:r>
          </a:p>
        </p:txBody>
      </p:sp>
      <p:sp>
        <p:nvSpPr>
          <p:cNvPr id="4" name="Slide Number Placeholder 3"/>
          <p:cNvSpPr>
            <a:spLocks noGrp="1"/>
          </p:cNvSpPr>
          <p:nvPr>
            <p:ph type="sldNum" sz="quarter" idx="12"/>
          </p:nvPr>
        </p:nvSpPr>
        <p:spPr/>
        <p:txBody>
          <a:bodyPr/>
          <a:lstStyle/>
          <a:p>
            <a:fld id="{A2D5F323-9395-A24C-8003-89F99F5948AE}" type="slidenum">
              <a:rPr lang="en-US" smtClean="0"/>
              <a:pPr/>
              <a:t>20</a:t>
            </a:fld>
            <a:endParaRPr lang="en-US"/>
          </a:p>
        </p:txBody>
      </p:sp>
      <p:sp>
        <p:nvSpPr>
          <p:cNvPr id="5" name="Rectangle 4"/>
          <p:cNvSpPr/>
          <p:nvPr/>
        </p:nvSpPr>
        <p:spPr>
          <a:xfrm>
            <a:off x="1267826" y="1597064"/>
            <a:ext cx="6429938" cy="70157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panose="020B0609020204030204" pitchFamily="49" charset="0"/>
                <a:cs typeface="Consolas" panose="020B0609020204030204" pitchFamily="49" charset="0"/>
              </a:rPr>
              <a:t>void </a:t>
            </a:r>
            <a:r>
              <a:rPr lang="en-US" sz="1400" dirty="0" err="1">
                <a:solidFill>
                  <a:schemeClr val="tx1"/>
                </a:solidFill>
                <a:latin typeface="Consolas" panose="020B0609020204030204" pitchFamily="49" charset="0"/>
                <a:cs typeface="Consolas" panose="020B0609020204030204" pitchFamily="49" charset="0"/>
              </a:rPr>
              <a:t>grow_phonebook</a:t>
            </a:r>
            <a:r>
              <a:rPr lang="en-US" sz="1400" dirty="0">
                <a:solidFill>
                  <a:schemeClr val="tx1"/>
                </a:solidFill>
                <a:latin typeface="Consolas" panose="020B0609020204030204" pitchFamily="49" charset="0"/>
                <a:cs typeface="Consolas" panose="020B0609020204030204" pitchFamily="49" charset="0"/>
              </a:rPr>
              <a:t>(</a:t>
            </a:r>
            <a:r>
              <a:rPr lang="en-US" sz="1400" dirty="0" err="1">
                <a:solidFill>
                  <a:schemeClr val="tx1"/>
                </a:solidFill>
                <a:latin typeface="Consolas" panose="020B0609020204030204" pitchFamily="49" charset="0"/>
                <a:cs typeface="Consolas" panose="020B0609020204030204" pitchFamily="49" charset="0"/>
              </a:rPr>
              <a:t>PhoneRec</a:t>
            </a:r>
            <a:r>
              <a:rPr lang="en-US" sz="1400" dirty="0">
                <a:solidFill>
                  <a:schemeClr val="tx1"/>
                </a:solidFill>
                <a:latin typeface="Consolas" panose="020B0609020204030204" pitchFamily="49" charset="0"/>
                <a:cs typeface="Consolas" panose="020B0609020204030204" pitchFamily="49" charset="0"/>
              </a:rPr>
              <a:t> * &amp;</a:t>
            </a:r>
            <a:r>
              <a:rPr lang="en-US" sz="1400" dirty="0" err="1">
                <a:solidFill>
                  <a:schemeClr val="tx1"/>
                </a:solidFill>
                <a:latin typeface="Consolas" panose="020B0609020204030204" pitchFamily="49" charset="0"/>
                <a:cs typeface="Consolas" panose="020B0609020204030204" pitchFamily="49" charset="0"/>
              </a:rPr>
              <a:t>pb</a:t>
            </a:r>
            <a:r>
              <a:rPr lang="en-US" sz="1400" dirty="0">
                <a:solidFill>
                  <a:schemeClr val="tx1"/>
                </a:solidFill>
                <a:latin typeface="Consolas" panose="020B0609020204030204" pitchFamily="49" charset="0"/>
                <a:cs typeface="Consolas" panose="020B0609020204030204" pitchFamily="49" charset="0"/>
              </a:rPr>
              <a:t>, </a:t>
            </a:r>
            <a:r>
              <a:rPr lang="en-US" sz="1400" dirty="0" err="1">
                <a:solidFill>
                  <a:schemeClr val="tx1"/>
                </a:solidFill>
                <a:latin typeface="Consolas" panose="020B0609020204030204" pitchFamily="49" charset="0"/>
                <a:cs typeface="Consolas" panose="020B0609020204030204" pitchFamily="49" charset="0"/>
              </a:rPr>
              <a:t>int</a:t>
            </a:r>
            <a:r>
              <a:rPr lang="en-US" sz="1400" dirty="0">
                <a:solidFill>
                  <a:schemeClr val="tx1"/>
                </a:solidFill>
                <a:latin typeface="Consolas" panose="020B0609020204030204" pitchFamily="49" charset="0"/>
                <a:cs typeface="Consolas" panose="020B0609020204030204" pitchFamily="49" charset="0"/>
              </a:rPr>
              <a:t> &amp;</a:t>
            </a:r>
            <a:r>
              <a:rPr lang="en-US" sz="1400" dirty="0" err="1">
                <a:solidFill>
                  <a:schemeClr val="tx1"/>
                </a:solidFill>
                <a:latin typeface="Consolas" panose="020B0609020204030204" pitchFamily="49" charset="0"/>
                <a:cs typeface="Consolas" panose="020B0609020204030204" pitchFamily="49" charset="0"/>
              </a:rPr>
              <a:t>pb_size</a:t>
            </a:r>
            <a:r>
              <a:rPr lang="en-US" sz="1400" dirty="0">
                <a:solidFill>
                  <a:schemeClr val="tx1"/>
                </a:solidFill>
                <a:latin typeface="Consolas" panose="020B0609020204030204" pitchFamily="49" charset="0"/>
                <a:cs typeface="Consolas" panose="020B0609020204030204" pitchFamily="49" charset="0"/>
              </a:rPr>
              <a:t>, </a:t>
            </a:r>
            <a:r>
              <a:rPr lang="en-US" sz="1400" dirty="0" err="1">
                <a:solidFill>
                  <a:schemeClr val="tx1"/>
                </a:solidFill>
                <a:latin typeface="Consolas" panose="020B0609020204030204" pitchFamily="49" charset="0"/>
                <a:cs typeface="Consolas" panose="020B0609020204030204" pitchFamily="49" charset="0"/>
              </a:rPr>
              <a:t>int</a:t>
            </a:r>
            <a:r>
              <a:rPr lang="en-US" sz="1400" dirty="0">
                <a:solidFill>
                  <a:schemeClr val="tx1"/>
                </a:solidFill>
                <a:latin typeface="Consolas" panose="020B0609020204030204" pitchFamily="49" charset="0"/>
                <a:cs typeface="Consolas" panose="020B0609020204030204" pitchFamily="49" charset="0"/>
              </a:rPr>
              <a:t> n);</a:t>
            </a:r>
          </a:p>
        </p:txBody>
      </p:sp>
      <p:sp>
        <p:nvSpPr>
          <p:cNvPr id="6" name="Rounded Rectangle 5"/>
          <p:cNvSpPr/>
          <p:nvPr/>
        </p:nvSpPr>
        <p:spPr>
          <a:xfrm>
            <a:off x="457200" y="2582948"/>
            <a:ext cx="2408165" cy="820763"/>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err="1">
                <a:latin typeface="Consolas" panose="020B0609020204030204" pitchFamily="49" charset="0"/>
                <a:cs typeface="Consolas" panose="020B0609020204030204" pitchFamily="49" charset="0"/>
              </a:rPr>
              <a:t>pb</a:t>
            </a:r>
            <a:r>
              <a:rPr lang="en-US" sz="1400" dirty="0">
                <a:latin typeface="Consolas" panose="020B0609020204030204" pitchFamily="49" charset="0"/>
                <a:cs typeface="Consolas" panose="020B0609020204030204" pitchFamily="49" charset="0"/>
              </a:rPr>
              <a:t> </a:t>
            </a:r>
            <a:r>
              <a:rPr lang="en-US" sz="1400" dirty="0">
                <a:latin typeface="Segoe Print" pitchFamily="2" charset="0"/>
              </a:rPr>
              <a:t>points to the dynamic array storing the phonebook </a:t>
            </a:r>
          </a:p>
        </p:txBody>
      </p:sp>
      <p:sp>
        <p:nvSpPr>
          <p:cNvPr id="7" name="Rounded Rectangle 6"/>
          <p:cNvSpPr/>
          <p:nvPr/>
        </p:nvSpPr>
        <p:spPr>
          <a:xfrm>
            <a:off x="2956655" y="2582948"/>
            <a:ext cx="2402356" cy="820763"/>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err="1">
                <a:latin typeface="Consolas" panose="020B0609020204030204" pitchFamily="49" charset="0"/>
                <a:cs typeface="Consolas" panose="020B0609020204030204" pitchFamily="49" charset="0"/>
              </a:rPr>
              <a:t>pb_size</a:t>
            </a:r>
            <a:r>
              <a:rPr lang="en-US" sz="1400" dirty="0">
                <a:latin typeface="Consolas" panose="020B0609020204030204" pitchFamily="49" charset="0"/>
                <a:cs typeface="Consolas" panose="020B0609020204030204" pitchFamily="49" charset="0"/>
              </a:rPr>
              <a:t> </a:t>
            </a:r>
            <a:r>
              <a:rPr lang="en-US" sz="1400" dirty="0">
                <a:latin typeface="Segoe Print" pitchFamily="2" charset="0"/>
              </a:rPr>
              <a:t>is the current size of the dynamic array</a:t>
            </a:r>
          </a:p>
        </p:txBody>
      </p:sp>
      <p:sp>
        <p:nvSpPr>
          <p:cNvPr id="8" name="Rounded Rectangle 7"/>
          <p:cNvSpPr/>
          <p:nvPr/>
        </p:nvSpPr>
        <p:spPr>
          <a:xfrm>
            <a:off x="5420964" y="2582948"/>
            <a:ext cx="3608016" cy="953209"/>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Consolas" panose="020B0609020204030204" pitchFamily="49" charset="0"/>
                <a:cs typeface="Consolas" panose="020B0609020204030204" pitchFamily="49" charset="0"/>
              </a:rPr>
              <a:t>n </a:t>
            </a:r>
            <a:r>
              <a:rPr lang="en-US" sz="1400" dirty="0">
                <a:latin typeface="Segoe Print" pitchFamily="2" charset="0"/>
              </a:rPr>
              <a:t>is the size by which to increase the dynamic array.  Hence, the new size of the array is </a:t>
            </a:r>
            <a:r>
              <a:rPr lang="en-US" sz="1400" dirty="0" err="1">
                <a:latin typeface="Consolas" panose="020B0609020204030204" pitchFamily="49" charset="0"/>
                <a:cs typeface="Consolas" panose="020B0609020204030204" pitchFamily="49" charset="0"/>
              </a:rPr>
              <a:t>pb_size</a:t>
            </a:r>
            <a:r>
              <a:rPr lang="en-US" sz="1400" dirty="0">
                <a:latin typeface="Consolas" panose="020B0609020204030204" pitchFamily="49" charset="0"/>
                <a:cs typeface="Consolas" panose="020B0609020204030204" pitchFamily="49" charset="0"/>
              </a:rPr>
              <a:t> + n </a:t>
            </a:r>
            <a:r>
              <a:rPr lang="en-US" sz="1400" dirty="0">
                <a:latin typeface="Segoe Print" pitchFamily="2" charset="0"/>
              </a:rPr>
              <a:t>after calling this function</a:t>
            </a:r>
          </a:p>
        </p:txBody>
      </p:sp>
      <p:cxnSp>
        <p:nvCxnSpPr>
          <p:cNvPr id="10" name="Straight Arrow Connector 9"/>
          <p:cNvCxnSpPr>
            <a:stCxn id="6" idx="0"/>
          </p:cNvCxnSpPr>
          <p:nvPr/>
        </p:nvCxnSpPr>
        <p:spPr>
          <a:xfrm flipV="1">
            <a:off x="1661283" y="2111121"/>
            <a:ext cx="2613532" cy="471827"/>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0"/>
          </p:cNvCxnSpPr>
          <p:nvPr/>
        </p:nvCxnSpPr>
        <p:spPr>
          <a:xfrm flipV="1">
            <a:off x="4157833" y="2111121"/>
            <a:ext cx="1448990" cy="471827"/>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0"/>
          </p:cNvCxnSpPr>
          <p:nvPr/>
        </p:nvCxnSpPr>
        <p:spPr>
          <a:xfrm flipH="1" flipV="1">
            <a:off x="6799434" y="2111121"/>
            <a:ext cx="425538" cy="471827"/>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205874" y="1281465"/>
            <a:ext cx="2382195" cy="369332"/>
          </a:xfrm>
          <a:prstGeom prst="rect">
            <a:avLst/>
          </a:prstGeom>
          <a:noFill/>
        </p:spPr>
        <p:txBody>
          <a:bodyPr wrap="none" rtlCol="0">
            <a:spAutoFit/>
          </a:bodyPr>
          <a:lstStyle/>
          <a:p>
            <a:r>
              <a:rPr lang="en-US" dirty="0">
                <a:latin typeface="Segoe Print"/>
                <a:cs typeface="Segoe Print"/>
              </a:rPr>
              <a:t>function prototype</a:t>
            </a:r>
          </a:p>
        </p:txBody>
      </p:sp>
      <p:sp>
        <p:nvSpPr>
          <p:cNvPr id="20" name="TextBox 19"/>
          <p:cNvSpPr txBox="1"/>
          <p:nvPr/>
        </p:nvSpPr>
        <p:spPr>
          <a:xfrm>
            <a:off x="362124" y="4465477"/>
            <a:ext cx="1324402"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phonebook</a:t>
            </a:r>
            <a:endParaRPr lang="en-US" dirty="0"/>
          </a:p>
        </p:txBody>
      </p:sp>
      <p:sp>
        <p:nvSpPr>
          <p:cNvPr id="21" name="Rectangle 20"/>
          <p:cNvSpPr/>
          <p:nvPr/>
        </p:nvSpPr>
        <p:spPr>
          <a:xfrm>
            <a:off x="902176" y="4118546"/>
            <a:ext cx="42548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3" name="Straight Arrow Connector 22"/>
          <p:cNvCxnSpPr>
            <a:endCxn id="32" idx="1"/>
          </p:cNvCxnSpPr>
          <p:nvPr/>
        </p:nvCxnSpPr>
        <p:spPr>
          <a:xfrm>
            <a:off x="1189255" y="4287722"/>
            <a:ext cx="608290" cy="3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049878" y="4465477"/>
            <a:ext cx="2464136"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phonebook_size</a:t>
            </a:r>
            <a:r>
              <a:rPr lang="en-US" dirty="0">
                <a:latin typeface="Consolas" panose="020B0609020204030204" pitchFamily="49" charset="0"/>
                <a:cs typeface="Consolas" panose="020B0609020204030204" pitchFamily="49" charset="0"/>
              </a:rPr>
              <a:t> = 5</a:t>
            </a:r>
            <a:endParaRPr lang="en-US" dirty="0"/>
          </a:p>
        </p:txBody>
      </p:sp>
      <p:sp>
        <p:nvSpPr>
          <p:cNvPr id="25" name="TextBox 24"/>
          <p:cNvSpPr txBox="1"/>
          <p:nvPr/>
        </p:nvSpPr>
        <p:spPr>
          <a:xfrm>
            <a:off x="541039" y="4955015"/>
            <a:ext cx="5016117" cy="584775"/>
          </a:xfrm>
          <a:prstGeom prst="rect">
            <a:avLst/>
          </a:prstGeom>
          <a:noFill/>
        </p:spPr>
        <p:txBody>
          <a:bodyPr wrap="none" rtlCol="0">
            <a:spAutoFit/>
          </a:bodyPr>
          <a:lstStyle/>
          <a:p>
            <a:r>
              <a:rPr lang="en-US" dirty="0"/>
              <a:t>After calling </a:t>
            </a:r>
            <a:br>
              <a:rPr lang="en-US" dirty="0"/>
            </a:br>
            <a:r>
              <a:rPr lang="en-US" sz="1400" dirty="0" err="1">
                <a:latin typeface="Consolas" panose="020B0609020204030204" pitchFamily="49" charset="0"/>
                <a:cs typeface="Consolas" panose="020B0609020204030204" pitchFamily="49" charset="0"/>
              </a:rPr>
              <a:t>grow_phonebook</a:t>
            </a:r>
            <a:r>
              <a:rPr lang="en-US" sz="1400" dirty="0">
                <a:latin typeface="Consolas" panose="020B0609020204030204" pitchFamily="49" charset="0"/>
                <a:cs typeface="Consolas" panose="020B0609020204030204" pitchFamily="49" charset="0"/>
              </a:rPr>
              <a:t>( phonebook, </a:t>
            </a:r>
            <a:r>
              <a:rPr lang="en-US" sz="1400" dirty="0" err="1">
                <a:latin typeface="Consolas" panose="020B0609020204030204" pitchFamily="49" charset="0"/>
                <a:cs typeface="Consolas" panose="020B0609020204030204" pitchFamily="49" charset="0"/>
              </a:rPr>
              <a:t>phonebook_size</a:t>
            </a:r>
            <a:r>
              <a:rPr lang="en-US" sz="1400" dirty="0">
                <a:latin typeface="Consolas" panose="020B0609020204030204" pitchFamily="49" charset="0"/>
                <a:cs typeface="Consolas" panose="020B0609020204030204" pitchFamily="49" charset="0"/>
              </a:rPr>
              <a:t>, 2 );</a:t>
            </a:r>
          </a:p>
        </p:txBody>
      </p:sp>
      <p:sp>
        <p:nvSpPr>
          <p:cNvPr id="26" name="TextBox 25"/>
          <p:cNvSpPr txBox="1"/>
          <p:nvPr/>
        </p:nvSpPr>
        <p:spPr>
          <a:xfrm>
            <a:off x="284678" y="3683171"/>
            <a:ext cx="1243700" cy="369332"/>
          </a:xfrm>
          <a:prstGeom prst="rect">
            <a:avLst/>
          </a:prstGeom>
          <a:noFill/>
        </p:spPr>
        <p:txBody>
          <a:bodyPr wrap="none" rtlCol="0">
            <a:spAutoFit/>
          </a:bodyPr>
          <a:lstStyle/>
          <a:p>
            <a:r>
              <a:rPr lang="en-US" dirty="0">
                <a:latin typeface="Segoe Print"/>
                <a:cs typeface="Segoe Print"/>
              </a:rPr>
              <a:t>Example:</a:t>
            </a:r>
          </a:p>
        </p:txBody>
      </p:sp>
      <p:graphicFrame>
        <p:nvGraphicFramePr>
          <p:cNvPr id="27" name="Table 26"/>
          <p:cNvGraphicFramePr>
            <a:graphicFrameLocks noGrp="1"/>
          </p:cNvGraphicFramePr>
          <p:nvPr/>
        </p:nvGraphicFramePr>
        <p:xfrm>
          <a:off x="1797545" y="5571602"/>
          <a:ext cx="4283629" cy="365760"/>
        </p:xfrm>
        <a:graphic>
          <a:graphicData uri="http://schemas.openxmlformats.org/drawingml/2006/table">
            <a:tbl>
              <a:tblPr bandRow="1">
                <a:tableStyleId>{08FB837D-C827-4EFA-A057-4D05807E0F7C}</a:tableStyleId>
              </a:tblPr>
              <a:tblGrid>
                <a:gridCol w="611947">
                  <a:extLst>
                    <a:ext uri="{9D8B030D-6E8A-4147-A177-3AD203B41FA5}">
                      <a16:colId xmlns:a16="http://schemas.microsoft.com/office/drawing/2014/main" val="20000"/>
                    </a:ext>
                  </a:extLst>
                </a:gridCol>
                <a:gridCol w="611947">
                  <a:extLst>
                    <a:ext uri="{9D8B030D-6E8A-4147-A177-3AD203B41FA5}">
                      <a16:colId xmlns:a16="http://schemas.microsoft.com/office/drawing/2014/main" val="20001"/>
                    </a:ext>
                  </a:extLst>
                </a:gridCol>
                <a:gridCol w="611947">
                  <a:extLst>
                    <a:ext uri="{9D8B030D-6E8A-4147-A177-3AD203B41FA5}">
                      <a16:colId xmlns:a16="http://schemas.microsoft.com/office/drawing/2014/main" val="20002"/>
                    </a:ext>
                  </a:extLst>
                </a:gridCol>
                <a:gridCol w="611947">
                  <a:extLst>
                    <a:ext uri="{9D8B030D-6E8A-4147-A177-3AD203B41FA5}">
                      <a16:colId xmlns:a16="http://schemas.microsoft.com/office/drawing/2014/main" val="20003"/>
                    </a:ext>
                  </a:extLst>
                </a:gridCol>
                <a:gridCol w="611947">
                  <a:extLst>
                    <a:ext uri="{9D8B030D-6E8A-4147-A177-3AD203B41FA5}">
                      <a16:colId xmlns:a16="http://schemas.microsoft.com/office/drawing/2014/main" val="20004"/>
                    </a:ext>
                  </a:extLst>
                </a:gridCol>
                <a:gridCol w="611947">
                  <a:extLst>
                    <a:ext uri="{9D8B030D-6E8A-4147-A177-3AD203B41FA5}">
                      <a16:colId xmlns:a16="http://schemas.microsoft.com/office/drawing/2014/main" val="20005"/>
                    </a:ext>
                  </a:extLst>
                </a:gridCol>
                <a:gridCol w="611947">
                  <a:extLst>
                    <a:ext uri="{9D8B030D-6E8A-4147-A177-3AD203B41FA5}">
                      <a16:colId xmlns:a16="http://schemas.microsoft.com/office/drawing/2014/main" val="20006"/>
                    </a:ext>
                  </a:extLst>
                </a:gridCol>
              </a:tblGrid>
              <a:tr h="354141">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8" name="TextBox 27"/>
          <p:cNvSpPr txBox="1"/>
          <p:nvPr/>
        </p:nvSpPr>
        <p:spPr>
          <a:xfrm>
            <a:off x="362124" y="5914961"/>
            <a:ext cx="1324402"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phonebook</a:t>
            </a:r>
            <a:endParaRPr lang="en-US" dirty="0"/>
          </a:p>
        </p:txBody>
      </p:sp>
      <p:sp>
        <p:nvSpPr>
          <p:cNvPr id="29" name="Rectangle 28"/>
          <p:cNvSpPr/>
          <p:nvPr/>
        </p:nvSpPr>
        <p:spPr>
          <a:xfrm>
            <a:off x="902176" y="5568030"/>
            <a:ext cx="42548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0" name="Straight Arrow Connector 29"/>
          <p:cNvCxnSpPr>
            <a:endCxn id="27" idx="1"/>
          </p:cNvCxnSpPr>
          <p:nvPr/>
        </p:nvCxnSpPr>
        <p:spPr>
          <a:xfrm>
            <a:off x="1189255" y="5737206"/>
            <a:ext cx="608290" cy="172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049878" y="5914961"/>
            <a:ext cx="2464136"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phonebook_size</a:t>
            </a:r>
            <a:r>
              <a:rPr lang="en-US" dirty="0">
                <a:latin typeface="Consolas" panose="020B0609020204030204" pitchFamily="49" charset="0"/>
                <a:cs typeface="Consolas" panose="020B0609020204030204" pitchFamily="49" charset="0"/>
              </a:rPr>
              <a:t> = 7</a:t>
            </a:r>
            <a:endParaRPr lang="en-US" dirty="0"/>
          </a:p>
        </p:txBody>
      </p:sp>
      <p:sp>
        <p:nvSpPr>
          <p:cNvPr id="36" name="Rounded Rectangle 35"/>
          <p:cNvSpPr/>
          <p:nvPr/>
        </p:nvSpPr>
        <p:spPr>
          <a:xfrm>
            <a:off x="5297056" y="3881600"/>
            <a:ext cx="3608016" cy="953209"/>
          </a:xfrm>
          <a:prstGeom prst="round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err="1">
                <a:latin typeface="Consolas" panose="020B0609020204030204" pitchFamily="49" charset="0"/>
                <a:cs typeface="Consolas" panose="020B0609020204030204" pitchFamily="49" charset="0"/>
              </a:rPr>
              <a:t>phonebook_size</a:t>
            </a:r>
            <a:r>
              <a:rPr lang="en-US" sz="1400" dirty="0">
                <a:latin typeface="Consolas" panose="020B0609020204030204" pitchFamily="49" charset="0"/>
                <a:cs typeface="Consolas" panose="020B0609020204030204" pitchFamily="49" charset="0"/>
              </a:rPr>
              <a:t> </a:t>
            </a:r>
            <a:r>
              <a:rPr lang="en-US" sz="1400" dirty="0">
                <a:latin typeface="Segoe Print" pitchFamily="2" charset="0"/>
              </a:rPr>
              <a:t>is modified and hence it is passed as a reference parameter</a:t>
            </a:r>
          </a:p>
        </p:txBody>
      </p:sp>
      <p:sp>
        <p:nvSpPr>
          <p:cNvPr id="37" name="Rounded Rectangle 36"/>
          <p:cNvSpPr/>
          <p:nvPr/>
        </p:nvSpPr>
        <p:spPr>
          <a:xfrm>
            <a:off x="6241850" y="4834809"/>
            <a:ext cx="2585780" cy="1614101"/>
          </a:xfrm>
          <a:prstGeom prst="round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 the new array occupies a new chunk of memory and hence the pointer </a:t>
            </a:r>
            <a:r>
              <a:rPr lang="en-US" sz="1400" dirty="0">
                <a:latin typeface="Consolas" panose="020B0609020204030204" pitchFamily="49" charset="0"/>
                <a:cs typeface="Consolas" panose="020B0609020204030204" pitchFamily="49" charset="0"/>
              </a:rPr>
              <a:t>phonebook</a:t>
            </a:r>
            <a:r>
              <a:rPr lang="en-US" sz="1400" dirty="0">
                <a:latin typeface="Segoe Print" pitchFamily="2" charset="0"/>
              </a:rPr>
              <a:t> needs also be modified; it is therefore passed as a reference parameter</a:t>
            </a:r>
          </a:p>
        </p:txBody>
      </p:sp>
    </p:spTree>
    <p:extLst>
      <p:ext uri="{BB962C8B-B14F-4D97-AF65-F5344CB8AC3E}">
        <p14:creationId xmlns:p14="http://schemas.microsoft.com/office/powerpoint/2010/main" val="2482195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Implementing </a:t>
            </a:r>
            <a:r>
              <a:rPr lang="en-US" sz="3600" dirty="0" err="1">
                <a:latin typeface="Consolas" panose="020B0609020204030204" pitchFamily="49" charset="0"/>
                <a:cs typeface="Consolas" panose="020B0609020204030204" pitchFamily="49" charset="0"/>
              </a:rPr>
              <a:t>grow_phonebook</a:t>
            </a:r>
            <a:r>
              <a:rPr lang="en-US" sz="3600" dirty="0">
                <a:latin typeface="Consolas" panose="020B0609020204030204" pitchFamily="49" charset="0"/>
                <a:cs typeface="Consolas" panose="020B0609020204030204" pitchFamily="49" charset="0"/>
              </a:rPr>
              <a:t>()</a:t>
            </a:r>
            <a:endParaRPr lang="en-US" sz="3600" dirty="0"/>
          </a:p>
        </p:txBody>
      </p:sp>
      <p:sp>
        <p:nvSpPr>
          <p:cNvPr id="3" name="Content Placeholder 2"/>
          <p:cNvSpPr>
            <a:spLocks noGrp="1"/>
          </p:cNvSpPr>
          <p:nvPr>
            <p:ph idx="1"/>
          </p:nvPr>
        </p:nvSpPr>
        <p:spPr>
          <a:xfrm>
            <a:off x="457200" y="2261475"/>
            <a:ext cx="8229600" cy="3864688"/>
          </a:xfrm>
        </p:spPr>
        <p:txBody>
          <a:bodyPr/>
          <a:lstStyle/>
          <a:p>
            <a:endParaRPr lang="en-US" dirty="0"/>
          </a:p>
          <a:p>
            <a:endParaRPr lang="en-US" dirty="0"/>
          </a:p>
          <a:p>
            <a:r>
              <a:rPr lang="en-US" dirty="0"/>
              <a:t>Now, let's do the following steps for </a:t>
            </a:r>
            <a:r>
              <a:rPr lang="en-US" sz="1800" dirty="0" err="1">
                <a:latin typeface="Consolas" panose="020B0609020204030204" pitchFamily="49" charset="0"/>
                <a:cs typeface="Consolas" panose="020B0609020204030204" pitchFamily="49" charset="0"/>
              </a:rPr>
              <a:t>grow_phonebook</a:t>
            </a:r>
            <a:r>
              <a:rPr lang="en-US" sz="1800" dirty="0">
                <a:latin typeface="Consolas" panose="020B0609020204030204" pitchFamily="49" charset="0"/>
                <a:cs typeface="Consolas" panose="020B0609020204030204" pitchFamily="49" charset="0"/>
              </a:rPr>
              <a:t>()</a:t>
            </a:r>
            <a:endParaRPr lang="en-US" sz="1800" dirty="0">
              <a:solidFill>
                <a:srgbClr val="FF0000"/>
              </a:solidFill>
              <a:latin typeface="Consolas" panose="020B0609020204030204" pitchFamily="49" charset="0"/>
              <a:cs typeface="Consolas" panose="020B0609020204030204" pitchFamily="49" charset="0"/>
            </a:endParaRPr>
          </a:p>
          <a:p>
            <a:r>
              <a:rPr lang="en-US" b="1" dirty="0">
                <a:solidFill>
                  <a:srgbClr val="FF0000"/>
                </a:solidFill>
              </a:rPr>
              <a:t>Step 1:  </a:t>
            </a:r>
            <a:r>
              <a:rPr lang="en-US" dirty="0"/>
              <a:t>create a new dynamic array with a new size equals </a:t>
            </a:r>
            <a:r>
              <a:rPr lang="en-US" sz="1800" dirty="0" err="1">
                <a:latin typeface="Consolas" panose="020B0609020204030204" pitchFamily="49" charset="0"/>
                <a:cs typeface="Consolas" panose="020B0609020204030204" pitchFamily="49" charset="0"/>
              </a:rPr>
              <a:t>pb_size</a:t>
            </a:r>
            <a:r>
              <a:rPr lang="en-US" sz="1800" dirty="0">
                <a:latin typeface="Consolas" panose="020B0609020204030204" pitchFamily="49" charset="0"/>
                <a:cs typeface="Consolas" panose="020B0609020204030204" pitchFamily="49" charset="0"/>
              </a:rPr>
              <a:t> + n </a:t>
            </a:r>
            <a:r>
              <a:rPr lang="en-US" dirty="0"/>
              <a:t>dynamic array, pointed to by a pointer</a:t>
            </a:r>
            <a:endParaRPr lang="en-US"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A2D5F323-9395-A24C-8003-89F99F5948AE}" type="slidenum">
              <a:rPr lang="en-US" smtClean="0"/>
              <a:pPr/>
              <a:t>21</a:t>
            </a:fld>
            <a:endParaRPr lang="en-US"/>
          </a:p>
        </p:txBody>
      </p:sp>
      <p:sp>
        <p:nvSpPr>
          <p:cNvPr id="5" name="Rectangle 4"/>
          <p:cNvSpPr/>
          <p:nvPr/>
        </p:nvSpPr>
        <p:spPr>
          <a:xfrm>
            <a:off x="1267826" y="1436361"/>
            <a:ext cx="6429938" cy="70157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panose="020B0609020204030204" pitchFamily="49" charset="0"/>
                <a:cs typeface="Consolas" panose="020B0609020204030204" pitchFamily="49" charset="0"/>
              </a:rPr>
              <a:t>void </a:t>
            </a:r>
            <a:r>
              <a:rPr lang="en-US" sz="1400" dirty="0" err="1">
                <a:solidFill>
                  <a:schemeClr val="tx1"/>
                </a:solidFill>
                <a:latin typeface="Consolas" panose="020B0609020204030204" pitchFamily="49" charset="0"/>
                <a:cs typeface="Consolas" panose="020B0609020204030204" pitchFamily="49" charset="0"/>
              </a:rPr>
              <a:t>grow_phonebook</a:t>
            </a:r>
            <a:r>
              <a:rPr lang="en-US" sz="1400" dirty="0">
                <a:solidFill>
                  <a:schemeClr val="tx1"/>
                </a:solidFill>
                <a:latin typeface="Consolas" panose="020B0609020204030204" pitchFamily="49" charset="0"/>
                <a:cs typeface="Consolas" panose="020B0609020204030204" pitchFamily="49" charset="0"/>
              </a:rPr>
              <a:t>(</a:t>
            </a:r>
            <a:r>
              <a:rPr lang="en-US" sz="1400" dirty="0" err="1">
                <a:solidFill>
                  <a:schemeClr val="tx1"/>
                </a:solidFill>
                <a:latin typeface="Consolas" panose="020B0609020204030204" pitchFamily="49" charset="0"/>
                <a:cs typeface="Consolas" panose="020B0609020204030204" pitchFamily="49" charset="0"/>
              </a:rPr>
              <a:t>PhoneRec</a:t>
            </a:r>
            <a:r>
              <a:rPr lang="en-US" sz="1400" dirty="0">
                <a:solidFill>
                  <a:schemeClr val="tx1"/>
                </a:solidFill>
                <a:latin typeface="Consolas" panose="020B0609020204030204" pitchFamily="49" charset="0"/>
                <a:cs typeface="Consolas" panose="020B0609020204030204" pitchFamily="49" charset="0"/>
              </a:rPr>
              <a:t> * &amp;</a:t>
            </a:r>
            <a:r>
              <a:rPr lang="en-US" sz="1400" dirty="0" err="1">
                <a:solidFill>
                  <a:schemeClr val="tx1"/>
                </a:solidFill>
                <a:latin typeface="Consolas" panose="020B0609020204030204" pitchFamily="49" charset="0"/>
                <a:cs typeface="Consolas" panose="020B0609020204030204" pitchFamily="49" charset="0"/>
              </a:rPr>
              <a:t>pb</a:t>
            </a:r>
            <a:r>
              <a:rPr lang="en-US" sz="1400" dirty="0">
                <a:solidFill>
                  <a:schemeClr val="tx1"/>
                </a:solidFill>
                <a:latin typeface="Consolas" panose="020B0609020204030204" pitchFamily="49" charset="0"/>
                <a:cs typeface="Consolas" panose="020B0609020204030204" pitchFamily="49" charset="0"/>
              </a:rPr>
              <a:t>, </a:t>
            </a:r>
            <a:r>
              <a:rPr lang="en-US" sz="1400" dirty="0" err="1">
                <a:solidFill>
                  <a:schemeClr val="tx1"/>
                </a:solidFill>
                <a:latin typeface="Consolas" panose="020B0609020204030204" pitchFamily="49" charset="0"/>
                <a:cs typeface="Consolas" panose="020B0609020204030204" pitchFamily="49" charset="0"/>
              </a:rPr>
              <a:t>int</a:t>
            </a:r>
            <a:r>
              <a:rPr lang="en-US" sz="1400" dirty="0">
                <a:solidFill>
                  <a:schemeClr val="tx1"/>
                </a:solidFill>
                <a:latin typeface="Consolas" panose="020B0609020204030204" pitchFamily="49" charset="0"/>
                <a:cs typeface="Consolas" panose="020B0609020204030204" pitchFamily="49" charset="0"/>
              </a:rPr>
              <a:t> &amp;</a:t>
            </a:r>
            <a:r>
              <a:rPr lang="en-US" sz="1400" dirty="0" err="1">
                <a:solidFill>
                  <a:schemeClr val="tx1"/>
                </a:solidFill>
                <a:latin typeface="Consolas" panose="020B0609020204030204" pitchFamily="49" charset="0"/>
                <a:cs typeface="Consolas" panose="020B0609020204030204" pitchFamily="49" charset="0"/>
              </a:rPr>
              <a:t>pb_size</a:t>
            </a:r>
            <a:r>
              <a:rPr lang="en-US" sz="1400" dirty="0">
                <a:solidFill>
                  <a:schemeClr val="tx1"/>
                </a:solidFill>
                <a:latin typeface="Consolas" panose="020B0609020204030204" pitchFamily="49" charset="0"/>
                <a:cs typeface="Consolas" panose="020B0609020204030204" pitchFamily="49" charset="0"/>
              </a:rPr>
              <a:t>, </a:t>
            </a:r>
            <a:r>
              <a:rPr lang="en-US" sz="1400" dirty="0" err="1">
                <a:solidFill>
                  <a:schemeClr val="tx1"/>
                </a:solidFill>
                <a:latin typeface="Consolas" panose="020B0609020204030204" pitchFamily="49" charset="0"/>
                <a:cs typeface="Consolas" panose="020B0609020204030204" pitchFamily="49" charset="0"/>
              </a:rPr>
              <a:t>int</a:t>
            </a:r>
            <a:r>
              <a:rPr lang="en-US" sz="1400" dirty="0">
                <a:solidFill>
                  <a:schemeClr val="tx1"/>
                </a:solidFill>
                <a:latin typeface="Consolas" panose="020B0609020204030204" pitchFamily="49" charset="0"/>
                <a:cs typeface="Consolas" panose="020B0609020204030204" pitchFamily="49" charset="0"/>
              </a:rPr>
              <a:t> n);</a:t>
            </a:r>
          </a:p>
        </p:txBody>
      </p:sp>
      <p:sp>
        <p:nvSpPr>
          <p:cNvPr id="7" name="TextBox 6"/>
          <p:cNvSpPr txBox="1"/>
          <p:nvPr/>
        </p:nvSpPr>
        <p:spPr>
          <a:xfrm>
            <a:off x="2607431" y="2722050"/>
            <a:ext cx="437940"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pb</a:t>
            </a:r>
            <a:endParaRPr lang="en-US" dirty="0"/>
          </a:p>
        </p:txBody>
      </p:sp>
      <p:sp>
        <p:nvSpPr>
          <p:cNvPr id="8" name="Rectangle 7"/>
          <p:cNvSpPr/>
          <p:nvPr/>
        </p:nvSpPr>
        <p:spPr>
          <a:xfrm>
            <a:off x="2598096" y="2375119"/>
            <a:ext cx="42548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9" name="Straight Arrow Connector 8"/>
          <p:cNvCxnSpPr/>
          <p:nvPr/>
        </p:nvCxnSpPr>
        <p:spPr>
          <a:xfrm>
            <a:off x="2885175" y="2544295"/>
            <a:ext cx="608290" cy="3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643045" y="2706560"/>
            <a:ext cx="2243115" cy="369332"/>
          </a:xfrm>
          <a:prstGeom prst="rect">
            <a:avLst/>
          </a:prstGeom>
          <a:noFill/>
        </p:spPr>
        <p:txBody>
          <a:bodyPr wrap="none" rtlCol="0">
            <a:spAutoFit/>
          </a:bodyPr>
          <a:lstStyle/>
          <a:p>
            <a:r>
              <a:rPr lang="en-US" dirty="0">
                <a:latin typeface="Calibri"/>
                <a:cs typeface="Calibri"/>
              </a:rPr>
              <a:t>array of size </a:t>
            </a:r>
            <a:r>
              <a:rPr lang="en-US" dirty="0" err="1">
                <a:latin typeface="Consolas" panose="020B0609020204030204" pitchFamily="49" charset="0"/>
                <a:cs typeface="Consolas" panose="020B0609020204030204" pitchFamily="49" charset="0"/>
              </a:rPr>
              <a:t>pb_size</a:t>
            </a:r>
            <a:endParaRPr lang="en-US" dirty="0"/>
          </a:p>
        </p:txBody>
      </p:sp>
      <p:graphicFrame>
        <p:nvGraphicFramePr>
          <p:cNvPr id="11" name="Table 10"/>
          <p:cNvGraphicFramePr>
            <a:graphicFrameLocks noGrp="1"/>
          </p:cNvGraphicFramePr>
          <p:nvPr/>
        </p:nvGraphicFramePr>
        <p:xfrm>
          <a:off x="3493465" y="5028400"/>
          <a:ext cx="4204300" cy="365760"/>
        </p:xfrm>
        <a:graphic>
          <a:graphicData uri="http://schemas.openxmlformats.org/drawingml/2006/table">
            <a:tbl>
              <a:tblPr bandRow="1">
                <a:tableStyleId>{08FB837D-C827-4EFA-A057-4D05807E0F7C}</a:tableStyleId>
              </a:tblPr>
              <a:tblGrid>
                <a:gridCol w="420430">
                  <a:extLst>
                    <a:ext uri="{9D8B030D-6E8A-4147-A177-3AD203B41FA5}">
                      <a16:colId xmlns:a16="http://schemas.microsoft.com/office/drawing/2014/main" val="20000"/>
                    </a:ext>
                  </a:extLst>
                </a:gridCol>
                <a:gridCol w="420430">
                  <a:extLst>
                    <a:ext uri="{9D8B030D-6E8A-4147-A177-3AD203B41FA5}">
                      <a16:colId xmlns:a16="http://schemas.microsoft.com/office/drawing/2014/main" val="20001"/>
                    </a:ext>
                  </a:extLst>
                </a:gridCol>
                <a:gridCol w="420430">
                  <a:extLst>
                    <a:ext uri="{9D8B030D-6E8A-4147-A177-3AD203B41FA5}">
                      <a16:colId xmlns:a16="http://schemas.microsoft.com/office/drawing/2014/main" val="20002"/>
                    </a:ext>
                  </a:extLst>
                </a:gridCol>
                <a:gridCol w="420430">
                  <a:extLst>
                    <a:ext uri="{9D8B030D-6E8A-4147-A177-3AD203B41FA5}">
                      <a16:colId xmlns:a16="http://schemas.microsoft.com/office/drawing/2014/main" val="20003"/>
                    </a:ext>
                  </a:extLst>
                </a:gridCol>
                <a:gridCol w="420430">
                  <a:extLst>
                    <a:ext uri="{9D8B030D-6E8A-4147-A177-3AD203B41FA5}">
                      <a16:colId xmlns:a16="http://schemas.microsoft.com/office/drawing/2014/main" val="20004"/>
                    </a:ext>
                  </a:extLst>
                </a:gridCol>
                <a:gridCol w="420430">
                  <a:extLst>
                    <a:ext uri="{9D8B030D-6E8A-4147-A177-3AD203B41FA5}">
                      <a16:colId xmlns:a16="http://schemas.microsoft.com/office/drawing/2014/main" val="20005"/>
                    </a:ext>
                  </a:extLst>
                </a:gridCol>
                <a:gridCol w="420430">
                  <a:extLst>
                    <a:ext uri="{9D8B030D-6E8A-4147-A177-3AD203B41FA5}">
                      <a16:colId xmlns:a16="http://schemas.microsoft.com/office/drawing/2014/main" val="20006"/>
                    </a:ext>
                  </a:extLst>
                </a:gridCol>
                <a:gridCol w="420430">
                  <a:extLst>
                    <a:ext uri="{9D8B030D-6E8A-4147-A177-3AD203B41FA5}">
                      <a16:colId xmlns:a16="http://schemas.microsoft.com/office/drawing/2014/main" val="20007"/>
                    </a:ext>
                  </a:extLst>
                </a:gridCol>
                <a:gridCol w="420430">
                  <a:extLst>
                    <a:ext uri="{9D8B030D-6E8A-4147-A177-3AD203B41FA5}">
                      <a16:colId xmlns:a16="http://schemas.microsoft.com/office/drawing/2014/main" val="20008"/>
                    </a:ext>
                  </a:extLst>
                </a:gridCol>
                <a:gridCol w="420430">
                  <a:extLst>
                    <a:ext uri="{9D8B030D-6E8A-4147-A177-3AD203B41FA5}">
                      <a16:colId xmlns:a16="http://schemas.microsoft.com/office/drawing/2014/main" val="20009"/>
                    </a:ext>
                  </a:extLst>
                </a:gridCol>
              </a:tblGrid>
              <a:tr h="344816">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2" name="TextBox 11"/>
          <p:cNvSpPr txBox="1"/>
          <p:nvPr/>
        </p:nvSpPr>
        <p:spPr>
          <a:xfrm>
            <a:off x="2329459" y="5388706"/>
            <a:ext cx="944489"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pb_new</a:t>
            </a:r>
            <a:endParaRPr lang="en-US" dirty="0"/>
          </a:p>
        </p:txBody>
      </p:sp>
      <p:sp>
        <p:nvSpPr>
          <p:cNvPr id="13" name="Rectangle 12"/>
          <p:cNvSpPr/>
          <p:nvPr/>
        </p:nvSpPr>
        <p:spPr>
          <a:xfrm>
            <a:off x="2598096" y="5041775"/>
            <a:ext cx="42548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4" name="Straight Arrow Connector 13"/>
          <p:cNvCxnSpPr>
            <a:endCxn id="11" idx="1"/>
          </p:cNvCxnSpPr>
          <p:nvPr/>
        </p:nvCxnSpPr>
        <p:spPr>
          <a:xfrm>
            <a:off x="2885175" y="5210952"/>
            <a:ext cx="608290" cy="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43045" y="5373216"/>
            <a:ext cx="2749663" cy="369332"/>
          </a:xfrm>
          <a:prstGeom prst="rect">
            <a:avLst/>
          </a:prstGeom>
          <a:noFill/>
        </p:spPr>
        <p:txBody>
          <a:bodyPr wrap="none" rtlCol="0">
            <a:spAutoFit/>
          </a:bodyPr>
          <a:lstStyle/>
          <a:p>
            <a:r>
              <a:rPr lang="en-US" dirty="0">
                <a:latin typeface="Calibri"/>
                <a:cs typeface="Calibri"/>
              </a:rPr>
              <a:t>array of size </a:t>
            </a:r>
            <a:r>
              <a:rPr lang="en-US" dirty="0" err="1">
                <a:latin typeface="Consolas" panose="020B0609020204030204" pitchFamily="49" charset="0"/>
                <a:cs typeface="Consolas" panose="020B0609020204030204" pitchFamily="49" charset="0"/>
              </a:rPr>
              <a:t>pb_size</a:t>
            </a:r>
            <a:r>
              <a:rPr lang="en-US" dirty="0">
                <a:latin typeface="Consolas" panose="020B0609020204030204" pitchFamily="49" charset="0"/>
                <a:cs typeface="Consolas" panose="020B0609020204030204" pitchFamily="49" charset="0"/>
              </a:rPr>
              <a:t> + n</a:t>
            </a:r>
            <a:endParaRPr lang="en-US" dirty="0"/>
          </a:p>
        </p:txBody>
      </p:sp>
      <p:graphicFrame>
        <p:nvGraphicFramePr>
          <p:cNvPr id="17" name="Table 16"/>
          <p:cNvGraphicFramePr>
            <a:graphicFrameLocks noGrp="1"/>
          </p:cNvGraphicFramePr>
          <p:nvPr/>
        </p:nvGraphicFramePr>
        <p:xfrm>
          <a:off x="3493465" y="2374418"/>
          <a:ext cx="2943010" cy="365760"/>
        </p:xfrm>
        <a:graphic>
          <a:graphicData uri="http://schemas.openxmlformats.org/drawingml/2006/table">
            <a:tbl>
              <a:tblPr bandRow="1">
                <a:tableStyleId>{69C7853C-536D-4A76-A0AE-DD22124D55A5}</a:tableStyleId>
              </a:tblPr>
              <a:tblGrid>
                <a:gridCol w="420430">
                  <a:extLst>
                    <a:ext uri="{9D8B030D-6E8A-4147-A177-3AD203B41FA5}">
                      <a16:colId xmlns:a16="http://schemas.microsoft.com/office/drawing/2014/main" val="20000"/>
                    </a:ext>
                  </a:extLst>
                </a:gridCol>
                <a:gridCol w="420430">
                  <a:extLst>
                    <a:ext uri="{9D8B030D-6E8A-4147-A177-3AD203B41FA5}">
                      <a16:colId xmlns:a16="http://schemas.microsoft.com/office/drawing/2014/main" val="20001"/>
                    </a:ext>
                  </a:extLst>
                </a:gridCol>
                <a:gridCol w="420430">
                  <a:extLst>
                    <a:ext uri="{9D8B030D-6E8A-4147-A177-3AD203B41FA5}">
                      <a16:colId xmlns:a16="http://schemas.microsoft.com/office/drawing/2014/main" val="20002"/>
                    </a:ext>
                  </a:extLst>
                </a:gridCol>
                <a:gridCol w="420430">
                  <a:extLst>
                    <a:ext uri="{9D8B030D-6E8A-4147-A177-3AD203B41FA5}">
                      <a16:colId xmlns:a16="http://schemas.microsoft.com/office/drawing/2014/main" val="20003"/>
                    </a:ext>
                  </a:extLst>
                </a:gridCol>
                <a:gridCol w="420430">
                  <a:extLst>
                    <a:ext uri="{9D8B030D-6E8A-4147-A177-3AD203B41FA5}">
                      <a16:colId xmlns:a16="http://schemas.microsoft.com/office/drawing/2014/main" val="20004"/>
                    </a:ext>
                  </a:extLst>
                </a:gridCol>
                <a:gridCol w="420430">
                  <a:extLst>
                    <a:ext uri="{9D8B030D-6E8A-4147-A177-3AD203B41FA5}">
                      <a16:colId xmlns:a16="http://schemas.microsoft.com/office/drawing/2014/main" val="20005"/>
                    </a:ext>
                  </a:extLst>
                </a:gridCol>
                <a:gridCol w="420430">
                  <a:extLst>
                    <a:ext uri="{9D8B030D-6E8A-4147-A177-3AD203B41FA5}">
                      <a16:colId xmlns:a16="http://schemas.microsoft.com/office/drawing/2014/main" val="20006"/>
                    </a:ext>
                  </a:extLst>
                </a:gridCol>
              </a:tblGrid>
              <a:tr h="344816">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8" name="Rounded Rectangle 17"/>
          <p:cNvSpPr/>
          <p:nvPr/>
        </p:nvSpPr>
        <p:spPr>
          <a:xfrm>
            <a:off x="840156" y="5827007"/>
            <a:ext cx="3515880" cy="598312"/>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What is the data type of </a:t>
            </a:r>
            <a:r>
              <a:rPr lang="en-US" sz="1400" dirty="0" err="1">
                <a:latin typeface="Consolas" panose="020B0609020204030204" pitchFamily="49" charset="0"/>
                <a:cs typeface="Consolas" panose="020B0609020204030204" pitchFamily="49" charset="0"/>
              </a:rPr>
              <a:t>pb_new</a:t>
            </a:r>
            <a:r>
              <a:rPr lang="en-US" sz="1400" dirty="0">
                <a:latin typeface="Segoe Print" pitchFamily="2" charset="0"/>
              </a:rPr>
              <a:t>?</a:t>
            </a:r>
          </a:p>
        </p:txBody>
      </p:sp>
      <p:sp>
        <p:nvSpPr>
          <p:cNvPr id="19" name="Rounded Rectangle 18"/>
          <p:cNvSpPr/>
          <p:nvPr/>
        </p:nvSpPr>
        <p:spPr>
          <a:xfrm>
            <a:off x="4716016" y="5827007"/>
            <a:ext cx="3515880" cy="598312"/>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How to create a dynamic array?</a:t>
            </a:r>
          </a:p>
        </p:txBody>
      </p:sp>
    </p:spTree>
    <p:extLst>
      <p:ext uri="{BB962C8B-B14F-4D97-AF65-F5344CB8AC3E}">
        <p14:creationId xmlns:p14="http://schemas.microsoft.com/office/powerpoint/2010/main" val="47590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a:t>
            </a:r>
            <a:r>
              <a:rPr lang="en-US" dirty="0" err="1">
                <a:latin typeface="Consolas" panose="020B0609020204030204" pitchFamily="49" charset="0"/>
                <a:cs typeface="Consolas" panose="020B0609020204030204" pitchFamily="49" charset="0"/>
              </a:rPr>
              <a:t>grow_phonebook</a:t>
            </a:r>
            <a:r>
              <a:rPr lang="en-US" dirty="0">
                <a:latin typeface="Consolas" panose="020B0609020204030204" pitchFamily="49" charset="0"/>
                <a:cs typeface="Consolas" panose="020B0609020204030204" pitchFamily="49" charset="0"/>
              </a:rPr>
              <a:t>()</a:t>
            </a:r>
            <a:endParaRPr lang="en-US" dirty="0"/>
          </a:p>
        </p:txBody>
      </p:sp>
      <p:sp>
        <p:nvSpPr>
          <p:cNvPr id="3" name="Content Placeholder 2"/>
          <p:cNvSpPr>
            <a:spLocks noGrp="1"/>
          </p:cNvSpPr>
          <p:nvPr>
            <p:ph idx="1"/>
          </p:nvPr>
        </p:nvSpPr>
        <p:spPr/>
        <p:txBody>
          <a:bodyPr/>
          <a:lstStyle/>
          <a:p>
            <a:r>
              <a:rPr lang="en-US" b="1" dirty="0">
                <a:solidFill>
                  <a:srgbClr val="FF0000"/>
                </a:solidFill>
              </a:rPr>
              <a:t>Step 2:  </a:t>
            </a:r>
            <a:r>
              <a:rPr lang="en-US" dirty="0"/>
              <a:t>Copy all the records from the original array to the new array</a:t>
            </a:r>
          </a:p>
        </p:txBody>
      </p:sp>
      <p:sp>
        <p:nvSpPr>
          <p:cNvPr id="4" name="Slide Number Placeholder 3"/>
          <p:cNvSpPr>
            <a:spLocks noGrp="1"/>
          </p:cNvSpPr>
          <p:nvPr>
            <p:ph type="sldNum" sz="quarter" idx="12"/>
          </p:nvPr>
        </p:nvSpPr>
        <p:spPr/>
        <p:txBody>
          <a:bodyPr/>
          <a:lstStyle/>
          <a:p>
            <a:fld id="{A2D5F323-9395-A24C-8003-89F99F5948AE}" type="slidenum">
              <a:rPr lang="en-US" smtClean="0"/>
              <a:pPr/>
              <a:t>22</a:t>
            </a:fld>
            <a:endParaRPr lang="en-US"/>
          </a:p>
        </p:txBody>
      </p:sp>
      <p:sp>
        <p:nvSpPr>
          <p:cNvPr id="5" name="TextBox 4"/>
          <p:cNvSpPr txBox="1"/>
          <p:nvPr/>
        </p:nvSpPr>
        <p:spPr>
          <a:xfrm>
            <a:off x="2607431" y="3034677"/>
            <a:ext cx="437940"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pb</a:t>
            </a:r>
            <a:endParaRPr lang="en-US" dirty="0"/>
          </a:p>
        </p:txBody>
      </p:sp>
      <p:sp>
        <p:nvSpPr>
          <p:cNvPr id="6" name="Rectangle 5"/>
          <p:cNvSpPr/>
          <p:nvPr/>
        </p:nvSpPr>
        <p:spPr>
          <a:xfrm>
            <a:off x="2598096" y="2687746"/>
            <a:ext cx="42548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7" name="Straight Arrow Connector 6"/>
          <p:cNvCxnSpPr/>
          <p:nvPr/>
        </p:nvCxnSpPr>
        <p:spPr>
          <a:xfrm>
            <a:off x="2885175" y="2856922"/>
            <a:ext cx="608290" cy="3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43045" y="2317713"/>
            <a:ext cx="2243115" cy="369332"/>
          </a:xfrm>
          <a:prstGeom prst="rect">
            <a:avLst/>
          </a:prstGeom>
          <a:noFill/>
        </p:spPr>
        <p:txBody>
          <a:bodyPr wrap="none" rtlCol="0">
            <a:spAutoFit/>
          </a:bodyPr>
          <a:lstStyle/>
          <a:p>
            <a:r>
              <a:rPr lang="en-US" dirty="0">
                <a:latin typeface="Calibri"/>
                <a:cs typeface="Calibri"/>
              </a:rPr>
              <a:t>array of size </a:t>
            </a:r>
            <a:r>
              <a:rPr lang="en-US" dirty="0" err="1">
                <a:latin typeface="Consolas" panose="020B0609020204030204" pitchFamily="49" charset="0"/>
                <a:cs typeface="Consolas" panose="020B0609020204030204" pitchFamily="49" charset="0"/>
              </a:rPr>
              <a:t>pb_size</a:t>
            </a:r>
            <a:endParaRPr lang="en-US" dirty="0"/>
          </a:p>
        </p:txBody>
      </p:sp>
      <p:graphicFrame>
        <p:nvGraphicFramePr>
          <p:cNvPr id="9" name="Table 8"/>
          <p:cNvGraphicFramePr>
            <a:graphicFrameLocks noGrp="1"/>
          </p:cNvGraphicFramePr>
          <p:nvPr/>
        </p:nvGraphicFramePr>
        <p:xfrm>
          <a:off x="3493465" y="2687045"/>
          <a:ext cx="2943010" cy="365760"/>
        </p:xfrm>
        <a:graphic>
          <a:graphicData uri="http://schemas.openxmlformats.org/drawingml/2006/table">
            <a:tbl>
              <a:tblPr bandRow="1">
                <a:tableStyleId>{69C7853C-536D-4A76-A0AE-DD22124D55A5}</a:tableStyleId>
              </a:tblPr>
              <a:tblGrid>
                <a:gridCol w="420430">
                  <a:extLst>
                    <a:ext uri="{9D8B030D-6E8A-4147-A177-3AD203B41FA5}">
                      <a16:colId xmlns:a16="http://schemas.microsoft.com/office/drawing/2014/main" val="20000"/>
                    </a:ext>
                  </a:extLst>
                </a:gridCol>
                <a:gridCol w="420430">
                  <a:extLst>
                    <a:ext uri="{9D8B030D-6E8A-4147-A177-3AD203B41FA5}">
                      <a16:colId xmlns:a16="http://schemas.microsoft.com/office/drawing/2014/main" val="20001"/>
                    </a:ext>
                  </a:extLst>
                </a:gridCol>
                <a:gridCol w="420430">
                  <a:extLst>
                    <a:ext uri="{9D8B030D-6E8A-4147-A177-3AD203B41FA5}">
                      <a16:colId xmlns:a16="http://schemas.microsoft.com/office/drawing/2014/main" val="20002"/>
                    </a:ext>
                  </a:extLst>
                </a:gridCol>
                <a:gridCol w="420430">
                  <a:extLst>
                    <a:ext uri="{9D8B030D-6E8A-4147-A177-3AD203B41FA5}">
                      <a16:colId xmlns:a16="http://schemas.microsoft.com/office/drawing/2014/main" val="20003"/>
                    </a:ext>
                  </a:extLst>
                </a:gridCol>
                <a:gridCol w="420430">
                  <a:extLst>
                    <a:ext uri="{9D8B030D-6E8A-4147-A177-3AD203B41FA5}">
                      <a16:colId xmlns:a16="http://schemas.microsoft.com/office/drawing/2014/main" val="20004"/>
                    </a:ext>
                  </a:extLst>
                </a:gridCol>
                <a:gridCol w="420430">
                  <a:extLst>
                    <a:ext uri="{9D8B030D-6E8A-4147-A177-3AD203B41FA5}">
                      <a16:colId xmlns:a16="http://schemas.microsoft.com/office/drawing/2014/main" val="20005"/>
                    </a:ext>
                  </a:extLst>
                </a:gridCol>
                <a:gridCol w="420430">
                  <a:extLst>
                    <a:ext uri="{9D8B030D-6E8A-4147-A177-3AD203B41FA5}">
                      <a16:colId xmlns:a16="http://schemas.microsoft.com/office/drawing/2014/main" val="20006"/>
                    </a:ext>
                  </a:extLst>
                </a:gridCol>
              </a:tblGrid>
              <a:tr h="344816">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3493465" y="3699135"/>
          <a:ext cx="4204300" cy="365760"/>
        </p:xfrm>
        <a:graphic>
          <a:graphicData uri="http://schemas.openxmlformats.org/drawingml/2006/table">
            <a:tbl>
              <a:tblPr bandRow="1">
                <a:tableStyleId>{08FB837D-C827-4EFA-A057-4D05807E0F7C}</a:tableStyleId>
              </a:tblPr>
              <a:tblGrid>
                <a:gridCol w="420430">
                  <a:extLst>
                    <a:ext uri="{9D8B030D-6E8A-4147-A177-3AD203B41FA5}">
                      <a16:colId xmlns:a16="http://schemas.microsoft.com/office/drawing/2014/main" val="20000"/>
                    </a:ext>
                  </a:extLst>
                </a:gridCol>
                <a:gridCol w="420430">
                  <a:extLst>
                    <a:ext uri="{9D8B030D-6E8A-4147-A177-3AD203B41FA5}">
                      <a16:colId xmlns:a16="http://schemas.microsoft.com/office/drawing/2014/main" val="20001"/>
                    </a:ext>
                  </a:extLst>
                </a:gridCol>
                <a:gridCol w="420430">
                  <a:extLst>
                    <a:ext uri="{9D8B030D-6E8A-4147-A177-3AD203B41FA5}">
                      <a16:colId xmlns:a16="http://schemas.microsoft.com/office/drawing/2014/main" val="20002"/>
                    </a:ext>
                  </a:extLst>
                </a:gridCol>
                <a:gridCol w="420430">
                  <a:extLst>
                    <a:ext uri="{9D8B030D-6E8A-4147-A177-3AD203B41FA5}">
                      <a16:colId xmlns:a16="http://schemas.microsoft.com/office/drawing/2014/main" val="20003"/>
                    </a:ext>
                  </a:extLst>
                </a:gridCol>
                <a:gridCol w="420430">
                  <a:extLst>
                    <a:ext uri="{9D8B030D-6E8A-4147-A177-3AD203B41FA5}">
                      <a16:colId xmlns:a16="http://schemas.microsoft.com/office/drawing/2014/main" val="20004"/>
                    </a:ext>
                  </a:extLst>
                </a:gridCol>
                <a:gridCol w="420430">
                  <a:extLst>
                    <a:ext uri="{9D8B030D-6E8A-4147-A177-3AD203B41FA5}">
                      <a16:colId xmlns:a16="http://schemas.microsoft.com/office/drawing/2014/main" val="20005"/>
                    </a:ext>
                  </a:extLst>
                </a:gridCol>
                <a:gridCol w="420430">
                  <a:extLst>
                    <a:ext uri="{9D8B030D-6E8A-4147-A177-3AD203B41FA5}">
                      <a16:colId xmlns:a16="http://schemas.microsoft.com/office/drawing/2014/main" val="20006"/>
                    </a:ext>
                  </a:extLst>
                </a:gridCol>
                <a:gridCol w="420430">
                  <a:extLst>
                    <a:ext uri="{9D8B030D-6E8A-4147-A177-3AD203B41FA5}">
                      <a16:colId xmlns:a16="http://schemas.microsoft.com/office/drawing/2014/main" val="20007"/>
                    </a:ext>
                  </a:extLst>
                </a:gridCol>
                <a:gridCol w="420430">
                  <a:extLst>
                    <a:ext uri="{9D8B030D-6E8A-4147-A177-3AD203B41FA5}">
                      <a16:colId xmlns:a16="http://schemas.microsoft.com/office/drawing/2014/main" val="20008"/>
                    </a:ext>
                  </a:extLst>
                </a:gridCol>
                <a:gridCol w="420430">
                  <a:extLst>
                    <a:ext uri="{9D8B030D-6E8A-4147-A177-3AD203B41FA5}">
                      <a16:colId xmlns:a16="http://schemas.microsoft.com/office/drawing/2014/main" val="20009"/>
                    </a:ext>
                  </a:extLst>
                </a:gridCol>
              </a:tblGrid>
              <a:tr h="344816">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2329459" y="4059441"/>
            <a:ext cx="944489"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pb_new</a:t>
            </a:r>
            <a:endParaRPr lang="en-US" dirty="0"/>
          </a:p>
        </p:txBody>
      </p:sp>
      <p:sp>
        <p:nvSpPr>
          <p:cNvPr id="12" name="Rectangle 11"/>
          <p:cNvSpPr/>
          <p:nvPr/>
        </p:nvSpPr>
        <p:spPr>
          <a:xfrm>
            <a:off x="2598096" y="3712510"/>
            <a:ext cx="42548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3" name="Straight Arrow Connector 12"/>
          <p:cNvCxnSpPr>
            <a:endCxn id="10" idx="1"/>
          </p:cNvCxnSpPr>
          <p:nvPr/>
        </p:nvCxnSpPr>
        <p:spPr>
          <a:xfrm>
            <a:off x="2885175" y="3881687"/>
            <a:ext cx="608290" cy="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643045" y="4043951"/>
            <a:ext cx="2749663" cy="369332"/>
          </a:xfrm>
          <a:prstGeom prst="rect">
            <a:avLst/>
          </a:prstGeom>
          <a:noFill/>
        </p:spPr>
        <p:txBody>
          <a:bodyPr wrap="none" rtlCol="0">
            <a:spAutoFit/>
          </a:bodyPr>
          <a:lstStyle/>
          <a:p>
            <a:r>
              <a:rPr lang="en-US" dirty="0">
                <a:latin typeface="Calibri"/>
                <a:cs typeface="Calibri"/>
              </a:rPr>
              <a:t>array of size </a:t>
            </a:r>
            <a:r>
              <a:rPr lang="en-US" dirty="0" err="1">
                <a:latin typeface="Consolas" panose="020B0609020204030204" pitchFamily="49" charset="0"/>
                <a:cs typeface="Consolas" panose="020B0609020204030204" pitchFamily="49" charset="0"/>
              </a:rPr>
              <a:t>pb_size</a:t>
            </a:r>
            <a:r>
              <a:rPr lang="en-US" dirty="0">
                <a:latin typeface="Consolas" panose="020B0609020204030204" pitchFamily="49" charset="0"/>
                <a:cs typeface="Consolas" panose="020B0609020204030204" pitchFamily="49" charset="0"/>
              </a:rPr>
              <a:t> + n</a:t>
            </a:r>
            <a:endParaRPr lang="en-US" dirty="0"/>
          </a:p>
        </p:txBody>
      </p:sp>
      <p:sp>
        <p:nvSpPr>
          <p:cNvPr id="19" name="Down Arrow 18"/>
          <p:cNvSpPr/>
          <p:nvPr/>
        </p:nvSpPr>
        <p:spPr>
          <a:xfrm>
            <a:off x="3612069" y="3128887"/>
            <a:ext cx="167116" cy="508287"/>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0" name="Down Arrow 19"/>
          <p:cNvSpPr/>
          <p:nvPr/>
        </p:nvSpPr>
        <p:spPr>
          <a:xfrm>
            <a:off x="4036087" y="3128887"/>
            <a:ext cx="167116" cy="508287"/>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1" name="Down Arrow 20"/>
          <p:cNvSpPr/>
          <p:nvPr/>
        </p:nvSpPr>
        <p:spPr>
          <a:xfrm>
            <a:off x="4460105" y="3128887"/>
            <a:ext cx="167116" cy="508287"/>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2" name="Down Arrow 21"/>
          <p:cNvSpPr/>
          <p:nvPr/>
        </p:nvSpPr>
        <p:spPr>
          <a:xfrm>
            <a:off x="4884123" y="3128887"/>
            <a:ext cx="167116" cy="508287"/>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3" name="Down Arrow 22"/>
          <p:cNvSpPr/>
          <p:nvPr/>
        </p:nvSpPr>
        <p:spPr>
          <a:xfrm>
            <a:off x="5308141" y="3128887"/>
            <a:ext cx="167116" cy="508287"/>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4" name="Down Arrow 23"/>
          <p:cNvSpPr/>
          <p:nvPr/>
        </p:nvSpPr>
        <p:spPr>
          <a:xfrm>
            <a:off x="5732159" y="3128887"/>
            <a:ext cx="167116" cy="508287"/>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5" name="Down Arrow 24"/>
          <p:cNvSpPr/>
          <p:nvPr/>
        </p:nvSpPr>
        <p:spPr>
          <a:xfrm>
            <a:off x="6156176" y="3128887"/>
            <a:ext cx="167116" cy="508287"/>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6" name="Rounded Rectangle 25"/>
          <p:cNvSpPr/>
          <p:nvPr/>
        </p:nvSpPr>
        <p:spPr>
          <a:xfrm>
            <a:off x="1371999" y="4916056"/>
            <a:ext cx="6510443" cy="988397"/>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Segoe Print" pitchFamily="2" charset="0"/>
              </a:rPr>
              <a:t>You just need to treat it as ordinary copying of array elements.  Remember that a pointer to array can be used as an array name for accessing the elements, e.g., you may write </a:t>
            </a:r>
            <a:r>
              <a:rPr lang="en-US" sz="1400" dirty="0" err="1">
                <a:latin typeface="Consolas" panose="020B0609020204030204" pitchFamily="49" charset="0"/>
                <a:cs typeface="Consolas" panose="020B0609020204030204" pitchFamily="49" charset="0"/>
              </a:rPr>
              <a:t>pb</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r>
              <a:rPr lang="en-US" sz="1400" dirty="0">
                <a:latin typeface="Segoe Print" pitchFamily="2" charset="0"/>
              </a:rPr>
              <a:t>, </a:t>
            </a:r>
            <a:r>
              <a:rPr lang="en-US" sz="1400" dirty="0" err="1">
                <a:latin typeface="Consolas" panose="020B0609020204030204" pitchFamily="49" charset="0"/>
                <a:cs typeface="Consolas" panose="020B0609020204030204" pitchFamily="49" charset="0"/>
              </a:rPr>
              <a:t>pb_new</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794798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a:t>
            </a:r>
            <a:r>
              <a:rPr lang="en-US" dirty="0" err="1">
                <a:latin typeface="Consolas" panose="020B0609020204030204" pitchFamily="49" charset="0"/>
                <a:cs typeface="Consolas" panose="020B0609020204030204" pitchFamily="49" charset="0"/>
              </a:rPr>
              <a:t>grow_phonebook</a:t>
            </a:r>
            <a:r>
              <a:rPr lang="en-US" dirty="0">
                <a:latin typeface="Consolas" panose="020B0609020204030204" pitchFamily="49" charset="0"/>
                <a:cs typeface="Consolas" panose="020B0609020204030204" pitchFamily="49" charset="0"/>
              </a:rPr>
              <a:t>()</a:t>
            </a:r>
            <a:endParaRPr lang="en-US" dirty="0"/>
          </a:p>
        </p:txBody>
      </p:sp>
      <p:sp>
        <p:nvSpPr>
          <p:cNvPr id="3" name="Content Placeholder 2"/>
          <p:cNvSpPr>
            <a:spLocks noGrp="1"/>
          </p:cNvSpPr>
          <p:nvPr>
            <p:ph idx="1"/>
          </p:nvPr>
        </p:nvSpPr>
        <p:spPr>
          <a:xfrm>
            <a:off x="457200" y="1264675"/>
            <a:ext cx="8229600" cy="5456800"/>
          </a:xfrm>
        </p:spPr>
        <p:txBody>
          <a:bodyPr>
            <a:normAutofit/>
          </a:bodyPr>
          <a:lstStyle/>
          <a:p>
            <a:r>
              <a:rPr lang="en-US" b="1" dirty="0">
                <a:solidFill>
                  <a:srgbClr val="FF0000"/>
                </a:solidFill>
              </a:rPr>
              <a:t>Step 3:  </a:t>
            </a:r>
            <a:r>
              <a:rPr lang="en-US" dirty="0"/>
              <a:t>Now that the new array is ready, we should deal with releasing the memory occupied by the old array.   </a:t>
            </a:r>
            <a:r>
              <a:rPr lang="en-US" dirty="0">
                <a:solidFill>
                  <a:schemeClr val="accent6">
                    <a:lumMod val="75000"/>
                  </a:schemeClr>
                </a:solidFill>
              </a:rPr>
              <a:t>Delete the old dynamic array</a:t>
            </a:r>
            <a:r>
              <a:rPr lang="en-US" dirty="0"/>
              <a:t> and </a:t>
            </a:r>
            <a:r>
              <a:rPr lang="en-US" dirty="0">
                <a:solidFill>
                  <a:schemeClr val="accent6">
                    <a:lumMod val="75000"/>
                  </a:schemeClr>
                </a:solidFill>
              </a:rPr>
              <a:t>points </a:t>
            </a:r>
            <a:r>
              <a:rPr lang="en-US" sz="2000" dirty="0" err="1">
                <a:solidFill>
                  <a:schemeClr val="accent6">
                    <a:lumMod val="75000"/>
                  </a:schemeClr>
                </a:solidFill>
                <a:latin typeface="Consolas" panose="020B0609020204030204" pitchFamily="49" charset="0"/>
                <a:cs typeface="Consolas" panose="020B0609020204030204" pitchFamily="49" charset="0"/>
              </a:rPr>
              <a:t>pb</a:t>
            </a:r>
            <a:r>
              <a:rPr lang="en-US" dirty="0">
                <a:solidFill>
                  <a:schemeClr val="accent6">
                    <a:lumMod val="75000"/>
                  </a:schemeClr>
                </a:solidFill>
              </a:rPr>
              <a:t> to the new array</a:t>
            </a:r>
            <a:r>
              <a:rPr lang="en-US" dirty="0"/>
              <a:t>. </a:t>
            </a:r>
          </a:p>
          <a:p>
            <a:endParaRPr lang="en-US" dirty="0"/>
          </a:p>
          <a:p>
            <a:endParaRPr lang="en-US" dirty="0"/>
          </a:p>
          <a:p>
            <a:endParaRPr lang="en-US" dirty="0"/>
          </a:p>
          <a:p>
            <a:endParaRPr lang="en-US" dirty="0"/>
          </a:p>
          <a:p>
            <a:endParaRPr lang="en-US" dirty="0"/>
          </a:p>
          <a:p>
            <a:endParaRPr lang="en-US" b="1" dirty="0">
              <a:solidFill>
                <a:srgbClr val="FF0000"/>
              </a:solidFill>
            </a:endParaRPr>
          </a:p>
          <a:p>
            <a:endParaRPr lang="en-US" b="1" dirty="0">
              <a:solidFill>
                <a:srgbClr val="FF0000"/>
              </a:solidFill>
            </a:endParaRPr>
          </a:p>
          <a:p>
            <a:r>
              <a:rPr lang="en-US" b="1" dirty="0">
                <a:solidFill>
                  <a:srgbClr val="FF0000"/>
                </a:solidFill>
              </a:rPr>
              <a:t>Step 4:  </a:t>
            </a:r>
            <a:r>
              <a:rPr lang="en-US" dirty="0"/>
              <a:t>update the phone book size </a:t>
            </a:r>
            <a:r>
              <a:rPr lang="en-US" sz="2000" dirty="0" err="1">
                <a:latin typeface="Consolas" panose="020B0609020204030204" pitchFamily="49" charset="0"/>
                <a:cs typeface="Consolas" panose="020B0609020204030204" pitchFamily="49" charset="0"/>
              </a:rPr>
              <a:t>pb_size</a:t>
            </a:r>
            <a:r>
              <a:rPr lang="en-US" dirty="0"/>
              <a:t> to the new size and we are done!  </a:t>
            </a:r>
          </a:p>
        </p:txBody>
      </p:sp>
      <p:sp>
        <p:nvSpPr>
          <p:cNvPr id="4" name="Slide Number Placeholder 3"/>
          <p:cNvSpPr>
            <a:spLocks noGrp="1"/>
          </p:cNvSpPr>
          <p:nvPr>
            <p:ph type="sldNum" sz="quarter" idx="12"/>
          </p:nvPr>
        </p:nvSpPr>
        <p:spPr/>
        <p:txBody>
          <a:bodyPr/>
          <a:lstStyle/>
          <a:p>
            <a:fld id="{A2D5F323-9395-A24C-8003-89F99F5948AE}" type="slidenum">
              <a:rPr lang="en-US" smtClean="0"/>
              <a:pPr/>
              <a:t>23</a:t>
            </a:fld>
            <a:endParaRPr lang="en-US"/>
          </a:p>
        </p:txBody>
      </p:sp>
      <p:sp>
        <p:nvSpPr>
          <p:cNvPr id="5" name="TextBox 4"/>
          <p:cNvSpPr txBox="1"/>
          <p:nvPr/>
        </p:nvSpPr>
        <p:spPr>
          <a:xfrm>
            <a:off x="745898" y="3306129"/>
            <a:ext cx="437940"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pb</a:t>
            </a:r>
            <a:endParaRPr lang="en-US" dirty="0"/>
          </a:p>
        </p:txBody>
      </p:sp>
      <p:sp>
        <p:nvSpPr>
          <p:cNvPr id="6" name="Rectangle 5"/>
          <p:cNvSpPr/>
          <p:nvPr/>
        </p:nvSpPr>
        <p:spPr>
          <a:xfrm>
            <a:off x="736563" y="2959198"/>
            <a:ext cx="42548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7" name="Straight Arrow Connector 6"/>
          <p:cNvCxnSpPr/>
          <p:nvPr/>
        </p:nvCxnSpPr>
        <p:spPr>
          <a:xfrm>
            <a:off x="1023642" y="3128374"/>
            <a:ext cx="608290" cy="842213"/>
          </a:xfrm>
          <a:prstGeom prst="straightConnector1">
            <a:avLst/>
          </a:prstGeom>
          <a:ln w="3810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graphicFrame>
        <p:nvGraphicFramePr>
          <p:cNvPr id="9" name="Table 8"/>
          <p:cNvGraphicFramePr>
            <a:graphicFrameLocks noGrp="1"/>
          </p:cNvGraphicFramePr>
          <p:nvPr/>
        </p:nvGraphicFramePr>
        <p:xfrm>
          <a:off x="1631932" y="2958497"/>
          <a:ext cx="2943010" cy="365760"/>
        </p:xfrm>
        <a:graphic>
          <a:graphicData uri="http://schemas.openxmlformats.org/drawingml/2006/table">
            <a:tbl>
              <a:tblPr bandRow="1">
                <a:tableStyleId>{2D5ABB26-0587-4C30-8999-92F81FD0307C}</a:tableStyleId>
              </a:tblPr>
              <a:tblGrid>
                <a:gridCol w="420430">
                  <a:extLst>
                    <a:ext uri="{9D8B030D-6E8A-4147-A177-3AD203B41FA5}">
                      <a16:colId xmlns:a16="http://schemas.microsoft.com/office/drawing/2014/main" val="20000"/>
                    </a:ext>
                  </a:extLst>
                </a:gridCol>
                <a:gridCol w="420430">
                  <a:extLst>
                    <a:ext uri="{9D8B030D-6E8A-4147-A177-3AD203B41FA5}">
                      <a16:colId xmlns:a16="http://schemas.microsoft.com/office/drawing/2014/main" val="20001"/>
                    </a:ext>
                  </a:extLst>
                </a:gridCol>
                <a:gridCol w="420430">
                  <a:extLst>
                    <a:ext uri="{9D8B030D-6E8A-4147-A177-3AD203B41FA5}">
                      <a16:colId xmlns:a16="http://schemas.microsoft.com/office/drawing/2014/main" val="20002"/>
                    </a:ext>
                  </a:extLst>
                </a:gridCol>
                <a:gridCol w="420430">
                  <a:extLst>
                    <a:ext uri="{9D8B030D-6E8A-4147-A177-3AD203B41FA5}">
                      <a16:colId xmlns:a16="http://schemas.microsoft.com/office/drawing/2014/main" val="20003"/>
                    </a:ext>
                  </a:extLst>
                </a:gridCol>
                <a:gridCol w="420430">
                  <a:extLst>
                    <a:ext uri="{9D8B030D-6E8A-4147-A177-3AD203B41FA5}">
                      <a16:colId xmlns:a16="http://schemas.microsoft.com/office/drawing/2014/main" val="20004"/>
                    </a:ext>
                  </a:extLst>
                </a:gridCol>
                <a:gridCol w="420430">
                  <a:extLst>
                    <a:ext uri="{9D8B030D-6E8A-4147-A177-3AD203B41FA5}">
                      <a16:colId xmlns:a16="http://schemas.microsoft.com/office/drawing/2014/main" val="20005"/>
                    </a:ext>
                  </a:extLst>
                </a:gridCol>
                <a:gridCol w="420430">
                  <a:extLst>
                    <a:ext uri="{9D8B030D-6E8A-4147-A177-3AD203B41FA5}">
                      <a16:colId xmlns:a16="http://schemas.microsoft.com/office/drawing/2014/main" val="20006"/>
                    </a:ext>
                  </a:extLst>
                </a:gridCol>
              </a:tblGrid>
              <a:tr h="344816">
                <a:tc>
                  <a:txBody>
                    <a:bodyPr/>
                    <a:lstStyle/>
                    <a:p>
                      <a:endParaRPr lang="en-US"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1631932" y="3970587"/>
          <a:ext cx="4204300" cy="365760"/>
        </p:xfrm>
        <a:graphic>
          <a:graphicData uri="http://schemas.openxmlformats.org/drawingml/2006/table">
            <a:tbl>
              <a:tblPr bandRow="1">
                <a:tableStyleId>{08FB837D-C827-4EFA-A057-4D05807E0F7C}</a:tableStyleId>
              </a:tblPr>
              <a:tblGrid>
                <a:gridCol w="420430">
                  <a:extLst>
                    <a:ext uri="{9D8B030D-6E8A-4147-A177-3AD203B41FA5}">
                      <a16:colId xmlns:a16="http://schemas.microsoft.com/office/drawing/2014/main" val="20000"/>
                    </a:ext>
                  </a:extLst>
                </a:gridCol>
                <a:gridCol w="420430">
                  <a:extLst>
                    <a:ext uri="{9D8B030D-6E8A-4147-A177-3AD203B41FA5}">
                      <a16:colId xmlns:a16="http://schemas.microsoft.com/office/drawing/2014/main" val="20001"/>
                    </a:ext>
                  </a:extLst>
                </a:gridCol>
                <a:gridCol w="420430">
                  <a:extLst>
                    <a:ext uri="{9D8B030D-6E8A-4147-A177-3AD203B41FA5}">
                      <a16:colId xmlns:a16="http://schemas.microsoft.com/office/drawing/2014/main" val="20002"/>
                    </a:ext>
                  </a:extLst>
                </a:gridCol>
                <a:gridCol w="420430">
                  <a:extLst>
                    <a:ext uri="{9D8B030D-6E8A-4147-A177-3AD203B41FA5}">
                      <a16:colId xmlns:a16="http://schemas.microsoft.com/office/drawing/2014/main" val="20003"/>
                    </a:ext>
                  </a:extLst>
                </a:gridCol>
                <a:gridCol w="420430">
                  <a:extLst>
                    <a:ext uri="{9D8B030D-6E8A-4147-A177-3AD203B41FA5}">
                      <a16:colId xmlns:a16="http://schemas.microsoft.com/office/drawing/2014/main" val="20004"/>
                    </a:ext>
                  </a:extLst>
                </a:gridCol>
                <a:gridCol w="420430">
                  <a:extLst>
                    <a:ext uri="{9D8B030D-6E8A-4147-A177-3AD203B41FA5}">
                      <a16:colId xmlns:a16="http://schemas.microsoft.com/office/drawing/2014/main" val="20005"/>
                    </a:ext>
                  </a:extLst>
                </a:gridCol>
                <a:gridCol w="420430">
                  <a:extLst>
                    <a:ext uri="{9D8B030D-6E8A-4147-A177-3AD203B41FA5}">
                      <a16:colId xmlns:a16="http://schemas.microsoft.com/office/drawing/2014/main" val="20006"/>
                    </a:ext>
                  </a:extLst>
                </a:gridCol>
                <a:gridCol w="420430">
                  <a:extLst>
                    <a:ext uri="{9D8B030D-6E8A-4147-A177-3AD203B41FA5}">
                      <a16:colId xmlns:a16="http://schemas.microsoft.com/office/drawing/2014/main" val="20007"/>
                    </a:ext>
                  </a:extLst>
                </a:gridCol>
                <a:gridCol w="420430">
                  <a:extLst>
                    <a:ext uri="{9D8B030D-6E8A-4147-A177-3AD203B41FA5}">
                      <a16:colId xmlns:a16="http://schemas.microsoft.com/office/drawing/2014/main" val="20008"/>
                    </a:ext>
                  </a:extLst>
                </a:gridCol>
                <a:gridCol w="420430">
                  <a:extLst>
                    <a:ext uri="{9D8B030D-6E8A-4147-A177-3AD203B41FA5}">
                      <a16:colId xmlns:a16="http://schemas.microsoft.com/office/drawing/2014/main" val="20009"/>
                    </a:ext>
                  </a:extLst>
                </a:gridCol>
              </a:tblGrid>
              <a:tr h="344816">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467926" y="4330893"/>
            <a:ext cx="944489"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pb_new</a:t>
            </a:r>
            <a:endParaRPr lang="en-US" dirty="0"/>
          </a:p>
        </p:txBody>
      </p:sp>
      <p:sp>
        <p:nvSpPr>
          <p:cNvPr id="12" name="Rectangle 11"/>
          <p:cNvSpPr/>
          <p:nvPr/>
        </p:nvSpPr>
        <p:spPr>
          <a:xfrm>
            <a:off x="736563" y="3983962"/>
            <a:ext cx="42548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3" name="Straight Arrow Connector 12"/>
          <p:cNvCxnSpPr>
            <a:endCxn id="10" idx="1"/>
          </p:cNvCxnSpPr>
          <p:nvPr/>
        </p:nvCxnSpPr>
        <p:spPr>
          <a:xfrm>
            <a:off x="1023642" y="4153139"/>
            <a:ext cx="608290" cy="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781512" y="4315403"/>
            <a:ext cx="2749663" cy="369332"/>
          </a:xfrm>
          <a:prstGeom prst="rect">
            <a:avLst/>
          </a:prstGeom>
          <a:noFill/>
        </p:spPr>
        <p:txBody>
          <a:bodyPr wrap="none" rtlCol="0">
            <a:spAutoFit/>
          </a:bodyPr>
          <a:lstStyle/>
          <a:p>
            <a:r>
              <a:rPr lang="en-US" dirty="0">
                <a:latin typeface="Calibri"/>
                <a:cs typeface="Calibri"/>
              </a:rPr>
              <a:t>array of size </a:t>
            </a:r>
            <a:r>
              <a:rPr lang="en-US" dirty="0" err="1">
                <a:latin typeface="Consolas" panose="020B0609020204030204" pitchFamily="49" charset="0"/>
                <a:cs typeface="Consolas" panose="020B0609020204030204" pitchFamily="49" charset="0"/>
              </a:rPr>
              <a:t>pb_size</a:t>
            </a:r>
            <a:r>
              <a:rPr lang="en-US" dirty="0">
                <a:latin typeface="Consolas" panose="020B0609020204030204" pitchFamily="49" charset="0"/>
                <a:cs typeface="Consolas" panose="020B0609020204030204" pitchFamily="49" charset="0"/>
              </a:rPr>
              <a:t> + n</a:t>
            </a:r>
            <a:endParaRPr lang="en-US" dirty="0"/>
          </a:p>
        </p:txBody>
      </p:sp>
      <p:cxnSp>
        <p:nvCxnSpPr>
          <p:cNvPr id="23" name="Straight Connector 22"/>
          <p:cNvCxnSpPr/>
          <p:nvPr/>
        </p:nvCxnSpPr>
        <p:spPr>
          <a:xfrm>
            <a:off x="1631932" y="2773142"/>
            <a:ext cx="2943010" cy="7744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1631932" y="2773142"/>
            <a:ext cx="2943010" cy="774477"/>
          </a:xfrm>
          <a:prstGeom prst="line">
            <a:avLst/>
          </a:prstGeom>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5139007" y="2589512"/>
            <a:ext cx="3408401" cy="1241270"/>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r>
              <a:rPr lang="en-US" sz="1400" dirty="0">
                <a:latin typeface="Segoe Print"/>
                <a:cs typeface="Segoe Print"/>
              </a:rPr>
              <a:t>Note that </a:t>
            </a:r>
            <a:r>
              <a:rPr lang="en-US" sz="1400" dirty="0" err="1">
                <a:latin typeface="Consolas" panose="020B0609020204030204" pitchFamily="49" charset="0"/>
                <a:cs typeface="Consolas" panose="020B0609020204030204" pitchFamily="49" charset="0"/>
              </a:rPr>
              <a:t>pb_new</a:t>
            </a:r>
            <a:r>
              <a:rPr lang="en-US" sz="1400" dirty="0">
                <a:latin typeface="Segoe Print"/>
                <a:cs typeface="Segoe Print"/>
              </a:rPr>
              <a:t> is only local to </a:t>
            </a:r>
            <a:r>
              <a:rPr lang="en-US" sz="1400" dirty="0" err="1">
                <a:latin typeface="Consolas" panose="020B0609020204030204" pitchFamily="49" charset="0"/>
                <a:cs typeface="Consolas" panose="020B0609020204030204" pitchFamily="49" charset="0"/>
              </a:rPr>
              <a:t>grow_phonebook</a:t>
            </a:r>
            <a:r>
              <a:rPr lang="en-US" sz="1200" dirty="0">
                <a:latin typeface="Segoe Print"/>
                <a:cs typeface="Segoe Print"/>
              </a:rPr>
              <a:t>() </a:t>
            </a:r>
            <a:r>
              <a:rPr lang="en-US" sz="1400" dirty="0">
                <a:latin typeface="Segoe Print"/>
                <a:cs typeface="Segoe Print"/>
              </a:rPr>
              <a:t>and </a:t>
            </a:r>
            <a:r>
              <a:rPr lang="en-US" sz="1400" dirty="0" err="1">
                <a:latin typeface="Consolas" panose="020B0609020204030204" pitchFamily="49" charset="0"/>
                <a:cs typeface="Consolas" panose="020B0609020204030204" pitchFamily="49" charset="0"/>
              </a:rPr>
              <a:t>pb</a:t>
            </a:r>
            <a:r>
              <a:rPr lang="en-US" sz="1400" dirty="0">
                <a:latin typeface="Segoe Print"/>
                <a:cs typeface="Segoe Print"/>
              </a:rPr>
              <a:t> is the reference parameter that points to where the new array is in the calling function (i.e., </a:t>
            </a:r>
            <a:r>
              <a:rPr lang="en-US" sz="1400" dirty="0">
                <a:latin typeface="Consolas" panose="020B0609020204030204" pitchFamily="49" charset="0"/>
                <a:cs typeface="Consolas" panose="020B0609020204030204" pitchFamily="49" charset="0"/>
              </a:rPr>
              <a:t>main()</a:t>
            </a:r>
            <a:r>
              <a:rPr lang="en-US" sz="1400" dirty="0">
                <a:latin typeface="Segoe Print"/>
                <a:cs typeface="Segoe Print"/>
              </a:rPr>
              <a:t>)</a:t>
            </a:r>
          </a:p>
        </p:txBody>
      </p:sp>
      <p:sp>
        <p:nvSpPr>
          <p:cNvPr id="27" name="Rounded Rectangle 26"/>
          <p:cNvSpPr/>
          <p:nvPr/>
        </p:nvSpPr>
        <p:spPr>
          <a:xfrm>
            <a:off x="5580719" y="3855860"/>
            <a:ext cx="3408401" cy="1579490"/>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r>
              <a:rPr lang="en-US" sz="1400" dirty="0">
                <a:latin typeface="Segoe Print"/>
                <a:cs typeface="Segoe Print"/>
              </a:rPr>
              <a:t>If we forgot to update </a:t>
            </a:r>
            <a:r>
              <a:rPr lang="en-US" sz="1400" dirty="0" err="1">
                <a:latin typeface="Consolas" panose="020B0609020204030204" pitchFamily="49" charset="0"/>
                <a:cs typeface="Consolas" panose="020B0609020204030204" pitchFamily="49" charset="0"/>
              </a:rPr>
              <a:t>pb</a:t>
            </a:r>
            <a:r>
              <a:rPr lang="en-US" sz="1400" dirty="0">
                <a:latin typeface="Segoe Print"/>
                <a:cs typeface="Segoe Print"/>
              </a:rPr>
              <a:t> to point to the new array, the new array cannot be accessed in the main function and there is </a:t>
            </a:r>
            <a:r>
              <a:rPr lang="en-US" sz="1400" dirty="0">
                <a:solidFill>
                  <a:srgbClr val="E46C0A"/>
                </a:solidFill>
                <a:latin typeface="Segoe Print"/>
                <a:cs typeface="Segoe Print"/>
              </a:rPr>
              <a:t>memory leak</a:t>
            </a:r>
            <a:r>
              <a:rPr lang="en-US" sz="1400" dirty="0">
                <a:latin typeface="Segoe Print"/>
                <a:cs typeface="Segoe Print"/>
              </a:rPr>
              <a:t>.  Also, the pointer </a:t>
            </a:r>
            <a:r>
              <a:rPr lang="en-US" sz="1400" dirty="0">
                <a:latin typeface="Consolas" panose="020B0609020204030204" pitchFamily="49" charset="0"/>
                <a:cs typeface="Consolas" panose="020B0609020204030204" pitchFamily="49" charset="0"/>
              </a:rPr>
              <a:t>phonebook</a:t>
            </a:r>
            <a:r>
              <a:rPr lang="en-US" sz="1400" dirty="0">
                <a:latin typeface="Segoe Print"/>
                <a:cs typeface="Segoe Print"/>
              </a:rPr>
              <a:t> in the main function will become a </a:t>
            </a:r>
            <a:r>
              <a:rPr lang="en-US" sz="1400" dirty="0">
                <a:solidFill>
                  <a:srgbClr val="E46C0A"/>
                </a:solidFill>
                <a:latin typeface="Segoe Print"/>
                <a:cs typeface="Segoe Print"/>
              </a:rPr>
              <a:t>dangling pointer</a:t>
            </a:r>
            <a:r>
              <a:rPr lang="en-US" sz="1400" dirty="0">
                <a:latin typeface="Segoe Print"/>
                <a:cs typeface="Segoe Print"/>
              </a:rPr>
              <a:t>.</a:t>
            </a:r>
          </a:p>
        </p:txBody>
      </p:sp>
      <p:sp>
        <p:nvSpPr>
          <p:cNvPr id="28" name="Rounded Rectangle 27"/>
          <p:cNvSpPr/>
          <p:nvPr/>
        </p:nvSpPr>
        <p:spPr>
          <a:xfrm>
            <a:off x="3381355" y="6139993"/>
            <a:ext cx="4553608" cy="525653"/>
          </a:xfrm>
          <a:prstGeom prst="round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r>
              <a:rPr lang="en-US" sz="1400" dirty="0">
                <a:solidFill>
                  <a:schemeClr val="dk1"/>
                </a:solidFill>
                <a:latin typeface="Segoe Print"/>
                <a:cs typeface="Segoe Print"/>
              </a:rPr>
              <a:t>Try the program with the add record option from the main menu, and see the result.</a:t>
            </a:r>
          </a:p>
        </p:txBody>
      </p:sp>
    </p:spTree>
    <p:extLst>
      <p:ext uri="{BB962C8B-B14F-4D97-AF65-F5344CB8AC3E}">
        <p14:creationId xmlns:p14="http://schemas.microsoft.com/office/powerpoint/2010/main" val="67870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Question</a:t>
            </a:r>
          </a:p>
        </p:txBody>
      </p:sp>
      <p:sp>
        <p:nvSpPr>
          <p:cNvPr id="3" name="Content Placeholder 2"/>
          <p:cNvSpPr>
            <a:spLocks noGrp="1"/>
          </p:cNvSpPr>
          <p:nvPr>
            <p:ph idx="1"/>
          </p:nvPr>
        </p:nvSpPr>
        <p:spPr/>
        <p:txBody>
          <a:bodyPr/>
          <a:lstStyle/>
          <a:p>
            <a:r>
              <a:rPr lang="en-US" dirty="0"/>
              <a:t>The program now works in such a way that the phonebook will grow whenever it is full, and we can control the size that it should grow every time (the parameter n in </a:t>
            </a:r>
            <a:r>
              <a:rPr lang="en-US" sz="2000" dirty="0" err="1">
                <a:latin typeface="Consolas" panose="020B0609020204030204" pitchFamily="49" charset="0"/>
                <a:cs typeface="Consolas" panose="020B0609020204030204" pitchFamily="49" charset="0"/>
              </a:rPr>
              <a:t>grow_phonebook</a:t>
            </a:r>
            <a:r>
              <a:rPr lang="en-US" sz="2000" dirty="0">
                <a:latin typeface="Consolas" panose="020B0609020204030204" pitchFamily="49" charset="0"/>
                <a:cs typeface="Consolas" panose="020B0609020204030204" pitchFamily="49" charset="0"/>
              </a:rPr>
              <a:t>()</a:t>
            </a:r>
            <a:r>
              <a:rPr lang="en-US" dirty="0"/>
              <a:t>).   But by how much? </a:t>
            </a:r>
          </a:p>
          <a:p>
            <a:r>
              <a:rPr lang="en-US" dirty="0"/>
              <a:t>In this program, we just simply increase the size by a constant amount (now 3), independent of the original array size. </a:t>
            </a:r>
          </a:p>
          <a:p>
            <a:r>
              <a:rPr lang="en-US" dirty="0"/>
              <a:t>What if we set a large </a:t>
            </a:r>
            <a:r>
              <a:rPr lang="en-US" sz="2000" dirty="0">
                <a:latin typeface="Consolas" panose="020B0609020204030204" pitchFamily="49" charset="0"/>
                <a:cs typeface="Consolas" panose="020B0609020204030204" pitchFamily="49" charset="0"/>
              </a:rPr>
              <a:t>n</a:t>
            </a:r>
            <a:r>
              <a:rPr lang="en-US" dirty="0"/>
              <a:t>?</a:t>
            </a:r>
          </a:p>
          <a:p>
            <a:r>
              <a:rPr lang="en-US" dirty="0"/>
              <a:t>What if we set a small </a:t>
            </a:r>
            <a:r>
              <a:rPr lang="en-US" sz="2000" dirty="0">
                <a:latin typeface="Consolas" panose="020B0609020204030204" pitchFamily="49" charset="0"/>
                <a:cs typeface="Consolas" panose="020B0609020204030204" pitchFamily="49" charset="0"/>
              </a:rPr>
              <a:t>n</a:t>
            </a:r>
            <a:r>
              <a:rPr lang="en-US" dirty="0"/>
              <a:t>?</a:t>
            </a:r>
          </a:p>
          <a:p>
            <a:r>
              <a:rPr lang="en-US" dirty="0"/>
              <a:t>Think about it first before turning to the next page for some suggestions.</a:t>
            </a:r>
          </a:p>
        </p:txBody>
      </p:sp>
      <p:sp>
        <p:nvSpPr>
          <p:cNvPr id="4" name="Slide Number Placeholder 3"/>
          <p:cNvSpPr>
            <a:spLocks noGrp="1"/>
          </p:cNvSpPr>
          <p:nvPr>
            <p:ph type="sldNum" sz="quarter" idx="12"/>
          </p:nvPr>
        </p:nvSpPr>
        <p:spPr/>
        <p:txBody>
          <a:bodyPr/>
          <a:lstStyle/>
          <a:p>
            <a:fld id="{A2D5F323-9395-A24C-8003-89F99F5948AE}" type="slidenum">
              <a:rPr lang="en-US" smtClean="0"/>
              <a:pPr/>
              <a:t>24</a:t>
            </a:fld>
            <a:endParaRPr lang="en-US"/>
          </a:p>
        </p:txBody>
      </p:sp>
    </p:spTree>
    <p:extLst>
      <p:ext uri="{BB962C8B-B14F-4D97-AF65-F5344CB8AC3E}">
        <p14:creationId xmlns:p14="http://schemas.microsoft.com/office/powerpoint/2010/main" val="1440472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Question</a:t>
            </a:r>
          </a:p>
        </p:txBody>
      </p:sp>
      <p:sp>
        <p:nvSpPr>
          <p:cNvPr id="3" name="Content Placeholder 2"/>
          <p:cNvSpPr>
            <a:spLocks noGrp="1"/>
          </p:cNvSpPr>
          <p:nvPr>
            <p:ph idx="1"/>
          </p:nvPr>
        </p:nvSpPr>
        <p:spPr/>
        <p:txBody>
          <a:bodyPr/>
          <a:lstStyle/>
          <a:p>
            <a:r>
              <a:rPr lang="en-US" dirty="0"/>
              <a:t>Having an </a:t>
            </a:r>
            <a:r>
              <a:rPr lang="en-US" sz="2000" dirty="0">
                <a:latin typeface="Consolas" panose="020B0609020204030204" pitchFamily="49" charset="0"/>
                <a:cs typeface="Consolas" panose="020B0609020204030204" pitchFamily="49" charset="0"/>
              </a:rPr>
              <a:t>n</a:t>
            </a:r>
            <a:r>
              <a:rPr lang="en-US" dirty="0"/>
              <a:t> too large will result in wasted space in most of the time. </a:t>
            </a:r>
          </a:p>
          <a:p>
            <a:r>
              <a:rPr lang="en-US" dirty="0"/>
              <a:t>Having an </a:t>
            </a:r>
            <a:r>
              <a:rPr lang="en-US" sz="2000" dirty="0">
                <a:latin typeface="Consolas" panose="020B0609020204030204" pitchFamily="49" charset="0"/>
                <a:cs typeface="Consolas" panose="020B0609020204030204" pitchFamily="49" charset="0"/>
              </a:rPr>
              <a:t>n</a:t>
            </a:r>
            <a:r>
              <a:rPr lang="en-US" dirty="0"/>
              <a:t> too small will result in calling </a:t>
            </a:r>
            <a:r>
              <a:rPr lang="en-US" sz="2000" dirty="0" err="1">
                <a:latin typeface="Consolas" panose="020B0609020204030204" pitchFamily="49" charset="0"/>
                <a:cs typeface="Consolas" panose="020B0609020204030204" pitchFamily="49" charset="0"/>
              </a:rPr>
              <a:t>grow_phonebook</a:t>
            </a:r>
            <a:r>
              <a:rPr lang="en-US" sz="2000" dirty="0">
                <a:latin typeface="Consolas" panose="020B0609020204030204" pitchFamily="49" charset="0"/>
                <a:cs typeface="Consolas" panose="020B0609020204030204" pitchFamily="49" charset="0"/>
              </a:rPr>
              <a:t>() </a:t>
            </a:r>
            <a:r>
              <a:rPr lang="en-US" dirty="0"/>
              <a:t>too frequent which is not time efficient, since it involves array copying.</a:t>
            </a:r>
          </a:p>
          <a:p>
            <a:r>
              <a:rPr lang="en-US" dirty="0"/>
              <a:t>There is no right choice for </a:t>
            </a:r>
            <a:r>
              <a:rPr lang="en-US" sz="2000" dirty="0">
                <a:latin typeface="Consolas" panose="020B0609020204030204" pitchFamily="49" charset="0"/>
                <a:cs typeface="Consolas" panose="020B0609020204030204" pitchFamily="49" charset="0"/>
              </a:rPr>
              <a:t>n</a:t>
            </a:r>
            <a:r>
              <a:rPr lang="en-US" dirty="0"/>
              <a:t> which works optimally in all cases, but a general practice is to </a:t>
            </a:r>
            <a:r>
              <a:rPr lang="en-US" dirty="0">
                <a:solidFill>
                  <a:srgbClr val="E46C0A"/>
                </a:solidFill>
              </a:rPr>
              <a:t>double the array size </a:t>
            </a:r>
            <a:r>
              <a:rPr lang="en-US" dirty="0"/>
              <a:t>every time when it needs to grow.</a:t>
            </a:r>
          </a:p>
        </p:txBody>
      </p:sp>
      <p:sp>
        <p:nvSpPr>
          <p:cNvPr id="4" name="Slide Number Placeholder 3"/>
          <p:cNvSpPr>
            <a:spLocks noGrp="1"/>
          </p:cNvSpPr>
          <p:nvPr>
            <p:ph type="sldNum" sz="quarter" idx="12"/>
          </p:nvPr>
        </p:nvSpPr>
        <p:spPr/>
        <p:txBody>
          <a:bodyPr/>
          <a:lstStyle/>
          <a:p>
            <a:fld id="{A2D5F323-9395-A24C-8003-89F99F5948AE}" type="slidenum">
              <a:rPr lang="en-US" smtClean="0"/>
              <a:pPr/>
              <a:t>25</a:t>
            </a:fld>
            <a:endParaRPr lang="en-US"/>
          </a:p>
        </p:txBody>
      </p:sp>
    </p:spTree>
    <p:extLst>
      <p:ext uri="{BB962C8B-B14F-4D97-AF65-F5344CB8AC3E}">
        <p14:creationId xmlns:p14="http://schemas.microsoft.com/office/powerpoint/2010/main" val="1579100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DFF8-2836-8240-8D71-8A7C9380EEBB}"/>
              </a:ext>
            </a:extLst>
          </p:cNvPr>
          <p:cNvSpPr>
            <a:spLocks noGrp="1"/>
          </p:cNvSpPr>
          <p:nvPr>
            <p:ph type="title"/>
          </p:nvPr>
        </p:nvSpPr>
        <p:spPr/>
        <p:txBody>
          <a:bodyPr/>
          <a:lstStyle/>
          <a:p>
            <a:r>
              <a:rPr lang="en-US" b="1" dirty="0"/>
              <a:t>Programming Problem 1</a:t>
            </a:r>
          </a:p>
        </p:txBody>
      </p:sp>
      <p:sp>
        <p:nvSpPr>
          <p:cNvPr id="3" name="Content Placeholder 2">
            <a:extLst>
              <a:ext uri="{FF2B5EF4-FFF2-40B4-BE49-F238E27FC236}">
                <a16:creationId xmlns:a16="http://schemas.microsoft.com/office/drawing/2014/main" id="{BDF0C326-DBFF-2B49-B98D-99E263C75CDD}"/>
              </a:ext>
            </a:extLst>
          </p:cNvPr>
          <p:cNvSpPr>
            <a:spLocks noGrp="1"/>
          </p:cNvSpPr>
          <p:nvPr>
            <p:ph idx="1"/>
          </p:nvPr>
        </p:nvSpPr>
        <p:spPr/>
        <p:txBody>
          <a:bodyPr>
            <a:normAutofit/>
          </a:bodyPr>
          <a:lstStyle/>
          <a:p>
            <a:pPr marL="0" indent="0">
              <a:buNone/>
            </a:pPr>
            <a:r>
              <a:rPr lang="en-US" dirty="0"/>
              <a:t>Write a program that will first read in a positive integer N, and then N numbers provided by the user.  Your program should store the numbers in a dynamically allocated array. Your program then prints the numbers in reverse.</a:t>
            </a:r>
          </a:p>
          <a:p>
            <a:pPr marL="0" indent="0">
              <a:buNone/>
            </a:pPr>
            <a:endParaRPr lang="en-HK" dirty="0"/>
          </a:p>
          <a:p>
            <a:pPr marL="0" indent="0">
              <a:buNone/>
            </a:pPr>
            <a:r>
              <a:rPr lang="en-US" dirty="0"/>
              <a:t>Sample output (</a:t>
            </a:r>
            <a:r>
              <a:rPr lang="en-US" i="1" dirty="0"/>
              <a:t>user input is underlined</a:t>
            </a:r>
            <a:r>
              <a:rPr lang="en-US" dirty="0"/>
              <a:t>)</a:t>
            </a:r>
            <a:br>
              <a:rPr lang="en-US" dirty="0"/>
            </a:br>
            <a:r>
              <a:rPr lang="en-US" sz="2000" u="sng" dirty="0">
                <a:latin typeface="Consolas" panose="020B0609020204030204" pitchFamily="49" charset="0"/>
                <a:ea typeface="Menlo" panose="020B0609030804020204" pitchFamily="49" charset="0"/>
                <a:cs typeface="Consolas" panose="020B0609020204030204" pitchFamily="49" charset="0"/>
              </a:rPr>
              <a:t>6</a:t>
            </a:r>
            <a:br>
              <a:rPr lang="en-US" sz="2000" u="sng" dirty="0">
                <a:latin typeface="Consolas" panose="020B0609020204030204" pitchFamily="49" charset="0"/>
                <a:ea typeface="Menlo" panose="020B0609030804020204" pitchFamily="49" charset="0"/>
                <a:cs typeface="Consolas" panose="020B0609020204030204" pitchFamily="49" charset="0"/>
              </a:rPr>
            </a:br>
            <a:r>
              <a:rPr lang="en-US" sz="2000" u="sng" dirty="0">
                <a:latin typeface="Consolas" panose="020B0609020204030204" pitchFamily="49" charset="0"/>
                <a:ea typeface="Menlo" panose="020B0609030804020204" pitchFamily="49" charset="0"/>
                <a:cs typeface="Consolas" panose="020B0609020204030204" pitchFamily="49" charset="0"/>
              </a:rPr>
              <a:t>3.2 4.8 -1 9.2 5.5 -6 </a:t>
            </a:r>
            <a:br>
              <a:rPr lang="en-US" sz="2000" u="sng" dirty="0">
                <a:latin typeface="Consolas" panose="020B0609020204030204" pitchFamily="49" charset="0"/>
                <a:ea typeface="Menlo" panose="020B0609030804020204" pitchFamily="49" charset="0"/>
                <a:cs typeface="Consolas" panose="020B0609020204030204" pitchFamily="49" charset="0"/>
              </a:rPr>
            </a:br>
            <a:r>
              <a:rPr lang="en-US" sz="2000" dirty="0">
                <a:latin typeface="Consolas" panose="020B0609020204030204" pitchFamily="49" charset="0"/>
                <a:ea typeface="Menlo" panose="020B0609030804020204" pitchFamily="49" charset="0"/>
                <a:cs typeface="Consolas" panose="020B0609020204030204" pitchFamily="49" charset="0"/>
              </a:rPr>
              <a:t>-6 5.5 9.2 -1 4.8 3.2</a:t>
            </a:r>
            <a:endParaRPr lang="en-HK" dirty="0">
              <a:latin typeface="Consolas" panose="020B0609020204030204" pitchFamily="49" charset="0"/>
              <a:ea typeface="Menlo" panose="020B060903080402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776430DB-426B-3F42-9D87-81C9C8215EF9}"/>
              </a:ext>
            </a:extLst>
          </p:cNvPr>
          <p:cNvSpPr>
            <a:spLocks noGrp="1"/>
          </p:cNvSpPr>
          <p:nvPr>
            <p:ph type="sldNum" sz="quarter" idx="12"/>
          </p:nvPr>
        </p:nvSpPr>
        <p:spPr/>
        <p:txBody>
          <a:bodyPr/>
          <a:lstStyle/>
          <a:p>
            <a:fld id="{A2D5F323-9395-A24C-8003-89F99F5948AE}" type="slidenum">
              <a:rPr lang="en-US" smtClean="0"/>
              <a:pPr/>
              <a:t>26</a:t>
            </a:fld>
            <a:endParaRPr lang="en-US" dirty="0"/>
          </a:p>
        </p:txBody>
      </p:sp>
      <p:sp>
        <p:nvSpPr>
          <p:cNvPr id="5" name="TextBox 4">
            <a:extLst>
              <a:ext uri="{FF2B5EF4-FFF2-40B4-BE49-F238E27FC236}">
                <a16:creationId xmlns:a16="http://schemas.microsoft.com/office/drawing/2014/main" id="{3FBDC3EC-53C3-DF43-B1E1-5DFFF36B55FC}"/>
              </a:ext>
            </a:extLst>
          </p:cNvPr>
          <p:cNvSpPr txBox="1"/>
          <p:nvPr/>
        </p:nvSpPr>
        <p:spPr>
          <a:xfrm>
            <a:off x="8141809" y="260334"/>
            <a:ext cx="886781" cy="369332"/>
          </a:xfrm>
          <a:prstGeom prst="rect">
            <a:avLst/>
          </a:prstGeom>
          <a:noFill/>
        </p:spPr>
        <p:txBody>
          <a:bodyPr wrap="none" rtlCol="0">
            <a:spAutoFit/>
          </a:bodyPr>
          <a:lstStyle/>
          <a:p>
            <a:r>
              <a:rPr lang="en-US" dirty="0">
                <a:solidFill>
                  <a:schemeClr val="bg1">
                    <a:lumMod val="75000"/>
                  </a:schemeClr>
                </a:solidFill>
              </a:rPr>
              <a:t>081001</a:t>
            </a:r>
          </a:p>
        </p:txBody>
      </p:sp>
    </p:spTree>
    <p:extLst>
      <p:ext uri="{BB962C8B-B14F-4D97-AF65-F5344CB8AC3E}">
        <p14:creationId xmlns:p14="http://schemas.microsoft.com/office/powerpoint/2010/main" val="135740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DFF8-2836-8240-8D71-8A7C9380EEBB}"/>
              </a:ext>
            </a:extLst>
          </p:cNvPr>
          <p:cNvSpPr>
            <a:spLocks noGrp="1"/>
          </p:cNvSpPr>
          <p:nvPr>
            <p:ph type="title"/>
          </p:nvPr>
        </p:nvSpPr>
        <p:spPr/>
        <p:txBody>
          <a:bodyPr/>
          <a:lstStyle/>
          <a:p>
            <a:r>
              <a:rPr lang="en-US" b="1" dirty="0"/>
              <a:t>Programming Problem 2</a:t>
            </a:r>
          </a:p>
        </p:txBody>
      </p:sp>
      <p:sp>
        <p:nvSpPr>
          <p:cNvPr id="3" name="Content Placeholder 2">
            <a:extLst>
              <a:ext uri="{FF2B5EF4-FFF2-40B4-BE49-F238E27FC236}">
                <a16:creationId xmlns:a16="http://schemas.microsoft.com/office/drawing/2014/main" id="{BDF0C326-DBFF-2B49-B98D-99E263C75CDD}"/>
              </a:ext>
            </a:extLst>
          </p:cNvPr>
          <p:cNvSpPr>
            <a:spLocks noGrp="1"/>
          </p:cNvSpPr>
          <p:nvPr>
            <p:ph idx="1"/>
          </p:nvPr>
        </p:nvSpPr>
        <p:spPr>
          <a:xfrm>
            <a:off x="457199" y="1417638"/>
            <a:ext cx="8424041" cy="5303837"/>
          </a:xfrm>
        </p:spPr>
        <p:txBody>
          <a:bodyPr>
            <a:normAutofit fontScale="77500" lnSpcReduction="20000"/>
          </a:bodyPr>
          <a:lstStyle/>
          <a:p>
            <a:pPr marL="0" indent="0">
              <a:buNone/>
            </a:pPr>
            <a:r>
              <a:rPr lang="en-US" dirty="0"/>
              <a:t>One problem with dynamically allocated arrays is that once the array is created using the new operator, the size cannot be changed. For example, you might want to add or delete entries from the array. This problem asks you to create functions that uses dynamically allocated arrays and allows add and deletion of entries to the array. </a:t>
            </a:r>
          </a:p>
          <a:p>
            <a:pPr marL="0" indent="0">
              <a:buNone/>
            </a:pPr>
            <a:endParaRPr lang="en-HK" dirty="0"/>
          </a:p>
          <a:p>
            <a:pPr marL="0" indent="0">
              <a:buNone/>
            </a:pPr>
            <a:r>
              <a:rPr lang="en-US" dirty="0"/>
              <a:t>Complete the following two functions </a:t>
            </a:r>
          </a:p>
          <a:p>
            <a:pPr marL="0" indent="0">
              <a:buNone/>
            </a:pPr>
            <a:endParaRPr lang="en-HK" dirty="0"/>
          </a:p>
          <a:p>
            <a:pPr marL="0" indent="0">
              <a:buNone/>
            </a:pPr>
            <a:r>
              <a:rPr lang="en-US" sz="2000" dirty="0">
                <a:latin typeface="Consolas" panose="020B0609020204030204" pitchFamily="49" charset="0"/>
                <a:ea typeface="Menlo" panose="020B0609030804020204" pitchFamily="49" charset="0"/>
                <a:cs typeface="Consolas" panose="020B0609020204030204" pitchFamily="49" charset="0"/>
              </a:rPr>
              <a:t>string* </a:t>
            </a:r>
            <a:r>
              <a:rPr lang="en-US" sz="2000" dirty="0" err="1">
                <a:latin typeface="Consolas" panose="020B0609020204030204" pitchFamily="49" charset="0"/>
                <a:ea typeface="Menlo" panose="020B0609030804020204" pitchFamily="49" charset="0"/>
                <a:cs typeface="Consolas" panose="020B0609020204030204" pitchFamily="49" charset="0"/>
              </a:rPr>
              <a:t>addEntry</a:t>
            </a:r>
            <a:r>
              <a:rPr lang="en-US" sz="2000" dirty="0">
                <a:latin typeface="Consolas" panose="020B0609020204030204" pitchFamily="49" charset="0"/>
                <a:ea typeface="Menlo" panose="020B0609030804020204" pitchFamily="49" charset="0"/>
                <a:cs typeface="Consolas" panose="020B0609020204030204" pitchFamily="49" charset="0"/>
              </a:rPr>
              <a:t> (string *array, </a:t>
            </a:r>
            <a:r>
              <a:rPr lang="en-US" sz="2000" dirty="0" err="1">
                <a:latin typeface="Consolas" panose="020B0609020204030204" pitchFamily="49" charset="0"/>
                <a:ea typeface="Menlo" panose="020B0609030804020204" pitchFamily="49" charset="0"/>
                <a:cs typeface="Consolas" panose="020B0609020204030204" pitchFamily="49" charset="0"/>
              </a:rPr>
              <a:t>int</a:t>
            </a:r>
            <a:r>
              <a:rPr lang="en-US" sz="2000" dirty="0">
                <a:latin typeface="Consolas" panose="020B0609020204030204" pitchFamily="49" charset="0"/>
                <a:ea typeface="Menlo" panose="020B0609030804020204" pitchFamily="49" charset="0"/>
                <a:cs typeface="Consolas" panose="020B0609020204030204" pitchFamily="49" charset="0"/>
              </a:rPr>
              <a:t> &amp;size, string </a:t>
            </a:r>
            <a:r>
              <a:rPr lang="en-US" sz="2000" dirty="0" err="1">
                <a:latin typeface="Consolas" panose="020B0609020204030204" pitchFamily="49" charset="0"/>
                <a:ea typeface="Menlo" panose="020B0609030804020204" pitchFamily="49" charset="0"/>
                <a:cs typeface="Consolas" panose="020B0609020204030204" pitchFamily="49" charset="0"/>
              </a:rPr>
              <a:t>newEntry</a:t>
            </a:r>
            <a:r>
              <a:rPr lang="en-US" sz="2000" dirty="0">
                <a:latin typeface="Consolas" panose="020B0609020204030204" pitchFamily="49" charset="0"/>
                <a:ea typeface="Menlo" panose="020B0609030804020204" pitchFamily="49" charset="0"/>
                <a:cs typeface="Consolas" panose="020B0609020204030204" pitchFamily="49" charset="0"/>
              </a:rPr>
              <a:t>);</a:t>
            </a:r>
          </a:p>
          <a:p>
            <a:pPr marL="0" indent="0">
              <a:buNone/>
            </a:pPr>
            <a:r>
              <a:rPr lang="en-US" dirty="0"/>
              <a:t>This function should create a new dynamically allocated </a:t>
            </a:r>
            <a:r>
              <a:rPr lang="en-US" sz="2100" dirty="0">
                <a:latin typeface="Consolas" panose="020B0609020204030204" pitchFamily="49" charset="0"/>
                <a:ea typeface="Menlo" panose="020B0609030804020204" pitchFamily="49" charset="0"/>
                <a:cs typeface="Consolas" panose="020B0609020204030204" pitchFamily="49" charset="0"/>
              </a:rPr>
              <a:t>array</a:t>
            </a:r>
            <a:r>
              <a:rPr lang="en-US" dirty="0"/>
              <a:t>, one element larger than </a:t>
            </a:r>
            <a:r>
              <a:rPr lang="en-US" sz="2100" dirty="0">
                <a:latin typeface="Consolas" panose="020B0609020204030204" pitchFamily="49" charset="0"/>
                <a:ea typeface="Menlo" panose="020B0609030804020204" pitchFamily="49" charset="0"/>
                <a:cs typeface="Consolas" panose="020B0609020204030204" pitchFamily="49" charset="0"/>
              </a:rPr>
              <a:t>array</a:t>
            </a:r>
            <a:r>
              <a:rPr lang="en-US" dirty="0"/>
              <a:t>, copy all elements from array into the new array, add the new entry onto the end of the new array, increment </a:t>
            </a:r>
            <a:r>
              <a:rPr lang="en-US" sz="2100" dirty="0">
                <a:latin typeface="Consolas" panose="020B0609020204030204" pitchFamily="49" charset="0"/>
                <a:ea typeface="Menlo" panose="020B0609030804020204" pitchFamily="49" charset="0"/>
                <a:cs typeface="Consolas" panose="020B0609020204030204" pitchFamily="49" charset="0"/>
              </a:rPr>
              <a:t>size</a:t>
            </a:r>
            <a:r>
              <a:rPr lang="en-US" dirty="0"/>
              <a:t>, delete </a:t>
            </a:r>
            <a:r>
              <a:rPr lang="en-US" sz="2100" dirty="0">
                <a:latin typeface="Consolas" panose="020B0609020204030204" pitchFamily="49" charset="0"/>
                <a:ea typeface="Menlo" panose="020B0609030804020204" pitchFamily="49" charset="0"/>
                <a:cs typeface="Consolas" panose="020B0609020204030204" pitchFamily="49" charset="0"/>
              </a:rPr>
              <a:t>array</a:t>
            </a:r>
            <a:r>
              <a:rPr lang="en-US" dirty="0"/>
              <a:t>, and return the new dynamic array. </a:t>
            </a:r>
          </a:p>
          <a:p>
            <a:pPr marL="0" indent="0">
              <a:buNone/>
            </a:pPr>
            <a:endParaRPr lang="en-HK" dirty="0"/>
          </a:p>
          <a:p>
            <a:pPr marL="0" indent="0">
              <a:buNone/>
            </a:pPr>
            <a:r>
              <a:rPr lang="en-US" sz="2100" dirty="0">
                <a:latin typeface="Consolas" panose="020B0609020204030204" pitchFamily="49" charset="0"/>
                <a:ea typeface="Menlo" panose="020B0609030804020204" pitchFamily="49" charset="0"/>
                <a:cs typeface="Consolas" panose="020B0609020204030204" pitchFamily="49" charset="0"/>
              </a:rPr>
              <a:t>string* </a:t>
            </a:r>
            <a:r>
              <a:rPr lang="en-US" sz="2100" dirty="0" err="1">
                <a:latin typeface="Consolas" panose="020B0609020204030204" pitchFamily="49" charset="0"/>
                <a:ea typeface="Menlo" panose="020B0609030804020204" pitchFamily="49" charset="0"/>
                <a:cs typeface="Consolas" panose="020B0609020204030204" pitchFamily="49" charset="0"/>
              </a:rPr>
              <a:t>deleteEntry</a:t>
            </a:r>
            <a:r>
              <a:rPr lang="en-US" sz="2100" dirty="0">
                <a:latin typeface="Consolas" panose="020B0609020204030204" pitchFamily="49" charset="0"/>
                <a:ea typeface="Menlo" panose="020B0609030804020204" pitchFamily="49" charset="0"/>
                <a:cs typeface="Consolas" panose="020B0609020204030204" pitchFamily="49" charset="0"/>
              </a:rPr>
              <a:t>(string *array, </a:t>
            </a:r>
            <a:r>
              <a:rPr lang="en-US" sz="2100" dirty="0" err="1">
                <a:latin typeface="Consolas" panose="020B0609020204030204" pitchFamily="49" charset="0"/>
                <a:ea typeface="Menlo" panose="020B0609030804020204" pitchFamily="49" charset="0"/>
                <a:cs typeface="Consolas" panose="020B0609020204030204" pitchFamily="49" charset="0"/>
              </a:rPr>
              <a:t>int</a:t>
            </a:r>
            <a:r>
              <a:rPr lang="en-US" sz="2100" dirty="0">
                <a:latin typeface="Consolas" panose="020B0609020204030204" pitchFamily="49" charset="0"/>
                <a:ea typeface="Menlo" panose="020B0609030804020204" pitchFamily="49" charset="0"/>
                <a:cs typeface="Consolas" panose="020B0609020204030204" pitchFamily="49" charset="0"/>
              </a:rPr>
              <a:t> &amp;size, string </a:t>
            </a:r>
            <a:r>
              <a:rPr lang="en-US" sz="2100" dirty="0" err="1">
                <a:latin typeface="Consolas" panose="020B0609020204030204" pitchFamily="49" charset="0"/>
                <a:ea typeface="Menlo" panose="020B0609030804020204" pitchFamily="49" charset="0"/>
                <a:cs typeface="Consolas" panose="020B0609020204030204" pitchFamily="49" charset="0"/>
              </a:rPr>
              <a:t>entryToDelete</a:t>
            </a:r>
            <a:r>
              <a:rPr lang="en-US" sz="2100" dirty="0">
                <a:latin typeface="Consolas" panose="020B0609020204030204" pitchFamily="49" charset="0"/>
                <a:ea typeface="Menlo" panose="020B0609030804020204" pitchFamily="49" charset="0"/>
                <a:cs typeface="Consolas" panose="020B0609020204030204" pitchFamily="49" charset="0"/>
              </a:rPr>
              <a:t>);</a:t>
            </a:r>
          </a:p>
          <a:p>
            <a:pPr marL="0" indent="0">
              <a:buNone/>
            </a:pPr>
            <a:r>
              <a:rPr lang="en-US" dirty="0"/>
              <a:t>This function should search </a:t>
            </a:r>
            <a:r>
              <a:rPr lang="en-US" sz="2100" dirty="0">
                <a:latin typeface="Consolas" panose="020B0609020204030204" pitchFamily="49" charset="0"/>
                <a:ea typeface="Menlo" panose="020B0609030804020204" pitchFamily="49" charset="0"/>
                <a:cs typeface="Consolas" panose="020B0609020204030204" pitchFamily="49" charset="0"/>
              </a:rPr>
              <a:t>array</a:t>
            </a:r>
            <a:r>
              <a:rPr lang="en-US" dirty="0"/>
              <a:t> for </a:t>
            </a:r>
            <a:r>
              <a:rPr lang="en-US" sz="2100" dirty="0" err="1">
                <a:latin typeface="Consolas" panose="020B0609020204030204" pitchFamily="49" charset="0"/>
                <a:ea typeface="Menlo" panose="020B0609030804020204" pitchFamily="49" charset="0"/>
                <a:cs typeface="Consolas" panose="020B0609020204030204" pitchFamily="49" charset="0"/>
              </a:rPr>
              <a:t>entryToDelete</a:t>
            </a:r>
            <a:r>
              <a:rPr lang="en-US" dirty="0"/>
              <a:t>. If not found, the request should be ignored and the unmodified </a:t>
            </a:r>
            <a:r>
              <a:rPr lang="en-US" sz="2100" dirty="0">
                <a:latin typeface="Consolas" panose="020B0609020204030204" pitchFamily="49" charset="0"/>
                <a:ea typeface="Menlo" panose="020B0609030804020204" pitchFamily="49" charset="0"/>
                <a:cs typeface="Consolas" panose="020B0609020204030204" pitchFamily="49" charset="0"/>
              </a:rPr>
              <a:t>array</a:t>
            </a:r>
            <a:r>
              <a:rPr lang="en-US" dirty="0"/>
              <a:t> returned. If found, create a new dynamically allocated array one element smaller than </a:t>
            </a:r>
            <a:r>
              <a:rPr lang="en-US" sz="2100" dirty="0">
                <a:latin typeface="Consolas" panose="020B0609020204030204" pitchFamily="49" charset="0"/>
                <a:ea typeface="Menlo" panose="020B0609030804020204" pitchFamily="49" charset="0"/>
                <a:cs typeface="Consolas" panose="020B0609020204030204" pitchFamily="49" charset="0"/>
              </a:rPr>
              <a:t>array</a:t>
            </a:r>
            <a:r>
              <a:rPr lang="en-US" dirty="0"/>
              <a:t>. Copy all elements except </a:t>
            </a:r>
            <a:r>
              <a:rPr lang="en-US" sz="2100" dirty="0" err="1">
                <a:latin typeface="Consolas" panose="020B0609020204030204" pitchFamily="49" charset="0"/>
                <a:ea typeface="Menlo" panose="020B0609030804020204" pitchFamily="49" charset="0"/>
                <a:cs typeface="Consolas" panose="020B0609020204030204" pitchFamily="49" charset="0"/>
              </a:rPr>
              <a:t>entryToDelete</a:t>
            </a:r>
            <a:r>
              <a:rPr lang="en-US" dirty="0"/>
              <a:t> into the new array, delete </a:t>
            </a:r>
            <a:r>
              <a:rPr lang="en-US" sz="2100" dirty="0">
                <a:latin typeface="Consolas" panose="020B0609020204030204" pitchFamily="49" charset="0"/>
                <a:ea typeface="Menlo" panose="020B0609030804020204" pitchFamily="49" charset="0"/>
                <a:cs typeface="Consolas" panose="020B0609020204030204" pitchFamily="49" charset="0"/>
              </a:rPr>
              <a:t>array</a:t>
            </a:r>
            <a:r>
              <a:rPr lang="en-US" dirty="0"/>
              <a:t>, decrement </a:t>
            </a:r>
            <a:r>
              <a:rPr lang="en-US" sz="2100" dirty="0">
                <a:latin typeface="Consolas" panose="020B0609020204030204" pitchFamily="49" charset="0"/>
                <a:ea typeface="Menlo" panose="020B0609030804020204" pitchFamily="49" charset="0"/>
                <a:cs typeface="Consolas" panose="020B0609020204030204" pitchFamily="49" charset="0"/>
              </a:rPr>
              <a:t>size</a:t>
            </a:r>
            <a:r>
              <a:rPr lang="en-US" dirty="0"/>
              <a:t>, and return the new dynamically allocated array. </a:t>
            </a:r>
            <a:endParaRPr lang="en-HK" dirty="0"/>
          </a:p>
        </p:txBody>
      </p:sp>
      <p:sp>
        <p:nvSpPr>
          <p:cNvPr id="4" name="Slide Number Placeholder 3">
            <a:extLst>
              <a:ext uri="{FF2B5EF4-FFF2-40B4-BE49-F238E27FC236}">
                <a16:creationId xmlns:a16="http://schemas.microsoft.com/office/drawing/2014/main" id="{776430DB-426B-3F42-9D87-81C9C8215EF9}"/>
              </a:ext>
            </a:extLst>
          </p:cNvPr>
          <p:cNvSpPr>
            <a:spLocks noGrp="1"/>
          </p:cNvSpPr>
          <p:nvPr>
            <p:ph type="sldNum" sz="quarter" idx="12"/>
          </p:nvPr>
        </p:nvSpPr>
        <p:spPr/>
        <p:txBody>
          <a:bodyPr/>
          <a:lstStyle/>
          <a:p>
            <a:fld id="{A2D5F323-9395-A24C-8003-89F99F5948AE}" type="slidenum">
              <a:rPr lang="en-US" smtClean="0"/>
              <a:pPr/>
              <a:t>27</a:t>
            </a:fld>
            <a:endParaRPr lang="en-US" dirty="0"/>
          </a:p>
        </p:txBody>
      </p:sp>
      <p:sp>
        <p:nvSpPr>
          <p:cNvPr id="5" name="TextBox 4">
            <a:extLst>
              <a:ext uri="{FF2B5EF4-FFF2-40B4-BE49-F238E27FC236}">
                <a16:creationId xmlns:a16="http://schemas.microsoft.com/office/drawing/2014/main" id="{1DB1B78A-ABEF-7A47-90A3-BA206AAF9715}"/>
              </a:ext>
            </a:extLst>
          </p:cNvPr>
          <p:cNvSpPr txBox="1"/>
          <p:nvPr/>
        </p:nvSpPr>
        <p:spPr>
          <a:xfrm>
            <a:off x="8141809" y="260334"/>
            <a:ext cx="886781" cy="369332"/>
          </a:xfrm>
          <a:prstGeom prst="rect">
            <a:avLst/>
          </a:prstGeom>
          <a:noFill/>
        </p:spPr>
        <p:txBody>
          <a:bodyPr wrap="none" rtlCol="0">
            <a:spAutoFit/>
          </a:bodyPr>
          <a:lstStyle/>
          <a:p>
            <a:r>
              <a:rPr lang="en-US" dirty="0">
                <a:solidFill>
                  <a:schemeClr val="bg1">
                    <a:lumMod val="75000"/>
                  </a:schemeClr>
                </a:solidFill>
              </a:rPr>
              <a:t>081002</a:t>
            </a:r>
          </a:p>
        </p:txBody>
      </p:sp>
    </p:spTree>
    <p:extLst>
      <p:ext uri="{BB962C8B-B14F-4D97-AF65-F5344CB8AC3E}">
        <p14:creationId xmlns:p14="http://schemas.microsoft.com/office/powerpoint/2010/main" val="382903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Static Variables</a:t>
            </a:r>
          </a:p>
        </p:txBody>
      </p:sp>
      <p:sp>
        <p:nvSpPr>
          <p:cNvPr id="3" name="Content Placeholder 2"/>
          <p:cNvSpPr>
            <a:spLocks noGrp="1"/>
          </p:cNvSpPr>
          <p:nvPr>
            <p:ph idx="1"/>
          </p:nvPr>
        </p:nvSpPr>
        <p:spPr>
          <a:xfrm>
            <a:off x="457200" y="1304694"/>
            <a:ext cx="8229600" cy="4821470"/>
          </a:xfrm>
        </p:spPr>
        <p:txBody>
          <a:bodyPr/>
          <a:lstStyle/>
          <a:p>
            <a:r>
              <a:rPr lang="en-US" dirty="0"/>
              <a:t>We have used only </a:t>
            </a:r>
            <a:r>
              <a:rPr lang="en-US" b="1" dirty="0">
                <a:solidFill>
                  <a:schemeClr val="accent6">
                    <a:lumMod val="75000"/>
                  </a:schemeClr>
                </a:solidFill>
              </a:rPr>
              <a:t>static</a:t>
            </a:r>
            <a:r>
              <a:rPr lang="en-US" dirty="0"/>
              <a:t> variables in our programs so far, which means that:</a:t>
            </a:r>
          </a:p>
          <a:p>
            <a:pPr lvl="1"/>
            <a:r>
              <a:rPr lang="en-US" dirty="0"/>
              <a:t>The number of variables is </a:t>
            </a:r>
            <a:r>
              <a:rPr lang="en-US" dirty="0">
                <a:solidFill>
                  <a:schemeClr val="accent5">
                    <a:lumMod val="75000"/>
                  </a:schemeClr>
                </a:solidFill>
              </a:rPr>
              <a:t>fixed</a:t>
            </a:r>
            <a:r>
              <a:rPr lang="en-US" dirty="0"/>
              <a:t>.</a:t>
            </a:r>
          </a:p>
          <a:p>
            <a:pPr lvl="1"/>
            <a:r>
              <a:rPr lang="en-US" dirty="0"/>
              <a:t>The life span of variable is determined by its </a:t>
            </a:r>
            <a:r>
              <a:rPr lang="en-US" dirty="0">
                <a:solidFill>
                  <a:schemeClr val="accent5">
                    <a:lumMod val="75000"/>
                  </a:schemeClr>
                </a:solidFill>
              </a:rPr>
              <a:t>scope</a:t>
            </a:r>
            <a:r>
              <a:rPr lang="en-US" dirty="0"/>
              <a:t>; it is created (i.e., storage space is allocated) when it is declared and it is destroyed (i.e., storage space is released) when execution is out of scope.</a:t>
            </a:r>
          </a:p>
          <a:p>
            <a:pPr lvl="1"/>
            <a:r>
              <a:rPr lang="en-US" dirty="0"/>
              <a:t>Each variable is given a name when it is declared.</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3</a:t>
            </a:fld>
            <a:endParaRPr lang="en-US"/>
          </a:p>
        </p:txBody>
      </p:sp>
      <p:sp>
        <p:nvSpPr>
          <p:cNvPr id="6" name="Rectangle 5"/>
          <p:cNvSpPr/>
          <p:nvPr/>
        </p:nvSpPr>
        <p:spPr>
          <a:xfrm>
            <a:off x="777181" y="4766209"/>
            <a:ext cx="4223698" cy="135137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for (int i = 0; i &lt; 10; ++i)</a:t>
            </a:r>
          </a:p>
          <a:p>
            <a:r>
              <a:rPr lang="nn-NO" dirty="0">
                <a:solidFill>
                  <a:schemeClr val="tx1"/>
                </a:solidFill>
                <a:latin typeface="Consolas" panose="020B0609020204030204" pitchFamily="49" charset="0"/>
                <a:ea typeface="Consolas Regular" charset="0"/>
                <a:cs typeface="Consolas Regular" charset="0"/>
              </a:rPr>
              <a:t>{</a:t>
            </a:r>
          </a:p>
          <a:p>
            <a:r>
              <a:rPr lang="nn-NO" dirty="0">
                <a:solidFill>
                  <a:schemeClr val="tx1"/>
                </a:solidFill>
                <a:latin typeface="Consolas" panose="020B0609020204030204" pitchFamily="49" charset="0"/>
                <a:ea typeface="Consolas Regular" charset="0"/>
                <a:cs typeface="Consolas Regular" charset="0"/>
              </a:rPr>
              <a:t>	cout &lt;&lt; i &lt;&lt; ' ';</a:t>
            </a:r>
          </a:p>
          <a:p>
            <a:r>
              <a:rPr lang="nn-NO" dirty="0">
                <a:solidFill>
                  <a:schemeClr val="tx1"/>
                </a:solidFill>
                <a:latin typeface="Consolas" panose="020B0609020204030204" pitchFamily="49" charset="0"/>
                <a:ea typeface="Consolas Regular" charset="0"/>
                <a:cs typeface="Consolas Regular" charset="0"/>
              </a:rPr>
              <a:t>}</a:t>
            </a:r>
          </a:p>
        </p:txBody>
      </p:sp>
      <p:grpSp>
        <p:nvGrpSpPr>
          <p:cNvPr id="14" name="Group 13"/>
          <p:cNvGrpSpPr/>
          <p:nvPr/>
        </p:nvGrpSpPr>
        <p:grpSpPr>
          <a:xfrm>
            <a:off x="5648373" y="4530487"/>
            <a:ext cx="1919761" cy="1099156"/>
            <a:chOff x="6124873" y="4681712"/>
            <a:chExt cx="1919761" cy="1099156"/>
          </a:xfrm>
          <a:effectLst/>
        </p:grpSpPr>
        <p:sp>
          <p:nvSpPr>
            <p:cNvPr id="7" name="TextBox 6"/>
            <p:cNvSpPr txBox="1"/>
            <p:nvPr/>
          </p:nvSpPr>
          <p:spPr>
            <a:xfrm>
              <a:off x="6124873" y="4681712"/>
              <a:ext cx="1225144" cy="338554"/>
            </a:xfrm>
            <a:prstGeom prst="rect">
              <a:avLst/>
            </a:prstGeom>
            <a:noFill/>
          </p:spPr>
          <p:txBody>
            <a:bodyPr wrap="none" rtlCol="0">
              <a:spAutoFit/>
            </a:bodyPr>
            <a:lstStyle/>
            <a:p>
              <a:r>
                <a:rPr lang="en-US" sz="1600" dirty="0">
                  <a:latin typeface="Chalkduster"/>
                  <a:cs typeface="Chalkduster"/>
                </a:rPr>
                <a:t>Memory </a:t>
              </a:r>
            </a:p>
          </p:txBody>
        </p:sp>
        <p:grpSp>
          <p:nvGrpSpPr>
            <p:cNvPr id="8" name="Group 7"/>
            <p:cNvGrpSpPr/>
            <p:nvPr/>
          </p:nvGrpSpPr>
          <p:grpSpPr>
            <a:xfrm>
              <a:off x="6167934" y="5080065"/>
              <a:ext cx="1876700" cy="700803"/>
              <a:chOff x="5841123" y="3330509"/>
              <a:chExt cx="1876700" cy="700803"/>
            </a:xfrm>
          </p:grpSpPr>
          <p:sp>
            <p:nvSpPr>
              <p:cNvPr id="9" name="Rectangle 8"/>
              <p:cNvSpPr/>
              <p:nvPr/>
            </p:nvSpPr>
            <p:spPr>
              <a:xfrm>
                <a:off x="5841123" y="3330509"/>
                <a:ext cx="1557513" cy="70080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Calibri Light" charset="0"/>
                </a:endParaRPr>
              </a:p>
            </p:txBody>
          </p:sp>
          <p:sp>
            <p:nvSpPr>
              <p:cNvPr id="10" name="TextBox 9"/>
              <p:cNvSpPr txBox="1"/>
              <p:nvPr/>
            </p:nvSpPr>
            <p:spPr>
              <a:xfrm>
                <a:off x="7406519" y="3489273"/>
                <a:ext cx="311304" cy="369332"/>
              </a:xfrm>
              <a:prstGeom prst="rect">
                <a:avLst/>
              </a:prstGeom>
              <a:noFill/>
            </p:spPr>
            <p:txBody>
              <a:bodyPr wrap="none" rtlCol="0">
                <a:spAutoFit/>
              </a:bodyPr>
              <a:lstStyle/>
              <a:p>
                <a:r>
                  <a:rPr lang="en-US" dirty="0" err="1">
                    <a:latin typeface="Consolas" panose="020B0609020204030204" pitchFamily="49" charset="0"/>
                    <a:ea typeface="Consolas Regular" charset="0"/>
                    <a:cs typeface="Consolas Regular" charset="0"/>
                  </a:rPr>
                  <a:t>i</a:t>
                </a:r>
                <a:endParaRPr lang="en-US" dirty="0">
                  <a:latin typeface="Consolas" panose="020B0609020204030204" pitchFamily="49" charset="0"/>
                  <a:ea typeface="Consolas Regular" charset="0"/>
                  <a:cs typeface="Consolas Regular" charset="0"/>
                </a:endParaRPr>
              </a:p>
            </p:txBody>
          </p:sp>
          <p:sp>
            <p:nvSpPr>
              <p:cNvPr id="11" name="Rectangle 10"/>
              <p:cNvSpPr/>
              <p:nvPr/>
            </p:nvSpPr>
            <p:spPr>
              <a:xfrm>
                <a:off x="5896509" y="3525558"/>
                <a:ext cx="1462712" cy="3093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charset="0"/>
                </a:endParaRPr>
              </a:p>
            </p:txBody>
          </p:sp>
        </p:grpSp>
      </p:grpSp>
      <p:sp>
        <p:nvSpPr>
          <p:cNvPr id="15" name="Rounded Rectangle 14"/>
          <p:cNvSpPr/>
          <p:nvPr/>
        </p:nvSpPr>
        <p:spPr>
          <a:xfrm>
            <a:off x="5320860" y="5663473"/>
            <a:ext cx="2882999" cy="976266"/>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The variable </a:t>
            </a:r>
            <a:r>
              <a:rPr lang="en-US" dirty="0" err="1">
                <a:latin typeface="Consolas" panose="020B0609020204030204" pitchFamily="49" charset="0"/>
                <a:ea typeface="Consolas Regular" charset="0"/>
                <a:cs typeface="Consolas Regular" charset="0"/>
              </a:rPr>
              <a:t>i</a:t>
            </a:r>
            <a:r>
              <a:rPr lang="en-US" dirty="0">
                <a:latin typeface="Avenir Next Condensed Regular" charset="0"/>
              </a:rPr>
              <a:t> only exists in the memory during the execution of the </a:t>
            </a:r>
            <a:r>
              <a:rPr lang="en-US" dirty="0">
                <a:latin typeface="Consolas" panose="020B0609020204030204" pitchFamily="49" charset="0"/>
                <a:ea typeface="Consolas Regular" charset="0"/>
                <a:cs typeface="Consolas Regular" charset="0"/>
              </a:rPr>
              <a:t>for</a:t>
            </a:r>
            <a:r>
              <a:rPr lang="en-US" dirty="0">
                <a:latin typeface="Avenir Next Condensed Regular" charset="0"/>
              </a:rPr>
              <a:t> loop.</a:t>
            </a:r>
            <a:endParaRPr lang="en-US" dirty="0">
              <a:latin typeface="Consolas" panose="020B0609020204030204" pitchFamily="49" charset="0"/>
              <a:ea typeface="Consolas Regular" charset="0"/>
              <a:cs typeface="Consolas Regular" charset="0"/>
            </a:endParaRPr>
          </a:p>
        </p:txBody>
      </p:sp>
    </p:spTree>
    <p:extLst>
      <p:ext uri="{BB962C8B-B14F-4D97-AF65-F5344CB8AC3E}">
        <p14:creationId xmlns:p14="http://schemas.microsoft.com/office/powerpoint/2010/main" val="3864076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Dynamic Variables</a:t>
            </a:r>
          </a:p>
        </p:txBody>
      </p:sp>
      <p:sp>
        <p:nvSpPr>
          <p:cNvPr id="3" name="Content Placeholder 2"/>
          <p:cNvSpPr>
            <a:spLocks noGrp="1"/>
          </p:cNvSpPr>
          <p:nvPr>
            <p:ph idx="1"/>
          </p:nvPr>
        </p:nvSpPr>
        <p:spPr/>
        <p:txBody>
          <a:bodyPr/>
          <a:lstStyle/>
          <a:p>
            <a:r>
              <a:rPr lang="en-US" dirty="0"/>
              <a:t>Very often the number of variables that we need in a program is not known in advance.   For example, processing student records without knowing the number of students beforehand.</a:t>
            </a:r>
          </a:p>
          <a:p>
            <a:r>
              <a:rPr lang="en-US" dirty="0"/>
              <a:t>We can create </a:t>
            </a:r>
            <a:r>
              <a:rPr lang="en-US" b="1" dirty="0">
                <a:solidFill>
                  <a:schemeClr val="accent6">
                    <a:lumMod val="75000"/>
                  </a:schemeClr>
                </a:solidFill>
              </a:rPr>
              <a:t>dynamic variables</a:t>
            </a:r>
            <a:r>
              <a:rPr lang="en-US" dirty="0"/>
              <a:t> in our program so that memory storage is dynamically allocated or released at runtime.</a:t>
            </a:r>
          </a:p>
          <a:p>
            <a:endParaRPr lang="en-US" dirty="0"/>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a:t>
            </a:fld>
            <a:endParaRPr lang="en-US"/>
          </a:p>
        </p:txBody>
      </p:sp>
      <p:sp>
        <p:nvSpPr>
          <p:cNvPr id="14" name="Rounded Rectangle 13"/>
          <p:cNvSpPr/>
          <p:nvPr/>
        </p:nvSpPr>
        <p:spPr>
          <a:xfrm>
            <a:off x="425953" y="4588184"/>
            <a:ext cx="3620065" cy="1246174"/>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latin typeface="Avenir Next Condensed Regular" charset="0"/>
              </a:rPr>
              <a:t>Unlike static variables, dynamic variables have no names!</a:t>
            </a:r>
            <a:endParaRPr lang="en-US" sz="2000" dirty="0">
              <a:latin typeface="Consolas" panose="020B0609020204030204" pitchFamily="49" charset="0"/>
              <a:ea typeface="Consolas Regular" charset="0"/>
              <a:cs typeface="Consolas Regular" charset="0"/>
            </a:endParaRPr>
          </a:p>
        </p:txBody>
      </p:sp>
      <p:sp>
        <p:nvSpPr>
          <p:cNvPr id="16" name="Rounded Rectangle 15"/>
          <p:cNvSpPr/>
          <p:nvPr/>
        </p:nvSpPr>
        <p:spPr>
          <a:xfrm>
            <a:off x="4161482" y="4588184"/>
            <a:ext cx="4709563" cy="614995"/>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latin typeface="Avenir Next Condensed Regular" charset="0"/>
              </a:rPr>
              <a:t>So how may we access dynamic variables?   </a:t>
            </a:r>
            <a:endParaRPr lang="en-US" sz="2000" dirty="0">
              <a:latin typeface="Consolas" panose="020B0609020204030204" pitchFamily="49" charset="0"/>
              <a:ea typeface="Consolas Regular" charset="0"/>
              <a:cs typeface="Consolas Regular" charset="0"/>
            </a:endParaRPr>
          </a:p>
        </p:txBody>
      </p:sp>
      <p:sp>
        <p:nvSpPr>
          <p:cNvPr id="18" name="Rounded Rectangle 17"/>
          <p:cNvSpPr/>
          <p:nvPr/>
        </p:nvSpPr>
        <p:spPr>
          <a:xfrm>
            <a:off x="6566991" y="5089891"/>
            <a:ext cx="2304054" cy="614995"/>
          </a:xfrm>
          <a:prstGeom prst="roundRect">
            <a:avLst/>
          </a:prstGeom>
          <a:solidFill>
            <a:srgbClr val="FFC000"/>
          </a:solidFill>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latin typeface="Avenir Next Condensed Regular" charset="0"/>
              </a:rPr>
              <a:t>Pointers!!!</a:t>
            </a:r>
            <a:endParaRPr lang="en-US" sz="2000" dirty="0">
              <a:latin typeface="Consolas" panose="020B0609020204030204" pitchFamily="49" charset="0"/>
              <a:ea typeface="Consolas Regular" charset="0"/>
              <a:cs typeface="Consolas Regular" charset="0"/>
            </a:endParaRPr>
          </a:p>
        </p:txBody>
      </p:sp>
    </p:spTree>
    <p:extLst>
      <p:ext uri="{BB962C8B-B14F-4D97-AF65-F5344CB8AC3E}">
        <p14:creationId xmlns:p14="http://schemas.microsoft.com/office/powerpoint/2010/main" val="41820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Dynamic Variables</a:t>
            </a:r>
          </a:p>
        </p:txBody>
      </p:sp>
      <p:sp>
        <p:nvSpPr>
          <p:cNvPr id="3" name="Content Placeholder 2"/>
          <p:cNvSpPr>
            <a:spLocks noGrp="1"/>
          </p:cNvSpPr>
          <p:nvPr>
            <p:ph idx="1"/>
          </p:nvPr>
        </p:nvSpPr>
        <p:spPr>
          <a:xfrm>
            <a:off x="457200" y="1417638"/>
            <a:ext cx="8229600" cy="4708525"/>
          </a:xfrm>
        </p:spPr>
        <p:txBody>
          <a:bodyPr/>
          <a:lstStyle/>
          <a:p>
            <a:r>
              <a:rPr lang="en-US" dirty="0"/>
              <a:t>We use the </a:t>
            </a:r>
            <a:r>
              <a:rPr lang="en-US" b="1" dirty="0">
                <a:solidFill>
                  <a:schemeClr val="accent6">
                    <a:lumMod val="75000"/>
                  </a:schemeClr>
                </a:solidFill>
              </a:rPr>
              <a:t>new</a:t>
            </a:r>
            <a:r>
              <a:rPr lang="en-US" dirty="0"/>
              <a:t> operator to create a dynamic variable:</a:t>
            </a:r>
          </a:p>
        </p:txBody>
      </p:sp>
      <p:sp>
        <p:nvSpPr>
          <p:cNvPr id="5" name="Slide Number Placeholder 4"/>
          <p:cNvSpPr>
            <a:spLocks noGrp="1"/>
          </p:cNvSpPr>
          <p:nvPr>
            <p:ph type="sldNum" sz="quarter" idx="12"/>
          </p:nvPr>
        </p:nvSpPr>
        <p:spPr>
          <a:xfrm>
            <a:off x="6640721" y="6181879"/>
            <a:ext cx="2133600" cy="365125"/>
          </a:xfrm>
          <a:effectLst/>
        </p:spPr>
        <p:txBody>
          <a:bodyPr/>
          <a:lstStyle/>
          <a:p>
            <a:fld id="{A2D5F323-9395-A24C-8003-89F99F5948AE}" type="slidenum">
              <a:rPr lang="en-US" smtClean="0"/>
              <a:pPr/>
              <a:t>5</a:t>
            </a:fld>
            <a:endParaRPr lang="en-US"/>
          </a:p>
        </p:txBody>
      </p:sp>
      <p:sp>
        <p:nvSpPr>
          <p:cNvPr id="6" name="Rectangle 5"/>
          <p:cNvSpPr/>
          <p:nvPr/>
        </p:nvSpPr>
        <p:spPr>
          <a:xfrm>
            <a:off x="613992" y="2272083"/>
            <a:ext cx="3276928" cy="9305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new int (42);</a:t>
            </a:r>
          </a:p>
          <a:p>
            <a:r>
              <a:rPr lang="nn-NO" dirty="0">
                <a:solidFill>
                  <a:schemeClr val="tx1"/>
                </a:solidFill>
                <a:latin typeface="Consolas" panose="020B0609020204030204" pitchFamily="49" charset="0"/>
                <a:ea typeface="Consolas Regular" charset="0"/>
                <a:cs typeface="Consolas Regular" charset="0"/>
              </a:rPr>
              <a:t>new string ("hello!");</a:t>
            </a:r>
          </a:p>
        </p:txBody>
      </p:sp>
      <p:sp>
        <p:nvSpPr>
          <p:cNvPr id="7" name="TextBox 6"/>
          <p:cNvSpPr txBox="1"/>
          <p:nvPr/>
        </p:nvSpPr>
        <p:spPr>
          <a:xfrm>
            <a:off x="4115004" y="1967143"/>
            <a:ext cx="1225144" cy="338554"/>
          </a:xfrm>
          <a:prstGeom prst="rect">
            <a:avLst/>
          </a:prstGeom>
          <a:noFill/>
        </p:spPr>
        <p:txBody>
          <a:bodyPr wrap="none" rtlCol="0">
            <a:spAutoFit/>
          </a:bodyPr>
          <a:lstStyle/>
          <a:p>
            <a:r>
              <a:rPr lang="en-US" sz="1600" dirty="0">
                <a:latin typeface="Chalkduster"/>
                <a:cs typeface="Chalkduster"/>
              </a:rPr>
              <a:t>Memory </a:t>
            </a:r>
          </a:p>
        </p:txBody>
      </p:sp>
      <p:sp>
        <p:nvSpPr>
          <p:cNvPr id="8" name="Rectangle 7"/>
          <p:cNvSpPr/>
          <p:nvPr/>
        </p:nvSpPr>
        <p:spPr>
          <a:xfrm>
            <a:off x="4158065" y="2365496"/>
            <a:ext cx="1557513" cy="10818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Calibri Light" charset="0"/>
            </a:endParaRPr>
          </a:p>
        </p:txBody>
      </p:sp>
      <p:sp>
        <p:nvSpPr>
          <p:cNvPr id="10" name="Rectangle 9"/>
          <p:cNvSpPr/>
          <p:nvPr/>
        </p:nvSpPr>
        <p:spPr>
          <a:xfrm>
            <a:off x="4213451" y="2528177"/>
            <a:ext cx="1462712" cy="3093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Light" charset="0"/>
              </a:rPr>
              <a:t>42</a:t>
            </a:r>
          </a:p>
        </p:txBody>
      </p:sp>
      <p:sp>
        <p:nvSpPr>
          <p:cNvPr id="11" name="Rectangle 10"/>
          <p:cNvSpPr/>
          <p:nvPr/>
        </p:nvSpPr>
        <p:spPr>
          <a:xfrm>
            <a:off x="4213451" y="2969901"/>
            <a:ext cx="146271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Light" charset="0"/>
              </a:rPr>
              <a:t>"hello!"</a:t>
            </a:r>
          </a:p>
        </p:txBody>
      </p:sp>
      <p:sp>
        <p:nvSpPr>
          <p:cNvPr id="12" name="Rounded Rectangle 11"/>
          <p:cNvSpPr/>
          <p:nvPr/>
        </p:nvSpPr>
        <p:spPr>
          <a:xfrm>
            <a:off x="5953968" y="2262808"/>
            <a:ext cx="2494521" cy="1152154"/>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No names for these memory locations, and there's no way that you can access them</a:t>
            </a:r>
            <a:endParaRPr lang="en-US" dirty="0">
              <a:latin typeface="Consolas" panose="020B0609020204030204" pitchFamily="49" charset="0"/>
              <a:ea typeface="Consolas Regular" charset="0"/>
              <a:cs typeface="Consolas Regular" charset="0"/>
            </a:endParaRPr>
          </a:p>
        </p:txBody>
      </p:sp>
      <p:sp>
        <p:nvSpPr>
          <p:cNvPr id="14" name="Rectangle 13"/>
          <p:cNvSpPr/>
          <p:nvPr/>
        </p:nvSpPr>
        <p:spPr>
          <a:xfrm>
            <a:off x="286603" y="3997465"/>
            <a:ext cx="4762827" cy="9305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int * i = new int (42);</a:t>
            </a:r>
          </a:p>
          <a:p>
            <a:r>
              <a:rPr lang="nn-NO" dirty="0">
                <a:solidFill>
                  <a:schemeClr val="tx1"/>
                </a:solidFill>
                <a:latin typeface="Consolas" panose="020B0609020204030204" pitchFamily="49" charset="0"/>
                <a:ea typeface="Consolas Regular" charset="0"/>
                <a:cs typeface="Consolas Regular" charset="0"/>
              </a:rPr>
              <a:t>string * s = new string ("hello!");</a:t>
            </a:r>
          </a:p>
        </p:txBody>
      </p:sp>
      <p:sp>
        <p:nvSpPr>
          <p:cNvPr id="16" name="TextBox 15"/>
          <p:cNvSpPr txBox="1"/>
          <p:nvPr/>
        </p:nvSpPr>
        <p:spPr>
          <a:xfrm>
            <a:off x="5415577" y="3782050"/>
            <a:ext cx="1225144" cy="338554"/>
          </a:xfrm>
          <a:prstGeom prst="rect">
            <a:avLst/>
          </a:prstGeom>
          <a:noFill/>
          <a:effectLst/>
        </p:spPr>
        <p:txBody>
          <a:bodyPr wrap="none" rtlCol="0">
            <a:spAutoFit/>
          </a:bodyPr>
          <a:lstStyle/>
          <a:p>
            <a:r>
              <a:rPr lang="en-US" sz="1600" dirty="0">
                <a:latin typeface="Chalkduster"/>
                <a:cs typeface="Chalkduster"/>
              </a:rPr>
              <a:t>Memory </a:t>
            </a:r>
          </a:p>
        </p:txBody>
      </p:sp>
      <p:sp>
        <p:nvSpPr>
          <p:cNvPr id="17" name="Rectangle 16"/>
          <p:cNvSpPr/>
          <p:nvPr/>
        </p:nvSpPr>
        <p:spPr>
          <a:xfrm>
            <a:off x="5458638" y="4180402"/>
            <a:ext cx="1557513" cy="1927361"/>
          </a:xfrm>
          <a:prstGeom prst="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Calibri Light" charset="0"/>
            </a:endParaRPr>
          </a:p>
        </p:txBody>
      </p:sp>
      <p:sp>
        <p:nvSpPr>
          <p:cNvPr id="18" name="Rectangle 17"/>
          <p:cNvSpPr/>
          <p:nvPr/>
        </p:nvSpPr>
        <p:spPr>
          <a:xfrm>
            <a:off x="5514024" y="4343084"/>
            <a:ext cx="146271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Light" charset="0"/>
              </a:rPr>
              <a:t>42</a:t>
            </a:r>
          </a:p>
        </p:txBody>
      </p:sp>
      <p:sp>
        <p:nvSpPr>
          <p:cNvPr id="19" name="Rectangle 18"/>
          <p:cNvSpPr/>
          <p:nvPr/>
        </p:nvSpPr>
        <p:spPr>
          <a:xfrm>
            <a:off x="5514024" y="4784808"/>
            <a:ext cx="146271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Light" charset="0"/>
            </a:endParaRPr>
          </a:p>
        </p:txBody>
      </p:sp>
      <p:sp>
        <p:nvSpPr>
          <p:cNvPr id="20" name="Rectangle 19"/>
          <p:cNvSpPr/>
          <p:nvPr/>
        </p:nvSpPr>
        <p:spPr>
          <a:xfrm>
            <a:off x="5514024" y="5228703"/>
            <a:ext cx="146271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Light" charset="0"/>
              </a:rPr>
              <a:t>"hello!"</a:t>
            </a:r>
          </a:p>
        </p:txBody>
      </p:sp>
      <p:sp>
        <p:nvSpPr>
          <p:cNvPr id="21" name="Rectangle 20"/>
          <p:cNvSpPr/>
          <p:nvPr/>
        </p:nvSpPr>
        <p:spPr>
          <a:xfrm>
            <a:off x="5514024" y="5670427"/>
            <a:ext cx="1462712"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Light" charset="0"/>
            </a:endParaRPr>
          </a:p>
        </p:txBody>
      </p:sp>
      <p:sp>
        <p:nvSpPr>
          <p:cNvPr id="22" name="TextBox 21"/>
          <p:cNvSpPr txBox="1"/>
          <p:nvPr/>
        </p:nvSpPr>
        <p:spPr>
          <a:xfrm>
            <a:off x="6976736" y="4741324"/>
            <a:ext cx="311304" cy="369332"/>
          </a:xfrm>
          <a:prstGeom prst="rect">
            <a:avLst/>
          </a:prstGeom>
          <a:noFill/>
          <a:effectLst/>
        </p:spPr>
        <p:txBody>
          <a:bodyPr wrap="none" rtlCol="0">
            <a:spAutoFit/>
          </a:bodyPr>
          <a:lstStyle/>
          <a:p>
            <a:r>
              <a:rPr lang="en-US" dirty="0" err="1">
                <a:latin typeface="Consolas" panose="020B0609020204030204" pitchFamily="49" charset="0"/>
                <a:ea typeface="Consolas Regular" charset="0"/>
                <a:cs typeface="Consolas Regular" charset="0"/>
              </a:rPr>
              <a:t>i</a:t>
            </a:r>
            <a:endParaRPr lang="en-US" dirty="0">
              <a:latin typeface="Consolas" panose="020B0609020204030204" pitchFamily="49" charset="0"/>
              <a:ea typeface="Consolas Regular" charset="0"/>
              <a:cs typeface="Consolas Regular" charset="0"/>
            </a:endParaRPr>
          </a:p>
        </p:txBody>
      </p:sp>
      <p:sp>
        <p:nvSpPr>
          <p:cNvPr id="23" name="TextBox 22"/>
          <p:cNvSpPr txBox="1"/>
          <p:nvPr/>
        </p:nvSpPr>
        <p:spPr>
          <a:xfrm>
            <a:off x="6976736" y="5642862"/>
            <a:ext cx="311304" cy="369332"/>
          </a:xfrm>
          <a:prstGeom prst="rect">
            <a:avLst/>
          </a:prstGeom>
          <a:noFill/>
          <a:effectLst/>
        </p:spPr>
        <p:txBody>
          <a:bodyPr wrap="none" rtlCol="0">
            <a:spAutoFit/>
          </a:bodyPr>
          <a:lstStyle/>
          <a:p>
            <a:r>
              <a:rPr lang="en-US" dirty="0" err="1">
                <a:latin typeface="Consolas" panose="020B0609020204030204" pitchFamily="49" charset="0"/>
                <a:ea typeface="Consolas Regular" charset="0"/>
                <a:cs typeface="Consolas Regular" charset="0"/>
              </a:rPr>
              <a:t>s</a:t>
            </a:r>
            <a:endParaRPr lang="en-US" dirty="0">
              <a:latin typeface="Consolas" panose="020B0609020204030204" pitchFamily="49" charset="0"/>
              <a:ea typeface="Consolas Regular" charset="0"/>
              <a:cs typeface="Consolas Regular" charset="0"/>
            </a:endParaRPr>
          </a:p>
        </p:txBody>
      </p:sp>
      <p:cxnSp>
        <p:nvCxnSpPr>
          <p:cNvPr id="25" name="Curved Connector 24"/>
          <p:cNvCxnSpPr>
            <a:stCxn id="19" idx="1"/>
            <a:endCxn id="18" idx="1"/>
          </p:cNvCxnSpPr>
          <p:nvPr/>
        </p:nvCxnSpPr>
        <p:spPr>
          <a:xfrm rot="10800000">
            <a:off x="5514024" y="4497783"/>
            <a:ext cx="12700" cy="441724"/>
          </a:xfrm>
          <a:prstGeom prst="curvedConnector3">
            <a:avLst>
              <a:gd name="adj1" fmla="val 1800000"/>
            </a:avLst>
          </a:prstGeom>
          <a:ln>
            <a:tailEnd type="arrow"/>
          </a:ln>
          <a:effectLst/>
        </p:spPr>
        <p:style>
          <a:lnRef idx="2">
            <a:schemeClr val="accent2"/>
          </a:lnRef>
          <a:fillRef idx="0">
            <a:schemeClr val="accent2"/>
          </a:fillRef>
          <a:effectRef idx="1">
            <a:schemeClr val="accent2"/>
          </a:effectRef>
          <a:fontRef idx="minor">
            <a:schemeClr val="tx1"/>
          </a:fontRef>
        </p:style>
      </p:cxnSp>
      <p:cxnSp>
        <p:nvCxnSpPr>
          <p:cNvPr id="27" name="Curved Connector 26"/>
          <p:cNvCxnSpPr>
            <a:stCxn id="21" idx="1"/>
            <a:endCxn id="20" idx="1"/>
          </p:cNvCxnSpPr>
          <p:nvPr/>
        </p:nvCxnSpPr>
        <p:spPr>
          <a:xfrm rot="10800000">
            <a:off x="5514024" y="5383402"/>
            <a:ext cx="12700" cy="441724"/>
          </a:xfrm>
          <a:prstGeom prst="curvedConnector3">
            <a:avLst>
              <a:gd name="adj1" fmla="val 1800000"/>
            </a:avLst>
          </a:prstGeom>
          <a:ln>
            <a:tailEnd type="arrow"/>
          </a:ln>
          <a:effectLst/>
        </p:spPr>
        <p:style>
          <a:lnRef idx="2">
            <a:schemeClr val="accent2"/>
          </a:lnRef>
          <a:fillRef idx="0">
            <a:schemeClr val="accent2"/>
          </a:fillRef>
          <a:effectRef idx="1">
            <a:schemeClr val="accent2"/>
          </a:effectRef>
          <a:fontRef idx="minor">
            <a:schemeClr val="tx1"/>
          </a:fontRef>
        </p:style>
      </p:cxnSp>
      <p:sp>
        <p:nvSpPr>
          <p:cNvPr id="31" name="Rounded Rectangle 30"/>
          <p:cNvSpPr/>
          <p:nvPr/>
        </p:nvSpPr>
        <p:spPr>
          <a:xfrm>
            <a:off x="7288040" y="4173832"/>
            <a:ext cx="1807968" cy="1747544"/>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Now we may access these memory locations via the pointers </a:t>
            </a:r>
            <a:r>
              <a:rPr lang="en-US" dirty="0" err="1">
                <a:latin typeface="Consolas" panose="020B0609020204030204" pitchFamily="49" charset="0"/>
                <a:ea typeface="Consolas Regular" charset="0"/>
                <a:cs typeface="Consolas Regular" charset="0"/>
              </a:rPr>
              <a:t>i</a:t>
            </a:r>
            <a:r>
              <a:rPr lang="en-US" dirty="0">
                <a:latin typeface="Avenir Next Condensed Regular" charset="0"/>
              </a:rPr>
              <a:t> and </a:t>
            </a:r>
            <a:r>
              <a:rPr lang="en-US" dirty="0">
                <a:latin typeface="Consolas" panose="020B0609020204030204" pitchFamily="49" charset="0"/>
                <a:ea typeface="Consolas Regular" charset="0"/>
                <a:cs typeface="Consolas Regular" charset="0"/>
              </a:rPr>
              <a:t>s</a:t>
            </a:r>
            <a:r>
              <a:rPr lang="en-US" dirty="0">
                <a:latin typeface="Avenir Next Condensed Regular" charset="0"/>
              </a:rPr>
              <a:t>.</a:t>
            </a:r>
            <a:endParaRPr lang="en-US" dirty="0">
              <a:latin typeface="Consolas" panose="020B0609020204030204" pitchFamily="49" charset="0"/>
              <a:ea typeface="Consolas Regular" charset="0"/>
              <a:cs typeface="Consolas Regular" charset="0"/>
            </a:endParaRPr>
          </a:p>
        </p:txBody>
      </p:sp>
      <p:sp>
        <p:nvSpPr>
          <p:cNvPr id="33" name="Rectangle 32"/>
          <p:cNvSpPr/>
          <p:nvPr/>
        </p:nvSpPr>
        <p:spPr>
          <a:xfrm>
            <a:off x="1983001" y="5228703"/>
            <a:ext cx="3238527" cy="1377261"/>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int * i = new int;</a:t>
            </a:r>
          </a:p>
          <a:p>
            <a:r>
              <a:rPr lang="nn-NO" dirty="0">
                <a:solidFill>
                  <a:schemeClr val="tx1"/>
                </a:solidFill>
                <a:latin typeface="Consolas" panose="020B0609020204030204" pitchFamily="49" charset="0"/>
                <a:ea typeface="Consolas Regular" charset="0"/>
                <a:cs typeface="Consolas Regular" charset="0"/>
              </a:rPr>
              <a:t>*i = 42;</a:t>
            </a:r>
          </a:p>
          <a:p>
            <a:r>
              <a:rPr lang="nn-NO" dirty="0">
                <a:solidFill>
                  <a:schemeClr val="tx1"/>
                </a:solidFill>
                <a:latin typeface="Consolas" panose="020B0609020204030204" pitchFamily="49" charset="0"/>
                <a:ea typeface="Consolas Regular" charset="0"/>
                <a:cs typeface="Consolas Regular" charset="0"/>
              </a:rPr>
              <a:t>string * s = new string;</a:t>
            </a:r>
          </a:p>
          <a:p>
            <a:r>
              <a:rPr lang="nn-NO" dirty="0">
                <a:solidFill>
                  <a:schemeClr val="tx1"/>
                </a:solidFill>
                <a:latin typeface="Consolas" panose="020B0609020204030204" pitchFamily="49" charset="0"/>
                <a:ea typeface="Consolas Regular" charset="0"/>
                <a:cs typeface="Consolas Regular" charset="0"/>
              </a:rPr>
              <a:t>*s = "hello!";</a:t>
            </a:r>
          </a:p>
        </p:txBody>
      </p:sp>
      <p:cxnSp>
        <p:nvCxnSpPr>
          <p:cNvPr id="35" name="Elbow Connector 34"/>
          <p:cNvCxnSpPr>
            <a:cxnSpLocks/>
            <a:stCxn id="14" idx="1"/>
          </p:cNvCxnSpPr>
          <p:nvPr/>
        </p:nvCxnSpPr>
        <p:spPr>
          <a:xfrm rot="10800000" flipH="1" flipV="1">
            <a:off x="286603" y="4462758"/>
            <a:ext cx="1717022" cy="1663404"/>
          </a:xfrm>
          <a:prstGeom prst="bentConnector3">
            <a:avLst>
              <a:gd name="adj1" fmla="val -7805"/>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286603" y="4784808"/>
            <a:ext cx="327389" cy="1432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Light" charset="0"/>
            </a:endParaRPr>
          </a:p>
        </p:txBody>
      </p:sp>
      <p:sp>
        <p:nvSpPr>
          <p:cNvPr id="40" name="TextBox 39"/>
          <p:cNvSpPr txBox="1"/>
          <p:nvPr/>
        </p:nvSpPr>
        <p:spPr>
          <a:xfrm>
            <a:off x="244810" y="5827528"/>
            <a:ext cx="1758815" cy="369332"/>
          </a:xfrm>
          <a:prstGeom prst="rect">
            <a:avLst/>
          </a:prstGeom>
          <a:noFill/>
          <a:effectLst/>
        </p:spPr>
        <p:txBody>
          <a:bodyPr wrap="none" rtlCol="0">
            <a:spAutoFit/>
          </a:bodyPr>
          <a:lstStyle/>
          <a:p>
            <a:r>
              <a:rPr lang="en-US" dirty="0">
                <a:latin typeface="Avenir Next Condensed Regular" charset="0"/>
              </a:rPr>
              <a:t>this is equivalent to</a:t>
            </a:r>
          </a:p>
        </p:txBody>
      </p:sp>
    </p:spTree>
    <p:extLst>
      <p:ext uri="{BB962C8B-B14F-4D97-AF65-F5344CB8AC3E}">
        <p14:creationId xmlns:p14="http://schemas.microsoft.com/office/powerpoint/2010/main" val="24646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6" grpId="0"/>
      <p:bldP spid="17" grpId="0" animBg="1"/>
      <p:bldP spid="18" grpId="0" animBg="1"/>
      <p:bldP spid="19" grpId="0" animBg="1"/>
      <p:bldP spid="20" grpId="0" animBg="1"/>
      <p:bldP spid="21" grpId="0" animBg="1"/>
      <p:bldP spid="22" grpId="0"/>
      <p:bldP spid="23" grpId="0"/>
      <p:bldP spid="31" grpId="0" animBg="1"/>
      <p:bldP spid="33" grpId="0" animBg="1"/>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2D5F323-9395-A24C-8003-89F99F5948AE}" type="slidenum">
              <a:rPr lang="en-US" smtClean="0"/>
              <a:pPr/>
              <a:t>6</a:t>
            </a:fld>
            <a:endParaRPr lang="en-US"/>
          </a:p>
        </p:txBody>
      </p:sp>
      <p:sp>
        <p:nvSpPr>
          <p:cNvPr id="7" name="Rectangle 6"/>
          <p:cNvSpPr/>
          <p:nvPr/>
        </p:nvSpPr>
        <p:spPr>
          <a:xfrm>
            <a:off x="130946" y="315589"/>
            <a:ext cx="501706" cy="4232406"/>
          </a:xfrm>
          <a:prstGeom prst="rect">
            <a:avLst/>
          </a:prstGeom>
          <a:solidFill>
            <a:schemeClr val="accent3">
              <a:lumMod val="60000"/>
              <a:lumOff val="4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sz="1600" dirty="0">
                <a:solidFill>
                  <a:schemeClr val="bg1">
                    <a:lumMod val="50000"/>
                  </a:schemeClr>
                </a:solidFill>
                <a:latin typeface="Calibri Light" charset="0"/>
                <a:ea typeface="Consolas Regular" charset="0"/>
                <a:cs typeface="Consolas Regular" charset="0"/>
              </a:rPr>
              <a:t>01:</a:t>
            </a:r>
          </a:p>
          <a:p>
            <a:r>
              <a:rPr lang="nn-NO" sz="1600" dirty="0">
                <a:solidFill>
                  <a:schemeClr val="bg1">
                    <a:lumMod val="50000"/>
                  </a:schemeClr>
                </a:solidFill>
                <a:latin typeface="Calibri Light" charset="0"/>
                <a:ea typeface="Consolas Regular" charset="0"/>
                <a:cs typeface="Consolas Regular" charset="0"/>
              </a:rPr>
              <a:t>02 :</a:t>
            </a:r>
          </a:p>
          <a:p>
            <a:r>
              <a:rPr lang="nn-NO" sz="1600" dirty="0">
                <a:solidFill>
                  <a:schemeClr val="bg1">
                    <a:lumMod val="50000"/>
                  </a:schemeClr>
                </a:solidFill>
                <a:latin typeface="Calibri Light" charset="0"/>
                <a:ea typeface="Consolas Regular" charset="0"/>
                <a:cs typeface="Consolas Regular" charset="0"/>
              </a:rPr>
              <a:t>03 :</a:t>
            </a:r>
          </a:p>
          <a:p>
            <a:r>
              <a:rPr lang="nn-NO" sz="1600" dirty="0">
                <a:solidFill>
                  <a:schemeClr val="bg1">
                    <a:lumMod val="50000"/>
                  </a:schemeClr>
                </a:solidFill>
                <a:latin typeface="Calibri Light" charset="0"/>
                <a:ea typeface="Consolas Regular" charset="0"/>
                <a:cs typeface="Consolas Regular" charset="0"/>
              </a:rPr>
              <a:t>04 :</a:t>
            </a:r>
          </a:p>
          <a:p>
            <a:endParaRPr lang="nn-NO" sz="1600" dirty="0">
              <a:solidFill>
                <a:schemeClr val="bg1">
                  <a:lumMod val="50000"/>
                </a:schemeClr>
              </a:solidFill>
              <a:latin typeface="Calibri Light" charset="0"/>
              <a:ea typeface="Consolas Regular" charset="0"/>
              <a:cs typeface="Consolas Regular" charset="0"/>
            </a:endParaRPr>
          </a:p>
          <a:p>
            <a:r>
              <a:rPr lang="nn-NO" sz="1600" dirty="0">
                <a:solidFill>
                  <a:schemeClr val="bg1">
                    <a:lumMod val="50000"/>
                  </a:schemeClr>
                </a:solidFill>
                <a:latin typeface="Calibri Light" charset="0"/>
                <a:ea typeface="Consolas Regular" charset="0"/>
                <a:cs typeface="Consolas Regular" charset="0"/>
              </a:rPr>
              <a:t>05 :</a:t>
            </a:r>
          </a:p>
          <a:p>
            <a:r>
              <a:rPr lang="nn-NO" sz="1600" dirty="0">
                <a:solidFill>
                  <a:schemeClr val="bg1">
                    <a:lumMod val="50000"/>
                  </a:schemeClr>
                </a:solidFill>
                <a:latin typeface="Calibri Light" charset="0"/>
                <a:ea typeface="Consolas Regular" charset="0"/>
                <a:cs typeface="Consolas Regular" charset="0"/>
              </a:rPr>
              <a:t>06 :</a:t>
            </a:r>
          </a:p>
          <a:p>
            <a:endParaRPr lang="nn-NO" sz="1600" dirty="0">
              <a:solidFill>
                <a:schemeClr val="bg1">
                  <a:lumMod val="50000"/>
                </a:schemeClr>
              </a:solidFill>
              <a:latin typeface="Calibri Light" charset="0"/>
              <a:ea typeface="Consolas Regular" charset="0"/>
              <a:cs typeface="Consolas Regular" charset="0"/>
            </a:endParaRPr>
          </a:p>
          <a:p>
            <a:r>
              <a:rPr lang="nn-NO" sz="1600" dirty="0">
                <a:solidFill>
                  <a:schemeClr val="bg1">
                    <a:lumMod val="50000"/>
                  </a:schemeClr>
                </a:solidFill>
                <a:latin typeface="Calibri Light" charset="0"/>
                <a:ea typeface="Consolas Regular" charset="0"/>
                <a:cs typeface="Consolas Regular" charset="0"/>
              </a:rPr>
              <a:t>07 :</a:t>
            </a:r>
          </a:p>
          <a:p>
            <a:r>
              <a:rPr lang="nn-NO" sz="1600" dirty="0">
                <a:solidFill>
                  <a:schemeClr val="bg1">
                    <a:lumMod val="50000"/>
                  </a:schemeClr>
                </a:solidFill>
                <a:latin typeface="Calibri Light" charset="0"/>
                <a:ea typeface="Consolas Regular" charset="0"/>
                <a:cs typeface="Consolas Regular" charset="0"/>
              </a:rPr>
              <a:t>08 :</a:t>
            </a:r>
          </a:p>
          <a:p>
            <a:r>
              <a:rPr lang="nn-NO" sz="1600" dirty="0">
                <a:solidFill>
                  <a:schemeClr val="bg1">
                    <a:lumMod val="50000"/>
                  </a:schemeClr>
                </a:solidFill>
                <a:latin typeface="Calibri Light" charset="0"/>
                <a:ea typeface="Consolas Regular" charset="0"/>
                <a:cs typeface="Consolas Regular" charset="0"/>
              </a:rPr>
              <a:t>09 :</a:t>
            </a:r>
          </a:p>
          <a:p>
            <a:endParaRPr lang="nn-NO" sz="1600" dirty="0">
              <a:solidFill>
                <a:schemeClr val="bg1">
                  <a:lumMod val="50000"/>
                </a:schemeClr>
              </a:solidFill>
              <a:latin typeface="Calibri Light" charset="0"/>
              <a:ea typeface="Consolas Regular" charset="0"/>
              <a:cs typeface="Consolas Regular" charset="0"/>
            </a:endParaRPr>
          </a:p>
          <a:p>
            <a:r>
              <a:rPr lang="nn-NO" sz="1600" dirty="0">
                <a:solidFill>
                  <a:schemeClr val="bg1">
                    <a:lumMod val="50000"/>
                  </a:schemeClr>
                </a:solidFill>
                <a:latin typeface="Calibri Light" charset="0"/>
                <a:ea typeface="Consolas Regular" charset="0"/>
                <a:cs typeface="Consolas Regular" charset="0"/>
              </a:rPr>
              <a:t>10 :</a:t>
            </a:r>
          </a:p>
          <a:p>
            <a:r>
              <a:rPr lang="nn-NO" sz="1600" dirty="0">
                <a:solidFill>
                  <a:schemeClr val="bg1">
                    <a:lumMod val="50000"/>
                  </a:schemeClr>
                </a:solidFill>
                <a:latin typeface="Calibri Light" charset="0"/>
                <a:ea typeface="Consolas Regular" charset="0"/>
                <a:cs typeface="Consolas Regular" charset="0"/>
              </a:rPr>
              <a:t>11 :</a:t>
            </a:r>
          </a:p>
          <a:p>
            <a:r>
              <a:rPr lang="nn-NO" sz="1600" dirty="0">
                <a:solidFill>
                  <a:schemeClr val="bg1">
                    <a:lumMod val="50000"/>
                  </a:schemeClr>
                </a:solidFill>
                <a:latin typeface="Calibri Light" charset="0"/>
                <a:ea typeface="Consolas Regular" charset="0"/>
                <a:cs typeface="Consolas Regular" charset="0"/>
              </a:rPr>
              <a:t>12 :</a:t>
            </a:r>
          </a:p>
          <a:p>
            <a:r>
              <a:rPr lang="nn-NO" sz="1600" dirty="0">
                <a:solidFill>
                  <a:schemeClr val="bg1">
                    <a:lumMod val="50000"/>
                  </a:schemeClr>
                </a:solidFill>
                <a:latin typeface="Calibri Light" charset="0"/>
                <a:ea typeface="Consolas Regular" charset="0"/>
                <a:cs typeface="Consolas Regular" charset="0"/>
              </a:rPr>
              <a:t>13 :</a:t>
            </a:r>
          </a:p>
        </p:txBody>
      </p:sp>
      <p:sp>
        <p:nvSpPr>
          <p:cNvPr id="6" name="Rectangle 5"/>
          <p:cNvSpPr/>
          <p:nvPr/>
        </p:nvSpPr>
        <p:spPr>
          <a:xfrm>
            <a:off x="632651" y="315589"/>
            <a:ext cx="4033893" cy="4232406"/>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Ins="0" rtlCol="0" anchor="ctr"/>
          <a:lstStyle/>
          <a:p>
            <a:r>
              <a:rPr lang="nn-NO" sz="1600" dirty="0">
                <a:solidFill>
                  <a:schemeClr val="tx1"/>
                </a:solidFill>
                <a:latin typeface="Consolas" panose="020B0609020204030204" pitchFamily="49" charset="0"/>
                <a:ea typeface="Consolas Regular" charset="0"/>
                <a:cs typeface="Consolas Regular" charset="0"/>
              </a:rPr>
              <a:t>int *p1, *p2;</a:t>
            </a:r>
          </a:p>
          <a:p>
            <a:r>
              <a:rPr lang="nn-NO" sz="1600" dirty="0">
                <a:solidFill>
                  <a:schemeClr val="tx1"/>
                </a:solidFill>
                <a:latin typeface="Consolas" panose="020B0609020204030204" pitchFamily="49" charset="0"/>
                <a:ea typeface="Consolas Regular" charset="0"/>
                <a:cs typeface="Consolas Regular" charset="0"/>
              </a:rPr>
              <a:t>p1 = new int;</a:t>
            </a:r>
          </a:p>
          <a:p>
            <a:r>
              <a:rPr lang="nn-NO" sz="1600" dirty="0">
                <a:solidFill>
                  <a:schemeClr val="tx1"/>
                </a:solidFill>
                <a:latin typeface="Consolas" panose="020B0609020204030204" pitchFamily="49" charset="0"/>
                <a:ea typeface="Consolas Regular" charset="0"/>
                <a:cs typeface="Consolas Regular" charset="0"/>
              </a:rPr>
              <a:t>*p1 = 42;</a:t>
            </a:r>
          </a:p>
          <a:p>
            <a:r>
              <a:rPr lang="nn-NO" sz="1600" dirty="0">
                <a:solidFill>
                  <a:schemeClr val="tx1"/>
                </a:solidFill>
                <a:latin typeface="Consolas" panose="020B0609020204030204" pitchFamily="49" charset="0"/>
                <a:ea typeface="Consolas Regular" charset="0"/>
                <a:cs typeface="Consolas Regular" charset="0"/>
              </a:rPr>
              <a:t>p2 = p1;</a:t>
            </a:r>
          </a:p>
          <a:p>
            <a:endParaRPr lang="nn-NO" sz="1600" dirty="0">
              <a:solidFill>
                <a:schemeClr val="tx1"/>
              </a:solidFill>
              <a:latin typeface="Consolas" panose="020B0609020204030204" pitchFamily="49" charset="0"/>
              <a:ea typeface="Consolas Regular" charset="0"/>
              <a:cs typeface="Consolas Regular" charset="0"/>
            </a:endParaRPr>
          </a:p>
          <a:p>
            <a:r>
              <a:rPr lang="nn-NO" sz="1600" dirty="0">
                <a:solidFill>
                  <a:schemeClr val="tx1"/>
                </a:solidFill>
                <a:latin typeface="Consolas" panose="020B0609020204030204" pitchFamily="49" charset="0"/>
                <a:ea typeface="Consolas Regular" charset="0"/>
                <a:cs typeface="Consolas Regular" charset="0"/>
              </a:rPr>
              <a:t>cout &lt;&lt; "*p1 = " &lt;&lt; *p1 &lt;&lt; ", ";</a:t>
            </a:r>
          </a:p>
          <a:p>
            <a:r>
              <a:rPr lang="nn-NO" sz="1600" dirty="0">
                <a:solidFill>
                  <a:schemeClr val="tx1"/>
                </a:solidFill>
                <a:latin typeface="Consolas" panose="020B0609020204030204" pitchFamily="49" charset="0"/>
                <a:ea typeface="Consolas Regular" charset="0"/>
                <a:cs typeface="Consolas Regular" charset="0"/>
              </a:rPr>
              <a:t>cout &lt;&lt; "*p2 = " &lt;&lt; *p2 &lt;&lt; endl;</a:t>
            </a:r>
          </a:p>
          <a:p>
            <a:endParaRPr lang="nn-NO" sz="1600" dirty="0">
              <a:solidFill>
                <a:schemeClr val="tx1"/>
              </a:solidFill>
              <a:latin typeface="Consolas" panose="020B0609020204030204" pitchFamily="49" charset="0"/>
              <a:ea typeface="Consolas Regular" charset="0"/>
              <a:cs typeface="Consolas Regular" charset="0"/>
            </a:endParaRPr>
          </a:p>
          <a:p>
            <a:r>
              <a:rPr lang="nn-NO" sz="1600" dirty="0">
                <a:solidFill>
                  <a:schemeClr val="tx1"/>
                </a:solidFill>
                <a:latin typeface="Consolas" panose="020B0609020204030204" pitchFamily="49" charset="0"/>
                <a:ea typeface="Consolas Regular" charset="0"/>
                <a:cs typeface="Consolas Regular" charset="0"/>
              </a:rPr>
              <a:t>*p2 = 53;</a:t>
            </a:r>
          </a:p>
          <a:p>
            <a:r>
              <a:rPr lang="nn-NO" sz="1600" dirty="0">
                <a:solidFill>
                  <a:schemeClr val="tx1"/>
                </a:solidFill>
                <a:latin typeface="Consolas" panose="020B0609020204030204" pitchFamily="49" charset="0"/>
                <a:ea typeface="Consolas Regular" charset="0"/>
                <a:cs typeface="Consolas Regular" charset="0"/>
              </a:rPr>
              <a:t>cout &lt;&lt; "*p1 = " &lt;&lt; *p1 &lt;&lt; ", ";</a:t>
            </a:r>
          </a:p>
          <a:p>
            <a:r>
              <a:rPr lang="nn-NO" sz="1600" dirty="0">
                <a:solidFill>
                  <a:schemeClr val="tx1"/>
                </a:solidFill>
                <a:latin typeface="Consolas" panose="020B0609020204030204" pitchFamily="49" charset="0"/>
                <a:ea typeface="Consolas Regular" charset="0"/>
                <a:cs typeface="Consolas Regular" charset="0"/>
              </a:rPr>
              <a:t>cout &lt;&lt; "*p2 = " &lt;&lt; *p2 &lt;&lt; endl;</a:t>
            </a:r>
          </a:p>
          <a:p>
            <a:endParaRPr lang="nn-NO" sz="1600" dirty="0">
              <a:solidFill>
                <a:schemeClr val="tx1"/>
              </a:solidFill>
              <a:latin typeface="Consolas" panose="020B0609020204030204" pitchFamily="49" charset="0"/>
              <a:ea typeface="Consolas Regular" charset="0"/>
              <a:cs typeface="Consolas Regular" charset="0"/>
            </a:endParaRPr>
          </a:p>
          <a:p>
            <a:r>
              <a:rPr lang="nn-NO" sz="1600" dirty="0">
                <a:solidFill>
                  <a:schemeClr val="tx1"/>
                </a:solidFill>
                <a:latin typeface="Consolas" panose="020B0609020204030204" pitchFamily="49" charset="0"/>
                <a:ea typeface="Consolas Regular" charset="0"/>
                <a:cs typeface="Consolas Regular" charset="0"/>
              </a:rPr>
              <a:t>p1 = new int;</a:t>
            </a:r>
          </a:p>
          <a:p>
            <a:r>
              <a:rPr lang="nn-NO" sz="1600" dirty="0">
                <a:solidFill>
                  <a:schemeClr val="tx1"/>
                </a:solidFill>
                <a:latin typeface="Consolas" panose="020B0609020204030204" pitchFamily="49" charset="0"/>
                <a:ea typeface="Consolas Regular" charset="0"/>
                <a:cs typeface="Consolas Regular" charset="0"/>
              </a:rPr>
              <a:t>*p1 = 88;</a:t>
            </a:r>
          </a:p>
          <a:p>
            <a:r>
              <a:rPr lang="nn-NO" sz="1600" dirty="0">
                <a:solidFill>
                  <a:schemeClr val="tx1"/>
                </a:solidFill>
                <a:latin typeface="Consolas" panose="020B0609020204030204" pitchFamily="49" charset="0"/>
                <a:ea typeface="Consolas Regular" charset="0"/>
                <a:cs typeface="Consolas Regular" charset="0"/>
              </a:rPr>
              <a:t>cout &lt;&lt; "*p1 = " &lt;&lt; *p1 &lt;&lt; ", ";</a:t>
            </a:r>
          </a:p>
          <a:p>
            <a:r>
              <a:rPr lang="nn-NO" sz="1600" dirty="0">
                <a:solidFill>
                  <a:schemeClr val="tx1"/>
                </a:solidFill>
                <a:latin typeface="Consolas" panose="020B0609020204030204" pitchFamily="49" charset="0"/>
                <a:ea typeface="Consolas Regular" charset="0"/>
                <a:cs typeface="Consolas Regular" charset="0"/>
              </a:rPr>
              <a:t>cout &lt;&lt; "*p2 = " &lt;&lt; *p2 &lt;&lt; endl;</a:t>
            </a:r>
          </a:p>
        </p:txBody>
      </p:sp>
      <p:grpSp>
        <p:nvGrpSpPr>
          <p:cNvPr id="68" name="Group 67"/>
          <p:cNvGrpSpPr/>
          <p:nvPr/>
        </p:nvGrpSpPr>
        <p:grpSpPr>
          <a:xfrm>
            <a:off x="4710042" y="489143"/>
            <a:ext cx="1340871" cy="966584"/>
            <a:chOff x="5166714" y="493172"/>
            <a:chExt cx="1340871" cy="966584"/>
          </a:xfrm>
        </p:grpSpPr>
        <p:sp>
          <p:nvSpPr>
            <p:cNvPr id="2" name="TextBox 1"/>
            <p:cNvSpPr txBox="1"/>
            <p:nvPr/>
          </p:nvSpPr>
          <p:spPr>
            <a:xfrm>
              <a:off x="5166714" y="540749"/>
              <a:ext cx="447558" cy="338554"/>
            </a:xfrm>
            <a:prstGeom prst="rect">
              <a:avLst/>
            </a:prstGeom>
            <a:noFill/>
          </p:spPr>
          <p:txBody>
            <a:bodyPr wrap="none" rtlCol="0">
              <a:spAutoFit/>
            </a:bodyPr>
            <a:lstStyle/>
            <a:p>
              <a:r>
                <a:rPr lang="en-US" sz="1600" dirty="0">
                  <a:latin typeface="Calibri Light" charset="0"/>
                </a:rPr>
                <a:t>01:</a:t>
              </a:r>
            </a:p>
          </p:txBody>
        </p:sp>
        <p:sp>
          <p:nvSpPr>
            <p:cNvPr id="8" name="Rectangle 7"/>
            <p:cNvSpPr/>
            <p:nvPr/>
          </p:nvSpPr>
          <p:spPr>
            <a:xfrm>
              <a:off x="6019800" y="493172"/>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a:t>
              </a:r>
            </a:p>
          </p:txBody>
        </p:sp>
        <p:sp>
          <p:nvSpPr>
            <p:cNvPr id="3" name="TextBox 2"/>
            <p:cNvSpPr txBox="1"/>
            <p:nvPr/>
          </p:nvSpPr>
          <p:spPr>
            <a:xfrm>
              <a:off x="5542917" y="522012"/>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9" name="Rectangle 8"/>
            <p:cNvSpPr/>
            <p:nvPr/>
          </p:nvSpPr>
          <p:spPr>
            <a:xfrm>
              <a:off x="6022156" y="1032808"/>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a:t>
              </a:r>
            </a:p>
          </p:txBody>
        </p:sp>
        <p:sp>
          <p:nvSpPr>
            <p:cNvPr id="10" name="TextBox 9"/>
            <p:cNvSpPr txBox="1"/>
            <p:nvPr/>
          </p:nvSpPr>
          <p:spPr>
            <a:xfrm>
              <a:off x="5545273" y="1061648"/>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grpSp>
      <p:grpSp>
        <p:nvGrpSpPr>
          <p:cNvPr id="69" name="Group 68"/>
          <p:cNvGrpSpPr/>
          <p:nvPr/>
        </p:nvGrpSpPr>
        <p:grpSpPr>
          <a:xfrm>
            <a:off x="4710042" y="1891969"/>
            <a:ext cx="2050955" cy="966584"/>
            <a:chOff x="5166714" y="1881252"/>
            <a:chExt cx="2050955" cy="966584"/>
          </a:xfrm>
        </p:grpSpPr>
        <p:sp>
          <p:nvSpPr>
            <p:cNvPr id="36" name="TextBox 35"/>
            <p:cNvSpPr txBox="1"/>
            <p:nvPr/>
          </p:nvSpPr>
          <p:spPr>
            <a:xfrm>
              <a:off x="5166714" y="1928829"/>
              <a:ext cx="447558" cy="338554"/>
            </a:xfrm>
            <a:prstGeom prst="rect">
              <a:avLst/>
            </a:prstGeom>
            <a:noFill/>
          </p:spPr>
          <p:txBody>
            <a:bodyPr wrap="none" rtlCol="0">
              <a:spAutoFit/>
            </a:bodyPr>
            <a:lstStyle/>
            <a:p>
              <a:r>
                <a:rPr lang="en-US" sz="1600" dirty="0">
                  <a:latin typeface="Calibri Light" charset="0"/>
                </a:rPr>
                <a:t>02:</a:t>
              </a:r>
            </a:p>
          </p:txBody>
        </p:sp>
        <p:sp>
          <p:nvSpPr>
            <p:cNvPr id="37" name="Rectangle 36"/>
            <p:cNvSpPr/>
            <p:nvPr/>
          </p:nvSpPr>
          <p:spPr>
            <a:xfrm>
              <a:off x="6019800" y="1881252"/>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38" name="TextBox 37"/>
            <p:cNvSpPr txBox="1"/>
            <p:nvPr/>
          </p:nvSpPr>
          <p:spPr>
            <a:xfrm>
              <a:off x="5542917" y="1910092"/>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39" name="Rectangle 38"/>
            <p:cNvSpPr/>
            <p:nvPr/>
          </p:nvSpPr>
          <p:spPr>
            <a:xfrm>
              <a:off x="6022156" y="2420888"/>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a:t>
              </a:r>
            </a:p>
          </p:txBody>
        </p:sp>
        <p:sp>
          <p:nvSpPr>
            <p:cNvPr id="40" name="TextBox 39"/>
            <p:cNvSpPr txBox="1"/>
            <p:nvPr/>
          </p:nvSpPr>
          <p:spPr>
            <a:xfrm>
              <a:off x="5545273" y="2449728"/>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sp>
          <p:nvSpPr>
            <p:cNvPr id="41" name="Rectangle 40"/>
            <p:cNvSpPr/>
            <p:nvPr/>
          </p:nvSpPr>
          <p:spPr>
            <a:xfrm>
              <a:off x="6732240" y="1881252"/>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a:t>
              </a:r>
            </a:p>
          </p:txBody>
        </p:sp>
        <p:cxnSp>
          <p:nvCxnSpPr>
            <p:cNvPr id="43" name="Straight Arrow Connector 42"/>
            <p:cNvCxnSpPr>
              <a:endCxn id="41" idx="1"/>
            </p:cNvCxnSpPr>
            <p:nvPr/>
          </p:nvCxnSpPr>
          <p:spPr>
            <a:xfrm>
              <a:off x="6264871" y="2094726"/>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70" name="Group 69"/>
          <p:cNvGrpSpPr/>
          <p:nvPr/>
        </p:nvGrpSpPr>
        <p:grpSpPr>
          <a:xfrm>
            <a:off x="4710042" y="3290766"/>
            <a:ext cx="2050955" cy="966584"/>
            <a:chOff x="5166714" y="3321412"/>
            <a:chExt cx="2050955" cy="966584"/>
          </a:xfrm>
        </p:grpSpPr>
        <p:sp>
          <p:nvSpPr>
            <p:cNvPr id="46" name="TextBox 45"/>
            <p:cNvSpPr txBox="1"/>
            <p:nvPr/>
          </p:nvSpPr>
          <p:spPr>
            <a:xfrm>
              <a:off x="5166714" y="3368989"/>
              <a:ext cx="447558" cy="338554"/>
            </a:xfrm>
            <a:prstGeom prst="rect">
              <a:avLst/>
            </a:prstGeom>
            <a:noFill/>
          </p:spPr>
          <p:txBody>
            <a:bodyPr wrap="none" rtlCol="0">
              <a:spAutoFit/>
            </a:bodyPr>
            <a:lstStyle/>
            <a:p>
              <a:r>
                <a:rPr lang="en-US" sz="1600" dirty="0">
                  <a:latin typeface="Calibri Light" charset="0"/>
                </a:rPr>
                <a:t>03:</a:t>
              </a:r>
            </a:p>
          </p:txBody>
        </p:sp>
        <p:sp>
          <p:nvSpPr>
            <p:cNvPr id="47" name="Rectangle 46"/>
            <p:cNvSpPr/>
            <p:nvPr/>
          </p:nvSpPr>
          <p:spPr>
            <a:xfrm>
              <a:off x="6019800" y="3321412"/>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48" name="TextBox 47"/>
            <p:cNvSpPr txBox="1"/>
            <p:nvPr/>
          </p:nvSpPr>
          <p:spPr>
            <a:xfrm>
              <a:off x="5542917" y="3350252"/>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49" name="Rectangle 48"/>
            <p:cNvSpPr/>
            <p:nvPr/>
          </p:nvSpPr>
          <p:spPr>
            <a:xfrm>
              <a:off x="6022156" y="3861048"/>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a:t>
              </a:r>
            </a:p>
          </p:txBody>
        </p:sp>
        <p:sp>
          <p:nvSpPr>
            <p:cNvPr id="50" name="TextBox 49"/>
            <p:cNvSpPr txBox="1"/>
            <p:nvPr/>
          </p:nvSpPr>
          <p:spPr>
            <a:xfrm>
              <a:off x="5545273" y="3889888"/>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sp>
          <p:nvSpPr>
            <p:cNvPr id="51" name="Rectangle 50"/>
            <p:cNvSpPr/>
            <p:nvPr/>
          </p:nvSpPr>
          <p:spPr>
            <a:xfrm>
              <a:off x="6732240" y="3321412"/>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42</a:t>
              </a:r>
            </a:p>
          </p:txBody>
        </p:sp>
        <p:cxnSp>
          <p:nvCxnSpPr>
            <p:cNvPr id="52" name="Straight Arrow Connector 51"/>
            <p:cNvCxnSpPr>
              <a:endCxn id="51" idx="1"/>
            </p:cNvCxnSpPr>
            <p:nvPr/>
          </p:nvCxnSpPr>
          <p:spPr>
            <a:xfrm>
              <a:off x="6264871" y="3534886"/>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10042" y="4689564"/>
            <a:ext cx="2050955" cy="966584"/>
            <a:chOff x="5166714" y="4689564"/>
            <a:chExt cx="2050955" cy="966584"/>
          </a:xfrm>
        </p:grpSpPr>
        <p:sp>
          <p:nvSpPr>
            <p:cNvPr id="60" name="TextBox 59"/>
            <p:cNvSpPr txBox="1"/>
            <p:nvPr/>
          </p:nvSpPr>
          <p:spPr>
            <a:xfrm>
              <a:off x="5166714" y="4737141"/>
              <a:ext cx="447558" cy="338554"/>
            </a:xfrm>
            <a:prstGeom prst="rect">
              <a:avLst/>
            </a:prstGeom>
            <a:noFill/>
          </p:spPr>
          <p:txBody>
            <a:bodyPr wrap="none" rtlCol="0">
              <a:spAutoFit/>
            </a:bodyPr>
            <a:lstStyle/>
            <a:p>
              <a:r>
                <a:rPr lang="en-US" sz="1600" dirty="0">
                  <a:latin typeface="Calibri Light" charset="0"/>
                </a:rPr>
                <a:t>04:</a:t>
              </a:r>
            </a:p>
          </p:txBody>
        </p:sp>
        <p:sp>
          <p:nvSpPr>
            <p:cNvPr id="61" name="Rectangle 60"/>
            <p:cNvSpPr/>
            <p:nvPr/>
          </p:nvSpPr>
          <p:spPr>
            <a:xfrm>
              <a:off x="6019800" y="4689564"/>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62" name="TextBox 61"/>
            <p:cNvSpPr txBox="1"/>
            <p:nvPr/>
          </p:nvSpPr>
          <p:spPr>
            <a:xfrm>
              <a:off x="5542917" y="4718404"/>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63" name="Rectangle 62"/>
            <p:cNvSpPr/>
            <p:nvPr/>
          </p:nvSpPr>
          <p:spPr>
            <a:xfrm>
              <a:off x="6022156" y="5229200"/>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64" name="TextBox 63"/>
            <p:cNvSpPr txBox="1"/>
            <p:nvPr/>
          </p:nvSpPr>
          <p:spPr>
            <a:xfrm>
              <a:off x="5545273" y="5258040"/>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sp>
          <p:nvSpPr>
            <p:cNvPr id="65" name="Rectangle 64"/>
            <p:cNvSpPr/>
            <p:nvPr/>
          </p:nvSpPr>
          <p:spPr>
            <a:xfrm>
              <a:off x="6732240" y="4689564"/>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42</a:t>
              </a:r>
            </a:p>
          </p:txBody>
        </p:sp>
        <p:cxnSp>
          <p:nvCxnSpPr>
            <p:cNvPr id="66" name="Straight Arrow Connector 65"/>
            <p:cNvCxnSpPr>
              <a:endCxn id="65" idx="1"/>
            </p:cNvCxnSpPr>
            <p:nvPr/>
          </p:nvCxnSpPr>
          <p:spPr>
            <a:xfrm>
              <a:off x="6264871" y="4903038"/>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flipV="1">
              <a:off x="6264871" y="5075696"/>
              <a:ext cx="467369" cy="359098"/>
            </a:xfrm>
            <a:prstGeom prst="bentConnector3">
              <a:avLst>
                <a:gd name="adj1" fmla="val 65267"/>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6919987" y="489143"/>
            <a:ext cx="2050955" cy="966584"/>
            <a:chOff x="5166714" y="4689564"/>
            <a:chExt cx="2050955" cy="966584"/>
          </a:xfrm>
        </p:grpSpPr>
        <p:sp>
          <p:nvSpPr>
            <p:cNvPr id="73" name="TextBox 72"/>
            <p:cNvSpPr txBox="1"/>
            <p:nvPr/>
          </p:nvSpPr>
          <p:spPr>
            <a:xfrm>
              <a:off x="5166714" y="4737141"/>
              <a:ext cx="447558" cy="338554"/>
            </a:xfrm>
            <a:prstGeom prst="rect">
              <a:avLst/>
            </a:prstGeom>
            <a:noFill/>
          </p:spPr>
          <p:txBody>
            <a:bodyPr wrap="none" rtlCol="0">
              <a:spAutoFit/>
            </a:bodyPr>
            <a:lstStyle/>
            <a:p>
              <a:r>
                <a:rPr lang="en-US" sz="1600" dirty="0">
                  <a:latin typeface="Calibri Light" charset="0"/>
                </a:rPr>
                <a:t>07:</a:t>
              </a:r>
            </a:p>
          </p:txBody>
        </p:sp>
        <p:sp>
          <p:nvSpPr>
            <p:cNvPr id="74" name="Rectangle 73"/>
            <p:cNvSpPr/>
            <p:nvPr/>
          </p:nvSpPr>
          <p:spPr>
            <a:xfrm>
              <a:off x="6019800" y="4689564"/>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75" name="TextBox 74"/>
            <p:cNvSpPr txBox="1"/>
            <p:nvPr/>
          </p:nvSpPr>
          <p:spPr>
            <a:xfrm>
              <a:off x="5542917" y="4718404"/>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76" name="Rectangle 75"/>
            <p:cNvSpPr/>
            <p:nvPr/>
          </p:nvSpPr>
          <p:spPr>
            <a:xfrm>
              <a:off x="6022156" y="5229200"/>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77" name="TextBox 76"/>
            <p:cNvSpPr txBox="1"/>
            <p:nvPr/>
          </p:nvSpPr>
          <p:spPr>
            <a:xfrm>
              <a:off x="5545273" y="5258040"/>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sp>
          <p:nvSpPr>
            <p:cNvPr id="78" name="Rectangle 77"/>
            <p:cNvSpPr/>
            <p:nvPr/>
          </p:nvSpPr>
          <p:spPr>
            <a:xfrm>
              <a:off x="6732240" y="4689564"/>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53</a:t>
              </a:r>
            </a:p>
          </p:txBody>
        </p:sp>
        <p:cxnSp>
          <p:nvCxnSpPr>
            <p:cNvPr id="79" name="Straight Arrow Connector 78"/>
            <p:cNvCxnSpPr>
              <a:endCxn id="78" idx="1"/>
            </p:cNvCxnSpPr>
            <p:nvPr/>
          </p:nvCxnSpPr>
          <p:spPr>
            <a:xfrm>
              <a:off x="6264871" y="4903038"/>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80" name="Elbow Connector 79"/>
            <p:cNvCxnSpPr/>
            <p:nvPr/>
          </p:nvCxnSpPr>
          <p:spPr>
            <a:xfrm flipV="1">
              <a:off x="6264871" y="5075696"/>
              <a:ext cx="467369" cy="359098"/>
            </a:xfrm>
            <a:prstGeom prst="bentConnector3">
              <a:avLst>
                <a:gd name="adj1" fmla="val 65267"/>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96" name="Group 95"/>
          <p:cNvGrpSpPr/>
          <p:nvPr/>
        </p:nvGrpSpPr>
        <p:grpSpPr>
          <a:xfrm>
            <a:off x="6919987" y="1887393"/>
            <a:ext cx="2050955" cy="966584"/>
            <a:chOff x="6919987" y="1887393"/>
            <a:chExt cx="2050955" cy="966584"/>
          </a:xfrm>
        </p:grpSpPr>
        <p:sp>
          <p:nvSpPr>
            <p:cNvPr id="82" name="TextBox 81"/>
            <p:cNvSpPr txBox="1"/>
            <p:nvPr/>
          </p:nvSpPr>
          <p:spPr>
            <a:xfrm>
              <a:off x="6919987" y="1934970"/>
              <a:ext cx="447558" cy="338554"/>
            </a:xfrm>
            <a:prstGeom prst="rect">
              <a:avLst/>
            </a:prstGeom>
            <a:noFill/>
          </p:spPr>
          <p:txBody>
            <a:bodyPr wrap="none" rtlCol="0">
              <a:spAutoFit/>
            </a:bodyPr>
            <a:lstStyle/>
            <a:p>
              <a:r>
                <a:rPr lang="en-US" sz="1600" dirty="0">
                  <a:latin typeface="Calibri Light" charset="0"/>
                </a:rPr>
                <a:t>10:</a:t>
              </a:r>
            </a:p>
          </p:txBody>
        </p:sp>
        <p:sp>
          <p:nvSpPr>
            <p:cNvPr id="83" name="Rectangle 82"/>
            <p:cNvSpPr/>
            <p:nvPr/>
          </p:nvSpPr>
          <p:spPr>
            <a:xfrm>
              <a:off x="7773073" y="1887393"/>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84" name="TextBox 83"/>
            <p:cNvSpPr txBox="1"/>
            <p:nvPr/>
          </p:nvSpPr>
          <p:spPr>
            <a:xfrm>
              <a:off x="7296190" y="1916233"/>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85" name="Rectangle 84"/>
            <p:cNvSpPr/>
            <p:nvPr/>
          </p:nvSpPr>
          <p:spPr>
            <a:xfrm>
              <a:off x="7775429" y="2427029"/>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86" name="TextBox 85"/>
            <p:cNvSpPr txBox="1"/>
            <p:nvPr/>
          </p:nvSpPr>
          <p:spPr>
            <a:xfrm>
              <a:off x="7298546" y="2455869"/>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sp>
          <p:nvSpPr>
            <p:cNvPr id="87" name="Rectangle 86"/>
            <p:cNvSpPr/>
            <p:nvPr/>
          </p:nvSpPr>
          <p:spPr>
            <a:xfrm>
              <a:off x="8485513" y="1887393"/>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a:t>
              </a:r>
            </a:p>
          </p:txBody>
        </p:sp>
        <p:cxnSp>
          <p:nvCxnSpPr>
            <p:cNvPr id="88" name="Straight Arrow Connector 87"/>
            <p:cNvCxnSpPr>
              <a:endCxn id="87" idx="1"/>
            </p:cNvCxnSpPr>
            <p:nvPr/>
          </p:nvCxnSpPr>
          <p:spPr>
            <a:xfrm>
              <a:off x="8018144" y="2100867"/>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4" name="Rectangle 93"/>
            <p:cNvSpPr/>
            <p:nvPr/>
          </p:nvSpPr>
          <p:spPr>
            <a:xfrm>
              <a:off x="8485513" y="2420888"/>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53</a:t>
              </a:r>
            </a:p>
          </p:txBody>
        </p:sp>
        <p:cxnSp>
          <p:nvCxnSpPr>
            <p:cNvPr id="95" name="Straight Arrow Connector 94"/>
            <p:cNvCxnSpPr>
              <a:endCxn id="94" idx="1"/>
            </p:cNvCxnSpPr>
            <p:nvPr/>
          </p:nvCxnSpPr>
          <p:spPr>
            <a:xfrm>
              <a:off x="8018144" y="2634362"/>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97" name="Group 96"/>
          <p:cNvGrpSpPr/>
          <p:nvPr/>
        </p:nvGrpSpPr>
        <p:grpSpPr>
          <a:xfrm>
            <a:off x="6919987" y="3284984"/>
            <a:ext cx="2050955" cy="966584"/>
            <a:chOff x="6919987" y="1887393"/>
            <a:chExt cx="2050955" cy="966584"/>
          </a:xfrm>
        </p:grpSpPr>
        <p:sp>
          <p:nvSpPr>
            <p:cNvPr id="98" name="TextBox 97"/>
            <p:cNvSpPr txBox="1"/>
            <p:nvPr/>
          </p:nvSpPr>
          <p:spPr>
            <a:xfrm>
              <a:off x="6919987" y="1934970"/>
              <a:ext cx="447558" cy="338554"/>
            </a:xfrm>
            <a:prstGeom prst="rect">
              <a:avLst/>
            </a:prstGeom>
            <a:noFill/>
          </p:spPr>
          <p:txBody>
            <a:bodyPr wrap="none" rtlCol="0">
              <a:spAutoFit/>
            </a:bodyPr>
            <a:lstStyle/>
            <a:p>
              <a:r>
                <a:rPr lang="en-US" sz="1600" dirty="0">
                  <a:latin typeface="Calibri Light" charset="0"/>
                </a:rPr>
                <a:t>11:</a:t>
              </a:r>
            </a:p>
          </p:txBody>
        </p:sp>
        <p:sp>
          <p:nvSpPr>
            <p:cNvPr id="99" name="Rectangle 98"/>
            <p:cNvSpPr/>
            <p:nvPr/>
          </p:nvSpPr>
          <p:spPr>
            <a:xfrm>
              <a:off x="7773073" y="1887393"/>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100" name="TextBox 99"/>
            <p:cNvSpPr txBox="1"/>
            <p:nvPr/>
          </p:nvSpPr>
          <p:spPr>
            <a:xfrm>
              <a:off x="7296190" y="1916233"/>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101" name="Rectangle 100"/>
            <p:cNvSpPr/>
            <p:nvPr/>
          </p:nvSpPr>
          <p:spPr>
            <a:xfrm>
              <a:off x="7775429" y="2427029"/>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102" name="TextBox 101"/>
            <p:cNvSpPr txBox="1"/>
            <p:nvPr/>
          </p:nvSpPr>
          <p:spPr>
            <a:xfrm>
              <a:off x="7298546" y="2455869"/>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sp>
          <p:nvSpPr>
            <p:cNvPr id="103" name="Rectangle 102"/>
            <p:cNvSpPr/>
            <p:nvPr/>
          </p:nvSpPr>
          <p:spPr>
            <a:xfrm>
              <a:off x="8485513" y="1887393"/>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88</a:t>
              </a:r>
            </a:p>
          </p:txBody>
        </p:sp>
        <p:cxnSp>
          <p:nvCxnSpPr>
            <p:cNvPr id="104" name="Straight Arrow Connector 103"/>
            <p:cNvCxnSpPr>
              <a:endCxn id="103" idx="1"/>
            </p:cNvCxnSpPr>
            <p:nvPr/>
          </p:nvCxnSpPr>
          <p:spPr>
            <a:xfrm>
              <a:off x="8018144" y="2100867"/>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8485513" y="2420888"/>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53</a:t>
              </a:r>
            </a:p>
          </p:txBody>
        </p:sp>
        <p:cxnSp>
          <p:nvCxnSpPr>
            <p:cNvPr id="106" name="Straight Arrow Connector 105"/>
            <p:cNvCxnSpPr>
              <a:endCxn id="105" idx="1"/>
            </p:cNvCxnSpPr>
            <p:nvPr/>
          </p:nvCxnSpPr>
          <p:spPr>
            <a:xfrm>
              <a:off x="8018144" y="2634362"/>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sp>
        <p:nvSpPr>
          <p:cNvPr id="107" name="Rectangle 106"/>
          <p:cNvSpPr/>
          <p:nvPr/>
        </p:nvSpPr>
        <p:spPr>
          <a:xfrm>
            <a:off x="1063743" y="5045729"/>
            <a:ext cx="3017703" cy="120406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latin typeface="Calibri Light" charset="0"/>
            </a:endParaRPr>
          </a:p>
        </p:txBody>
      </p:sp>
      <p:sp>
        <p:nvSpPr>
          <p:cNvPr id="108" name="TextBox 107"/>
          <p:cNvSpPr txBox="1"/>
          <p:nvPr/>
        </p:nvSpPr>
        <p:spPr>
          <a:xfrm>
            <a:off x="1021038" y="4760081"/>
            <a:ext cx="2035667" cy="307777"/>
          </a:xfrm>
          <a:prstGeom prst="rect">
            <a:avLst/>
          </a:prstGeom>
          <a:noFill/>
        </p:spPr>
        <p:txBody>
          <a:bodyPr wrap="square" rtlCol="0">
            <a:spAutoFit/>
          </a:bodyPr>
          <a:lstStyle/>
          <a:p>
            <a:r>
              <a:rPr lang="en-US" sz="1400" dirty="0">
                <a:latin typeface="Chalkduster"/>
                <a:cs typeface="Chalkduster"/>
              </a:rPr>
              <a:t>Screen output</a:t>
            </a:r>
          </a:p>
        </p:txBody>
      </p:sp>
      <p:sp>
        <p:nvSpPr>
          <p:cNvPr id="109" name="TextBox 108"/>
          <p:cNvSpPr txBox="1"/>
          <p:nvPr/>
        </p:nvSpPr>
        <p:spPr>
          <a:xfrm>
            <a:off x="1021037" y="5103171"/>
            <a:ext cx="2632285" cy="369332"/>
          </a:xfrm>
          <a:prstGeom prst="rect">
            <a:avLst/>
          </a:prstGeom>
          <a:noFill/>
        </p:spPr>
        <p:txBody>
          <a:bodyPr wrap="square" rtlCol="0">
            <a:spAutoFit/>
          </a:bodyPr>
          <a:lstStyle/>
          <a:p>
            <a:r>
              <a:rPr lang="en-US" dirty="0">
                <a:latin typeface="Consolas" panose="020B0609020204030204" pitchFamily="49" charset="0"/>
                <a:ea typeface="Consolas Regular" charset="0"/>
                <a:cs typeface="Consolas Regular" charset="0"/>
              </a:rPr>
              <a:t>*p1 = 42, *p2 = 42</a:t>
            </a:r>
          </a:p>
        </p:txBody>
      </p:sp>
      <p:sp>
        <p:nvSpPr>
          <p:cNvPr id="111" name="TextBox 110"/>
          <p:cNvSpPr txBox="1"/>
          <p:nvPr/>
        </p:nvSpPr>
        <p:spPr>
          <a:xfrm>
            <a:off x="1021037" y="5453555"/>
            <a:ext cx="2632285" cy="369332"/>
          </a:xfrm>
          <a:prstGeom prst="rect">
            <a:avLst/>
          </a:prstGeom>
          <a:noFill/>
        </p:spPr>
        <p:txBody>
          <a:bodyPr wrap="square" rtlCol="0">
            <a:spAutoFit/>
          </a:bodyPr>
          <a:lstStyle/>
          <a:p>
            <a:r>
              <a:rPr lang="en-US" dirty="0">
                <a:latin typeface="Consolas" panose="020B0609020204030204" pitchFamily="49" charset="0"/>
                <a:ea typeface="Consolas Regular" charset="0"/>
                <a:cs typeface="Consolas Regular" charset="0"/>
              </a:rPr>
              <a:t>*p1 = 53, *p2 = 53</a:t>
            </a:r>
          </a:p>
        </p:txBody>
      </p:sp>
      <p:sp>
        <p:nvSpPr>
          <p:cNvPr id="112" name="TextBox 111"/>
          <p:cNvSpPr txBox="1"/>
          <p:nvPr/>
        </p:nvSpPr>
        <p:spPr>
          <a:xfrm>
            <a:off x="1021037" y="5803938"/>
            <a:ext cx="2632285" cy="369332"/>
          </a:xfrm>
          <a:prstGeom prst="rect">
            <a:avLst/>
          </a:prstGeom>
          <a:noFill/>
        </p:spPr>
        <p:txBody>
          <a:bodyPr wrap="square" rtlCol="0">
            <a:spAutoFit/>
          </a:bodyPr>
          <a:lstStyle/>
          <a:p>
            <a:r>
              <a:rPr lang="en-US" dirty="0">
                <a:latin typeface="Consolas" panose="020B0609020204030204" pitchFamily="49" charset="0"/>
                <a:ea typeface="Consolas Regular" charset="0"/>
                <a:cs typeface="Consolas Regular" charset="0"/>
              </a:rPr>
              <a:t>*p1 = 88, *p2 = 53</a:t>
            </a:r>
          </a:p>
        </p:txBody>
      </p:sp>
      <p:sp>
        <p:nvSpPr>
          <p:cNvPr id="81" name="TextBox 80">
            <a:extLst>
              <a:ext uri="{FF2B5EF4-FFF2-40B4-BE49-F238E27FC236}">
                <a16:creationId xmlns:a16="http://schemas.microsoft.com/office/drawing/2014/main" id="{86F1E0CB-D6A9-A64F-AB43-1FB51CB30D79}"/>
              </a:ext>
            </a:extLst>
          </p:cNvPr>
          <p:cNvSpPr txBox="1"/>
          <p:nvPr/>
        </p:nvSpPr>
        <p:spPr>
          <a:xfrm>
            <a:off x="2972687" y="-21502"/>
            <a:ext cx="1361270" cy="369332"/>
          </a:xfrm>
          <a:prstGeom prst="rect">
            <a:avLst/>
          </a:prstGeom>
          <a:noFill/>
          <a:effectLst/>
        </p:spPr>
        <p:txBody>
          <a:bodyPr wrap="none" rtlCol="0">
            <a:spAutoFit/>
          </a:bodyPr>
          <a:lstStyle/>
          <a:p>
            <a:r>
              <a:rPr lang="en-US" dirty="0" err="1">
                <a:latin typeface="Calibri Light" charset="0"/>
              </a:rPr>
              <a:t>dynamic.cpp</a:t>
            </a:r>
            <a:endParaRPr lang="en-US" dirty="0">
              <a:latin typeface="Calibri Light" charset="0"/>
            </a:endParaRPr>
          </a:p>
        </p:txBody>
      </p:sp>
    </p:spTree>
    <p:extLst>
      <p:ext uri="{BB962C8B-B14F-4D97-AF65-F5344CB8AC3E}">
        <p14:creationId xmlns:p14="http://schemas.microsoft.com/office/powerpoint/2010/main" val="397417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4" end="14"/>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P spid="1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Destroying Dynamic Variables</a:t>
            </a:r>
          </a:p>
        </p:txBody>
      </p:sp>
      <p:sp>
        <p:nvSpPr>
          <p:cNvPr id="3" name="Content Placeholder 2"/>
          <p:cNvSpPr>
            <a:spLocks noGrp="1"/>
          </p:cNvSpPr>
          <p:nvPr>
            <p:ph idx="1"/>
          </p:nvPr>
        </p:nvSpPr>
        <p:spPr/>
        <p:txBody>
          <a:bodyPr/>
          <a:lstStyle/>
          <a:p>
            <a:r>
              <a:rPr lang="en-US" dirty="0"/>
              <a:t>Memory allocated to dynamic variables can be freed using the </a:t>
            </a:r>
            <a:r>
              <a:rPr lang="en-US" dirty="0">
                <a:solidFill>
                  <a:schemeClr val="accent6">
                    <a:lumMod val="75000"/>
                  </a:schemeClr>
                </a:solidFill>
              </a:rPr>
              <a:t>delete</a:t>
            </a:r>
            <a:r>
              <a:rPr lang="en-US" dirty="0"/>
              <a:t> keyword:</a:t>
            </a:r>
          </a:p>
        </p:txBody>
      </p:sp>
      <p:sp>
        <p:nvSpPr>
          <p:cNvPr id="5" name="Slide Number Placeholder 4"/>
          <p:cNvSpPr>
            <a:spLocks noGrp="1"/>
          </p:cNvSpPr>
          <p:nvPr>
            <p:ph type="sldNum" sz="quarter" idx="12"/>
          </p:nvPr>
        </p:nvSpPr>
        <p:spPr/>
        <p:txBody>
          <a:bodyPr/>
          <a:lstStyle/>
          <a:p>
            <a:fld id="{A2D5F323-9395-A24C-8003-89F99F5948AE}" type="slidenum">
              <a:rPr lang="en-US" smtClean="0"/>
              <a:pPr/>
              <a:t>7</a:t>
            </a:fld>
            <a:endParaRPr lang="en-US"/>
          </a:p>
        </p:txBody>
      </p:sp>
      <p:sp>
        <p:nvSpPr>
          <p:cNvPr id="6" name="Rectangle 5"/>
          <p:cNvSpPr/>
          <p:nvPr/>
        </p:nvSpPr>
        <p:spPr>
          <a:xfrm>
            <a:off x="1170201" y="2669603"/>
            <a:ext cx="499477" cy="1170504"/>
          </a:xfrm>
          <a:prstGeom prst="rect">
            <a:avLst/>
          </a:prstGeom>
          <a:solidFill>
            <a:schemeClr val="accent3">
              <a:lumMod val="60000"/>
              <a:lumOff val="40000"/>
            </a:schemeClr>
          </a:solidFill>
          <a:effectLst/>
        </p:spPr>
        <p:style>
          <a:lnRef idx="1">
            <a:schemeClr val="dk1"/>
          </a:lnRef>
          <a:fillRef idx="2">
            <a:schemeClr val="dk1"/>
          </a:fillRef>
          <a:effectRef idx="1">
            <a:schemeClr val="dk1"/>
          </a:effectRef>
          <a:fontRef idx="minor">
            <a:schemeClr val="dk1"/>
          </a:fontRef>
        </p:style>
        <p:txBody>
          <a:bodyPr rIns="0" rtlCol="0" anchor="ctr"/>
          <a:lstStyle/>
          <a:p>
            <a:r>
              <a:rPr lang="nn-NO" dirty="0">
                <a:solidFill>
                  <a:schemeClr val="bg1">
                    <a:lumMod val="50000"/>
                  </a:schemeClr>
                </a:solidFill>
                <a:latin typeface="Calibri Light" charset="0"/>
                <a:ea typeface="Consolas Regular" charset="0"/>
                <a:cs typeface="Consolas Regular" charset="0"/>
              </a:rPr>
              <a:t>14:</a:t>
            </a:r>
          </a:p>
          <a:p>
            <a:r>
              <a:rPr lang="nn-NO" dirty="0">
                <a:solidFill>
                  <a:schemeClr val="bg1">
                    <a:lumMod val="50000"/>
                  </a:schemeClr>
                </a:solidFill>
                <a:latin typeface="Calibri Light" charset="0"/>
                <a:ea typeface="Consolas Regular" charset="0"/>
                <a:cs typeface="Consolas Regular" charset="0"/>
              </a:rPr>
              <a:t>15 :</a:t>
            </a:r>
          </a:p>
        </p:txBody>
      </p:sp>
      <p:sp>
        <p:nvSpPr>
          <p:cNvPr id="7" name="Rectangle 6"/>
          <p:cNvSpPr/>
          <p:nvPr/>
        </p:nvSpPr>
        <p:spPr>
          <a:xfrm>
            <a:off x="1669678" y="2669603"/>
            <a:ext cx="2012179" cy="1170504"/>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Ins="0" rtlCol="0" anchor="ctr"/>
          <a:lstStyle/>
          <a:p>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p1;</a:t>
            </a:r>
          </a:p>
          <a:p>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p2;</a:t>
            </a:r>
          </a:p>
        </p:txBody>
      </p:sp>
      <p:sp>
        <p:nvSpPr>
          <p:cNvPr id="10" name="Rounded Rectangle 9"/>
          <p:cNvSpPr/>
          <p:nvPr/>
        </p:nvSpPr>
        <p:spPr>
          <a:xfrm>
            <a:off x="692808" y="4134588"/>
            <a:ext cx="3132060" cy="744739"/>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The pointer pointing to the memory location that needs to be freed.</a:t>
            </a:r>
            <a:endParaRPr lang="en-US" dirty="0">
              <a:latin typeface="Consolas" panose="020B0609020204030204" pitchFamily="49" charset="0"/>
              <a:ea typeface="Consolas Regular" charset="0"/>
              <a:cs typeface="Consolas Regular" charset="0"/>
            </a:endParaRPr>
          </a:p>
        </p:txBody>
      </p:sp>
      <p:cxnSp>
        <p:nvCxnSpPr>
          <p:cNvPr id="12" name="Straight Arrow Connector 11"/>
          <p:cNvCxnSpPr>
            <a:stCxn id="10" idx="0"/>
          </p:cNvCxnSpPr>
          <p:nvPr/>
        </p:nvCxnSpPr>
        <p:spPr>
          <a:xfrm flipV="1">
            <a:off x="2258838" y="3526192"/>
            <a:ext cx="637026" cy="608396"/>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grpSp>
        <p:nvGrpSpPr>
          <p:cNvPr id="13" name="Group 12"/>
          <p:cNvGrpSpPr/>
          <p:nvPr/>
        </p:nvGrpSpPr>
        <p:grpSpPr>
          <a:xfrm>
            <a:off x="3982742" y="2811863"/>
            <a:ext cx="2050955" cy="966584"/>
            <a:chOff x="6919987" y="1887393"/>
            <a:chExt cx="2050955" cy="966584"/>
          </a:xfrm>
          <a:effectLst/>
        </p:grpSpPr>
        <p:sp>
          <p:nvSpPr>
            <p:cNvPr id="14" name="TextBox 13"/>
            <p:cNvSpPr txBox="1"/>
            <p:nvPr/>
          </p:nvSpPr>
          <p:spPr>
            <a:xfrm>
              <a:off x="6919987" y="1934970"/>
              <a:ext cx="447558" cy="338554"/>
            </a:xfrm>
            <a:prstGeom prst="rect">
              <a:avLst/>
            </a:prstGeom>
            <a:noFill/>
          </p:spPr>
          <p:txBody>
            <a:bodyPr wrap="none" rtlCol="0">
              <a:spAutoFit/>
            </a:bodyPr>
            <a:lstStyle/>
            <a:p>
              <a:r>
                <a:rPr lang="en-US" sz="1600" dirty="0">
                  <a:latin typeface="Calibri Light" charset="0"/>
                </a:rPr>
                <a:t>14:</a:t>
              </a:r>
            </a:p>
          </p:txBody>
        </p:sp>
        <p:sp>
          <p:nvSpPr>
            <p:cNvPr id="15" name="Rectangle 14"/>
            <p:cNvSpPr/>
            <p:nvPr/>
          </p:nvSpPr>
          <p:spPr>
            <a:xfrm>
              <a:off x="7773073" y="1887393"/>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16" name="TextBox 15"/>
            <p:cNvSpPr txBox="1"/>
            <p:nvPr/>
          </p:nvSpPr>
          <p:spPr>
            <a:xfrm>
              <a:off x="7296190" y="1916233"/>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17" name="Rectangle 16"/>
            <p:cNvSpPr/>
            <p:nvPr/>
          </p:nvSpPr>
          <p:spPr>
            <a:xfrm>
              <a:off x="7775429" y="2427029"/>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18" name="TextBox 17"/>
            <p:cNvSpPr txBox="1"/>
            <p:nvPr/>
          </p:nvSpPr>
          <p:spPr>
            <a:xfrm>
              <a:off x="7298546" y="2455869"/>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sp>
          <p:nvSpPr>
            <p:cNvPr id="19" name="Rectangle 18"/>
            <p:cNvSpPr/>
            <p:nvPr/>
          </p:nvSpPr>
          <p:spPr>
            <a:xfrm>
              <a:off x="8485513" y="1887393"/>
              <a:ext cx="485429" cy="42694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75000"/>
                    </a:schemeClr>
                  </a:solidFill>
                  <a:latin typeface="Consolas" panose="020B0609020204030204" pitchFamily="49" charset="0"/>
                  <a:ea typeface="Consolas Regular" charset="0"/>
                  <a:cs typeface="Consolas Regular" charset="0"/>
                </a:rPr>
                <a:t>88</a:t>
              </a:r>
            </a:p>
          </p:txBody>
        </p:sp>
        <p:cxnSp>
          <p:nvCxnSpPr>
            <p:cNvPr id="20" name="Straight Arrow Connector 19"/>
            <p:cNvCxnSpPr>
              <a:endCxn id="19" idx="1"/>
            </p:cNvCxnSpPr>
            <p:nvPr/>
          </p:nvCxnSpPr>
          <p:spPr>
            <a:xfrm>
              <a:off x="8018144" y="2100867"/>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8485513" y="2420888"/>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anose="020B0609020204030204" pitchFamily="49" charset="0"/>
                  <a:ea typeface="Consolas Regular" charset="0"/>
                  <a:cs typeface="Consolas Regular" charset="0"/>
                </a:rPr>
                <a:t>53</a:t>
              </a:r>
            </a:p>
          </p:txBody>
        </p:sp>
        <p:cxnSp>
          <p:nvCxnSpPr>
            <p:cNvPr id="22" name="Straight Arrow Connector 21"/>
            <p:cNvCxnSpPr>
              <a:endCxn id="21" idx="1"/>
            </p:cNvCxnSpPr>
            <p:nvPr/>
          </p:nvCxnSpPr>
          <p:spPr>
            <a:xfrm>
              <a:off x="8018144" y="2634362"/>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6431896" y="2811863"/>
            <a:ext cx="2050955" cy="966584"/>
            <a:chOff x="6919987" y="1887393"/>
            <a:chExt cx="2050955" cy="966584"/>
          </a:xfrm>
          <a:effectLst/>
        </p:grpSpPr>
        <p:sp>
          <p:nvSpPr>
            <p:cNvPr id="24" name="TextBox 23"/>
            <p:cNvSpPr txBox="1"/>
            <p:nvPr/>
          </p:nvSpPr>
          <p:spPr>
            <a:xfrm>
              <a:off x="6919987" y="1934970"/>
              <a:ext cx="447558" cy="338554"/>
            </a:xfrm>
            <a:prstGeom prst="rect">
              <a:avLst/>
            </a:prstGeom>
            <a:noFill/>
          </p:spPr>
          <p:txBody>
            <a:bodyPr wrap="none" rtlCol="0">
              <a:spAutoFit/>
            </a:bodyPr>
            <a:lstStyle/>
            <a:p>
              <a:r>
                <a:rPr lang="en-US" sz="1600" dirty="0">
                  <a:latin typeface="Calibri Light" charset="0"/>
                </a:rPr>
                <a:t>15:</a:t>
              </a:r>
            </a:p>
          </p:txBody>
        </p:sp>
        <p:sp>
          <p:nvSpPr>
            <p:cNvPr id="25" name="Rectangle 24"/>
            <p:cNvSpPr/>
            <p:nvPr/>
          </p:nvSpPr>
          <p:spPr>
            <a:xfrm>
              <a:off x="7773073" y="1887393"/>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26" name="TextBox 25"/>
            <p:cNvSpPr txBox="1"/>
            <p:nvPr/>
          </p:nvSpPr>
          <p:spPr>
            <a:xfrm>
              <a:off x="7296190" y="1916233"/>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p1</a:t>
              </a:r>
            </a:p>
          </p:txBody>
        </p:sp>
        <p:sp>
          <p:nvSpPr>
            <p:cNvPr id="27" name="Rectangle 26"/>
            <p:cNvSpPr/>
            <p:nvPr/>
          </p:nvSpPr>
          <p:spPr>
            <a:xfrm>
              <a:off x="7775429" y="2427029"/>
              <a:ext cx="485429" cy="426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onsolas" panose="020B0609020204030204" pitchFamily="49" charset="0"/>
                <a:ea typeface="Consolas Regular" charset="0"/>
                <a:cs typeface="Consolas Regular" charset="0"/>
              </a:endParaRPr>
            </a:p>
          </p:txBody>
        </p:sp>
        <p:sp>
          <p:nvSpPr>
            <p:cNvPr id="28" name="TextBox 27"/>
            <p:cNvSpPr txBox="1"/>
            <p:nvPr/>
          </p:nvSpPr>
          <p:spPr>
            <a:xfrm>
              <a:off x="7298546" y="2455869"/>
              <a:ext cx="437940" cy="369332"/>
            </a:xfrm>
            <a:prstGeom prst="rect">
              <a:avLst/>
            </a:prstGeom>
            <a:noFill/>
          </p:spPr>
          <p:txBody>
            <a:bodyPr wrap="none" rtlCol="0">
              <a:spAutoFit/>
            </a:bodyPr>
            <a:lstStyle/>
            <a:p>
              <a:r>
                <a:rPr lang="en-US" dirty="0">
                  <a:latin typeface="Consolas" panose="020B0609020204030204" pitchFamily="49" charset="0"/>
                  <a:cs typeface="Consolas Regular" charset="0"/>
                </a:rPr>
                <a:t>p2</a:t>
              </a:r>
            </a:p>
          </p:txBody>
        </p:sp>
        <p:sp>
          <p:nvSpPr>
            <p:cNvPr id="29" name="Rectangle 28"/>
            <p:cNvSpPr/>
            <p:nvPr/>
          </p:nvSpPr>
          <p:spPr>
            <a:xfrm>
              <a:off x="8485513" y="1887393"/>
              <a:ext cx="485429" cy="42694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75000"/>
                    </a:schemeClr>
                  </a:solidFill>
                  <a:latin typeface="Consolas" panose="020B0609020204030204" pitchFamily="49" charset="0"/>
                  <a:ea typeface="Consolas Regular" charset="0"/>
                  <a:cs typeface="Consolas Regular" charset="0"/>
                </a:rPr>
                <a:t>88</a:t>
              </a:r>
            </a:p>
          </p:txBody>
        </p:sp>
        <p:cxnSp>
          <p:nvCxnSpPr>
            <p:cNvPr id="30" name="Straight Arrow Connector 29"/>
            <p:cNvCxnSpPr>
              <a:endCxn id="29" idx="1"/>
            </p:cNvCxnSpPr>
            <p:nvPr/>
          </p:nvCxnSpPr>
          <p:spPr>
            <a:xfrm>
              <a:off x="8018144" y="2100867"/>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8485513" y="2420888"/>
              <a:ext cx="485429" cy="42694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75000"/>
                    </a:schemeClr>
                  </a:solidFill>
                  <a:latin typeface="Consolas" panose="020B0609020204030204" pitchFamily="49" charset="0"/>
                  <a:ea typeface="Consolas Regular" charset="0"/>
                  <a:cs typeface="Consolas Regular" charset="0"/>
                </a:rPr>
                <a:t>53</a:t>
              </a:r>
            </a:p>
          </p:txBody>
        </p:sp>
        <p:cxnSp>
          <p:nvCxnSpPr>
            <p:cNvPr id="32" name="Straight Arrow Connector 31"/>
            <p:cNvCxnSpPr>
              <a:endCxn id="31" idx="1"/>
            </p:cNvCxnSpPr>
            <p:nvPr/>
          </p:nvCxnSpPr>
          <p:spPr>
            <a:xfrm>
              <a:off x="8018144" y="2634362"/>
              <a:ext cx="467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sp>
        <p:nvSpPr>
          <p:cNvPr id="33" name="Rounded Rectangle 32"/>
          <p:cNvSpPr/>
          <p:nvPr/>
        </p:nvSpPr>
        <p:spPr>
          <a:xfrm>
            <a:off x="4206521" y="4143225"/>
            <a:ext cx="2989049" cy="744739"/>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venir Next Condensed Regular" charset="0"/>
              </a:rPr>
              <a:t>The freed memory space can be re-used by the system.</a:t>
            </a:r>
            <a:endParaRPr lang="en-US" dirty="0">
              <a:latin typeface="Consolas" panose="020B0609020204030204" pitchFamily="49" charset="0"/>
              <a:ea typeface="Consolas Regular" charset="0"/>
              <a:cs typeface="Consolas Regular" charset="0"/>
            </a:endParaRPr>
          </a:p>
        </p:txBody>
      </p:sp>
    </p:spTree>
    <p:extLst>
      <p:ext uri="{BB962C8B-B14F-4D97-AF65-F5344CB8AC3E}">
        <p14:creationId xmlns:p14="http://schemas.microsoft.com/office/powerpoint/2010/main" val="59637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Destroying Dynamic Variables</a:t>
            </a:r>
          </a:p>
        </p:txBody>
      </p:sp>
      <p:sp>
        <p:nvSpPr>
          <p:cNvPr id="3" name="Content Placeholder 2"/>
          <p:cNvSpPr>
            <a:spLocks noGrp="1"/>
          </p:cNvSpPr>
          <p:nvPr>
            <p:ph idx="1"/>
          </p:nvPr>
        </p:nvSpPr>
        <p:spPr/>
        <p:txBody>
          <a:bodyPr/>
          <a:lstStyle/>
          <a:p>
            <a:r>
              <a:rPr lang="en-US" dirty="0"/>
              <a:t>It's a good practice to reset a pointer to zero after the memory location that it points to is freed.</a:t>
            </a:r>
          </a:p>
          <a:p>
            <a:endParaRPr lang="en-US" dirty="0"/>
          </a:p>
          <a:p>
            <a:endParaRPr lang="en-US" dirty="0"/>
          </a:p>
          <a:p>
            <a:endParaRPr lang="en-US" sz="1600" dirty="0"/>
          </a:p>
          <a:p>
            <a:endParaRPr lang="en-US" dirty="0"/>
          </a:p>
          <a:p>
            <a:r>
              <a:rPr lang="en-US" dirty="0"/>
              <a:t>It's the programmer's responsibility to free up all dynamic variables that are no longer in use.  </a:t>
            </a:r>
          </a:p>
        </p:txBody>
      </p:sp>
      <p:sp>
        <p:nvSpPr>
          <p:cNvPr id="5" name="Slide Number Placeholder 4"/>
          <p:cNvSpPr>
            <a:spLocks noGrp="1"/>
          </p:cNvSpPr>
          <p:nvPr>
            <p:ph type="sldNum" sz="quarter" idx="12"/>
          </p:nvPr>
        </p:nvSpPr>
        <p:spPr/>
        <p:txBody>
          <a:bodyPr/>
          <a:lstStyle/>
          <a:p>
            <a:fld id="{A2D5F323-9395-A24C-8003-89F99F5948AE}" type="slidenum">
              <a:rPr lang="en-US" smtClean="0"/>
              <a:pPr/>
              <a:t>8</a:t>
            </a:fld>
            <a:endParaRPr lang="en-US"/>
          </a:p>
        </p:txBody>
      </p:sp>
      <p:sp>
        <p:nvSpPr>
          <p:cNvPr id="6" name="Rectangle 5"/>
          <p:cNvSpPr/>
          <p:nvPr/>
        </p:nvSpPr>
        <p:spPr>
          <a:xfrm>
            <a:off x="2456560" y="2398327"/>
            <a:ext cx="4280885" cy="134089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lvl="1"/>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 p1 = </a:t>
            </a:r>
            <a:r>
              <a:rPr lang="nn-NO" dirty="0" err="1">
                <a:solidFill>
                  <a:schemeClr val="tx1"/>
                </a:solidFill>
                <a:latin typeface="Consolas" panose="020B0609020204030204" pitchFamily="49" charset="0"/>
                <a:ea typeface="Consolas Regular" charset="0"/>
                <a:cs typeface="Consolas Regular" charset="0"/>
              </a:rPr>
              <a:t>new</a:t>
            </a:r>
            <a:r>
              <a:rPr lang="nn-NO" dirty="0">
                <a:solidFill>
                  <a:schemeClr val="tx1"/>
                </a:solidFill>
                <a:latin typeface="Consolas" panose="020B0609020204030204" pitchFamily="49" charset="0"/>
                <a:ea typeface="Consolas Regular" charset="0"/>
                <a:cs typeface="Consolas Regular" charset="0"/>
              </a:rPr>
              <a:t> int (42);</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cout</a:t>
            </a:r>
            <a:r>
              <a:rPr lang="nn-NO" dirty="0">
                <a:solidFill>
                  <a:schemeClr val="tx1"/>
                </a:solidFill>
                <a:latin typeface="Consolas" panose="020B0609020204030204" pitchFamily="49" charset="0"/>
                <a:ea typeface="Consolas Regular" charset="0"/>
                <a:cs typeface="Consolas Regular" charset="0"/>
              </a:rPr>
              <a:t> &lt;&lt; *p1;</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p1;</a:t>
            </a:r>
          </a:p>
          <a:p>
            <a:r>
              <a:rPr lang="nn-NO" dirty="0">
                <a:solidFill>
                  <a:schemeClr val="tx1"/>
                </a:solidFill>
                <a:latin typeface="Consolas" panose="020B0609020204030204" pitchFamily="49" charset="0"/>
                <a:ea typeface="Consolas Regular" charset="0"/>
                <a:cs typeface="Consolas Regular" charset="0"/>
              </a:rPr>
              <a:t>	</a:t>
            </a:r>
            <a:r>
              <a:rPr lang="nn-NO" dirty="0">
                <a:solidFill>
                  <a:schemeClr val="accent6">
                    <a:lumMod val="75000"/>
                  </a:schemeClr>
                </a:solidFill>
                <a:latin typeface="Consolas" panose="020B0609020204030204" pitchFamily="49" charset="0"/>
                <a:ea typeface="Consolas Regular" charset="0"/>
                <a:cs typeface="Consolas Regular" charset="0"/>
              </a:rPr>
              <a:t>p1 = 0; </a:t>
            </a:r>
          </a:p>
        </p:txBody>
      </p:sp>
      <p:sp>
        <p:nvSpPr>
          <p:cNvPr id="7" name="Rounded Rectangle 6"/>
          <p:cNvSpPr/>
          <p:nvPr/>
        </p:nvSpPr>
        <p:spPr>
          <a:xfrm>
            <a:off x="2220656" y="5003235"/>
            <a:ext cx="4957545" cy="1225178"/>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venir Next Condensed Regular" charset="0"/>
              </a:rPr>
              <a:t>Failing to do so will lead to </a:t>
            </a:r>
            <a:r>
              <a:rPr lang="en-US" dirty="0">
                <a:solidFill>
                  <a:srgbClr val="E46C0A"/>
                </a:solidFill>
                <a:latin typeface="Avenir Next Condensed Regular" charset="0"/>
              </a:rPr>
              <a:t>memory leak</a:t>
            </a:r>
            <a:r>
              <a:rPr lang="en-US" dirty="0">
                <a:latin typeface="Avenir Next Condensed Regular" charset="0"/>
              </a:rPr>
              <a:t>, i.e., having memory space that the system cannot reclaim, and the system may gradually </a:t>
            </a:r>
            <a:r>
              <a:rPr lang="en-US" dirty="0">
                <a:solidFill>
                  <a:srgbClr val="E46C0A"/>
                </a:solidFill>
                <a:latin typeface="Avenir Next Condensed Regular" charset="0"/>
              </a:rPr>
              <a:t>run out of memory</a:t>
            </a:r>
            <a:endParaRPr lang="en-US" dirty="0">
              <a:solidFill>
                <a:srgbClr val="E46C0A"/>
              </a:solidFill>
              <a:latin typeface="Consolas" panose="020B0609020204030204" pitchFamily="49" charset="0"/>
              <a:ea typeface="Consolas Regular" charset="0"/>
              <a:cs typeface="Consolas Regular" charset="0"/>
            </a:endParaRPr>
          </a:p>
        </p:txBody>
      </p:sp>
    </p:spTree>
    <p:extLst>
      <p:ext uri="{BB962C8B-B14F-4D97-AF65-F5344CB8AC3E}">
        <p14:creationId xmlns:p14="http://schemas.microsoft.com/office/powerpoint/2010/main" val="45476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Mistakes with Pointers</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9</a:t>
            </a:fld>
            <a:endParaRPr lang="en-US"/>
          </a:p>
        </p:txBody>
      </p:sp>
      <p:grpSp>
        <p:nvGrpSpPr>
          <p:cNvPr id="16" name="Group 15"/>
          <p:cNvGrpSpPr/>
          <p:nvPr/>
        </p:nvGrpSpPr>
        <p:grpSpPr>
          <a:xfrm>
            <a:off x="286603" y="1307595"/>
            <a:ext cx="2837597" cy="1556769"/>
            <a:chOff x="286603" y="1307595"/>
            <a:chExt cx="2837597" cy="1556769"/>
          </a:xfrm>
          <a:effectLst/>
        </p:grpSpPr>
        <p:sp>
          <p:nvSpPr>
            <p:cNvPr id="6" name="Rectangle 5"/>
            <p:cNvSpPr/>
            <p:nvPr/>
          </p:nvSpPr>
          <p:spPr>
            <a:xfrm>
              <a:off x="744083" y="1933779"/>
              <a:ext cx="2380117" cy="930585"/>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 p;</a:t>
              </a:r>
            </a:p>
            <a:p>
              <a:r>
                <a:rPr lang="nn-NO" dirty="0">
                  <a:solidFill>
                    <a:schemeClr val="tx1"/>
                  </a:solidFill>
                  <a:latin typeface="Consolas" panose="020B0609020204030204" pitchFamily="49" charset="0"/>
                  <a:ea typeface="Consolas Regular" charset="0"/>
                  <a:cs typeface="Consolas Regular" charset="0"/>
                </a:rPr>
                <a:t>  *p = 88;</a:t>
              </a:r>
            </a:p>
          </p:txBody>
        </p:sp>
        <p:sp>
          <p:nvSpPr>
            <p:cNvPr id="7" name="Rounded Rectangle 6"/>
            <p:cNvSpPr/>
            <p:nvPr/>
          </p:nvSpPr>
          <p:spPr>
            <a:xfrm>
              <a:off x="286603" y="1307595"/>
              <a:ext cx="2653177" cy="744739"/>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Avenir Next Condensed Regular" charset="0"/>
                </a:rPr>
                <a:t>Dereferencing a pointer before it is initialized</a:t>
              </a:r>
              <a:endParaRPr lang="en-US" dirty="0">
                <a:latin typeface="Consolas" panose="020B0609020204030204" pitchFamily="49" charset="0"/>
                <a:ea typeface="Consolas Regular" charset="0"/>
                <a:cs typeface="Consolas Regular" charset="0"/>
              </a:endParaRPr>
            </a:p>
          </p:txBody>
        </p:sp>
      </p:grpSp>
      <p:sp>
        <p:nvSpPr>
          <p:cNvPr id="8" name="Rectangle 7"/>
          <p:cNvSpPr/>
          <p:nvPr/>
        </p:nvSpPr>
        <p:spPr>
          <a:xfrm>
            <a:off x="3758587" y="1926986"/>
            <a:ext cx="3152908" cy="1505031"/>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 p = </a:t>
            </a:r>
            <a:r>
              <a:rPr lang="nn-NO" dirty="0" err="1">
                <a:solidFill>
                  <a:schemeClr val="tx1"/>
                </a:solidFill>
                <a:latin typeface="Consolas" panose="020B0609020204030204" pitchFamily="49" charset="0"/>
                <a:ea typeface="Consolas Regular" charset="0"/>
                <a:cs typeface="Consolas Regular" charset="0"/>
              </a:rPr>
              <a:t>new</a:t>
            </a:r>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a:t>
            </a:r>
          </a:p>
          <a:p>
            <a:r>
              <a:rPr lang="nn-NO" dirty="0">
                <a:solidFill>
                  <a:schemeClr val="tx1"/>
                </a:solidFill>
                <a:latin typeface="Consolas" panose="020B0609020204030204" pitchFamily="49" charset="0"/>
                <a:ea typeface="Consolas Regular" charset="0"/>
                <a:cs typeface="Consolas Regular" charset="0"/>
              </a:rPr>
              <a:t>  *p = 88;</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cout</a:t>
            </a:r>
            <a:r>
              <a:rPr lang="nn-NO" dirty="0">
                <a:solidFill>
                  <a:schemeClr val="tx1"/>
                </a:solidFill>
                <a:latin typeface="Consolas" panose="020B0609020204030204" pitchFamily="49" charset="0"/>
                <a:ea typeface="Consolas Regular" charset="0"/>
                <a:cs typeface="Consolas Regular" charset="0"/>
              </a:rPr>
              <a:t> &lt;&lt; *p;</a:t>
            </a:r>
          </a:p>
        </p:txBody>
      </p:sp>
      <p:sp>
        <p:nvSpPr>
          <p:cNvPr id="9" name="Rounded Rectangle 8"/>
          <p:cNvSpPr/>
          <p:nvPr/>
        </p:nvSpPr>
        <p:spPr>
          <a:xfrm>
            <a:off x="3301106" y="1300802"/>
            <a:ext cx="2653177" cy="744739"/>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venir Next Condensed Regular" charset="0"/>
              </a:rPr>
              <a:t>Dereferencing a dangling pointer</a:t>
            </a:r>
            <a:endParaRPr lang="en-US" dirty="0">
              <a:latin typeface="Consolas" panose="020B0609020204030204" pitchFamily="49" charset="0"/>
              <a:ea typeface="Consolas Regular" charset="0"/>
              <a:cs typeface="Consolas Regular" charset="0"/>
            </a:endParaRPr>
          </a:p>
        </p:txBody>
      </p:sp>
      <p:sp>
        <p:nvSpPr>
          <p:cNvPr id="10" name="Rectangle 9"/>
          <p:cNvSpPr/>
          <p:nvPr/>
        </p:nvSpPr>
        <p:spPr>
          <a:xfrm>
            <a:off x="6225433" y="2679501"/>
            <a:ext cx="2522558" cy="1505031"/>
          </a:xfrm>
          <a:prstGeom prst="rect">
            <a:avLst/>
          </a:prstGeom>
          <a:solidFill>
            <a:srgbClr val="DCE6F2"/>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 p1, * p2;</a:t>
            </a:r>
          </a:p>
          <a:p>
            <a:r>
              <a:rPr lang="nn-NO" dirty="0">
                <a:solidFill>
                  <a:schemeClr val="tx1"/>
                </a:solidFill>
                <a:latin typeface="Consolas" panose="020B0609020204030204" pitchFamily="49" charset="0"/>
                <a:ea typeface="Consolas Regular" charset="0"/>
                <a:cs typeface="Consolas Regular" charset="0"/>
              </a:rPr>
              <a:t>  p1 = </a:t>
            </a:r>
            <a:r>
              <a:rPr lang="nn-NO" dirty="0" err="1">
                <a:solidFill>
                  <a:schemeClr val="tx1"/>
                </a:solidFill>
                <a:latin typeface="Consolas" panose="020B0609020204030204" pitchFamily="49" charset="0"/>
                <a:ea typeface="Consolas Regular" charset="0"/>
                <a:cs typeface="Consolas Regular" charset="0"/>
              </a:rPr>
              <a:t>new</a:t>
            </a:r>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a:t>
            </a:r>
          </a:p>
          <a:p>
            <a:r>
              <a:rPr lang="nn-NO" dirty="0">
                <a:solidFill>
                  <a:schemeClr val="tx1"/>
                </a:solidFill>
                <a:latin typeface="Consolas" panose="020B0609020204030204" pitchFamily="49" charset="0"/>
                <a:ea typeface="Consolas Regular" charset="0"/>
                <a:cs typeface="Consolas Regular" charset="0"/>
              </a:rPr>
              <a:t>  p2 = p1;</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p1;</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cout</a:t>
            </a:r>
            <a:r>
              <a:rPr lang="nn-NO" dirty="0">
                <a:solidFill>
                  <a:schemeClr val="tx1"/>
                </a:solidFill>
                <a:latin typeface="Consolas" panose="020B0609020204030204" pitchFamily="49" charset="0"/>
                <a:ea typeface="Consolas Regular" charset="0"/>
                <a:cs typeface="Consolas Regular" charset="0"/>
              </a:rPr>
              <a:t> &lt;&lt; *p2;</a:t>
            </a:r>
          </a:p>
        </p:txBody>
      </p:sp>
      <p:sp>
        <p:nvSpPr>
          <p:cNvPr id="13" name="Rectangle 12"/>
          <p:cNvSpPr/>
          <p:nvPr/>
        </p:nvSpPr>
        <p:spPr>
          <a:xfrm>
            <a:off x="552953" y="4039009"/>
            <a:ext cx="2691069" cy="1505031"/>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 p1, * p2;</a:t>
            </a:r>
          </a:p>
          <a:p>
            <a:r>
              <a:rPr lang="nn-NO" dirty="0">
                <a:solidFill>
                  <a:schemeClr val="tx1"/>
                </a:solidFill>
                <a:latin typeface="Consolas" panose="020B0609020204030204" pitchFamily="49" charset="0"/>
                <a:ea typeface="Consolas Regular" charset="0"/>
                <a:cs typeface="Consolas Regular" charset="0"/>
              </a:rPr>
              <a:t>  p1 = </a:t>
            </a:r>
            <a:r>
              <a:rPr lang="nn-NO" dirty="0" err="1">
                <a:solidFill>
                  <a:schemeClr val="tx1"/>
                </a:solidFill>
                <a:latin typeface="Consolas" panose="020B0609020204030204" pitchFamily="49" charset="0"/>
                <a:ea typeface="Consolas Regular" charset="0"/>
                <a:cs typeface="Consolas Regular" charset="0"/>
              </a:rPr>
              <a:t>new</a:t>
            </a:r>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a:t>
            </a:r>
          </a:p>
          <a:p>
            <a:r>
              <a:rPr lang="nn-NO" dirty="0">
                <a:solidFill>
                  <a:schemeClr val="tx1"/>
                </a:solidFill>
                <a:latin typeface="Consolas" panose="020B0609020204030204" pitchFamily="49" charset="0"/>
                <a:ea typeface="Consolas Regular" charset="0"/>
                <a:cs typeface="Consolas Regular" charset="0"/>
              </a:rPr>
              <a:t>  p2 = p1;</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p1;</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p2;</a:t>
            </a:r>
          </a:p>
        </p:txBody>
      </p:sp>
      <p:sp>
        <p:nvSpPr>
          <p:cNvPr id="12" name="Rounded Rectangle 11"/>
          <p:cNvSpPr/>
          <p:nvPr/>
        </p:nvSpPr>
        <p:spPr>
          <a:xfrm>
            <a:off x="286603" y="3304146"/>
            <a:ext cx="3014503" cy="744739"/>
          </a:xfrm>
          <a:prstGeom prst="roundRect">
            <a:avLst/>
          </a:prstGeom>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venir Next Condensed Regular" charset="0"/>
              </a:rPr>
              <a:t>Deleting a pointer that does not point to a valid memory location </a:t>
            </a:r>
            <a:endParaRPr lang="en-US" dirty="0">
              <a:latin typeface="Consolas" panose="020B0609020204030204" pitchFamily="49" charset="0"/>
              <a:ea typeface="Consolas Regular" charset="0"/>
              <a:cs typeface="Consolas Regular" charset="0"/>
            </a:endParaRPr>
          </a:p>
        </p:txBody>
      </p:sp>
      <p:sp>
        <p:nvSpPr>
          <p:cNvPr id="11" name="Rectangle 10"/>
          <p:cNvSpPr/>
          <p:nvPr/>
        </p:nvSpPr>
        <p:spPr>
          <a:xfrm>
            <a:off x="2939780" y="4509120"/>
            <a:ext cx="2159226" cy="1847230"/>
          </a:xfrm>
          <a:prstGeom prst="rect">
            <a:avLst/>
          </a:prstGeom>
          <a:solidFill>
            <a:srgbClr val="DCE6F2"/>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 p;</a:t>
            </a:r>
          </a:p>
          <a:p>
            <a:r>
              <a:rPr lang="nn-NO" dirty="0">
                <a:solidFill>
                  <a:schemeClr val="tx1"/>
                </a:solidFill>
                <a:latin typeface="Consolas" panose="020B0609020204030204" pitchFamily="49" charset="0"/>
                <a:ea typeface="Consolas Regular" charset="0"/>
                <a:cs typeface="Consolas Regular" charset="0"/>
              </a:rPr>
              <a:t>  p = </a:t>
            </a:r>
            <a:r>
              <a:rPr lang="nn-NO" dirty="0" err="1">
                <a:solidFill>
                  <a:schemeClr val="tx1"/>
                </a:solidFill>
                <a:latin typeface="Consolas" panose="020B0609020204030204" pitchFamily="49" charset="0"/>
                <a:ea typeface="Consolas Regular" charset="0"/>
                <a:cs typeface="Consolas Regular" charset="0"/>
              </a:rPr>
              <a:t>new</a:t>
            </a:r>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a:t>
            </a:r>
          </a:p>
          <a:p>
            <a:r>
              <a:rPr lang="nn-NO" dirty="0">
                <a:solidFill>
                  <a:schemeClr val="tx1"/>
                </a:solidFill>
                <a:latin typeface="Consolas" panose="020B0609020204030204" pitchFamily="49" charset="0"/>
                <a:ea typeface="Consolas Regular" charset="0"/>
                <a:cs typeface="Consolas Regular" charset="0"/>
              </a:rPr>
              <a:t>  …</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a:t>
            </a:r>
          </a:p>
          <a:p>
            <a:r>
              <a:rPr lang="nn-NO" dirty="0">
                <a:solidFill>
                  <a:schemeClr val="tx1"/>
                </a:solidFill>
                <a:latin typeface="Consolas" panose="020B0609020204030204" pitchFamily="49" charset="0"/>
                <a:ea typeface="Consolas Regular" charset="0"/>
                <a:cs typeface="Consolas Regular" charset="0"/>
              </a:rPr>
              <a:t>  …</a:t>
            </a:r>
          </a:p>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delete</a:t>
            </a:r>
            <a:r>
              <a:rPr lang="nn-NO" dirty="0">
                <a:solidFill>
                  <a:schemeClr val="tx1"/>
                </a:solidFill>
                <a:latin typeface="Consolas" panose="020B0609020204030204" pitchFamily="49" charset="0"/>
                <a:ea typeface="Consolas Regular" charset="0"/>
                <a:cs typeface="Consolas Regular" charset="0"/>
              </a:rPr>
              <a:t> p;</a:t>
            </a:r>
          </a:p>
        </p:txBody>
      </p:sp>
      <p:sp>
        <p:nvSpPr>
          <p:cNvPr id="15" name="Rectangle 14"/>
          <p:cNvSpPr/>
          <p:nvPr/>
        </p:nvSpPr>
        <p:spPr>
          <a:xfrm>
            <a:off x="6170353" y="4859607"/>
            <a:ext cx="2577638" cy="1505031"/>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 * p1, *p2;</a:t>
            </a:r>
          </a:p>
          <a:p>
            <a:r>
              <a:rPr lang="nn-NO" dirty="0">
                <a:solidFill>
                  <a:schemeClr val="tx1"/>
                </a:solidFill>
                <a:latin typeface="Consolas" panose="020B0609020204030204" pitchFamily="49" charset="0"/>
                <a:ea typeface="Consolas Regular" charset="0"/>
                <a:cs typeface="Consolas Regular" charset="0"/>
              </a:rPr>
              <a:t>  p = </a:t>
            </a:r>
            <a:r>
              <a:rPr lang="nn-NO" dirty="0" err="1">
                <a:solidFill>
                  <a:schemeClr val="tx1"/>
                </a:solidFill>
                <a:latin typeface="Consolas" panose="020B0609020204030204" pitchFamily="49" charset="0"/>
                <a:ea typeface="Consolas Regular" charset="0"/>
                <a:cs typeface="Consolas Regular" charset="0"/>
              </a:rPr>
              <a:t>new</a:t>
            </a:r>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a:t>
            </a:r>
          </a:p>
          <a:p>
            <a:r>
              <a:rPr lang="nn-NO" dirty="0">
                <a:solidFill>
                  <a:schemeClr val="tx1"/>
                </a:solidFill>
                <a:latin typeface="Consolas" panose="020B0609020204030204" pitchFamily="49" charset="0"/>
                <a:ea typeface="Consolas Regular" charset="0"/>
                <a:cs typeface="Consolas Regular" charset="0"/>
              </a:rPr>
              <a:t>  q = </a:t>
            </a:r>
            <a:r>
              <a:rPr lang="nn-NO" dirty="0" err="1">
                <a:solidFill>
                  <a:schemeClr val="tx1"/>
                </a:solidFill>
                <a:latin typeface="Consolas" panose="020B0609020204030204" pitchFamily="49" charset="0"/>
                <a:ea typeface="Consolas Regular" charset="0"/>
                <a:cs typeface="Consolas Regular" charset="0"/>
              </a:rPr>
              <a:t>new</a:t>
            </a:r>
            <a:r>
              <a:rPr lang="nn-NO" dirty="0">
                <a:solidFill>
                  <a:schemeClr val="tx1"/>
                </a:solidFill>
                <a:latin typeface="Consolas" panose="020B0609020204030204" pitchFamily="49" charset="0"/>
                <a:ea typeface="Consolas Regular" charset="0"/>
                <a:cs typeface="Consolas Regular" charset="0"/>
              </a:rPr>
              <a:t> </a:t>
            </a:r>
            <a:r>
              <a:rPr lang="nn-NO" dirty="0" err="1">
                <a:solidFill>
                  <a:schemeClr val="tx1"/>
                </a:solidFill>
                <a:latin typeface="Consolas" panose="020B0609020204030204" pitchFamily="49" charset="0"/>
                <a:ea typeface="Consolas Regular" charset="0"/>
                <a:cs typeface="Consolas Regular" charset="0"/>
              </a:rPr>
              <a:t>int</a:t>
            </a:r>
            <a:r>
              <a:rPr lang="nn-NO" dirty="0">
                <a:solidFill>
                  <a:schemeClr val="tx1"/>
                </a:solidFill>
                <a:latin typeface="Consolas" panose="020B0609020204030204" pitchFamily="49" charset="0"/>
                <a:ea typeface="Consolas Regular" charset="0"/>
                <a:cs typeface="Consolas Regular" charset="0"/>
              </a:rPr>
              <a:t>;</a:t>
            </a:r>
          </a:p>
          <a:p>
            <a:r>
              <a:rPr lang="nn-NO" dirty="0">
                <a:solidFill>
                  <a:schemeClr val="tx1"/>
                </a:solidFill>
                <a:latin typeface="Consolas" panose="020B0609020204030204" pitchFamily="49" charset="0"/>
                <a:ea typeface="Consolas Regular" charset="0"/>
                <a:cs typeface="Consolas Regular" charset="0"/>
              </a:rPr>
              <a:t>  q = p;</a:t>
            </a:r>
          </a:p>
        </p:txBody>
      </p:sp>
      <p:sp>
        <p:nvSpPr>
          <p:cNvPr id="14" name="Rounded Rectangle 13"/>
          <p:cNvSpPr/>
          <p:nvPr/>
        </p:nvSpPr>
        <p:spPr>
          <a:xfrm>
            <a:off x="5655382" y="4531633"/>
            <a:ext cx="2164126" cy="513540"/>
          </a:xfrm>
          <a:prstGeom prst="roundRect">
            <a:avLst/>
          </a:prstGeom>
          <a:ln>
            <a:solidFill>
              <a:schemeClr val="accent5">
                <a:lumMod val="50000"/>
              </a:schemeClr>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Avenir Next Condensed Regular" charset="0"/>
              </a:rPr>
              <a:t>Memory leak</a:t>
            </a:r>
            <a:endParaRPr lang="en-US" dirty="0">
              <a:latin typeface="Consolas" panose="020B0609020204030204" pitchFamily="49" charset="0"/>
              <a:ea typeface="Consolas Regular" charset="0"/>
              <a:cs typeface="Consolas Regular" charset="0"/>
            </a:endParaRPr>
          </a:p>
        </p:txBody>
      </p:sp>
    </p:spTree>
    <p:extLst>
      <p:ext uri="{BB962C8B-B14F-4D97-AF65-F5344CB8AC3E}">
        <p14:creationId xmlns:p14="http://schemas.microsoft.com/office/powerpoint/2010/main" val="155084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2" grpId="0" animBg="1"/>
      <p:bldP spid="11" grpId="0" animBg="1"/>
      <p:bldP spid="15" grpId="0" animBg="1"/>
      <p:bldP spid="14"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11716</TotalTime>
  <Words>3046</Words>
  <Application>Microsoft Macintosh PowerPoint</Application>
  <PresentationFormat>On-screen Show (4:3)</PresentationFormat>
  <Paragraphs>440</Paragraphs>
  <Slides>27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Consolas</vt:lpstr>
      <vt:lpstr>Segoe Print</vt:lpstr>
      <vt:lpstr>Calibri Light</vt:lpstr>
      <vt:lpstr>Avenir Next</vt:lpstr>
      <vt:lpstr>Calibri</vt:lpstr>
      <vt:lpstr>Avenir Next Condensed Regular</vt:lpstr>
      <vt:lpstr>Arial</vt:lpstr>
      <vt:lpstr>Chalkduster</vt:lpstr>
      <vt:lpstr>1_Office Theme</vt:lpstr>
      <vt:lpstr>Module 8 Guidance Notes (8.2)  Dynamic Memory</vt:lpstr>
      <vt:lpstr>What are we going to learn?</vt:lpstr>
      <vt:lpstr>Static Variables</vt:lpstr>
      <vt:lpstr>Dynamic Variables</vt:lpstr>
      <vt:lpstr>Creating Dynamic Variables</vt:lpstr>
      <vt:lpstr>PowerPoint Presentation</vt:lpstr>
      <vt:lpstr>Destroying Dynamic Variables</vt:lpstr>
      <vt:lpstr>Destroying Dynamic Variables</vt:lpstr>
      <vt:lpstr>Common Mistakes with Pointers</vt:lpstr>
      <vt:lpstr>Dynamic Arrays</vt:lpstr>
      <vt:lpstr>Dynamic Arrays</vt:lpstr>
      <vt:lpstr>Pointer Operations</vt:lpstr>
      <vt:lpstr>Pointer Operations</vt:lpstr>
      <vt:lpstr>PhoneBook Manager</vt:lpstr>
      <vt:lpstr>Phonebook Manager</vt:lpstr>
      <vt:lpstr>Phonebook Manager</vt:lpstr>
      <vt:lpstr>Phonebook Manager</vt:lpstr>
      <vt:lpstr>Phonebook Manager</vt:lpstr>
      <vt:lpstr>When will grow_phonebook() be called?</vt:lpstr>
      <vt:lpstr>What does grow_phonebook() do?</vt:lpstr>
      <vt:lpstr>Implementing grow_phonebook()</vt:lpstr>
      <vt:lpstr>Implementing grow_phonebook()</vt:lpstr>
      <vt:lpstr>Implementing grow_phonebook()</vt:lpstr>
      <vt:lpstr>A Question</vt:lpstr>
      <vt:lpstr>A Question</vt:lpstr>
      <vt:lpstr>Programming Problem 1</vt:lpstr>
      <vt:lpstr>Programming Problem 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ENGG1340 Computer Programming II</dc:title>
  <dc:subject/>
  <dc:creator>ykchoi</dc:creator>
  <cp:keywords/>
  <dc:description/>
  <cp:lastModifiedBy>cxqian</cp:lastModifiedBy>
  <cp:revision>774</cp:revision>
  <cp:lastPrinted>2017-09-13T13:37:06Z</cp:lastPrinted>
  <dcterms:created xsi:type="dcterms:W3CDTF">2014-07-29T08:55:03Z</dcterms:created>
  <dcterms:modified xsi:type="dcterms:W3CDTF">2022-04-04T08:08:23Z</dcterms:modified>
  <cp:category/>
</cp:coreProperties>
</file>