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36" r:id="rId1"/>
  </p:sldMasterIdLst>
  <p:notesMasterIdLst>
    <p:notesMasterId r:id="rId55"/>
  </p:notesMasterIdLst>
  <p:handoutMasterIdLst>
    <p:handoutMasterId r:id="rId56"/>
  </p:handoutMasterIdLst>
  <p:sldIdLst>
    <p:sldId id="256" r:id="rId2"/>
    <p:sldId id="45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453" r:id="rId18"/>
    <p:sldId id="273" r:id="rId19"/>
    <p:sldId id="274" r:id="rId20"/>
    <p:sldId id="275" r:id="rId21"/>
    <p:sldId id="276" r:id="rId22"/>
    <p:sldId id="454" r:id="rId23"/>
    <p:sldId id="277" r:id="rId24"/>
    <p:sldId id="278" r:id="rId25"/>
    <p:sldId id="455" r:id="rId26"/>
    <p:sldId id="456" r:id="rId27"/>
    <p:sldId id="279" r:id="rId28"/>
    <p:sldId id="280" r:id="rId29"/>
    <p:sldId id="281" r:id="rId30"/>
    <p:sldId id="282" r:id="rId31"/>
    <p:sldId id="283" r:id="rId32"/>
    <p:sldId id="284" r:id="rId33"/>
    <p:sldId id="457" r:id="rId34"/>
    <p:sldId id="458" r:id="rId35"/>
    <p:sldId id="459" r:id="rId36"/>
    <p:sldId id="463" r:id="rId37"/>
    <p:sldId id="461" r:id="rId38"/>
    <p:sldId id="462" r:id="rId39"/>
    <p:sldId id="466" r:id="rId40"/>
    <p:sldId id="467" r:id="rId41"/>
    <p:sldId id="465" r:id="rId42"/>
    <p:sldId id="360" r:id="rId43"/>
    <p:sldId id="464" r:id="rId44"/>
    <p:sldId id="363" r:id="rId45"/>
    <p:sldId id="366" r:id="rId46"/>
    <p:sldId id="365" r:id="rId47"/>
    <p:sldId id="367" r:id="rId48"/>
    <p:sldId id="368" r:id="rId49"/>
    <p:sldId id="364" r:id="rId50"/>
    <p:sldId id="369" r:id="rId51"/>
    <p:sldId id="370" r:id="rId52"/>
    <p:sldId id="372" r:id="rId53"/>
    <p:sldId id="371" r:id="rId54"/>
  </p:sldIdLst>
  <p:sldSz cx="9144000" cy="6858000" type="screen4x3"/>
  <p:notesSz cx="6858000" cy="9144000"/>
  <p:embeddedFontLst>
    <p:embeddedFont>
      <p:font typeface="Avenir Next" panose="020B0503020202020204" pitchFamily="34" charset="0"/>
      <p:regular r:id="rId57"/>
      <p:bold r:id="rId58"/>
      <p:italic r:id="rId59"/>
      <p:boldItalic r:id="rId60"/>
    </p:embeddedFont>
    <p:embeddedFont>
      <p:font typeface="Avenir Next Condensed" panose="020B0506020202020204" pitchFamily="34" charset="0"/>
      <p:regular r:id="rId61"/>
      <p:bold r:id="rId62"/>
      <p:italic r:id="rId63"/>
      <p:boldItalic r:id="rId64"/>
    </p:embeddedFon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Calibri Light" panose="020F0302020204030204" pitchFamily="34" charset="0"/>
      <p:regular r:id="rId69"/>
      <p:italic r:id="rId70"/>
    </p:embeddedFont>
    <p:embeddedFont>
      <p:font typeface="Chalkduster" panose="03050602040202020205" pitchFamily="66" charset="77"/>
      <p:regular r:id="rId71"/>
    </p:embeddedFont>
    <p:embeddedFont>
      <p:font typeface="Consolas" panose="020B0609020204030204" pitchFamily="49" charset="0"/>
      <p:regular r:id="rId72"/>
      <p:bold r:id="rId73"/>
      <p:italic r:id="rId74"/>
      <p:boldItalic r:id="rId75"/>
    </p:embeddedFont>
    <p:embeddedFont>
      <p:font typeface="Segoe Print" panose="02000800000000000000" pitchFamily="2" charset="0"/>
      <p:regular r:id="rId76"/>
      <p:bold r:id="rId7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067AC2-121E-FD48-B2BC-A9B5C8A7D4FE}">
          <p14:sldIdLst>
            <p14:sldId id="256"/>
            <p14:sldId id="452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453"/>
            <p14:sldId id="273"/>
            <p14:sldId id="274"/>
            <p14:sldId id="275"/>
            <p14:sldId id="276"/>
            <p14:sldId id="454"/>
            <p14:sldId id="277"/>
            <p14:sldId id="278"/>
            <p14:sldId id="455"/>
            <p14:sldId id="456"/>
            <p14:sldId id="279"/>
            <p14:sldId id="280"/>
            <p14:sldId id="281"/>
            <p14:sldId id="282"/>
            <p14:sldId id="283"/>
            <p14:sldId id="284"/>
            <p14:sldId id="457"/>
            <p14:sldId id="458"/>
            <p14:sldId id="459"/>
            <p14:sldId id="463"/>
            <p14:sldId id="461"/>
            <p14:sldId id="462"/>
            <p14:sldId id="466"/>
            <p14:sldId id="467"/>
            <p14:sldId id="465"/>
            <p14:sldId id="360"/>
            <p14:sldId id="464"/>
            <p14:sldId id="363"/>
            <p14:sldId id="366"/>
            <p14:sldId id="365"/>
            <p14:sldId id="367"/>
            <p14:sldId id="368"/>
            <p14:sldId id="364"/>
            <p14:sldId id="369"/>
            <p14:sldId id="370"/>
            <p14:sldId id="372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46B73"/>
    <a:srgbClr val="FF6699"/>
    <a:srgbClr val="FF66CC"/>
    <a:srgbClr val="FEF4EC"/>
    <a:srgbClr val="91E41E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2"/>
    <p:restoredTop sz="92465"/>
  </p:normalViewPr>
  <p:slideViewPr>
    <p:cSldViewPr snapToGrid="0" snapToObjects="1">
      <p:cViewPr varScale="1">
        <p:scale>
          <a:sx n="114" d="100"/>
          <a:sy n="114" d="100"/>
        </p:scale>
        <p:origin x="12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74" Type="http://schemas.openxmlformats.org/officeDocument/2006/relationships/font" Target="fonts/font18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font" Target="fonts/font17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6" Type="http://schemas.openxmlformats.org/officeDocument/2006/relationships/font" Target="fonts/font20.fntdata"/><Relationship Id="rId7" Type="http://schemas.openxmlformats.org/officeDocument/2006/relationships/slide" Target="slides/slide6.xml"/><Relationship Id="rId71" Type="http://schemas.openxmlformats.org/officeDocument/2006/relationships/font" Target="fonts/font1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970B9-02AE-0D4A-AC2C-25A677C7C916}" type="datetimeFigureOut">
              <a:rPr lang="en-US" smtClean="0"/>
              <a:pPr/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DA67C-559B-DF49-BDFA-0F43542B7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4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D069-5FD0-D649-8F1E-5F986D8C99D8}" type="datetimeFigureOut">
              <a:rPr lang="en-US" smtClean="0"/>
              <a:pPr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0DB7-2DE3-C342-B55B-305DF2A9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0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6939"/>
            <a:ext cx="7772400" cy="211028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974"/>
            <a:ext cx="6400800" cy="88232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85800" y="4392750"/>
            <a:ext cx="7772400" cy="25916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ENGG1112-14 Linked List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ENGG1112-14 Linked List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" charset="0"/>
          <a:ea typeface="Avenir Next" charset="0"/>
          <a:cs typeface="Avenir Next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Module 8 Guidance Notes (8.3)</a:t>
            </a:r>
            <a:br>
              <a:rPr lang="en-US" sz="1800" dirty="0"/>
            </a:br>
            <a:br>
              <a:rPr lang="en-US" sz="1800" dirty="0"/>
            </a:br>
            <a:r>
              <a:rPr lang="en-US" sz="4800" dirty="0"/>
              <a:t>Linked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ENGG1340</a:t>
            </a:r>
            <a:br>
              <a:rPr lang="en-US" sz="1200" dirty="0"/>
            </a:br>
            <a:r>
              <a:rPr lang="en-US" sz="1600" dirty="0"/>
              <a:t>Computer Programming II</a:t>
            </a:r>
            <a:br>
              <a:rPr lang="en-US" sz="1800" dirty="0"/>
            </a:br>
            <a:endParaRPr lang="en-US" sz="11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A307AF-4983-904B-BE59-F1E5C44D7C7B}"/>
              </a:ext>
            </a:extLst>
          </p:cNvPr>
          <p:cNvSpPr txBox="1">
            <a:spLocks/>
          </p:cNvSpPr>
          <p:nvPr/>
        </p:nvSpPr>
        <p:spPr>
          <a:xfrm>
            <a:off x="3603171" y="4571519"/>
            <a:ext cx="2471057" cy="88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COMP2113</a:t>
            </a:r>
            <a:br>
              <a:rPr lang="en-US" sz="1200" dirty="0"/>
            </a:br>
            <a:r>
              <a:rPr lang="en-US" sz="1600" dirty="0"/>
              <a:t>Programming Technologies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808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03" y="274638"/>
            <a:ext cx="8584442" cy="93207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2146556" y="1475117"/>
            <a:ext cx="1207618" cy="329184"/>
            <a:chOff x="2023494" y="5076750"/>
            <a:chExt cx="1207618" cy="329184"/>
          </a:xfrm>
        </p:grpSpPr>
        <p:sp>
          <p:nvSpPr>
            <p:cNvPr id="10" name="Rectangle 9"/>
            <p:cNvSpPr/>
            <p:nvPr/>
          </p:nvSpPr>
          <p:spPr>
            <a:xfrm>
              <a:off x="2023494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98906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3691002" y="1475117"/>
            <a:ext cx="1207618" cy="329184"/>
            <a:chOff x="3595652" y="5076750"/>
            <a:chExt cx="1207618" cy="329184"/>
          </a:xfrm>
        </p:grpSpPr>
        <p:sp>
          <p:nvSpPr>
            <p:cNvPr id="13" name="Rectangle 12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14"/>
          <p:cNvGrpSpPr/>
          <p:nvPr/>
        </p:nvGrpSpPr>
        <p:grpSpPr>
          <a:xfrm>
            <a:off x="5235448" y="1475117"/>
            <a:ext cx="1207618" cy="329184"/>
            <a:chOff x="3595652" y="5076750"/>
            <a:chExt cx="1207618" cy="329184"/>
          </a:xfrm>
        </p:grpSpPr>
        <p:sp>
          <p:nvSpPr>
            <p:cNvPr id="16" name="Rectangle 15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6779893" y="1475117"/>
            <a:ext cx="1207618" cy="329184"/>
            <a:chOff x="3595652" y="5076750"/>
            <a:chExt cx="1207618" cy="329184"/>
          </a:xfrm>
        </p:grpSpPr>
        <p:sp>
          <p:nvSpPr>
            <p:cNvPr id="19" name="Rectangle 18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>
            <a:endCxn id="13" idx="1"/>
          </p:cNvCxnSpPr>
          <p:nvPr/>
        </p:nvCxnSpPr>
        <p:spPr>
          <a:xfrm flipV="1">
            <a:off x="3136924" y="1639709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81370" y="1639709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225815" y="1639709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83622" y="1643365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37"/>
          <p:cNvGrpSpPr/>
          <p:nvPr/>
        </p:nvGrpSpPr>
        <p:grpSpPr>
          <a:xfrm>
            <a:off x="8225562" y="1525917"/>
            <a:ext cx="91440" cy="228600"/>
            <a:chOff x="8102500" y="5127550"/>
            <a:chExt cx="91440" cy="2286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1260594" y="1475117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76255" y="1639709"/>
            <a:ext cx="670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9909" y="150120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61893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87464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77517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3088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59411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84982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79769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05340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9909" y="2855449"/>
            <a:ext cx="564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itchFamily="2" charset="0"/>
              </a:rPr>
              <a:t>What do the following expressions evaluate to?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093217" y="3286749"/>
          <a:ext cx="7112796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4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0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current-&gt;info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current-&gt;next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current-&gt;next-&gt;info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current-&gt;next-&gt;next-&gt;info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current-&gt;next-&gt;next-&gt;next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current-&gt;next-&gt;next-&gt;next-&gt;next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898620" y="3286749"/>
            <a:ext cx="332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of the 2</a:t>
            </a:r>
            <a:r>
              <a:rPr lang="en-US" baseline="30000" dirty="0"/>
              <a:t>nd</a:t>
            </a:r>
            <a:r>
              <a:rPr lang="en-US" dirty="0"/>
              <a:t> node of the list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98620" y="36560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98620" y="4025413"/>
            <a:ext cx="23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of the 3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98620" y="43947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98620" y="47640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98620" y="5133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98620" y="5502741"/>
            <a:ext cx="21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not exist, error!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52986" y="2353417"/>
            <a:ext cx="432206" cy="329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19181" y="2379509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current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777517" y="1809647"/>
            <a:ext cx="0" cy="692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1260594" y="6038197"/>
            <a:ext cx="7690725" cy="31113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Print" pitchFamily="2" charset="0"/>
              </a:rPr>
              <a:t>A question</a:t>
            </a:r>
            <a:r>
              <a:rPr lang="en-US" sz="1200" dirty="0">
                <a:latin typeface="Segoe Print" pitchFamily="2" charset="0"/>
              </a:rPr>
              <a:t>:  how may we move the </a:t>
            </a:r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current</a:t>
            </a:r>
            <a:r>
              <a:rPr lang="en-US" sz="1200" dirty="0">
                <a:latin typeface="Segoe Print" pitchFamily="2" charset="0"/>
              </a:rPr>
              <a:t> pointer to point to the previous node?</a:t>
            </a:r>
            <a:endParaRPr lang="en-US" sz="12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2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Traversing:  to go through the nodes in a linked list one-by-one, starting from the first node.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94573" y="4207859"/>
            <a:ext cx="8585200" cy="18854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94573" y="2322414"/>
            <a:ext cx="8585200" cy="18854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grpSp>
        <p:nvGrpSpPr>
          <p:cNvPr id="5" name="Group 12"/>
          <p:cNvGrpSpPr/>
          <p:nvPr/>
        </p:nvGrpSpPr>
        <p:grpSpPr>
          <a:xfrm>
            <a:off x="2273208" y="3140003"/>
            <a:ext cx="1207618" cy="329184"/>
            <a:chOff x="2023494" y="5076750"/>
            <a:chExt cx="1207618" cy="329184"/>
          </a:xfrm>
        </p:grpSpPr>
        <p:sp>
          <p:nvSpPr>
            <p:cNvPr id="6" name="Rectangle 5"/>
            <p:cNvSpPr/>
            <p:nvPr/>
          </p:nvSpPr>
          <p:spPr>
            <a:xfrm>
              <a:off x="2023494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98906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13"/>
          <p:cNvGrpSpPr/>
          <p:nvPr/>
        </p:nvGrpSpPr>
        <p:grpSpPr>
          <a:xfrm>
            <a:off x="3817654" y="3140003"/>
            <a:ext cx="1207618" cy="329184"/>
            <a:chOff x="3595652" y="5076750"/>
            <a:chExt cx="1207618" cy="329184"/>
          </a:xfrm>
        </p:grpSpPr>
        <p:sp>
          <p:nvSpPr>
            <p:cNvPr id="9" name="Rectangle 8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2100" y="3140003"/>
            <a:ext cx="1207618" cy="329184"/>
            <a:chOff x="3595652" y="5076750"/>
            <a:chExt cx="1207618" cy="329184"/>
          </a:xfrm>
        </p:grpSpPr>
        <p:sp>
          <p:nvSpPr>
            <p:cNvPr id="12" name="Rectangle 11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06545" y="3140003"/>
            <a:ext cx="1207618" cy="329184"/>
            <a:chOff x="3595652" y="5076750"/>
            <a:chExt cx="1207618" cy="329184"/>
          </a:xfrm>
        </p:grpSpPr>
        <p:sp>
          <p:nvSpPr>
            <p:cNvPr id="15" name="Rectangle 14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Arrow Connector 16"/>
          <p:cNvCxnSpPr>
            <a:endCxn id="9" idx="1"/>
          </p:cNvCxnSpPr>
          <p:nvPr/>
        </p:nvCxnSpPr>
        <p:spPr>
          <a:xfrm flipV="1">
            <a:off x="3263576" y="3304595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8022" y="3304595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352467" y="3304595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10274" y="3308251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37"/>
          <p:cNvGrpSpPr/>
          <p:nvPr/>
        </p:nvGrpSpPr>
        <p:grpSpPr>
          <a:xfrm>
            <a:off x="8352214" y="3190803"/>
            <a:ext cx="91440" cy="228600"/>
            <a:chOff x="8102500" y="5127550"/>
            <a:chExt cx="91440" cy="2286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387246" y="3140003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02907" y="3304595"/>
            <a:ext cx="670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6561" y="316609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8545" y="347453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14116" y="347453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04169" y="347453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29740" y="347453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063" y="347453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11634" y="347453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06421" y="347453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31992" y="347453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6397" y="2518913"/>
            <a:ext cx="3214605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Node * current = head;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72442" y="3751532"/>
            <a:ext cx="432206" cy="329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38637" y="3777624"/>
            <a:ext cx="835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current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2388545" y="3474533"/>
            <a:ext cx="8428" cy="425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76397" y="4364966"/>
            <a:ext cx="3214605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current = current-&gt;next;</a:t>
            </a:r>
          </a:p>
        </p:txBody>
      </p:sp>
      <p:grpSp>
        <p:nvGrpSpPr>
          <p:cNvPr id="42" name="Group 12"/>
          <p:cNvGrpSpPr/>
          <p:nvPr/>
        </p:nvGrpSpPr>
        <p:grpSpPr>
          <a:xfrm>
            <a:off x="2273208" y="4996595"/>
            <a:ext cx="1207618" cy="329184"/>
            <a:chOff x="2023494" y="5076750"/>
            <a:chExt cx="1207618" cy="329184"/>
          </a:xfrm>
        </p:grpSpPr>
        <p:sp>
          <p:nvSpPr>
            <p:cNvPr id="43" name="Rectangle 42"/>
            <p:cNvSpPr/>
            <p:nvPr/>
          </p:nvSpPr>
          <p:spPr>
            <a:xfrm>
              <a:off x="2023494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98906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13"/>
          <p:cNvGrpSpPr/>
          <p:nvPr/>
        </p:nvGrpSpPr>
        <p:grpSpPr>
          <a:xfrm>
            <a:off x="3817654" y="4996595"/>
            <a:ext cx="1207618" cy="329184"/>
            <a:chOff x="3595652" y="5076750"/>
            <a:chExt cx="1207618" cy="329184"/>
          </a:xfrm>
        </p:grpSpPr>
        <p:sp>
          <p:nvSpPr>
            <p:cNvPr id="46" name="Rectangle 45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62100" y="4996595"/>
            <a:ext cx="1207618" cy="329184"/>
            <a:chOff x="3595652" y="5076750"/>
            <a:chExt cx="1207618" cy="329184"/>
          </a:xfrm>
        </p:grpSpPr>
        <p:sp>
          <p:nvSpPr>
            <p:cNvPr id="49" name="Rectangle 48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62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906545" y="4996595"/>
            <a:ext cx="1207618" cy="329184"/>
            <a:chOff x="3595652" y="5076750"/>
            <a:chExt cx="1207618" cy="329184"/>
          </a:xfrm>
        </p:grpSpPr>
        <p:sp>
          <p:nvSpPr>
            <p:cNvPr id="52" name="Rectangle 51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4" name="Straight Arrow Connector 53"/>
          <p:cNvCxnSpPr>
            <a:endCxn id="46" idx="1"/>
          </p:cNvCxnSpPr>
          <p:nvPr/>
        </p:nvCxnSpPr>
        <p:spPr>
          <a:xfrm flipV="1">
            <a:off x="3263576" y="5161187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808022" y="5161187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352467" y="5161187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910274" y="5164843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37"/>
          <p:cNvGrpSpPr/>
          <p:nvPr/>
        </p:nvGrpSpPr>
        <p:grpSpPr>
          <a:xfrm>
            <a:off x="8352214" y="5047395"/>
            <a:ext cx="91440" cy="228600"/>
            <a:chOff x="8102500" y="5127550"/>
            <a:chExt cx="91440" cy="228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1387246" y="4996595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602907" y="5161187"/>
            <a:ext cx="670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6561" y="502268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88545" y="53311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14116" y="53311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04169" y="53311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9740" y="53311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86063" y="53311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11634" y="53311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06421" y="53311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31992" y="53311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691002" y="5608124"/>
            <a:ext cx="432206" cy="329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857197" y="5634216"/>
            <a:ext cx="835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current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3907105" y="5331125"/>
            <a:ext cx="8428" cy="425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41" grpId="0" animBg="1"/>
      <p:bldP spid="62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 animBg="1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94573" y="1206707"/>
            <a:ext cx="8585200" cy="2135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6397" y="1319842"/>
            <a:ext cx="3214605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current = current-&gt;next;</a:t>
            </a:r>
          </a:p>
        </p:txBody>
      </p:sp>
      <p:grpSp>
        <p:nvGrpSpPr>
          <p:cNvPr id="40" name="Group 12"/>
          <p:cNvGrpSpPr/>
          <p:nvPr/>
        </p:nvGrpSpPr>
        <p:grpSpPr>
          <a:xfrm>
            <a:off x="2273208" y="1951471"/>
            <a:ext cx="1207618" cy="329184"/>
            <a:chOff x="2023494" y="5076750"/>
            <a:chExt cx="1207618" cy="329184"/>
          </a:xfrm>
        </p:grpSpPr>
        <p:sp>
          <p:nvSpPr>
            <p:cNvPr id="43" name="Rectangle 42"/>
            <p:cNvSpPr/>
            <p:nvPr/>
          </p:nvSpPr>
          <p:spPr>
            <a:xfrm>
              <a:off x="2023494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98906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13"/>
          <p:cNvGrpSpPr/>
          <p:nvPr/>
        </p:nvGrpSpPr>
        <p:grpSpPr>
          <a:xfrm>
            <a:off x="3817654" y="1951471"/>
            <a:ext cx="1207618" cy="329184"/>
            <a:chOff x="3595652" y="5076750"/>
            <a:chExt cx="1207618" cy="329184"/>
          </a:xfrm>
        </p:grpSpPr>
        <p:sp>
          <p:nvSpPr>
            <p:cNvPr id="46" name="Rectangle 45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7"/>
          <p:cNvGrpSpPr/>
          <p:nvPr/>
        </p:nvGrpSpPr>
        <p:grpSpPr>
          <a:xfrm>
            <a:off x="5362100" y="1951471"/>
            <a:ext cx="1207618" cy="329184"/>
            <a:chOff x="3595652" y="5076750"/>
            <a:chExt cx="1207618" cy="329184"/>
          </a:xfrm>
        </p:grpSpPr>
        <p:sp>
          <p:nvSpPr>
            <p:cNvPr id="49" name="Rectangle 48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62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50"/>
          <p:cNvGrpSpPr/>
          <p:nvPr/>
        </p:nvGrpSpPr>
        <p:grpSpPr>
          <a:xfrm>
            <a:off x="6906545" y="1951471"/>
            <a:ext cx="1207618" cy="329184"/>
            <a:chOff x="3595652" y="5076750"/>
            <a:chExt cx="1207618" cy="329184"/>
          </a:xfrm>
        </p:grpSpPr>
        <p:sp>
          <p:nvSpPr>
            <p:cNvPr id="52" name="Rectangle 51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4" name="Straight Arrow Connector 53"/>
          <p:cNvCxnSpPr>
            <a:endCxn id="46" idx="1"/>
          </p:cNvCxnSpPr>
          <p:nvPr/>
        </p:nvCxnSpPr>
        <p:spPr>
          <a:xfrm flipV="1">
            <a:off x="3263576" y="2116063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808022" y="2116063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352467" y="2116063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910274" y="2119719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37"/>
          <p:cNvGrpSpPr/>
          <p:nvPr/>
        </p:nvGrpSpPr>
        <p:grpSpPr>
          <a:xfrm>
            <a:off x="8352214" y="2002271"/>
            <a:ext cx="91440" cy="228600"/>
            <a:chOff x="8102500" y="5127550"/>
            <a:chExt cx="91440" cy="228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1387246" y="1951471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602907" y="2116063"/>
            <a:ext cx="670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6561" y="197756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88545" y="228600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14116" y="228600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04169" y="228600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9740" y="228600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86063" y="228600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11634" y="228600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06421" y="228600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31992" y="228600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294537" y="2563000"/>
            <a:ext cx="432206" cy="329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460732" y="2589092"/>
            <a:ext cx="835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current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5510640" y="2286001"/>
            <a:ext cx="8428" cy="425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1919" y="2982827"/>
            <a:ext cx="7871736" cy="721340"/>
          </a:xfrm>
          <a:prstGeom prst="roundRect">
            <a:avLst>
              <a:gd name="adj" fmla="val 190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By advancing </a:t>
            </a:r>
            <a:r>
              <a:rPr lang="en-US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current</a:t>
            </a:r>
            <a:r>
              <a:rPr lang="en-US" dirty="0"/>
              <a:t> to the next node repeatedly in this way, we may visit the nodes in the link list one by one. 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740732" y="3441940"/>
            <a:ext cx="4331625" cy="500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How do we know the end of the linked list is reached and stop advancing to the next?</a:t>
            </a:r>
            <a:endParaRPr lang="en-US" sz="12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48974" y="4373589"/>
            <a:ext cx="7718096" cy="1811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current = head;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while (current != NULL)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// process the current node, e.g., print the content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current = current-&gt;next;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5667" y="4145793"/>
            <a:ext cx="4639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A standard while loop for traversing a linked list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65688" y="6147408"/>
            <a:ext cx="4058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print_list</a:t>
            </a:r>
            <a:r>
              <a:rPr lang="en-US" sz="1600" dirty="0"/>
              <a:t>() function in build_list_backward.cpp</a:t>
            </a:r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72930" y="1664908"/>
            <a:ext cx="4658195" cy="1811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while (head != NULL)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&lt;&lt; head-&gt;info &lt;&lt;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head = head-&gt;next;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2930" y="1357131"/>
            <a:ext cx="467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Why not traversing a list using the </a:t>
            </a:r>
            <a:r>
              <a:rPr lang="en-US" sz="14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latin typeface="Segoe Print" pitchFamily="2" charset="0"/>
              </a:rPr>
              <a:t> pointer?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1291" y="1964139"/>
            <a:ext cx="3272502" cy="1305282"/>
          </a:xfrm>
          <a:prstGeom prst="roundRect">
            <a:avLst>
              <a:gd name="adj" fmla="val 190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Segoe Print" pitchFamily="2" charset="0"/>
              </a:rPr>
              <a:t>NO!!!</a:t>
            </a:r>
            <a:r>
              <a:rPr lang="en-US" sz="1400" b="1" dirty="0">
                <a:latin typeface="Segoe Print" pitchFamily="2" charset="0"/>
              </a:rPr>
              <a:t> </a:t>
            </a:r>
            <a:r>
              <a:rPr lang="en-US" sz="1400" dirty="0">
                <a:latin typeface="Segoe Print" pitchFamily="2" charset="0"/>
              </a:rPr>
              <a:t>You should never do this.</a:t>
            </a:r>
          </a:p>
          <a:p>
            <a:endParaRPr lang="en-US" sz="1400" dirty="0">
              <a:latin typeface="Segoe Print" pitchFamily="2" charset="0"/>
            </a:endParaRPr>
          </a:p>
          <a:p>
            <a:r>
              <a:rPr lang="en-US" sz="1400" dirty="0">
                <a:latin typeface="Segoe Print" pitchFamily="2" charset="0"/>
              </a:rPr>
              <a:t>If you modify the head pointer, the first node and therefore the entire linked list will be </a:t>
            </a:r>
            <a:r>
              <a:rPr lang="en-US" sz="1400" b="1" dirty="0">
                <a:solidFill>
                  <a:srgbClr val="FF0000"/>
                </a:solidFill>
                <a:latin typeface="Segoe Print" pitchFamily="2" charset="0"/>
              </a:rPr>
              <a:t>lost</a:t>
            </a:r>
            <a:r>
              <a:rPr lang="en-US" sz="1400" dirty="0">
                <a:latin typeface="Segoe Print" pitchFamily="2" charset="0"/>
              </a:rPr>
              <a:t>.  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2930" y="4270076"/>
            <a:ext cx="5346870" cy="1811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while (current != NULL)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&lt;&lt; current-&gt;info &lt;&lt;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2930" y="3962299"/>
            <a:ext cx="5681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What happens if we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Segoe Print" pitchFamily="2" charset="0"/>
              </a:rPr>
              <a:t>forgot</a:t>
            </a:r>
            <a:r>
              <a:rPr lang="en-US" sz="1400" dirty="0">
                <a:latin typeface="Segoe Print" pitchFamily="2" charset="0"/>
              </a:rPr>
              <a:t> to advance the </a:t>
            </a:r>
            <a:r>
              <a:rPr lang="en-US" sz="14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current</a:t>
            </a:r>
            <a:r>
              <a:rPr lang="en-US" sz="1400" dirty="0">
                <a:latin typeface="Segoe Print" pitchFamily="2" charset="0"/>
              </a:rPr>
              <a:t> pointer?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98543" y="4675517"/>
            <a:ext cx="3272502" cy="1064835"/>
          </a:xfrm>
          <a:prstGeom prst="roundRect">
            <a:avLst>
              <a:gd name="adj" fmla="val 190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This will go into an infinite loop, since current will never be equal to NULL,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Segoe Print" pitchFamily="2" charset="0"/>
              </a:rPr>
              <a:t>unless head points to an empty linked list initially.</a:t>
            </a: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51" grpId="0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an empty list, new nodes may be created and inserted into the linked list.</a:t>
            </a:r>
          </a:p>
          <a:p>
            <a:r>
              <a:rPr lang="en-US" dirty="0"/>
              <a:t>To build a linked list in a forward manner:</a:t>
            </a:r>
          </a:p>
          <a:p>
            <a:pPr lvl="1"/>
            <a:r>
              <a:rPr lang="en-US" dirty="0"/>
              <a:t>Always insert a new node at the end of the linked list</a:t>
            </a:r>
          </a:p>
          <a:p>
            <a:r>
              <a:rPr lang="en-US" dirty="0"/>
              <a:t>To build a linked list in a backward manner:</a:t>
            </a:r>
          </a:p>
          <a:p>
            <a:pPr lvl="1"/>
            <a:r>
              <a:rPr lang="en-US" dirty="0"/>
              <a:t>Always insert a new node at the beginning of the linked list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62362" y="4573761"/>
            <a:ext cx="6061562" cy="4411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latin typeface="Segoe Print" pitchFamily="2" charset="0"/>
              </a:rPr>
              <a:t>We start by defining an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Segoe Print" pitchFamily="2" charset="0"/>
              </a:rPr>
              <a:t>empty list</a:t>
            </a:r>
            <a:r>
              <a:rPr lang="en-US" sz="1400" dirty="0">
                <a:latin typeface="Segoe Print" pitchFamily="2" charset="0"/>
              </a:rPr>
              <a:t>, i.e., a list without any node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9035" y="5005659"/>
            <a:ext cx="3640278" cy="621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head = NULL;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943" y="5157216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51258" y="518330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23924" y="5307998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37"/>
          <p:cNvGrpSpPr/>
          <p:nvPr/>
        </p:nvGrpSpPr>
        <p:grpSpPr>
          <a:xfrm>
            <a:off x="7465864" y="5190550"/>
            <a:ext cx="91440" cy="228600"/>
            <a:chOff x="8102500" y="5127550"/>
            <a:chExt cx="91440" cy="2286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Linked List Backward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206708"/>
            <a:ext cx="8584442" cy="5021705"/>
          </a:xfrm>
        </p:spPr>
        <p:txBody>
          <a:bodyPr/>
          <a:lstStyle/>
          <a:p>
            <a:r>
              <a:rPr lang="en-US" sz="2400" dirty="0"/>
              <a:t>We now build a linked list in a backward manner by always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inserting a new node at the beginning of the list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9834" y="2103061"/>
            <a:ext cx="7888340" cy="14923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latin typeface="Segoe Print" pitchFamily="2" charset="0"/>
              </a:rPr>
              <a:t>1. Create a new node and fill in the required info</a:t>
            </a:r>
            <a:endParaRPr lang="en-US" sz="14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3428" y="2724166"/>
            <a:ext cx="4399402" cy="621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p = new Node;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p-&gt;info = 89;</a:t>
            </a:r>
          </a:p>
        </p:txBody>
      </p:sp>
      <p:grpSp>
        <p:nvGrpSpPr>
          <p:cNvPr id="16" name="Group 50"/>
          <p:cNvGrpSpPr/>
          <p:nvPr/>
        </p:nvGrpSpPr>
        <p:grpSpPr>
          <a:xfrm>
            <a:off x="6574868" y="2981580"/>
            <a:ext cx="1207618" cy="329184"/>
            <a:chOff x="3595652" y="5076750"/>
            <a:chExt cx="1207618" cy="329184"/>
          </a:xfrm>
        </p:grpSpPr>
        <p:sp>
          <p:nvSpPr>
            <p:cNvPr id="17" name="Rectangle 16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603492" y="2380060"/>
            <a:ext cx="432206" cy="329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28023" y="2528305"/>
            <a:ext cx="0" cy="453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3414" y="239774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9834" y="3595440"/>
            <a:ext cx="7888340" cy="14923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latin typeface="Segoe Print" pitchFamily="2" charset="0"/>
              </a:rPr>
              <a:t>2. Have the </a:t>
            </a:r>
            <a:r>
              <a:rPr lang="en-US" sz="14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  <a:r>
              <a:rPr lang="en-US" sz="1400" dirty="0">
                <a:latin typeface="Segoe Print" pitchFamily="2" charset="0"/>
              </a:rPr>
              <a:t> pointer of the new node points to the beginning of the list</a:t>
            </a:r>
            <a:endParaRPr lang="en-US" sz="14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50"/>
          <p:cNvGrpSpPr/>
          <p:nvPr/>
        </p:nvGrpSpPr>
        <p:grpSpPr>
          <a:xfrm>
            <a:off x="6574868" y="4613346"/>
            <a:ext cx="1207618" cy="329184"/>
            <a:chOff x="3595652" y="5076750"/>
            <a:chExt cx="1207618" cy="329184"/>
          </a:xfrm>
        </p:grpSpPr>
        <p:sp>
          <p:nvSpPr>
            <p:cNvPr id="25" name="Rectangle 24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6603492" y="4011826"/>
            <a:ext cx="432206" cy="329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828023" y="4160071"/>
            <a:ext cx="0" cy="453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23414" y="402950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95789" y="4037919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65104" y="406401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937770" y="4188701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7"/>
          <p:cNvGrpSpPr/>
          <p:nvPr/>
        </p:nvGrpSpPr>
        <p:grpSpPr>
          <a:xfrm>
            <a:off x="8379710" y="4071253"/>
            <a:ext cx="91440" cy="228600"/>
            <a:chOff x="8102500" y="5127550"/>
            <a:chExt cx="91440" cy="2286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423428" y="4116941"/>
            <a:ext cx="4399402" cy="621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p-&gt;next = head;</a:t>
            </a: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7573992" y="4241433"/>
            <a:ext cx="786169" cy="539740"/>
          </a:xfrm>
          <a:prstGeom prst="bentConnector3">
            <a:avLst>
              <a:gd name="adj1" fmla="val 796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89834" y="5087820"/>
            <a:ext cx="7888340" cy="1140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latin typeface="Segoe Print" pitchFamily="2" charset="0"/>
              </a:rPr>
              <a:t>3. Update the head pointer to point to the new node, i.e., the new head of the list</a:t>
            </a:r>
            <a:endParaRPr lang="en-US" sz="14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23428" y="5469147"/>
            <a:ext cx="4399402" cy="621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head = p;</a:t>
            </a:r>
          </a:p>
        </p:txBody>
      </p:sp>
      <p:grpSp>
        <p:nvGrpSpPr>
          <p:cNvPr id="54" name="Group 50"/>
          <p:cNvGrpSpPr/>
          <p:nvPr/>
        </p:nvGrpSpPr>
        <p:grpSpPr>
          <a:xfrm>
            <a:off x="6937629" y="5814505"/>
            <a:ext cx="1207618" cy="329184"/>
            <a:chOff x="3595652" y="5076750"/>
            <a:chExt cx="1207618" cy="329184"/>
          </a:xfrm>
        </p:grpSpPr>
        <p:sp>
          <p:nvSpPr>
            <p:cNvPr id="55" name="Rectangle 54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6949001" y="5420058"/>
            <a:ext cx="432206" cy="329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165104" y="5578554"/>
            <a:ext cx="0" cy="235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20371" y="544615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51966" y="5814505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983499" y="55846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493947" y="5965287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937770" y="5979097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37"/>
          <p:cNvGrpSpPr/>
          <p:nvPr/>
        </p:nvGrpSpPr>
        <p:grpSpPr>
          <a:xfrm>
            <a:off x="8379710" y="5861649"/>
            <a:ext cx="91440" cy="228600"/>
            <a:chOff x="8102500" y="5127550"/>
            <a:chExt cx="91440" cy="22860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282905" y="6202461"/>
            <a:ext cx="342997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Print" pitchFamily="2" charset="0"/>
              </a:rPr>
              <a:t>Now we have a list with one node.</a:t>
            </a: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9" grpId="0" animBg="1"/>
      <p:bldP spid="22" grpId="0"/>
      <p:bldP spid="23" grpId="0" animBg="1"/>
      <p:bldP spid="27" grpId="0" animBg="1"/>
      <p:bldP spid="29" grpId="0"/>
      <p:bldP spid="30" grpId="0" animBg="1"/>
      <p:bldP spid="31" grpId="0"/>
      <p:bldP spid="45" grpId="0" animBg="1"/>
      <p:bldP spid="52" grpId="0" animBg="1"/>
      <p:bldP spid="53" grpId="0" animBg="1"/>
      <p:bldP spid="57" grpId="0" animBg="1"/>
      <p:bldP spid="59" grpId="0"/>
      <p:bldP spid="60" grpId="0" animBg="1"/>
      <p:bldP spid="61" grpId="0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206708"/>
            <a:ext cx="8584442" cy="5021705"/>
          </a:xfrm>
        </p:spPr>
        <p:txBody>
          <a:bodyPr/>
          <a:lstStyle/>
          <a:p>
            <a:r>
              <a:rPr lang="en-US" sz="2400" dirty="0"/>
              <a:t>Repeating the steps to insert one more node at the beginning:</a:t>
            </a:r>
          </a:p>
          <a:p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586595" y="1677834"/>
            <a:ext cx="8284449" cy="134141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2294" y="2114398"/>
            <a:ext cx="504109" cy="30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latin typeface="Segoe Print" pitchFamily="2" charset="0"/>
              </a:rPr>
              <a:t>1.</a:t>
            </a:r>
            <a:endParaRPr lang="en-US" sz="14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Linked List Backward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6404" y="1950281"/>
            <a:ext cx="3295211" cy="621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p = new Node;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p-&gt;info = 62;</a:t>
            </a:r>
          </a:p>
        </p:txBody>
      </p:sp>
      <p:grpSp>
        <p:nvGrpSpPr>
          <p:cNvPr id="5" name="Group 50"/>
          <p:cNvGrpSpPr/>
          <p:nvPr/>
        </p:nvGrpSpPr>
        <p:grpSpPr>
          <a:xfrm>
            <a:off x="6136165" y="2533644"/>
            <a:ext cx="1207618" cy="329184"/>
            <a:chOff x="3595652" y="5076750"/>
            <a:chExt cx="1207618" cy="329184"/>
          </a:xfrm>
        </p:grpSpPr>
        <p:sp>
          <p:nvSpPr>
            <p:cNvPr id="17" name="Rectangle 16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452505" y="2537355"/>
            <a:ext cx="432206" cy="329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>
          <a:xfrm>
            <a:off x="5692483" y="2698236"/>
            <a:ext cx="443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2862" y="255973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16404" y="3346016"/>
            <a:ext cx="3295211" cy="621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p-&gt;next = head;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16404" y="4589420"/>
            <a:ext cx="3295211" cy="621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head = p;</a:t>
            </a:r>
          </a:p>
        </p:txBody>
      </p:sp>
      <p:grpSp>
        <p:nvGrpSpPr>
          <p:cNvPr id="10" name="Group 50"/>
          <p:cNvGrpSpPr/>
          <p:nvPr/>
        </p:nvGrpSpPr>
        <p:grpSpPr>
          <a:xfrm>
            <a:off x="7152815" y="1950281"/>
            <a:ext cx="1207618" cy="329184"/>
            <a:chOff x="3595652" y="5076750"/>
            <a:chExt cx="1207618" cy="329184"/>
          </a:xfrm>
        </p:grpSpPr>
        <p:sp>
          <p:nvSpPr>
            <p:cNvPr id="55" name="Rectangle 54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6389518" y="1950281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832955" y="197637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709133" y="2101063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152956" y="2114873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37"/>
          <p:cNvGrpSpPr/>
          <p:nvPr/>
        </p:nvGrpSpPr>
        <p:grpSpPr>
          <a:xfrm>
            <a:off x="8594896" y="1997425"/>
            <a:ext cx="91440" cy="228600"/>
            <a:chOff x="8102500" y="5127550"/>
            <a:chExt cx="91440" cy="22860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712294" y="3539646"/>
            <a:ext cx="504109" cy="30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latin typeface="Segoe Print" pitchFamily="2" charset="0"/>
              </a:rPr>
              <a:t>2.</a:t>
            </a:r>
            <a:endParaRPr lang="en-US" sz="14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grpSp>
        <p:nvGrpSpPr>
          <p:cNvPr id="54" name="Group 50"/>
          <p:cNvGrpSpPr/>
          <p:nvPr/>
        </p:nvGrpSpPr>
        <p:grpSpPr>
          <a:xfrm>
            <a:off x="5863343" y="3848275"/>
            <a:ext cx="1207618" cy="329184"/>
            <a:chOff x="3595652" y="5076750"/>
            <a:chExt cx="1207618" cy="329184"/>
          </a:xfrm>
        </p:grpSpPr>
        <p:sp>
          <p:nvSpPr>
            <p:cNvPr id="63" name="Rectangle 62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5179683" y="3851986"/>
            <a:ext cx="432206" cy="329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/>
          <p:cNvCxnSpPr>
            <a:endCxn id="63" idx="1"/>
          </p:cNvCxnSpPr>
          <p:nvPr/>
        </p:nvCxnSpPr>
        <p:spPr>
          <a:xfrm>
            <a:off x="5419661" y="4012867"/>
            <a:ext cx="443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00040" y="38743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p</a:t>
            </a:r>
          </a:p>
        </p:txBody>
      </p:sp>
      <p:grpSp>
        <p:nvGrpSpPr>
          <p:cNvPr id="69" name="Group 50"/>
          <p:cNvGrpSpPr/>
          <p:nvPr/>
        </p:nvGrpSpPr>
        <p:grpSpPr>
          <a:xfrm>
            <a:off x="7152815" y="3264912"/>
            <a:ext cx="1207618" cy="329184"/>
            <a:chOff x="3595652" y="5076750"/>
            <a:chExt cx="1207618" cy="329184"/>
          </a:xfrm>
        </p:grpSpPr>
        <p:sp>
          <p:nvSpPr>
            <p:cNvPr id="73" name="Rectangle 72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6389518" y="3264912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832955" y="329100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638755" y="3372564"/>
            <a:ext cx="4927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8152956" y="3429504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37"/>
          <p:cNvGrpSpPr/>
          <p:nvPr/>
        </p:nvGrpSpPr>
        <p:grpSpPr>
          <a:xfrm>
            <a:off x="8594896" y="3312056"/>
            <a:ext cx="91440" cy="228600"/>
            <a:chOff x="8102500" y="5127550"/>
            <a:chExt cx="91440" cy="228600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Elbow Connector 83"/>
          <p:cNvCxnSpPr>
            <a:endCxn id="73" idx="1"/>
          </p:cNvCxnSpPr>
          <p:nvPr/>
        </p:nvCxnSpPr>
        <p:spPr>
          <a:xfrm rot="5400000" flipH="1" flipV="1">
            <a:off x="6720585" y="3580639"/>
            <a:ext cx="583364" cy="2810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12294" y="4745158"/>
            <a:ext cx="504109" cy="309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latin typeface="Segoe Print" pitchFamily="2" charset="0"/>
              </a:rPr>
              <a:t>3.</a:t>
            </a:r>
            <a:endParaRPr lang="en-US" sz="14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grpSp>
        <p:nvGrpSpPr>
          <p:cNvPr id="92" name="Group 50"/>
          <p:cNvGrpSpPr/>
          <p:nvPr/>
        </p:nvGrpSpPr>
        <p:grpSpPr>
          <a:xfrm>
            <a:off x="5863343" y="5172783"/>
            <a:ext cx="1207618" cy="329184"/>
            <a:chOff x="3595652" y="5076750"/>
            <a:chExt cx="1207618" cy="329184"/>
          </a:xfrm>
        </p:grpSpPr>
        <p:sp>
          <p:nvSpPr>
            <p:cNvPr id="93" name="Rectangle 92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62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5179683" y="5176494"/>
            <a:ext cx="432206" cy="329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Arrow Connector 95"/>
          <p:cNvCxnSpPr>
            <a:endCxn id="93" idx="1"/>
          </p:cNvCxnSpPr>
          <p:nvPr/>
        </p:nvCxnSpPr>
        <p:spPr>
          <a:xfrm>
            <a:off x="5419661" y="5337375"/>
            <a:ext cx="443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900040" y="519887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p</a:t>
            </a:r>
          </a:p>
        </p:txBody>
      </p:sp>
      <p:grpSp>
        <p:nvGrpSpPr>
          <p:cNvPr id="98" name="Group 50"/>
          <p:cNvGrpSpPr/>
          <p:nvPr/>
        </p:nvGrpSpPr>
        <p:grpSpPr>
          <a:xfrm>
            <a:off x="7152815" y="4589420"/>
            <a:ext cx="1207618" cy="329184"/>
            <a:chOff x="3595652" y="5076750"/>
            <a:chExt cx="1207618" cy="329184"/>
          </a:xfrm>
        </p:grpSpPr>
        <p:sp>
          <p:nvSpPr>
            <p:cNvPr id="99" name="Rectangle 98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5668608" y="4589420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112045" y="4615512"/>
            <a:ext cx="556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5910589" y="4740202"/>
            <a:ext cx="109211" cy="432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152956" y="4754012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37"/>
          <p:cNvGrpSpPr/>
          <p:nvPr/>
        </p:nvGrpSpPr>
        <p:grpSpPr>
          <a:xfrm>
            <a:off x="8594896" y="4636564"/>
            <a:ext cx="91440" cy="228600"/>
            <a:chOff x="8102500" y="5127550"/>
            <a:chExt cx="91440" cy="228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Elbow Connector 108"/>
          <p:cNvCxnSpPr>
            <a:endCxn id="99" idx="1"/>
          </p:cNvCxnSpPr>
          <p:nvPr/>
        </p:nvCxnSpPr>
        <p:spPr>
          <a:xfrm rot="5400000" flipH="1" flipV="1">
            <a:off x="6720585" y="4905147"/>
            <a:ext cx="583365" cy="2810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586595" y="3019245"/>
            <a:ext cx="8284449" cy="131121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86595" y="4330461"/>
            <a:ext cx="8284449" cy="130258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52505" y="5786937"/>
            <a:ext cx="342997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Print" pitchFamily="2" charset="0"/>
              </a:rPr>
              <a:t>Now we have a list with two nodes.</a:t>
            </a:r>
          </a:p>
        </p:txBody>
      </p:sp>
      <p:sp>
        <p:nvSpPr>
          <p:cNvPr id="126" name="Slide Number Placeholder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46" grpId="0"/>
      <p:bldP spid="8" grpId="0" animBg="1"/>
      <p:bldP spid="19" grpId="0" animBg="1"/>
      <p:bldP spid="22" grpId="0"/>
      <p:bldP spid="45" grpId="0" animBg="1"/>
      <p:bldP spid="53" grpId="0" animBg="1"/>
      <p:bldP spid="60" grpId="0" animBg="1"/>
      <p:bldP spid="61" grpId="0"/>
      <p:bldP spid="51" grpId="0"/>
      <p:bldP spid="65" grpId="0" animBg="1"/>
      <p:bldP spid="67" grpId="0"/>
      <p:bldP spid="75" grpId="0" animBg="1"/>
      <p:bldP spid="76" grpId="0"/>
      <p:bldP spid="91" grpId="0"/>
      <p:bldP spid="95" grpId="0" animBg="1"/>
      <p:bldP spid="97" grpId="0"/>
      <p:bldP spid="101" grpId="0" animBg="1"/>
      <p:bldP spid="102" grpId="0"/>
      <p:bldP spid="112" grpId="0" animBg="1"/>
      <p:bldP spid="113" grpId="0" animBg="1"/>
      <p:bldP spid="1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Linked List Backward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Example</a:t>
            </a:r>
            <a:r>
              <a:rPr lang="en-US" sz="2400" dirty="0"/>
              <a:t>: Suppose we want to build a linked list of numbers input by the user until he enters -999.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9103" y="2553420"/>
            <a:ext cx="3526915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Node * head = NULL;	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num = 0;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&gt;&gt; num;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while ( num != -999 )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head_insert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(head, num);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&gt;&gt; num;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607170" y="3925019"/>
            <a:ext cx="189781" cy="914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61185" y="4019910"/>
            <a:ext cx="2409860" cy="81950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Steps 1, 2, 3 for inserting a node at the beginning of  a list.</a:t>
            </a:r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 flipH="1" flipV="1">
            <a:off x="5796951" y="4382219"/>
            <a:ext cx="664234" cy="5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54728" y="2553420"/>
            <a:ext cx="4516317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head_insert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(Node *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head,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num)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p = new Node;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p-&gt;info = num;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p-&gt;next = head;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head = p;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61023" y="4636736"/>
            <a:ext cx="3610022" cy="81950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The </a:t>
            </a:r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 </a:t>
            </a:r>
            <a:r>
              <a:rPr lang="en-US" sz="1200" dirty="0">
                <a:latin typeface="Segoe Print" pitchFamily="2" charset="0"/>
              </a:rPr>
              <a:t>pointer needs to be updated and hence is passed by reference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9103" y="4839420"/>
            <a:ext cx="24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build_list_backward.cpp</a:t>
            </a:r>
          </a:p>
        </p:txBody>
      </p:sp>
    </p:spTree>
    <p:extLst>
      <p:ext uri="{BB962C8B-B14F-4D97-AF65-F5344CB8AC3E}">
        <p14:creationId xmlns:p14="http://schemas.microsoft.com/office/powerpoint/2010/main" val="21910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Linked List Backward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Example</a:t>
            </a:r>
            <a:r>
              <a:rPr lang="en-US" sz="2400" dirty="0"/>
              <a:t>: Suppose we want to build a linked list of numbers input by the user until he enters -999.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61024" y="2970057"/>
            <a:ext cx="6798645" cy="11571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input integers (-999 to end):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23 56 14 45 98 -999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98 -&gt; 45 -&gt; 14 -&gt; 56 -&gt; 23 -&gt; NULL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1026" y="2686556"/>
            <a:ext cx="156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duster"/>
                <a:cs typeface="Chalkduster"/>
              </a:rPr>
              <a:t>Screen 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1340" y="4225773"/>
            <a:ext cx="24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build_list_backward.cpp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206708"/>
            <a:ext cx="8584442" cy="5021705"/>
          </a:xfrm>
        </p:spPr>
        <p:txBody>
          <a:bodyPr/>
          <a:lstStyle/>
          <a:p>
            <a:r>
              <a:rPr lang="en-US" sz="2400" dirty="0"/>
              <a:t>To build a linked list in a forward manner, we always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insert a new node at the end of the list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74453" y="3717985"/>
            <a:ext cx="8203721" cy="16411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latin typeface="Segoe Print" pitchFamily="2" charset="0"/>
              </a:rPr>
              <a:t>2. If this is going to be the first node of the list, we point both head and last to it.</a:t>
            </a:r>
            <a:endParaRPr lang="en-US" sz="14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Linked List Forward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4453" y="2076795"/>
            <a:ext cx="8203721" cy="16411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33363" indent="-233363"/>
            <a:r>
              <a:rPr lang="en-US" sz="1400" dirty="0">
                <a:latin typeface="Segoe Print" pitchFamily="2" charset="0"/>
              </a:rPr>
              <a:t>1. Create a new node and fill in the required info.   Since this will be the last node, set the next pointer to NULL.</a:t>
            </a:r>
            <a:endParaRPr lang="en-US" sz="14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3428" y="2697900"/>
            <a:ext cx="4399402" cy="873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p = new Node;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p-&gt;info = 23;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p-&gt;next = NULL;</a:t>
            </a:r>
          </a:p>
        </p:txBody>
      </p:sp>
      <p:grpSp>
        <p:nvGrpSpPr>
          <p:cNvPr id="8" name="Group 50"/>
          <p:cNvGrpSpPr/>
          <p:nvPr/>
        </p:nvGrpSpPr>
        <p:grpSpPr>
          <a:xfrm>
            <a:off x="6957467" y="3140857"/>
            <a:ext cx="1207618" cy="329184"/>
            <a:chOff x="3595652" y="5076750"/>
            <a:chExt cx="1207618" cy="329184"/>
          </a:xfrm>
        </p:grpSpPr>
        <p:sp>
          <p:nvSpPr>
            <p:cNvPr id="9" name="Rectangle 8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250400" y="3140857"/>
            <a:ext cx="432206" cy="329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477369" y="3325560"/>
            <a:ext cx="46689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72760" y="318441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p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941760" y="3325560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37"/>
          <p:cNvGrpSpPr/>
          <p:nvPr/>
        </p:nvGrpSpPr>
        <p:grpSpPr>
          <a:xfrm>
            <a:off x="8383700" y="3208112"/>
            <a:ext cx="91440" cy="228600"/>
            <a:chOff x="8102500" y="5127550"/>
            <a:chExt cx="91440" cy="2286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6781943" y="4192438"/>
            <a:ext cx="432206" cy="227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77136" y="417540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943" y="4495529"/>
            <a:ext cx="432206" cy="227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77136" y="44802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tail</a:t>
            </a:r>
          </a:p>
        </p:txBody>
      </p:sp>
      <p:cxnSp>
        <p:nvCxnSpPr>
          <p:cNvPr id="33" name="Shape 32"/>
          <p:cNvCxnSpPr/>
          <p:nvPr/>
        </p:nvCxnSpPr>
        <p:spPr>
          <a:xfrm rot="16200000" flipH="1">
            <a:off x="6980492" y="4656996"/>
            <a:ext cx="250352" cy="163489"/>
          </a:xfrm>
          <a:prstGeom prst="bentConnector3">
            <a:avLst>
              <a:gd name="adj1" fmla="val -9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755207" y="2464285"/>
            <a:ext cx="432206" cy="227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50400" y="24472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997188" y="2580563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37"/>
          <p:cNvGrpSpPr/>
          <p:nvPr/>
        </p:nvGrpSpPr>
        <p:grpSpPr>
          <a:xfrm>
            <a:off x="7439128" y="2454489"/>
            <a:ext cx="91440" cy="228600"/>
            <a:chOff x="8102500" y="5127550"/>
            <a:chExt cx="91440" cy="2286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6755207" y="2767376"/>
            <a:ext cx="432206" cy="227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50400" y="275209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tail</a:t>
            </a:r>
          </a:p>
        </p:txBody>
      </p:sp>
      <p:cxnSp>
        <p:nvCxnSpPr>
          <p:cNvPr id="48" name="Shape 32"/>
          <p:cNvCxnSpPr/>
          <p:nvPr/>
        </p:nvCxnSpPr>
        <p:spPr>
          <a:xfrm flipV="1">
            <a:off x="6997188" y="2624672"/>
            <a:ext cx="422390" cy="260739"/>
          </a:xfrm>
          <a:prstGeom prst="bentConnector3">
            <a:avLst>
              <a:gd name="adj1" fmla="val 738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50"/>
          <p:cNvGrpSpPr/>
          <p:nvPr/>
        </p:nvGrpSpPr>
        <p:grpSpPr>
          <a:xfrm>
            <a:off x="6957467" y="4863917"/>
            <a:ext cx="1207618" cy="329184"/>
            <a:chOff x="3595652" y="5076750"/>
            <a:chExt cx="1207618" cy="329184"/>
          </a:xfrm>
        </p:grpSpPr>
        <p:sp>
          <p:nvSpPr>
            <p:cNvPr id="50" name="Rectangle 49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6250400" y="4863917"/>
            <a:ext cx="432206" cy="329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477369" y="5048620"/>
            <a:ext cx="46689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941760" y="5048620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37"/>
          <p:cNvGrpSpPr/>
          <p:nvPr/>
        </p:nvGrpSpPr>
        <p:grpSpPr>
          <a:xfrm>
            <a:off x="8383700" y="4931172"/>
            <a:ext cx="91440" cy="228600"/>
            <a:chOff x="8102500" y="5127550"/>
            <a:chExt cx="91440" cy="22860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hape 32"/>
          <p:cNvCxnSpPr/>
          <p:nvPr/>
        </p:nvCxnSpPr>
        <p:spPr>
          <a:xfrm rot="16200000" flipH="1">
            <a:off x="6888780" y="4441569"/>
            <a:ext cx="542255" cy="271968"/>
          </a:xfrm>
          <a:prstGeom prst="bentConnector3">
            <a:avLst>
              <a:gd name="adj1" fmla="val -28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423428" y="4192438"/>
            <a:ext cx="4399402" cy="797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head =  p;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tail = p;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72760" y="490529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778370" y="5502337"/>
            <a:ext cx="4885074" cy="81950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Since a new node is always inserted at the end, we need to maintain where the last node is using the pointer </a:t>
            </a:r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tail</a:t>
            </a:r>
            <a:r>
              <a:rPr lang="en-US" sz="1200" dirty="0">
                <a:latin typeface="Segoe Print" pitchFamily="2" charset="0"/>
              </a:rPr>
              <a:t>.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7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" grpId="0" animBg="1"/>
      <p:bldP spid="7" grpId="0" animBg="1"/>
      <p:bldP spid="11" grpId="0" animBg="1"/>
      <p:bldP spid="13" grpId="0"/>
      <p:bldP spid="22" grpId="0" animBg="1"/>
      <p:bldP spid="23" grpId="0"/>
      <p:bldP spid="30" grpId="0" animBg="1"/>
      <p:bldP spid="31" grpId="0"/>
      <p:bldP spid="39" grpId="0" animBg="1"/>
      <p:bldP spid="40" grpId="0"/>
      <p:bldP spid="46" grpId="0" animBg="1"/>
      <p:bldP spid="47" grpId="0"/>
      <p:bldP spid="52" grpId="0" animBg="1"/>
      <p:bldP spid="72" grpId="0" animBg="1"/>
      <p:bldP spid="73" grpId="0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Modes of data access </a:t>
            </a:r>
          </a:p>
          <a:p>
            <a:pPr lvl="1"/>
            <a:r>
              <a:rPr lang="en-US" dirty="0"/>
              <a:t>Random access  </a:t>
            </a:r>
          </a:p>
          <a:p>
            <a:pPr lvl="1"/>
            <a:r>
              <a:rPr lang="en-US" dirty="0"/>
              <a:t>Sequential access</a:t>
            </a:r>
          </a:p>
          <a:p>
            <a:r>
              <a:rPr lang="en-US" dirty="0"/>
              <a:t>Linked lists</a:t>
            </a:r>
          </a:p>
          <a:p>
            <a:r>
              <a:rPr lang="en-US" dirty="0"/>
              <a:t>Linked list operations</a:t>
            </a:r>
          </a:p>
          <a:p>
            <a:pPr lvl="1"/>
            <a:r>
              <a:rPr lang="en-US" dirty="0"/>
              <a:t>Traversing a linked list </a:t>
            </a:r>
          </a:p>
          <a:p>
            <a:pPr lvl="1"/>
            <a:r>
              <a:rPr lang="en-US" dirty="0"/>
              <a:t>Building a linked list</a:t>
            </a:r>
          </a:p>
          <a:p>
            <a:pPr lvl="1"/>
            <a:r>
              <a:rPr lang="en-US" dirty="0"/>
              <a:t>Inserting an item into a linked list</a:t>
            </a:r>
          </a:p>
          <a:p>
            <a:pPr lvl="1"/>
            <a:r>
              <a:rPr lang="en-US" dirty="0"/>
              <a:t>Deleting an item from a linked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1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206708"/>
            <a:ext cx="8584442" cy="5021705"/>
          </a:xfrm>
        </p:spPr>
        <p:txBody>
          <a:bodyPr/>
          <a:lstStyle/>
          <a:p>
            <a:r>
              <a:rPr lang="en-US" sz="2400" dirty="0"/>
              <a:t>Repeating the steps to insert one more node at the end: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74453" y="3441940"/>
            <a:ext cx="8203721" cy="29144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33363" indent="-233363"/>
            <a:r>
              <a:rPr lang="en-US" sz="1400" dirty="0">
                <a:latin typeface="Segoe Print" pitchFamily="2" charset="0"/>
              </a:rPr>
              <a:t>2. If this is </a:t>
            </a:r>
            <a:r>
              <a:rPr lang="en-US" sz="1400" b="1" dirty="0">
                <a:latin typeface="Segoe Print" pitchFamily="2" charset="0"/>
              </a:rPr>
              <a:t>NOT</a:t>
            </a:r>
            <a:r>
              <a:rPr lang="en-US" sz="1400" dirty="0">
                <a:latin typeface="Segoe Print" pitchFamily="2" charset="0"/>
              </a:rPr>
              <a:t> going to be the first node of the list, we link the last node of the list to the new node:</a:t>
            </a:r>
          </a:p>
          <a:p>
            <a:pPr marL="233363" indent="-233363"/>
            <a:endParaRPr lang="en-US" sz="1400" dirty="0">
              <a:latin typeface="Segoe Print" pitchFamily="2" charset="0"/>
              <a:ea typeface="Menlo" pitchFamily="49" charset="0"/>
              <a:cs typeface="Consolas" panose="020B0609020204030204" pitchFamily="49" charset="0"/>
            </a:endParaRPr>
          </a:p>
          <a:p>
            <a:pPr marL="233363" indent="-233363"/>
            <a:endParaRPr lang="en-US" sz="1400" dirty="0">
              <a:latin typeface="Segoe Print" pitchFamily="2" charset="0"/>
              <a:ea typeface="Menlo" pitchFamily="49" charset="0"/>
              <a:cs typeface="Consolas" panose="020B0609020204030204" pitchFamily="49" charset="0"/>
            </a:endParaRPr>
          </a:p>
          <a:p>
            <a:pPr marL="233363" indent="-233363"/>
            <a:endParaRPr lang="en-US" sz="1400" dirty="0">
              <a:latin typeface="Segoe Print" pitchFamily="2" charset="0"/>
              <a:ea typeface="Menlo" pitchFamily="49" charset="0"/>
              <a:cs typeface="Consolas" panose="020B0609020204030204" pitchFamily="49" charset="0"/>
            </a:endParaRPr>
          </a:p>
          <a:p>
            <a:pPr marL="233363" indent="-233363"/>
            <a:endParaRPr lang="en-US" sz="1400" dirty="0">
              <a:latin typeface="Segoe Print" pitchFamily="2" charset="0"/>
              <a:ea typeface="Menlo" pitchFamily="49" charset="0"/>
              <a:cs typeface="Consolas" panose="020B0609020204030204" pitchFamily="49" charset="0"/>
            </a:endParaRPr>
          </a:p>
          <a:p>
            <a:pPr marL="233363" indent="-233363"/>
            <a:r>
              <a:rPr lang="en-US" sz="1400" dirty="0">
                <a:latin typeface="Segoe Print" pitchFamily="2" charset="0"/>
                <a:ea typeface="Menlo" pitchFamily="49" charset="0"/>
                <a:cs typeface="Consolas" panose="020B0609020204030204" pitchFamily="49" charset="0"/>
              </a:rPr>
              <a:t>	</a:t>
            </a:r>
          </a:p>
          <a:p>
            <a:pPr marL="233363" indent="-233363"/>
            <a:r>
              <a:rPr lang="en-US" sz="1400" dirty="0">
                <a:latin typeface="Segoe Print" pitchFamily="2" charset="0"/>
                <a:ea typeface="Menlo" pitchFamily="49" charset="0"/>
                <a:cs typeface="Consolas" panose="020B0609020204030204" pitchFamily="49" charset="0"/>
              </a:rPr>
              <a:t>and set the last pointer to point to the new node:</a:t>
            </a:r>
            <a:endParaRPr lang="en-US" sz="14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Linked List Forward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4453" y="1732480"/>
            <a:ext cx="8203721" cy="17094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33363" indent="-233363"/>
            <a:r>
              <a:rPr lang="en-US" sz="1400" dirty="0">
                <a:latin typeface="Segoe Print" pitchFamily="2" charset="0"/>
              </a:rPr>
              <a:t>1. Create a new node and fill in the required info.   Since this will be the last node, set the next pointer to NULL.</a:t>
            </a:r>
            <a:endParaRPr lang="en-US" sz="14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3428" y="2353585"/>
            <a:ext cx="4088851" cy="873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p = new Node;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p-&gt;info 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= 38;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p-&gt;next = NULL;</a:t>
            </a:r>
          </a:p>
        </p:txBody>
      </p:sp>
      <p:grpSp>
        <p:nvGrpSpPr>
          <p:cNvPr id="5" name="Group 50"/>
          <p:cNvGrpSpPr/>
          <p:nvPr/>
        </p:nvGrpSpPr>
        <p:grpSpPr>
          <a:xfrm>
            <a:off x="7071872" y="2266074"/>
            <a:ext cx="1207618" cy="329184"/>
            <a:chOff x="3595652" y="5076750"/>
            <a:chExt cx="1207618" cy="329184"/>
          </a:xfrm>
        </p:grpSpPr>
        <p:sp>
          <p:nvSpPr>
            <p:cNvPr id="9" name="Rectangle 8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00470" y="2914795"/>
            <a:ext cx="432206" cy="329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327439" y="3099498"/>
            <a:ext cx="46689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22830" y="295835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p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056165" y="2450777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37"/>
          <p:cNvGrpSpPr/>
          <p:nvPr/>
        </p:nvGrpSpPr>
        <p:grpSpPr>
          <a:xfrm>
            <a:off x="8498105" y="2333329"/>
            <a:ext cx="91440" cy="228600"/>
            <a:chOff x="8102500" y="5127550"/>
            <a:chExt cx="91440" cy="2286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399848" y="2266074"/>
            <a:ext cx="432206" cy="227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95041" y="224903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641829" y="2382352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399848" y="2569165"/>
            <a:ext cx="432206" cy="227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95041" y="255388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tail</a:t>
            </a:r>
          </a:p>
        </p:txBody>
      </p:sp>
      <p:cxnSp>
        <p:nvCxnSpPr>
          <p:cNvPr id="48" name="Shape 32"/>
          <p:cNvCxnSpPr/>
          <p:nvPr/>
        </p:nvCxnSpPr>
        <p:spPr>
          <a:xfrm flipV="1">
            <a:off x="6641829" y="2426461"/>
            <a:ext cx="422390" cy="260739"/>
          </a:xfrm>
          <a:prstGeom prst="bentConnector3">
            <a:avLst>
              <a:gd name="adj1" fmla="val 738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423428" y="4207352"/>
            <a:ext cx="4088851" cy="652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tail-&gt;next = p;</a:t>
            </a:r>
          </a:p>
        </p:txBody>
      </p:sp>
      <p:grpSp>
        <p:nvGrpSpPr>
          <p:cNvPr id="49" name="Group 50"/>
          <p:cNvGrpSpPr/>
          <p:nvPr/>
        </p:nvGrpSpPr>
        <p:grpSpPr>
          <a:xfrm>
            <a:off x="6806176" y="2914795"/>
            <a:ext cx="1207618" cy="329184"/>
            <a:chOff x="3595652" y="5076750"/>
            <a:chExt cx="1207618" cy="329184"/>
          </a:xfrm>
        </p:grpSpPr>
        <p:sp>
          <p:nvSpPr>
            <p:cNvPr id="55" name="Rectangle 54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7790469" y="3099498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37"/>
          <p:cNvGrpSpPr/>
          <p:nvPr/>
        </p:nvGrpSpPr>
        <p:grpSpPr>
          <a:xfrm>
            <a:off x="8232409" y="2982050"/>
            <a:ext cx="91440" cy="228600"/>
            <a:chOff x="8102500" y="5127550"/>
            <a:chExt cx="91440" cy="2286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50"/>
          <p:cNvGrpSpPr/>
          <p:nvPr/>
        </p:nvGrpSpPr>
        <p:grpSpPr>
          <a:xfrm>
            <a:off x="7071872" y="4017973"/>
            <a:ext cx="1207618" cy="329184"/>
            <a:chOff x="3595652" y="5076750"/>
            <a:chExt cx="1207618" cy="329184"/>
          </a:xfrm>
        </p:grpSpPr>
        <p:sp>
          <p:nvSpPr>
            <p:cNvPr id="67" name="Rectangle 66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6100470" y="4666694"/>
            <a:ext cx="432206" cy="329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327439" y="4851397"/>
            <a:ext cx="46689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22830" y="471025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399848" y="4017973"/>
            <a:ext cx="432206" cy="227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895041" y="400093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6641829" y="4134251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399848" y="4321064"/>
            <a:ext cx="432206" cy="227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895041" y="430578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tail</a:t>
            </a:r>
          </a:p>
        </p:txBody>
      </p:sp>
      <p:cxnSp>
        <p:nvCxnSpPr>
          <p:cNvPr id="85" name="Shape 32"/>
          <p:cNvCxnSpPr/>
          <p:nvPr/>
        </p:nvCxnSpPr>
        <p:spPr>
          <a:xfrm flipV="1">
            <a:off x="6641829" y="4178360"/>
            <a:ext cx="422390" cy="260739"/>
          </a:xfrm>
          <a:prstGeom prst="bentConnector3">
            <a:avLst>
              <a:gd name="adj1" fmla="val 738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50"/>
          <p:cNvGrpSpPr/>
          <p:nvPr/>
        </p:nvGrpSpPr>
        <p:grpSpPr>
          <a:xfrm>
            <a:off x="6806176" y="4666694"/>
            <a:ext cx="1207618" cy="329184"/>
            <a:chOff x="3595652" y="5076750"/>
            <a:chExt cx="1207618" cy="329184"/>
          </a:xfrm>
        </p:grpSpPr>
        <p:sp>
          <p:nvSpPr>
            <p:cNvPr id="87" name="Rectangle 86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9" name="Straight Arrow Connector 88"/>
          <p:cNvCxnSpPr/>
          <p:nvPr/>
        </p:nvCxnSpPr>
        <p:spPr>
          <a:xfrm>
            <a:off x="7790469" y="4851397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37"/>
          <p:cNvGrpSpPr/>
          <p:nvPr/>
        </p:nvGrpSpPr>
        <p:grpSpPr>
          <a:xfrm>
            <a:off x="8232409" y="4733949"/>
            <a:ext cx="91440" cy="228600"/>
            <a:chOff x="8102500" y="5127550"/>
            <a:chExt cx="91440" cy="22860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Freeform 101"/>
          <p:cNvSpPr/>
          <p:nvPr/>
        </p:nvSpPr>
        <p:spPr>
          <a:xfrm>
            <a:off x="7108166" y="4201072"/>
            <a:ext cx="983411" cy="448574"/>
          </a:xfrm>
          <a:custGeom>
            <a:avLst/>
            <a:gdLst>
              <a:gd name="connsiteX0" fmla="*/ 983411 w 983411"/>
              <a:gd name="connsiteY0" fmla="*/ 0 h 448574"/>
              <a:gd name="connsiteX1" fmla="*/ 983411 w 983411"/>
              <a:gd name="connsiteY1" fmla="*/ 0 h 448574"/>
              <a:gd name="connsiteX2" fmla="*/ 983411 w 983411"/>
              <a:gd name="connsiteY2" fmla="*/ 258792 h 448574"/>
              <a:gd name="connsiteX3" fmla="*/ 0 w 983411"/>
              <a:gd name="connsiteY3" fmla="*/ 258792 h 448574"/>
              <a:gd name="connsiteX4" fmla="*/ 0 w 983411"/>
              <a:gd name="connsiteY4" fmla="*/ 448574 h 44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411" h="448574">
                <a:moveTo>
                  <a:pt x="983411" y="0"/>
                </a:moveTo>
                <a:lnTo>
                  <a:pt x="983411" y="0"/>
                </a:lnTo>
                <a:lnTo>
                  <a:pt x="983411" y="258792"/>
                </a:lnTo>
                <a:lnTo>
                  <a:pt x="0" y="258792"/>
                </a:lnTo>
                <a:lnTo>
                  <a:pt x="0" y="448574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423428" y="5466801"/>
            <a:ext cx="4088851" cy="652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tail = p;</a:t>
            </a:r>
          </a:p>
        </p:txBody>
      </p:sp>
      <p:grpSp>
        <p:nvGrpSpPr>
          <p:cNvPr id="104" name="Group 50"/>
          <p:cNvGrpSpPr/>
          <p:nvPr/>
        </p:nvGrpSpPr>
        <p:grpSpPr>
          <a:xfrm>
            <a:off x="7071872" y="5306160"/>
            <a:ext cx="1207618" cy="329184"/>
            <a:chOff x="3595652" y="5076750"/>
            <a:chExt cx="1207618" cy="329184"/>
          </a:xfrm>
        </p:grpSpPr>
        <p:sp>
          <p:nvSpPr>
            <p:cNvPr id="105" name="Rectangle 104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6100470" y="5954881"/>
            <a:ext cx="432206" cy="329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6327439" y="6199966"/>
            <a:ext cx="46689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822830" y="599844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399848" y="5306160"/>
            <a:ext cx="432206" cy="227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895041" y="528912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6641829" y="5422438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399848" y="5609251"/>
            <a:ext cx="432206" cy="227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895041" y="559397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tail</a:t>
            </a:r>
          </a:p>
        </p:txBody>
      </p:sp>
      <p:cxnSp>
        <p:nvCxnSpPr>
          <p:cNvPr id="115" name="Shape 32"/>
          <p:cNvCxnSpPr>
            <a:endCxn id="117" idx="1"/>
          </p:cNvCxnSpPr>
          <p:nvPr/>
        </p:nvCxnSpPr>
        <p:spPr>
          <a:xfrm rot="16200000" flipH="1">
            <a:off x="6527909" y="5841205"/>
            <a:ext cx="392187" cy="16434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50"/>
          <p:cNvGrpSpPr/>
          <p:nvPr/>
        </p:nvGrpSpPr>
        <p:grpSpPr>
          <a:xfrm>
            <a:off x="6806176" y="5954881"/>
            <a:ext cx="1207618" cy="329184"/>
            <a:chOff x="3595652" y="5076750"/>
            <a:chExt cx="1207618" cy="329184"/>
          </a:xfrm>
        </p:grpSpPr>
        <p:sp>
          <p:nvSpPr>
            <p:cNvPr id="117" name="Rectangle 116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9" name="Straight Arrow Connector 118"/>
          <p:cNvCxnSpPr/>
          <p:nvPr/>
        </p:nvCxnSpPr>
        <p:spPr>
          <a:xfrm>
            <a:off x="7790469" y="6139584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37"/>
          <p:cNvGrpSpPr/>
          <p:nvPr/>
        </p:nvGrpSpPr>
        <p:grpSpPr>
          <a:xfrm>
            <a:off x="8232409" y="6022136"/>
            <a:ext cx="91440" cy="228600"/>
            <a:chOff x="8102500" y="5127550"/>
            <a:chExt cx="91440" cy="228600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Freeform 123"/>
          <p:cNvSpPr/>
          <p:nvPr/>
        </p:nvSpPr>
        <p:spPr>
          <a:xfrm>
            <a:off x="7108166" y="5489259"/>
            <a:ext cx="983411" cy="448574"/>
          </a:xfrm>
          <a:custGeom>
            <a:avLst/>
            <a:gdLst>
              <a:gd name="connsiteX0" fmla="*/ 983411 w 983411"/>
              <a:gd name="connsiteY0" fmla="*/ 0 h 448574"/>
              <a:gd name="connsiteX1" fmla="*/ 983411 w 983411"/>
              <a:gd name="connsiteY1" fmla="*/ 0 h 448574"/>
              <a:gd name="connsiteX2" fmla="*/ 983411 w 983411"/>
              <a:gd name="connsiteY2" fmla="*/ 258792 h 448574"/>
              <a:gd name="connsiteX3" fmla="*/ 0 w 983411"/>
              <a:gd name="connsiteY3" fmla="*/ 258792 h 448574"/>
              <a:gd name="connsiteX4" fmla="*/ 0 w 983411"/>
              <a:gd name="connsiteY4" fmla="*/ 448574 h 44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411" h="448574">
                <a:moveTo>
                  <a:pt x="983411" y="0"/>
                </a:moveTo>
                <a:lnTo>
                  <a:pt x="983411" y="0"/>
                </a:lnTo>
                <a:lnTo>
                  <a:pt x="983411" y="258792"/>
                </a:lnTo>
                <a:lnTo>
                  <a:pt x="0" y="258792"/>
                </a:lnTo>
                <a:lnTo>
                  <a:pt x="0" y="448574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Slide Number Placeholder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3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" grpId="0" animBg="1"/>
      <p:bldP spid="7" grpId="0" animBg="1"/>
      <p:bldP spid="11" grpId="0" animBg="1"/>
      <p:bldP spid="13" grpId="0"/>
      <p:bldP spid="39" grpId="0" animBg="1"/>
      <p:bldP spid="40" grpId="0"/>
      <p:bldP spid="46" grpId="0" animBg="1"/>
      <p:bldP spid="47" grpId="0"/>
      <p:bldP spid="72" grpId="0" animBg="1"/>
      <p:bldP spid="69" grpId="0" animBg="1"/>
      <p:bldP spid="71" grpId="0"/>
      <p:bldP spid="80" grpId="0" animBg="1"/>
      <p:bldP spid="81" grpId="0"/>
      <p:bldP spid="83" grpId="0" animBg="1"/>
      <p:bldP spid="84" grpId="0"/>
      <p:bldP spid="102" grpId="0" animBg="1"/>
      <p:bldP spid="103" grpId="0" animBg="1"/>
      <p:bldP spid="107" grpId="0" animBg="1"/>
      <p:bldP spid="109" grpId="0"/>
      <p:bldP spid="110" grpId="0" animBg="1"/>
      <p:bldP spid="111" grpId="0"/>
      <p:bldP spid="113" grpId="0" animBg="1"/>
      <p:bldP spid="114" grpId="0"/>
      <p:bldP spid="1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ontent Placeholder 2"/>
          <p:cNvSpPr txBox="1">
            <a:spLocks/>
          </p:cNvSpPr>
          <p:nvPr/>
        </p:nvSpPr>
        <p:spPr>
          <a:xfrm>
            <a:off x="439003" y="1319136"/>
            <a:ext cx="8584442" cy="506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Suppose we want to build a linked list of numbers input by the user until he enters -999.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Linked List Forward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3547" y="2929317"/>
            <a:ext cx="4089322" cy="2638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Node * head = NULL, * tail = NULL;	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num = 0;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&gt;&gt; num;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while ( num != -999 )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tail_insert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(head, tail, num);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&gt;&gt; num;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007526" y="2265770"/>
            <a:ext cx="3863519" cy="3904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tail_insert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(Node *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head,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tail,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num)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p = new Node;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p-&gt;info = num;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p-&gt;next = NULL;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if (head == NULL)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head = p;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tail = p;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else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tail-&gt;next = p;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tail = p;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}	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63547" y="5667326"/>
            <a:ext cx="22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build_list_forward.cpp</a:t>
            </a:r>
          </a:p>
        </p:txBody>
      </p:sp>
    </p:spTree>
    <p:extLst>
      <p:ext uri="{BB962C8B-B14F-4D97-AF65-F5344CB8AC3E}">
        <p14:creationId xmlns:p14="http://schemas.microsoft.com/office/powerpoint/2010/main" val="4086385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ontent Placeholder 2"/>
          <p:cNvSpPr txBox="1">
            <a:spLocks/>
          </p:cNvSpPr>
          <p:nvPr/>
        </p:nvSpPr>
        <p:spPr>
          <a:xfrm>
            <a:off x="439003" y="1319136"/>
            <a:ext cx="8584442" cy="506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Suppose we want to build a linked list of numbers input by the user until he enters -999.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Linked List Forward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1024" y="2970057"/>
            <a:ext cx="6798645" cy="11571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input integers (-999 to end):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23 56 14 45 98 -999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23 -&gt; 56 -&gt; 14 -&gt; 45 -&gt; 98 -&gt; 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1026" y="2686556"/>
            <a:ext cx="156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duster"/>
                <a:cs typeface="Chalkduster"/>
              </a:rPr>
              <a:t>Screen 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1340" y="4225773"/>
            <a:ext cx="22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build_list_forward.cpp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74595" y="4944234"/>
            <a:ext cx="4885074" cy="81950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Compare this with the output of build_list_backward.cpp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6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206708"/>
            <a:ext cx="8584442" cy="5021705"/>
          </a:xfrm>
        </p:spPr>
        <p:txBody>
          <a:bodyPr>
            <a:normAutofit/>
          </a:bodyPr>
          <a:lstStyle/>
          <a:p>
            <a:r>
              <a:rPr lang="en-US" sz="2400" dirty="0"/>
              <a:t>Suppose the pointer </a:t>
            </a:r>
            <a:r>
              <a:rPr lang="en-US" sz="20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after </a:t>
            </a:r>
            <a:r>
              <a:rPr lang="en-US" sz="2400" dirty="0"/>
              <a:t>points to the node 38, and we want to insert 43 after it.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389467" y="2051442"/>
            <a:ext cx="8585200" cy="1101902"/>
            <a:chOff x="389467" y="2051442"/>
            <a:chExt cx="8585200" cy="1101902"/>
          </a:xfrm>
        </p:grpSpPr>
        <p:sp>
          <p:nvSpPr>
            <p:cNvPr id="213" name="Rectangle 212"/>
            <p:cNvSpPr/>
            <p:nvPr/>
          </p:nvSpPr>
          <p:spPr>
            <a:xfrm>
              <a:off x="389467" y="2051442"/>
              <a:ext cx="8585200" cy="1101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568063" y="2174244"/>
              <a:ext cx="983992" cy="268935"/>
              <a:chOff x="7787207" y="2649825"/>
              <a:chExt cx="983992" cy="26893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89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37"/>
            <p:cNvGrpSpPr/>
            <p:nvPr/>
          </p:nvGrpSpPr>
          <p:grpSpPr>
            <a:xfrm>
              <a:off x="5569641" y="2215746"/>
              <a:ext cx="82260" cy="186760"/>
              <a:chOff x="8102500" y="5127550"/>
              <a:chExt cx="91440" cy="2286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1039427" y="2174244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2019" y="219556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97348" y="2582233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80248" y="2567690"/>
              <a:ext cx="745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after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584071" y="2174244"/>
              <a:ext cx="983992" cy="268935"/>
              <a:chOff x="7787207" y="2649825"/>
              <a:chExt cx="983992" cy="268935"/>
            </a:xfrm>
          </p:grpSpPr>
          <p:grpSp>
            <p:nvGrpSpPr>
              <p:cNvPr id="52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62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53" name="Straight Arrow Connector 52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2600079" y="2174244"/>
              <a:ext cx="983992" cy="268935"/>
              <a:chOff x="7787207" y="2649825"/>
              <a:chExt cx="983992" cy="268935"/>
            </a:xfrm>
          </p:grpSpPr>
          <p:grpSp>
            <p:nvGrpSpPr>
              <p:cNvPr id="57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38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58" name="Straight Arrow Connector 57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1236101" y="2174244"/>
              <a:ext cx="1363978" cy="268935"/>
              <a:chOff x="7407221" y="2649825"/>
              <a:chExt cx="1363978" cy="268935"/>
            </a:xfrm>
          </p:grpSpPr>
          <p:grpSp>
            <p:nvGrpSpPr>
              <p:cNvPr id="62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23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7407221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2924365" y="2762011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3000599" y="2885820"/>
              <a:ext cx="318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2" name="Group 13"/>
            <p:cNvGrpSpPr/>
            <p:nvPr/>
          </p:nvGrpSpPr>
          <p:grpSpPr>
            <a:xfrm>
              <a:off x="3318743" y="2740693"/>
              <a:ext cx="741348" cy="268935"/>
              <a:chOff x="3595652" y="5076750"/>
              <a:chExt cx="1207618" cy="32918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714338" y="2753544"/>
              <a:ext cx="260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cxnSp>
          <p:nvCxnSpPr>
            <p:cNvPr id="87" name="Shape 86"/>
            <p:cNvCxnSpPr/>
            <p:nvPr/>
          </p:nvCxnSpPr>
          <p:spPr>
            <a:xfrm flipV="1">
              <a:off x="2525924" y="2443179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5824078" y="2216459"/>
            <a:ext cx="3023423" cy="469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 Node * p = new Node;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824078" y="3270354"/>
            <a:ext cx="3023423" cy="469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 p-&gt;info = 50;</a:t>
            </a:r>
          </a:p>
        </p:txBody>
      </p:sp>
      <p:grpSp>
        <p:nvGrpSpPr>
          <p:cNvPr id="227" name="Group 226"/>
          <p:cNvGrpSpPr/>
          <p:nvPr/>
        </p:nvGrpSpPr>
        <p:grpSpPr>
          <a:xfrm>
            <a:off x="389467" y="3147552"/>
            <a:ext cx="8585200" cy="1101902"/>
            <a:chOff x="389467" y="3147552"/>
            <a:chExt cx="8585200" cy="1101902"/>
          </a:xfrm>
        </p:grpSpPr>
        <p:grpSp>
          <p:nvGrpSpPr>
            <p:cNvPr id="89" name="Group 88"/>
            <p:cNvGrpSpPr/>
            <p:nvPr/>
          </p:nvGrpSpPr>
          <p:grpSpPr>
            <a:xfrm>
              <a:off x="4568063" y="3270354"/>
              <a:ext cx="983992" cy="268935"/>
              <a:chOff x="7787207" y="2649825"/>
              <a:chExt cx="983992" cy="268935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89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91" name="Straight Arrow Connector 90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37"/>
            <p:cNvGrpSpPr/>
            <p:nvPr/>
          </p:nvGrpSpPr>
          <p:grpSpPr>
            <a:xfrm>
              <a:off x="5569641" y="3311856"/>
              <a:ext cx="82260" cy="186760"/>
              <a:chOff x="8102500" y="5127550"/>
              <a:chExt cx="91440" cy="228600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Rectangle 97"/>
            <p:cNvSpPr/>
            <p:nvPr/>
          </p:nvSpPr>
          <p:spPr>
            <a:xfrm>
              <a:off x="1039427" y="3270354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2019" y="329167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97348" y="3678343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780248" y="3663800"/>
              <a:ext cx="745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after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584071" y="3270354"/>
              <a:ext cx="983992" cy="268935"/>
              <a:chOff x="7787207" y="2649825"/>
              <a:chExt cx="983992" cy="268935"/>
            </a:xfrm>
          </p:grpSpPr>
          <p:grpSp>
            <p:nvGrpSpPr>
              <p:cNvPr id="103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62</a:t>
                  </a: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04" name="Straight Arrow Connector 103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600079" y="3270354"/>
              <a:ext cx="983992" cy="268935"/>
              <a:chOff x="7787207" y="2649825"/>
              <a:chExt cx="983992" cy="268935"/>
            </a:xfrm>
          </p:grpSpPr>
          <p:grpSp>
            <p:nvGrpSpPr>
              <p:cNvPr id="108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38</a:t>
                  </a: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09" name="Straight Arrow Connector 108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1236101" y="3270354"/>
              <a:ext cx="1363978" cy="268935"/>
              <a:chOff x="7407221" y="2649825"/>
              <a:chExt cx="1363978" cy="268935"/>
            </a:xfrm>
          </p:grpSpPr>
          <p:grpSp>
            <p:nvGrpSpPr>
              <p:cNvPr id="113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23</a:t>
                  </a: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14" name="Straight Arrow Connector 113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7407221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 117"/>
            <p:cNvSpPr/>
            <p:nvPr/>
          </p:nvSpPr>
          <p:spPr>
            <a:xfrm>
              <a:off x="2924365" y="3858121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3000599" y="3981930"/>
              <a:ext cx="318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0" name="Group 13"/>
            <p:cNvGrpSpPr/>
            <p:nvPr/>
          </p:nvGrpSpPr>
          <p:grpSpPr>
            <a:xfrm>
              <a:off x="3318743" y="3836803"/>
              <a:ext cx="741348" cy="268935"/>
              <a:chOff x="3595652" y="5076750"/>
              <a:chExt cx="1207618" cy="32918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2714338" y="3849654"/>
              <a:ext cx="260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cxnSp>
          <p:nvCxnSpPr>
            <p:cNvPr id="124" name="Shape 123"/>
            <p:cNvCxnSpPr/>
            <p:nvPr/>
          </p:nvCxnSpPr>
          <p:spPr>
            <a:xfrm flipV="1">
              <a:off x="2525924" y="3539289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389467" y="3147552"/>
              <a:ext cx="8585200" cy="110190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389467" y="4249540"/>
            <a:ext cx="8585200" cy="1101902"/>
            <a:chOff x="389467" y="4249540"/>
            <a:chExt cx="8585200" cy="1101902"/>
          </a:xfrm>
        </p:grpSpPr>
        <p:sp>
          <p:nvSpPr>
            <p:cNvPr id="216" name="Rectangle 215"/>
            <p:cNvSpPr/>
            <p:nvPr/>
          </p:nvSpPr>
          <p:spPr>
            <a:xfrm>
              <a:off x="389467" y="4249540"/>
              <a:ext cx="8585200" cy="1101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568063" y="4372342"/>
              <a:ext cx="983992" cy="268935"/>
              <a:chOff x="7787207" y="2649825"/>
              <a:chExt cx="983992" cy="268935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89</a:t>
                  </a: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28" name="Straight Arrow Connector 127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37"/>
            <p:cNvGrpSpPr/>
            <p:nvPr/>
          </p:nvGrpSpPr>
          <p:grpSpPr>
            <a:xfrm>
              <a:off x="5569641" y="4413844"/>
              <a:ext cx="82260" cy="186760"/>
              <a:chOff x="8102500" y="5127550"/>
              <a:chExt cx="91440" cy="22860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Rectangle 134"/>
            <p:cNvSpPr/>
            <p:nvPr/>
          </p:nvSpPr>
          <p:spPr>
            <a:xfrm>
              <a:off x="1039427" y="4372342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2019" y="439365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397348" y="4780331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780248" y="4765788"/>
              <a:ext cx="745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after</a:t>
              </a: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3584071" y="4372342"/>
              <a:ext cx="983992" cy="268935"/>
              <a:chOff x="7787207" y="2649825"/>
              <a:chExt cx="983992" cy="268935"/>
            </a:xfrm>
          </p:grpSpPr>
          <p:grpSp>
            <p:nvGrpSpPr>
              <p:cNvPr id="140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62</a:t>
                  </a: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41" name="Straight Arrow Connector 140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2600079" y="4372342"/>
              <a:ext cx="983992" cy="268935"/>
              <a:chOff x="7787207" y="2649825"/>
              <a:chExt cx="983992" cy="268935"/>
            </a:xfrm>
          </p:grpSpPr>
          <p:grpSp>
            <p:nvGrpSpPr>
              <p:cNvPr id="145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38</a:t>
                  </a: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46" name="Straight Arrow Connector 145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1236101" y="4372342"/>
              <a:ext cx="1363978" cy="268935"/>
              <a:chOff x="7407221" y="2649825"/>
              <a:chExt cx="1363978" cy="268935"/>
            </a:xfrm>
          </p:grpSpPr>
          <p:grpSp>
            <p:nvGrpSpPr>
              <p:cNvPr id="150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23</a:t>
                  </a: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>
                <a:off x="7407221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Rectangle 154"/>
            <p:cNvSpPr/>
            <p:nvPr/>
          </p:nvSpPr>
          <p:spPr>
            <a:xfrm>
              <a:off x="2924365" y="4960109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7" name="Group 13"/>
            <p:cNvGrpSpPr/>
            <p:nvPr/>
          </p:nvGrpSpPr>
          <p:grpSpPr>
            <a:xfrm>
              <a:off x="3318743" y="4938791"/>
              <a:ext cx="741348" cy="268935"/>
              <a:chOff x="3595652" y="5076750"/>
              <a:chExt cx="1207618" cy="329184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2714338" y="4951642"/>
              <a:ext cx="260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cxnSp>
          <p:nvCxnSpPr>
            <p:cNvPr id="161" name="Shape 160"/>
            <p:cNvCxnSpPr/>
            <p:nvPr/>
          </p:nvCxnSpPr>
          <p:spPr>
            <a:xfrm flipV="1">
              <a:off x="2525924" y="4641277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Shape 162"/>
            <p:cNvCxnSpPr/>
            <p:nvPr/>
          </p:nvCxnSpPr>
          <p:spPr>
            <a:xfrm rot="16200000" flipV="1">
              <a:off x="3531929" y="4672102"/>
              <a:ext cx="453300" cy="34901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3006349" y="5080937"/>
              <a:ext cx="318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5" name="Rectangle 124"/>
          <p:cNvSpPr/>
          <p:nvPr/>
        </p:nvSpPr>
        <p:spPr>
          <a:xfrm>
            <a:off x="5824078" y="4372342"/>
            <a:ext cx="3023423" cy="469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 p-&gt;next = after-&gt;next;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5824078" y="5476722"/>
            <a:ext cx="3023423" cy="469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 after-&gt;next= p;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9467" y="5353920"/>
            <a:ext cx="8585200" cy="1101902"/>
            <a:chOff x="389467" y="5353920"/>
            <a:chExt cx="8585200" cy="1101902"/>
          </a:xfrm>
        </p:grpSpPr>
        <p:grpSp>
          <p:nvGrpSpPr>
            <p:cNvPr id="171" name="Group 170"/>
            <p:cNvGrpSpPr/>
            <p:nvPr/>
          </p:nvGrpSpPr>
          <p:grpSpPr>
            <a:xfrm>
              <a:off x="4568063" y="5476722"/>
              <a:ext cx="983992" cy="268935"/>
              <a:chOff x="7787207" y="2649825"/>
              <a:chExt cx="983992" cy="268935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89</a:t>
                  </a: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73" name="Straight Arrow Connector 172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37"/>
            <p:cNvGrpSpPr/>
            <p:nvPr/>
          </p:nvGrpSpPr>
          <p:grpSpPr>
            <a:xfrm>
              <a:off x="5569641" y="5518224"/>
              <a:ext cx="82260" cy="186760"/>
              <a:chOff x="8102500" y="5127550"/>
              <a:chExt cx="91440" cy="22860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Rectangle 179"/>
            <p:cNvSpPr/>
            <p:nvPr/>
          </p:nvSpPr>
          <p:spPr>
            <a:xfrm>
              <a:off x="1039427" y="5476722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62019" y="549803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397348" y="5884711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780248" y="5870168"/>
              <a:ext cx="745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after</a:t>
              </a: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3584071" y="5476722"/>
              <a:ext cx="983992" cy="268935"/>
              <a:chOff x="7787207" y="2649825"/>
              <a:chExt cx="983992" cy="268935"/>
            </a:xfrm>
          </p:grpSpPr>
          <p:grpSp>
            <p:nvGrpSpPr>
              <p:cNvPr id="185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62</a:t>
                  </a: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86" name="Straight Arrow Connector 185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3"/>
            <p:cNvGrpSpPr/>
            <p:nvPr/>
          </p:nvGrpSpPr>
          <p:grpSpPr>
            <a:xfrm>
              <a:off x="2600079" y="5476722"/>
              <a:ext cx="741348" cy="268935"/>
              <a:chOff x="3595652" y="5076750"/>
              <a:chExt cx="1207618" cy="32918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38</a:t>
                </a: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1236101" y="5476722"/>
              <a:ext cx="1363978" cy="268935"/>
              <a:chOff x="7407221" y="2649825"/>
              <a:chExt cx="1363978" cy="268935"/>
            </a:xfrm>
          </p:grpSpPr>
          <p:grpSp>
            <p:nvGrpSpPr>
              <p:cNvPr id="195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98" name="Rectangle 197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23</a:t>
                  </a: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7407221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2924365" y="6064489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1" name="Group 13"/>
            <p:cNvGrpSpPr/>
            <p:nvPr/>
          </p:nvGrpSpPr>
          <p:grpSpPr>
            <a:xfrm>
              <a:off x="3318743" y="6043171"/>
              <a:ext cx="741348" cy="268935"/>
              <a:chOff x="3595652" y="5076750"/>
              <a:chExt cx="1207618" cy="329184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</a:t>
                </a: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2714338" y="6056022"/>
              <a:ext cx="260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cxnSp>
          <p:nvCxnSpPr>
            <p:cNvPr id="205" name="Shape 204"/>
            <p:cNvCxnSpPr/>
            <p:nvPr/>
          </p:nvCxnSpPr>
          <p:spPr>
            <a:xfrm flipV="1">
              <a:off x="2525924" y="5745657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6" name="Shape 162"/>
            <p:cNvCxnSpPr/>
            <p:nvPr/>
          </p:nvCxnSpPr>
          <p:spPr>
            <a:xfrm rot="16200000" flipV="1">
              <a:off x="3531929" y="5776482"/>
              <a:ext cx="453300" cy="34901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3006349" y="6185317"/>
              <a:ext cx="318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7" name="Rectangle 216"/>
            <p:cNvSpPr/>
            <p:nvPr/>
          </p:nvSpPr>
          <p:spPr>
            <a:xfrm>
              <a:off x="389467" y="5353920"/>
              <a:ext cx="8585200" cy="110190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Elbow Connector 222"/>
            <p:cNvCxnSpPr/>
            <p:nvPr/>
          </p:nvCxnSpPr>
          <p:spPr>
            <a:xfrm rot="16200000" flipH="1">
              <a:off x="3046917" y="5771344"/>
              <a:ext cx="428995" cy="11465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Slide Number Placeholder 2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25" grpId="0" animBg="1"/>
      <p:bldP spid="1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function to insert a number after the node pointed to by </a:t>
            </a:r>
            <a:r>
              <a:rPr lang="en-US" sz="20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after </a:t>
            </a:r>
            <a:r>
              <a:rPr lang="en-US" sz="2400" dirty="0"/>
              <a:t>in a linked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5534" y="2590800"/>
            <a:ext cx="5833532" cy="266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// assume that after points to a node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// i.e., after not equals null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void insert( Node * after,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num 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p = new Node;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p-&gt;info = num;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p-&gt;next= after-&gt;next;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after-&gt;next = p;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15534" y="5371815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build_list_sorted.cpp</a:t>
            </a:r>
          </a:p>
        </p:txBody>
      </p:sp>
    </p:spTree>
    <p:extLst>
      <p:ext uri="{BB962C8B-B14F-4D97-AF65-F5344CB8AC3E}">
        <p14:creationId xmlns:p14="http://schemas.microsoft.com/office/powerpoint/2010/main" val="3674362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the first node: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60652" y="1974456"/>
            <a:ext cx="7922102" cy="1302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840899" y="2311844"/>
            <a:ext cx="5089882" cy="678067"/>
            <a:chOff x="1083659" y="2392764"/>
            <a:chExt cx="5089882" cy="678067"/>
          </a:xfrm>
        </p:grpSpPr>
        <p:grpSp>
          <p:nvGrpSpPr>
            <p:cNvPr id="65" name="Group 49"/>
            <p:cNvGrpSpPr/>
            <p:nvPr/>
          </p:nvGrpSpPr>
          <p:grpSpPr>
            <a:xfrm>
              <a:off x="5089703" y="2392764"/>
              <a:ext cx="983992" cy="268935"/>
              <a:chOff x="7787207" y="2649825"/>
              <a:chExt cx="983992" cy="268935"/>
            </a:xfrm>
          </p:grpSpPr>
          <p:grpSp>
            <p:nvGrpSpPr>
              <p:cNvPr id="91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93" name="Rectangle 14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89</a:t>
                  </a: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92" name="Straight Arrow Connector 19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37"/>
            <p:cNvGrpSpPr/>
            <p:nvPr/>
          </p:nvGrpSpPr>
          <p:grpSpPr>
            <a:xfrm>
              <a:off x="6091281" y="2434266"/>
              <a:ext cx="82260" cy="186760"/>
              <a:chOff x="8102500" y="5127550"/>
              <a:chExt cx="91440" cy="228600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1561067" y="2392764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83659" y="241408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084463" y="2808375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38661" y="2793832"/>
              <a:ext cx="3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grpSp>
          <p:nvGrpSpPr>
            <p:cNvPr id="71" name="Group 50"/>
            <p:cNvGrpSpPr/>
            <p:nvPr/>
          </p:nvGrpSpPr>
          <p:grpSpPr>
            <a:xfrm>
              <a:off x="4105711" y="2392764"/>
              <a:ext cx="983992" cy="268935"/>
              <a:chOff x="7787207" y="2649825"/>
              <a:chExt cx="983992" cy="268935"/>
            </a:xfrm>
          </p:grpSpPr>
          <p:grpSp>
            <p:nvGrpSpPr>
              <p:cNvPr id="84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62</a:t>
                  </a: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55"/>
            <p:cNvGrpSpPr/>
            <p:nvPr/>
          </p:nvGrpSpPr>
          <p:grpSpPr>
            <a:xfrm>
              <a:off x="3121719" y="2392764"/>
              <a:ext cx="983992" cy="268935"/>
              <a:chOff x="7787207" y="2649825"/>
              <a:chExt cx="983992" cy="268935"/>
            </a:xfrm>
          </p:grpSpPr>
          <p:grpSp>
            <p:nvGrpSpPr>
              <p:cNvPr id="80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38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60"/>
            <p:cNvGrpSpPr/>
            <p:nvPr/>
          </p:nvGrpSpPr>
          <p:grpSpPr>
            <a:xfrm>
              <a:off x="1757741" y="2392764"/>
              <a:ext cx="1363978" cy="268935"/>
              <a:chOff x="7407221" y="2649825"/>
              <a:chExt cx="1363978" cy="268935"/>
            </a:xfrm>
          </p:grpSpPr>
          <p:grpSp>
            <p:nvGrpSpPr>
              <p:cNvPr id="75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23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6" name="Straight Arrow Connector 75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7407221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hape 73"/>
            <p:cNvCxnSpPr/>
            <p:nvPr/>
          </p:nvCxnSpPr>
          <p:spPr>
            <a:xfrm flipV="1">
              <a:off x="2213039" y="2669321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60652" y="3277275"/>
            <a:ext cx="7922102" cy="1302819"/>
            <a:chOff x="760652" y="3277275"/>
            <a:chExt cx="7922102" cy="1302819"/>
          </a:xfrm>
        </p:grpSpPr>
        <p:sp>
          <p:nvSpPr>
            <p:cNvPr id="130" name="Rectangle 129"/>
            <p:cNvSpPr/>
            <p:nvPr/>
          </p:nvSpPr>
          <p:spPr>
            <a:xfrm>
              <a:off x="760652" y="3277275"/>
              <a:ext cx="7922102" cy="13028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840899" y="3664194"/>
              <a:ext cx="5089882" cy="678067"/>
              <a:chOff x="1097834" y="3979782"/>
              <a:chExt cx="5089882" cy="678067"/>
            </a:xfrm>
          </p:grpSpPr>
          <p:grpSp>
            <p:nvGrpSpPr>
              <p:cNvPr id="95" name="Group 49"/>
              <p:cNvGrpSpPr/>
              <p:nvPr/>
            </p:nvGrpSpPr>
            <p:grpSpPr>
              <a:xfrm>
                <a:off x="5103878" y="3979782"/>
                <a:ext cx="983992" cy="268935"/>
                <a:chOff x="7787207" y="2649825"/>
                <a:chExt cx="983992" cy="268935"/>
              </a:xfrm>
            </p:grpSpPr>
            <p:grpSp>
              <p:nvGrpSpPr>
                <p:cNvPr id="96" name="Group 13"/>
                <p:cNvGrpSpPr/>
                <p:nvPr/>
              </p:nvGrpSpPr>
              <p:grpSpPr>
                <a:xfrm>
                  <a:off x="7787207" y="2649825"/>
                  <a:ext cx="741348" cy="268935"/>
                  <a:chOff x="3595652" y="5076750"/>
                  <a:chExt cx="1207618" cy="329184"/>
                </a:xfrm>
              </p:grpSpPr>
              <p:sp>
                <p:nvSpPr>
                  <p:cNvPr id="98" name="Rectangle 14"/>
                  <p:cNvSpPr/>
                  <p:nvPr/>
                </p:nvSpPr>
                <p:spPr>
                  <a:xfrm>
                    <a:off x="3595652" y="5076750"/>
                    <a:ext cx="775412" cy="329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89</a:t>
                    </a:r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4371064" y="5076750"/>
                    <a:ext cx="432206" cy="329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7" name="Straight Arrow Connector 19"/>
                <p:cNvCxnSpPr/>
                <p:nvPr/>
              </p:nvCxnSpPr>
              <p:spPr>
                <a:xfrm>
                  <a:off x="8391213" y="2787279"/>
                  <a:ext cx="37998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37"/>
              <p:cNvGrpSpPr/>
              <p:nvPr/>
            </p:nvGrpSpPr>
            <p:grpSpPr>
              <a:xfrm>
                <a:off x="6105456" y="4021284"/>
                <a:ext cx="82260" cy="186760"/>
                <a:chOff x="8102500" y="5127550"/>
                <a:chExt cx="91440" cy="228600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8102500" y="5127550"/>
                  <a:ext cx="0" cy="2286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8148220" y="5161510"/>
                  <a:ext cx="0" cy="16068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8193940" y="5185969"/>
                  <a:ext cx="0" cy="11176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Rectangle 103"/>
              <p:cNvSpPr/>
              <p:nvPr/>
            </p:nvSpPr>
            <p:spPr>
              <a:xfrm>
                <a:off x="1575242" y="3979782"/>
                <a:ext cx="388815" cy="26893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097834" y="4001098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  <a:ea typeface="Menlo" pitchFamily="49" charset="0"/>
                    <a:cs typeface="Consolas" panose="020B0609020204030204" pitchFamily="49" charset="0"/>
                  </a:rPr>
                  <a:t>head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098638" y="4395393"/>
                <a:ext cx="187845" cy="24761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852836" y="4380850"/>
                <a:ext cx="326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  <a:ea typeface="Menlo" pitchFamily="49" charset="0"/>
                    <a:cs typeface="Consolas" panose="020B0609020204030204" pitchFamily="49" charset="0"/>
                  </a:rPr>
                  <a:t>p</a:t>
                </a:r>
              </a:p>
            </p:txBody>
          </p:sp>
          <p:grpSp>
            <p:nvGrpSpPr>
              <p:cNvPr id="108" name="Group 50"/>
              <p:cNvGrpSpPr/>
              <p:nvPr/>
            </p:nvGrpSpPr>
            <p:grpSpPr>
              <a:xfrm>
                <a:off x="4119886" y="3979782"/>
                <a:ext cx="983992" cy="268935"/>
                <a:chOff x="7787207" y="2649825"/>
                <a:chExt cx="983992" cy="268935"/>
              </a:xfrm>
            </p:grpSpPr>
            <p:grpSp>
              <p:nvGrpSpPr>
                <p:cNvPr id="109" name="Group 13"/>
                <p:cNvGrpSpPr/>
                <p:nvPr/>
              </p:nvGrpSpPr>
              <p:grpSpPr>
                <a:xfrm>
                  <a:off x="7787207" y="2649825"/>
                  <a:ext cx="741348" cy="268935"/>
                  <a:chOff x="3595652" y="5076750"/>
                  <a:chExt cx="1207618" cy="329184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3595652" y="5076750"/>
                    <a:ext cx="775412" cy="329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62</a:t>
                    </a:r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4371064" y="5076750"/>
                    <a:ext cx="432206" cy="329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8391213" y="2787279"/>
                  <a:ext cx="37998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55"/>
              <p:cNvGrpSpPr/>
              <p:nvPr/>
            </p:nvGrpSpPr>
            <p:grpSpPr>
              <a:xfrm>
                <a:off x="3135894" y="3979782"/>
                <a:ext cx="983992" cy="268935"/>
                <a:chOff x="7787207" y="2649825"/>
                <a:chExt cx="983992" cy="268935"/>
              </a:xfrm>
            </p:grpSpPr>
            <p:grpSp>
              <p:nvGrpSpPr>
                <p:cNvPr id="114" name="Group 13"/>
                <p:cNvGrpSpPr/>
                <p:nvPr/>
              </p:nvGrpSpPr>
              <p:grpSpPr>
                <a:xfrm>
                  <a:off x="7787207" y="2649825"/>
                  <a:ext cx="741348" cy="268935"/>
                  <a:chOff x="3595652" y="5076750"/>
                  <a:chExt cx="1207618" cy="329184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3595652" y="5076750"/>
                    <a:ext cx="775412" cy="329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38</a:t>
                    </a:r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4371064" y="5076750"/>
                    <a:ext cx="432206" cy="329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8391213" y="2787279"/>
                  <a:ext cx="37998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3"/>
              <p:cNvGrpSpPr/>
              <p:nvPr/>
            </p:nvGrpSpPr>
            <p:grpSpPr>
              <a:xfrm>
                <a:off x="2151902" y="3979782"/>
                <a:ext cx="741348" cy="268935"/>
                <a:chOff x="3595652" y="5076750"/>
                <a:chExt cx="1207618" cy="329184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23</a:t>
                  </a: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20" name="Straight Arrow Connector 119"/>
              <p:cNvCxnSpPr/>
              <p:nvPr/>
            </p:nvCxnSpPr>
            <p:spPr>
              <a:xfrm>
                <a:off x="2755908" y="4117236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hape 123"/>
              <p:cNvCxnSpPr/>
              <p:nvPr/>
            </p:nvCxnSpPr>
            <p:spPr>
              <a:xfrm flipV="1">
                <a:off x="2227214" y="4256339"/>
                <a:ext cx="129145" cy="26286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42"/>
              <p:cNvCxnSpPr/>
              <p:nvPr/>
            </p:nvCxnSpPr>
            <p:spPr>
              <a:xfrm flipV="1">
                <a:off x="1771916" y="3979782"/>
                <a:ext cx="1464646" cy="134468"/>
              </a:xfrm>
              <a:prstGeom prst="bentConnector4">
                <a:avLst>
                  <a:gd name="adj1" fmla="val -120"/>
                  <a:gd name="adj2" fmla="val 205966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Rectangle 128"/>
          <p:cNvSpPr/>
          <p:nvPr/>
        </p:nvSpPr>
        <p:spPr>
          <a:xfrm>
            <a:off x="5930781" y="2669321"/>
            <a:ext cx="2662954" cy="423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Node * p = head;  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930781" y="3991982"/>
            <a:ext cx="2662954" cy="423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 = head-&gt;next;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0652" y="4580094"/>
            <a:ext cx="7922102" cy="1302819"/>
            <a:chOff x="760652" y="4580094"/>
            <a:chExt cx="7922102" cy="1302819"/>
          </a:xfrm>
        </p:grpSpPr>
        <p:sp>
          <p:nvSpPr>
            <p:cNvPr id="132" name="Rectangle 131"/>
            <p:cNvSpPr/>
            <p:nvPr/>
          </p:nvSpPr>
          <p:spPr>
            <a:xfrm>
              <a:off x="760652" y="4580094"/>
              <a:ext cx="7922102" cy="1302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49"/>
            <p:cNvGrpSpPr/>
            <p:nvPr/>
          </p:nvGrpSpPr>
          <p:grpSpPr>
            <a:xfrm>
              <a:off x="4846943" y="4953833"/>
              <a:ext cx="983992" cy="268935"/>
              <a:chOff x="7787207" y="2649825"/>
              <a:chExt cx="983992" cy="268935"/>
            </a:xfrm>
          </p:grpSpPr>
          <p:grpSp>
            <p:nvGrpSpPr>
              <p:cNvPr id="159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61" name="Rectangle 14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89</a:t>
                  </a: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60" name="Straight Arrow Connector 19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37"/>
            <p:cNvGrpSpPr/>
            <p:nvPr/>
          </p:nvGrpSpPr>
          <p:grpSpPr>
            <a:xfrm>
              <a:off x="5848521" y="4995335"/>
              <a:ext cx="82260" cy="186760"/>
              <a:chOff x="8102500" y="5127550"/>
              <a:chExt cx="91440" cy="228600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1318307" y="4953833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40899" y="497514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grpSp>
          <p:nvGrpSpPr>
            <p:cNvPr id="140" name="Group 50"/>
            <p:cNvGrpSpPr/>
            <p:nvPr/>
          </p:nvGrpSpPr>
          <p:grpSpPr>
            <a:xfrm>
              <a:off x="3862951" y="4953833"/>
              <a:ext cx="983992" cy="268935"/>
              <a:chOff x="7787207" y="2649825"/>
              <a:chExt cx="983992" cy="268935"/>
            </a:xfrm>
          </p:grpSpPr>
          <p:grpSp>
            <p:nvGrpSpPr>
              <p:cNvPr id="152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62</a:t>
                  </a: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53" name="Straight Arrow Connector 152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55"/>
            <p:cNvGrpSpPr/>
            <p:nvPr/>
          </p:nvGrpSpPr>
          <p:grpSpPr>
            <a:xfrm>
              <a:off x="2878959" y="4953833"/>
              <a:ext cx="983992" cy="268935"/>
              <a:chOff x="7787207" y="2649825"/>
              <a:chExt cx="983992" cy="268935"/>
            </a:xfrm>
          </p:grpSpPr>
          <p:grpSp>
            <p:nvGrpSpPr>
              <p:cNvPr id="148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38</a:t>
                  </a: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49" name="Straight Arrow Connector 148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Straight Arrow Connector 142"/>
            <p:cNvCxnSpPr/>
            <p:nvPr/>
          </p:nvCxnSpPr>
          <p:spPr>
            <a:xfrm>
              <a:off x="1514981" y="5091287"/>
              <a:ext cx="1363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5930781" y="5281621"/>
            <a:ext cx="2662954" cy="423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delete p;</a:t>
            </a:r>
          </a:p>
        </p:txBody>
      </p:sp>
      <p:sp>
        <p:nvSpPr>
          <p:cNvPr id="165" name="Slide Number Placeholder 1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1" grpId="0" animBg="1"/>
      <p:bldP spid="1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to delete the first node in a linked list: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5534" y="2319868"/>
            <a:ext cx="5833532" cy="3223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delete_head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( Node *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if (head != NULL)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Node * p = head;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head = head-&gt;next;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delete p;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83098" y="3282913"/>
            <a:ext cx="3187947" cy="374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Make sure the list is not empty</a:t>
            </a:r>
            <a:endParaRPr lang="en-US" sz="12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143122" y="3282913"/>
            <a:ext cx="1539976" cy="187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15534" y="5543044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build_list_sorted.cpp</a:t>
            </a:r>
          </a:p>
        </p:txBody>
      </p:sp>
    </p:spTree>
    <p:extLst>
      <p:ext uri="{BB962C8B-B14F-4D97-AF65-F5344CB8AC3E}">
        <p14:creationId xmlns:p14="http://schemas.microsoft.com/office/powerpoint/2010/main" val="1610357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07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To remove a node after the node pointed to by </a:t>
            </a:r>
            <a:r>
              <a:rPr lang="en-US" sz="20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after</a:t>
            </a:r>
            <a:r>
              <a:rPr lang="en-US" sz="2400" dirty="0"/>
              <a:t>, i.e. the node with number 62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394573" y="5255913"/>
            <a:ext cx="8585200" cy="1101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94573" y="4154011"/>
            <a:ext cx="8585200" cy="11019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562019" y="2284848"/>
            <a:ext cx="5089882" cy="670445"/>
            <a:chOff x="562019" y="2479056"/>
            <a:chExt cx="5089882" cy="670445"/>
          </a:xfrm>
        </p:grpSpPr>
        <p:grpSp>
          <p:nvGrpSpPr>
            <p:cNvPr id="37" name="Group 49"/>
            <p:cNvGrpSpPr/>
            <p:nvPr/>
          </p:nvGrpSpPr>
          <p:grpSpPr>
            <a:xfrm>
              <a:off x="4568063" y="2479056"/>
              <a:ext cx="983992" cy="268935"/>
              <a:chOff x="7787207" y="2649825"/>
              <a:chExt cx="983992" cy="268935"/>
            </a:xfrm>
          </p:grpSpPr>
          <p:grpSp>
            <p:nvGrpSpPr>
              <p:cNvPr id="69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71" name="Rectangle 14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89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0" name="Straight Arrow Connector 19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569641" y="2520558"/>
              <a:ext cx="82260" cy="186760"/>
              <a:chOff x="8102500" y="5127550"/>
              <a:chExt cx="91440" cy="2286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1039427" y="2479056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2019" y="2500372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97348" y="2887045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5972" y="2872502"/>
              <a:ext cx="769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after</a:t>
              </a:r>
            </a:p>
          </p:txBody>
        </p:sp>
        <p:grpSp>
          <p:nvGrpSpPr>
            <p:cNvPr id="43" name="Group 50"/>
            <p:cNvGrpSpPr/>
            <p:nvPr/>
          </p:nvGrpSpPr>
          <p:grpSpPr>
            <a:xfrm>
              <a:off x="3584071" y="2479056"/>
              <a:ext cx="983992" cy="268935"/>
              <a:chOff x="7787207" y="2649825"/>
              <a:chExt cx="983992" cy="268935"/>
            </a:xfrm>
          </p:grpSpPr>
          <p:grpSp>
            <p:nvGrpSpPr>
              <p:cNvPr id="62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62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55"/>
            <p:cNvGrpSpPr/>
            <p:nvPr/>
          </p:nvGrpSpPr>
          <p:grpSpPr>
            <a:xfrm>
              <a:off x="2600079" y="2479056"/>
              <a:ext cx="983992" cy="268935"/>
              <a:chOff x="7787207" y="2649825"/>
              <a:chExt cx="983992" cy="268935"/>
            </a:xfrm>
          </p:grpSpPr>
          <p:grpSp>
            <p:nvGrpSpPr>
              <p:cNvPr id="58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38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59" name="Straight Arrow Connector 58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60"/>
            <p:cNvGrpSpPr/>
            <p:nvPr/>
          </p:nvGrpSpPr>
          <p:grpSpPr>
            <a:xfrm>
              <a:off x="1236101" y="2479056"/>
              <a:ext cx="1363978" cy="268935"/>
              <a:chOff x="7407221" y="2649825"/>
              <a:chExt cx="1363978" cy="268935"/>
            </a:xfrm>
          </p:grpSpPr>
          <p:grpSp>
            <p:nvGrpSpPr>
              <p:cNvPr id="53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23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54" name="Straight Arrow Connector 53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7407221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hape 49"/>
            <p:cNvCxnSpPr/>
            <p:nvPr/>
          </p:nvCxnSpPr>
          <p:spPr>
            <a:xfrm flipV="1">
              <a:off x="2525924" y="2747991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11" name="Rectangle 110"/>
          <p:cNvSpPr/>
          <p:nvPr/>
        </p:nvSpPr>
        <p:spPr>
          <a:xfrm>
            <a:off x="5816434" y="4356697"/>
            <a:ext cx="2803936" cy="423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after-&gt;next = p-&gt;next;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562019" y="4387794"/>
            <a:ext cx="5089882" cy="670445"/>
            <a:chOff x="850926" y="3731014"/>
            <a:chExt cx="5089882" cy="670445"/>
          </a:xfrm>
        </p:grpSpPr>
        <p:grpSp>
          <p:nvGrpSpPr>
            <p:cNvPr id="112" name="Group 49"/>
            <p:cNvGrpSpPr/>
            <p:nvPr/>
          </p:nvGrpSpPr>
          <p:grpSpPr>
            <a:xfrm>
              <a:off x="4856970" y="3731014"/>
              <a:ext cx="983992" cy="268935"/>
              <a:chOff x="7787207" y="2649825"/>
              <a:chExt cx="983992" cy="268935"/>
            </a:xfrm>
          </p:grpSpPr>
          <p:grpSp>
            <p:nvGrpSpPr>
              <p:cNvPr id="113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15" name="Rectangle 14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89</a:t>
                  </a: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14" name="Straight Arrow Connector 19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5858548" y="3772516"/>
              <a:ext cx="82260" cy="186760"/>
              <a:chOff x="8102500" y="5127550"/>
              <a:chExt cx="91440" cy="228600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Rectangle 120"/>
            <p:cNvSpPr/>
            <p:nvPr/>
          </p:nvSpPr>
          <p:spPr>
            <a:xfrm>
              <a:off x="1328334" y="3731014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50926" y="375233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686255" y="4139003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044879" y="4124460"/>
              <a:ext cx="769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after</a:t>
              </a:r>
            </a:p>
          </p:txBody>
        </p:sp>
        <p:grpSp>
          <p:nvGrpSpPr>
            <p:cNvPr id="125" name="Group 50"/>
            <p:cNvGrpSpPr/>
            <p:nvPr/>
          </p:nvGrpSpPr>
          <p:grpSpPr>
            <a:xfrm>
              <a:off x="3872978" y="3731014"/>
              <a:ext cx="983992" cy="268935"/>
              <a:chOff x="7787207" y="2649825"/>
              <a:chExt cx="983992" cy="268935"/>
            </a:xfrm>
          </p:grpSpPr>
          <p:grpSp>
            <p:nvGrpSpPr>
              <p:cNvPr id="126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62</a:t>
                  </a: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27" name="Straight Arrow Connector 126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"/>
            <p:cNvGrpSpPr/>
            <p:nvPr/>
          </p:nvGrpSpPr>
          <p:grpSpPr>
            <a:xfrm>
              <a:off x="2888986" y="3731014"/>
              <a:ext cx="741348" cy="268935"/>
              <a:chOff x="3595652" y="5076750"/>
              <a:chExt cx="1207618" cy="329184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38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5" name="Group 60"/>
            <p:cNvGrpSpPr/>
            <p:nvPr/>
          </p:nvGrpSpPr>
          <p:grpSpPr>
            <a:xfrm>
              <a:off x="1525008" y="3731014"/>
              <a:ext cx="1363978" cy="268935"/>
              <a:chOff x="7407221" y="2649825"/>
              <a:chExt cx="1363978" cy="268935"/>
            </a:xfrm>
          </p:grpSpPr>
          <p:grpSp>
            <p:nvGrpSpPr>
              <p:cNvPr id="136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23</a:t>
                  </a: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37" name="Straight Arrow Connector 136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7407221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Shape 140"/>
            <p:cNvCxnSpPr/>
            <p:nvPr/>
          </p:nvCxnSpPr>
          <p:spPr>
            <a:xfrm flipV="1">
              <a:off x="2814831" y="3999949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Elbow Connector 142"/>
            <p:cNvCxnSpPr/>
            <p:nvPr/>
          </p:nvCxnSpPr>
          <p:spPr>
            <a:xfrm flipV="1">
              <a:off x="3511434" y="3731014"/>
              <a:ext cx="1464646" cy="134468"/>
            </a:xfrm>
            <a:prstGeom prst="bentConnector4">
              <a:avLst>
                <a:gd name="adj1" fmla="val -120"/>
                <a:gd name="adj2" fmla="val 20596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744402" y="4139003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511434" y="4124460"/>
              <a:ext cx="361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cxnSp>
          <p:nvCxnSpPr>
            <p:cNvPr id="160" name="Shape 159"/>
            <p:cNvCxnSpPr/>
            <p:nvPr/>
          </p:nvCxnSpPr>
          <p:spPr>
            <a:xfrm flipV="1">
              <a:off x="3872978" y="3999949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73" name="Rectangle 272"/>
          <p:cNvSpPr/>
          <p:nvPr/>
        </p:nvSpPr>
        <p:spPr>
          <a:xfrm>
            <a:off x="394573" y="3052109"/>
            <a:ext cx="8585200" cy="1101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562019" y="3267838"/>
            <a:ext cx="5089882" cy="670445"/>
            <a:chOff x="884426" y="5193521"/>
            <a:chExt cx="5089882" cy="670445"/>
          </a:xfrm>
        </p:grpSpPr>
        <p:grpSp>
          <p:nvGrpSpPr>
            <p:cNvPr id="161" name="Group 49"/>
            <p:cNvGrpSpPr/>
            <p:nvPr/>
          </p:nvGrpSpPr>
          <p:grpSpPr>
            <a:xfrm>
              <a:off x="4890470" y="5193521"/>
              <a:ext cx="983992" cy="268935"/>
              <a:chOff x="7787207" y="2649825"/>
              <a:chExt cx="983992" cy="268935"/>
            </a:xfrm>
          </p:grpSpPr>
          <p:grpSp>
            <p:nvGrpSpPr>
              <p:cNvPr id="162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64" name="Rectangle 14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89</a:t>
                  </a:r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63" name="Straight Arrow Connector 19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/>
            <p:cNvGrpSpPr/>
            <p:nvPr/>
          </p:nvGrpSpPr>
          <p:grpSpPr>
            <a:xfrm>
              <a:off x="5892048" y="5235023"/>
              <a:ext cx="82260" cy="186760"/>
              <a:chOff x="8102500" y="5127550"/>
              <a:chExt cx="91440" cy="228600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Rectangle 169"/>
            <p:cNvSpPr/>
            <p:nvPr/>
          </p:nvSpPr>
          <p:spPr>
            <a:xfrm>
              <a:off x="1361834" y="5193521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84426" y="521483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719755" y="5601510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078379" y="5586967"/>
              <a:ext cx="769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after</a:t>
              </a:r>
            </a:p>
          </p:txBody>
        </p:sp>
        <p:grpSp>
          <p:nvGrpSpPr>
            <p:cNvPr id="174" name="Group 50"/>
            <p:cNvGrpSpPr/>
            <p:nvPr/>
          </p:nvGrpSpPr>
          <p:grpSpPr>
            <a:xfrm>
              <a:off x="3906478" y="5193521"/>
              <a:ext cx="983992" cy="268935"/>
              <a:chOff x="7787207" y="2649825"/>
              <a:chExt cx="983992" cy="268935"/>
            </a:xfrm>
          </p:grpSpPr>
          <p:grpSp>
            <p:nvGrpSpPr>
              <p:cNvPr id="175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62</a:t>
                  </a: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76" name="Straight Arrow Connector 175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0"/>
            <p:cNvGrpSpPr/>
            <p:nvPr/>
          </p:nvGrpSpPr>
          <p:grpSpPr>
            <a:xfrm>
              <a:off x="1558508" y="5193521"/>
              <a:ext cx="1363978" cy="268935"/>
              <a:chOff x="7407221" y="2649825"/>
              <a:chExt cx="1363978" cy="268935"/>
            </a:xfrm>
          </p:grpSpPr>
          <p:grpSp>
            <p:nvGrpSpPr>
              <p:cNvPr id="183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23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84" name="Straight Arrow Connector 183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7407221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hape 187"/>
            <p:cNvCxnSpPr/>
            <p:nvPr/>
          </p:nvCxnSpPr>
          <p:spPr>
            <a:xfrm flipV="1">
              <a:off x="2848331" y="5462456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3777902" y="5601510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544934" y="5586967"/>
              <a:ext cx="361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cxnSp>
          <p:nvCxnSpPr>
            <p:cNvPr id="192" name="Shape 191"/>
            <p:cNvCxnSpPr/>
            <p:nvPr/>
          </p:nvCxnSpPr>
          <p:spPr>
            <a:xfrm flipV="1">
              <a:off x="3906478" y="5462456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2922486" y="5193521"/>
              <a:ext cx="974316" cy="268935"/>
              <a:chOff x="2922486" y="5193521"/>
              <a:chExt cx="974316" cy="268935"/>
            </a:xfrm>
          </p:grpSpPr>
          <p:grpSp>
            <p:nvGrpSpPr>
              <p:cNvPr id="179" name="Group 13"/>
              <p:cNvGrpSpPr/>
              <p:nvPr/>
            </p:nvGrpSpPr>
            <p:grpSpPr>
              <a:xfrm>
                <a:off x="2922486" y="5193521"/>
                <a:ext cx="741348" cy="268935"/>
                <a:chOff x="3595652" y="5076750"/>
                <a:chExt cx="1207618" cy="329184"/>
              </a:xfrm>
            </p:grpSpPr>
            <p:sp>
              <p:nvSpPr>
                <p:cNvPr id="180" name="Rectangle 179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38</a:t>
                  </a: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93" name="Straight Arrow Connector 192"/>
              <p:cNvCxnSpPr/>
              <p:nvPr/>
            </p:nvCxnSpPr>
            <p:spPr>
              <a:xfrm>
                <a:off x="3516816" y="5330975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5" name="Rectangle 194"/>
          <p:cNvSpPr/>
          <p:nvPr/>
        </p:nvSpPr>
        <p:spPr>
          <a:xfrm>
            <a:off x="5816434" y="3303823"/>
            <a:ext cx="2803936" cy="423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Node * p = after-&gt;next;  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5816434" y="5460600"/>
            <a:ext cx="2803936" cy="423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delete p;</a:t>
            </a:r>
          </a:p>
        </p:txBody>
      </p:sp>
      <p:grpSp>
        <p:nvGrpSpPr>
          <p:cNvPr id="200" name="Group 199"/>
          <p:cNvGrpSpPr/>
          <p:nvPr/>
        </p:nvGrpSpPr>
        <p:grpSpPr>
          <a:xfrm>
            <a:off x="562019" y="5491697"/>
            <a:ext cx="5089882" cy="670445"/>
            <a:chOff x="850926" y="3731014"/>
            <a:chExt cx="5089882" cy="670445"/>
          </a:xfrm>
        </p:grpSpPr>
        <p:grpSp>
          <p:nvGrpSpPr>
            <p:cNvPr id="201" name="Group 49"/>
            <p:cNvGrpSpPr/>
            <p:nvPr/>
          </p:nvGrpSpPr>
          <p:grpSpPr>
            <a:xfrm>
              <a:off x="4856970" y="3731014"/>
              <a:ext cx="983992" cy="268935"/>
              <a:chOff x="7787207" y="2649825"/>
              <a:chExt cx="983992" cy="268935"/>
            </a:xfrm>
          </p:grpSpPr>
          <p:grpSp>
            <p:nvGrpSpPr>
              <p:cNvPr id="229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231" name="Rectangle 14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89</a:t>
                  </a: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30" name="Straight Arrow Connector 19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/>
            <p:cNvGrpSpPr/>
            <p:nvPr/>
          </p:nvGrpSpPr>
          <p:grpSpPr>
            <a:xfrm>
              <a:off x="5858548" y="3772516"/>
              <a:ext cx="82260" cy="186760"/>
              <a:chOff x="8102500" y="5127550"/>
              <a:chExt cx="91440" cy="228600"/>
            </a:xfrm>
          </p:grpSpPr>
          <p:cxnSp>
            <p:nvCxnSpPr>
              <p:cNvPr id="226" name="Straight Connector 225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tangle 202"/>
            <p:cNvSpPr/>
            <p:nvPr/>
          </p:nvSpPr>
          <p:spPr>
            <a:xfrm>
              <a:off x="1328334" y="3731014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50926" y="3752330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686255" y="4139003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044879" y="4124460"/>
              <a:ext cx="769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after</a:t>
              </a:r>
            </a:p>
          </p:txBody>
        </p:sp>
        <p:grpSp>
          <p:nvGrpSpPr>
            <p:cNvPr id="208" name="Group 13"/>
            <p:cNvGrpSpPr/>
            <p:nvPr/>
          </p:nvGrpSpPr>
          <p:grpSpPr>
            <a:xfrm>
              <a:off x="2888986" y="3731014"/>
              <a:ext cx="741348" cy="268935"/>
              <a:chOff x="3595652" y="5076750"/>
              <a:chExt cx="1207618" cy="329184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38</a:t>
                </a: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9" name="Group 60"/>
            <p:cNvGrpSpPr/>
            <p:nvPr/>
          </p:nvGrpSpPr>
          <p:grpSpPr>
            <a:xfrm>
              <a:off x="1525008" y="3731014"/>
              <a:ext cx="1363978" cy="268935"/>
              <a:chOff x="7407221" y="2649825"/>
              <a:chExt cx="1363978" cy="268935"/>
            </a:xfrm>
          </p:grpSpPr>
          <p:grpSp>
            <p:nvGrpSpPr>
              <p:cNvPr id="215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23</a:t>
                  </a: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16" name="Straight Arrow Connector 215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>
                <a:off x="7407221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Shape 209"/>
            <p:cNvCxnSpPr/>
            <p:nvPr/>
          </p:nvCxnSpPr>
          <p:spPr>
            <a:xfrm flipV="1">
              <a:off x="2814831" y="3999949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33" name="Straight Arrow Connector 232"/>
          <p:cNvCxnSpPr/>
          <p:nvPr/>
        </p:nvCxnSpPr>
        <p:spPr>
          <a:xfrm>
            <a:off x="3222527" y="5629151"/>
            <a:ext cx="1345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Slide Number Placeholder 2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/>
      <p:bldP spid="276" grpId="0" animBg="1"/>
      <p:bldP spid="111" grpId="0" animBg="1"/>
      <p:bldP spid="273" grpId="0" animBg="1"/>
      <p:bldP spid="195" grpId="0" animBg="1"/>
      <p:bldP spid="1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function to delete a number after the node pointed to by </a:t>
            </a:r>
            <a:r>
              <a:rPr lang="en-US" sz="20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after </a:t>
            </a:r>
            <a:r>
              <a:rPr lang="en-US" sz="2400" dirty="0"/>
              <a:t>in a linked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5534" y="2873024"/>
            <a:ext cx="5833532" cy="266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// assume that after points to a node and is // i.e., after not equals null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delete_node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( Node * after)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p = after-&gt;next;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after-&gt;next = p-&gt;next;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delete p;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15534" y="5654039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build_list_sorted.cpp</a:t>
            </a:r>
          </a:p>
        </p:txBody>
      </p:sp>
    </p:spTree>
    <p:extLst>
      <p:ext uri="{BB962C8B-B14F-4D97-AF65-F5344CB8AC3E}">
        <p14:creationId xmlns:p14="http://schemas.microsoft.com/office/powerpoint/2010/main" val="3854612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search for an item in a linked list is similar to traversing a list:  </a:t>
            </a:r>
          </a:p>
          <a:p>
            <a:pPr lvl="1"/>
            <a:r>
              <a:rPr lang="en-US" sz="2000" dirty="0"/>
              <a:t>starting from the first node, we go through the items one by one</a:t>
            </a:r>
          </a:p>
          <a:p>
            <a:pPr lvl="1"/>
            <a:r>
              <a:rPr lang="en-US" sz="2000" dirty="0"/>
              <a:t>return the pointer to a found item, if found; or</a:t>
            </a:r>
          </a:p>
          <a:p>
            <a:pPr lvl="1"/>
            <a:r>
              <a:rPr lang="en-US" sz="2000" dirty="0"/>
              <a:t>return NULL if we reach the end of a list and the item is not found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1763" y="3253433"/>
            <a:ext cx="5389295" cy="3329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Node *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find( Node * head,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num 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current = head;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while (current != NULL)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if (current-&gt;info == num)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	return current;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else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	current = current-&gt;next;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return NULL;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04829" y="6027477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build_list_sorted.cpp</a:t>
            </a:r>
          </a:p>
        </p:txBody>
      </p:sp>
    </p:spTree>
    <p:extLst>
      <p:ext uri="{BB962C8B-B14F-4D97-AF65-F5344CB8AC3E}">
        <p14:creationId xmlns:p14="http://schemas.microsoft.com/office/powerpoint/2010/main" val="273381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Mode of data access – </a:t>
            </a:r>
            <a:r>
              <a:rPr lang="en-US" dirty="0"/>
              <a:t>Random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is a container which allows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random access </a:t>
            </a:r>
            <a:r>
              <a:rPr lang="en-US" dirty="0"/>
              <a:t>to the items stored in it.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36642"/>
              </p:ext>
            </p:extLst>
          </p:nvPr>
        </p:nvGraphicFramePr>
        <p:xfrm>
          <a:off x="1742486" y="2670168"/>
          <a:ext cx="609600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31499" y="242969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0346" y="242969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9193" y="242969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8040" y="242969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6887" y="242969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734" y="242969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[5]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4581" y="242969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[6]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3428" y="242969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[7]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2275" y="242969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[8]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1119" y="242969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[9]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0498" y="271478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743876" y="3174060"/>
            <a:ext cx="5640149" cy="41780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We can directly access the 5</a:t>
            </a:r>
            <a:r>
              <a:rPr lang="en-US" sz="1400" baseline="30000" dirty="0">
                <a:latin typeface="Segoe Print" pitchFamily="2" charset="0"/>
              </a:rPr>
              <a:t>th</a:t>
            </a:r>
            <a:r>
              <a:rPr lang="en-US" sz="1400" dirty="0">
                <a:latin typeface="Segoe Print" pitchFamily="2" charset="0"/>
              </a:rPr>
              <a:t> item by writing </a:t>
            </a:r>
            <a:r>
              <a:rPr lang="en-US" sz="14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data[4]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730" y="3884670"/>
            <a:ext cx="470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want to access the 5</a:t>
            </a:r>
            <a:r>
              <a:rPr lang="en-US" baseline="30000" dirty="0"/>
              <a:t>th</a:t>
            </a:r>
            <a:r>
              <a:rPr lang="en-US" dirty="0"/>
              <a:t> smallest item?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15739"/>
              </p:ext>
            </p:extLst>
          </p:nvPr>
        </p:nvGraphicFramePr>
        <p:xfrm>
          <a:off x="1742486" y="4565795"/>
          <a:ext cx="609600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831499" y="432532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40346" y="432532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9193" y="432532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8040" y="432532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6887" y="432532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[4]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75734" y="432532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[5]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4581" y="432532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[6]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3428" y="432532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[7]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02275" y="432532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[8]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11119" y="432532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[9]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00498" y="461041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743876" y="5028626"/>
            <a:ext cx="5640149" cy="41780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Sort the array, and then access </a:t>
            </a:r>
            <a:r>
              <a:rPr lang="en-US" sz="14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data[4]</a:t>
            </a:r>
            <a:r>
              <a:rPr lang="en-US" sz="1400" dirty="0">
                <a:latin typeface="Segoe Print" pitchFamily="2" charset="0"/>
              </a:rPr>
              <a:t> directly</a:t>
            </a:r>
            <a:endParaRPr lang="en-US" sz="14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743876" y="5556095"/>
            <a:ext cx="5640149" cy="5700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Search can also be made fast (with a binary search) with a sorted array</a:t>
            </a:r>
            <a:endParaRPr lang="en-US" sz="14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1" grpId="1" animBg="1"/>
      <p:bldP spid="32" grpId="0" animBg="1"/>
      <p:bldP spid="3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>
            <a:off x="760652" y="2532808"/>
            <a:ext cx="7784538" cy="1925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805363"/>
          </a:xfrm>
        </p:spPr>
        <p:txBody>
          <a:bodyPr>
            <a:normAutofit/>
          </a:bodyPr>
          <a:lstStyle/>
          <a:p>
            <a:r>
              <a:rPr lang="en-US" sz="2400" dirty="0"/>
              <a:t>To build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sorted linked list </a:t>
            </a:r>
            <a:r>
              <a:rPr lang="en-US" sz="2400" dirty="0"/>
              <a:t>in which the items are always maintained in order, we need to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search</a:t>
            </a:r>
            <a:r>
              <a:rPr lang="en-US" sz="2400" dirty="0"/>
              <a:t> for an appropriate location to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insert</a:t>
            </a:r>
            <a:r>
              <a:rPr lang="en-US" sz="2400" dirty="0"/>
              <a:t> before adding any new item to the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Sorted Linked List</a:t>
            </a:r>
          </a:p>
        </p:txBody>
      </p:sp>
      <p:grpSp>
        <p:nvGrpSpPr>
          <p:cNvPr id="8" name="Group 37"/>
          <p:cNvGrpSpPr/>
          <p:nvPr/>
        </p:nvGrpSpPr>
        <p:grpSpPr>
          <a:xfrm>
            <a:off x="4941747" y="2792060"/>
            <a:ext cx="82260" cy="186760"/>
            <a:chOff x="8102500" y="5127550"/>
            <a:chExt cx="91440" cy="2286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4347501" y="2750558"/>
            <a:ext cx="388815" cy="2689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7725" y="277187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24" y="3122498"/>
            <a:ext cx="187845" cy="247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54772" y="3122498"/>
            <a:ext cx="965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current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44175" y="2888012"/>
            <a:ext cx="379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/>
          <p:nvPr/>
        </p:nvCxnSpPr>
        <p:spPr>
          <a:xfrm flipV="1">
            <a:off x="4461000" y="2983444"/>
            <a:ext cx="129145" cy="26286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80533" y="273275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62:</a:t>
            </a:r>
          </a:p>
        </p:txBody>
      </p:sp>
      <p:grpSp>
        <p:nvGrpSpPr>
          <p:cNvPr id="82" name="Group 37"/>
          <p:cNvGrpSpPr/>
          <p:nvPr/>
        </p:nvGrpSpPr>
        <p:grpSpPr>
          <a:xfrm>
            <a:off x="5937540" y="3725749"/>
            <a:ext cx="82260" cy="186760"/>
            <a:chOff x="8102500" y="5127550"/>
            <a:chExt cx="91440" cy="2286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>
            <a:off x="4350050" y="3676155"/>
            <a:ext cx="388815" cy="2689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840274" y="369747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334973" y="4048095"/>
            <a:ext cx="187845" cy="247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557321" y="4048095"/>
            <a:ext cx="965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current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546724" y="3813609"/>
            <a:ext cx="379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hape 90"/>
          <p:cNvCxnSpPr/>
          <p:nvPr/>
        </p:nvCxnSpPr>
        <p:spPr>
          <a:xfrm flipV="1">
            <a:off x="4463549" y="3909041"/>
            <a:ext cx="129145" cy="26286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113792" y="275055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1. search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13792" y="3676155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2. insert</a:t>
            </a:r>
          </a:p>
        </p:txBody>
      </p:sp>
      <p:grpSp>
        <p:nvGrpSpPr>
          <p:cNvPr id="94" name="Group 50"/>
          <p:cNvGrpSpPr/>
          <p:nvPr/>
        </p:nvGrpSpPr>
        <p:grpSpPr>
          <a:xfrm>
            <a:off x="4941747" y="3679141"/>
            <a:ext cx="983992" cy="268935"/>
            <a:chOff x="7787207" y="2649825"/>
            <a:chExt cx="983992" cy="268935"/>
          </a:xfrm>
        </p:grpSpPr>
        <p:grpSp>
          <p:nvGrpSpPr>
            <p:cNvPr id="95" name="Group 54"/>
            <p:cNvGrpSpPr/>
            <p:nvPr/>
          </p:nvGrpSpPr>
          <p:grpSpPr>
            <a:xfrm>
              <a:off x="7787207" y="2649825"/>
              <a:ext cx="741348" cy="268935"/>
              <a:chOff x="3595652" y="5076750"/>
              <a:chExt cx="1207618" cy="329184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62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>
              <a:off x="8391213" y="2787279"/>
              <a:ext cx="379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60652" y="4458712"/>
            <a:ext cx="7784538" cy="1925904"/>
            <a:chOff x="760652" y="4458712"/>
            <a:chExt cx="7784538" cy="1925904"/>
          </a:xfrm>
        </p:grpSpPr>
        <p:sp>
          <p:nvSpPr>
            <p:cNvPr id="138" name="Rectangle 137"/>
            <p:cNvSpPr/>
            <p:nvPr/>
          </p:nvSpPr>
          <p:spPr>
            <a:xfrm>
              <a:off x="760652" y="4458712"/>
              <a:ext cx="7784538" cy="19259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347501" y="4676462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37725" y="469777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795585" y="5048402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17933" y="5048402"/>
              <a:ext cx="965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4544175" y="4813916"/>
              <a:ext cx="379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hape 147"/>
            <p:cNvCxnSpPr/>
            <p:nvPr/>
          </p:nvCxnSpPr>
          <p:spPr>
            <a:xfrm flipV="1">
              <a:off x="4924161" y="4909348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880533" y="4658660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 89:</a:t>
              </a:r>
            </a:p>
          </p:txBody>
        </p:sp>
        <p:grpSp>
          <p:nvGrpSpPr>
            <p:cNvPr id="150" name="Group 37"/>
            <p:cNvGrpSpPr/>
            <p:nvPr/>
          </p:nvGrpSpPr>
          <p:grpSpPr>
            <a:xfrm>
              <a:off x="6931253" y="5651653"/>
              <a:ext cx="82260" cy="186760"/>
              <a:chOff x="8102500" y="5127550"/>
              <a:chExt cx="91440" cy="22860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Rectangle 153"/>
            <p:cNvSpPr/>
            <p:nvPr/>
          </p:nvSpPr>
          <p:spPr>
            <a:xfrm>
              <a:off x="4350050" y="5602059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40274" y="562337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798134" y="5973999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020482" y="5973999"/>
              <a:ext cx="965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4546724" y="5739513"/>
              <a:ext cx="379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hape 158"/>
            <p:cNvCxnSpPr/>
            <p:nvPr/>
          </p:nvCxnSpPr>
          <p:spPr>
            <a:xfrm flipV="1">
              <a:off x="4926710" y="5834945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2113792" y="4676462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Print" pitchFamily="2" charset="0"/>
                </a:rPr>
                <a:t>1. search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113792" y="5602059"/>
              <a:ext cx="949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Print" pitchFamily="2" charset="0"/>
                </a:rPr>
                <a:t>2. insert</a:t>
              </a:r>
            </a:p>
          </p:txBody>
        </p:sp>
        <p:grpSp>
          <p:nvGrpSpPr>
            <p:cNvPr id="162" name="Group 50"/>
            <p:cNvGrpSpPr/>
            <p:nvPr/>
          </p:nvGrpSpPr>
          <p:grpSpPr>
            <a:xfrm>
              <a:off x="4941747" y="5605045"/>
              <a:ext cx="983992" cy="268935"/>
              <a:chOff x="7787207" y="2649825"/>
              <a:chExt cx="983992" cy="268935"/>
            </a:xfrm>
          </p:grpSpPr>
          <p:grpSp>
            <p:nvGrpSpPr>
              <p:cNvPr id="163" name="Group 54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62</a:t>
                  </a: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64" name="Straight Arrow Connector 163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37"/>
            <p:cNvGrpSpPr/>
            <p:nvPr/>
          </p:nvGrpSpPr>
          <p:grpSpPr>
            <a:xfrm>
              <a:off x="5937540" y="4720536"/>
              <a:ext cx="82260" cy="186760"/>
              <a:chOff x="8102500" y="5127550"/>
              <a:chExt cx="91440" cy="22860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50"/>
            <p:cNvGrpSpPr/>
            <p:nvPr/>
          </p:nvGrpSpPr>
          <p:grpSpPr>
            <a:xfrm>
              <a:off x="4941747" y="4673928"/>
              <a:ext cx="983992" cy="268935"/>
              <a:chOff x="7787207" y="2649825"/>
              <a:chExt cx="983992" cy="268935"/>
            </a:xfrm>
          </p:grpSpPr>
          <p:grpSp>
            <p:nvGrpSpPr>
              <p:cNvPr id="172" name="Group 54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62</a:t>
                  </a: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73" name="Straight Arrow Connector 172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49"/>
            <p:cNvGrpSpPr/>
            <p:nvPr/>
          </p:nvGrpSpPr>
          <p:grpSpPr>
            <a:xfrm>
              <a:off x="5925739" y="5605045"/>
              <a:ext cx="983992" cy="268935"/>
              <a:chOff x="7787207" y="2649825"/>
              <a:chExt cx="983992" cy="268935"/>
            </a:xfrm>
          </p:grpSpPr>
          <p:grpSp>
            <p:nvGrpSpPr>
              <p:cNvPr id="178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80" name="Rectangle 14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89</a:t>
                  </a: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79" name="Straight Arrow Connector 19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Slide Number Placeholder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Sorted Linked List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0652" y="1351372"/>
            <a:ext cx="7784538" cy="1925904"/>
            <a:chOff x="760652" y="1351372"/>
            <a:chExt cx="7784538" cy="1925904"/>
          </a:xfrm>
        </p:grpSpPr>
        <p:sp>
          <p:nvSpPr>
            <p:cNvPr id="136" name="Rectangle 135"/>
            <p:cNvSpPr/>
            <p:nvPr/>
          </p:nvSpPr>
          <p:spPr>
            <a:xfrm>
              <a:off x="760652" y="1351372"/>
              <a:ext cx="7784538" cy="19259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24417" y="1569122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4641" y="159043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09340" y="1941062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31688" y="1941062"/>
              <a:ext cx="965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921091" y="1706576"/>
              <a:ext cx="379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/>
            <p:nvPr/>
          </p:nvCxnSpPr>
          <p:spPr>
            <a:xfrm flipV="1">
              <a:off x="3837916" y="1802008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880533" y="1551320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 23: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26966" y="2494719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17190" y="251603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711889" y="2866659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34237" y="2866659"/>
              <a:ext cx="965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3923640" y="2632173"/>
              <a:ext cx="379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hape 90"/>
            <p:cNvCxnSpPr/>
            <p:nvPr/>
          </p:nvCxnSpPr>
          <p:spPr>
            <a:xfrm flipV="1">
              <a:off x="3840465" y="2727605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895308" y="1569122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Print" pitchFamily="2" charset="0"/>
                </a:rPr>
                <a:t>1. search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95308" y="2494719"/>
              <a:ext cx="949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Print" pitchFamily="2" charset="0"/>
                </a:rPr>
                <a:t>2. insert</a:t>
              </a:r>
            </a:p>
          </p:txBody>
        </p:sp>
        <p:grpSp>
          <p:nvGrpSpPr>
            <p:cNvPr id="101" name="Group 37"/>
            <p:cNvGrpSpPr/>
            <p:nvPr/>
          </p:nvGrpSpPr>
          <p:grpSpPr>
            <a:xfrm>
              <a:off x="6308169" y="1615730"/>
              <a:ext cx="82260" cy="186760"/>
              <a:chOff x="8102500" y="5127550"/>
              <a:chExt cx="91440" cy="22860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50"/>
            <p:cNvGrpSpPr/>
            <p:nvPr/>
          </p:nvGrpSpPr>
          <p:grpSpPr>
            <a:xfrm>
              <a:off x="4318663" y="1569122"/>
              <a:ext cx="983992" cy="268935"/>
              <a:chOff x="7787207" y="2649825"/>
              <a:chExt cx="983992" cy="268935"/>
            </a:xfrm>
          </p:grpSpPr>
          <p:grpSp>
            <p:nvGrpSpPr>
              <p:cNvPr id="106" name="Group 54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62</a:t>
                  </a: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07" name="Straight Arrow Connector 106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49"/>
            <p:cNvGrpSpPr/>
            <p:nvPr/>
          </p:nvGrpSpPr>
          <p:grpSpPr>
            <a:xfrm>
              <a:off x="5302655" y="1569122"/>
              <a:ext cx="983992" cy="268935"/>
              <a:chOff x="7787207" y="2649825"/>
              <a:chExt cx="983992" cy="268935"/>
            </a:xfrm>
          </p:grpSpPr>
          <p:grpSp>
            <p:nvGrpSpPr>
              <p:cNvPr id="111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13" name="Rectangle 14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89</a:t>
                  </a: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12" name="Straight Arrow Connector 19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4318663" y="2497705"/>
              <a:ext cx="983992" cy="268935"/>
              <a:chOff x="4230013" y="1184666"/>
              <a:chExt cx="983992" cy="268935"/>
            </a:xfrm>
          </p:grpSpPr>
          <p:grpSp>
            <p:nvGrpSpPr>
              <p:cNvPr id="117" name="Group 13"/>
              <p:cNvGrpSpPr/>
              <p:nvPr/>
            </p:nvGrpSpPr>
            <p:grpSpPr>
              <a:xfrm>
                <a:off x="4230013" y="1184666"/>
                <a:ext cx="741348" cy="268935"/>
                <a:chOff x="3595652" y="5076750"/>
                <a:chExt cx="1207618" cy="329184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23</a:t>
                  </a: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18" name="Straight Arrow Connector 23"/>
              <p:cNvCxnSpPr/>
              <p:nvPr/>
            </p:nvCxnSpPr>
            <p:spPr>
              <a:xfrm>
                <a:off x="4834019" y="1322120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37"/>
            <p:cNvGrpSpPr/>
            <p:nvPr/>
          </p:nvGrpSpPr>
          <p:grpSpPr>
            <a:xfrm>
              <a:off x="7292161" y="2546885"/>
              <a:ext cx="82260" cy="186760"/>
              <a:chOff x="8102500" y="5127550"/>
              <a:chExt cx="91440" cy="228600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50"/>
            <p:cNvGrpSpPr/>
            <p:nvPr/>
          </p:nvGrpSpPr>
          <p:grpSpPr>
            <a:xfrm>
              <a:off x="5302655" y="2500277"/>
              <a:ext cx="983992" cy="268935"/>
              <a:chOff x="7787207" y="2649825"/>
              <a:chExt cx="983992" cy="268935"/>
            </a:xfrm>
          </p:grpSpPr>
          <p:grpSp>
            <p:nvGrpSpPr>
              <p:cNvPr id="126" name="Group 54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62</a:t>
                  </a: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27" name="Straight Arrow Connector 126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49"/>
            <p:cNvGrpSpPr/>
            <p:nvPr/>
          </p:nvGrpSpPr>
          <p:grpSpPr>
            <a:xfrm>
              <a:off x="6286647" y="2500277"/>
              <a:ext cx="983992" cy="268935"/>
              <a:chOff x="7787207" y="2649825"/>
              <a:chExt cx="983992" cy="268935"/>
            </a:xfrm>
          </p:grpSpPr>
          <p:grpSp>
            <p:nvGrpSpPr>
              <p:cNvPr id="131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33" name="Rectangle 14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89</a:t>
                  </a: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32" name="Straight Arrow Connector 19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760652" y="3277276"/>
            <a:ext cx="7909381" cy="2611795"/>
            <a:chOff x="760652" y="3277276"/>
            <a:chExt cx="7909381" cy="2611795"/>
          </a:xfrm>
        </p:grpSpPr>
        <p:sp>
          <p:nvSpPr>
            <p:cNvPr id="138" name="Rectangle 137"/>
            <p:cNvSpPr/>
            <p:nvPr/>
          </p:nvSpPr>
          <p:spPr>
            <a:xfrm>
              <a:off x="760652" y="3277276"/>
              <a:ext cx="7784538" cy="19259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724417" y="3495026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14641" y="3516342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172501" y="3866966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94849" y="3866966"/>
              <a:ext cx="965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3921091" y="3632480"/>
              <a:ext cx="379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hape 147"/>
            <p:cNvCxnSpPr/>
            <p:nvPr/>
          </p:nvCxnSpPr>
          <p:spPr>
            <a:xfrm flipV="1">
              <a:off x="4301077" y="3727912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880533" y="3477224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 38: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726966" y="4420623"/>
              <a:ext cx="388815" cy="2689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217190" y="444193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head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175050" y="4792563"/>
              <a:ext cx="187845" cy="247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397398" y="4792563"/>
              <a:ext cx="965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923640" y="4558077"/>
              <a:ext cx="379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hape 158"/>
            <p:cNvCxnSpPr/>
            <p:nvPr/>
          </p:nvCxnSpPr>
          <p:spPr>
            <a:xfrm flipV="1">
              <a:off x="4303626" y="4653509"/>
              <a:ext cx="129145" cy="2628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1895308" y="3495026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Print" pitchFamily="2" charset="0"/>
                </a:rPr>
                <a:t>1. search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895308" y="4420623"/>
              <a:ext cx="949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Print" pitchFamily="2" charset="0"/>
                </a:rPr>
                <a:t>2. insert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318663" y="3492454"/>
              <a:ext cx="983992" cy="268935"/>
              <a:chOff x="4230013" y="1184666"/>
              <a:chExt cx="983992" cy="268935"/>
            </a:xfrm>
          </p:grpSpPr>
          <p:grpSp>
            <p:nvGrpSpPr>
              <p:cNvPr id="137" name="Group 13"/>
              <p:cNvGrpSpPr/>
              <p:nvPr/>
            </p:nvGrpSpPr>
            <p:grpSpPr>
              <a:xfrm>
                <a:off x="4230013" y="1184666"/>
                <a:ext cx="741348" cy="268935"/>
                <a:chOff x="3595652" y="5076750"/>
                <a:chExt cx="1207618" cy="329184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23</a:t>
                  </a: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39" name="Straight Arrow Connector 23"/>
              <p:cNvCxnSpPr/>
              <p:nvPr/>
            </p:nvCxnSpPr>
            <p:spPr>
              <a:xfrm>
                <a:off x="4834019" y="1322120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37"/>
            <p:cNvGrpSpPr/>
            <p:nvPr/>
          </p:nvGrpSpPr>
          <p:grpSpPr>
            <a:xfrm>
              <a:off x="7292161" y="3541634"/>
              <a:ext cx="82260" cy="186760"/>
              <a:chOff x="8102500" y="5127550"/>
              <a:chExt cx="91440" cy="228600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50"/>
            <p:cNvGrpSpPr/>
            <p:nvPr/>
          </p:nvGrpSpPr>
          <p:grpSpPr>
            <a:xfrm>
              <a:off x="5302655" y="3495026"/>
              <a:ext cx="983992" cy="268935"/>
              <a:chOff x="7787207" y="2649825"/>
              <a:chExt cx="983992" cy="268935"/>
            </a:xfrm>
          </p:grpSpPr>
          <p:grpSp>
            <p:nvGrpSpPr>
              <p:cNvPr id="171" name="Group 54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62</a:t>
                  </a:r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72" name="Straight Arrow Connector 171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49"/>
            <p:cNvGrpSpPr/>
            <p:nvPr/>
          </p:nvGrpSpPr>
          <p:grpSpPr>
            <a:xfrm>
              <a:off x="6286647" y="3495026"/>
              <a:ext cx="983992" cy="268935"/>
              <a:chOff x="7787207" y="2649825"/>
              <a:chExt cx="983992" cy="268935"/>
            </a:xfrm>
          </p:grpSpPr>
          <p:grpSp>
            <p:nvGrpSpPr>
              <p:cNvPr id="182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84" name="Rectangle 14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89</a:t>
                  </a: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83" name="Straight Arrow Connector 19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49"/>
            <p:cNvGrpSpPr/>
            <p:nvPr/>
          </p:nvGrpSpPr>
          <p:grpSpPr>
            <a:xfrm>
              <a:off x="7271001" y="4420623"/>
              <a:ext cx="983992" cy="268935"/>
              <a:chOff x="7787207" y="2649825"/>
              <a:chExt cx="983992" cy="268935"/>
            </a:xfrm>
          </p:grpSpPr>
          <p:grpSp>
            <p:nvGrpSpPr>
              <p:cNvPr id="187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89" name="Rectangle 14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89</a:t>
                  </a: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88" name="Straight Arrow Connector 19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37"/>
            <p:cNvGrpSpPr/>
            <p:nvPr/>
          </p:nvGrpSpPr>
          <p:grpSpPr>
            <a:xfrm>
              <a:off x="8272579" y="4462125"/>
              <a:ext cx="82260" cy="186760"/>
              <a:chOff x="8102500" y="5127550"/>
              <a:chExt cx="91440" cy="2286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50"/>
            <p:cNvGrpSpPr/>
            <p:nvPr/>
          </p:nvGrpSpPr>
          <p:grpSpPr>
            <a:xfrm>
              <a:off x="6287009" y="4420623"/>
              <a:ext cx="983992" cy="268935"/>
              <a:chOff x="7787207" y="2649825"/>
              <a:chExt cx="983992" cy="268935"/>
            </a:xfrm>
          </p:grpSpPr>
          <p:grpSp>
            <p:nvGrpSpPr>
              <p:cNvPr id="196" name="Group 54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198" name="Rectangle 197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62</a:t>
                  </a: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97" name="Straight Arrow Connector 196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55"/>
            <p:cNvGrpSpPr/>
            <p:nvPr/>
          </p:nvGrpSpPr>
          <p:grpSpPr>
            <a:xfrm>
              <a:off x="5303017" y="4420623"/>
              <a:ext cx="983992" cy="268935"/>
              <a:chOff x="7787207" y="2649825"/>
              <a:chExt cx="983992" cy="268935"/>
            </a:xfrm>
          </p:grpSpPr>
          <p:grpSp>
            <p:nvGrpSpPr>
              <p:cNvPr id="201" name="Group 13"/>
              <p:cNvGrpSpPr/>
              <p:nvPr/>
            </p:nvGrpSpPr>
            <p:grpSpPr>
              <a:xfrm>
                <a:off x="7787207" y="2649825"/>
                <a:ext cx="741348" cy="268935"/>
                <a:chOff x="3595652" y="5076750"/>
                <a:chExt cx="1207618" cy="329184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38</a:t>
                  </a: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2" name="Straight Arrow Connector 201"/>
              <p:cNvCxnSpPr/>
              <p:nvPr/>
            </p:nvCxnSpPr>
            <p:spPr>
              <a:xfrm>
                <a:off x="8391213" y="2787279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/>
            <p:cNvGrpSpPr/>
            <p:nvPr/>
          </p:nvGrpSpPr>
          <p:grpSpPr>
            <a:xfrm>
              <a:off x="4319025" y="4420623"/>
              <a:ext cx="983992" cy="268935"/>
              <a:chOff x="4230013" y="1184666"/>
              <a:chExt cx="983992" cy="268935"/>
            </a:xfrm>
          </p:grpSpPr>
          <p:grpSp>
            <p:nvGrpSpPr>
              <p:cNvPr id="206" name="Group 13"/>
              <p:cNvGrpSpPr/>
              <p:nvPr/>
            </p:nvGrpSpPr>
            <p:grpSpPr>
              <a:xfrm>
                <a:off x="4230013" y="1184666"/>
                <a:ext cx="741348" cy="268935"/>
                <a:chOff x="3595652" y="5076750"/>
                <a:chExt cx="1207618" cy="329184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3595652" y="5076750"/>
                  <a:ext cx="775412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23</a:t>
                  </a: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4371064" y="5076750"/>
                  <a:ext cx="432206" cy="329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7" name="Straight Arrow Connector 23"/>
              <p:cNvCxnSpPr/>
              <p:nvPr/>
            </p:nvCxnSpPr>
            <p:spPr>
              <a:xfrm>
                <a:off x="4834019" y="1322120"/>
                <a:ext cx="3799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Rounded Rectangle 209"/>
            <p:cNvSpPr/>
            <p:nvPr/>
          </p:nvSpPr>
          <p:spPr>
            <a:xfrm>
              <a:off x="5060011" y="5069562"/>
              <a:ext cx="3610022" cy="81950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Print" pitchFamily="2" charset="0"/>
                </a:rPr>
                <a:t>Note that </a:t>
              </a:r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current </a:t>
              </a:r>
              <a:r>
                <a:rPr lang="en-US" sz="1200" dirty="0">
                  <a:latin typeface="Segoe Print" pitchFamily="2" charset="0"/>
                </a:rPr>
                <a:t>should always point to the previous node of where the new node is supposed to be</a:t>
              </a:r>
            </a:p>
          </p:txBody>
        </p:sp>
      </p:grpSp>
      <p:sp>
        <p:nvSpPr>
          <p:cNvPr id="211" name="Slide Number Placeholder 2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4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Sorted Linked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431" y="1373192"/>
            <a:ext cx="5542369" cy="4855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// return the node which is the last one in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// the list that is smaller than num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Node *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find_prev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( Node * head,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num 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if (head == NULL || head-&gt;info &gt;= num)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return NULL;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// at least one node in the list now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current = head;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while (current-&gt;next != NULL)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if (current-&gt;next-&gt;info &gt;= num)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	return current;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else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	current = current-&gt;next;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return current;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7969" y="5583196"/>
            <a:ext cx="3610022" cy="5154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Compare this with the </a:t>
            </a:r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find()</a:t>
            </a:r>
            <a:r>
              <a:rPr lang="en-US" sz="1200" dirty="0">
                <a:latin typeface="Segoe Print" pitchFamily="2" charset="0"/>
              </a:rPr>
              <a:t> function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07969" y="2370965"/>
            <a:ext cx="3610022" cy="663547"/>
            <a:chOff x="5407969" y="2370965"/>
            <a:chExt cx="3610022" cy="663547"/>
          </a:xfrm>
        </p:grpSpPr>
        <p:sp>
          <p:nvSpPr>
            <p:cNvPr id="8" name="Rounded Rectangle 7"/>
            <p:cNvSpPr/>
            <p:nvPr/>
          </p:nvSpPr>
          <p:spPr>
            <a:xfrm>
              <a:off x="5915279" y="2370965"/>
              <a:ext cx="3102712" cy="66354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Print" pitchFamily="2" charset="0"/>
                </a:rPr>
                <a:t>Return </a:t>
              </a:r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NULL</a:t>
              </a:r>
              <a:r>
                <a:rPr lang="en-US" sz="1200" dirty="0">
                  <a:latin typeface="Segoe Print" pitchFamily="2" charset="0"/>
                </a:rPr>
                <a:t> if the list is empty or the first item is not smaller than </a:t>
              </a:r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num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5407969" y="2702739"/>
              <a:ext cx="507310" cy="80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879497" y="3465844"/>
            <a:ext cx="4138494" cy="693462"/>
            <a:chOff x="4879497" y="3465844"/>
            <a:chExt cx="4138494" cy="693462"/>
          </a:xfrm>
        </p:grpSpPr>
        <p:sp>
          <p:nvSpPr>
            <p:cNvPr id="11" name="Rounded Rectangle 10"/>
            <p:cNvSpPr/>
            <p:nvPr/>
          </p:nvSpPr>
          <p:spPr>
            <a:xfrm>
              <a:off x="5407969" y="3465844"/>
              <a:ext cx="3610022" cy="6934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Print" pitchFamily="2" charset="0"/>
                </a:rPr>
                <a:t>Compare the next item with </a:t>
              </a:r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num</a:t>
              </a:r>
              <a:r>
                <a:rPr lang="en-US" sz="1200" dirty="0">
                  <a:latin typeface="Segoe Print" pitchFamily="2" charset="0"/>
                </a:rPr>
                <a:t>, </a:t>
              </a:r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&gt;=</a:t>
              </a:r>
              <a:r>
                <a:rPr lang="en-US" sz="1200" dirty="0">
                  <a:latin typeface="Segoe Print" pitchFamily="2" charset="0"/>
                </a:rPr>
                <a:t> makes sure that all items after </a:t>
              </a:r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current</a:t>
              </a:r>
              <a:r>
                <a:rPr lang="en-US" sz="1200" dirty="0">
                  <a:latin typeface="Segoe Print" pitchFamily="2" charset="0"/>
                </a:rPr>
                <a:t> is larger than </a:t>
              </a:r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num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4879497" y="3812575"/>
              <a:ext cx="528472" cy="3467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872673" y="4679651"/>
            <a:ext cx="6145318" cy="1033326"/>
            <a:chOff x="2872673" y="4679651"/>
            <a:chExt cx="6145318" cy="1033326"/>
          </a:xfrm>
        </p:grpSpPr>
        <p:sp>
          <p:nvSpPr>
            <p:cNvPr id="15" name="Rounded Rectangle 14"/>
            <p:cNvSpPr/>
            <p:nvPr/>
          </p:nvSpPr>
          <p:spPr>
            <a:xfrm>
              <a:off x="5407969" y="4679651"/>
              <a:ext cx="3610022" cy="6772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Print" pitchFamily="2" charset="0"/>
                </a:rPr>
                <a:t>Execution reaches this point only when </a:t>
              </a:r>
              <a:r>
                <a:rPr lang="en-US" sz="1200" dirty="0">
                  <a:latin typeface="Consolas" panose="020B0609020204030204" pitchFamily="49" charset="0"/>
                  <a:ea typeface="Menlo" pitchFamily="49" charset="0"/>
                  <a:cs typeface="Consolas" panose="020B0609020204030204" pitchFamily="49" charset="0"/>
                </a:rPr>
                <a:t>num</a:t>
              </a:r>
              <a:r>
                <a:rPr lang="en-US" sz="1200" dirty="0">
                  <a:latin typeface="Segoe Print" pitchFamily="2" charset="0"/>
                </a:rPr>
                <a:t> is larger than all the existing items in the list</a:t>
              </a: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2872673" y="5018289"/>
              <a:ext cx="2535296" cy="6946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7431" y="6228413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build_list_sorted.cpp</a:t>
            </a:r>
          </a:p>
        </p:txBody>
      </p:sp>
    </p:spTree>
    <p:extLst>
      <p:ext uri="{BB962C8B-B14F-4D97-AF65-F5344CB8AC3E}">
        <p14:creationId xmlns:p14="http://schemas.microsoft.com/office/powerpoint/2010/main" val="373152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Sorted Linked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882033" y="1675051"/>
            <a:ext cx="5551134" cy="3997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head = NULL, * </a:t>
            </a:r>
            <a:r>
              <a:rPr lang="en-US" sz="1600" dirty="0" err="1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after_this</a:t>
            </a:r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;	</a:t>
            </a: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num = 0;</a:t>
            </a:r>
          </a:p>
          <a:p>
            <a:endParaRPr lang="en-US" sz="16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&gt;&gt; num;</a:t>
            </a: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while ( num != -999 ) {</a:t>
            </a: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after_this</a:t>
            </a:r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find_prev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(head, num)</a:t>
            </a:r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; </a:t>
            </a:r>
          </a:p>
          <a:p>
            <a:endParaRPr lang="en-US" sz="16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if 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after_this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== NULL</a:t>
            </a:r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head_insert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(head, num);</a:t>
            </a: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else </a:t>
            </a: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insert(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after_this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, num)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&gt;&gt; num;</a:t>
            </a: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683098" y="2168665"/>
            <a:ext cx="3187947" cy="11142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The comparison in </a:t>
            </a:r>
            <a:r>
              <a:rPr lang="en-US" sz="1200" dirty="0" err="1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find_prev</a:t>
            </a:r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()</a:t>
            </a:r>
            <a:r>
              <a:rPr lang="en-US" sz="1200" dirty="0">
                <a:latin typeface="Segoe Print" pitchFamily="2" charset="0"/>
              </a:rPr>
              <a:t> determines whether the resulting list is in increasing order or in decreasing order</a:t>
            </a:r>
            <a:endParaRPr lang="en-US" sz="12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5154626" y="2725789"/>
            <a:ext cx="528472" cy="557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82033" y="5672517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build_list_sorted.cpp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53481" y="11399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85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an Entire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an entire linked list, we may iteratively delete the head node from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7139" y="2605635"/>
            <a:ext cx="5551134" cy="1946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void </a:t>
            </a:r>
            <a:r>
              <a:rPr lang="en-US" sz="1600" dirty="0" err="1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delete_list</a:t>
            </a:r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(Node *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head)</a:t>
            </a: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while ( head != NULL ) {</a:t>
            </a: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	</a:t>
            </a:r>
            <a:r>
              <a:rPr lang="en-US" sz="1600" dirty="0" err="1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delete_head</a:t>
            </a:r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(head);</a:t>
            </a: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17139" y="4551714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build_list_sorted.cpp</a:t>
            </a:r>
          </a:p>
        </p:txBody>
      </p:sp>
    </p:spTree>
    <p:extLst>
      <p:ext uri="{BB962C8B-B14F-4D97-AF65-F5344CB8AC3E}">
        <p14:creationId xmlns:p14="http://schemas.microsoft.com/office/powerpoint/2010/main" val="505224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Doubly-linked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Circularly-linked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02752" y="2580557"/>
            <a:ext cx="775412" cy="32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5870" y="2580557"/>
            <a:ext cx="217250" cy="32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885502" y="2580557"/>
            <a:ext cx="217250" cy="32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44904" y="2580557"/>
            <a:ext cx="775412" cy="32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38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0316" y="2580557"/>
            <a:ext cx="217250" cy="32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91645" y="2580557"/>
            <a:ext cx="775412" cy="32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64760" y="2580557"/>
            <a:ext cx="217251" cy="32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974394" y="2580557"/>
            <a:ext cx="217251" cy="32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36090" y="2580557"/>
            <a:ext cx="775412" cy="32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11503" y="2580557"/>
            <a:ext cx="214954" cy="32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62431" y="2093736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31746" y="211982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29948" y="2580557"/>
            <a:ext cx="217250" cy="32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18839" y="2580557"/>
            <a:ext cx="217251" cy="32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972748" y="2692773"/>
            <a:ext cx="5083200" cy="228600"/>
            <a:chOff x="3360454" y="2550508"/>
            <a:chExt cx="5083200" cy="2286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904900" y="2664300"/>
              <a:ext cx="457200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449345" y="2664300"/>
              <a:ext cx="457200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969545" y="2664300"/>
              <a:ext cx="365760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37"/>
            <p:cNvGrpSpPr/>
            <p:nvPr/>
          </p:nvGrpSpPr>
          <p:grpSpPr>
            <a:xfrm>
              <a:off x="8352214" y="2550508"/>
              <a:ext cx="91440" cy="228600"/>
              <a:chOff x="8102500" y="5127550"/>
              <a:chExt cx="91440" cy="2286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V="1">
              <a:off x="3360454" y="2664300"/>
              <a:ext cx="457200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rot="10800000">
            <a:off x="1572119" y="2591613"/>
            <a:ext cx="5083200" cy="228600"/>
            <a:chOff x="3360454" y="2550508"/>
            <a:chExt cx="5083200" cy="228600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4904900" y="2664300"/>
              <a:ext cx="457200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49345" y="2664300"/>
              <a:ext cx="457200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969545" y="2664300"/>
              <a:ext cx="365760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37"/>
            <p:cNvGrpSpPr/>
            <p:nvPr/>
          </p:nvGrpSpPr>
          <p:grpSpPr>
            <a:xfrm>
              <a:off x="8352214" y="2550508"/>
              <a:ext cx="91440" cy="228600"/>
              <a:chOff x="8102500" y="5127550"/>
              <a:chExt cx="91440" cy="228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/>
            <p:nvPr/>
          </p:nvCxnSpPr>
          <p:spPr>
            <a:xfrm flipV="1">
              <a:off x="3360454" y="2664300"/>
              <a:ext cx="457200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>
          <a:xfrm>
            <a:off x="2204644" y="2257668"/>
            <a:ext cx="0" cy="322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12"/>
          <p:cNvGrpSpPr/>
          <p:nvPr/>
        </p:nvGrpSpPr>
        <p:grpSpPr>
          <a:xfrm>
            <a:off x="1794062" y="4847129"/>
            <a:ext cx="1207618" cy="329184"/>
            <a:chOff x="2023494" y="5076750"/>
            <a:chExt cx="1207618" cy="329184"/>
          </a:xfrm>
        </p:grpSpPr>
        <p:sp>
          <p:nvSpPr>
            <p:cNvPr id="58" name="Rectangle 57"/>
            <p:cNvSpPr/>
            <p:nvPr/>
          </p:nvSpPr>
          <p:spPr>
            <a:xfrm>
              <a:off x="2023494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98906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13"/>
          <p:cNvGrpSpPr/>
          <p:nvPr/>
        </p:nvGrpSpPr>
        <p:grpSpPr>
          <a:xfrm>
            <a:off x="3338508" y="4847129"/>
            <a:ext cx="1207618" cy="329184"/>
            <a:chOff x="3595652" y="5076750"/>
            <a:chExt cx="1207618" cy="329184"/>
          </a:xfrm>
        </p:grpSpPr>
        <p:sp>
          <p:nvSpPr>
            <p:cNvPr id="61" name="Rectangle 60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47"/>
          <p:cNvGrpSpPr/>
          <p:nvPr/>
        </p:nvGrpSpPr>
        <p:grpSpPr>
          <a:xfrm>
            <a:off x="4882954" y="4847129"/>
            <a:ext cx="1207618" cy="329184"/>
            <a:chOff x="3595652" y="5076750"/>
            <a:chExt cx="1207618" cy="329184"/>
          </a:xfrm>
        </p:grpSpPr>
        <p:sp>
          <p:nvSpPr>
            <p:cNvPr id="64" name="Rectangle 63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50"/>
          <p:cNvGrpSpPr/>
          <p:nvPr/>
        </p:nvGrpSpPr>
        <p:grpSpPr>
          <a:xfrm>
            <a:off x="6427399" y="4847129"/>
            <a:ext cx="1207618" cy="329184"/>
            <a:chOff x="3595652" y="5076750"/>
            <a:chExt cx="1207618" cy="329184"/>
          </a:xfrm>
        </p:grpSpPr>
        <p:sp>
          <p:nvSpPr>
            <p:cNvPr id="67" name="Rectangle 66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9" name="Straight Arrow Connector 68"/>
          <p:cNvCxnSpPr>
            <a:endCxn id="61" idx="1"/>
          </p:cNvCxnSpPr>
          <p:nvPr/>
        </p:nvCxnSpPr>
        <p:spPr>
          <a:xfrm flipV="1">
            <a:off x="2784430" y="5011721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328876" y="5011721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873321" y="5011721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21135" y="4302049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128630" y="4482988"/>
            <a:ext cx="0" cy="364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390450" y="4328141"/>
            <a:ext cx="556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cxnSp>
        <p:nvCxnSpPr>
          <p:cNvPr id="90" name="Elbow Connector 89"/>
          <p:cNvCxnSpPr>
            <a:endCxn id="58" idx="2"/>
          </p:cNvCxnSpPr>
          <p:nvPr/>
        </p:nvCxnSpPr>
        <p:spPr>
          <a:xfrm rot="10800000" flipV="1">
            <a:off x="2181768" y="5016215"/>
            <a:ext cx="5243496" cy="160098"/>
          </a:xfrm>
          <a:prstGeom prst="bentConnector4">
            <a:avLst>
              <a:gd name="adj1" fmla="val -149"/>
              <a:gd name="adj2" fmla="val 2427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Slide Number Placeholder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8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Printing a Linked List in Reverse </a:t>
            </a:r>
            <a:br>
              <a:rPr lang="en-US" sz="3600" dirty="0"/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using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8" name="Group 49"/>
          <p:cNvGrpSpPr/>
          <p:nvPr/>
        </p:nvGrpSpPr>
        <p:grpSpPr>
          <a:xfrm>
            <a:off x="7386724" y="1575438"/>
            <a:ext cx="983992" cy="268935"/>
            <a:chOff x="7787207" y="2649825"/>
            <a:chExt cx="983992" cy="268935"/>
          </a:xfrm>
        </p:grpSpPr>
        <p:grpSp>
          <p:nvGrpSpPr>
            <p:cNvPr id="40" name="Group 13"/>
            <p:cNvGrpSpPr/>
            <p:nvPr/>
          </p:nvGrpSpPr>
          <p:grpSpPr>
            <a:xfrm>
              <a:off x="7787207" y="2649825"/>
              <a:ext cx="741348" cy="268935"/>
              <a:chOff x="3595652" y="5076750"/>
              <a:chExt cx="1207618" cy="329184"/>
            </a:xfrm>
          </p:grpSpPr>
          <p:sp>
            <p:nvSpPr>
              <p:cNvPr id="42" name="Rectangle 14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89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1" name="Straight Arrow Connector 19"/>
            <p:cNvCxnSpPr/>
            <p:nvPr/>
          </p:nvCxnSpPr>
          <p:spPr>
            <a:xfrm>
              <a:off x="8391213" y="2787279"/>
              <a:ext cx="379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7"/>
          <p:cNvGrpSpPr/>
          <p:nvPr/>
        </p:nvGrpSpPr>
        <p:grpSpPr>
          <a:xfrm>
            <a:off x="8388302" y="1616940"/>
            <a:ext cx="82260" cy="186760"/>
            <a:chOff x="8102500" y="5127550"/>
            <a:chExt cx="91440" cy="2286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858088" y="1575438"/>
            <a:ext cx="388815" cy="2689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2105" y="159675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grpSp>
        <p:nvGrpSpPr>
          <p:cNvPr id="14" name="Group 50"/>
          <p:cNvGrpSpPr/>
          <p:nvPr/>
        </p:nvGrpSpPr>
        <p:grpSpPr>
          <a:xfrm>
            <a:off x="6402732" y="1575438"/>
            <a:ext cx="983992" cy="268935"/>
            <a:chOff x="7787207" y="2649825"/>
            <a:chExt cx="983992" cy="268935"/>
          </a:xfrm>
        </p:grpSpPr>
        <p:grpSp>
          <p:nvGrpSpPr>
            <p:cNvPr id="33" name="Group 13"/>
            <p:cNvGrpSpPr/>
            <p:nvPr/>
          </p:nvGrpSpPr>
          <p:grpSpPr>
            <a:xfrm>
              <a:off x="7787207" y="2649825"/>
              <a:ext cx="741348" cy="268935"/>
              <a:chOff x="3595652" y="5076750"/>
              <a:chExt cx="1207618" cy="32918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8391213" y="2787279"/>
              <a:ext cx="379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55"/>
          <p:cNvGrpSpPr/>
          <p:nvPr/>
        </p:nvGrpSpPr>
        <p:grpSpPr>
          <a:xfrm>
            <a:off x="5418740" y="1575438"/>
            <a:ext cx="983992" cy="268935"/>
            <a:chOff x="7787207" y="2649825"/>
            <a:chExt cx="983992" cy="268935"/>
          </a:xfrm>
        </p:grpSpPr>
        <p:grpSp>
          <p:nvGrpSpPr>
            <p:cNvPr id="29" name="Group 13"/>
            <p:cNvGrpSpPr/>
            <p:nvPr/>
          </p:nvGrpSpPr>
          <p:grpSpPr>
            <a:xfrm>
              <a:off x="7787207" y="2649825"/>
              <a:ext cx="741348" cy="268935"/>
              <a:chOff x="3595652" y="5076750"/>
              <a:chExt cx="1207618" cy="32918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38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8391213" y="2787279"/>
              <a:ext cx="379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60"/>
          <p:cNvGrpSpPr/>
          <p:nvPr/>
        </p:nvGrpSpPr>
        <p:grpSpPr>
          <a:xfrm>
            <a:off x="4054762" y="1575438"/>
            <a:ext cx="1363978" cy="268935"/>
            <a:chOff x="7407221" y="2649825"/>
            <a:chExt cx="1363978" cy="268935"/>
          </a:xfrm>
        </p:grpSpPr>
        <p:grpSp>
          <p:nvGrpSpPr>
            <p:cNvPr id="24" name="Group 13"/>
            <p:cNvGrpSpPr/>
            <p:nvPr/>
          </p:nvGrpSpPr>
          <p:grpSpPr>
            <a:xfrm>
              <a:off x="7787207" y="2649825"/>
              <a:ext cx="741348" cy="268935"/>
              <a:chOff x="3595652" y="5076750"/>
              <a:chExt cx="1207618" cy="3291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8391213" y="2787279"/>
              <a:ext cx="379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407221" y="2787279"/>
              <a:ext cx="379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15470" y="1981200"/>
            <a:ext cx="7612601" cy="152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To print a linked list pointed to by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reverse</a:t>
            </a:r>
          </a:p>
          <a:p>
            <a:pPr marL="6858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If linked list is empty, print nothing.</a:t>
            </a:r>
          </a:p>
          <a:p>
            <a:pPr marL="6858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Otherwise,</a:t>
            </a:r>
          </a:p>
          <a:p>
            <a:pPr marL="125730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Print the linked list pointed to by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head-&gt;next</a:t>
            </a:r>
            <a:r>
              <a:rPr lang="en-US" dirty="0">
                <a:solidFill>
                  <a:schemeClr val="tx1"/>
                </a:solidFill>
              </a:rPr>
              <a:t> in reverse</a:t>
            </a:r>
          </a:p>
          <a:p>
            <a:pPr marL="125730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Print the node pointed to by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4705" y="1688742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Recursive algorithm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296242" y="1171575"/>
            <a:ext cx="187845" cy="247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46903" y="1142193"/>
            <a:ext cx="123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head-&gt;next</a:t>
            </a:r>
          </a:p>
        </p:txBody>
      </p:sp>
      <p:cxnSp>
        <p:nvCxnSpPr>
          <p:cNvPr id="49" name="Shape 48"/>
          <p:cNvCxnSpPr/>
          <p:nvPr/>
        </p:nvCxnSpPr>
        <p:spPr>
          <a:xfrm>
            <a:off x="5418934" y="1308746"/>
            <a:ext cx="129145" cy="26286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58367" y="3771900"/>
            <a:ext cx="6304377" cy="2527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print_list_reverse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(Node * head)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}	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85169" y="4297362"/>
            <a:ext cx="4315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if (head == NULL)</a:t>
            </a: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&lt;&lt; "NULL" &lt;&lt; </a:t>
            </a:r>
            <a:r>
              <a:rPr lang="en-US" sz="1600" dirty="0" err="1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85169" y="4943693"/>
            <a:ext cx="8579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else {</a:t>
            </a:r>
          </a:p>
          <a:p>
            <a:endParaRPr lang="en-US" sz="16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35917" y="5192598"/>
            <a:ext cx="4554198" cy="317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print_list_reverse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( head-&gt;next );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635917" y="5481482"/>
            <a:ext cx="4554198" cy="317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&lt;&lt; " &lt;- " &lt;&lt; head-&gt;info;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68599" y="6267132"/>
            <a:ext cx="1998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print_list_reverse.cpp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5A677-45A3-B74B-866E-4ED769C07C60}"/>
              </a:ext>
            </a:extLst>
          </p:cNvPr>
          <p:cNvSpPr txBox="1"/>
          <p:nvPr/>
        </p:nvSpPr>
        <p:spPr>
          <a:xfrm>
            <a:off x="0" y="6457975"/>
            <a:ext cx="571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Condensed" panose="020B0506020202020204" pitchFamily="34" charset="0"/>
              </a:rPr>
              <a:t>Compare this to the iterative function for traversing a linked list </a:t>
            </a:r>
            <a:r>
              <a:rPr lang="en-US" dirty="0">
                <a:latin typeface="Avenir Next Condensed" panose="020B0506020202020204" pitchFamily="34" charset="0"/>
                <a:hlinkClick r:id="rId2" action="ppaction://hlinksldjump"/>
              </a:rPr>
              <a:t>here</a:t>
            </a:r>
            <a:r>
              <a:rPr lang="en-US" dirty="0">
                <a:latin typeface="Avenir Next Condensed" panose="020B0506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9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sort a linked list?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Idea:  remove a node from the given list one by one, and built a new sorted linked list.  You should have all the functions ready from the previous discussions.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 the program </a:t>
            </a:r>
            <a:r>
              <a:rPr lang="en-US" dirty="0" err="1"/>
              <a:t>build_list_backward.cpp</a:t>
            </a:r>
            <a:r>
              <a:rPr lang="en-US" dirty="0"/>
              <a:t> and </a:t>
            </a:r>
            <a:r>
              <a:rPr lang="en-US" dirty="0" err="1"/>
              <a:t>build_list_forward.cpp</a:t>
            </a:r>
            <a:r>
              <a:rPr lang="en-US" dirty="0"/>
              <a:t> so that after a list is built, sort the list and output the contents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0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HK" dirty="0"/>
              <a:t>Add a function </a:t>
            </a:r>
            <a:r>
              <a:rPr lang="en-HK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reverse()</a:t>
            </a:r>
            <a:r>
              <a:rPr lang="en-HK" dirty="0"/>
              <a:t> to </a:t>
            </a:r>
            <a:r>
              <a:rPr lang="en-HK" sz="20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build_list_sorted.cpp</a:t>
            </a:r>
            <a:r>
              <a:rPr lang="en-HK" dirty="0"/>
              <a:t> to reverse a linked list.  Add a user option in the main function to test this new function.  A sample call of the function is (where head is the pointer to the first node of a linked list:</a:t>
            </a:r>
          </a:p>
          <a:p>
            <a:pPr marL="0" lv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reverse(head);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6AC0B-3B14-FF4D-B2E2-7C4135568729}"/>
              </a:ext>
            </a:extLst>
          </p:cNvPr>
          <p:cNvSpPr txBox="1"/>
          <p:nvPr/>
        </p:nvSpPr>
        <p:spPr>
          <a:xfrm>
            <a:off x="457200" y="5450186"/>
            <a:ext cx="215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Solution:  ex4ex5.cpp</a:t>
            </a:r>
          </a:p>
        </p:txBody>
      </p:sp>
    </p:spTree>
    <p:extLst>
      <p:ext uri="{BB962C8B-B14F-4D97-AF65-F5344CB8AC3E}">
        <p14:creationId xmlns:p14="http://schemas.microsoft.com/office/powerpoint/2010/main" val="2314254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7D24-1231-1345-8ACA-5F208DB5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E8FB-7290-A548-B036-9F393828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HK" dirty="0"/>
              <a:t>Add a function </a:t>
            </a:r>
            <a:r>
              <a:rPr lang="en-HK" sz="20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get_item</a:t>
            </a:r>
            <a:r>
              <a:rPr lang="en-HK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  <a:r>
              <a:rPr lang="en-HK" dirty="0"/>
              <a:t> to </a:t>
            </a:r>
            <a:r>
              <a:rPr lang="en-HK" sz="20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build_list_sorted.cpp</a:t>
            </a:r>
            <a:r>
              <a:rPr lang="en-HK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HK" dirty="0"/>
              <a:t>to return the pointer to the k</a:t>
            </a:r>
            <a:r>
              <a:rPr lang="en-HK" baseline="30000" dirty="0"/>
              <a:t>th</a:t>
            </a:r>
            <a:r>
              <a:rPr lang="en-HK" dirty="0"/>
              <a:t> item in the linked list.  If no such item exists, return </a:t>
            </a:r>
            <a:r>
              <a:rPr lang="en-HK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NULL</a:t>
            </a:r>
            <a:r>
              <a:rPr lang="en-HK" dirty="0"/>
              <a:t>.  Add a user option in the main function to test this new function.  A sample call of the function is:</a:t>
            </a:r>
          </a:p>
          <a:p>
            <a:pPr marL="0" lv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Node * p = </a:t>
            </a:r>
            <a:r>
              <a:rPr lang="en-HK" sz="18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get_item</a:t>
            </a: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(head, k);</a:t>
            </a:r>
          </a:p>
          <a:p>
            <a:pPr marL="0" indent="0">
              <a:buNone/>
            </a:pP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if (p != NULL)</a:t>
            </a:r>
          </a:p>
          <a:p>
            <a:pPr marL="0" indent="0">
              <a:buNone/>
            </a:pP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	</a:t>
            </a:r>
            <a:r>
              <a:rPr lang="en-HK" sz="18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cout</a:t>
            </a: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&lt;&lt; p-&gt;info &lt;&lt; </a:t>
            </a:r>
            <a:r>
              <a:rPr lang="en-HK" sz="18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endl</a:t>
            </a: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else</a:t>
            </a:r>
          </a:p>
          <a:p>
            <a:pPr marL="0" indent="0">
              <a:buNone/>
            </a:pP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	</a:t>
            </a:r>
            <a:r>
              <a:rPr lang="en-HK" sz="18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cout</a:t>
            </a: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&lt;&lt; </a:t>
            </a: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Item does not exist.</a:t>
            </a: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&lt;&lt; </a:t>
            </a:r>
            <a:r>
              <a:rPr lang="en-HK" sz="18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endl</a:t>
            </a: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C4E45-F885-7749-92AA-92079B22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EDC77-302D-4E4D-AAD0-F86F717ACE9A}"/>
              </a:ext>
            </a:extLst>
          </p:cNvPr>
          <p:cNvSpPr txBox="1"/>
          <p:nvPr/>
        </p:nvSpPr>
        <p:spPr>
          <a:xfrm>
            <a:off x="457200" y="5756831"/>
            <a:ext cx="215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Solution:  ex4ex5.cpp</a:t>
            </a:r>
          </a:p>
        </p:txBody>
      </p:sp>
    </p:spTree>
    <p:extLst>
      <p:ext uri="{BB962C8B-B14F-4D97-AF65-F5344CB8AC3E}">
        <p14:creationId xmlns:p14="http://schemas.microsoft.com/office/powerpoint/2010/main" val="116723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Mode of data access – </a:t>
            </a:r>
            <a:r>
              <a:rPr lang="en-US" dirty="0">
                <a:solidFill>
                  <a:prstClr val="black"/>
                </a:solidFill>
              </a:rPr>
              <a:t>Random Access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301" y="1327862"/>
            <a:ext cx="8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want to insert an item into a sorted array so that the array remains sorted?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34583"/>
              </p:ext>
            </p:extLst>
          </p:nvPr>
        </p:nvGraphicFramePr>
        <p:xfrm>
          <a:off x="1740818" y="1987333"/>
          <a:ext cx="609600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9831" y="174685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678" y="174685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7525" y="174685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6372" y="174685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5219" y="174685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[4]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4066" y="174685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[5]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2913" y="174685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[6]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1760" y="174685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[7]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0607" y="174685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[8]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09451" y="174685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[9]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8830" y="20319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6603" y="2454636"/>
            <a:ext cx="347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to insert 15 into data: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07400"/>
              </p:ext>
            </p:extLst>
          </p:nvPr>
        </p:nvGraphicFramePr>
        <p:xfrm>
          <a:off x="1740817" y="3433774"/>
          <a:ext cx="6685635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829831" y="319330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8678" y="319330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7525" y="319330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56372" y="319330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65219" y="319330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[4]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74066" y="319330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[5]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2913" y="319330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[6]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1760" y="319330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[7]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00607" y="319330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[8]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09451" y="319330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[9]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8830" y="347839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62218" y="319330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[10]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9983" y="2889803"/>
            <a:ext cx="3898824" cy="306467"/>
          </a:xfrm>
          <a:prstGeom prst="roundRect">
            <a:avLst>
              <a:gd name="adj" fmla="val 309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Segoe Print" pitchFamily="2" charset="0"/>
              </a:rPr>
              <a:t>Step 1: Increase the array capacity if necessary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9983" y="4010599"/>
            <a:ext cx="4138843" cy="335935"/>
          </a:xfrm>
          <a:prstGeom prst="roundRect">
            <a:avLst>
              <a:gd name="adj" fmla="val 309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Segoe Print" pitchFamily="2" charset="0"/>
              </a:rPr>
              <a:t>Step 2: Shift all items larger than 15 to the right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8114"/>
              </p:ext>
            </p:extLst>
          </p:nvPr>
        </p:nvGraphicFramePr>
        <p:xfrm>
          <a:off x="1755393" y="4458293"/>
          <a:ext cx="6685635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213406" y="450291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9983" y="4998151"/>
            <a:ext cx="3000367" cy="335935"/>
          </a:xfrm>
          <a:prstGeom prst="roundRect">
            <a:avLst>
              <a:gd name="adj" fmla="val 309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Segoe Print" pitchFamily="2" charset="0"/>
              </a:rPr>
              <a:t>Step 3: Put 15 into the empty slot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44757"/>
              </p:ext>
            </p:extLst>
          </p:nvPr>
        </p:nvGraphicFramePr>
        <p:xfrm>
          <a:off x="1755393" y="5445845"/>
          <a:ext cx="6685635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77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213406" y="549046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44971" y="4144719"/>
            <a:ext cx="3220753" cy="276999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Segoe Print" pitchFamily="2" charset="0"/>
              </a:rPr>
              <a:t>What if this is a very </a:t>
            </a:r>
            <a:r>
              <a:rPr lang="en-US" sz="1200" dirty="0" err="1">
                <a:latin typeface="Segoe Print" pitchFamily="2" charset="0"/>
              </a:rPr>
              <a:t>very</a:t>
            </a:r>
            <a:r>
              <a:rPr lang="en-US" sz="1200" dirty="0">
                <a:latin typeface="Segoe Print" pitchFamily="2" charset="0"/>
              </a:rPr>
              <a:t> large array?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0075" y="6072710"/>
            <a:ext cx="8351814" cy="634544"/>
          </a:xfrm>
          <a:prstGeom prst="roundRect">
            <a:avLst>
              <a:gd name="adj" fmla="val 3098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latin typeface="Segoe Print" pitchFamily="2" charset="0"/>
              </a:rPr>
              <a:t>Insertion</a:t>
            </a:r>
            <a:r>
              <a:rPr lang="en-US" sz="1400" dirty="0">
                <a:latin typeface="Segoe Print" pitchFamily="2" charset="0"/>
              </a:rPr>
              <a:t> and </a:t>
            </a:r>
            <a:r>
              <a:rPr lang="en-US" sz="1400" b="1" dirty="0">
                <a:latin typeface="Segoe Print" pitchFamily="2" charset="0"/>
              </a:rPr>
              <a:t>deletion</a:t>
            </a:r>
            <a:r>
              <a:rPr lang="en-US" sz="1400" dirty="0">
                <a:latin typeface="Segoe Print" pitchFamily="2" charset="0"/>
              </a:rPr>
              <a:t> using array is </a:t>
            </a:r>
            <a:r>
              <a:rPr lang="en-US" sz="1400" b="1" dirty="0">
                <a:latin typeface="Segoe Print" pitchFamily="2" charset="0"/>
              </a:rPr>
              <a:t>not efficient</a:t>
            </a:r>
            <a:r>
              <a:rPr lang="en-US" sz="1400" dirty="0">
                <a:latin typeface="Segoe Print" pitchFamily="2" charset="0"/>
              </a:rPr>
              <a:t>, because these involve data movement. </a:t>
            </a:r>
            <a:br>
              <a:rPr lang="en-US" sz="1400" dirty="0">
                <a:latin typeface="Segoe Print" pitchFamily="2" charset="0"/>
              </a:rPr>
            </a:br>
            <a:r>
              <a:rPr lang="en-US" sz="1400" dirty="0">
                <a:latin typeface="Segoe Print" pitchFamily="2" charset="0"/>
              </a:rPr>
              <a:t>Imagine how many data you would need to move if working on a very big array.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5" grpId="0" animBg="1"/>
      <p:bldP spid="47" grpId="0"/>
      <p:bldP spid="48" grpId="0" animBg="1"/>
      <p:bldP spid="50" grpId="0"/>
      <p:bldP spid="51" grpId="0" animBg="1"/>
      <p:bldP spid="5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ADDB-6FCA-5544-8FDD-FD59C89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2BA5-21B9-2144-AFDD-8E02B82D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HK" sz="2000" dirty="0"/>
              <a:t>Add a function to </a:t>
            </a:r>
            <a:r>
              <a:rPr lang="en-HK" sz="18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build_list_forward.cpp</a:t>
            </a:r>
            <a:r>
              <a:rPr lang="en-HK" sz="2000" dirty="0"/>
              <a:t> to divide the linked list into two </a:t>
            </a:r>
            <a:r>
              <a:rPr lang="en-HK" sz="2000" dirty="0" err="1"/>
              <a:t>sublists</a:t>
            </a:r>
            <a:r>
              <a:rPr lang="en-HK" sz="2000" dirty="0"/>
              <a:t> of almost equal sizes.  For example, if a list points to the elements </a:t>
            </a: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1 -&gt; 2 -&gt; 3 -&gt; 4 -&gt; 5 -&gt; NULL</a:t>
            </a:r>
            <a:r>
              <a:rPr lang="en-HK" sz="2000" dirty="0"/>
              <a:t>, after division, the first list should be </a:t>
            </a: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-HK" sz="2000" dirty="0"/>
              <a:t> </a:t>
            </a: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 2 -&gt; 3 -&gt; NULL </a:t>
            </a:r>
            <a:r>
              <a:rPr lang="en-HK" sz="2000" dirty="0"/>
              <a:t>and the second list should be </a:t>
            </a: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4 -&gt; 5 -&gt; NULL</a:t>
            </a:r>
            <a:r>
              <a:rPr lang="en-HK" sz="2000" dirty="0"/>
              <a:t>.  Modify the main function to call this new function and print out the two resulting lists.  A sample call of the function is:</a:t>
            </a:r>
          </a:p>
          <a:p>
            <a:pPr marL="0" lvl="0" indent="0">
              <a:buNone/>
            </a:pPr>
            <a:endParaRPr lang="en-HK" sz="2000" dirty="0"/>
          </a:p>
          <a:p>
            <a:pPr marL="0" indent="0">
              <a:buNone/>
            </a:pP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divide(head, second);</a:t>
            </a:r>
          </a:p>
          <a:p>
            <a:pPr marL="0" indent="0">
              <a:buNone/>
            </a:pPr>
            <a:endParaRPr lang="en-HK" sz="2000" dirty="0"/>
          </a:p>
          <a:p>
            <a:pPr marL="0" indent="0">
              <a:buNone/>
            </a:pPr>
            <a:r>
              <a:rPr lang="en-HK" sz="2000" dirty="0"/>
              <a:t>where </a:t>
            </a: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head</a:t>
            </a:r>
            <a:r>
              <a:rPr lang="en-HK" sz="2000" dirty="0"/>
              <a:t> points to a linked list to be divided, and after completion of the function, </a:t>
            </a: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head</a:t>
            </a:r>
            <a:r>
              <a:rPr lang="en-HK" sz="2000" dirty="0"/>
              <a:t> points to the first </a:t>
            </a:r>
            <a:r>
              <a:rPr lang="en-HK" sz="2000" dirty="0" err="1"/>
              <a:t>sublist</a:t>
            </a:r>
            <a:r>
              <a:rPr lang="en-HK" sz="2000" dirty="0"/>
              <a:t>, and </a:t>
            </a:r>
            <a:r>
              <a:rPr lang="en-HK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second</a:t>
            </a:r>
            <a:r>
              <a:rPr lang="en-HK" sz="2000" dirty="0"/>
              <a:t> points to the second </a:t>
            </a:r>
            <a:r>
              <a:rPr lang="en-HK" sz="2000" dirty="0" err="1"/>
              <a:t>sublist</a:t>
            </a:r>
            <a:r>
              <a:rPr lang="en-HK" sz="2000" dirty="0"/>
              <a:t>. 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A61B3-4CBD-5D41-AEB3-178A8442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3D443-895D-7444-9F11-7731EDB5BD98}"/>
              </a:ext>
            </a:extLst>
          </p:cNvPr>
          <p:cNvSpPr txBox="1"/>
          <p:nvPr/>
        </p:nvSpPr>
        <p:spPr>
          <a:xfrm>
            <a:off x="457200" y="5941497"/>
            <a:ext cx="183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Solution:  ex6.cpp</a:t>
            </a:r>
          </a:p>
        </p:txBody>
      </p:sp>
    </p:spTree>
    <p:extLst>
      <p:ext uri="{BB962C8B-B14F-4D97-AF65-F5344CB8AC3E}">
        <p14:creationId xmlns:p14="http://schemas.microsoft.com/office/powerpoint/2010/main" val="3482327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AD78E6-D7AE-491B-AB44-E8B140DF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3B923-4F17-4D98-9ED8-9A77C3C1D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 Problems – Linked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729B2-D49E-4769-90A3-50AC4D72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4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587"/>
            <a:ext cx="8229600" cy="5165724"/>
          </a:xfrm>
        </p:spPr>
        <p:txBody>
          <a:bodyPr>
            <a:normAutofit/>
          </a:bodyPr>
          <a:lstStyle/>
          <a:p>
            <a:r>
              <a:rPr lang="en-US" sz="2200" dirty="0"/>
              <a:t>The largest integer that can be stored using a 32-bit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/>
              <a:t> data type is 2,147,483,647.  </a:t>
            </a:r>
          </a:p>
          <a:p>
            <a:r>
              <a:rPr lang="en-US" sz="2200" dirty="0"/>
              <a:t>We are going to implement a linked list to store an arbitrarily large number.  Making use of the linked list data structure, we write a program to determine if a larger number is bigger than the other 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A template program </a:t>
            </a:r>
            <a:r>
              <a:rPr lang="en-US" sz="2200" b="1" dirty="0" err="1">
                <a:solidFill>
                  <a:srgbClr val="FF0000"/>
                </a:solidFill>
              </a:rPr>
              <a:t>largenum_incomplete.cpp</a:t>
            </a:r>
            <a:r>
              <a:rPr lang="en-US" sz="2200" dirty="0">
                <a:solidFill>
                  <a:srgbClr val="FF0000"/>
                </a:solidFill>
              </a:rPr>
              <a:t> is provided to you.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9247" y="4256279"/>
            <a:ext cx="8007553" cy="5953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379821468310123801270301238974908123098 &gt; 232378221392038248429490840198341389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Yes, 379821468310123801270301238974908123098 is larger.</a:t>
            </a:r>
          </a:p>
          <a:p>
            <a:endParaRPr lang="en-US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327" y="3886947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/>
                <a:cs typeface="Segoe Print"/>
              </a:rPr>
              <a:t>Sample output (user input in </a:t>
            </a:r>
            <a:r>
              <a:rPr lang="en-US" dirty="0">
                <a:solidFill>
                  <a:srgbClr val="E46C0A"/>
                </a:solidFill>
                <a:latin typeface="Segoe Print"/>
                <a:cs typeface="Segoe Print"/>
              </a:rPr>
              <a:t>orange</a:t>
            </a:r>
            <a:r>
              <a:rPr lang="en-US" dirty="0">
                <a:latin typeface="Segoe Print"/>
                <a:cs typeface="Segoe Print"/>
              </a:rPr>
              <a:t>):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47395" y="3635887"/>
            <a:ext cx="3516597" cy="5021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The two input numbers are separated by "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00" dirty="0">
                <a:latin typeface="Segoe Print" pitchFamily="2" charset="0"/>
              </a:rPr>
              <a:t>"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9247" y="4886164"/>
            <a:ext cx="8007553" cy="5953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232378221392038248429490840198341389 &gt; 379821468310123801270301238974908123098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No, 379821468310123801270301238974908123098 is not larger.</a:t>
            </a:r>
          </a:p>
          <a:p>
            <a:endParaRPr lang="en-US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3350E-686E-7740-AA7F-AC392154139E}"/>
              </a:ext>
            </a:extLst>
          </p:cNvPr>
          <p:cNvSpPr txBox="1"/>
          <p:nvPr/>
        </p:nvSpPr>
        <p:spPr>
          <a:xfrm>
            <a:off x="457200" y="6211669"/>
            <a:ext cx="74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largenum.cpp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provides the completed version of this tutorial problem.  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You may compile and run it to see the expected results first.</a:t>
            </a:r>
          </a:p>
        </p:txBody>
      </p:sp>
    </p:spTree>
    <p:extLst>
      <p:ext uri="{BB962C8B-B14F-4D97-AF65-F5344CB8AC3E}">
        <p14:creationId xmlns:p14="http://schemas.microsoft.com/office/powerpoint/2010/main" val="281427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6245"/>
            <a:ext cx="8354733" cy="4679918"/>
          </a:xfrm>
        </p:spPr>
        <p:txBody>
          <a:bodyPr/>
          <a:lstStyle/>
          <a:p>
            <a:r>
              <a:rPr lang="en-US" dirty="0"/>
              <a:t>We obtain a large number from the user input as an arbitrarily long string of digits.  Hence, we need an array that can grow its capacity dynamically to store the arbitrarily long string.</a:t>
            </a:r>
          </a:p>
          <a:p>
            <a:r>
              <a:rPr lang="en-US" dirty="0"/>
              <a:t>The following helper function has been written for you to read in a long string of digits and store it in a dynamic array.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06397" y="3816961"/>
            <a:ext cx="7176950" cy="163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 number from a user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reading character by character until a space is hit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dynamic array to store the digits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digits:  character array that stores the digits of the number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numDigits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 of digits read from input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input_num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 &amp; digits,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numDigits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02259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 for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number is segmented into chunks of 5 digits, starting from the least significant digit. 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of each chunk is then stored in a node of a linked list.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define a node structure 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283" y="2662423"/>
            <a:ext cx="124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/>
                <a:cs typeface="Segoe Print"/>
              </a:rPr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7401" y="3103452"/>
            <a:ext cx="499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number 12345678, the linked list looks like: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401" y="4142676"/>
            <a:ext cx="57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number 43323000089500012, the linked looks like: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94963" y="3545752"/>
            <a:ext cx="1207618" cy="329184"/>
            <a:chOff x="3595652" y="5076750"/>
            <a:chExt cx="1207618" cy="329184"/>
          </a:xfrm>
        </p:grpSpPr>
        <p:sp>
          <p:nvSpPr>
            <p:cNvPr id="15" name="Rectangle 14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39408" y="3545752"/>
            <a:ext cx="1207618" cy="329184"/>
            <a:chOff x="3595652" y="5076750"/>
            <a:chExt cx="1207618" cy="329184"/>
          </a:xfrm>
        </p:grpSpPr>
        <p:sp>
          <p:nvSpPr>
            <p:cNvPr id="18" name="Rectangle 17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45678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3785330" y="3710344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43137" y="3714000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37"/>
          <p:cNvGrpSpPr/>
          <p:nvPr/>
        </p:nvGrpSpPr>
        <p:grpSpPr>
          <a:xfrm>
            <a:off x="5785077" y="3596552"/>
            <a:ext cx="91440" cy="228600"/>
            <a:chOff x="8102500" y="5127550"/>
            <a:chExt cx="91440" cy="2286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2"/>
          <p:cNvGrpSpPr/>
          <p:nvPr/>
        </p:nvGrpSpPr>
        <p:grpSpPr>
          <a:xfrm>
            <a:off x="3012302" y="4581259"/>
            <a:ext cx="1207618" cy="329184"/>
            <a:chOff x="2023494" y="5076750"/>
            <a:chExt cx="1207618" cy="329184"/>
          </a:xfrm>
        </p:grpSpPr>
        <p:sp>
          <p:nvSpPr>
            <p:cNvPr id="29" name="Rectangle 28"/>
            <p:cNvSpPr/>
            <p:nvPr/>
          </p:nvSpPr>
          <p:spPr>
            <a:xfrm>
              <a:off x="2023494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32300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98906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13"/>
          <p:cNvGrpSpPr/>
          <p:nvPr/>
        </p:nvGrpSpPr>
        <p:grpSpPr>
          <a:xfrm>
            <a:off x="4556748" y="4581259"/>
            <a:ext cx="1207618" cy="329184"/>
            <a:chOff x="3595652" y="5076750"/>
            <a:chExt cx="1207618" cy="329184"/>
          </a:xfrm>
        </p:grpSpPr>
        <p:sp>
          <p:nvSpPr>
            <p:cNvPr id="32" name="Rectangle 31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01193" y="4581259"/>
            <a:ext cx="1207618" cy="329184"/>
            <a:chOff x="3595652" y="5076750"/>
            <a:chExt cx="1207618" cy="329184"/>
          </a:xfrm>
        </p:grpSpPr>
        <p:sp>
          <p:nvSpPr>
            <p:cNvPr id="38" name="Rectangle 37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0" name="Straight Arrow Connector 39"/>
          <p:cNvCxnSpPr>
            <a:endCxn id="32" idx="1"/>
          </p:cNvCxnSpPr>
          <p:nvPr/>
        </p:nvCxnSpPr>
        <p:spPr>
          <a:xfrm flipV="1">
            <a:off x="4002670" y="4745851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547116" y="4745851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104922" y="4749507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37"/>
          <p:cNvGrpSpPr/>
          <p:nvPr/>
        </p:nvGrpSpPr>
        <p:grpSpPr>
          <a:xfrm>
            <a:off x="7546862" y="4632059"/>
            <a:ext cx="91440" cy="228600"/>
            <a:chOff x="8102500" y="5127550"/>
            <a:chExt cx="91440" cy="2286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12"/>
          <p:cNvGrpSpPr/>
          <p:nvPr/>
        </p:nvGrpSpPr>
        <p:grpSpPr>
          <a:xfrm>
            <a:off x="1476174" y="4584915"/>
            <a:ext cx="1207618" cy="329184"/>
            <a:chOff x="2023494" y="5076750"/>
            <a:chExt cx="1207618" cy="329184"/>
          </a:xfrm>
        </p:grpSpPr>
        <p:sp>
          <p:nvSpPr>
            <p:cNvPr id="49" name="Rectangle 48"/>
            <p:cNvSpPr/>
            <p:nvPr/>
          </p:nvSpPr>
          <p:spPr>
            <a:xfrm>
              <a:off x="2023494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43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798906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2466542" y="4749507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943217" y="5302187"/>
            <a:ext cx="2206474" cy="1341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Node * next;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64348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 for Large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6908" y="1533389"/>
            <a:ext cx="305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/>
                <a:cs typeface="Segoe Print"/>
              </a:rPr>
              <a:t>How to build such a list?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547" y="1902721"/>
            <a:ext cx="672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the array of digits in reverse, and create a node for every 5 digits.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8165" y="2328325"/>
          <a:ext cx="6096013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58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Brace 9"/>
          <p:cNvSpPr/>
          <p:nvPr/>
        </p:nvSpPr>
        <p:spPr>
          <a:xfrm rot="5400000">
            <a:off x="6842120" y="2136797"/>
            <a:ext cx="286431" cy="1517018"/>
          </a:xfrm>
          <a:prstGeom prst="rightBrac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33730" y="5199833"/>
            <a:ext cx="326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Eventually, the linked list is built:</a:t>
            </a:r>
          </a:p>
        </p:txBody>
      </p:sp>
      <p:grpSp>
        <p:nvGrpSpPr>
          <p:cNvPr id="54" name="Group 12"/>
          <p:cNvGrpSpPr/>
          <p:nvPr/>
        </p:nvGrpSpPr>
        <p:grpSpPr>
          <a:xfrm>
            <a:off x="3741744" y="5671342"/>
            <a:ext cx="1207618" cy="329184"/>
            <a:chOff x="2023494" y="5076750"/>
            <a:chExt cx="1207618" cy="329184"/>
          </a:xfrm>
        </p:grpSpPr>
        <p:sp>
          <p:nvSpPr>
            <p:cNvPr id="55" name="Rectangle 54"/>
            <p:cNvSpPr/>
            <p:nvPr/>
          </p:nvSpPr>
          <p:spPr>
            <a:xfrm>
              <a:off x="2023494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32300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798906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13"/>
          <p:cNvGrpSpPr/>
          <p:nvPr/>
        </p:nvGrpSpPr>
        <p:grpSpPr>
          <a:xfrm>
            <a:off x="2608197" y="4626870"/>
            <a:ext cx="1207618" cy="329184"/>
            <a:chOff x="3595652" y="5076750"/>
            <a:chExt cx="1207618" cy="329184"/>
          </a:xfrm>
        </p:grpSpPr>
        <p:sp>
          <p:nvSpPr>
            <p:cNvPr id="58" name="Rectangle 57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830635" y="5671342"/>
            <a:ext cx="1207618" cy="329184"/>
            <a:chOff x="3595652" y="5076750"/>
            <a:chExt cx="1207618" cy="329184"/>
          </a:xfrm>
        </p:grpSpPr>
        <p:sp>
          <p:nvSpPr>
            <p:cNvPr id="61" name="Rectangle 60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flipV="1">
            <a:off x="3598565" y="4791462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834364" y="5839590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37"/>
          <p:cNvGrpSpPr/>
          <p:nvPr/>
        </p:nvGrpSpPr>
        <p:grpSpPr>
          <a:xfrm>
            <a:off x="8276304" y="5722142"/>
            <a:ext cx="91440" cy="228600"/>
            <a:chOff x="8102500" y="5127550"/>
            <a:chExt cx="91440" cy="2286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12"/>
          <p:cNvGrpSpPr/>
          <p:nvPr/>
        </p:nvGrpSpPr>
        <p:grpSpPr>
          <a:xfrm>
            <a:off x="2205616" y="5674998"/>
            <a:ext cx="1207618" cy="329184"/>
            <a:chOff x="2023494" y="5076750"/>
            <a:chExt cx="1207618" cy="329184"/>
          </a:xfrm>
        </p:grpSpPr>
        <p:sp>
          <p:nvSpPr>
            <p:cNvPr id="71" name="Rectangle 70"/>
            <p:cNvSpPr/>
            <p:nvPr/>
          </p:nvSpPr>
          <p:spPr>
            <a:xfrm>
              <a:off x="2023494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43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98906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3195984" y="5839590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149359" y="2942887"/>
            <a:ext cx="1207618" cy="329184"/>
            <a:chOff x="3595652" y="5076750"/>
            <a:chExt cx="1207618" cy="329184"/>
          </a:xfrm>
        </p:grpSpPr>
        <p:sp>
          <p:nvSpPr>
            <p:cNvPr id="83" name="Rectangle 82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5153088" y="3111135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37"/>
          <p:cNvGrpSpPr/>
          <p:nvPr/>
        </p:nvGrpSpPr>
        <p:grpSpPr>
          <a:xfrm>
            <a:off x="5595028" y="2993687"/>
            <a:ext cx="91440" cy="228600"/>
            <a:chOff x="8102500" y="5127550"/>
            <a:chExt cx="91440" cy="22860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651547" y="3424279"/>
            <a:ext cx="725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node for the next 5 digits and insert it to the head of the linked list.   </a:t>
            </a:r>
          </a:p>
        </p:txBody>
      </p:sp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1778165" y="3849883"/>
          <a:ext cx="6096013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58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Right Brace 91"/>
          <p:cNvSpPr/>
          <p:nvPr/>
        </p:nvSpPr>
        <p:spPr>
          <a:xfrm rot="5400000">
            <a:off x="5045152" y="3605429"/>
            <a:ext cx="286431" cy="1517018"/>
          </a:xfrm>
          <a:prstGeom prst="rightBrac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4149359" y="4623214"/>
            <a:ext cx="1207618" cy="329184"/>
            <a:chOff x="3595652" y="5076750"/>
            <a:chExt cx="1207618" cy="329184"/>
          </a:xfrm>
        </p:grpSpPr>
        <p:sp>
          <p:nvSpPr>
            <p:cNvPr id="94" name="Rectangle 93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153088" y="4791462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37"/>
          <p:cNvGrpSpPr/>
          <p:nvPr/>
        </p:nvGrpSpPr>
        <p:grpSpPr>
          <a:xfrm>
            <a:off x="5595028" y="4674014"/>
            <a:ext cx="91440" cy="228600"/>
            <a:chOff x="8102500" y="5127550"/>
            <a:chExt cx="91440" cy="228600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>
            <a:off x="3246863" y="2946543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462524" y="3111135"/>
            <a:ext cx="670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716178" y="297263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746213" y="4630526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961874" y="4795118"/>
            <a:ext cx="670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215528" y="465661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grpSp>
        <p:nvGrpSpPr>
          <p:cNvPr id="107" name="Group 13"/>
          <p:cNvGrpSpPr/>
          <p:nvPr/>
        </p:nvGrpSpPr>
        <p:grpSpPr>
          <a:xfrm>
            <a:off x="5273684" y="5671342"/>
            <a:ext cx="1207618" cy="329184"/>
            <a:chOff x="3595652" y="5076750"/>
            <a:chExt cx="1207618" cy="329184"/>
          </a:xfrm>
        </p:grpSpPr>
        <p:sp>
          <p:nvSpPr>
            <p:cNvPr id="108" name="Rectangle 107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895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 flipV="1">
            <a:off x="6264052" y="5835934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719606" y="5843246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303805" y="5671342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519466" y="5835934"/>
            <a:ext cx="670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73120" y="569743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964517" y="4490683"/>
            <a:ext cx="3068063" cy="796925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itchFamily="2" charset="0"/>
              </a:rPr>
              <a:t>Is the linked list built in a forward or a backward manner?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63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92"/>
            <a:ext cx="8229600" cy="5889871"/>
          </a:xfrm>
        </p:spPr>
        <p:txBody>
          <a:bodyPr/>
          <a:lstStyle/>
          <a:p>
            <a:r>
              <a:rPr lang="en-US" dirty="0"/>
              <a:t>Now, we write a function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Node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create_num_list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to create a linked list for a number: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282803"/>
            <a:ext cx="8229600" cy="5156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 large integer from user input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and store in a linked list of Node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each node stores the value of a trunk of 5 digits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e.g., if the input is 43323000089500012, the linked list is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43 -&gt; 32300 -&gt; 895 -&gt; 12 -&gt; NULL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create_num_list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TASK 1a: declare a pointer pointing to the head of the link list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* digits = NULL;  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dynamic array for storing an input number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numDigits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 number from the user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digits,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numDigits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93394" y="769284"/>
            <a:ext cx="3068063" cy="13048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itchFamily="2" charset="0"/>
              </a:rPr>
              <a:t>TASK 1a: Declare a pointer pointing to the head node of the linked list and initialize it as a null pointer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2469564" y="2074127"/>
            <a:ext cx="4957862" cy="14717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964517" y="4737659"/>
            <a:ext cx="3068063" cy="1154488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itchFamily="2" charset="0"/>
              </a:rPr>
              <a:t>We call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input_num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latin typeface="Segoe Print" pitchFamily="2" charset="0"/>
              </a:rPr>
              <a:t> here to get a number from the user and store it in a dynamic array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4233537" y="5314903"/>
            <a:ext cx="1730980" cy="8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49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596" y="386576"/>
            <a:ext cx="8422204" cy="5739587"/>
          </a:xfrm>
        </p:spPr>
        <p:txBody>
          <a:bodyPr/>
          <a:lstStyle/>
          <a:p>
            <a:r>
              <a:rPr lang="en-US" dirty="0"/>
              <a:t>Still working in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Node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create_num_list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005546"/>
            <a:ext cx="8229600" cy="543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create_num_list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scan the digits in reverse, and create a list of nodes for</a:t>
            </a:r>
          </a:p>
          <a:p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the value of every 5 digits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str.clear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numDigits-1;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&gt;=0;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digits[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()==5)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str.c_str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TASK 1b: insert a value as a node to the head of the list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str.clear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...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38995" y="4754572"/>
            <a:ext cx="3667319" cy="12034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itchFamily="2" charset="0"/>
              </a:rPr>
              <a:t>TASK 1b: insert a value to the head of list.  </a:t>
            </a:r>
            <a:r>
              <a:rPr lang="en-US" sz="1600" b="1" dirty="0">
                <a:solidFill>
                  <a:srgbClr val="FF0000"/>
                </a:solidFill>
                <a:latin typeface="Segoe Print" pitchFamily="2" charset="0"/>
              </a:rPr>
              <a:t>Copy and modify a function that you learned in class for this.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148971" y="4366833"/>
            <a:ext cx="2190024" cy="9894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841039" y="1244710"/>
            <a:ext cx="3068063" cy="660535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scan the digits in reverse from the array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4639252" y="1574978"/>
            <a:ext cx="1201787" cy="1572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465228" y="2943208"/>
            <a:ext cx="3541086" cy="330267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compose a substring for the digits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752896" y="3108342"/>
            <a:ext cx="1712332" cy="337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841039" y="3280091"/>
            <a:ext cx="3068063" cy="331200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for every 5 digits scanned,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3774904" y="3445691"/>
            <a:ext cx="2066135" cy="171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740715" y="3617630"/>
            <a:ext cx="3265599" cy="490044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take the value of the string (</a:t>
            </a:r>
            <a:r>
              <a:rPr lang="en-US" sz="1200" dirty="0" err="1">
                <a:latin typeface="Consolas" panose="020B0609020204030204" pitchFamily="49" charset="0"/>
                <a:ea typeface="Menlo Regular" pitchFamily="49" charset="0"/>
                <a:cs typeface="Consolas" panose="020B0609020204030204" pitchFamily="49" charset="0"/>
              </a:rPr>
              <a:t>atoi</a:t>
            </a:r>
            <a:r>
              <a:rPr lang="en-US" sz="1200" dirty="0">
                <a:latin typeface="Segoe Print" pitchFamily="2" charset="0"/>
              </a:rPr>
              <a:t> </a:t>
            </a:r>
            <a:r>
              <a:rPr lang="en-US" sz="1400" dirty="0">
                <a:latin typeface="Segoe Print" pitchFamily="2" charset="0"/>
              </a:rPr>
              <a:t>converts a </a:t>
            </a:r>
            <a:r>
              <a:rPr lang="en-US" sz="1200" dirty="0">
                <a:latin typeface="Consolas" panose="020B0609020204030204" pitchFamily="49" charset="0"/>
                <a:ea typeface="Menlo Regular" pitchFamily="49" charset="0"/>
                <a:cs typeface="Consolas" panose="020B0609020204030204" pitchFamily="49" charset="0"/>
              </a:rPr>
              <a:t>C-string</a:t>
            </a:r>
            <a:r>
              <a:rPr lang="en-US" sz="1400" dirty="0">
                <a:latin typeface="Segoe Print" pitchFamily="2" charset="0"/>
              </a:rPr>
              <a:t> to an </a:t>
            </a:r>
            <a:r>
              <a:rPr lang="en-US" sz="1200" dirty="0" err="1">
                <a:latin typeface="Consolas" panose="020B0609020204030204" pitchFamily="49" charset="0"/>
                <a:ea typeface="Menlo Regular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Segoe Print" pitchFamily="2" charset="0"/>
              </a:rPr>
              <a:t>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>
            <a:off x="4411119" y="3862652"/>
            <a:ext cx="1329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596" y="236292"/>
            <a:ext cx="8422204" cy="5889871"/>
          </a:xfrm>
        </p:spPr>
        <p:txBody>
          <a:bodyPr/>
          <a:lstStyle/>
          <a:p>
            <a:r>
              <a:rPr lang="en-US" dirty="0"/>
              <a:t>We are not done with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Node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create_num_list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yet…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256922"/>
            <a:ext cx="8229600" cy="5182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create_num_list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digits array is scanned and there are still digits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stored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are not inserted into the list yet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str.c_str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TASK 1c: insert a value as a node to the head of the linked list</a:t>
            </a:r>
          </a:p>
          <a:p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(digits != NULL)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delete [] digits;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TASK 1d: return the pointer to the linked list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31885" y="3563441"/>
            <a:ext cx="4574430" cy="9459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itchFamily="2" charset="0"/>
              </a:rPr>
              <a:t>TASK 1c: insert the value to the head of list.  </a:t>
            </a:r>
            <a:r>
              <a:rPr lang="en-US" sz="1600" b="1" dirty="0">
                <a:solidFill>
                  <a:srgbClr val="FF0000"/>
                </a:solidFill>
                <a:latin typeface="Segoe Print" pitchFamily="2" charset="0"/>
              </a:rPr>
              <a:t>This is essentially the same statement that you write for TASK 1b.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2708373" y="3563441"/>
            <a:ext cx="1723512" cy="4729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841039" y="765717"/>
            <a:ext cx="3068063" cy="1390185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After the execution of the preceding for loop, there may still be digits that are not inserted into the linked list</a:t>
            </a:r>
          </a:p>
          <a:p>
            <a:pPr algn="ctr"/>
            <a:r>
              <a:rPr lang="en-US" sz="1400" dirty="0">
                <a:latin typeface="Segoe Print" pitchFamily="2" charset="0"/>
                <a:cs typeface="Consolas" panose="020B0609020204030204" pitchFamily="49" charset="0"/>
              </a:rPr>
              <a:t>(think of the most significant digits "43" in slide #6)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1451377" y="1460810"/>
            <a:ext cx="4389662" cy="52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338995" y="2705288"/>
            <a:ext cx="3667319" cy="368705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take the value of the residual string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>
            <a:off x="4004247" y="2889641"/>
            <a:ext cx="1334748" cy="119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159751" y="5653197"/>
            <a:ext cx="3874660" cy="9459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itchFamily="2" charset="0"/>
              </a:rPr>
              <a:t>TASK 1d: return the pointer to the linked list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 flipV="1">
            <a:off x="1866056" y="5494175"/>
            <a:ext cx="2293695" cy="631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572001" y="4665228"/>
            <a:ext cx="4419986" cy="368705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free the dynamic array storing the digits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Straight Arrow Connector 39"/>
          <p:cNvCxnSpPr>
            <a:stCxn id="39" idx="1"/>
          </p:cNvCxnSpPr>
          <p:nvPr/>
        </p:nvCxnSpPr>
        <p:spPr>
          <a:xfrm flipH="1" flipV="1">
            <a:off x="3288632" y="4722379"/>
            <a:ext cx="1283369" cy="127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563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Checking: Printing the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955"/>
            <a:ext cx="8229600" cy="4829208"/>
          </a:xfrm>
        </p:spPr>
        <p:txBody>
          <a:bodyPr/>
          <a:lstStyle/>
          <a:p>
            <a:r>
              <a:rPr lang="en-US" dirty="0"/>
              <a:t>Now, check that the linked lists are correctly built by calling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(Node * ) </a:t>
            </a:r>
            <a:r>
              <a:rPr lang="en-US" dirty="0"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1384" y="2345389"/>
            <a:ext cx="6941989" cy="3615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Node * n1, * n2;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linked lists for large numbers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";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n1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create_num_list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skip the '&gt;' sign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space after the '&gt;' sign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n2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create_num_list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TASK 2: call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print_list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on n1 and n2 for checking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6471" y="5009207"/>
            <a:ext cx="3667319" cy="12034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itchFamily="2" charset="0"/>
              </a:rPr>
              <a:t>TASK 2: Call </a:t>
            </a:r>
            <a:br>
              <a:rPr lang="en-US" sz="1600" dirty="0">
                <a:latin typeface="Segoe Print" pitchFamily="2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(Node *)</a:t>
            </a:r>
          </a:p>
          <a:p>
            <a:pPr algn="ctr"/>
            <a:r>
              <a:rPr lang="en-US" sz="1600" dirty="0">
                <a:latin typeface="Segoe Print" pitchFamily="2" charset="0"/>
              </a:rPr>
              <a:t>in the main function and check if the linked lists are correct.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731456" y="4872192"/>
            <a:ext cx="2075015" cy="738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751698" y="2301085"/>
            <a:ext cx="3667319" cy="368705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Pointers pointing to two linked lists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37210" y="2574046"/>
            <a:ext cx="1614488" cy="302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797950" y="3227351"/>
            <a:ext cx="3085334" cy="524822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Get input numbers and create linked lists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4463202" y="3489762"/>
            <a:ext cx="1334748" cy="137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31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data structure that can support efficient data insertion and deletion.</a:t>
            </a:r>
          </a:p>
          <a:p>
            <a:r>
              <a:rPr lang="en-US" dirty="0"/>
              <a:t>Linked list is a collection of items called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dirty="0"/>
              <a:t>.  </a:t>
            </a:r>
          </a:p>
          <a:p>
            <a:r>
              <a:rPr lang="en-US" dirty="0"/>
              <a:t>Each node stores a piece of data, as well as the address of the next node (except for the last node). 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3413" y="4147179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A linked list with 4 nodes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10903" y="4601261"/>
            <a:ext cx="1207618" cy="329184"/>
            <a:chOff x="2023494" y="5076750"/>
            <a:chExt cx="1207618" cy="329184"/>
          </a:xfrm>
        </p:grpSpPr>
        <p:sp>
          <p:nvSpPr>
            <p:cNvPr id="9" name="Rectangle 8"/>
            <p:cNvSpPr/>
            <p:nvPr/>
          </p:nvSpPr>
          <p:spPr>
            <a:xfrm>
              <a:off x="2023494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98906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55349" y="4601261"/>
            <a:ext cx="1207618" cy="329184"/>
            <a:chOff x="3595652" y="5076750"/>
            <a:chExt cx="1207618" cy="329184"/>
          </a:xfrm>
        </p:grpSpPr>
        <p:sp>
          <p:nvSpPr>
            <p:cNvPr id="11" name="Rectangle 10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99795" y="4601261"/>
            <a:ext cx="1207618" cy="329184"/>
            <a:chOff x="3595652" y="5076750"/>
            <a:chExt cx="1207618" cy="329184"/>
          </a:xfrm>
        </p:grpSpPr>
        <p:sp>
          <p:nvSpPr>
            <p:cNvPr id="16" name="Rectangle 15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44240" y="4601261"/>
            <a:ext cx="1207618" cy="329184"/>
            <a:chOff x="3595652" y="5076750"/>
            <a:chExt cx="1207618" cy="329184"/>
          </a:xfrm>
        </p:grpSpPr>
        <p:sp>
          <p:nvSpPr>
            <p:cNvPr id="19" name="Rectangle 18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2" name="Straight Arrow Connector 21"/>
          <p:cNvCxnSpPr>
            <a:endCxn id="11" idx="1"/>
          </p:cNvCxnSpPr>
          <p:nvPr/>
        </p:nvCxnSpPr>
        <p:spPr>
          <a:xfrm flipV="1">
            <a:off x="3101271" y="4765853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645717" y="4765853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190162" y="4765853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47969" y="4769509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8189909" y="4652061"/>
            <a:ext cx="91440" cy="228600"/>
            <a:chOff x="8102500" y="5127550"/>
            <a:chExt cx="91440" cy="2286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224941" y="4601261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440602" y="4765853"/>
            <a:ext cx="670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4256" y="462735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24148" y="5275626"/>
            <a:ext cx="2265997" cy="7456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  <a:r>
              <a:rPr lang="en-US" sz="1200" dirty="0">
                <a:latin typeface="Segoe Print" pitchFamily="2" charset="0"/>
              </a:rPr>
              <a:t> is a variable that stores the address of the first node</a:t>
            </a:r>
            <a:endParaRPr lang="en-US" sz="12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/>
          <p:cNvCxnSpPr>
            <a:endCxn id="43" idx="2"/>
          </p:cNvCxnSpPr>
          <p:nvPr/>
        </p:nvCxnSpPr>
        <p:spPr>
          <a:xfrm flipH="1" flipV="1">
            <a:off x="956508" y="4904352"/>
            <a:ext cx="294312" cy="37127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744240" y="5275626"/>
            <a:ext cx="2265997" cy="7456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The last node stores a null address.</a:t>
            </a:r>
            <a:endParaRPr lang="en-US" sz="12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470912" y="4930445"/>
            <a:ext cx="277057" cy="3451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6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Two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5959"/>
            <a:ext cx="8229600" cy="4679918"/>
          </a:xfrm>
        </p:spPr>
        <p:txBody>
          <a:bodyPr/>
          <a:lstStyle/>
          <a:p>
            <a:r>
              <a:rPr lang="en-US" sz="2000" dirty="0"/>
              <a:t>Now that we have two linked lists representing two numbers, we can compare which one is larger.</a:t>
            </a:r>
          </a:p>
          <a:p>
            <a:r>
              <a:rPr lang="en-US" sz="2000" dirty="0">
                <a:solidFill>
                  <a:srgbClr val="E46C0A"/>
                </a:solidFill>
              </a:rPr>
              <a:t>A number </a:t>
            </a:r>
            <a:r>
              <a:rPr lang="en-US" sz="2000" b="1" dirty="0">
                <a:solidFill>
                  <a:srgbClr val="E46C0A"/>
                </a:solidFill>
              </a:rPr>
              <a:t>n1</a:t>
            </a:r>
            <a:r>
              <a:rPr lang="en-US" sz="2000" dirty="0">
                <a:solidFill>
                  <a:srgbClr val="E46C0A"/>
                </a:solidFill>
              </a:rPr>
              <a:t> is larger than a number </a:t>
            </a:r>
            <a:r>
              <a:rPr lang="en-US" sz="2000" b="1" dirty="0">
                <a:solidFill>
                  <a:srgbClr val="E46C0A"/>
                </a:solidFill>
              </a:rPr>
              <a:t>n2</a:t>
            </a:r>
            <a:r>
              <a:rPr lang="en-US" sz="2000" dirty="0">
                <a:solidFill>
                  <a:srgbClr val="E46C0A"/>
                </a:solidFill>
              </a:rPr>
              <a:t>, if</a:t>
            </a:r>
          </a:p>
          <a:p>
            <a:pPr lvl="1"/>
            <a:r>
              <a:rPr lang="en-US" sz="1800" dirty="0"/>
              <a:t>the linked list of </a:t>
            </a:r>
            <a:r>
              <a:rPr lang="en-US" sz="1800" b="1" dirty="0"/>
              <a:t>n1</a:t>
            </a:r>
            <a:r>
              <a:rPr lang="en-US" sz="1800" dirty="0"/>
              <a:t> is longer than the linked list of </a:t>
            </a:r>
            <a:r>
              <a:rPr lang="en-US" sz="1800" b="1" dirty="0"/>
              <a:t>n2</a:t>
            </a:r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marL="457200" lvl="1" indent="0">
              <a:buNone/>
            </a:pPr>
            <a:endParaRPr lang="en-US" sz="1800" b="1" dirty="0"/>
          </a:p>
          <a:p>
            <a:pPr lvl="1"/>
            <a:r>
              <a:rPr lang="en-US" sz="1800" dirty="0"/>
              <a:t>or, the length of the linked lists are the same, and if we compare the nodes of the two linked lists starting from the first nodes in parallel, we should encounter a pair of nodes such that the value of the node in </a:t>
            </a:r>
            <a:r>
              <a:rPr lang="en-US" sz="1800" b="1" dirty="0"/>
              <a:t>n1</a:t>
            </a:r>
            <a:r>
              <a:rPr lang="en-US" sz="1800" dirty="0"/>
              <a:t> is larger than the value of the node in </a:t>
            </a:r>
            <a:r>
              <a:rPr lang="en-US" sz="1800" b="1" dirty="0"/>
              <a:t>n2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36064"/>
            <a:ext cx="2133600" cy="365125"/>
          </a:xfrm>
        </p:spPr>
        <p:txBody>
          <a:bodyPr/>
          <a:lstStyle/>
          <a:p>
            <a:fld id="{A2D5F323-9395-A24C-8003-89F99F5948AE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539278" y="2762600"/>
            <a:ext cx="3081554" cy="329184"/>
            <a:chOff x="2794963" y="3545752"/>
            <a:chExt cx="3081554" cy="329184"/>
          </a:xfrm>
        </p:grpSpPr>
        <p:grpSp>
          <p:nvGrpSpPr>
            <p:cNvPr id="7" name="Group 6"/>
            <p:cNvGrpSpPr/>
            <p:nvPr/>
          </p:nvGrpSpPr>
          <p:grpSpPr>
            <a:xfrm>
              <a:off x="2794963" y="3545752"/>
              <a:ext cx="1207618" cy="329184"/>
              <a:chOff x="3595652" y="5076750"/>
              <a:chExt cx="1207618" cy="32918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123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339408" y="3545752"/>
              <a:ext cx="1207618" cy="329184"/>
              <a:chOff x="3595652" y="5076750"/>
              <a:chExt cx="1207618" cy="32918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45678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V="1">
              <a:off x="3785330" y="3710344"/>
              <a:ext cx="554078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343137" y="3714000"/>
              <a:ext cx="4223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37"/>
            <p:cNvGrpSpPr/>
            <p:nvPr/>
          </p:nvGrpSpPr>
          <p:grpSpPr>
            <a:xfrm>
              <a:off x="5785077" y="3596552"/>
              <a:ext cx="91440" cy="228600"/>
              <a:chOff x="8102500" y="5127550"/>
              <a:chExt cx="91440" cy="2286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1544016" y="3284191"/>
            <a:ext cx="6162128" cy="332840"/>
            <a:chOff x="1258924" y="3874936"/>
            <a:chExt cx="6162128" cy="332840"/>
          </a:xfrm>
        </p:grpSpPr>
        <p:grpSp>
          <p:nvGrpSpPr>
            <p:cNvPr id="19" name="Group 12"/>
            <p:cNvGrpSpPr/>
            <p:nvPr/>
          </p:nvGrpSpPr>
          <p:grpSpPr>
            <a:xfrm>
              <a:off x="2795052" y="3874936"/>
              <a:ext cx="1207618" cy="329184"/>
              <a:chOff x="2023494" y="5076750"/>
              <a:chExt cx="1207618" cy="32918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023494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32300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98906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13"/>
            <p:cNvGrpSpPr/>
            <p:nvPr/>
          </p:nvGrpSpPr>
          <p:grpSpPr>
            <a:xfrm>
              <a:off x="4339498" y="3874936"/>
              <a:ext cx="1207618" cy="329184"/>
              <a:chOff x="3595652" y="5076750"/>
              <a:chExt cx="1207618" cy="32918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895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883943" y="3874936"/>
              <a:ext cx="1207618" cy="329184"/>
              <a:chOff x="3595652" y="5076750"/>
              <a:chExt cx="1207618" cy="32918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8" name="Straight Arrow Connector 27"/>
            <p:cNvCxnSpPr>
              <a:endCxn id="23" idx="1"/>
            </p:cNvCxnSpPr>
            <p:nvPr/>
          </p:nvCxnSpPr>
          <p:spPr>
            <a:xfrm flipV="1">
              <a:off x="3785420" y="4039528"/>
              <a:ext cx="554078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329866" y="4039528"/>
              <a:ext cx="554078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887672" y="4043184"/>
              <a:ext cx="4223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7"/>
            <p:cNvGrpSpPr/>
            <p:nvPr/>
          </p:nvGrpSpPr>
          <p:grpSpPr>
            <a:xfrm>
              <a:off x="7329612" y="3925736"/>
              <a:ext cx="91440" cy="228600"/>
              <a:chOff x="8102500" y="5127550"/>
              <a:chExt cx="91440" cy="2286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12"/>
            <p:cNvGrpSpPr/>
            <p:nvPr/>
          </p:nvGrpSpPr>
          <p:grpSpPr>
            <a:xfrm>
              <a:off x="1258924" y="3878592"/>
              <a:ext cx="1207618" cy="329184"/>
              <a:chOff x="2023494" y="5076750"/>
              <a:chExt cx="1207618" cy="32918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023494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43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98906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flipV="1">
              <a:off x="2249292" y="4043184"/>
              <a:ext cx="554078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5832208" y="2742840"/>
            <a:ext cx="2802857" cy="265202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43323000089500012 is larger.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544016" y="5361736"/>
            <a:ext cx="6162128" cy="332840"/>
            <a:chOff x="1258924" y="3874936"/>
            <a:chExt cx="6162128" cy="332840"/>
          </a:xfrm>
        </p:grpSpPr>
        <p:grpSp>
          <p:nvGrpSpPr>
            <p:cNvPr id="43" name="Group 12"/>
            <p:cNvGrpSpPr/>
            <p:nvPr/>
          </p:nvGrpSpPr>
          <p:grpSpPr>
            <a:xfrm>
              <a:off x="2795052" y="3874936"/>
              <a:ext cx="1207618" cy="329184"/>
              <a:chOff x="2023494" y="5076750"/>
              <a:chExt cx="1207618" cy="3291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023494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32300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798906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13"/>
            <p:cNvGrpSpPr/>
            <p:nvPr/>
          </p:nvGrpSpPr>
          <p:grpSpPr>
            <a:xfrm>
              <a:off x="4339498" y="3874936"/>
              <a:ext cx="1207618" cy="329184"/>
              <a:chOff x="3595652" y="5076750"/>
              <a:chExt cx="1207618" cy="329184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912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883943" y="3874936"/>
              <a:ext cx="1207618" cy="329184"/>
              <a:chOff x="3595652" y="5076750"/>
              <a:chExt cx="1207618" cy="329184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6" name="Straight Arrow Connector 45"/>
            <p:cNvCxnSpPr>
              <a:endCxn id="59" idx="1"/>
            </p:cNvCxnSpPr>
            <p:nvPr/>
          </p:nvCxnSpPr>
          <p:spPr>
            <a:xfrm flipV="1">
              <a:off x="3785420" y="4039528"/>
              <a:ext cx="554078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5329866" y="4039528"/>
              <a:ext cx="554078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887672" y="4043184"/>
              <a:ext cx="4223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37"/>
            <p:cNvGrpSpPr/>
            <p:nvPr/>
          </p:nvGrpSpPr>
          <p:grpSpPr>
            <a:xfrm>
              <a:off x="7329612" y="3925736"/>
              <a:ext cx="91440" cy="228600"/>
              <a:chOff x="8102500" y="5127550"/>
              <a:chExt cx="91440" cy="22860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2"/>
            <p:cNvGrpSpPr/>
            <p:nvPr/>
          </p:nvGrpSpPr>
          <p:grpSpPr>
            <a:xfrm>
              <a:off x="1258924" y="3878592"/>
              <a:ext cx="1207618" cy="329184"/>
              <a:chOff x="2023494" y="5076750"/>
              <a:chExt cx="1207618" cy="32918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023494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43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798906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 flipV="1">
              <a:off x="2249292" y="4043184"/>
              <a:ext cx="554078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544016" y="6017026"/>
            <a:ext cx="6162128" cy="332840"/>
            <a:chOff x="1258924" y="3874936"/>
            <a:chExt cx="6162128" cy="332840"/>
          </a:xfrm>
        </p:grpSpPr>
        <p:grpSp>
          <p:nvGrpSpPr>
            <p:cNvPr id="64" name="Group 12"/>
            <p:cNvGrpSpPr/>
            <p:nvPr/>
          </p:nvGrpSpPr>
          <p:grpSpPr>
            <a:xfrm>
              <a:off x="2795052" y="3874936"/>
              <a:ext cx="1207618" cy="329184"/>
              <a:chOff x="2023494" y="5076750"/>
              <a:chExt cx="1207618" cy="32918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023494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32300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798906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13"/>
            <p:cNvGrpSpPr/>
            <p:nvPr/>
          </p:nvGrpSpPr>
          <p:grpSpPr>
            <a:xfrm>
              <a:off x="4339498" y="3874936"/>
              <a:ext cx="1207618" cy="329184"/>
              <a:chOff x="3595652" y="5076750"/>
              <a:chExt cx="1207618" cy="32918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895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883943" y="3874936"/>
              <a:ext cx="1207618" cy="329184"/>
              <a:chOff x="3595652" y="5076750"/>
              <a:chExt cx="1207618" cy="32918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595652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371064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7" name="Straight Arrow Connector 66"/>
            <p:cNvCxnSpPr>
              <a:endCxn id="80" idx="1"/>
            </p:cNvCxnSpPr>
            <p:nvPr/>
          </p:nvCxnSpPr>
          <p:spPr>
            <a:xfrm flipV="1">
              <a:off x="3785420" y="4039528"/>
              <a:ext cx="554078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5329866" y="4039528"/>
              <a:ext cx="554078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887672" y="4043184"/>
              <a:ext cx="4223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37"/>
            <p:cNvGrpSpPr/>
            <p:nvPr/>
          </p:nvGrpSpPr>
          <p:grpSpPr>
            <a:xfrm>
              <a:off x="7329612" y="3925736"/>
              <a:ext cx="91440" cy="228600"/>
              <a:chOff x="8102500" y="5127550"/>
              <a:chExt cx="91440" cy="228600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8102500" y="51275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148220" y="5161510"/>
                <a:ext cx="0" cy="1606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193940" y="5185969"/>
                <a:ext cx="0" cy="1117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12"/>
            <p:cNvGrpSpPr/>
            <p:nvPr/>
          </p:nvGrpSpPr>
          <p:grpSpPr>
            <a:xfrm>
              <a:off x="1258924" y="3878592"/>
              <a:ext cx="1207618" cy="329184"/>
              <a:chOff x="2023494" y="5076750"/>
              <a:chExt cx="1207618" cy="32918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2023494" y="5076750"/>
                <a:ext cx="775412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43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798906" y="5076750"/>
                <a:ext cx="432206" cy="329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72" name="Straight Arrow Connector 71"/>
            <p:cNvCxnSpPr/>
            <p:nvPr/>
          </p:nvCxnSpPr>
          <p:spPr>
            <a:xfrm flipV="1">
              <a:off x="2249292" y="4043184"/>
              <a:ext cx="554078" cy="3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stCxn id="52" idx="2"/>
            <a:endCxn id="73" idx="0"/>
          </p:cNvCxnSpPr>
          <p:nvPr/>
        </p:nvCxnSpPr>
        <p:spPr>
          <a:xfrm>
            <a:off x="1931722" y="5694576"/>
            <a:ext cx="0" cy="3261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87125" y="569092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Segoe Print"/>
                <a:cs typeface="Segoe Print"/>
              </a:rPr>
              <a:t>same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434888" y="5694576"/>
            <a:ext cx="0" cy="3261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490291" y="569092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Segoe Print"/>
                <a:cs typeface="Segoe Print"/>
              </a:rPr>
              <a:t>same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947056" y="5694576"/>
            <a:ext cx="0" cy="3261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02459" y="569092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Segoe Print"/>
                <a:cs typeface="Segoe Print"/>
              </a:rPr>
              <a:t>larger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4752519" y="6501189"/>
            <a:ext cx="2802857" cy="250242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43323000091200012 is larger.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30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024"/>
            <a:ext cx="8229600" cy="5517139"/>
          </a:xfrm>
        </p:spPr>
        <p:txBody>
          <a:bodyPr/>
          <a:lstStyle/>
          <a:p>
            <a:r>
              <a:rPr lang="en-US" dirty="0"/>
              <a:t>We need a function to determine the length of a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8838" y="1490163"/>
            <a:ext cx="6812727" cy="4276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the length of a linked list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(Node * head)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TASK 3: Modify this print function to one that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count the number of nodes in a linked list</a:t>
            </a:r>
          </a:p>
          <a:p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Node * current = head;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(current != NULL)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the current node, e.g., print the content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current-&gt;value &lt;&lt; " -&gt; ";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current = current-&gt;next;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"NULL\n";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19540" y="4922714"/>
            <a:ext cx="3667319" cy="12034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itchFamily="2" charset="0"/>
              </a:rPr>
              <a:t>TASK 3: This is a print list function.  </a:t>
            </a:r>
            <a:r>
              <a:rPr lang="en-US" sz="1600" b="1" dirty="0">
                <a:solidFill>
                  <a:srgbClr val="FF0000"/>
                </a:solidFill>
                <a:latin typeface="Segoe Print" pitchFamily="2" charset="0"/>
              </a:rPr>
              <a:t>Modify it so that it counts the number of nodes in a linked list</a:t>
            </a:r>
          </a:p>
        </p:txBody>
      </p:sp>
    </p:spTree>
    <p:extLst>
      <p:ext uri="{BB962C8B-B14F-4D97-AF65-F5344CB8AC3E}">
        <p14:creationId xmlns:p14="http://schemas.microsoft.com/office/powerpoint/2010/main" val="1961201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1076"/>
            <a:ext cx="8229600" cy="5795087"/>
          </a:xfrm>
        </p:spPr>
        <p:txBody>
          <a:bodyPr/>
          <a:lstStyle/>
          <a:p>
            <a:r>
              <a:rPr lang="en-US" dirty="0"/>
              <a:t>Next, we need a function to determine if a number is larger than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418" y="1079938"/>
            <a:ext cx="6812727" cy="5641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if the number n1 is larger than n2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larger(Node * n1, Node * n2)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len2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(n2);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TASK 4a: handle the case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when the list lengths are different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two lists are of equal length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Node * curr1 = n1, * curr2 = n2;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(curr1 != NULL)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(curr1-&gt;value &gt; curr2-&gt;value)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true;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TASK 4b: advance curr1, curr2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to point to the next nodes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false;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68849" y="1659319"/>
            <a:ext cx="3823138" cy="7961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itchFamily="2" charset="0"/>
              </a:rPr>
              <a:t>TASK 4a: What should we do if the linked list for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sz="1600" dirty="0">
                <a:latin typeface="Segoe Print" pitchFamily="2" charset="0"/>
              </a:rPr>
              <a:t> is longer?  What if otherwise?</a:t>
            </a:r>
            <a:endParaRPr lang="en-US" sz="16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3367719" y="2057399"/>
            <a:ext cx="1801130" cy="9419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644055" y="3241710"/>
            <a:ext cx="3347932" cy="1207427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Compare the values of the corresponding nodes in </a:t>
            </a:r>
            <a:r>
              <a:rPr lang="en-US" sz="1100" dirty="0">
                <a:latin typeface="Consolas" panose="020B0609020204030204" pitchFamily="49" charset="0"/>
                <a:ea typeface="Menlo Regular" pitchFamily="49" charset="0"/>
                <a:cs typeface="Consolas" panose="020B0609020204030204" pitchFamily="49" charset="0"/>
              </a:rPr>
              <a:t>n1</a:t>
            </a:r>
            <a:r>
              <a:rPr lang="en-US" sz="1200" dirty="0">
                <a:latin typeface="Segoe Print" pitchFamily="2" charset="0"/>
              </a:rPr>
              <a:t> and </a:t>
            </a:r>
            <a:r>
              <a:rPr lang="en-US" sz="1100" dirty="0">
                <a:latin typeface="Consolas" panose="020B0609020204030204" pitchFamily="49" charset="0"/>
                <a:ea typeface="Menlo Regular" pitchFamily="49" charset="0"/>
                <a:cs typeface="Consolas" panose="020B0609020204030204" pitchFamily="49" charset="0"/>
              </a:rPr>
              <a:t>n2</a:t>
            </a:r>
            <a:r>
              <a:rPr lang="en-US" sz="1200" dirty="0">
                <a:latin typeface="Segoe Print" pitchFamily="2" charset="0"/>
              </a:rPr>
              <a:t> starting from the most significant values. The number </a:t>
            </a:r>
            <a:r>
              <a:rPr lang="en-US" sz="1100" dirty="0">
                <a:latin typeface="Consolas" panose="020B0609020204030204" pitchFamily="49" charset="0"/>
                <a:ea typeface="Menlo Regular" pitchFamily="49" charset="0"/>
                <a:cs typeface="Consolas" panose="020B0609020204030204" pitchFamily="49" charset="0"/>
              </a:rPr>
              <a:t>n1</a:t>
            </a:r>
            <a:r>
              <a:rPr lang="en-US" sz="1200" dirty="0">
                <a:latin typeface="Segoe Print" pitchFamily="2" charset="0"/>
              </a:rPr>
              <a:t> is larger if the value of its node is larger than its corresponding node in </a:t>
            </a:r>
            <a:r>
              <a:rPr lang="en-US" sz="1100" dirty="0">
                <a:latin typeface="Consolas" panose="020B0609020204030204" pitchFamily="49" charset="0"/>
                <a:ea typeface="Menlo Regular" pitchFamily="49" charset="0"/>
                <a:cs typeface="Consolas" panose="020B0609020204030204" pitchFamily="49" charset="0"/>
              </a:rPr>
              <a:t>n2</a:t>
            </a:r>
            <a:r>
              <a:rPr lang="en-US" sz="1200" dirty="0">
                <a:latin typeface="Segoe Print" pitchFamily="2" charset="0"/>
              </a:rPr>
              <a:t>.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5037083" y="3845424"/>
            <a:ext cx="606972" cy="821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168849" y="5330004"/>
            <a:ext cx="3823138" cy="7961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itchFamily="2" charset="0"/>
              </a:rPr>
              <a:t>TASK 4b: advance the current pointers</a:t>
            </a:r>
            <a:endParaRPr lang="en-US" sz="16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>
            <a:off x="3704897" y="5728084"/>
            <a:ext cx="14639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999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418" y="847494"/>
            <a:ext cx="6812727" cy="5873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Node * n1, * n2;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";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n1 =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create_num_list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cin.get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   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skip the '&gt;' sign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cin.get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   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space after the '&gt;' sign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n2 = </a:t>
            </a:r>
            <a:r>
              <a:rPr lang="en-US" sz="13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create_num_list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TASK 2: call </a:t>
            </a:r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print_list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on n1 and n2 for checking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larger(n1, n2)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"Yes, ";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print_num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(n1)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 is larger."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"No, ";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print_num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(n1)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 is not larger."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TASK 5: free the linked lists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7621"/>
            <a:ext cx="8229600" cy="1022317"/>
          </a:xfrm>
        </p:spPr>
        <p:txBody>
          <a:bodyPr/>
          <a:lstStyle/>
          <a:p>
            <a:r>
              <a:rPr lang="en-US" dirty="0"/>
              <a:t>Putting All Together in main()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32029" y="895585"/>
            <a:ext cx="3667319" cy="368705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Pointers pointing to two linked lists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2817541" y="1079938"/>
            <a:ext cx="1614488" cy="435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380038" y="1515136"/>
            <a:ext cx="3667319" cy="524822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Get input numbers and create linked lists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045290" y="1777547"/>
            <a:ext cx="1334748" cy="37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224219" y="5132572"/>
            <a:ext cx="3823138" cy="7961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itchFamily="2" charset="0"/>
              </a:rPr>
              <a:t>TASK 5: Free the linked lists by calling </a:t>
            </a:r>
            <a:r>
              <a:rPr lang="en-US" sz="1400" dirty="0" err="1">
                <a:latin typeface="Consolas" panose="020B0609020204030204" pitchFamily="49" charset="0"/>
                <a:ea typeface="Menlo Regular" pitchFamily="49" charset="0"/>
                <a:cs typeface="Consolas" panose="020B0609020204030204" pitchFamily="49" charset="0"/>
              </a:rPr>
              <a:t>delete_list</a:t>
            </a:r>
            <a:r>
              <a:rPr lang="en-US" sz="1400" dirty="0">
                <a:latin typeface="Consolas" panose="020B0609020204030204" pitchFamily="49" charset="0"/>
                <a:ea typeface="Menlo Regular" pitchFamily="49" charset="0"/>
                <a:cs typeface="Consolas" panose="020B0609020204030204" pitchFamily="49" charset="0"/>
              </a:rPr>
              <a:t>()</a:t>
            </a:r>
            <a:endParaRPr lang="en-US" sz="16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423089" y="5530652"/>
            <a:ext cx="1801130" cy="3980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224219" y="3211551"/>
            <a:ext cx="3667319" cy="879446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Output appropriate message depending on whether </a:t>
            </a:r>
            <a:r>
              <a:rPr lang="en-US" sz="1200" dirty="0">
                <a:latin typeface="Consolas" panose="020B0609020204030204" pitchFamily="49" charset="0"/>
                <a:ea typeface="Menlo Regular" pitchFamily="49" charset="0"/>
                <a:cs typeface="Consolas" panose="020B0609020204030204" pitchFamily="49" charset="0"/>
              </a:rPr>
              <a:t>n1</a:t>
            </a:r>
            <a:r>
              <a:rPr lang="en-US" sz="1400" dirty="0">
                <a:latin typeface="Segoe Print" pitchFamily="2" charset="0"/>
              </a:rPr>
              <a:t> is bigger than </a:t>
            </a:r>
            <a:r>
              <a:rPr lang="en-US" sz="1200" dirty="0">
                <a:latin typeface="Consolas" panose="020B0609020204030204" pitchFamily="49" charset="0"/>
                <a:ea typeface="Menlo Regular" pitchFamily="49" charset="0"/>
                <a:cs typeface="Consolas" panose="020B0609020204030204" pitchFamily="49" charset="0"/>
              </a:rPr>
              <a:t>n2</a:t>
            </a:r>
            <a:r>
              <a:rPr lang="en-US" sz="1400" dirty="0">
                <a:latin typeface="Segoe Print" pitchFamily="2" charset="0"/>
              </a:rPr>
              <a:t>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3285893" y="3538654"/>
            <a:ext cx="1938326" cy="112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24219" y="4237463"/>
            <a:ext cx="3667319" cy="732980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nsolas" panose="020B0609020204030204" pitchFamily="49" charset="0"/>
                <a:ea typeface="Menlo Regular" pitchFamily="49" charset="0"/>
                <a:cs typeface="Consolas" panose="020B0609020204030204" pitchFamily="49" charset="0"/>
              </a:rPr>
              <a:t>print_num</a:t>
            </a:r>
            <a:r>
              <a:rPr lang="en-US" sz="1200" dirty="0">
                <a:latin typeface="Consolas" panose="020B0609020204030204" pitchFamily="49" charset="0"/>
                <a:ea typeface="Menlo Regular" pitchFamily="49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latin typeface="Segoe Print" pitchFamily="2" charset="0"/>
              </a:rPr>
              <a:t>outputs the number stored in the linked list in the ordinary number format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 flipV="1">
            <a:off x="3003395" y="3925229"/>
            <a:ext cx="2220824" cy="678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9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is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sequential access </a:t>
            </a:r>
            <a:r>
              <a:rPr lang="en-US" dirty="0"/>
              <a:t>data structure</a:t>
            </a:r>
          </a:p>
          <a:p>
            <a:pPr lvl="1"/>
            <a:r>
              <a:rPr lang="en-US" dirty="0"/>
              <a:t>i.e., to go to a specific item in a linked list, you have to start from the head of the list and go through the item one by one until you hit that item you need.</a:t>
            </a:r>
          </a:p>
          <a:p>
            <a:r>
              <a:rPr lang="en-US" dirty="0"/>
              <a:t>However, </a:t>
            </a:r>
            <a:r>
              <a:rPr lang="en-US" b="1" dirty="0"/>
              <a:t>insertion</a:t>
            </a:r>
            <a:r>
              <a:rPr lang="en-US" dirty="0"/>
              <a:t> and </a:t>
            </a:r>
            <a:r>
              <a:rPr lang="en-US" b="1" dirty="0"/>
              <a:t>deletion</a:t>
            </a:r>
            <a:r>
              <a:rPr lang="en-US" dirty="0"/>
              <a:t> of items can be done efficiently.</a:t>
            </a:r>
          </a:p>
          <a:p>
            <a:endParaRPr lang="en-US" dirty="0"/>
          </a:p>
        </p:txBody>
      </p:sp>
      <p:grpSp>
        <p:nvGrpSpPr>
          <p:cNvPr id="5" name="Group 12"/>
          <p:cNvGrpSpPr/>
          <p:nvPr/>
        </p:nvGrpSpPr>
        <p:grpSpPr>
          <a:xfrm>
            <a:off x="2257545" y="3968060"/>
            <a:ext cx="1207618" cy="329184"/>
            <a:chOff x="2023494" y="5076750"/>
            <a:chExt cx="1207618" cy="329184"/>
          </a:xfrm>
        </p:grpSpPr>
        <p:sp>
          <p:nvSpPr>
            <p:cNvPr id="9" name="Rectangle 8"/>
            <p:cNvSpPr/>
            <p:nvPr/>
          </p:nvSpPr>
          <p:spPr>
            <a:xfrm>
              <a:off x="2023494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98906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13"/>
          <p:cNvGrpSpPr/>
          <p:nvPr/>
        </p:nvGrpSpPr>
        <p:grpSpPr>
          <a:xfrm>
            <a:off x="3801991" y="3968060"/>
            <a:ext cx="1207618" cy="329184"/>
            <a:chOff x="3595652" y="5076750"/>
            <a:chExt cx="1207618" cy="329184"/>
          </a:xfrm>
        </p:grpSpPr>
        <p:sp>
          <p:nvSpPr>
            <p:cNvPr id="11" name="Rectangle 10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14"/>
          <p:cNvGrpSpPr/>
          <p:nvPr/>
        </p:nvGrpSpPr>
        <p:grpSpPr>
          <a:xfrm>
            <a:off x="5346437" y="3968060"/>
            <a:ext cx="1207618" cy="329184"/>
            <a:chOff x="3595652" y="5076750"/>
            <a:chExt cx="1207618" cy="329184"/>
          </a:xfrm>
        </p:grpSpPr>
        <p:sp>
          <p:nvSpPr>
            <p:cNvPr id="16" name="Rectangle 15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7"/>
          <p:cNvGrpSpPr/>
          <p:nvPr/>
        </p:nvGrpSpPr>
        <p:grpSpPr>
          <a:xfrm>
            <a:off x="6890882" y="3968060"/>
            <a:ext cx="1207618" cy="329184"/>
            <a:chOff x="3595652" y="5076750"/>
            <a:chExt cx="1207618" cy="329184"/>
          </a:xfrm>
        </p:grpSpPr>
        <p:sp>
          <p:nvSpPr>
            <p:cNvPr id="19" name="Rectangle 18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2" name="Straight Arrow Connector 21"/>
          <p:cNvCxnSpPr>
            <a:endCxn id="11" idx="1"/>
          </p:cNvCxnSpPr>
          <p:nvPr/>
        </p:nvCxnSpPr>
        <p:spPr>
          <a:xfrm flipV="1">
            <a:off x="3247913" y="4132652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792359" y="4132652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36804" y="4132652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94611" y="4136308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37"/>
          <p:cNvGrpSpPr/>
          <p:nvPr/>
        </p:nvGrpSpPr>
        <p:grpSpPr>
          <a:xfrm>
            <a:off x="8336551" y="4018860"/>
            <a:ext cx="91440" cy="228600"/>
            <a:chOff x="8102500" y="5127550"/>
            <a:chExt cx="91440" cy="2286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371583" y="3968060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587244" y="4132652"/>
            <a:ext cx="670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0898" y="399415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6603" y="4521520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to insert 56 into the linked list:</a:t>
            </a:r>
          </a:p>
        </p:txBody>
      </p:sp>
      <p:grpSp>
        <p:nvGrpSpPr>
          <p:cNvPr id="34" name="Group 12"/>
          <p:cNvGrpSpPr/>
          <p:nvPr/>
        </p:nvGrpSpPr>
        <p:grpSpPr>
          <a:xfrm>
            <a:off x="2257545" y="4977112"/>
            <a:ext cx="1207618" cy="329184"/>
            <a:chOff x="2023494" y="5076750"/>
            <a:chExt cx="1207618" cy="329184"/>
          </a:xfrm>
        </p:grpSpPr>
        <p:sp>
          <p:nvSpPr>
            <p:cNvPr id="35" name="Rectangle 34"/>
            <p:cNvSpPr/>
            <p:nvPr/>
          </p:nvSpPr>
          <p:spPr>
            <a:xfrm>
              <a:off x="2023494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98906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13"/>
          <p:cNvGrpSpPr/>
          <p:nvPr/>
        </p:nvGrpSpPr>
        <p:grpSpPr>
          <a:xfrm>
            <a:off x="3801991" y="4977112"/>
            <a:ext cx="1207618" cy="329184"/>
            <a:chOff x="3595652" y="5076750"/>
            <a:chExt cx="1207618" cy="329184"/>
          </a:xfrm>
        </p:grpSpPr>
        <p:sp>
          <p:nvSpPr>
            <p:cNvPr id="38" name="Rectangle 37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14"/>
          <p:cNvGrpSpPr/>
          <p:nvPr/>
        </p:nvGrpSpPr>
        <p:grpSpPr>
          <a:xfrm>
            <a:off x="5346437" y="4977112"/>
            <a:ext cx="1207618" cy="329184"/>
            <a:chOff x="3595652" y="5076750"/>
            <a:chExt cx="1207618" cy="329184"/>
          </a:xfrm>
        </p:grpSpPr>
        <p:sp>
          <p:nvSpPr>
            <p:cNvPr id="45" name="Rectangle 44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62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17"/>
          <p:cNvGrpSpPr/>
          <p:nvPr/>
        </p:nvGrpSpPr>
        <p:grpSpPr>
          <a:xfrm>
            <a:off x="6890882" y="4977112"/>
            <a:ext cx="1207618" cy="329184"/>
            <a:chOff x="3595652" y="5076750"/>
            <a:chExt cx="1207618" cy="329184"/>
          </a:xfrm>
        </p:grpSpPr>
        <p:sp>
          <p:nvSpPr>
            <p:cNvPr id="51" name="Rectangle 50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3" name="Straight Arrow Connector 52"/>
          <p:cNvCxnSpPr>
            <a:endCxn id="38" idx="1"/>
          </p:cNvCxnSpPr>
          <p:nvPr/>
        </p:nvCxnSpPr>
        <p:spPr>
          <a:xfrm flipV="1">
            <a:off x="3247913" y="5141704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336804" y="5141704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94611" y="5145360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37"/>
          <p:cNvGrpSpPr/>
          <p:nvPr/>
        </p:nvGrpSpPr>
        <p:grpSpPr>
          <a:xfrm>
            <a:off x="8336551" y="5027912"/>
            <a:ext cx="91440" cy="228600"/>
            <a:chOff x="8102500" y="5127550"/>
            <a:chExt cx="91440" cy="2286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371583" y="4977112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87244" y="5141704"/>
            <a:ext cx="670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0898" y="500320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grpSp>
        <p:nvGrpSpPr>
          <p:cNvPr id="64" name="Group 14"/>
          <p:cNvGrpSpPr/>
          <p:nvPr/>
        </p:nvGrpSpPr>
        <p:grpSpPr>
          <a:xfrm>
            <a:off x="4405800" y="5636191"/>
            <a:ext cx="1207618" cy="329184"/>
            <a:chOff x="3595652" y="5076750"/>
            <a:chExt cx="1207618" cy="329184"/>
          </a:xfrm>
        </p:grpSpPr>
        <p:sp>
          <p:nvSpPr>
            <p:cNvPr id="65" name="Rectangle 64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56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hape 67"/>
          <p:cNvCxnSpPr>
            <a:endCxn id="65" idx="1"/>
          </p:cNvCxnSpPr>
          <p:nvPr/>
        </p:nvCxnSpPr>
        <p:spPr>
          <a:xfrm rot="5400000">
            <a:off x="4269541" y="5277964"/>
            <a:ext cx="659079" cy="386559"/>
          </a:xfrm>
          <a:prstGeom prst="curvedConnector4">
            <a:avLst>
              <a:gd name="adj1" fmla="val 37513"/>
              <a:gd name="adj2" fmla="val 15913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endCxn id="45" idx="1"/>
          </p:cNvCxnSpPr>
          <p:nvPr/>
        </p:nvCxnSpPr>
        <p:spPr>
          <a:xfrm rot="16200000" flipV="1">
            <a:off x="5082568" y="5405574"/>
            <a:ext cx="659079" cy="131340"/>
          </a:xfrm>
          <a:prstGeom prst="curvedConnector4">
            <a:avLst>
              <a:gd name="adj1" fmla="val 37513"/>
              <a:gd name="adj2" fmla="val 27405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6336804" y="5636191"/>
            <a:ext cx="2265997" cy="74561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Print" pitchFamily="2" charset="0"/>
              </a:rPr>
              <a:t>No data movement but only update of addresses (i.e., pointers) are needed.</a:t>
            </a:r>
            <a:endParaRPr lang="en-US" sz="1200" dirty="0">
              <a:latin typeface="Consolas" panose="020B0609020204030204" pitchFamily="49" charset="0"/>
              <a:ea typeface="Menlo" pitchFamily="49" charset="0"/>
              <a:cs typeface="Consolas" panose="020B0609020204030204" pitchFamily="49" charset="0"/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 vs.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973" y="2053087"/>
            <a:ext cx="3457261" cy="388188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dirty="0"/>
              <a:t>Items are stored contiguously in memory</a:t>
            </a:r>
          </a:p>
          <a:p>
            <a:pPr lvl="0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Random access </a:t>
            </a:r>
            <a:r>
              <a:rPr lang="en-US" sz="2400" dirty="0">
                <a:solidFill>
                  <a:schemeClr val="tx1"/>
                </a:solidFill>
              </a:rPr>
              <a:t>that allows fast direct access to an item</a:t>
            </a: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Insertion &amp; deletion of items can be time consuming (in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linear time</a:t>
            </a:r>
            <a:r>
              <a:rPr lang="en-US" sz="2400" dirty="0">
                <a:solidFill>
                  <a:schemeClr val="tx1"/>
                </a:solidFill>
              </a:rPr>
              <a:t> in the number of items)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8753" y="2053087"/>
            <a:ext cx="3457261" cy="3881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Items need not be stored contiguously in memory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sz="2400" noProof="0" dirty="0">
                <a:solidFill>
                  <a:schemeClr val="accent6">
                    <a:lumMod val="75000"/>
                  </a:schemeClr>
                </a:solidFill>
              </a:rPr>
              <a:t>Sequential access </a:t>
            </a:r>
            <a:r>
              <a:rPr lang="en-US" sz="2400" noProof="0" dirty="0">
                <a:solidFill>
                  <a:schemeClr val="tx1"/>
                </a:solidFill>
              </a:rPr>
              <a:t>from the head of list for an item</a:t>
            </a:r>
          </a:p>
          <a:p>
            <a:pPr marL="342900" lvl="0" indent="-342900">
              <a:spcBef>
                <a:spcPts val="1200"/>
              </a:spcBef>
              <a:buClr>
                <a:schemeClr val="tx1"/>
              </a:buClr>
              <a:buFont typeface="Arial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Insertion &amp; deletion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items can be done </a:t>
            </a:r>
            <a:r>
              <a:rPr lang="en-US" sz="2400" dirty="0">
                <a:solidFill>
                  <a:schemeClr val="tx1"/>
                </a:solidFill>
              </a:rPr>
              <a:t>efficiently  (in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 time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i.e., independent of the number of items)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8752" y="1457864"/>
            <a:ext cx="1934229" cy="595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itchFamily="2" charset="0"/>
              </a:rPr>
              <a:t>Linked Lists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99973" y="1457864"/>
            <a:ext cx="1934229" cy="5952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itchFamily="2" charset="0"/>
              </a:rPr>
              <a:t>Arrays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3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can be implemented using a </a:t>
            </a:r>
            <a:r>
              <a:rPr lang="en-US" dirty="0" err="1"/>
              <a:t>struct</a:t>
            </a:r>
            <a:r>
              <a:rPr lang="en-US" dirty="0"/>
              <a:t> in C++.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linked list is given as a pointer that points to the first node.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38697" y="2091202"/>
            <a:ext cx="2679311" cy="1621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Node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 info;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next;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3038696" y="4856671"/>
            <a:ext cx="2679311" cy="80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	Node * head;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pSp>
        <p:nvGrpSpPr>
          <p:cNvPr id="9" name="Group 12"/>
          <p:cNvGrpSpPr/>
          <p:nvPr/>
        </p:nvGrpSpPr>
        <p:grpSpPr>
          <a:xfrm>
            <a:off x="2146556" y="1475117"/>
            <a:ext cx="1207618" cy="329184"/>
            <a:chOff x="2023494" y="5076750"/>
            <a:chExt cx="1207618" cy="329184"/>
          </a:xfrm>
        </p:grpSpPr>
        <p:sp>
          <p:nvSpPr>
            <p:cNvPr id="10" name="Rectangle 9"/>
            <p:cNvSpPr/>
            <p:nvPr/>
          </p:nvSpPr>
          <p:spPr>
            <a:xfrm>
              <a:off x="2023494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98906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3"/>
          <p:cNvGrpSpPr/>
          <p:nvPr/>
        </p:nvGrpSpPr>
        <p:grpSpPr>
          <a:xfrm>
            <a:off x="3691002" y="1475117"/>
            <a:ext cx="1207618" cy="329184"/>
            <a:chOff x="3595652" y="5076750"/>
            <a:chExt cx="1207618" cy="329184"/>
          </a:xfrm>
        </p:grpSpPr>
        <p:sp>
          <p:nvSpPr>
            <p:cNvPr id="13" name="Rectangle 12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5448" y="1475117"/>
            <a:ext cx="1207618" cy="329184"/>
            <a:chOff x="3595652" y="5076750"/>
            <a:chExt cx="1207618" cy="329184"/>
          </a:xfrm>
        </p:grpSpPr>
        <p:sp>
          <p:nvSpPr>
            <p:cNvPr id="16" name="Rectangle 15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79893" y="1475117"/>
            <a:ext cx="1207618" cy="329184"/>
            <a:chOff x="3595652" y="5076750"/>
            <a:chExt cx="1207618" cy="329184"/>
          </a:xfrm>
        </p:grpSpPr>
        <p:sp>
          <p:nvSpPr>
            <p:cNvPr id="19" name="Rectangle 18"/>
            <p:cNvSpPr/>
            <p:nvPr/>
          </p:nvSpPr>
          <p:spPr>
            <a:xfrm>
              <a:off x="3595652" y="5076750"/>
              <a:ext cx="775412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89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71064" y="5076750"/>
              <a:ext cx="432206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>
            <a:endCxn id="13" idx="1"/>
          </p:cNvCxnSpPr>
          <p:nvPr/>
        </p:nvCxnSpPr>
        <p:spPr>
          <a:xfrm flipV="1">
            <a:off x="3136924" y="1639709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81370" y="1639709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225815" y="1639709"/>
            <a:ext cx="554078" cy="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83622" y="1643365"/>
            <a:ext cx="42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37"/>
          <p:cNvGrpSpPr/>
          <p:nvPr/>
        </p:nvGrpSpPr>
        <p:grpSpPr>
          <a:xfrm>
            <a:off x="8225562" y="1525917"/>
            <a:ext cx="91440" cy="228600"/>
            <a:chOff x="8102500" y="5127550"/>
            <a:chExt cx="91440" cy="2286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8102500" y="512755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148220" y="5161510"/>
              <a:ext cx="0" cy="160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93940" y="5185969"/>
              <a:ext cx="0" cy="1117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1260594" y="1475117"/>
            <a:ext cx="432206" cy="329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76255" y="1639709"/>
            <a:ext cx="670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9909" y="150120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head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61893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87464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77517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3088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59411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84982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79769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info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05340" y="1809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Menlo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7421" y="2618915"/>
            <a:ext cx="564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itchFamily="2" charset="0"/>
              </a:rPr>
              <a:t>What do the following expressions evaluate to?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093217" y="3053847"/>
          <a:ext cx="7112796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4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0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head-&gt;info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head-&gt;next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head-&gt;next-&gt;info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head-&gt;next-&gt;next-&gt;info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head-&gt;next-&gt;next-&gt;next-&gt;info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head-&gt;next-&gt;next-&gt;next-&gt;next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head-&gt;next-&gt;next-&gt;next-&gt;next-&gt;info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898620" y="3053847"/>
            <a:ext cx="33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of the 1</a:t>
            </a:r>
            <a:r>
              <a:rPr lang="en-US" baseline="30000" dirty="0"/>
              <a:t>st</a:t>
            </a:r>
            <a:r>
              <a:rPr lang="en-US" dirty="0"/>
              <a:t>  node of the list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98620" y="34231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98620" y="3792511"/>
            <a:ext cx="23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of the 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98620" y="4161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98620" y="4531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98620" y="49005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98620" y="5269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98620" y="5639171"/>
            <a:ext cx="21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not exist, error!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11714</TotalTime>
  <Words>5863</Words>
  <Application>Microsoft Macintosh PowerPoint</Application>
  <PresentationFormat>On-screen Show (4:3)</PresentationFormat>
  <Paragraphs>1162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Consolas</vt:lpstr>
      <vt:lpstr>Segoe Print</vt:lpstr>
      <vt:lpstr>Calibri Light</vt:lpstr>
      <vt:lpstr>Avenir Next Condensed</vt:lpstr>
      <vt:lpstr>Avenir Next</vt:lpstr>
      <vt:lpstr>Calibri</vt:lpstr>
      <vt:lpstr>Arial</vt:lpstr>
      <vt:lpstr>Chalkduster</vt:lpstr>
      <vt:lpstr>1_Office Theme</vt:lpstr>
      <vt:lpstr>Module 8 Guidance Notes (8.3)  Linked Lists</vt:lpstr>
      <vt:lpstr>What are we going to learn?</vt:lpstr>
      <vt:lpstr>Mode of data access – Random Access</vt:lpstr>
      <vt:lpstr>Mode of data access – Random Access</vt:lpstr>
      <vt:lpstr>Linked Lists</vt:lpstr>
      <vt:lpstr>Linked Lists</vt:lpstr>
      <vt:lpstr>Linked Lists vs. Arrays</vt:lpstr>
      <vt:lpstr>Implementation</vt:lpstr>
      <vt:lpstr>Implementation</vt:lpstr>
      <vt:lpstr>Implementation</vt:lpstr>
      <vt:lpstr>Traversing a Linked List</vt:lpstr>
      <vt:lpstr>Traversing a Linked List</vt:lpstr>
      <vt:lpstr>Traversing a Linked List</vt:lpstr>
      <vt:lpstr>Building a Linked List</vt:lpstr>
      <vt:lpstr>Building a Linked List Backward</vt:lpstr>
      <vt:lpstr>Building a Linked List Backward</vt:lpstr>
      <vt:lpstr>Building a Linked List Backward</vt:lpstr>
      <vt:lpstr>Building a Linked List Backward</vt:lpstr>
      <vt:lpstr>Building a Linked List Forward</vt:lpstr>
      <vt:lpstr>Building a Linked List Forward</vt:lpstr>
      <vt:lpstr>Building a Linked List Forward</vt:lpstr>
      <vt:lpstr>Building a Linked List Forward</vt:lpstr>
      <vt:lpstr>Inserting a Node</vt:lpstr>
      <vt:lpstr>Inserting a Node</vt:lpstr>
      <vt:lpstr>Deleting a Node</vt:lpstr>
      <vt:lpstr>Deleting a Node</vt:lpstr>
      <vt:lpstr>Deleting a Node</vt:lpstr>
      <vt:lpstr>Deleting a Node</vt:lpstr>
      <vt:lpstr>Searching for a Node</vt:lpstr>
      <vt:lpstr>Building a Sorted Linked List</vt:lpstr>
      <vt:lpstr>Building a Sorted Linked List</vt:lpstr>
      <vt:lpstr>Building a Sorted Linked List</vt:lpstr>
      <vt:lpstr>Building a Sorted Linked List</vt:lpstr>
      <vt:lpstr>Deleting an Entire List</vt:lpstr>
      <vt:lpstr>Variations of Linked Lists</vt:lpstr>
      <vt:lpstr>Printing a Linked List in Reverse  using Recursion</vt:lpstr>
      <vt:lpstr>Exercise 3</vt:lpstr>
      <vt:lpstr>Exercise 4</vt:lpstr>
      <vt:lpstr>Exercise 5</vt:lpstr>
      <vt:lpstr>Exercise 6</vt:lpstr>
      <vt:lpstr>Large Numbers</vt:lpstr>
      <vt:lpstr>Large Numbers</vt:lpstr>
      <vt:lpstr>Dynamic Array Input</vt:lpstr>
      <vt:lpstr>Linked Lists for Large Numbers</vt:lpstr>
      <vt:lpstr>Linked Lists for Large Numbers</vt:lpstr>
      <vt:lpstr>PowerPoint Presentation</vt:lpstr>
      <vt:lpstr>PowerPoint Presentation</vt:lpstr>
      <vt:lpstr>PowerPoint Presentation</vt:lpstr>
      <vt:lpstr>Checking: Printing the Linked Lists</vt:lpstr>
      <vt:lpstr>Comparing Two Large Numbers</vt:lpstr>
      <vt:lpstr>PowerPoint Presentation</vt:lpstr>
      <vt:lpstr>PowerPoint Presentation</vt:lpstr>
      <vt:lpstr>Putting All Together in main()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ENGG1340 Computer Programming II</dc:title>
  <dc:subject/>
  <dc:creator>ykchoi</dc:creator>
  <cp:keywords/>
  <dc:description/>
  <cp:lastModifiedBy>cxqian</cp:lastModifiedBy>
  <cp:revision>772</cp:revision>
  <cp:lastPrinted>2017-09-13T13:37:06Z</cp:lastPrinted>
  <dcterms:created xsi:type="dcterms:W3CDTF">2014-07-29T08:55:03Z</dcterms:created>
  <dcterms:modified xsi:type="dcterms:W3CDTF">2022-04-04T08:09:24Z</dcterms:modified>
  <cp:category/>
</cp:coreProperties>
</file>