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7"/>
  </p:notesMasterIdLst>
  <p:handoutMasterIdLst>
    <p:handoutMasterId r:id="rId8"/>
  </p:handoutMasterIdLst>
  <p:sldIdLst>
    <p:sldId id="256" r:id="rId2"/>
    <p:sldId id="509" r:id="rId3"/>
    <p:sldId id="483" r:id="rId4"/>
    <p:sldId id="379" r:id="rId5"/>
    <p:sldId id="37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509"/>
            <p14:sldId id="483"/>
            <p14:sldId id="379"/>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3" autoAdjust="0"/>
    <p:restoredTop sz="92449"/>
  </p:normalViewPr>
  <p:slideViewPr>
    <p:cSldViewPr snapToGrid="0" snapToObjects="1">
      <p:cViewPr varScale="1">
        <p:scale>
          <a:sx n="113" d="100"/>
          <a:sy n="113" d="100"/>
        </p:scale>
        <p:origin x="1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6 Guidance Notes (6.0)</a:t>
            </a:r>
            <a:br>
              <a:rPr lang="en-US" sz="1800" dirty="0"/>
            </a:br>
            <a:br>
              <a:rPr lang="en-US" sz="1800" dirty="0"/>
            </a:br>
            <a:r>
              <a:rPr lang="en-US" sz="4800" dirty="0"/>
              <a:t>More on Arrays &amp; Strings</a:t>
            </a:r>
            <a:br>
              <a:rPr lang="en-US" sz="4800" dirty="0"/>
            </a:br>
            <a:r>
              <a:rPr lang="en-US" sz="2000" dirty="0"/>
              <a:t>Preamble</a:t>
            </a:r>
            <a:endParaRPr lang="en-US" sz="4800" dirty="0"/>
          </a:p>
        </p:txBody>
      </p:sp>
      <p:sp>
        <p:nvSpPr>
          <p:cNvPr id="10" name="Subtitle 2">
            <a:extLst>
              <a:ext uri="{FF2B5EF4-FFF2-40B4-BE49-F238E27FC236}">
                <a16:creationId xmlns:a16="http://schemas.microsoft.com/office/drawing/2014/main" id="{53A90D15-41F0-9545-902F-35A485116B09}"/>
              </a:ext>
            </a:extLst>
          </p:cNvPr>
          <p:cNvSpPr>
            <a:spLocks noGrp="1"/>
          </p:cNvSpPr>
          <p:nvPr>
            <p:ph type="subTitle" idx="1"/>
          </p:nvPr>
        </p:nvSpPr>
        <p:spPr>
          <a:xfrm>
            <a:off x="685800" y="4572974"/>
            <a:ext cx="6400800" cy="882329"/>
          </a:xfrm>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endParaRPr lang="en-US" sz="1100" dirty="0"/>
          </a:p>
        </p:txBody>
      </p:sp>
      <p:sp>
        <p:nvSpPr>
          <p:cNvPr id="11" name="Subtitle 2">
            <a:extLst>
              <a:ext uri="{FF2B5EF4-FFF2-40B4-BE49-F238E27FC236}">
                <a16:creationId xmlns:a16="http://schemas.microsoft.com/office/drawing/2014/main" id="{2DDE5956-4552-4942-8967-9B603EA06C33}"/>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E633-FD23-EE4E-8230-9C6DFB2C7E6C}"/>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127DD817-D314-E641-ACCC-E3FFD69643B4}"/>
              </a:ext>
            </a:extLst>
          </p:cNvPr>
          <p:cNvSpPr>
            <a:spLocks noGrp="1"/>
          </p:cNvSpPr>
          <p:nvPr>
            <p:ph idx="1"/>
          </p:nvPr>
        </p:nvSpPr>
        <p:spPr>
          <a:xfrm>
            <a:off x="457199" y="1600200"/>
            <a:ext cx="8449733" cy="4983162"/>
          </a:xfrm>
        </p:spPr>
        <p:txBody>
          <a:bodyPr>
            <a:normAutofit fontScale="92500"/>
          </a:bodyPr>
          <a:lstStyle/>
          <a:p>
            <a:pPr marL="0" indent="0">
              <a:buNone/>
            </a:pPr>
            <a:r>
              <a:rPr lang="en-US" sz="2400" dirty="0"/>
              <a:t>Here’re what will be covered in this module:</a:t>
            </a:r>
          </a:p>
          <a:p>
            <a:pPr marL="514350" indent="-514350">
              <a:buFont typeface="+mj-lt"/>
              <a:buAutoNum type="romanUcPeriod"/>
            </a:pPr>
            <a:r>
              <a:rPr lang="en-US" sz="2400" b="1" dirty="0">
                <a:solidFill>
                  <a:schemeClr val="accent6">
                    <a:lumMod val="75000"/>
                  </a:schemeClr>
                </a:solidFill>
              </a:rPr>
              <a:t>More on Arrays</a:t>
            </a:r>
            <a:r>
              <a:rPr lang="en-US" sz="2400" dirty="0"/>
              <a:t> – You will learn about performing some operations like searching and sorting of elements stored in an array and also how to define and work with 2D arrays.</a:t>
            </a:r>
          </a:p>
          <a:p>
            <a:pPr marL="514350" indent="-514350">
              <a:buFont typeface="+mj-lt"/>
              <a:buAutoNum type="romanUcPeriod"/>
            </a:pPr>
            <a:r>
              <a:rPr lang="en-US" sz="2400" b="1" dirty="0">
                <a:solidFill>
                  <a:schemeClr val="accent6">
                    <a:lumMod val="75000"/>
                  </a:schemeClr>
                </a:solidFill>
              </a:rPr>
              <a:t>Char &amp; Char Arrays</a:t>
            </a:r>
            <a:r>
              <a:rPr lang="en-US" sz="2400" dirty="0"/>
              <a:t> – You will learn about some useful operations on char (one of the basic C/C++ data types), as well as the built-in string representation (which we called C-Strings) which is essentially some chars stored in an array.</a:t>
            </a:r>
          </a:p>
          <a:p>
            <a:pPr marL="514350" indent="-514350">
              <a:buFont typeface="+mj-lt"/>
              <a:buAutoNum type="romanUcPeriod"/>
            </a:pPr>
            <a:r>
              <a:rPr lang="en-US" sz="2400" b="1" dirty="0">
                <a:solidFill>
                  <a:schemeClr val="accent6">
                    <a:lumMod val="75000"/>
                  </a:schemeClr>
                </a:solidFill>
              </a:rPr>
              <a:t>C++ Strings </a:t>
            </a:r>
            <a:r>
              <a:rPr lang="en-US" sz="2400" dirty="0"/>
              <a:t>– We will then go through the string class in C++ which provides you with a handful of functions for string operations.</a:t>
            </a:r>
          </a:p>
          <a:p>
            <a:pPr marL="514350" indent="-514350">
              <a:buFont typeface="+mj-lt"/>
              <a:buAutoNum type="romanUcPeriod"/>
            </a:pPr>
            <a:r>
              <a:rPr lang="en-US" sz="2400" b="1" dirty="0">
                <a:solidFill>
                  <a:schemeClr val="accent6">
                    <a:lumMod val="75000"/>
                  </a:schemeClr>
                </a:solidFill>
              </a:rPr>
              <a:t>Handling Strings in C </a:t>
            </a:r>
            <a:r>
              <a:rPr lang="en-US" sz="2400" dirty="0"/>
              <a:t>– The string class is available in C++ only.  So how do we handle strings in C? Here </a:t>
            </a:r>
            <a:r>
              <a:rPr lang="en-US" sz="2400" b="1" dirty="0"/>
              <a:t>you will start writing your first C program</a:t>
            </a:r>
            <a:r>
              <a:rPr lang="en-US" sz="2400" dirty="0"/>
              <a:t> and also get to know how to deal with strings in C.</a:t>
            </a:r>
          </a:p>
        </p:txBody>
      </p:sp>
      <p:sp>
        <p:nvSpPr>
          <p:cNvPr id="4" name="Slide Number Placeholder 3">
            <a:extLst>
              <a:ext uri="{FF2B5EF4-FFF2-40B4-BE49-F238E27FC236}">
                <a16:creationId xmlns:a16="http://schemas.microsoft.com/office/drawing/2014/main" id="{BF07EF3D-104D-DA4D-BF54-CD5BE6027675}"/>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21235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ln>
            <a:noFill/>
          </a:ln>
        </p:spPr>
        <p:txBody>
          <a:bodyPr>
            <a:normAutofit/>
          </a:bodyPr>
          <a:lstStyle/>
          <a:p>
            <a:r>
              <a:rPr lang="en-US" sz="4000"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397377"/>
            <a:ext cx="8530683" cy="4853152"/>
          </a:xfrm>
        </p:spPr>
        <p:txBody>
          <a:bodyPr>
            <a:noAutofit/>
          </a:bodyPr>
          <a:lstStyle/>
          <a:p>
            <a:r>
              <a:rPr lang="en-US" sz="2400" b="1" dirty="0">
                <a:solidFill>
                  <a:schemeClr val="accent5">
                    <a:lumMod val="75000"/>
                  </a:schemeClr>
                </a:solidFill>
              </a:rPr>
              <a:t>We will deal with both C and C++ in this module, so please note the specific compiler settings when C is discussed.</a:t>
            </a:r>
            <a:br>
              <a:rPr lang="en-US" sz="2400" b="1" dirty="0">
                <a:solidFill>
                  <a:schemeClr val="accent5">
                    <a:lumMod val="75000"/>
                  </a:schemeClr>
                </a:solidFill>
              </a:rPr>
            </a:br>
            <a:endParaRPr lang="en-US" sz="2400" b="1" dirty="0">
              <a:solidFill>
                <a:schemeClr val="accent5">
                  <a:lumMod val="75000"/>
                </a:schemeClr>
              </a:solidFill>
            </a:endParaRPr>
          </a:p>
          <a:p>
            <a:r>
              <a:rPr lang="en-US" sz="2400" b="1" dirty="0">
                <a:solidFill>
                  <a:schemeClr val="accent6">
                    <a:lumMod val="75000"/>
                  </a:schemeClr>
                </a:solidFill>
              </a:rPr>
              <a:t>C++</a:t>
            </a:r>
            <a:r>
              <a:rPr lang="en-US" sz="2400" dirty="0">
                <a:solidFill>
                  <a:schemeClr val="accent6">
                    <a:lumMod val="75000"/>
                  </a:schemeClr>
                </a:solidFill>
              </a:rPr>
              <a:t>: </a:t>
            </a:r>
            <a:r>
              <a:rPr lang="en-US" sz="2400" dirty="0"/>
              <a:t>We will be using the C++ 11 standard, so make sure that your compiler option is set appropriately.  We suggest to use the following command to compile your C++ program:</a:t>
            </a:r>
          </a:p>
          <a:p>
            <a:pPr marL="539750" lvl="1" indent="0">
              <a:buNone/>
            </a:pPr>
            <a:r>
              <a:rPr lang="en-US" sz="1800" dirty="0">
                <a:latin typeface="Menlo" panose="020B0609030804020204" pitchFamily="49" charset="0"/>
                <a:ea typeface="Menlo" panose="020B0609030804020204" pitchFamily="49" charset="0"/>
                <a:cs typeface="Menlo" panose="020B0609030804020204" pitchFamily="49" charset="0"/>
              </a:rPr>
              <a:t>g++ </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18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latin typeface="Menlo" panose="020B0609030804020204" pitchFamily="49" charset="0"/>
                <a:ea typeface="Menlo" panose="020B0609030804020204" pitchFamily="49" charset="0"/>
                <a:cs typeface="Menlo" panose="020B0609030804020204" pitchFamily="49" charset="0"/>
              </a:rPr>
              <a:t>your_program.cpp</a:t>
            </a:r>
            <a:br>
              <a:rPr lang="en-US" sz="1800" dirty="0">
                <a:latin typeface="Menlo" panose="020B0609030804020204" pitchFamily="49" charset="0"/>
                <a:ea typeface="Menlo" panose="020B0609030804020204" pitchFamily="49" charset="0"/>
                <a:cs typeface="Menlo" panose="020B0609030804020204" pitchFamily="49" charset="0"/>
              </a:rPr>
            </a:br>
            <a:endParaRPr lang="en-US" sz="1800" dirty="0">
              <a:latin typeface="Menlo" panose="020B0609030804020204" pitchFamily="49" charset="0"/>
              <a:ea typeface="Menlo" panose="020B0609030804020204" pitchFamily="49" charset="0"/>
              <a:cs typeface="Menlo" panose="020B0609030804020204" pitchFamily="49" charset="0"/>
            </a:endParaRPr>
          </a:p>
          <a:p>
            <a:r>
              <a:rPr lang="en-US" sz="2400" b="1" dirty="0">
                <a:solidFill>
                  <a:schemeClr val="accent6">
                    <a:lumMod val="75000"/>
                  </a:schemeClr>
                </a:solidFill>
              </a:rPr>
              <a:t>C: </a:t>
            </a:r>
            <a:r>
              <a:rPr lang="en-US" sz="2400" dirty="0"/>
              <a:t>We will be using the C11 standard, so make sure that your compiler option is set appropriately.  We suggest to to use the following command to compile your C++ program:</a:t>
            </a:r>
            <a:br>
              <a:rPr lang="en-US" sz="2400" dirty="0"/>
            </a:br>
            <a:r>
              <a:rPr lang="en-US" sz="2400" dirty="0"/>
              <a:t>	 </a:t>
            </a:r>
            <a:r>
              <a:rPr lang="en-US" sz="1800" dirty="0" err="1">
                <a:latin typeface="Menlo" panose="020B0609030804020204" pitchFamily="49" charset="0"/>
                <a:ea typeface="Menlo" panose="020B0609030804020204" pitchFamily="49" charset="0"/>
                <a:cs typeface="Menlo" panose="020B0609030804020204" pitchFamily="49" charset="0"/>
              </a:rPr>
              <a:t>gcc</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a:t>
            </a:r>
            <a:r>
              <a:rPr lang="en-US" sz="18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std</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=c11 </a:t>
            </a:r>
            <a:r>
              <a:rPr lang="en-US" sz="1800" dirty="0" err="1">
                <a:latin typeface="Menlo" panose="020B0609030804020204" pitchFamily="49" charset="0"/>
                <a:ea typeface="Menlo" panose="020B0609030804020204" pitchFamily="49" charset="0"/>
                <a:cs typeface="Menlo" panose="020B0609030804020204" pitchFamily="49" charset="0"/>
              </a:rPr>
              <a:t>your_program.c</a:t>
            </a:r>
            <a:endParaRPr lang="en-US" sz="1800" dirty="0">
              <a:latin typeface="Menlo" panose="020B0609030804020204" pitchFamily="49" charset="0"/>
              <a:ea typeface="Menlo" panose="020B0609030804020204" pitchFamily="49" charset="0"/>
              <a:cs typeface="Menlo" panose="020B0609030804020204" pitchFamily="49" charset="0"/>
            </a:endParaRPr>
          </a:p>
          <a:p>
            <a:endParaRPr lang="en-US" sz="2400" dirty="0"/>
          </a:p>
          <a:p>
            <a:endParaRPr lang="en-US" sz="2400"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
        <p:nvSpPr>
          <p:cNvPr id="7" name="TextBox 6">
            <a:extLst>
              <a:ext uri="{FF2B5EF4-FFF2-40B4-BE49-F238E27FC236}">
                <a16:creationId xmlns:a16="http://schemas.microsoft.com/office/drawing/2014/main" id="{0FA3277F-3F60-834C-BD65-81D1A12C7EF8}"/>
              </a:ext>
            </a:extLst>
          </p:cNvPr>
          <p:cNvSpPr txBox="1"/>
          <p:nvPr/>
        </p:nvSpPr>
        <p:spPr>
          <a:xfrm>
            <a:off x="3678497" y="6038579"/>
            <a:ext cx="4492486" cy="523220"/>
          </a:xfrm>
          <a:prstGeom prst="rect">
            <a:avLst/>
          </a:prstGeom>
          <a:solidFill>
            <a:srgbClr val="FFFF00"/>
          </a:solidFill>
          <a:ln>
            <a:solidFill>
              <a:schemeClr val="bg1">
                <a:lumMod val="65000"/>
              </a:schemeClr>
            </a:solidFill>
          </a:ln>
        </p:spPr>
        <p:txBody>
          <a:bodyPr wrap="square" rtlCol="0">
            <a:spAutoFit/>
          </a:bodyPr>
          <a:lstStyle/>
          <a:p>
            <a:r>
              <a:rPr lang="en-US" sz="1400" dirty="0">
                <a:latin typeface="Avenir Next Condensed" panose="020B0506020202020204" pitchFamily="34" charset="0"/>
              </a:rPr>
              <a:t>The C compiler will be used in Part IV when we talk about C-Strings in C.  We will have more details on the compilation environment then. </a:t>
            </a:r>
          </a:p>
        </p:txBody>
      </p:sp>
    </p:spTree>
    <p:extLst>
      <p:ext uri="{BB962C8B-B14F-4D97-AF65-F5344CB8AC3E}">
        <p14:creationId xmlns:p14="http://schemas.microsoft.com/office/powerpoint/2010/main" val="292337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92500"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solidFill>
                  <a:schemeClr val="accent6">
                    <a:lumMod val="75000"/>
                  </a:schemeClr>
                </a:solidFill>
              </a:rPr>
              <a:t>Use “Presentation Mode” in PowerPoint to go through the slides</a:t>
            </a:r>
            <a:r>
              <a:rPr lang="en-US" dirty="0"/>
              <a:t> since animations are incorporated which may enhance the flow of reading</a:t>
            </a:r>
          </a:p>
          <a:p>
            <a:pPr>
              <a:lnSpc>
                <a:spcPct val="110000"/>
              </a:lnSpc>
              <a:spcBef>
                <a:spcPts val="900"/>
              </a:spcBef>
            </a:pPr>
            <a:r>
              <a:rPr lang="en-US" dirty="0"/>
              <a:t>Pages marked with “</a:t>
            </a:r>
            <a:r>
              <a:rPr lang="en-US" dirty="0">
                <a:solidFill>
                  <a:schemeClr val="accent5">
                    <a:lumMod val="75000"/>
                  </a:schemeClr>
                </a:solidFill>
              </a:rPr>
              <a:t>Reference Only</a:t>
            </a:r>
            <a:r>
              <a:rPr lang="en-US" dirty="0"/>
              <a:t>” means that they are not in the scope of assessment for this course.</a:t>
            </a:r>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424338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rmAutofit fontScale="90000"/>
          </a:bodyPr>
          <a:lstStyle/>
          <a:p>
            <a:r>
              <a:rPr lang="en-US"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400" dirty="0"/>
              <a:t>The corresponding textbook chapters that we expect you to read will also be given.  The textbook may contain more details and information than we have here in this notes, and these extra textbook materials are considered references only.</a:t>
            </a:r>
          </a:p>
          <a:p>
            <a:pPr>
              <a:spcBef>
                <a:spcPts val="900"/>
              </a:spcBef>
            </a:pPr>
            <a:r>
              <a:rPr lang="en-US" sz="2400" dirty="0"/>
              <a:t>We suggest you to copy the code segments in this notes to the coding environment and try run the program yourself.  </a:t>
            </a:r>
          </a:p>
          <a:p>
            <a:pPr>
              <a:spcBef>
                <a:spcPts val="900"/>
              </a:spcBef>
            </a:pPr>
            <a:r>
              <a:rPr lang="en-US" sz="24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7039610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13275</TotalTime>
  <Words>577</Words>
  <Application>Microsoft Macintosh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vt:lpstr>
      <vt:lpstr>Avenir Next Condensed</vt:lpstr>
      <vt:lpstr>Calibri</vt:lpstr>
      <vt:lpstr>Calibri Light</vt:lpstr>
      <vt:lpstr>Menlo</vt:lpstr>
      <vt:lpstr>1_Office Theme</vt:lpstr>
      <vt:lpstr>Module 6 Guidance Notes (6.0)  More on Arrays &amp; Strings Preamble</vt:lpstr>
      <vt:lpstr>Before We Start</vt:lpstr>
      <vt:lpstr>Before We Start</vt:lpstr>
      <vt:lpstr>How to Use this Guidance Notes</vt:lpstr>
      <vt:lpstr>How to Use this Guidance Notes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lykchoi</cp:lastModifiedBy>
  <cp:revision>672</cp:revision>
  <cp:lastPrinted>2017-09-13T13:37:06Z</cp:lastPrinted>
  <dcterms:created xsi:type="dcterms:W3CDTF">2014-07-29T08:55:03Z</dcterms:created>
  <dcterms:modified xsi:type="dcterms:W3CDTF">2021-03-02T15:17:29Z</dcterms:modified>
  <cp:category/>
</cp:coreProperties>
</file>