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6" r:id="rId1"/>
  </p:sldMasterIdLst>
  <p:notesMasterIdLst>
    <p:notesMasterId r:id="rId27"/>
  </p:notesMasterIdLst>
  <p:handoutMasterIdLst>
    <p:handoutMasterId r:id="rId28"/>
  </p:handoutMasterIdLst>
  <p:sldIdLst>
    <p:sldId id="256" r:id="rId2"/>
    <p:sldId id="485" r:id="rId3"/>
    <p:sldId id="486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488" r:id="rId18"/>
    <p:sldId id="295" r:id="rId19"/>
    <p:sldId id="296" r:id="rId20"/>
    <p:sldId id="297" r:id="rId21"/>
    <p:sldId id="298" r:id="rId22"/>
    <p:sldId id="300" r:id="rId23"/>
    <p:sldId id="301" r:id="rId24"/>
    <p:sldId id="299" r:id="rId25"/>
    <p:sldId id="38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067AC2-121E-FD48-B2BC-A9B5C8A7D4FE}">
          <p14:sldIdLst>
            <p14:sldId id="256"/>
            <p14:sldId id="485"/>
            <p14:sldId id="486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488"/>
            <p14:sldId id="295"/>
            <p14:sldId id="296"/>
            <p14:sldId id="297"/>
            <p14:sldId id="298"/>
            <p14:sldId id="300"/>
            <p14:sldId id="301"/>
            <p14:sldId id="299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46B73"/>
    <a:srgbClr val="FF6699"/>
    <a:srgbClr val="FF66CC"/>
    <a:srgbClr val="FEF4EC"/>
    <a:srgbClr val="91E41E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9" autoAdjust="0"/>
    <p:restoredTop sz="92381"/>
  </p:normalViewPr>
  <p:slideViewPr>
    <p:cSldViewPr snapToGrid="0" snapToObjects="1">
      <p:cViewPr varScale="1">
        <p:scale>
          <a:sx n="113" d="100"/>
          <a:sy n="113" d="100"/>
        </p:scale>
        <p:origin x="2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70B9-02AE-0D4A-AC2C-25A677C7C916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DA67C-559B-DF49-BDFA-0F43542B7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4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D069-5FD0-D649-8F1E-5F986D8C99D8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0DB7-2DE3-C342-B55B-305DF2A9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0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1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6939"/>
            <a:ext cx="7772400" cy="211028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974"/>
            <a:ext cx="6400800" cy="8823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85800" y="4392750"/>
            <a:ext cx="7772400" cy="25916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ENGG1112-02 C++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ENGG1112-02 C++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arrays/" TargetMode="External"/><Relationship Id="rId2" Type="http://schemas.openxmlformats.org/officeDocument/2006/relationships/hyperlink" Target="https://ebookcentral.proquest.com/lib/HKUHK/detail.action?docID=51745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Module 6 Guidance Notes (6.1)</a:t>
            </a:r>
            <a:br>
              <a:rPr lang="en-US" sz="1800" dirty="0"/>
            </a:br>
            <a:br>
              <a:rPr lang="en-US" sz="1800" dirty="0"/>
            </a:br>
            <a:r>
              <a:rPr lang="en-US" sz="4800" dirty="0"/>
              <a:t>More on Arrays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3A90D15-41F0-9545-902F-35A485116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572974"/>
            <a:ext cx="6400800" cy="882329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ENGG1340</a:t>
            </a:r>
            <a:br>
              <a:rPr lang="en-US" sz="1200" dirty="0"/>
            </a:br>
            <a:r>
              <a:rPr lang="en-US" sz="1600" dirty="0"/>
              <a:t>Computer Programming II</a:t>
            </a:r>
            <a:endParaRPr lang="en-US" sz="11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DDE5956-4552-4942-8967-9B603EA06C33}"/>
              </a:ext>
            </a:extLst>
          </p:cNvPr>
          <p:cNvSpPr txBox="1">
            <a:spLocks/>
          </p:cNvSpPr>
          <p:nvPr/>
        </p:nvSpPr>
        <p:spPr>
          <a:xfrm>
            <a:off x="3603171" y="4571519"/>
            <a:ext cx="2471057" cy="88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COMP2113</a:t>
            </a:r>
            <a:br>
              <a:rPr lang="en-US" sz="1200" dirty="0"/>
            </a:br>
            <a:r>
              <a:rPr lang="en-US" sz="1600" dirty="0"/>
              <a:t>Programming Technologies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808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prototype for 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linearSearch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main()</a:t>
            </a:r>
            <a:r>
              <a:rPr lang="en-US" dirty="0"/>
              <a:t> function also needs some modification, so that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linearSearch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> will be called repeatedly until no more search item can be found.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672" y="2129188"/>
            <a:ext cx="7938655" cy="1733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linear search of key value in array[]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starting search from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startPos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return the index of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first occurrenc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 of key in array[]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return -1 if key is not found in array[]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linearSearch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dirty="0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const </a:t>
            </a:r>
            <a:r>
              <a:rPr lang="en-US" dirty="0" err="1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dirty="0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[], </a:t>
            </a:r>
            <a:r>
              <a:rPr lang="en-US" dirty="0" err="1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sizeOfArray</a:t>
            </a:r>
            <a:r>
              <a:rPr lang="en-US" dirty="0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, 	</a:t>
            </a:r>
          </a:p>
          <a:p>
            <a:r>
              <a:rPr lang="en-US" dirty="0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					</a:t>
            </a:r>
            <a:r>
              <a:rPr lang="en-US" dirty="0" err="1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n-US" dirty="0">
                <a:solidFill>
                  <a:srgbClr val="31859C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startPos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8B10F3-28FB-F448-A762-8ECF397A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Programming Problem 1</a:t>
            </a:r>
            <a:br>
              <a:rPr lang="en-US" sz="3100" b="1" dirty="0"/>
            </a:br>
            <a:r>
              <a:rPr lang="en-US" dirty="0"/>
              <a:t>Linear Search (Variant)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88644-029B-CB4B-A107-0B44916E60FC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061001</a:t>
            </a:r>
          </a:p>
        </p:txBody>
      </p:sp>
    </p:spTree>
    <p:extLst>
      <p:ext uri="{BB962C8B-B14F-4D97-AF65-F5344CB8AC3E}">
        <p14:creationId xmlns:p14="http://schemas.microsoft.com/office/powerpoint/2010/main" val="381643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32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Another most widely encountered programming task is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sort</a:t>
            </a:r>
            <a:r>
              <a:rPr lang="en-US" b="1" dirty="0"/>
              <a:t> </a:t>
            </a:r>
            <a:r>
              <a:rPr lang="en-US" dirty="0"/>
              <a:t>the values in an array, e.g., in ascending/descending order</a:t>
            </a:r>
          </a:p>
          <a:p>
            <a:r>
              <a:rPr lang="en-US" dirty="0"/>
              <a:t>There are many different sorting algorithms, e.g., insertion sort, bubble sort, quicksort, etc.</a:t>
            </a:r>
          </a:p>
          <a:p>
            <a:r>
              <a:rPr lang="en-US" dirty="0"/>
              <a:t>One of the easiest sorting algorithms is called </a:t>
            </a:r>
            <a:r>
              <a:rPr lang="en-US" b="1" dirty="0">
                <a:solidFill>
                  <a:srgbClr val="E46C0A"/>
                </a:solidFill>
              </a:rPr>
              <a:t>selection sort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85207" y="4414320"/>
          <a:ext cx="5033724" cy="598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61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09176" y="40955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a[0]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7651" y="40955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9025" y="40955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7500" y="40955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a[3]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5975" y="40955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4450" y="40955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a[5]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85207" y="5106208"/>
          <a:ext cx="5033724" cy="598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61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79565" y="449867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before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4977" y="5078898"/>
            <a:ext cx="169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after sorting</a:t>
            </a:r>
            <a:b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in ascending order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total of N iterations are needed to sort N elements</a:t>
            </a:r>
          </a:p>
          <a:p>
            <a:r>
              <a:rPr lang="en-US" dirty="0"/>
              <a:t>At each iteration </a:t>
            </a:r>
            <a:r>
              <a:rPr lang="en-US" b="1" dirty="0" err="1">
                <a:solidFill>
                  <a:srgbClr val="31859C"/>
                </a:solidFill>
              </a:rPr>
              <a:t>i</a:t>
            </a:r>
            <a:r>
              <a:rPr lang="en-US" dirty="0"/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0, …, N-1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exchange</a:t>
            </a:r>
            <a:r>
              <a:rPr lang="en-US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a[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dirty="0"/>
              <a:t> with the </a:t>
            </a:r>
            <a:r>
              <a:rPr lang="en-US" b="1" dirty="0">
                <a:solidFill>
                  <a:srgbClr val="31859C"/>
                </a:solidFill>
              </a:rPr>
              <a:t>smallest</a:t>
            </a:r>
            <a:r>
              <a:rPr lang="en-US" dirty="0"/>
              <a:t> item among </a:t>
            </a:r>
            <a:r>
              <a:rPr lang="en-US" dirty="0">
                <a:solidFill>
                  <a:srgbClr val="31859C"/>
                </a:solidFill>
              </a:rPr>
              <a:t>a[</a:t>
            </a:r>
            <a:r>
              <a:rPr lang="en-US" dirty="0" err="1">
                <a:solidFill>
                  <a:srgbClr val="31859C"/>
                </a:solidFill>
              </a:rPr>
              <a:t>i</a:t>
            </a:r>
            <a:r>
              <a:rPr lang="en-US" dirty="0">
                <a:solidFill>
                  <a:srgbClr val="31859C"/>
                </a:solidFill>
              </a:rPr>
              <a:t>]… a[N-1]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(or the largest, if sort in descending order)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important property is that, after each iteration </a:t>
            </a:r>
            <a:r>
              <a:rPr lang="en-US" b="1" dirty="0" err="1">
                <a:solidFill>
                  <a:srgbClr val="31859C"/>
                </a:solidFill>
              </a:rPr>
              <a:t>i</a:t>
            </a:r>
            <a:endParaRPr lang="en-US" b="1" dirty="0"/>
          </a:p>
          <a:p>
            <a:pPr lvl="1"/>
            <a:r>
              <a:rPr lang="en-US" sz="2400" dirty="0"/>
              <a:t>the elements from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a[0]…a[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] </a:t>
            </a:r>
            <a:r>
              <a:rPr lang="en-US" sz="2400" dirty="0"/>
              <a:t>are sorted, </a:t>
            </a:r>
          </a:p>
          <a:p>
            <a:pPr lvl="1"/>
            <a:r>
              <a:rPr lang="en-US" sz="2400" dirty="0"/>
              <a:t>the elements from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a[i+1]..a[N-1] </a:t>
            </a:r>
            <a:r>
              <a:rPr lang="en-US" sz="2400" dirty="0"/>
              <a:t>remain to be sorted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47029" y="3737365"/>
          <a:ext cx="5686688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8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8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3456558" y="4117830"/>
            <a:ext cx="172016" cy="126922"/>
          </a:xfrm>
          <a:prstGeom prst="up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83942" y="3677218"/>
            <a:ext cx="0" cy="556401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5777" y="34271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10" name="Up Arrow 9"/>
          <p:cNvSpPr/>
          <p:nvPr/>
        </p:nvSpPr>
        <p:spPr>
          <a:xfrm>
            <a:off x="6288974" y="4117830"/>
            <a:ext cx="172016" cy="12692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6419" y="34271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a[0]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6622" y="34271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0169" y="34271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5491" y="34271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a[N-1]</a:t>
            </a:r>
          </a:p>
        </p:txBody>
      </p:sp>
      <p:cxnSp>
        <p:nvCxnSpPr>
          <p:cNvPr id="16" name="Shape 15"/>
          <p:cNvCxnSpPr/>
          <p:nvPr/>
        </p:nvCxnSpPr>
        <p:spPr>
          <a:xfrm rot="16200000" flipH="1">
            <a:off x="4958774" y="2898117"/>
            <a:ext cx="12700" cy="2832416"/>
          </a:xfrm>
          <a:prstGeom prst="curvedConnector3">
            <a:avLst>
              <a:gd name="adj1" fmla="val 1800000"/>
            </a:avLst>
          </a:prstGeom>
          <a:ln>
            <a:headEnd type="triangle" w="lg" len="med"/>
            <a:tailEnd type="triangle" w="lg" len="med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70299" y="2582104"/>
          <a:ext cx="5033724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70299" y="1860452"/>
          <a:ext cx="5033724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94268" y="154166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a[0]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2743" y="154166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a[1]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4117" y="154166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a[2]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2592" y="154166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a[3]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1067" y="154166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a[4]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9542" y="154166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a[5]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701" y="2618474"/>
            <a:ext cx="23192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Iteration 0</a:t>
            </a:r>
          </a:p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(look for smallest element from a[0] to a[5], and swap with a[0])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4648" y="1477648"/>
            <a:ext cx="200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To sort in 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ascending order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332010" y="171449"/>
            <a:ext cx="2277183" cy="369332"/>
            <a:chOff x="3906333" y="698806"/>
            <a:chExt cx="2277183" cy="369332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3906333" y="698806"/>
              <a:ext cx="227718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     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: current element</a:t>
              </a:r>
            </a:p>
          </p:txBody>
        </p:sp>
        <p:sp>
          <p:nvSpPr>
            <p:cNvPr id="18" name="Up Arrow 17"/>
            <p:cNvSpPr/>
            <p:nvPr/>
          </p:nvSpPr>
          <p:spPr>
            <a:xfrm>
              <a:off x="4078533" y="787652"/>
              <a:ext cx="183048" cy="168244"/>
            </a:xfrm>
            <a:prstGeom prst="upArrow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32010" y="540781"/>
            <a:ext cx="2277183" cy="615553"/>
            <a:chOff x="3906333" y="698806"/>
            <a:chExt cx="2277183" cy="615553"/>
          </a:xfrm>
          <a:effectLst/>
        </p:grpSpPr>
        <p:sp>
          <p:nvSpPr>
            <p:cNvPr id="24" name="TextBox 23"/>
            <p:cNvSpPr txBox="1"/>
            <p:nvPr/>
          </p:nvSpPr>
          <p:spPr>
            <a:xfrm>
              <a:off x="3906333" y="698806"/>
              <a:ext cx="2277183" cy="6155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     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: smallest element to the right of current item </a:t>
              </a:r>
            </a:p>
          </p:txBody>
        </p:sp>
        <p:sp>
          <p:nvSpPr>
            <p:cNvPr id="25" name="Up Arrow 24"/>
            <p:cNvSpPr/>
            <p:nvPr/>
          </p:nvSpPr>
          <p:spPr>
            <a:xfrm>
              <a:off x="4078533" y="787652"/>
              <a:ext cx="183048" cy="168244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970299" y="3078358"/>
          <a:ext cx="5033724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970299" y="3818803"/>
          <a:ext cx="5033724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76702" y="3856834"/>
            <a:ext cx="23935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Iteration 1</a:t>
            </a:r>
          </a:p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(look for smallest element from a[1] to a[5], and swap with a[1])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970299" y="4315057"/>
          <a:ext cx="5033724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970299" y="5095348"/>
          <a:ext cx="5033724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76702" y="5111791"/>
            <a:ext cx="22448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Iteration 2</a:t>
            </a:r>
            <a:b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(look for smallest element from a[2] to a[5], and swap with a[2]) 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2970299" y="5591602"/>
          <a:ext cx="5033724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336208" y="2915224"/>
            <a:ext cx="172016" cy="126922"/>
          </a:xfrm>
          <a:prstGeom prst="up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7487224" y="2915224"/>
            <a:ext cx="172016" cy="12692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823160" y="2521957"/>
            <a:ext cx="0" cy="556401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>
            <a:off x="4128388" y="4151923"/>
            <a:ext cx="172016" cy="126922"/>
          </a:xfrm>
          <a:prstGeom prst="up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7487224" y="4151923"/>
            <a:ext cx="172016" cy="12692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653332" y="3758656"/>
            <a:ext cx="0" cy="556401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Up Arrow 39"/>
          <p:cNvSpPr/>
          <p:nvPr/>
        </p:nvSpPr>
        <p:spPr>
          <a:xfrm>
            <a:off x="4970360" y="5428468"/>
            <a:ext cx="172016" cy="126922"/>
          </a:xfrm>
          <a:prstGeom prst="up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/>
          <p:cNvSpPr/>
          <p:nvPr/>
        </p:nvSpPr>
        <p:spPr>
          <a:xfrm>
            <a:off x="5142376" y="5428468"/>
            <a:ext cx="172016" cy="12692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5489441" y="5035201"/>
            <a:ext cx="0" cy="556401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78408" y="270467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before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8078408" y="3130446"/>
            <a:ext cx="467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after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8072918" y="3920572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before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072918" y="4346348"/>
            <a:ext cx="467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after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8072918" y="5207604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before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072918" y="5633380"/>
            <a:ext cx="467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after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03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3" grpId="0"/>
      <p:bldP spid="39" grpId="0"/>
      <p:bldP spid="15" grpId="0" animBg="1"/>
      <p:bldP spid="17" grpId="0" animBg="1"/>
      <p:bldP spid="34" grpId="0" animBg="1"/>
      <p:bldP spid="35" grpId="0" animBg="1"/>
      <p:bldP spid="40" grpId="0" animBg="1"/>
      <p:bldP spid="41" grpId="0" animBg="1"/>
      <p:bldP spid="3" grpId="0"/>
      <p:bldP spid="44" grpId="0"/>
      <p:bldP spid="49" grpId="0"/>
      <p:bldP spid="50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70299" y="2582104"/>
          <a:ext cx="5033724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970299" y="3078358"/>
          <a:ext cx="5033724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970299" y="3818803"/>
          <a:ext cx="5033724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970299" y="4315057"/>
          <a:ext cx="5033724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970299" y="5095348"/>
          <a:ext cx="5033724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2970299" y="5591602"/>
          <a:ext cx="5033724" cy="41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882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alibri Light" charset="0"/>
                          <a:ea typeface="Calibri Light" charset="0"/>
                          <a:cs typeface="Calibri Light" charset="0"/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5811572" y="2915224"/>
            <a:ext cx="172016" cy="126922"/>
          </a:xfrm>
          <a:prstGeom prst="up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7487224" y="2915224"/>
            <a:ext cx="172016" cy="12692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26969" y="2521957"/>
            <a:ext cx="0" cy="556401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>
            <a:off x="6601250" y="4151923"/>
            <a:ext cx="172016" cy="126922"/>
          </a:xfrm>
          <a:prstGeom prst="up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>
            <a:off x="7487224" y="4151923"/>
            <a:ext cx="172016" cy="126922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7162800" y="3758656"/>
            <a:ext cx="0" cy="556401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487224" y="5035201"/>
            <a:ext cx="505748" cy="556401"/>
            <a:chOff x="7487224" y="5035201"/>
            <a:chExt cx="505748" cy="556401"/>
          </a:xfrm>
        </p:grpSpPr>
        <p:sp>
          <p:nvSpPr>
            <p:cNvPr id="40" name="Up Arrow 39"/>
            <p:cNvSpPr/>
            <p:nvPr/>
          </p:nvSpPr>
          <p:spPr>
            <a:xfrm>
              <a:off x="7487224" y="5428468"/>
              <a:ext cx="172016" cy="126922"/>
            </a:xfrm>
            <a:prstGeom prst="upArrow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Up Arrow 40"/>
            <p:cNvSpPr/>
            <p:nvPr/>
          </p:nvSpPr>
          <p:spPr>
            <a:xfrm>
              <a:off x="7659240" y="5428468"/>
              <a:ext cx="172016" cy="126922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7992972" y="5035201"/>
              <a:ext cx="0" cy="556401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534648" y="1477648"/>
            <a:ext cx="200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To sort in 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ascending order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332010" y="171449"/>
            <a:ext cx="2277183" cy="369332"/>
            <a:chOff x="3906333" y="698806"/>
            <a:chExt cx="2277183" cy="369332"/>
          </a:xfrm>
          <a:effectLst/>
        </p:grpSpPr>
        <p:sp>
          <p:nvSpPr>
            <p:cNvPr id="50" name="TextBox 49"/>
            <p:cNvSpPr txBox="1"/>
            <p:nvPr/>
          </p:nvSpPr>
          <p:spPr>
            <a:xfrm>
              <a:off x="3906333" y="698806"/>
              <a:ext cx="227718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     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: current element</a:t>
              </a:r>
            </a:p>
          </p:txBody>
        </p:sp>
        <p:sp>
          <p:nvSpPr>
            <p:cNvPr id="51" name="Up Arrow 50"/>
            <p:cNvSpPr/>
            <p:nvPr/>
          </p:nvSpPr>
          <p:spPr>
            <a:xfrm>
              <a:off x="4078533" y="787652"/>
              <a:ext cx="183048" cy="168244"/>
            </a:xfrm>
            <a:prstGeom prst="upArrow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32010" y="540781"/>
            <a:ext cx="2277183" cy="615553"/>
            <a:chOff x="3906333" y="698806"/>
            <a:chExt cx="2277183" cy="615553"/>
          </a:xfrm>
          <a:effectLst/>
        </p:grpSpPr>
        <p:sp>
          <p:nvSpPr>
            <p:cNvPr id="53" name="TextBox 52"/>
            <p:cNvSpPr txBox="1"/>
            <p:nvPr/>
          </p:nvSpPr>
          <p:spPr>
            <a:xfrm>
              <a:off x="3906333" y="698806"/>
              <a:ext cx="2277183" cy="6155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     </a:t>
              </a:r>
              <a:r>
                <a:rPr lang="en-US" sz="1600" dirty="0">
                  <a:latin typeface="Avenir Next Condensed" charset="0"/>
                  <a:ea typeface="Avenir Next Condensed" charset="0"/>
                  <a:cs typeface="Avenir Next Condensed" charset="0"/>
                </a:rPr>
                <a:t>: smallest element to the right of current item </a:t>
              </a:r>
            </a:p>
          </p:txBody>
        </p:sp>
        <p:sp>
          <p:nvSpPr>
            <p:cNvPr id="54" name="Up Arrow 53"/>
            <p:cNvSpPr/>
            <p:nvPr/>
          </p:nvSpPr>
          <p:spPr>
            <a:xfrm>
              <a:off x="4078533" y="787652"/>
              <a:ext cx="183048" cy="168244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083877" y="226065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a[0]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12352" y="226065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a[1]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93726" y="226065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a[2]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22201" y="226065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a[3]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50676" y="226065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a[4]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79151" y="226065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a[5]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6701" y="2618474"/>
            <a:ext cx="23192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Iteration 3</a:t>
            </a:r>
          </a:p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(look for smallest element from a[3] to a[5], and swap with a[3])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6702" y="3856834"/>
            <a:ext cx="23935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Iteration 4</a:t>
            </a:r>
          </a:p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(look for smallest element from a[4] to a[5], and swap with a[5])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6702" y="5111791"/>
            <a:ext cx="22448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Iteration 5</a:t>
            </a:r>
            <a:b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(look for smallest element from a[5] to a[5], and swap with a[5])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76442" y="2675523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before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6442" y="3101299"/>
            <a:ext cx="467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after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8070952" y="389142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before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070952" y="4317201"/>
            <a:ext cx="467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after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8070952" y="5178457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before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070952" y="5604233"/>
            <a:ext cx="467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after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474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34" grpId="0" animBg="1"/>
      <p:bldP spid="35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424" y="1188886"/>
            <a:ext cx="7132774" cy="5487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sort values in array[] in ascending order by selection sort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sort(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sizeOfArray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j,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min;</a:t>
            </a:r>
          </a:p>
          <a:p>
            <a:endParaRPr lang="en-US" sz="1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for (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400" b="1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400" b="1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sizeOfArray</a:t>
            </a:r>
            <a:r>
              <a:rPr lang="en-US" sz="1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; ++</a:t>
            </a:r>
            <a:r>
              <a:rPr lang="en-US" sz="1400" b="1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min = array[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for </a:t>
            </a:r>
            <a:r>
              <a:rPr lang="en-US" sz="1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j = </a:t>
            </a:r>
            <a:r>
              <a:rPr lang="en-US" sz="14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+ 1; j &lt; </a:t>
            </a:r>
            <a:r>
              <a:rPr lang="en-US" sz="14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sizeOfArray</a:t>
            </a:r>
            <a:r>
              <a:rPr lang="en-US" sz="1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; ++j</a:t>
            </a:r>
            <a:r>
              <a:rPr lang="en-US" sz="1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	if ( array[j] &lt; min 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	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		min = array[j];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		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j;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	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if (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	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	swap( </a:t>
            </a:r>
            <a:r>
              <a:rPr lang="en-US" sz="1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array[</a:t>
            </a:r>
            <a:r>
              <a:rPr lang="en-US" sz="1400" b="1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array[</a:t>
            </a:r>
            <a:r>
              <a:rPr lang="en-US" sz="1400" b="1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1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); 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swap values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726725" y="5377758"/>
            <a:ext cx="1581050" cy="978592"/>
            <a:chOff x="6726725" y="5377758"/>
            <a:chExt cx="1581050" cy="978592"/>
          </a:xfrm>
        </p:grpSpPr>
        <p:sp>
          <p:nvSpPr>
            <p:cNvPr id="8" name="Rectangle 7"/>
            <p:cNvSpPr/>
            <p:nvPr/>
          </p:nvSpPr>
          <p:spPr>
            <a:xfrm>
              <a:off x="6726725" y="5377758"/>
              <a:ext cx="1581050" cy="97859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sp>
          <p:nvSpPr>
            <p:cNvPr id="6" name="Up Arrow 5"/>
            <p:cNvSpPr/>
            <p:nvPr/>
          </p:nvSpPr>
          <p:spPr>
            <a:xfrm>
              <a:off x="6986299" y="5610507"/>
              <a:ext cx="183048" cy="168244"/>
            </a:xfrm>
            <a:prstGeom prst="upArrow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sp>
          <p:nvSpPr>
            <p:cNvPr id="7" name="Up Arrow 6"/>
            <p:cNvSpPr/>
            <p:nvPr/>
          </p:nvSpPr>
          <p:spPr>
            <a:xfrm>
              <a:off x="6986299" y="5968873"/>
              <a:ext cx="183048" cy="168244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15846" y="5507318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: array[</a:t>
              </a:r>
              <a:r>
                <a:rPr lang="en-US" dirty="0" err="1">
                  <a:latin typeface="Avenir Next Condensed" charset="0"/>
                  <a:ea typeface="Avenir Next Condensed" charset="0"/>
                  <a:cs typeface="Avenir Next Condensed" charset="0"/>
                </a:rPr>
                <a:t>i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15846" y="5876650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: array[</a:t>
              </a:r>
              <a:r>
                <a:rPr lang="en-US" dirty="0" err="1">
                  <a:latin typeface="Avenir Next Condensed" charset="0"/>
                  <a:ea typeface="Avenir Next Condensed" charset="0"/>
                  <a:cs typeface="Avenir Next Condensed" charset="0"/>
                </a:rPr>
                <a:t>idx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]</a:t>
              </a:r>
            </a:p>
          </p:txBody>
        </p:sp>
      </p:grpSp>
      <p:sp>
        <p:nvSpPr>
          <p:cNvPr id="12" name="Right Brace 11"/>
          <p:cNvSpPr/>
          <p:nvPr/>
        </p:nvSpPr>
        <p:spPr>
          <a:xfrm>
            <a:off x="4930865" y="3319312"/>
            <a:ext cx="280658" cy="1902713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21667" y="4039368"/>
            <a:ext cx="300632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Find the minimum from array[</a:t>
            </a:r>
            <a:r>
              <a:rPr lang="en-US" sz="1600" dirty="0" err="1">
                <a:latin typeface="Avenir Next Condensed" charset="0"/>
                <a:ea typeface="Avenir Next Condensed" charset="0"/>
                <a:cs typeface="Avenir Next Condensed" charset="0"/>
              </a:rPr>
              <a:t>i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] to array[N-1]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57009" y="927387"/>
            <a:ext cx="2688567" cy="1946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void swap(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&amp;a,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&amp;b)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= a;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a = b;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b 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return;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93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909" y="1417637"/>
            <a:ext cx="8271163" cy="4129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const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arraySize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= 6;  					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size of array</a:t>
            </a:r>
          </a:p>
          <a:p>
            <a:pPr fontAlgn="ctr"/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arraySize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] = {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-2, 7, 0, 23, 2048, -46}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   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declare array a</a:t>
            </a:r>
          </a:p>
          <a:p>
            <a:pPr font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fontAlgn="ctr"/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"Original array: ";</a:t>
            </a:r>
          </a:p>
          <a:p>
            <a:pPr fontAlgn="ctr"/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print_array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 a,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arraySize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);</a:t>
            </a:r>
          </a:p>
          <a:p>
            <a:pPr fontAlgn="ctr"/>
            <a:endParaRPr lang="en-US" sz="1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fontAlgn="ctr"/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sort( a,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arraySize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);</a:t>
            </a:r>
          </a:p>
          <a:p>
            <a:pPr fontAlgn="ctr"/>
            <a:endParaRPr lang="en-US" sz="1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fontAlgn="ctr"/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"Sorted array: ";</a:t>
            </a:r>
          </a:p>
          <a:p>
            <a:pPr fontAlgn="ctr"/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print_array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 a,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arraySize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);</a:t>
            </a:r>
            <a:b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return 0;</a:t>
            </a:r>
          </a:p>
          <a:p>
            <a:pPr fontAlgn="ctr"/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2909" y="3458070"/>
            <a:ext cx="5611091" cy="2738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print_array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sizeOfArray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for (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sizeOfArray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++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"[" &lt;&lt;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setw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(2) &lt;&lt;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"] ";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for (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sizeOfArray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++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setw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 &lt;&lt; array[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] &lt;&lt; "  ";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46018" y="104830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sort.cpp</a:t>
            </a:r>
          </a:p>
        </p:txBody>
      </p:sp>
    </p:spTree>
    <p:extLst>
      <p:ext uri="{BB962C8B-B14F-4D97-AF65-F5344CB8AC3E}">
        <p14:creationId xmlns:p14="http://schemas.microsoft.com/office/powerpoint/2010/main" val="404979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76686-2788-45F6-A0AC-3CAF847F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Programming Problem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9296A-58C5-4E31-B3C2-27DDFBCB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Modify the function sort() in the sample program </a:t>
            </a:r>
            <a:r>
              <a:rPr lang="en-US" altLang="en-US" dirty="0" err="1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sort.cpp</a:t>
            </a:r>
            <a:r>
              <a:rPr lang="en-US" altLang="en-US" dirty="0"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 so that it sorts the numbers the input array in descending order.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CF604-F448-4088-8C32-1CFADC89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4EAD9F-2123-4B5E-B2AE-595A4810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3A436-A686-6A48-8BAB-C4BD34AA001A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061002</a:t>
            </a:r>
          </a:p>
        </p:txBody>
      </p:sp>
    </p:spTree>
    <p:extLst>
      <p:ext uri="{BB962C8B-B14F-4D97-AF65-F5344CB8AC3E}">
        <p14:creationId xmlns:p14="http://schemas.microsoft.com/office/powerpoint/2010/main" val="236795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03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about a table of values arranged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rows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columns</a:t>
            </a:r>
            <a:r>
              <a:rPr lang="en-US" dirty="0"/>
              <a:t>?</a:t>
            </a:r>
          </a:p>
          <a:p>
            <a:r>
              <a:rPr lang="en-US" dirty="0"/>
              <a:t>A two-dimensional array (2D array):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92193" y="3077355"/>
          <a:ext cx="5088052" cy="183785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6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a[</a:t>
                      </a:r>
                      <a:r>
                        <a:rPr lang="en-US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0][0]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a[</a:t>
                      </a:r>
                      <a:r>
                        <a:rPr lang="en-US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0][1]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a[</a:t>
                      </a:r>
                      <a:r>
                        <a:rPr lang="en-US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0][2]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a[</a:t>
                      </a:r>
                      <a:r>
                        <a:rPr lang="en-US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0][3]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a[1</a:t>
                      </a:r>
                      <a:r>
                        <a:rPr lang="en-US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][0]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a[</a:t>
                      </a:r>
                      <a:r>
                        <a:rPr lang="en-US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1][1]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a[</a:t>
                      </a:r>
                      <a:r>
                        <a:rPr lang="en-US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1][2]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a[</a:t>
                      </a:r>
                      <a:r>
                        <a:rPr lang="en-US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1][3]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6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a[2</a:t>
                      </a:r>
                      <a:r>
                        <a:rPr lang="en-US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][0]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a[</a:t>
                      </a:r>
                      <a:r>
                        <a:rPr lang="en-US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2][1]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a[</a:t>
                      </a:r>
                      <a:r>
                        <a:rPr lang="en-US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2][2]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a[</a:t>
                      </a:r>
                      <a:r>
                        <a:rPr lang="en-US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2][3]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91366" y="2769578"/>
            <a:ext cx="804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Column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841" y="2769578"/>
            <a:ext cx="804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Column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5433" y="2769578"/>
            <a:ext cx="804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Column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4839" y="2769578"/>
            <a:ext cx="804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Column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840" y="324936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Row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9840" y="385595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Row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9840" y="4453482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Condensed" charset="0"/>
                <a:ea typeface="Avenir Next Condensed" charset="0"/>
                <a:cs typeface="Avenir Next Condensed" charset="0"/>
              </a:rPr>
              <a:t>Row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3591" y="5656655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array_name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row_index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column_index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86347" y="3521050"/>
            <a:ext cx="1867306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A 2D array with </a:t>
            </a:r>
            <a:br>
              <a:rPr lang="en-US" dirty="0">
                <a:latin typeface="Avenir Next" charset="0"/>
                <a:ea typeface="Avenir Next" charset="0"/>
                <a:cs typeface="Avenir Next" charset="0"/>
              </a:rPr>
            </a:br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3 rows and </a:t>
            </a:r>
            <a:br>
              <a:rPr lang="en-US" dirty="0">
                <a:latin typeface="Avenir Next" charset="0"/>
                <a:ea typeface="Avenir Next" charset="0"/>
                <a:cs typeface="Avenir Next" charset="0"/>
              </a:rPr>
            </a:br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4 columns</a:t>
            </a:r>
          </a:p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(a </a:t>
            </a:r>
            <a:r>
              <a:rPr lang="en-US" b="1" dirty="0">
                <a:latin typeface="Avenir Next" charset="0"/>
                <a:ea typeface="Avenir Next" charset="0"/>
                <a:cs typeface="Avenir Next" charset="0"/>
              </a:rPr>
              <a:t>3-by-4 array</a:t>
            </a:r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95817" y="4761259"/>
            <a:ext cx="526602" cy="9561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97484" y="4745146"/>
            <a:ext cx="657690" cy="9561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6329" y="4761259"/>
            <a:ext cx="1993816" cy="8953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11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declare a 2D array: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900" dirty="0"/>
          </a:p>
          <a:p>
            <a:r>
              <a:rPr lang="en-US" dirty="0"/>
              <a:t>Similar to the 1D case, each indexed variable of a multi-dimensional array is a variable of the base type, e.g.,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6175" y="2222690"/>
            <a:ext cx="3731324" cy="709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score_2D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[5]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[4]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37050" y="2766214"/>
            <a:ext cx="396667" cy="5042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36942" y="327041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base type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2784" y="2766214"/>
            <a:ext cx="0" cy="5042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33717" y="327041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array 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873827" y="2760490"/>
            <a:ext cx="211779" cy="50992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80148" y="3270416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num of rows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299917" y="2760490"/>
            <a:ext cx="1007737" cy="50992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51280" y="3270416"/>
            <a:ext cx="1506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num of columns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08018" y="4861386"/>
            <a:ext cx="5957325" cy="1264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score_2D[5][4]</a:t>
            </a:r>
            <a:r>
              <a:rPr lang="it-IT" sz="20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score_2D[0][0] </a:t>
            </a:r>
            <a:r>
              <a:rPr lang="it-IT" sz="2000" dirty="0">
                <a:latin typeface="Consolas" charset="0"/>
                <a:ea typeface="Consolas" charset="0"/>
                <a:cs typeface="Consolas" charset="0"/>
              </a:rPr>
              <a:t>= 80; </a:t>
            </a:r>
          </a:p>
          <a:p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score_2D[4][3] </a:t>
            </a:r>
            <a:r>
              <a:rPr lang="it-IT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it-IT" sz="20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score_2D[0][0]</a:t>
            </a:r>
            <a:r>
              <a:rPr lang="it-IT" sz="2000" dirty="0">
                <a:latin typeface="Consolas" charset="0"/>
                <a:ea typeface="Consolas" charset="0"/>
                <a:cs typeface="Consolas" charset="0"/>
              </a:rPr>
              <a:t> + 20;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Searching </a:t>
            </a:r>
            <a:r>
              <a:rPr lang="en-US" dirty="0"/>
              <a:t>an array for a given element</a:t>
            </a:r>
          </a:p>
          <a:p>
            <a:pPr marL="0" indent="0">
              <a:buNone/>
            </a:pPr>
            <a:r>
              <a:rPr lang="en-US" dirty="0"/>
              <a:t>Sorting an array in increasing or decreasing order</a:t>
            </a:r>
          </a:p>
          <a:p>
            <a:pPr marL="0" indent="0">
              <a:buNone/>
            </a:pPr>
            <a:r>
              <a:rPr lang="en-US" dirty="0"/>
              <a:t>Two Dimensional Arrays</a:t>
            </a:r>
          </a:p>
          <a:p>
            <a:pPr marL="0" indent="0">
              <a:buNone/>
            </a:pPr>
            <a:r>
              <a:rPr lang="en-US" dirty="0"/>
              <a:t>2D array as function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You will be writing C++ programs only in Module 6.1</a:t>
            </a:r>
            <a:r>
              <a:rPr lang="en-US" sz="2400" dirty="0"/>
              <a:t>, so make sure that your compiler option is set appropriately.  We suggest to use the following command to compile your C++ program:</a:t>
            </a:r>
          </a:p>
          <a:p>
            <a:pPr marL="539750" lvl="1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g++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-pedantic-errors -std=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c++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your_program.cpp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13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72575" y="2335915"/>
            <a:ext cx="4758161" cy="709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[2][3]</a:t>
            </a: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{ 1, 2, 3, 4, 5 };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045352" y="4291441"/>
          <a:ext cx="5352975" cy="1520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0466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4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4897593" y="2865754"/>
            <a:ext cx="0" cy="35892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35536" y="3250783"/>
            <a:ext cx="354244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fill up values for 1</a:t>
            </a:r>
            <a:r>
              <a:rPr lang="en-US" baseline="30000" dirty="0">
                <a:latin typeface="Avenir Next Condensed" charset="0"/>
                <a:ea typeface="Avenir Next Condensed" charset="0"/>
                <a:cs typeface="Avenir Next Condensed" charset="0"/>
              </a:rPr>
              <a:t>st</a:t>
            </a:r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 row first, then 2</a:t>
            </a:r>
            <a:r>
              <a:rPr lang="en-US" baseline="30000" dirty="0">
                <a:latin typeface="Avenir Next Condensed" charset="0"/>
                <a:ea typeface="Avenir Next Condensed" charset="0"/>
                <a:cs typeface="Avenir Next Condensed" charset="0"/>
              </a:rPr>
              <a:t>nd</a:t>
            </a:r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 row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7073" y="38631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84340" y="38631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5898" y="38631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6375" y="38651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17073" y="45143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17073" y="5279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84340" y="446817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34993" y="446496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40727" y="448227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84340" y="522952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34993" y="522631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2597" y="524362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424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dirty="0"/>
              <a:t>Using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nested for loop </a:t>
            </a:r>
            <a:r>
              <a:rPr lang="en-US" dirty="0"/>
              <a:t>to run through all elements.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785" y="2170631"/>
            <a:ext cx="3410841" cy="2657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const 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nRows</a:t>
            </a:r>
            <a:r>
              <a:rPr lang="en-US" sz="1600" dirty="0">
                <a:solidFill>
                  <a:schemeClr val="tx1"/>
                </a:solidFill>
              </a:rPr>
              <a:t> = 3;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const 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nCols</a:t>
            </a:r>
            <a:r>
              <a:rPr lang="en-US" sz="1600" dirty="0">
                <a:solidFill>
                  <a:schemeClr val="tx1"/>
                </a:solidFill>
              </a:rPr>
              <a:t> = 5;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array2D</a:t>
            </a: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nRows</a:t>
            </a:r>
            <a:r>
              <a:rPr lang="en-US" sz="1600" dirty="0">
                <a:solidFill>
                  <a:schemeClr val="tx1"/>
                </a:solidFill>
              </a:rPr>
              <a:t>][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nCols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, j;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assign initial values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for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= 0;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&lt;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nRows</a:t>
            </a:r>
            <a:r>
              <a:rPr lang="en-US" sz="1600" dirty="0">
                <a:solidFill>
                  <a:schemeClr val="tx1"/>
                </a:solidFill>
              </a:rPr>
              <a:t>; ++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for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tx1"/>
                </a:solidFill>
              </a:rPr>
              <a:t> = 0; j &lt;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nCols</a:t>
            </a:r>
            <a:r>
              <a:rPr lang="en-US" sz="1600" dirty="0">
                <a:solidFill>
                  <a:schemeClr val="tx1"/>
                </a:solidFill>
              </a:rPr>
              <a:t>; ++j)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           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array2D</a:t>
            </a: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tx1"/>
                </a:solidFill>
              </a:rPr>
              <a:t>] = </a:t>
            </a:r>
            <a:r>
              <a:rPr lang="en-US" sz="1600" dirty="0" err="1">
                <a:solidFill>
                  <a:schemeClr val="tx1"/>
                </a:solidFill>
              </a:rPr>
              <a:t>nCols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+ j;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9595" y="3264493"/>
            <a:ext cx="4521795" cy="23842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print out array contents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for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= 0;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&lt;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nRows</a:t>
            </a:r>
            <a:r>
              <a:rPr lang="en-US" sz="1600" dirty="0">
                <a:solidFill>
                  <a:schemeClr val="tx1"/>
                </a:solidFill>
              </a:rPr>
              <a:t>; ++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for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tx1"/>
                </a:solidFill>
              </a:rPr>
              <a:t> = 0; j &lt;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nCols</a:t>
            </a:r>
            <a:r>
              <a:rPr lang="en-US" sz="1600" dirty="0">
                <a:solidFill>
                  <a:schemeClr val="tx1"/>
                </a:solidFill>
              </a:rPr>
              <a:t>; ++j)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cout</a:t>
            </a:r>
            <a:r>
              <a:rPr lang="en-US" sz="1600" dirty="0">
                <a:solidFill>
                  <a:schemeClr val="tx1"/>
                </a:solidFill>
              </a:rPr>
              <a:t> &lt;&lt; </a:t>
            </a:r>
            <a:r>
              <a:rPr lang="en-US" sz="1600" dirty="0" err="1">
                <a:solidFill>
                  <a:schemeClr val="tx1"/>
                </a:solidFill>
              </a:rPr>
              <a:t>setw</a:t>
            </a:r>
            <a:r>
              <a:rPr lang="en-US" sz="1600" dirty="0">
                <a:solidFill>
                  <a:schemeClr val="tx1"/>
                </a:solidFill>
              </a:rPr>
              <a:t>(3) &lt;&lt;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array2D[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600" dirty="0">
                <a:solidFill>
                  <a:schemeClr val="tx1"/>
                </a:solidFill>
              </a:rPr>
              <a:t>] &lt;&lt; ' ';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cout</a:t>
            </a:r>
            <a:r>
              <a:rPr lang="en-US" sz="1600" dirty="0">
                <a:solidFill>
                  <a:schemeClr val="tx1"/>
                </a:solidFill>
              </a:rPr>
              <a:t> &lt;&lt; </a:t>
            </a:r>
            <a:r>
              <a:rPr lang="en-US" sz="1600" dirty="0" err="1">
                <a:solidFill>
                  <a:schemeClr val="tx1"/>
                </a:solidFill>
              </a:rPr>
              <a:t>endl</a:t>
            </a:r>
            <a:r>
              <a:rPr lang="en-US" sz="1600" dirty="0">
                <a:solidFill>
                  <a:schemeClr val="tx1"/>
                </a:solidFill>
              </a:rPr>
              <a:t>;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start new line for each row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785" y="498219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array2D.cpp</a:t>
            </a:r>
          </a:p>
        </p:txBody>
      </p:sp>
    </p:spTree>
    <p:extLst>
      <p:ext uri="{BB962C8B-B14F-4D97-AF65-F5344CB8AC3E}">
        <p14:creationId xmlns:p14="http://schemas.microsoft.com/office/powerpoint/2010/main" val="385200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as Function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649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that for using a 1D array as parameter:</a:t>
            </a:r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When a 2D array parameter is used in a function header or function declaration,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size of the first dimension is not given</a:t>
            </a:r>
            <a:r>
              <a:rPr lang="en-US" sz="2400" dirty="0"/>
              <a:t>, but the remaining dimension size must be given in square brackets.</a:t>
            </a:r>
          </a:p>
          <a:p>
            <a:r>
              <a:rPr lang="en-US" sz="2400" dirty="0"/>
              <a:t>Now for using a 2D array as parameter: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4564" y="2058010"/>
            <a:ext cx="7117772" cy="709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void print_1D_array (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array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sizeOfArray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);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4713261" y="2013060"/>
            <a:ext cx="313256" cy="1447831"/>
          </a:xfrm>
          <a:prstGeom prst="rightBrace">
            <a:avLst>
              <a:gd name="adj1" fmla="val 35194"/>
              <a:gd name="adj2" fmla="val 50293"/>
            </a:avLst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36713" y="2849833"/>
            <a:ext cx="328879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indicate that this is an array of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4564" y="5365144"/>
            <a:ext cx="7084700" cy="709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void print_2D_array (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array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[5]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numRows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4992284" y="5129681"/>
            <a:ext cx="313256" cy="1797192"/>
          </a:xfrm>
          <a:prstGeom prst="rightBrace">
            <a:avLst>
              <a:gd name="adj1" fmla="val 35194"/>
              <a:gd name="adj2" fmla="val 50293"/>
            </a:avLst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50316" y="6202039"/>
            <a:ext cx="343978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indicate that this is an array of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297479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99" y="259772"/>
            <a:ext cx="2608118" cy="2504210"/>
          </a:xfrm>
        </p:spPr>
        <p:txBody>
          <a:bodyPr>
            <a:normAutofit/>
          </a:bodyPr>
          <a:lstStyle/>
          <a:p>
            <a:r>
              <a:rPr lang="en-US" sz="3600" dirty="0"/>
              <a:t>2D Array as Function Parameter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916" y="0"/>
            <a:ext cx="5562084" cy="4321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const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nRows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3;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const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nCols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5;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array2D[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nRows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nCols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j;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assign initial values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for (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nRows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++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  for (j = 0; j 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nCols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++j)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      array2D[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][j] =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nCols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+ j;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print_2d_array(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array2D</a:t>
            </a:r>
            <a:r>
              <a:rPr lang="en-US" sz="16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);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return 0;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321247"/>
            <a:ext cx="6909955" cy="253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print_2d_array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[][5]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numRows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print out array contents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for (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numRows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++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  for (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 = 0; j &lt; 5; ++j)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setw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(3) &lt;&lt; a[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][j] &lt;&lt; ' ';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start new line for each row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>
              <a:tabLst>
                <a:tab pos="182880" algn="l"/>
                <a:tab pos="365760" algn="l"/>
                <a:tab pos="54864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2989" y="4321247"/>
            <a:ext cx="205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array2D_func.cpp</a:t>
            </a:r>
          </a:p>
        </p:txBody>
      </p:sp>
    </p:spTree>
    <p:extLst>
      <p:ext uri="{BB962C8B-B14F-4D97-AF65-F5344CB8AC3E}">
        <p14:creationId xmlns:p14="http://schemas.microsoft.com/office/powerpoint/2010/main" val="1736747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64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Arrays with two or more dimensions are known as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multi-dimensional arrays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multi-dimensional array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array of arrays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 array elements are stored consecutively in memory, regardless of the number of dimensions.</a:t>
            </a:r>
          </a:p>
          <a:p>
            <a:pPr lvl="1"/>
            <a:r>
              <a:rPr lang="en-US" dirty="0"/>
              <a:t>E.g.,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b[2][3]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dirty="0"/>
              <a:t>is a 1D array of size 2, with each element being a 1D integer array of size 3.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9122" y="2036833"/>
            <a:ext cx="3181035" cy="620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score_3D [5][4][3];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9886" y="215446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Condensed" charset="0"/>
                <a:ea typeface="Avenir Next Condensed" charset="0"/>
                <a:cs typeface="Avenir Next Condensed" charset="0"/>
              </a:rPr>
              <a:t>e.g.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89119" y="5026667"/>
          <a:ext cx="856918" cy="1652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4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89605" y="5954441"/>
            <a:ext cx="799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memory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4498990" y="5117017"/>
            <a:ext cx="174274" cy="70930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4498990" y="5909990"/>
            <a:ext cx="174274" cy="70930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3264" y="533066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b[0]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3264" y="610833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b[1]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9122" y="5366554"/>
            <a:ext cx="168347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the base type of</a:t>
            </a:r>
            <a:b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b[0]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 &amp;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b[1]</a:t>
            </a:r>
            <a: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  <a:t> is</a:t>
            </a:r>
            <a:br>
              <a:rPr lang="en-US" sz="1600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[3]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06284" y="44451"/>
            <a:ext cx="1923416" cy="5480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Reference Only</a:t>
            </a:r>
          </a:p>
        </p:txBody>
      </p:sp>
    </p:spTree>
    <p:extLst>
      <p:ext uri="{BB962C8B-B14F-4D97-AF65-F5344CB8AC3E}">
        <p14:creationId xmlns:p14="http://schemas.microsoft.com/office/powerpoint/2010/main" val="83940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76686-2788-45F6-A0AC-3CAF847F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Programming Problem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9296A-58C5-4E31-B3C2-27DDFBCBD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that:</a:t>
            </a:r>
          </a:p>
          <a:p>
            <a:r>
              <a:rPr lang="en-US" dirty="0"/>
              <a:t>reads in a 5 x 5 pattern of ‘*’ and ‘@’ from the input and stores it in a 2D array of chars</a:t>
            </a:r>
          </a:p>
          <a:p>
            <a:r>
              <a:rPr lang="en-US" dirty="0"/>
              <a:t>rotate the pattern in the 2D array by 90</a:t>
            </a:r>
            <a:r>
              <a:rPr lang="en-US" baseline="30000" dirty="0"/>
              <a:t>o</a:t>
            </a:r>
            <a:r>
              <a:rPr lang="en-US" dirty="0"/>
              <a:t> clockwise and prints it to the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CF604-F448-4088-8C32-1CFADC89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4EAD9F-2123-4B5E-B2AE-595A4810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3A436-A686-6A48-8BAB-C4BD34AA001A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061003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5D161-3758-0245-A21E-E4911850AC20}"/>
              </a:ext>
            </a:extLst>
          </p:cNvPr>
          <p:cNvSpPr txBox="1"/>
          <p:nvPr/>
        </p:nvSpPr>
        <p:spPr>
          <a:xfrm>
            <a:off x="2235200" y="4553300"/>
            <a:ext cx="1563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 @ @ @ @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@ * * @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 @ * @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 * @ @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 * * @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0BBD9-4787-5B42-A82E-BBD841410012}"/>
              </a:ext>
            </a:extLst>
          </p:cNvPr>
          <p:cNvSpPr txBox="1"/>
          <p:nvPr/>
        </p:nvSpPr>
        <p:spPr>
          <a:xfrm>
            <a:off x="5108223" y="4553300"/>
            <a:ext cx="1563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 * * @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 * @ @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 @ * @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@ * * @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 @ @ @ @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AA1F9-FCF7-7D47-B01D-1756528175C1}"/>
              </a:ext>
            </a:extLst>
          </p:cNvPr>
          <p:cNvSpPr txBox="1"/>
          <p:nvPr/>
        </p:nvSpPr>
        <p:spPr>
          <a:xfrm>
            <a:off x="2590801" y="60306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86A20-AB36-D045-A4E6-0E84B25EF915}"/>
              </a:ext>
            </a:extLst>
          </p:cNvPr>
          <p:cNvSpPr txBox="1"/>
          <p:nvPr/>
        </p:nvSpPr>
        <p:spPr>
          <a:xfrm>
            <a:off x="5486136" y="60160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6317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434D-91FB-4CAA-A07B-6ED6DF77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E7A3-9312-4B4C-BDCC-5B729F7D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You may want to check out the following supplementary readings:</a:t>
            </a:r>
          </a:p>
          <a:p>
            <a:pPr lvl="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lvl="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dirty="0"/>
              <a:t>Book Chapters </a:t>
            </a:r>
          </a:p>
          <a:p>
            <a:pPr marL="628650" lvl="1" indent="-22860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dirty="0">
                <a:hlinkClick r:id="rId2"/>
              </a:rPr>
              <a:t>Problem Solving with C++</a:t>
            </a:r>
            <a:endParaRPr lang="en-US" u="sng" dirty="0">
              <a:solidFill>
                <a:schemeClr val="hlink"/>
              </a:solidFill>
            </a:endParaRPr>
          </a:p>
          <a:p>
            <a:pPr marL="1028700" lvl="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dirty="0"/>
              <a:t>Ch. 7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dirty="0"/>
              <a:t>From C++ tutorials</a:t>
            </a:r>
          </a:p>
          <a:p>
            <a:pPr marL="628650" lvl="1" indent="-22860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dirty="0">
                <a:hlinkClick r:id="rId3"/>
              </a:rPr>
              <a:t>Arrays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E1D98-8E21-4C30-BF19-49920A87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5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common programming task is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n-US" dirty="0"/>
              <a:t> an array for a given value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is the item “78”?   </a:t>
            </a:r>
          </a:p>
          <a:p>
            <a:r>
              <a:rPr lang="en-US" dirty="0"/>
              <a:t>Where is the item “100”?</a:t>
            </a:r>
          </a:p>
          <a:p>
            <a:r>
              <a:rPr lang="en-US" dirty="0"/>
              <a:t>If the value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found</a:t>
            </a:r>
            <a:r>
              <a:rPr lang="en-US" dirty="0"/>
              <a:t>,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index</a:t>
            </a:r>
            <a:r>
              <a:rPr lang="en-US" dirty="0"/>
              <a:t> of the array element containing the value is returned </a:t>
            </a:r>
          </a:p>
          <a:p>
            <a:r>
              <a:rPr lang="en-US" dirty="0"/>
              <a:t>If the value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found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Symbol"/>
              </a:rPr>
              <a:t>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/>
              <a:t> is returned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3869" y="2623854"/>
          <a:ext cx="7550586" cy="68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0675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7838" y="2305072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6313" y="2305072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a[ 1 ]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7687" y="2305072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a[ 2 ]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6162" y="2305072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a[ 3 ]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4637" y="2305072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a[ 4 ]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3112" y="2305072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a[ 5 ]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1588" y="2305072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a[ 6 ]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0064" y="2305072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a[ 7 ]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8541" y="2305072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a[ 8 ]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61778" y="3686847"/>
            <a:ext cx="140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At index 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3719" y="4136504"/>
            <a:ext cx="143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Not found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64723"/>
          </a:xfrm>
        </p:spPr>
        <p:txBody>
          <a:bodyPr>
            <a:normAutofit/>
          </a:bodyPr>
          <a:lstStyle/>
          <a:p>
            <a:r>
              <a:rPr lang="en-US" dirty="0"/>
              <a:t>The simplest method is to perform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linear search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in which the array elements are examined sequentially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first to last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3869" y="3132522"/>
          <a:ext cx="7550586" cy="68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0675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7838" y="2813740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6313" y="2813740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a[ 1 ]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7687" y="2813740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a[ 2 ]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6162" y="2813740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a[ 3 ]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4637" y="2813740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a[ 4 ]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3112" y="2813740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a[ 5 ]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1588" y="2813740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a[ 6 ]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0064" y="2813740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a[ 7 ]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8541" y="2813740"/>
            <a:ext cx="6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a[ 8 ]</a:t>
            </a:r>
          </a:p>
        </p:txBody>
      </p:sp>
      <p:sp>
        <p:nvSpPr>
          <p:cNvPr id="16" name="Up Arrow 15"/>
          <p:cNvSpPr/>
          <p:nvPr/>
        </p:nvSpPr>
        <p:spPr>
          <a:xfrm>
            <a:off x="1122628" y="3867515"/>
            <a:ext cx="217284" cy="297079"/>
          </a:xfrm>
          <a:prstGeom prst="upArrow">
            <a:avLst/>
          </a:prstGeom>
          <a:gradFill>
            <a:gsLst>
              <a:gs pos="0">
                <a:srgbClr val="F2CBCA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7025488" y="3867515"/>
            <a:ext cx="217284" cy="297079"/>
          </a:xfrm>
          <a:prstGeom prst="up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3450" y="4218912"/>
            <a:ext cx="3526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Start from the first element, and move to the next one, until the target item (78) is found.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6141" y="4200806"/>
            <a:ext cx="8499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Found!</a:t>
            </a:r>
          </a:p>
        </p:txBody>
      </p:sp>
      <p:sp>
        <p:nvSpPr>
          <p:cNvPr id="20" name="Up Arrow 19"/>
          <p:cNvSpPr/>
          <p:nvPr/>
        </p:nvSpPr>
        <p:spPr>
          <a:xfrm>
            <a:off x="1965894" y="3867515"/>
            <a:ext cx="217284" cy="297079"/>
          </a:xfrm>
          <a:prstGeom prst="upArrow">
            <a:avLst/>
          </a:prstGeom>
          <a:gradFill>
            <a:gsLst>
              <a:gs pos="0">
                <a:srgbClr val="EDB2B1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2809160" y="3867515"/>
            <a:ext cx="217284" cy="297079"/>
          </a:xfrm>
          <a:prstGeom prst="upArrow">
            <a:avLst/>
          </a:prstGeom>
          <a:gradFill>
            <a:gsLst>
              <a:gs pos="0">
                <a:srgbClr val="E79B99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3652426" y="3867515"/>
            <a:ext cx="217284" cy="297079"/>
          </a:xfrm>
          <a:prstGeom prst="upArrow">
            <a:avLst/>
          </a:prstGeom>
          <a:gradFill>
            <a:gsLst>
              <a:gs pos="0">
                <a:srgbClr val="E69492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4495692" y="3867515"/>
            <a:ext cx="217284" cy="297079"/>
          </a:xfrm>
          <a:prstGeom prst="upArrow">
            <a:avLst/>
          </a:prstGeom>
          <a:gradFill>
            <a:gsLst>
              <a:gs pos="0">
                <a:srgbClr val="E07C7A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338958" y="3867515"/>
            <a:ext cx="217284" cy="297079"/>
          </a:xfrm>
          <a:prstGeom prst="upArrow">
            <a:avLst/>
          </a:prstGeom>
          <a:gradFill>
            <a:gsLst>
              <a:gs pos="0">
                <a:srgbClr val="DB6A67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6182224" y="3867515"/>
            <a:ext cx="217284" cy="297079"/>
          </a:xfrm>
          <a:prstGeom prst="upArrow">
            <a:avLst/>
          </a:prstGeom>
          <a:gradFill>
            <a:gsLst>
              <a:gs pos="0">
                <a:srgbClr val="D75A57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339912" y="5364923"/>
            <a:ext cx="7531133" cy="863490"/>
            <a:chOff x="1339912" y="5364923"/>
            <a:chExt cx="7531133" cy="863490"/>
          </a:xfrm>
        </p:grpSpPr>
        <p:sp>
          <p:nvSpPr>
            <p:cNvPr id="34" name="Rectangle 33"/>
            <p:cNvSpPr/>
            <p:nvPr/>
          </p:nvSpPr>
          <p:spPr>
            <a:xfrm>
              <a:off x="1339912" y="5364923"/>
              <a:ext cx="7531133" cy="8634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7451" y="5428294"/>
              <a:ext cx="5330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 Light" charset="0"/>
                  <a:ea typeface="Calibri Light" charset="0"/>
                  <a:cs typeface="Calibri Light" charset="0"/>
                </a:rPr>
                <a:t>How many elements need to be examined on average?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67451" y="5804763"/>
            <a:ext cx="597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How many elements need to be examined for the worst case?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98269" y="5466604"/>
            <a:ext cx="147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Half of the array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65587" y="5828799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Next Condensed" charset="0"/>
                <a:ea typeface="Avenir Next Condensed" charset="0"/>
                <a:cs typeface="Avenir Next Condensed" charset="0"/>
              </a:rPr>
              <a:t>Entire array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986831" y="1615895"/>
            <a:ext cx="7460673" cy="3295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linear search of key value in array[]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return the index of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first occurrenc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 of key in array[]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return -1 if key is not found in array[]</a:t>
            </a:r>
          </a:p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linearSearch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sizeOfArray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for (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j = 0; j 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sizeOfArray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++j 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if (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array[ j ] == key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if found,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		return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		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return location of key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return -1; 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key not found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831" y="5234763"/>
            <a:ext cx="784644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[]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: 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keyword is to specify that the contents of the </a:t>
            </a:r>
            <a:br>
              <a:rPr lang="en-US" dirty="0">
                <a:latin typeface="Calibri Light" charset="0"/>
                <a:ea typeface="Calibri Light" charset="0"/>
                <a:cs typeface="Calibri Light" charset="0"/>
              </a:rPr>
            </a:b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                              formal parameter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array[]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are to remain constant (i.e., not </a:t>
            </a:r>
            <a:br>
              <a:rPr lang="en-US" dirty="0">
                <a:latin typeface="Calibri Light" charset="0"/>
                <a:ea typeface="Calibri Light" charset="0"/>
                <a:cs typeface="Calibri Light" charset="0"/>
              </a:rPr>
            </a:b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                              to be changed) in this function.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95" y="114300"/>
            <a:ext cx="3200400" cy="44680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Linear Search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61109"/>
            <a:ext cx="8343900" cy="6296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const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arraySize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= 10;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size of array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[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arraySize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];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declare array a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solidFill>
                  <a:srgbClr val="E46C0A"/>
                </a:solidFill>
                <a:latin typeface="Consolas" charset="0"/>
                <a:ea typeface="Consolas" charset="0"/>
                <a:cs typeface="Consolas" charset="0"/>
              </a:rPr>
              <a:t>searchKey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 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value to locate in array a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fill in some data to array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for (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arraySize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 ++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  a[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] = 2 *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"Enter an integer to search: 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&gt;&gt;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searchKey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try to locate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searchKey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in a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element =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linearSearch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arraySize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searchKey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);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display search results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if (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element != -1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"Value found in element " &lt;&lt; element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&lt;&lt; "Value not found" &lt;&lt; </a:t>
            </a:r>
            <a:r>
              <a:rPr lang="en-US" sz="16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return 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2862" y="28574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search.cpp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linearSearch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> returns only the first occurrence of the search item.</a:t>
            </a:r>
          </a:p>
          <a:p>
            <a:r>
              <a:rPr lang="en-US" dirty="0"/>
              <a:t>What if we need the locations of ALL occurrences of the search item?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4269" y="3794538"/>
          <a:ext cx="7550586" cy="68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0675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8238" y="34757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a[0]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6713" y="34757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8087" y="34757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6562" y="34757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a[3]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45037" y="34757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3512" y="34757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a[5]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1988" y="34757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a[6]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0464" y="34757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a[7]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58941" y="34757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a[8]</a:t>
            </a:r>
          </a:p>
        </p:txBody>
      </p:sp>
      <p:sp>
        <p:nvSpPr>
          <p:cNvPr id="16" name="Up Arrow 15"/>
          <p:cNvSpPr/>
          <p:nvPr/>
        </p:nvSpPr>
        <p:spPr>
          <a:xfrm>
            <a:off x="7155888" y="4529531"/>
            <a:ext cx="217284" cy="297079"/>
          </a:xfrm>
          <a:prstGeom prst="upArrow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3782826" y="4529531"/>
            <a:ext cx="217284" cy="297079"/>
          </a:xfrm>
          <a:prstGeom prst="upArrow">
            <a:avLst/>
          </a:prstGeom>
          <a:gradFill>
            <a:gsLst>
              <a:gs pos="0">
                <a:srgbClr val="E69492"/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36199" y="5029944"/>
            <a:ext cx="7316877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If search item = 78,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the program should be able to identify positions 3 and 7.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F827912-0DED-9640-8197-23783586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Programming Problem 1</a:t>
            </a:r>
            <a:br>
              <a:rPr lang="en-US" sz="3100" b="1" dirty="0"/>
            </a:br>
            <a:r>
              <a:rPr lang="en-US" dirty="0"/>
              <a:t>Linear Search (Variant)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1FF29-3A32-B349-8B2B-CB170F7A39BD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061001</a:t>
            </a:r>
          </a:p>
        </p:txBody>
      </p:sp>
    </p:spTree>
    <p:extLst>
      <p:ext uri="{BB962C8B-B14F-4D97-AF65-F5344CB8AC3E}">
        <p14:creationId xmlns:p14="http://schemas.microsoft.com/office/powerpoint/2010/main" val="153303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20849"/>
          </a:xfrm>
        </p:spPr>
        <p:txBody>
          <a:bodyPr>
            <a:normAutofit fontScale="92500"/>
          </a:bodyPr>
          <a:lstStyle/>
          <a:p>
            <a:r>
              <a:rPr lang="en-US" dirty="0"/>
              <a:t>How to make changes to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linearSearch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> so that we can make use of it to look for all occurrences of an item?</a:t>
            </a:r>
          </a:p>
          <a:p>
            <a:r>
              <a:rPr lang="en-US" dirty="0"/>
              <a:t>What does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linearSearch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> return?</a:t>
            </a:r>
          </a:p>
          <a:p>
            <a:r>
              <a:rPr lang="en-US" dirty="0"/>
              <a:t>How about if we start searching from the returned position of a previous call of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linearSearch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4686" y="4204171"/>
          <a:ext cx="7550586" cy="68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0675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-46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2048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 marL="104651" marR="104651" marT="52325" marB="523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8655" y="3885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a[0]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7130" y="3885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8504" y="3885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6979" y="3885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a[3]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5454" y="3885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3929" y="3885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a[5]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2405" y="3885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a[6]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0881" y="3885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a[7]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9358" y="3885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a[8]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54686" y="4870889"/>
            <a:ext cx="5838934" cy="693663"/>
            <a:chOff x="854686" y="4870889"/>
            <a:chExt cx="5838934" cy="693663"/>
          </a:xfrm>
        </p:grpSpPr>
        <p:sp>
          <p:nvSpPr>
            <p:cNvPr id="15" name="Up Arrow 14"/>
            <p:cNvSpPr/>
            <p:nvPr/>
          </p:nvSpPr>
          <p:spPr>
            <a:xfrm>
              <a:off x="3683243" y="4870889"/>
              <a:ext cx="217284" cy="297079"/>
            </a:xfrm>
            <a:prstGeom prst="upArrow">
              <a:avLst/>
            </a:prstGeom>
            <a:gradFill>
              <a:gsLst>
                <a:gs pos="0">
                  <a:srgbClr val="E69492"/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</a:gradFill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4686" y="5195220"/>
              <a:ext cx="583893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1</a:t>
              </a:r>
              <a:r>
                <a:rPr lang="en-US" baseline="30000" dirty="0">
                  <a:latin typeface="Avenir Next Condensed" charset="0"/>
                  <a:ea typeface="Avenir Next Condensed" charset="0"/>
                  <a:cs typeface="Avenir Next Condensed" charset="0"/>
                </a:rPr>
                <a:t>st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call to </a:t>
              </a:r>
              <a:r>
                <a:rPr lang="en-US" dirty="0" err="1">
                  <a:latin typeface="Consolas" charset="0"/>
                  <a:ea typeface="Consolas" charset="0"/>
                  <a:cs typeface="Consolas" charset="0"/>
                </a:rPr>
                <a:t>linearSearch</a:t>
              </a:r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()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:  start with </a:t>
              </a:r>
              <a:r>
                <a:rPr lang="en-US" dirty="0" err="1">
                  <a:latin typeface="Avenir Next Condensed" charset="0"/>
                  <a:ea typeface="Avenir Next Condensed" charset="0"/>
                  <a:cs typeface="Avenir Next Condensed" charset="0"/>
                </a:rPr>
                <a:t>pos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0, return </a:t>
              </a:r>
              <a:r>
                <a:rPr lang="en-US" dirty="0" err="1">
                  <a:latin typeface="Avenir Next Condensed" charset="0"/>
                  <a:ea typeface="Avenir Next Condensed" charset="0"/>
                  <a:cs typeface="Avenir Next Condensed" charset="0"/>
                </a:rPr>
                <a:t>pos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3 </a:t>
              </a:r>
            </a:p>
          </p:txBody>
        </p:sp>
        <p:sp>
          <p:nvSpPr>
            <p:cNvPr id="19" name="Up Arrow 18"/>
            <p:cNvSpPr/>
            <p:nvPr/>
          </p:nvSpPr>
          <p:spPr>
            <a:xfrm>
              <a:off x="1170648" y="4870889"/>
              <a:ext cx="217284" cy="297079"/>
            </a:xfrm>
            <a:prstGeom prst="upArrow">
              <a:avLst/>
            </a:prstGeom>
            <a:gradFill>
              <a:gsLst>
                <a:gs pos="0">
                  <a:srgbClr val="E69492"/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</a:gradFill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54686" y="4870889"/>
            <a:ext cx="6390173" cy="1137513"/>
            <a:chOff x="854686" y="4870889"/>
            <a:chExt cx="6390173" cy="1137513"/>
          </a:xfrm>
        </p:grpSpPr>
        <p:sp>
          <p:nvSpPr>
            <p:cNvPr id="17" name="TextBox 16"/>
            <p:cNvSpPr txBox="1"/>
            <p:nvPr/>
          </p:nvSpPr>
          <p:spPr>
            <a:xfrm>
              <a:off x="854686" y="5639070"/>
              <a:ext cx="5838934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2</a:t>
              </a:r>
              <a:r>
                <a:rPr lang="en-US" baseline="30000" dirty="0">
                  <a:latin typeface="Avenir Next Condensed" charset="0"/>
                  <a:ea typeface="Avenir Next Condensed" charset="0"/>
                  <a:cs typeface="Avenir Next Condensed" charset="0"/>
                </a:rPr>
                <a:t>nd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call to </a:t>
              </a:r>
              <a:r>
                <a:rPr lang="en-US" dirty="0" err="1">
                  <a:latin typeface="Consolas" charset="0"/>
                  <a:ea typeface="Consolas" charset="0"/>
                  <a:cs typeface="Consolas" charset="0"/>
                </a:rPr>
                <a:t>linearSearch</a:t>
              </a:r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()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:  start with </a:t>
              </a:r>
              <a:r>
                <a:rPr lang="en-US" dirty="0" err="1">
                  <a:latin typeface="Avenir Next Condensed" charset="0"/>
                  <a:ea typeface="Avenir Next Condensed" charset="0"/>
                  <a:cs typeface="Avenir Next Condensed" charset="0"/>
                </a:rPr>
                <a:t>pos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4, return </a:t>
              </a:r>
              <a:r>
                <a:rPr lang="en-US" dirty="0" err="1">
                  <a:latin typeface="Avenir Next Condensed" charset="0"/>
                  <a:ea typeface="Avenir Next Condensed" charset="0"/>
                  <a:cs typeface="Avenir Next Condensed" charset="0"/>
                </a:rPr>
                <a:t>pos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7 </a:t>
              </a:r>
            </a:p>
          </p:txBody>
        </p:sp>
        <p:sp>
          <p:nvSpPr>
            <p:cNvPr id="20" name="Up Arrow 19"/>
            <p:cNvSpPr/>
            <p:nvPr/>
          </p:nvSpPr>
          <p:spPr>
            <a:xfrm>
              <a:off x="4529909" y="4870889"/>
              <a:ext cx="217284" cy="297079"/>
            </a:xfrm>
            <a:prstGeom prst="upArrow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7027575" y="4870889"/>
              <a:ext cx="217284" cy="297079"/>
            </a:xfrm>
            <a:prstGeom prst="upArrow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4686" y="4870889"/>
            <a:ext cx="7931934" cy="1577400"/>
            <a:chOff x="854686" y="4870889"/>
            <a:chExt cx="7931934" cy="1577400"/>
          </a:xfrm>
        </p:grpSpPr>
        <p:sp>
          <p:nvSpPr>
            <p:cNvPr id="22" name="TextBox 21"/>
            <p:cNvSpPr txBox="1"/>
            <p:nvPr/>
          </p:nvSpPr>
          <p:spPr>
            <a:xfrm>
              <a:off x="854686" y="6078957"/>
              <a:ext cx="583893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3</a:t>
              </a:r>
              <a:r>
                <a:rPr lang="en-US" baseline="30000" dirty="0">
                  <a:latin typeface="Avenir Next Condensed" charset="0"/>
                  <a:ea typeface="Avenir Next Condensed" charset="0"/>
                  <a:cs typeface="Avenir Next Condensed" charset="0"/>
                </a:rPr>
                <a:t>rd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call to </a:t>
              </a:r>
              <a:r>
                <a:rPr lang="en-US" dirty="0" err="1">
                  <a:latin typeface="Consolas" charset="0"/>
                  <a:ea typeface="Consolas" charset="0"/>
                  <a:cs typeface="Consolas" charset="0"/>
                </a:rPr>
                <a:t>linearSearch</a:t>
              </a:r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()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:  start with </a:t>
              </a:r>
              <a:r>
                <a:rPr lang="en-US" dirty="0" err="1">
                  <a:latin typeface="Avenir Next Condensed" charset="0"/>
                  <a:ea typeface="Avenir Next Condensed" charset="0"/>
                  <a:cs typeface="Avenir Next Condensed" charset="0"/>
                </a:rPr>
                <a:t>pos</a:t>
              </a:r>
              <a:r>
                <a:rPr lang="en-US" dirty="0">
                  <a:latin typeface="Avenir Next Condensed" charset="0"/>
                  <a:ea typeface="Avenir Next Condensed" charset="0"/>
                  <a:cs typeface="Avenir Next Condensed" charset="0"/>
                </a:rPr>
                <a:t> 8, return -1 </a:t>
              </a:r>
            </a:p>
          </p:txBody>
        </p:sp>
        <p:sp>
          <p:nvSpPr>
            <p:cNvPr id="23" name="Up Arrow 22"/>
            <p:cNvSpPr/>
            <p:nvPr/>
          </p:nvSpPr>
          <p:spPr>
            <a:xfrm>
              <a:off x="7888353" y="4870889"/>
              <a:ext cx="217284" cy="29707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  <p:sp>
          <p:nvSpPr>
            <p:cNvPr id="24" name="Up Arrow 23"/>
            <p:cNvSpPr/>
            <p:nvPr/>
          </p:nvSpPr>
          <p:spPr>
            <a:xfrm>
              <a:off x="8569336" y="4870889"/>
              <a:ext cx="217284" cy="29707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Condensed" charset="0"/>
                <a:ea typeface="Avenir Next Condensed" charset="0"/>
                <a:cs typeface="Avenir Next Condensed" charset="0"/>
              </a:endParaRP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EF4EA8FC-C662-674C-ADA1-5C56D786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Programming Problem 1</a:t>
            </a:r>
            <a:br>
              <a:rPr lang="en-US" sz="3100" b="1" dirty="0"/>
            </a:br>
            <a:r>
              <a:rPr lang="en-US" dirty="0"/>
              <a:t>Linear Search (Variant)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31DFDD-174B-AA4C-8AAD-ECFEA7E2395E}"/>
              </a:ext>
            </a:extLst>
          </p:cNvPr>
          <p:cNvSpPr txBox="1"/>
          <p:nvPr/>
        </p:nvSpPr>
        <p:spPr>
          <a:xfrm>
            <a:off x="8160404" y="15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061001</a:t>
            </a:r>
          </a:p>
        </p:txBody>
      </p:sp>
    </p:spTree>
    <p:extLst>
      <p:ext uri="{BB962C8B-B14F-4D97-AF65-F5344CB8AC3E}">
        <p14:creationId xmlns:p14="http://schemas.microsoft.com/office/powerpoint/2010/main" val="329989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13332</TotalTime>
  <Words>2971</Words>
  <Application>Microsoft Macintosh PowerPoint</Application>
  <PresentationFormat>On-screen Show (4:3)</PresentationFormat>
  <Paragraphs>575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Avenir Next</vt:lpstr>
      <vt:lpstr>Avenir Next Condensed</vt:lpstr>
      <vt:lpstr>Calibri</vt:lpstr>
      <vt:lpstr>Calibri Light</vt:lpstr>
      <vt:lpstr>Consolas</vt:lpstr>
      <vt:lpstr>Courier New</vt:lpstr>
      <vt:lpstr>Menlo</vt:lpstr>
      <vt:lpstr>1_Office Theme</vt:lpstr>
      <vt:lpstr>Module 6 Guidance Notes (6.1)  More on Arrays</vt:lpstr>
      <vt:lpstr>What are we going to learn?</vt:lpstr>
      <vt:lpstr>Recommended Readings</vt:lpstr>
      <vt:lpstr>Searching an Array</vt:lpstr>
      <vt:lpstr>Linear Search</vt:lpstr>
      <vt:lpstr>Linear Search</vt:lpstr>
      <vt:lpstr>Linear Search</vt:lpstr>
      <vt:lpstr>Programming Problem 1 Linear Search (Variant)</vt:lpstr>
      <vt:lpstr>Programming Problem 1 Linear Search (Variant)</vt:lpstr>
      <vt:lpstr>Programming Problem 1 Linear Search (Variant)</vt:lpstr>
      <vt:lpstr>Sorting an Array</vt:lpstr>
      <vt:lpstr>Selection Sort</vt:lpstr>
      <vt:lpstr>Selection Sort</vt:lpstr>
      <vt:lpstr>Selection Sort</vt:lpstr>
      <vt:lpstr>Selection Sort</vt:lpstr>
      <vt:lpstr>Selection Sort</vt:lpstr>
      <vt:lpstr>Programming Problem 2</vt:lpstr>
      <vt:lpstr>Two-Dimensional Arrays</vt:lpstr>
      <vt:lpstr>Two-Dimensional Arrays</vt:lpstr>
      <vt:lpstr>Two-Dimensional Arrays</vt:lpstr>
      <vt:lpstr>Two-Dimensional Arrays</vt:lpstr>
      <vt:lpstr>2D Array as Function Parameter</vt:lpstr>
      <vt:lpstr>2D Array as Function Parameter</vt:lpstr>
      <vt:lpstr>Multi-Dimensional Arrays</vt:lpstr>
      <vt:lpstr>Programming Problem 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ENGG1112 Computer Programming and Applications</dc:title>
  <dc:subject/>
  <dc:creator>Macbook Pro 2014</dc:creator>
  <cp:keywords/>
  <dc:description/>
  <cp:lastModifiedBy>lykchoi</cp:lastModifiedBy>
  <cp:revision>680</cp:revision>
  <cp:lastPrinted>2017-09-13T13:37:06Z</cp:lastPrinted>
  <dcterms:created xsi:type="dcterms:W3CDTF">2014-07-29T08:55:03Z</dcterms:created>
  <dcterms:modified xsi:type="dcterms:W3CDTF">2021-03-02T15:49:58Z</dcterms:modified>
  <cp:category/>
</cp:coreProperties>
</file>