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28"/>
  </p:notesMasterIdLst>
  <p:handoutMasterIdLst>
    <p:handoutMasterId r:id="rId29"/>
  </p:handoutMasterIdLst>
  <p:sldIdLst>
    <p:sldId id="256" r:id="rId2"/>
    <p:sldId id="485" r:id="rId3"/>
    <p:sldId id="303" r:id="rId4"/>
    <p:sldId id="304" r:id="rId5"/>
    <p:sldId id="305" r:id="rId6"/>
    <p:sldId id="306" r:id="rId7"/>
    <p:sldId id="307" r:id="rId8"/>
    <p:sldId id="308" r:id="rId9"/>
    <p:sldId id="309" r:id="rId10"/>
    <p:sldId id="510" r:id="rId11"/>
    <p:sldId id="511" r:id="rId12"/>
    <p:sldId id="512" r:id="rId13"/>
    <p:sldId id="310" r:id="rId14"/>
    <p:sldId id="311" r:id="rId15"/>
    <p:sldId id="312" r:id="rId16"/>
    <p:sldId id="515" r:id="rId17"/>
    <p:sldId id="313" r:id="rId18"/>
    <p:sldId id="314" r:id="rId19"/>
    <p:sldId id="516" r:id="rId20"/>
    <p:sldId id="315" r:id="rId21"/>
    <p:sldId id="406" r:id="rId22"/>
    <p:sldId id="317" r:id="rId23"/>
    <p:sldId id="518" r:id="rId24"/>
    <p:sldId id="441" r:id="rId25"/>
    <p:sldId id="440" r:id="rId26"/>
    <p:sldId id="44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485"/>
            <p14:sldId id="303"/>
            <p14:sldId id="304"/>
            <p14:sldId id="305"/>
            <p14:sldId id="306"/>
            <p14:sldId id="307"/>
            <p14:sldId id="308"/>
            <p14:sldId id="309"/>
            <p14:sldId id="510"/>
            <p14:sldId id="511"/>
            <p14:sldId id="512"/>
            <p14:sldId id="310"/>
            <p14:sldId id="311"/>
            <p14:sldId id="312"/>
            <p14:sldId id="515"/>
            <p14:sldId id="313"/>
            <p14:sldId id="314"/>
            <p14:sldId id="516"/>
            <p14:sldId id="315"/>
            <p14:sldId id="406"/>
            <p14:sldId id="317"/>
            <p14:sldId id="518"/>
            <p14:sldId id="441"/>
            <p14:sldId id="440"/>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3" autoAdjust="0"/>
    <p:restoredTop sz="92381"/>
  </p:normalViewPr>
  <p:slideViewPr>
    <p:cSldViewPr snapToGrid="0" snapToObjects="1">
      <p:cViewPr varScale="1">
        <p:scale>
          <a:sx n="146" d="100"/>
          <a:sy n="146" d="100"/>
        </p:scale>
        <p:origin x="203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2</a:t>
            </a:fld>
            <a:endParaRPr lang="en-US"/>
          </a:p>
        </p:txBody>
      </p:sp>
    </p:spTree>
    <p:extLst>
      <p:ext uri="{BB962C8B-B14F-4D97-AF65-F5344CB8AC3E}">
        <p14:creationId xmlns:p14="http://schemas.microsoft.com/office/powerpoint/2010/main" val="120516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plusplus.com/reference/ccty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plusplus.com/reference/cstr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6 Guidance Notes (6.2)</a:t>
            </a:r>
            <a:br>
              <a:rPr lang="en-US" sz="1800" dirty="0"/>
            </a:br>
            <a:br>
              <a:rPr lang="en-US" sz="1800" dirty="0"/>
            </a:br>
            <a:r>
              <a:rPr lang="en-US" sz="4800" dirty="0"/>
              <a:t>Char &amp; Char Arrays</a:t>
            </a:r>
          </a:p>
        </p:txBody>
      </p:sp>
      <p:sp>
        <p:nvSpPr>
          <p:cNvPr id="10" name="Subtitle 2">
            <a:extLst>
              <a:ext uri="{FF2B5EF4-FFF2-40B4-BE49-F238E27FC236}">
                <a16:creationId xmlns:a16="http://schemas.microsoft.com/office/drawing/2014/main" id="{53A90D15-41F0-9545-902F-35A485116B09}"/>
              </a:ext>
            </a:extLst>
          </p:cNvPr>
          <p:cNvSpPr>
            <a:spLocks noGrp="1"/>
          </p:cNvSpPr>
          <p:nvPr>
            <p:ph type="subTitle" idx="1"/>
          </p:nvPr>
        </p:nvSpPr>
        <p:spPr>
          <a:xfrm>
            <a:off x="685800" y="4572974"/>
            <a:ext cx="6400800" cy="882329"/>
          </a:xfrm>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endParaRPr lang="en-US" sz="1100" dirty="0"/>
          </a:p>
        </p:txBody>
      </p:sp>
      <p:sp>
        <p:nvSpPr>
          <p:cNvPr id="11" name="Subtitle 2">
            <a:extLst>
              <a:ext uri="{FF2B5EF4-FFF2-40B4-BE49-F238E27FC236}">
                <a16:creationId xmlns:a16="http://schemas.microsoft.com/office/drawing/2014/main" id="{2DDE5956-4552-4942-8967-9B603EA06C33}"/>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3C51-2A50-B24E-9712-9043057984C4}"/>
              </a:ext>
            </a:extLst>
          </p:cNvPr>
          <p:cNvSpPr>
            <a:spLocks noGrp="1"/>
          </p:cNvSpPr>
          <p:nvPr>
            <p:ph type="title"/>
          </p:nvPr>
        </p:nvSpPr>
        <p:spPr/>
        <p:txBody>
          <a:bodyPr/>
          <a:lstStyle/>
          <a:p>
            <a:r>
              <a:rPr lang="en-US" dirty="0"/>
              <a:t>Character Handling Functions</a:t>
            </a:r>
          </a:p>
        </p:txBody>
      </p:sp>
      <p:sp>
        <p:nvSpPr>
          <p:cNvPr id="3" name="Content Placeholder 2">
            <a:extLst>
              <a:ext uri="{FF2B5EF4-FFF2-40B4-BE49-F238E27FC236}">
                <a16:creationId xmlns:a16="http://schemas.microsoft.com/office/drawing/2014/main" id="{95E2B6E9-C02D-C148-BABE-16CB87266FED}"/>
              </a:ext>
            </a:extLst>
          </p:cNvPr>
          <p:cNvSpPr>
            <a:spLocks noGrp="1"/>
          </p:cNvSpPr>
          <p:nvPr>
            <p:ph idx="1"/>
          </p:nvPr>
        </p:nvSpPr>
        <p:spPr>
          <a:xfrm>
            <a:off x="457200" y="1421087"/>
            <a:ext cx="8229600" cy="4525963"/>
          </a:xfrm>
        </p:spPr>
        <p:txBody>
          <a:bodyPr/>
          <a:lstStyle/>
          <a:p>
            <a:pPr marL="0" indent="0">
              <a:buNone/>
            </a:pPr>
            <a:r>
              <a:rPr lang="en-US" sz="2200" dirty="0"/>
              <a:t>The &lt;</a:t>
            </a:r>
            <a:r>
              <a:rPr lang="en-US" sz="2200" dirty="0" err="1"/>
              <a:t>cctype</a:t>
            </a:r>
            <a:r>
              <a:rPr lang="en-US" sz="2200" dirty="0"/>
              <a:t>&gt; header file contains handy functions for character handling.  Here are some examples:</a:t>
            </a:r>
          </a:p>
          <a:p>
            <a:pPr marL="0" indent="0">
              <a:buNone/>
            </a:pPr>
            <a:endParaRPr lang="en-US" dirty="0"/>
          </a:p>
        </p:txBody>
      </p:sp>
      <p:sp>
        <p:nvSpPr>
          <p:cNvPr id="4" name="Slide Number Placeholder 3">
            <a:extLst>
              <a:ext uri="{FF2B5EF4-FFF2-40B4-BE49-F238E27FC236}">
                <a16:creationId xmlns:a16="http://schemas.microsoft.com/office/drawing/2014/main" id="{2B327417-6667-194E-A11A-76C7D0FDBDF9}"/>
              </a:ext>
            </a:extLst>
          </p:cNvPr>
          <p:cNvSpPr>
            <a:spLocks noGrp="1"/>
          </p:cNvSpPr>
          <p:nvPr>
            <p:ph type="sldNum" sz="quarter" idx="12"/>
          </p:nvPr>
        </p:nvSpPr>
        <p:spPr/>
        <p:txBody>
          <a:bodyPr/>
          <a:lstStyle/>
          <a:p>
            <a:fld id="{A2D5F323-9395-A24C-8003-89F99F5948AE}" type="slidenum">
              <a:rPr lang="en-US" smtClean="0"/>
              <a:pPr/>
              <a:t>10</a:t>
            </a:fld>
            <a:endParaRPr lang="en-US" dirty="0"/>
          </a:p>
        </p:txBody>
      </p:sp>
      <p:graphicFrame>
        <p:nvGraphicFramePr>
          <p:cNvPr id="5" name="Table 4">
            <a:extLst>
              <a:ext uri="{FF2B5EF4-FFF2-40B4-BE49-F238E27FC236}">
                <a16:creationId xmlns:a16="http://schemas.microsoft.com/office/drawing/2014/main" id="{BA06A682-93B3-D94B-969C-9DA68B32815F}"/>
              </a:ext>
            </a:extLst>
          </p:cNvPr>
          <p:cNvGraphicFramePr>
            <a:graphicFrameLocks noGrp="1"/>
          </p:cNvGraphicFramePr>
          <p:nvPr>
            <p:extLst>
              <p:ext uri="{D42A27DB-BD31-4B8C-83A1-F6EECF244321}">
                <p14:modId xmlns:p14="http://schemas.microsoft.com/office/powerpoint/2010/main" val="506178848"/>
              </p:ext>
            </p:extLst>
          </p:nvPr>
        </p:nvGraphicFramePr>
        <p:xfrm>
          <a:off x="457200" y="2386128"/>
          <a:ext cx="8385142" cy="2890520"/>
        </p:xfrm>
        <a:graphic>
          <a:graphicData uri="http://schemas.openxmlformats.org/drawingml/2006/table">
            <a:tbl>
              <a:tblPr firstRow="1" bandRow="1">
                <a:tableStyleId>{2D5ABB26-0587-4C30-8999-92F81FD0307C}</a:tableStyleId>
              </a:tblPr>
              <a:tblGrid>
                <a:gridCol w="1922881">
                  <a:extLst>
                    <a:ext uri="{9D8B030D-6E8A-4147-A177-3AD203B41FA5}">
                      <a16:colId xmlns:a16="http://schemas.microsoft.com/office/drawing/2014/main" val="1309862846"/>
                    </a:ext>
                  </a:extLst>
                </a:gridCol>
                <a:gridCol w="6462261">
                  <a:extLst>
                    <a:ext uri="{9D8B030D-6E8A-4147-A177-3AD203B41FA5}">
                      <a16:colId xmlns:a16="http://schemas.microsoft.com/office/drawing/2014/main" val="3974361444"/>
                    </a:ext>
                  </a:extLst>
                </a:gridCol>
              </a:tblGrid>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isdigit</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Returns a nonzero (true) value if c is a digit,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600512451"/>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isalpha</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61197245"/>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isalnum</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digit or a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30274687"/>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islower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 lowercase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54870914"/>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isupper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Returns a nonzero (true) value if c is an uppercase letter, and 0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52288719"/>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tolower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400" dirty="0">
                          <a:latin typeface="Avenir Next Condensed" panose="020B0506020202020204" pitchFamily="34" charset="0"/>
                        </a:rPr>
                        <a:t>If c is an </a:t>
                      </a:r>
                      <a:r>
                        <a:rPr lang="en-US" altLang="zh-HK" sz="1400" dirty="0">
                          <a:latin typeface="Avenir Next Condensed" panose="020B0506020202020204" pitchFamily="34" charset="0"/>
                        </a:rPr>
                        <a:t>uppercase</a:t>
                      </a:r>
                      <a:r>
                        <a:rPr lang="en-US" sz="1400" dirty="0">
                          <a:latin typeface="Avenir Next Condensed" panose="020B0506020202020204" pitchFamily="34" charset="0"/>
                        </a:rPr>
                        <a:t> letter, returns c as a </a:t>
                      </a:r>
                      <a:r>
                        <a:rPr lang="en-US" altLang="zh-HK" sz="1400" dirty="0">
                          <a:latin typeface="Avenir Next Condensed" panose="020B0506020202020204" pitchFamily="34" charset="0"/>
                        </a:rPr>
                        <a:t>lowercase</a:t>
                      </a:r>
                      <a:r>
                        <a:rPr lang="en-US" sz="1400" dirty="0">
                          <a:latin typeface="Avenir Next Condensed" panose="020B0506020202020204" pitchFamily="34" charset="0"/>
                        </a:rPr>
                        <a:t>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9617548"/>
                  </a:ext>
                </a:extLst>
              </a:tr>
              <a:tr h="370840">
                <a:tc>
                  <a:txBody>
                    <a:bodyPr/>
                    <a:lstStyle/>
                    <a:p>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a:t>
                      </a:r>
                      <a:r>
                        <a:rPr lang="en-US" sz="1200" dirty="0" err="1">
                          <a:latin typeface="Menlo" panose="020B0609030804020204" pitchFamily="49" charset="0"/>
                          <a:ea typeface="Menlo" panose="020B0609030804020204" pitchFamily="49" charset="0"/>
                          <a:cs typeface="Menlo" panose="020B0609030804020204" pitchFamily="49" charset="0"/>
                        </a:rPr>
                        <a:t>toupper</a:t>
                      </a:r>
                      <a:r>
                        <a:rPr lang="en-US" sz="1200" dirty="0">
                          <a:latin typeface="Menlo" panose="020B0609030804020204" pitchFamily="49" charset="0"/>
                          <a:ea typeface="Menlo" panose="020B0609030804020204" pitchFamily="49" charset="0"/>
                          <a:cs typeface="Menlo" panose="020B0609030804020204" pitchFamily="49" charset="0"/>
                        </a:rPr>
                        <a:t>(</a:t>
                      </a:r>
                      <a:r>
                        <a:rPr lang="en-US" sz="1200" dirty="0" err="1">
                          <a:latin typeface="Menlo" panose="020B0609030804020204" pitchFamily="49" charset="0"/>
                          <a:ea typeface="Menlo" panose="020B0609030804020204" pitchFamily="49" charset="0"/>
                          <a:cs typeface="Menlo" panose="020B0609030804020204" pitchFamily="49" charset="0"/>
                        </a:rPr>
                        <a:t>int</a:t>
                      </a:r>
                      <a:r>
                        <a:rPr lang="en-US" sz="1200" dirty="0">
                          <a:latin typeface="Menlo" panose="020B0609030804020204" pitchFamily="49" charset="0"/>
                          <a:ea typeface="Menlo" panose="020B0609030804020204" pitchFamily="49" charset="0"/>
                          <a:cs typeface="Menlo" panose="020B0609030804020204" pitchFamily="49" charset="0"/>
                        </a:rPr>
                        <a:t> 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venir Next Condensed" panose="020B0506020202020204" pitchFamily="34" charset="0"/>
                        </a:rPr>
                        <a:t>If c is a </a:t>
                      </a:r>
                      <a:r>
                        <a:rPr lang="en-US" altLang="zh-HK" sz="1400" dirty="0">
                          <a:latin typeface="Avenir Next Condensed" panose="020B0506020202020204" pitchFamily="34" charset="0"/>
                        </a:rPr>
                        <a:t>lowercase</a:t>
                      </a:r>
                      <a:r>
                        <a:rPr lang="en-US" sz="1400" dirty="0">
                          <a:latin typeface="Avenir Next Condensed" panose="020B0506020202020204" pitchFamily="34" charset="0"/>
                        </a:rPr>
                        <a:t> letter, returns c </a:t>
                      </a:r>
                      <a:r>
                        <a:rPr lang="en-US" sz="1400">
                          <a:latin typeface="Avenir Next Condensed" panose="020B0506020202020204" pitchFamily="34" charset="0"/>
                        </a:rPr>
                        <a:t>as an </a:t>
                      </a:r>
                      <a:r>
                        <a:rPr lang="en-US" altLang="zh-HK" sz="1400" dirty="0">
                          <a:latin typeface="Avenir Next Condensed" panose="020B0506020202020204" pitchFamily="34" charset="0"/>
                        </a:rPr>
                        <a:t>uppercase</a:t>
                      </a:r>
                      <a:r>
                        <a:rPr lang="en-US" sz="1400" dirty="0">
                          <a:latin typeface="Avenir Next Condensed" panose="020B0506020202020204" pitchFamily="34" charset="0"/>
                        </a:rPr>
                        <a:t> letter. Otherwise, returns the argument unchanged.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530589"/>
                  </a:ext>
                </a:extLst>
              </a:tr>
            </a:tbl>
          </a:graphicData>
        </a:graphic>
      </p:graphicFrame>
      <p:sp>
        <p:nvSpPr>
          <p:cNvPr id="6" name="TextBox 5">
            <a:extLst>
              <a:ext uri="{FF2B5EF4-FFF2-40B4-BE49-F238E27FC236}">
                <a16:creationId xmlns:a16="http://schemas.microsoft.com/office/drawing/2014/main" id="{63EEAC5F-32A8-AF42-9B2E-7FAB62EB27BE}"/>
              </a:ext>
            </a:extLst>
          </p:cNvPr>
          <p:cNvSpPr txBox="1"/>
          <p:nvPr/>
        </p:nvSpPr>
        <p:spPr>
          <a:xfrm>
            <a:off x="303876" y="6091017"/>
            <a:ext cx="8536248" cy="338554"/>
          </a:xfrm>
          <a:prstGeom prst="rect">
            <a:avLst/>
          </a:prstGeom>
          <a:noFill/>
        </p:spPr>
        <p:txBody>
          <a:bodyPr wrap="none" rtlCol="0">
            <a:spAutoFit/>
          </a:bodyPr>
          <a:lstStyle/>
          <a:p>
            <a:r>
              <a:rPr lang="en-US" sz="1600" b="1" dirty="0">
                <a:solidFill>
                  <a:schemeClr val="accent5">
                    <a:lumMod val="75000"/>
                  </a:schemeClr>
                </a:solidFill>
              </a:rPr>
              <a:t>Reference only:  </a:t>
            </a:r>
            <a:r>
              <a:rPr lang="en-US" sz="1600" dirty="0"/>
              <a:t>check </a:t>
            </a:r>
            <a:r>
              <a:rPr lang="en-HK" sz="1600" dirty="0">
                <a:hlinkClick r:id="rId2"/>
              </a:rPr>
              <a:t>http://cplusplus.com/reference/cctype/</a:t>
            </a:r>
            <a:r>
              <a:rPr lang="en-US" sz="1600" dirty="0"/>
              <a:t> for more character handling functions </a:t>
            </a:r>
          </a:p>
        </p:txBody>
      </p:sp>
    </p:spTree>
    <p:extLst>
      <p:ext uri="{BB962C8B-B14F-4D97-AF65-F5344CB8AC3E}">
        <p14:creationId xmlns:p14="http://schemas.microsoft.com/office/powerpoint/2010/main" val="44624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69180A-CA9A-194F-B94E-9BA9158DC8B8}"/>
              </a:ext>
            </a:extLst>
          </p:cNvPr>
          <p:cNvSpPr>
            <a:spLocks noGrp="1"/>
          </p:cNvSpPr>
          <p:nvPr>
            <p:ph type="sldNum" sz="quarter" idx="12"/>
          </p:nvPr>
        </p:nvSpPr>
        <p:spPr/>
        <p:txBody>
          <a:bodyPr/>
          <a:lstStyle/>
          <a:p>
            <a:fld id="{A2D5F323-9395-A24C-8003-89F99F5948AE}" type="slidenum">
              <a:rPr lang="en-US" smtClean="0"/>
              <a:pPr/>
              <a:t>11</a:t>
            </a:fld>
            <a:endParaRPr lang="en-US" dirty="0"/>
          </a:p>
        </p:txBody>
      </p:sp>
      <p:sp>
        <p:nvSpPr>
          <p:cNvPr id="5" name="TextBox 4">
            <a:extLst>
              <a:ext uri="{FF2B5EF4-FFF2-40B4-BE49-F238E27FC236}">
                <a16:creationId xmlns:a16="http://schemas.microsoft.com/office/drawing/2014/main" id="{891F967D-4B55-6644-82FD-82229E259537}"/>
              </a:ext>
            </a:extLst>
          </p:cNvPr>
          <p:cNvSpPr txBox="1"/>
          <p:nvPr/>
        </p:nvSpPr>
        <p:spPr>
          <a:xfrm>
            <a:off x="246766" y="251207"/>
            <a:ext cx="7187938" cy="6355586"/>
          </a:xfrm>
          <a:prstGeom prst="rect">
            <a:avLst/>
          </a:prstGeom>
          <a:solidFill>
            <a:schemeClr val="accent1">
              <a:lumMod val="20000"/>
              <a:lumOff val="80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#include &lt;iostream&gt;</a:t>
            </a:r>
          </a:p>
          <a:p>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#include &lt;</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cctype</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&gt;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using namespace std;</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int main()</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char a;</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'7';</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isdigit</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digit"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isdigit</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digit"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isalpha</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'b';</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isalpha</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'4';</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isalpha</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islower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lowercase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'z';</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islower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lowercase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'5';</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islower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 lowercase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isupper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"an uppercase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'm';</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isupper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"an uppercase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 = '#';</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cout</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&lt;&lt; a &lt;&lt; (</a:t>
            </a:r>
            <a:r>
              <a:rPr lang="en-US" sz="1100" b="1"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isupper</a:t>
            </a:r>
            <a:r>
              <a:rPr lang="en-US" sz="1100"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 " is " : " is not ") &lt;&lt; "an uppercase letter" &lt;&lt; </a:t>
            </a:r>
            <a:r>
              <a:rPr lang="en-US" sz="1100" dirty="0" err="1">
                <a:solidFill>
                  <a:schemeClr val="tx1"/>
                </a:solidFill>
                <a:latin typeface="Menlo" panose="020B0609030804020204" pitchFamily="49" charset="0"/>
                <a:ea typeface="Menlo" panose="020B0609030804020204" pitchFamily="49" charset="0"/>
                <a:cs typeface="Menlo" panose="020B0609030804020204" pitchFamily="49" charset="0"/>
              </a:rPr>
              <a:t>endl</a:t>
            </a:r>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1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  return 0;</a:t>
            </a:r>
          </a:p>
          <a:p>
            <a:r>
              <a:rPr lang="en-US" sz="1100" dirty="0">
                <a:solidFill>
                  <a:schemeClr val="tx1"/>
                </a:solidFill>
                <a:latin typeface="Menlo" panose="020B0609030804020204" pitchFamily="49" charset="0"/>
                <a:ea typeface="Menlo" panose="020B0609030804020204" pitchFamily="49" charset="0"/>
                <a:cs typeface="Menlo" panose="020B0609030804020204" pitchFamily="49" charset="0"/>
              </a:rPr>
              <a:t>}</a:t>
            </a:r>
          </a:p>
        </p:txBody>
      </p:sp>
      <p:sp>
        <p:nvSpPr>
          <p:cNvPr id="35" name="TextBox 34">
            <a:extLst>
              <a:ext uri="{FF2B5EF4-FFF2-40B4-BE49-F238E27FC236}">
                <a16:creationId xmlns:a16="http://schemas.microsoft.com/office/drawing/2014/main" id="{64AC1A12-3579-8742-B694-9337BC63F840}"/>
              </a:ext>
            </a:extLst>
          </p:cNvPr>
          <p:cNvSpPr txBox="1"/>
          <p:nvPr/>
        </p:nvSpPr>
        <p:spPr>
          <a:xfrm>
            <a:off x="7503904" y="3059668"/>
            <a:ext cx="1393330" cy="369332"/>
          </a:xfrm>
          <a:prstGeom prst="rect">
            <a:avLst/>
          </a:prstGeom>
          <a:noFill/>
        </p:spPr>
        <p:txBody>
          <a:bodyPr wrap="none" rtlCol="0">
            <a:spAutoFit/>
          </a:bodyPr>
          <a:lstStyle/>
          <a:p>
            <a:r>
              <a:rPr lang="en-US" b="1" dirty="0" err="1">
                <a:solidFill>
                  <a:schemeClr val="accent5">
                    <a:lumMod val="75000"/>
                  </a:schemeClr>
                </a:solidFill>
              </a:rPr>
              <a:t>charfunc.cpp</a:t>
            </a:r>
            <a:endParaRPr lang="en-US" b="1" dirty="0">
              <a:solidFill>
                <a:schemeClr val="accent5">
                  <a:lumMod val="75000"/>
                </a:schemeClr>
              </a:solidFill>
            </a:endParaRPr>
          </a:p>
        </p:txBody>
      </p:sp>
      <p:sp>
        <p:nvSpPr>
          <p:cNvPr id="2" name="TextBox 1">
            <a:extLst>
              <a:ext uri="{FF2B5EF4-FFF2-40B4-BE49-F238E27FC236}">
                <a16:creationId xmlns:a16="http://schemas.microsoft.com/office/drawing/2014/main" id="{7AC4060B-5107-1E42-BDEF-8351E500C4D6}"/>
              </a:ext>
            </a:extLst>
          </p:cNvPr>
          <p:cNvSpPr txBox="1"/>
          <p:nvPr/>
        </p:nvSpPr>
        <p:spPr>
          <a:xfrm>
            <a:off x="7503904" y="4267200"/>
            <a:ext cx="1393330" cy="738664"/>
          </a:xfrm>
          <a:prstGeom prst="rect">
            <a:avLst/>
          </a:prstGeom>
          <a:noFill/>
        </p:spPr>
        <p:txBody>
          <a:bodyPr wrap="square" rtlCol="0">
            <a:spAutoFit/>
          </a:bodyPr>
          <a:lstStyle/>
          <a:p>
            <a:r>
              <a:rPr lang="en-US" sz="1400" dirty="0">
                <a:latin typeface="Avenir Next Condensed" panose="020B0506020202020204" pitchFamily="34" charset="0"/>
              </a:rPr>
              <a:t>We will rewrite this program in C in part IV later.</a:t>
            </a:r>
          </a:p>
        </p:txBody>
      </p:sp>
    </p:spTree>
    <p:extLst>
      <p:ext uri="{BB962C8B-B14F-4D97-AF65-F5344CB8AC3E}">
        <p14:creationId xmlns:p14="http://schemas.microsoft.com/office/powerpoint/2010/main" val="10015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49FD94-4025-FA4F-86AC-E60B60C0FAC9}"/>
              </a:ext>
            </a:extLst>
          </p:cNvPr>
          <p:cNvSpPr>
            <a:spLocks noGrp="1"/>
          </p:cNvSpPr>
          <p:nvPr>
            <p:ph type="title"/>
          </p:nvPr>
        </p:nvSpPr>
        <p:spPr/>
        <p:txBody>
          <a:bodyPr/>
          <a:lstStyle/>
          <a:p>
            <a:r>
              <a:rPr lang="en-US" dirty="0"/>
              <a:t>Character Handling Functions</a:t>
            </a:r>
          </a:p>
        </p:txBody>
      </p:sp>
      <p:sp>
        <p:nvSpPr>
          <p:cNvPr id="4" name="Slide Number Placeholder 3">
            <a:extLst>
              <a:ext uri="{FF2B5EF4-FFF2-40B4-BE49-F238E27FC236}">
                <a16:creationId xmlns:a16="http://schemas.microsoft.com/office/drawing/2014/main" id="{D0D8D784-083A-9B4D-B6E1-9B84BF6EB87B}"/>
              </a:ext>
            </a:extLst>
          </p:cNvPr>
          <p:cNvSpPr>
            <a:spLocks noGrp="1"/>
          </p:cNvSpPr>
          <p:nvPr>
            <p:ph type="sldNum" sz="quarter" idx="12"/>
          </p:nvPr>
        </p:nvSpPr>
        <p:spPr/>
        <p:txBody>
          <a:bodyPr/>
          <a:lstStyle/>
          <a:p>
            <a:fld id="{A2D5F323-9395-A24C-8003-89F99F5948AE}" type="slidenum">
              <a:rPr lang="en-US" smtClean="0"/>
              <a:pPr/>
              <a:t>12</a:t>
            </a:fld>
            <a:endParaRPr lang="en-US" dirty="0"/>
          </a:p>
        </p:txBody>
      </p:sp>
      <p:sp>
        <p:nvSpPr>
          <p:cNvPr id="5" name="TextBox 4">
            <a:extLst>
              <a:ext uri="{FF2B5EF4-FFF2-40B4-BE49-F238E27FC236}">
                <a16:creationId xmlns:a16="http://schemas.microsoft.com/office/drawing/2014/main" id="{A7FEB6E5-F28F-104A-9FAC-B922D3BEECDC}"/>
              </a:ext>
            </a:extLst>
          </p:cNvPr>
          <p:cNvSpPr txBox="1"/>
          <p:nvPr/>
        </p:nvSpPr>
        <p:spPr>
          <a:xfrm>
            <a:off x="843699" y="2199252"/>
            <a:ext cx="7024688" cy="2462213"/>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HK" sz="1400" dirty="0">
                <a:latin typeface="Menlo" panose="020B0609030804020204" pitchFamily="49" charset="0"/>
                <a:ea typeface="Menlo" panose="020B0609030804020204" pitchFamily="49" charset="0"/>
                <a:cs typeface="Menlo" panose="020B0609030804020204" pitchFamily="49" charset="0"/>
              </a:rPr>
              <a:t>7 is a digit</a:t>
            </a:r>
          </a:p>
          <a:p>
            <a:r>
              <a:rPr lang="en-HK" sz="1400" dirty="0">
                <a:latin typeface="Menlo" panose="020B0609030804020204" pitchFamily="49" charset="0"/>
                <a:ea typeface="Menlo" panose="020B0609030804020204" pitchFamily="49" charset="0"/>
                <a:cs typeface="Menlo" panose="020B0609030804020204" pitchFamily="49" charset="0"/>
              </a:rPr>
              <a:t>$ is not a digit</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b is a letter</a:t>
            </a:r>
          </a:p>
          <a:p>
            <a:r>
              <a:rPr lang="en-HK" sz="1400" dirty="0">
                <a:latin typeface="Menlo" panose="020B0609030804020204" pitchFamily="49" charset="0"/>
                <a:ea typeface="Menlo" panose="020B0609030804020204" pitchFamily="49" charset="0"/>
                <a:cs typeface="Menlo" panose="020B0609030804020204" pitchFamily="49" charset="0"/>
              </a:rPr>
              <a:t>4 is not a letter</a:t>
            </a:r>
          </a:p>
          <a:p>
            <a:r>
              <a:rPr lang="en-HK" sz="1400" dirty="0">
                <a:latin typeface="Menlo" panose="020B0609030804020204" pitchFamily="49" charset="0"/>
                <a:ea typeface="Menlo" panose="020B0609030804020204" pitchFamily="49" charset="0"/>
                <a:cs typeface="Menlo" panose="020B0609030804020204" pitchFamily="49" charset="0"/>
              </a:rPr>
              <a:t>Z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z is a lowercase letter</a:t>
            </a:r>
          </a:p>
          <a:p>
            <a:r>
              <a:rPr lang="en-HK" sz="1400" dirty="0">
                <a:latin typeface="Menlo" panose="020B0609030804020204" pitchFamily="49" charset="0"/>
                <a:ea typeface="Menlo" panose="020B0609030804020204" pitchFamily="49" charset="0"/>
                <a:cs typeface="Menlo" panose="020B0609030804020204" pitchFamily="49" charset="0"/>
              </a:rPr>
              <a:t>5 is not a lowercase letter</a:t>
            </a:r>
          </a:p>
          <a:p>
            <a:r>
              <a:rPr lang="en-HK" sz="1400" dirty="0">
                <a:latin typeface="Menlo" panose="020B0609030804020204" pitchFamily="49" charset="0"/>
                <a:ea typeface="Menlo" panose="020B0609030804020204" pitchFamily="49" charset="0"/>
                <a:cs typeface="Menlo" panose="020B0609030804020204" pitchFamily="49" charset="0"/>
              </a:rPr>
              <a:t>M is not an uppercase letter</a:t>
            </a:r>
          </a:p>
          <a:p>
            <a:r>
              <a:rPr lang="en-HK" sz="1400" dirty="0">
                <a:latin typeface="Menlo" panose="020B0609030804020204" pitchFamily="49" charset="0"/>
                <a:ea typeface="Menlo" panose="020B0609030804020204" pitchFamily="49" charset="0"/>
                <a:cs typeface="Menlo" panose="020B0609030804020204" pitchFamily="49" charset="0"/>
              </a:rPr>
              <a:t>m is an uppercase letter</a:t>
            </a:r>
          </a:p>
          <a:p>
            <a:r>
              <a:rPr lang="en-HK" sz="1400" dirty="0">
                <a:latin typeface="Menlo" panose="020B0609030804020204" pitchFamily="49" charset="0"/>
                <a:ea typeface="Menlo" panose="020B0609030804020204" pitchFamily="49" charset="0"/>
                <a:cs typeface="Menlo" panose="020B0609030804020204" pitchFamily="49" charset="0"/>
              </a:rPr>
              <a:t># is not an uppercase letter</a:t>
            </a:r>
            <a:endParaRPr lang="en-HK" dirty="0">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5A796CD4-7C54-6642-B2A3-2175634A4D63}"/>
              </a:ext>
            </a:extLst>
          </p:cNvPr>
          <p:cNvSpPr txBox="1"/>
          <p:nvPr/>
        </p:nvSpPr>
        <p:spPr>
          <a:xfrm>
            <a:off x="843699" y="1794710"/>
            <a:ext cx="2687146" cy="338554"/>
          </a:xfrm>
          <a:prstGeom prst="rect">
            <a:avLst/>
          </a:prstGeom>
          <a:noFill/>
        </p:spPr>
        <p:txBody>
          <a:bodyPr wrap="none" rtlCol="0">
            <a:spAutoFit/>
          </a:bodyPr>
          <a:lstStyle/>
          <a:p>
            <a:r>
              <a:rPr lang="en-US" sz="1600" dirty="0"/>
              <a:t>Screen output of </a:t>
            </a:r>
            <a:r>
              <a:rPr lang="en-US" sz="1600" dirty="0" err="1"/>
              <a:t>charfunc.cpp</a:t>
            </a:r>
            <a:endParaRPr lang="en-US" sz="1600" dirty="0"/>
          </a:p>
        </p:txBody>
      </p:sp>
    </p:spTree>
    <p:extLst>
      <p:ext uri="{BB962C8B-B14F-4D97-AF65-F5344CB8AC3E}">
        <p14:creationId xmlns:p14="http://schemas.microsoft.com/office/powerpoint/2010/main" val="90480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 Strings</a:t>
            </a:r>
          </a:p>
        </p:txBody>
      </p:sp>
      <p:sp>
        <p:nvSpPr>
          <p:cNvPr id="3" name="Content Placeholder 2"/>
          <p:cNvSpPr>
            <a:spLocks noGrp="1"/>
          </p:cNvSpPr>
          <p:nvPr>
            <p:ph idx="1"/>
          </p:nvPr>
        </p:nvSpPr>
        <p:spPr>
          <a:xfrm>
            <a:off x="457200" y="1600201"/>
            <a:ext cx="8229600" cy="3151262"/>
          </a:xfrm>
        </p:spPr>
        <p:txBody>
          <a:bodyPr>
            <a:normAutofit fontScale="92500" lnSpcReduction="20000"/>
          </a:bodyPr>
          <a:lstStyle/>
          <a:p>
            <a:pPr marL="0" indent="0">
              <a:buNone/>
            </a:pPr>
            <a:r>
              <a:rPr lang="en-US" dirty="0"/>
              <a:t>We talked about characters.  </a:t>
            </a:r>
          </a:p>
          <a:p>
            <a:pPr marL="0" indent="0">
              <a:buNone/>
            </a:pPr>
            <a:r>
              <a:rPr lang="en-US" dirty="0"/>
              <a:t>How about if we want to represent a sequence of characters?</a:t>
            </a:r>
          </a:p>
          <a:p>
            <a:endParaRPr lang="en-US" dirty="0"/>
          </a:p>
          <a:p>
            <a:endParaRPr lang="en-US" dirty="0"/>
          </a:p>
          <a:p>
            <a:endParaRPr lang="en-US" b="1" dirty="0">
              <a:solidFill>
                <a:schemeClr val="accent6">
                  <a:lumMod val="75000"/>
                </a:schemeClr>
              </a:solidFill>
            </a:endParaRPr>
          </a:p>
          <a:p>
            <a:pPr marL="0" indent="0">
              <a:buNone/>
            </a:pPr>
            <a:r>
              <a:rPr lang="en-US" b="1" dirty="0">
                <a:solidFill>
                  <a:schemeClr val="accent6">
                    <a:lumMod val="75000"/>
                  </a:schemeClr>
                </a:solidFill>
              </a:rPr>
              <a:t>Strings</a:t>
            </a:r>
            <a:r>
              <a:rPr lang="en-US" dirty="0"/>
              <a:t> are a sequence of characters and in C++ we use a pair of </a:t>
            </a:r>
            <a:r>
              <a:rPr lang="en-US" b="1" dirty="0">
                <a:solidFill>
                  <a:schemeClr val="accent5">
                    <a:lumMod val="75000"/>
                  </a:schemeClr>
                </a:solidFill>
              </a:rPr>
              <a:t>double quotation marks </a:t>
            </a:r>
            <a:r>
              <a:rPr lang="en-US" dirty="0"/>
              <a:t>to enclose a string. </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13</a:t>
            </a:fld>
            <a:endParaRPr lang="en-US"/>
          </a:p>
        </p:txBody>
      </p:sp>
      <p:sp>
        <p:nvSpPr>
          <p:cNvPr id="6" name="Rectangle 5"/>
          <p:cNvSpPr/>
          <p:nvPr/>
        </p:nvSpPr>
        <p:spPr>
          <a:xfrm>
            <a:off x="2222564" y="2608847"/>
            <a:ext cx="4999115" cy="95712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accent6">
                    <a:lumMod val="75000"/>
                  </a:schemeClr>
                </a:solidFill>
                <a:latin typeface="Consolas" charset="0"/>
                <a:ea typeface="Consolas" charset="0"/>
                <a:cs typeface="Consolas" charset="0"/>
              </a:rPr>
              <a:t>"Hello World!"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7" name="Rectangle 6"/>
          <p:cNvSpPr/>
          <p:nvPr/>
        </p:nvSpPr>
        <p:spPr>
          <a:xfrm>
            <a:off x="2222565" y="4846984"/>
            <a:ext cx="4999115" cy="119641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lvl="1"/>
            <a:r>
              <a:rPr lang="en-US" b="1" dirty="0">
                <a:solidFill>
                  <a:schemeClr val="accent6">
                    <a:lumMod val="75000"/>
                  </a:schemeClr>
                </a:solidFill>
                <a:latin typeface="Consolas" charset="0"/>
                <a:ea typeface="Consolas" charset="0"/>
                <a:cs typeface="Consolas" charset="0"/>
              </a:rPr>
              <a:t>"Hello World!"</a:t>
            </a:r>
          </a:p>
          <a:p>
            <a:pPr lvl="1"/>
            <a:r>
              <a:rPr lang="en-US" b="1" dirty="0">
                <a:solidFill>
                  <a:schemeClr val="accent6">
                    <a:lumMod val="75000"/>
                  </a:schemeClr>
                </a:solidFill>
                <a:latin typeface="Consolas" charset="0"/>
                <a:ea typeface="Consolas" charset="0"/>
                <a:cs typeface="Consolas" charset="0"/>
              </a:rPr>
              <a:t>"ENGG1112"</a:t>
            </a:r>
          </a:p>
          <a:p>
            <a:pPr lvl="1"/>
            <a:r>
              <a:rPr lang="en-US" b="1" dirty="0">
                <a:solidFill>
                  <a:schemeClr val="accent6">
                    <a:lumMod val="75000"/>
                  </a:schemeClr>
                </a:solidFill>
                <a:latin typeface="Consolas" charset="0"/>
                <a:ea typeface="Consolas" charset="0"/>
                <a:cs typeface="Consolas" charset="0"/>
              </a:rPr>
              <a:t>"@_@"</a:t>
            </a:r>
            <a:endParaRPr lang="en-US"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01177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C-Strings (Character Arrays)</a:t>
            </a:r>
          </a:p>
        </p:txBody>
      </p:sp>
      <p:sp>
        <p:nvSpPr>
          <p:cNvPr id="3" name="Content Placeholder 2"/>
          <p:cNvSpPr>
            <a:spLocks noGrp="1"/>
          </p:cNvSpPr>
          <p:nvPr>
            <p:ph idx="1"/>
          </p:nvPr>
        </p:nvSpPr>
        <p:spPr>
          <a:xfrm>
            <a:off x="457200" y="1532107"/>
            <a:ext cx="8229600" cy="1554834"/>
          </a:xfrm>
        </p:spPr>
        <p:txBody>
          <a:bodyPr>
            <a:normAutofit fontScale="92500" lnSpcReduction="20000"/>
          </a:bodyPr>
          <a:lstStyle/>
          <a:p>
            <a:pPr marL="0" indent="0">
              <a:lnSpc>
                <a:spcPct val="110000"/>
              </a:lnSpc>
              <a:buNone/>
            </a:pPr>
            <a:r>
              <a:rPr lang="en-US" dirty="0"/>
              <a:t>The low-level internal representation in C/C++ of a string (i.e., how a string is stored in memory) is an </a:t>
            </a:r>
            <a:r>
              <a:rPr lang="en-US" b="1" dirty="0">
                <a:solidFill>
                  <a:schemeClr val="accent6">
                    <a:lumMod val="75000"/>
                  </a:schemeClr>
                </a:solidFill>
              </a:rPr>
              <a:t>array of char </a:t>
            </a:r>
            <a:r>
              <a:rPr lang="en-US" dirty="0"/>
              <a:t>(i.e.,  a </a:t>
            </a:r>
            <a:r>
              <a:rPr lang="en-US" dirty="0">
                <a:solidFill>
                  <a:schemeClr val="accent6">
                    <a:lumMod val="75000"/>
                  </a:schemeClr>
                </a:solidFill>
              </a:rPr>
              <a:t>character array</a:t>
            </a:r>
            <a:r>
              <a:rPr lang="en-US" dirty="0"/>
              <a:t>), which is ended by a </a:t>
            </a:r>
            <a:r>
              <a:rPr lang="en-US" b="1" dirty="0">
                <a:solidFill>
                  <a:schemeClr val="accent5">
                    <a:lumMod val="75000"/>
                  </a:schemeClr>
                </a:solidFill>
              </a:rPr>
              <a:t>null character </a:t>
            </a:r>
            <a:r>
              <a:rPr lang="en-US" dirty="0"/>
              <a:t>(</a:t>
            </a:r>
            <a:r>
              <a:rPr lang="en-US" dirty="0">
                <a:solidFill>
                  <a:schemeClr val="accent5">
                    <a:lumMod val="75000"/>
                  </a:schemeClr>
                </a:solidFill>
              </a:rPr>
              <a:t>'\0'</a:t>
            </a:r>
            <a:r>
              <a:rPr lang="en-US" dirty="0"/>
              <a:t>).  We call this a </a:t>
            </a:r>
            <a:r>
              <a:rPr lang="en-US" b="1" dirty="0">
                <a:solidFill>
                  <a:schemeClr val="accent6">
                    <a:lumMod val="75000"/>
                  </a:schemeClr>
                </a:solidFill>
              </a:rPr>
              <a:t>C-String</a:t>
            </a:r>
            <a:r>
              <a:rPr lang="en-US" dirty="0"/>
              <a:t> or a null-terminated string.</a:t>
            </a:r>
            <a:endParaRPr lang="en-US" b="1" dirty="0">
              <a:solidFill>
                <a:schemeClr val="accent6">
                  <a:lumMod val="75000"/>
                </a:schemeClr>
              </a:solidFill>
            </a:endParaRPr>
          </a:p>
          <a:p>
            <a:pPr>
              <a:lnSpc>
                <a:spcPct val="110000"/>
              </a:lnSpc>
            </a:pPr>
            <a:endParaRPr lang="en-US" dirty="0"/>
          </a:p>
        </p:txBody>
      </p:sp>
      <p:sp>
        <p:nvSpPr>
          <p:cNvPr id="5" name="Slide Number Placeholder 4"/>
          <p:cNvSpPr>
            <a:spLocks noGrp="1"/>
          </p:cNvSpPr>
          <p:nvPr>
            <p:ph type="sldNum" sz="quarter" idx="12"/>
          </p:nvPr>
        </p:nvSpPr>
        <p:spPr>
          <a:xfrm>
            <a:off x="6553200" y="6570841"/>
            <a:ext cx="2133600" cy="365125"/>
          </a:xfrm>
        </p:spPr>
        <p:txBody>
          <a:bodyPr/>
          <a:lstStyle/>
          <a:p>
            <a:fld id="{A2D5F323-9395-A24C-8003-89F99F5948AE}" type="slidenum">
              <a:rPr lang="en-US" smtClean="0"/>
              <a:pPr/>
              <a:t>14</a:t>
            </a:fld>
            <a:endParaRPr lang="en-US"/>
          </a:p>
        </p:txBody>
      </p:sp>
      <p:sp>
        <p:nvSpPr>
          <p:cNvPr id="6" name="TextBox 5"/>
          <p:cNvSpPr txBox="1"/>
          <p:nvPr/>
        </p:nvSpPr>
        <p:spPr>
          <a:xfrm>
            <a:off x="173526" y="3256219"/>
            <a:ext cx="5853975" cy="400110"/>
          </a:xfrm>
          <a:prstGeom prst="rect">
            <a:avLst/>
          </a:prstGeom>
          <a:noFill/>
        </p:spPr>
        <p:txBody>
          <a:bodyPr wrap="none" rtlCol="0">
            <a:spAutoFit/>
          </a:bodyPr>
          <a:lstStyle/>
          <a:p>
            <a:pPr marL="0" lvl="1"/>
            <a:r>
              <a:rPr lang="en-US" sz="2000" dirty="0">
                <a:solidFill>
                  <a:schemeClr val="accent4">
                    <a:lumMod val="75000"/>
                  </a:schemeClr>
                </a:solidFill>
              </a:rPr>
              <a:t>The internal representation of the string </a:t>
            </a:r>
            <a:r>
              <a:rPr lang="en-US" sz="2000" b="1" dirty="0">
                <a:solidFill>
                  <a:schemeClr val="accent4">
                    <a:lumMod val="75000"/>
                  </a:schemeClr>
                </a:solidFill>
              </a:rPr>
              <a:t>"Hello World!"</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3988348461"/>
              </p:ext>
            </p:extLst>
          </p:nvPr>
        </p:nvGraphicFramePr>
        <p:xfrm>
          <a:off x="173526" y="4111370"/>
          <a:ext cx="8816626" cy="370840"/>
        </p:xfrm>
        <a:graphic>
          <a:graphicData uri="http://schemas.openxmlformats.org/drawingml/2006/table">
            <a:tbl>
              <a:tblPr bandRow="1">
                <a:tableStyleId>{5C22544A-7EE6-4342-B048-85BDC9FD1C3A}</a:tableStyleId>
              </a:tblPr>
              <a:tblGrid>
                <a:gridCol w="678202">
                  <a:extLst>
                    <a:ext uri="{9D8B030D-6E8A-4147-A177-3AD203B41FA5}">
                      <a16:colId xmlns:a16="http://schemas.microsoft.com/office/drawing/2014/main" val="20000"/>
                    </a:ext>
                  </a:extLst>
                </a:gridCol>
                <a:gridCol w="678202">
                  <a:extLst>
                    <a:ext uri="{9D8B030D-6E8A-4147-A177-3AD203B41FA5}">
                      <a16:colId xmlns:a16="http://schemas.microsoft.com/office/drawing/2014/main" val="20001"/>
                    </a:ext>
                  </a:extLst>
                </a:gridCol>
                <a:gridCol w="678202">
                  <a:extLst>
                    <a:ext uri="{9D8B030D-6E8A-4147-A177-3AD203B41FA5}">
                      <a16:colId xmlns:a16="http://schemas.microsoft.com/office/drawing/2014/main" val="20002"/>
                    </a:ext>
                  </a:extLst>
                </a:gridCol>
                <a:gridCol w="678202">
                  <a:extLst>
                    <a:ext uri="{9D8B030D-6E8A-4147-A177-3AD203B41FA5}">
                      <a16:colId xmlns:a16="http://schemas.microsoft.com/office/drawing/2014/main" val="20003"/>
                    </a:ext>
                  </a:extLst>
                </a:gridCol>
                <a:gridCol w="678202">
                  <a:extLst>
                    <a:ext uri="{9D8B030D-6E8A-4147-A177-3AD203B41FA5}">
                      <a16:colId xmlns:a16="http://schemas.microsoft.com/office/drawing/2014/main" val="20004"/>
                    </a:ext>
                  </a:extLst>
                </a:gridCol>
                <a:gridCol w="678202">
                  <a:extLst>
                    <a:ext uri="{9D8B030D-6E8A-4147-A177-3AD203B41FA5}">
                      <a16:colId xmlns:a16="http://schemas.microsoft.com/office/drawing/2014/main" val="20005"/>
                    </a:ext>
                  </a:extLst>
                </a:gridCol>
                <a:gridCol w="678202">
                  <a:extLst>
                    <a:ext uri="{9D8B030D-6E8A-4147-A177-3AD203B41FA5}">
                      <a16:colId xmlns:a16="http://schemas.microsoft.com/office/drawing/2014/main" val="20006"/>
                    </a:ext>
                  </a:extLst>
                </a:gridCol>
                <a:gridCol w="678202">
                  <a:extLst>
                    <a:ext uri="{9D8B030D-6E8A-4147-A177-3AD203B41FA5}">
                      <a16:colId xmlns:a16="http://schemas.microsoft.com/office/drawing/2014/main" val="20007"/>
                    </a:ext>
                  </a:extLst>
                </a:gridCol>
                <a:gridCol w="678202">
                  <a:extLst>
                    <a:ext uri="{9D8B030D-6E8A-4147-A177-3AD203B41FA5}">
                      <a16:colId xmlns:a16="http://schemas.microsoft.com/office/drawing/2014/main" val="20008"/>
                    </a:ext>
                  </a:extLst>
                </a:gridCol>
                <a:gridCol w="678202">
                  <a:extLst>
                    <a:ext uri="{9D8B030D-6E8A-4147-A177-3AD203B41FA5}">
                      <a16:colId xmlns:a16="http://schemas.microsoft.com/office/drawing/2014/main" val="20009"/>
                    </a:ext>
                  </a:extLst>
                </a:gridCol>
                <a:gridCol w="678202">
                  <a:extLst>
                    <a:ext uri="{9D8B030D-6E8A-4147-A177-3AD203B41FA5}">
                      <a16:colId xmlns:a16="http://schemas.microsoft.com/office/drawing/2014/main" val="20010"/>
                    </a:ext>
                  </a:extLst>
                </a:gridCol>
                <a:gridCol w="678202">
                  <a:extLst>
                    <a:ext uri="{9D8B030D-6E8A-4147-A177-3AD203B41FA5}">
                      <a16:colId xmlns:a16="http://schemas.microsoft.com/office/drawing/2014/main" val="20011"/>
                    </a:ext>
                  </a:extLst>
                </a:gridCol>
                <a:gridCol w="678202">
                  <a:extLst>
                    <a:ext uri="{9D8B030D-6E8A-4147-A177-3AD203B41FA5}">
                      <a16:colId xmlns:a16="http://schemas.microsoft.com/office/drawing/2014/main" val="20012"/>
                    </a:ext>
                  </a:extLst>
                </a:gridCol>
              </a:tblGrid>
              <a:tr h="370840">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'H'</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'e'</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'l'</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'l'</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'o'</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  '</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'W'</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'o'</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'r'</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'l'</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'd'</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a:t>
                      </a:r>
                    </a:p>
                  </a:txBody>
                  <a:tcPr/>
                </a:tc>
                <a:tc>
                  <a:txBody>
                    <a:bodyPr/>
                    <a:lstStyle/>
                    <a:p>
                      <a:pPr algn="ctr"/>
                      <a:r>
                        <a:rPr lang="en-US" sz="1600" b="1" dirty="0">
                          <a:solidFill>
                            <a:schemeClr val="accent4">
                              <a:lumMod val="75000"/>
                            </a:schemeClr>
                          </a:solidFill>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10000"/>
                  </a:ext>
                </a:extLst>
              </a:tr>
            </a:tbl>
          </a:graphicData>
        </a:graphic>
      </p:graphicFrame>
      <p:sp>
        <p:nvSpPr>
          <p:cNvPr id="10" name="TextBox 9"/>
          <p:cNvSpPr txBox="1"/>
          <p:nvPr/>
        </p:nvSpPr>
        <p:spPr>
          <a:xfrm>
            <a:off x="5558504" y="3623053"/>
            <a:ext cx="323922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A character array of 13 elements</a:t>
            </a:r>
          </a:p>
        </p:txBody>
      </p:sp>
      <p:sp>
        <p:nvSpPr>
          <p:cNvPr id="11" name="TextBox 10"/>
          <p:cNvSpPr txBox="1"/>
          <p:nvPr/>
        </p:nvSpPr>
        <p:spPr>
          <a:xfrm>
            <a:off x="626262" y="5295897"/>
            <a:ext cx="2836482"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Each element is of type </a:t>
            </a:r>
            <a:r>
              <a:rPr lang="en-US" b="1" dirty="0"/>
              <a:t>char</a:t>
            </a:r>
          </a:p>
        </p:txBody>
      </p:sp>
      <p:cxnSp>
        <p:nvCxnSpPr>
          <p:cNvPr id="13" name="Straight Arrow Connector 12"/>
          <p:cNvCxnSpPr/>
          <p:nvPr/>
        </p:nvCxnSpPr>
        <p:spPr>
          <a:xfrm flipV="1">
            <a:off x="1298961" y="4480703"/>
            <a:ext cx="68366" cy="8151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967449" y="4786491"/>
            <a:ext cx="2034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a:t>the space character</a:t>
            </a:r>
          </a:p>
        </p:txBody>
      </p:sp>
      <p:cxnSp>
        <p:nvCxnSpPr>
          <p:cNvPr id="17" name="Straight Arrow Connector 16"/>
          <p:cNvCxnSpPr>
            <a:cxnSpLocks/>
          </p:cNvCxnSpPr>
          <p:nvPr/>
        </p:nvCxnSpPr>
        <p:spPr>
          <a:xfrm flipH="1" flipV="1">
            <a:off x="3984779" y="4480209"/>
            <a:ext cx="134294" cy="3062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737445" y="4834232"/>
            <a:ext cx="21336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t>the null character </a:t>
            </a:r>
            <a:r>
              <a:rPr lang="en-US" dirty="0"/>
              <a:t>to indicate </a:t>
            </a:r>
            <a:r>
              <a:rPr lang="en-US" dirty="0">
                <a:solidFill>
                  <a:schemeClr val="accent5">
                    <a:lumMod val="75000"/>
                  </a:schemeClr>
                </a:solidFill>
              </a:rPr>
              <a:t>the end of string</a:t>
            </a:r>
          </a:p>
        </p:txBody>
      </p:sp>
      <p:cxnSp>
        <p:nvCxnSpPr>
          <p:cNvPr id="19" name="Straight Arrow Connector 18"/>
          <p:cNvCxnSpPr>
            <a:cxnSpLocks/>
          </p:cNvCxnSpPr>
          <p:nvPr/>
        </p:nvCxnSpPr>
        <p:spPr>
          <a:xfrm flipV="1">
            <a:off x="7964680" y="4528497"/>
            <a:ext cx="603587" cy="305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flipH="1">
            <a:off x="1085315" y="5796573"/>
            <a:ext cx="5400943"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 question:  What is the minimum size of an array for holding a string of </a:t>
            </a:r>
            <a:r>
              <a:rPr lang="en-US" b="1" dirty="0"/>
              <a:t>N</a:t>
            </a:r>
            <a:r>
              <a:rPr lang="en-US" dirty="0"/>
              <a:t> characters?</a:t>
            </a:r>
          </a:p>
        </p:txBody>
      </p:sp>
      <p:sp>
        <p:nvSpPr>
          <p:cNvPr id="29" name="TextBox 28"/>
          <p:cNvSpPr txBox="1"/>
          <p:nvPr/>
        </p:nvSpPr>
        <p:spPr>
          <a:xfrm>
            <a:off x="5794402" y="6258238"/>
            <a:ext cx="138371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Answer: N+1</a:t>
            </a:r>
          </a:p>
        </p:txBody>
      </p:sp>
    </p:spTree>
    <p:extLst>
      <p:ext uri="{BB962C8B-B14F-4D97-AF65-F5344CB8AC3E}">
        <p14:creationId xmlns:p14="http://schemas.microsoft.com/office/powerpoint/2010/main" val="369168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21"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C-Strings (Character Arrays)</a:t>
            </a:r>
          </a:p>
        </p:txBody>
      </p:sp>
      <p:sp>
        <p:nvSpPr>
          <p:cNvPr id="3" name="Content Placeholder 2"/>
          <p:cNvSpPr>
            <a:spLocks noGrp="1"/>
          </p:cNvSpPr>
          <p:nvPr>
            <p:ph idx="1"/>
          </p:nvPr>
        </p:nvSpPr>
        <p:spPr>
          <a:xfrm>
            <a:off x="457200" y="1600201"/>
            <a:ext cx="8229600" cy="3381860"/>
          </a:xfrm>
        </p:spPr>
        <p:txBody>
          <a:bodyPr>
            <a:normAutofit/>
          </a:bodyPr>
          <a:lstStyle/>
          <a:p>
            <a:r>
              <a:rPr lang="en-US" dirty="0"/>
              <a:t>What is the difference between </a:t>
            </a:r>
            <a:r>
              <a:rPr lang="en-US" b="1" dirty="0">
                <a:solidFill>
                  <a:schemeClr val="accent5">
                    <a:lumMod val="75000"/>
                  </a:schemeClr>
                </a:solidFill>
                <a:latin typeface="Consolas" charset="0"/>
                <a:ea typeface="Consolas" charset="0"/>
                <a:cs typeface="Consolas" charset="0"/>
              </a:rPr>
              <a:t>'A'</a:t>
            </a:r>
            <a:r>
              <a:rPr lang="en-US" dirty="0"/>
              <a:t> and </a:t>
            </a:r>
            <a:r>
              <a:rPr lang="en-US" b="1" dirty="0">
                <a:solidFill>
                  <a:schemeClr val="accent5">
                    <a:lumMod val="75000"/>
                  </a:schemeClr>
                </a:solidFill>
                <a:latin typeface="Consolas" charset="0"/>
                <a:ea typeface="Consolas" charset="0"/>
                <a:cs typeface="Consolas" charset="0"/>
              </a:rPr>
              <a:t>"A"</a:t>
            </a:r>
            <a:r>
              <a:rPr lang="en-US" dirty="0"/>
              <a:t>?</a:t>
            </a:r>
          </a:p>
          <a:p>
            <a:endParaRPr lang="en-US" dirty="0"/>
          </a:p>
          <a:p>
            <a:endParaRPr lang="en-US" dirty="0"/>
          </a:p>
          <a:p>
            <a:endParaRPr lang="en-US" dirty="0"/>
          </a:p>
          <a:p>
            <a:endParaRPr lang="en-US" dirty="0"/>
          </a:p>
          <a:p>
            <a:r>
              <a:rPr lang="en-US" dirty="0"/>
              <a:t>What is the difference between </a:t>
            </a:r>
            <a:r>
              <a:rPr lang="en-US" b="1" dirty="0">
                <a:solidFill>
                  <a:schemeClr val="accent5">
                    <a:lumMod val="75000"/>
                  </a:schemeClr>
                </a:solidFill>
                <a:latin typeface="Consolas" charset="0"/>
                <a:ea typeface="Consolas" charset="0"/>
                <a:cs typeface="Consolas" charset="0"/>
              </a:rPr>
              <a:t>'0'</a:t>
            </a:r>
            <a:r>
              <a:rPr lang="en-US" dirty="0"/>
              <a:t> and </a:t>
            </a:r>
            <a:r>
              <a:rPr lang="en-US" b="1" dirty="0">
                <a:solidFill>
                  <a:schemeClr val="accent5">
                    <a:lumMod val="75000"/>
                  </a:schemeClr>
                </a:solidFill>
                <a:latin typeface="Consolas" charset="0"/>
                <a:ea typeface="Consolas" charset="0"/>
                <a:cs typeface="Consolas" charset="0"/>
              </a:rPr>
              <a:t>'\0'</a:t>
            </a:r>
            <a:r>
              <a:rPr lang="en-US" dirty="0"/>
              <a:t>?</a:t>
            </a:r>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65849549"/>
              </p:ext>
            </p:extLst>
          </p:nvPr>
        </p:nvGraphicFramePr>
        <p:xfrm>
          <a:off x="2011375" y="2289850"/>
          <a:ext cx="627180" cy="370840"/>
        </p:xfrm>
        <a:graphic>
          <a:graphicData uri="http://schemas.openxmlformats.org/drawingml/2006/table">
            <a:tbl>
              <a:tblPr bandRow="1">
                <a:tableStyleId>{5C22544A-7EE6-4342-B048-85BDC9FD1C3A}</a:tableStyleId>
              </a:tblPr>
              <a:tblGrid>
                <a:gridCol w="627180">
                  <a:extLst>
                    <a:ext uri="{9D8B030D-6E8A-4147-A177-3AD203B41FA5}">
                      <a16:colId xmlns:a16="http://schemas.microsoft.com/office/drawing/2014/main" val="20000"/>
                    </a:ext>
                  </a:extLst>
                </a:gridCol>
              </a:tblGrid>
              <a:tr h="370840">
                <a:tc>
                  <a:txBody>
                    <a:bodyPr/>
                    <a:lstStyle/>
                    <a:p>
                      <a:pPr algn="ctr"/>
                      <a:r>
                        <a:rPr lang="en-US" b="1" dirty="0">
                          <a:solidFill>
                            <a:schemeClr val="accent4">
                              <a:lumMod val="75000"/>
                            </a:schemeClr>
                          </a:solidFill>
                          <a:latin typeface="Consolas" charset="0"/>
                          <a:ea typeface="Consolas" charset="0"/>
                          <a:cs typeface="Consolas" charset="0"/>
                        </a:rPr>
                        <a:t>'A'</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17069809"/>
              </p:ext>
            </p:extLst>
          </p:nvPr>
        </p:nvGraphicFramePr>
        <p:xfrm>
          <a:off x="5447090" y="2278852"/>
          <a:ext cx="1369346" cy="370840"/>
        </p:xfrm>
        <a:graphic>
          <a:graphicData uri="http://schemas.openxmlformats.org/drawingml/2006/table">
            <a:tbl>
              <a:tblPr bandRow="1">
                <a:tableStyleId>{5C22544A-7EE6-4342-B048-85BDC9FD1C3A}</a:tableStyleId>
              </a:tblPr>
              <a:tblGrid>
                <a:gridCol w="684673">
                  <a:extLst>
                    <a:ext uri="{9D8B030D-6E8A-4147-A177-3AD203B41FA5}">
                      <a16:colId xmlns:a16="http://schemas.microsoft.com/office/drawing/2014/main" val="20000"/>
                    </a:ext>
                  </a:extLst>
                </a:gridCol>
                <a:gridCol w="684673">
                  <a:extLst>
                    <a:ext uri="{9D8B030D-6E8A-4147-A177-3AD203B41FA5}">
                      <a16:colId xmlns:a16="http://schemas.microsoft.com/office/drawing/2014/main" val="20001"/>
                    </a:ext>
                  </a:extLst>
                </a:gridCol>
              </a:tblGrid>
              <a:tr h="370840">
                <a:tc>
                  <a:txBody>
                    <a:bodyPr/>
                    <a:lstStyle/>
                    <a:p>
                      <a:pPr algn="ctr"/>
                      <a:r>
                        <a:rPr lang="en-US" b="1" dirty="0">
                          <a:solidFill>
                            <a:schemeClr val="accent4">
                              <a:lumMod val="75000"/>
                            </a:schemeClr>
                          </a:solidFill>
                          <a:latin typeface="Consolas" charset="0"/>
                          <a:ea typeface="Consolas" charset="0"/>
                          <a:cs typeface="Consolas" charset="0"/>
                        </a:rPr>
                        <a:t>'A'</a:t>
                      </a:r>
                    </a:p>
                  </a:txBody>
                  <a:tcPr/>
                </a:tc>
                <a:tc>
                  <a:txBody>
                    <a:bodyPr/>
                    <a:lstStyle/>
                    <a:p>
                      <a:pPr algn="ctr"/>
                      <a:r>
                        <a:rPr lang="en-US" b="1" dirty="0">
                          <a:solidFill>
                            <a:schemeClr val="accent4">
                              <a:lumMod val="75000"/>
                            </a:schemeClr>
                          </a:solidFill>
                          <a:latin typeface="Consolas" charset="0"/>
                          <a:ea typeface="Consolas" charset="0"/>
                          <a:cs typeface="Consolas" charset="0"/>
                        </a:rPr>
                        <a:t>'\0'</a:t>
                      </a: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780719" y="2660690"/>
            <a:ext cx="3600320" cy="646331"/>
          </a:xfrm>
          <a:prstGeom prst="rect">
            <a:avLst/>
          </a:prstGeom>
          <a:noFill/>
        </p:spPr>
        <p:txBody>
          <a:bodyPr wrap="square" rtlCol="0">
            <a:spAutoFit/>
          </a:bodyPr>
          <a:lstStyle/>
          <a:p>
            <a:r>
              <a:rPr lang="en-US" dirty="0">
                <a:latin typeface="Calibri Light" charset="0"/>
                <a:ea typeface="Calibri Light" charset="0"/>
                <a:cs typeface="Calibri Light" charset="0"/>
              </a:rPr>
              <a:t>a char </a:t>
            </a:r>
            <a:r>
              <a:rPr lang="en-US" dirty="0">
                <a:latin typeface="Consolas" charset="0"/>
                <a:ea typeface="Consolas" charset="0"/>
                <a:cs typeface="Consolas" charset="0"/>
              </a:rPr>
              <a:t>‘A’ </a:t>
            </a:r>
            <a:r>
              <a:rPr lang="en-US" dirty="0">
                <a:latin typeface="Calibri Light" charset="0"/>
                <a:ea typeface="Calibri Light" charset="0"/>
                <a:cs typeface="Calibri Light" charset="0"/>
              </a:rPr>
              <a:t>is represented internally (i.e., in memory) using one byte</a:t>
            </a:r>
            <a:endParaRPr lang="en-US" dirty="0">
              <a:latin typeface="Consolas" charset="0"/>
              <a:ea typeface="Consolas" charset="0"/>
              <a:cs typeface="Consolas" charset="0"/>
            </a:endParaRPr>
          </a:p>
        </p:txBody>
      </p:sp>
      <p:sp>
        <p:nvSpPr>
          <p:cNvPr id="10" name="TextBox 9"/>
          <p:cNvSpPr txBox="1"/>
          <p:nvPr/>
        </p:nvSpPr>
        <p:spPr>
          <a:xfrm>
            <a:off x="4484711" y="2660690"/>
            <a:ext cx="3737571" cy="646331"/>
          </a:xfrm>
          <a:prstGeom prst="rect">
            <a:avLst/>
          </a:prstGeom>
          <a:noFill/>
        </p:spPr>
        <p:txBody>
          <a:bodyPr wrap="square" rtlCol="0">
            <a:spAutoFit/>
          </a:bodyPr>
          <a:lstStyle/>
          <a:p>
            <a:pPr algn="ctr"/>
            <a:r>
              <a:rPr lang="en-US" dirty="0">
                <a:latin typeface="Calibri Light" charset="0"/>
                <a:ea typeface="Calibri Light" charset="0"/>
                <a:cs typeface="Calibri Light" charset="0"/>
              </a:rPr>
              <a:t>a string </a:t>
            </a:r>
            <a:r>
              <a:rPr lang="en-US" dirty="0">
                <a:latin typeface="Consolas" charset="0"/>
                <a:ea typeface="Consolas" charset="0"/>
                <a:cs typeface="Consolas" charset="0"/>
              </a:rPr>
              <a:t>"A"</a:t>
            </a:r>
            <a:r>
              <a:rPr lang="en-US" dirty="0">
                <a:latin typeface="Calibri Light" charset="0"/>
                <a:ea typeface="Calibri Light" charset="0"/>
                <a:cs typeface="Calibri Light" charset="0"/>
              </a:rPr>
              <a:t> is represented internally using two bytes </a:t>
            </a:r>
            <a:r>
              <a:rPr lang="en-US" dirty="0">
                <a:latin typeface="Consolas" charset="0"/>
                <a:ea typeface="Consolas" charset="0"/>
                <a:cs typeface="Consolas" charset="0"/>
              </a:rPr>
              <a:t>'A'</a:t>
            </a:r>
            <a:r>
              <a:rPr lang="en-US" dirty="0">
                <a:latin typeface="Calibri Light" charset="0"/>
                <a:ea typeface="Calibri Light" charset="0"/>
                <a:cs typeface="Calibri Light" charset="0"/>
              </a:rPr>
              <a:t> and </a:t>
            </a:r>
            <a:r>
              <a:rPr lang="en-US" dirty="0">
                <a:latin typeface="Consolas" charset="0"/>
                <a:ea typeface="Consolas" charset="0"/>
                <a:cs typeface="Consolas" charset="0"/>
              </a:rPr>
              <a:t>'\0'</a:t>
            </a:r>
          </a:p>
        </p:txBody>
      </p:sp>
      <p:graphicFrame>
        <p:nvGraphicFramePr>
          <p:cNvPr id="14" name="Table 13">
            <a:extLst>
              <a:ext uri="{FF2B5EF4-FFF2-40B4-BE49-F238E27FC236}">
                <a16:creationId xmlns:a16="http://schemas.microsoft.com/office/drawing/2014/main" id="{7FC64D98-624A-3447-ADC0-639D89B3BC24}"/>
              </a:ext>
            </a:extLst>
          </p:cNvPr>
          <p:cNvGraphicFramePr>
            <a:graphicFrameLocks noGrp="1"/>
          </p:cNvGraphicFramePr>
          <p:nvPr>
            <p:extLst>
              <p:ext uri="{D42A27DB-BD31-4B8C-83A1-F6EECF244321}">
                <p14:modId xmlns:p14="http://schemas.microsoft.com/office/powerpoint/2010/main" val="2818537632"/>
              </p:ext>
            </p:extLst>
          </p:nvPr>
        </p:nvGraphicFramePr>
        <p:xfrm>
          <a:off x="2011375" y="4886959"/>
          <a:ext cx="627180" cy="370840"/>
        </p:xfrm>
        <a:graphic>
          <a:graphicData uri="http://schemas.openxmlformats.org/drawingml/2006/table">
            <a:tbl>
              <a:tblPr bandRow="1">
                <a:tableStyleId>{5C22544A-7EE6-4342-B048-85BDC9FD1C3A}</a:tableStyleId>
              </a:tblPr>
              <a:tblGrid>
                <a:gridCol w="627180">
                  <a:extLst>
                    <a:ext uri="{9D8B030D-6E8A-4147-A177-3AD203B41FA5}">
                      <a16:colId xmlns:a16="http://schemas.microsoft.com/office/drawing/2014/main" val="20000"/>
                    </a:ext>
                  </a:extLst>
                </a:gridCol>
              </a:tblGrid>
              <a:tr h="370840">
                <a:tc>
                  <a:txBody>
                    <a:bodyPr/>
                    <a:lstStyle/>
                    <a:p>
                      <a:pPr algn="ctr"/>
                      <a:r>
                        <a:rPr lang="en-US" b="1" dirty="0">
                          <a:solidFill>
                            <a:schemeClr val="accent4">
                              <a:lumMod val="75000"/>
                            </a:schemeClr>
                          </a:solidFill>
                          <a:latin typeface="Consolas" charset="0"/>
                          <a:ea typeface="Consolas" charset="0"/>
                          <a:cs typeface="Consolas" charset="0"/>
                        </a:rPr>
                        <a:t>'0'</a:t>
                      </a:r>
                    </a:p>
                  </a:txBody>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9C9EF259-9FC0-6F4D-82D7-23B9F69CF187}"/>
              </a:ext>
            </a:extLst>
          </p:cNvPr>
          <p:cNvGraphicFramePr>
            <a:graphicFrameLocks noGrp="1"/>
          </p:cNvGraphicFramePr>
          <p:nvPr>
            <p:extLst>
              <p:ext uri="{D42A27DB-BD31-4B8C-83A1-F6EECF244321}">
                <p14:modId xmlns:p14="http://schemas.microsoft.com/office/powerpoint/2010/main" val="758898626"/>
              </p:ext>
            </p:extLst>
          </p:nvPr>
        </p:nvGraphicFramePr>
        <p:xfrm>
          <a:off x="5668823" y="4886959"/>
          <a:ext cx="684673" cy="370840"/>
        </p:xfrm>
        <a:graphic>
          <a:graphicData uri="http://schemas.openxmlformats.org/drawingml/2006/table">
            <a:tbl>
              <a:tblPr bandRow="1">
                <a:tableStyleId>{5C22544A-7EE6-4342-B048-85BDC9FD1C3A}</a:tableStyleId>
              </a:tblPr>
              <a:tblGrid>
                <a:gridCol w="684673">
                  <a:extLst>
                    <a:ext uri="{9D8B030D-6E8A-4147-A177-3AD203B41FA5}">
                      <a16:colId xmlns:a16="http://schemas.microsoft.com/office/drawing/2014/main" val="20001"/>
                    </a:ext>
                  </a:extLst>
                </a:gridCol>
              </a:tblGrid>
              <a:tr h="370840">
                <a:tc>
                  <a:txBody>
                    <a:bodyPr/>
                    <a:lstStyle/>
                    <a:p>
                      <a:pPr algn="ctr"/>
                      <a:r>
                        <a:rPr lang="en-US" b="1" dirty="0">
                          <a:solidFill>
                            <a:schemeClr val="accent4">
                              <a:lumMod val="75000"/>
                            </a:schemeClr>
                          </a:solidFill>
                          <a:latin typeface="Consolas" charset="0"/>
                          <a:ea typeface="Consolas" charset="0"/>
                          <a:cs typeface="Consolas" charset="0"/>
                        </a:rPr>
                        <a:t>'\0'</a:t>
                      </a:r>
                    </a:p>
                  </a:txBody>
                  <a:tcPr/>
                </a:tc>
                <a:extLst>
                  <a:ext uri="{0D108BD9-81ED-4DB2-BD59-A6C34878D82A}">
                    <a16:rowId xmlns:a16="http://schemas.microsoft.com/office/drawing/2014/main" val="10000"/>
                  </a:ext>
                </a:extLst>
              </a:tr>
            </a:tbl>
          </a:graphicData>
        </a:graphic>
      </p:graphicFrame>
      <p:sp>
        <p:nvSpPr>
          <p:cNvPr id="18" name="TextBox 17">
            <a:extLst>
              <a:ext uri="{FF2B5EF4-FFF2-40B4-BE49-F238E27FC236}">
                <a16:creationId xmlns:a16="http://schemas.microsoft.com/office/drawing/2014/main" id="{A58E2C8C-F1F6-FF46-B9C5-480F70662FF8}"/>
              </a:ext>
            </a:extLst>
          </p:cNvPr>
          <p:cNvSpPr txBox="1"/>
          <p:nvPr/>
        </p:nvSpPr>
        <p:spPr>
          <a:xfrm>
            <a:off x="921718" y="5257799"/>
            <a:ext cx="3283281" cy="646331"/>
          </a:xfrm>
          <a:prstGeom prst="rect">
            <a:avLst/>
          </a:prstGeom>
          <a:noFill/>
        </p:spPr>
        <p:txBody>
          <a:bodyPr wrap="square" rtlCol="0">
            <a:spAutoFit/>
          </a:bodyPr>
          <a:lstStyle/>
          <a:p>
            <a:r>
              <a:rPr lang="en-US" dirty="0">
                <a:latin typeface="Calibri Light" charset="0"/>
                <a:ea typeface="Consolas" charset="0"/>
                <a:cs typeface="Calibri Light" charset="0"/>
              </a:rPr>
              <a:t>the byte value of this char is 48, representing the digit 0 </a:t>
            </a:r>
            <a:endParaRPr lang="en-US" dirty="0">
              <a:latin typeface="Consolas" charset="0"/>
              <a:ea typeface="Consolas" charset="0"/>
              <a:cs typeface="Consolas" charset="0"/>
            </a:endParaRPr>
          </a:p>
        </p:txBody>
      </p:sp>
      <p:sp>
        <p:nvSpPr>
          <p:cNvPr id="19" name="TextBox 18">
            <a:extLst>
              <a:ext uri="{FF2B5EF4-FFF2-40B4-BE49-F238E27FC236}">
                <a16:creationId xmlns:a16="http://schemas.microsoft.com/office/drawing/2014/main" id="{7CA2CED1-99C8-6F4F-BE06-752A1E9353D0}"/>
              </a:ext>
            </a:extLst>
          </p:cNvPr>
          <p:cNvSpPr txBox="1"/>
          <p:nvPr/>
        </p:nvSpPr>
        <p:spPr>
          <a:xfrm>
            <a:off x="4484711" y="5257799"/>
            <a:ext cx="3737571" cy="646331"/>
          </a:xfrm>
          <a:prstGeom prst="rect">
            <a:avLst/>
          </a:prstGeom>
          <a:noFill/>
        </p:spPr>
        <p:txBody>
          <a:bodyPr wrap="square" rtlCol="0">
            <a:spAutoFit/>
          </a:bodyPr>
          <a:lstStyle/>
          <a:p>
            <a:pPr algn="ctr"/>
            <a:r>
              <a:rPr lang="en-US" dirty="0">
                <a:latin typeface="Calibri Light" charset="0"/>
                <a:ea typeface="Consolas" charset="0"/>
                <a:cs typeface="Calibri Light" charset="0"/>
              </a:rPr>
              <a:t>the byte value of this char is 0, representing the null character </a:t>
            </a:r>
            <a:endParaRPr lang="en-US" dirty="0">
              <a:latin typeface="Consolas" charset="0"/>
              <a:ea typeface="Consolas" charset="0"/>
              <a:cs typeface="Consolas" charset="0"/>
            </a:endParaRPr>
          </a:p>
        </p:txBody>
      </p:sp>
      <p:sp>
        <p:nvSpPr>
          <p:cNvPr id="20" name="TextBox 19">
            <a:extLst>
              <a:ext uri="{FF2B5EF4-FFF2-40B4-BE49-F238E27FC236}">
                <a16:creationId xmlns:a16="http://schemas.microsoft.com/office/drawing/2014/main" id="{7F9FAEB6-562E-8943-BD68-2DDCE0C71062}"/>
              </a:ext>
            </a:extLst>
          </p:cNvPr>
          <p:cNvSpPr txBox="1"/>
          <p:nvPr/>
        </p:nvSpPr>
        <p:spPr>
          <a:xfrm>
            <a:off x="2516054" y="6066850"/>
            <a:ext cx="5706228" cy="369332"/>
          </a:xfrm>
          <a:prstGeom prst="rect">
            <a:avLst/>
          </a:prstGeom>
          <a:noFill/>
        </p:spPr>
        <p:txBody>
          <a:bodyPr wrap="square" rtlCol="0">
            <a:spAutoFit/>
          </a:bodyPr>
          <a:lstStyle/>
          <a:p>
            <a:r>
              <a:rPr lang="en-US" dirty="0">
                <a:latin typeface="Calibri Light" charset="0"/>
                <a:ea typeface="Consolas" charset="0"/>
                <a:cs typeface="Calibri Light" charset="0"/>
              </a:rPr>
              <a:t>Also refer to the ASCII table on </a:t>
            </a:r>
            <a:r>
              <a:rPr lang="en-US" dirty="0">
                <a:latin typeface="Calibri Light" charset="0"/>
                <a:ea typeface="Consolas" charset="0"/>
                <a:cs typeface="Calibri Light" charset="0"/>
                <a:hlinkClick r:id="rId2" action="ppaction://hlinksldjump"/>
              </a:rPr>
              <a:t>this page</a:t>
            </a:r>
            <a:r>
              <a:rPr lang="en-US" dirty="0">
                <a:latin typeface="Calibri Light" charset="0"/>
                <a:ea typeface="Consolas" charset="0"/>
                <a:cs typeface="Calibri Light" charset="0"/>
              </a:rPr>
              <a:t>. </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07901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C-Strings (Character Arrays)</a:t>
            </a:r>
          </a:p>
        </p:txBody>
      </p:sp>
      <p:sp>
        <p:nvSpPr>
          <p:cNvPr id="3" name="Content Placeholder 2"/>
          <p:cNvSpPr>
            <a:spLocks noGrp="1"/>
          </p:cNvSpPr>
          <p:nvPr>
            <p:ph idx="1"/>
          </p:nvPr>
        </p:nvSpPr>
        <p:spPr>
          <a:xfrm>
            <a:off x="457200" y="1842891"/>
            <a:ext cx="8229600" cy="3139169"/>
          </a:xfrm>
        </p:spPr>
        <p:txBody>
          <a:bodyPr>
            <a:normAutofit/>
          </a:bodyPr>
          <a:lstStyle/>
          <a:p>
            <a:r>
              <a:rPr lang="en-US" dirty="0"/>
              <a:t>Declaring a character array and assign a string to it:</a:t>
            </a:r>
          </a:p>
          <a:p>
            <a:endParaRPr lang="en-US" dirty="0"/>
          </a:p>
          <a:p>
            <a:endParaRPr lang="en-US" dirty="0"/>
          </a:p>
          <a:p>
            <a:r>
              <a:rPr lang="en-US" dirty="0"/>
              <a:t>Examples:</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16</a:t>
            </a:fld>
            <a:endParaRPr lang="en-US"/>
          </a:p>
        </p:txBody>
      </p:sp>
      <p:sp>
        <p:nvSpPr>
          <p:cNvPr id="11" name="Rectangle 10"/>
          <p:cNvSpPr/>
          <p:nvPr/>
        </p:nvSpPr>
        <p:spPr>
          <a:xfrm>
            <a:off x="1673751" y="2513613"/>
            <a:ext cx="6360462" cy="55663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name[16] = { 'J', 'o', 'h', 'n', '\0'};</a:t>
            </a:r>
          </a:p>
        </p:txBody>
      </p:sp>
      <p:sp>
        <p:nvSpPr>
          <p:cNvPr id="13" name="Rectangle 12"/>
          <p:cNvSpPr/>
          <p:nvPr/>
        </p:nvSpPr>
        <p:spPr>
          <a:xfrm>
            <a:off x="1673751" y="4039094"/>
            <a:ext cx="5864619" cy="8108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name[16] = { 'J', 'o', 'h', 'n', '\0'};</a:t>
            </a: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name;	</a:t>
            </a:r>
          </a:p>
        </p:txBody>
      </p:sp>
      <p:sp>
        <p:nvSpPr>
          <p:cNvPr id="15" name="Rectangle 14"/>
          <p:cNvSpPr/>
          <p:nvPr/>
        </p:nvSpPr>
        <p:spPr>
          <a:xfrm>
            <a:off x="4326887" y="4650074"/>
            <a:ext cx="2104330" cy="67308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John</a:t>
            </a:r>
          </a:p>
          <a:p>
            <a:endParaRPr lang="en-US" dirty="0">
              <a:solidFill>
                <a:schemeClr val="tx1">
                  <a:lumMod val="50000"/>
                  <a:lumOff val="50000"/>
                </a:schemeClr>
              </a:solidFill>
              <a:latin typeface="Consolas" charset="0"/>
              <a:ea typeface="Consolas" charset="0"/>
              <a:cs typeface="Consolas" charset="0"/>
            </a:endParaRPr>
          </a:p>
        </p:txBody>
      </p:sp>
      <p:sp>
        <p:nvSpPr>
          <p:cNvPr id="16" name="TextBox 15"/>
          <p:cNvSpPr txBox="1"/>
          <p:nvPr/>
        </p:nvSpPr>
        <p:spPr>
          <a:xfrm>
            <a:off x="4255849" y="5275226"/>
            <a:ext cx="1216230" cy="307777"/>
          </a:xfrm>
          <a:prstGeom prst="rect">
            <a:avLst/>
          </a:prstGeom>
          <a:noFill/>
        </p:spPr>
        <p:txBody>
          <a:bodyPr wrap="none" rtlCol="0">
            <a:spAutoFit/>
          </a:bodyPr>
          <a:lstStyle/>
          <a:p>
            <a:r>
              <a:rPr lang="en-US" sz="1400" dirty="0"/>
              <a:t>Screen output</a:t>
            </a:r>
          </a:p>
        </p:txBody>
      </p:sp>
      <p:sp>
        <p:nvSpPr>
          <p:cNvPr id="4" name="TextBox 3">
            <a:extLst>
              <a:ext uri="{FF2B5EF4-FFF2-40B4-BE49-F238E27FC236}">
                <a16:creationId xmlns:a16="http://schemas.microsoft.com/office/drawing/2014/main" id="{21EBE16C-18CF-514B-A669-6C7DE5F973BE}"/>
              </a:ext>
            </a:extLst>
          </p:cNvPr>
          <p:cNvSpPr txBox="1"/>
          <p:nvPr/>
        </p:nvSpPr>
        <p:spPr>
          <a:xfrm>
            <a:off x="1767369" y="5691503"/>
            <a:ext cx="6269088" cy="369332"/>
          </a:xfrm>
          <a:prstGeom prst="rect">
            <a:avLst/>
          </a:prstGeom>
          <a:noFill/>
        </p:spPr>
        <p:txBody>
          <a:bodyPr wrap="none" rtlCol="0">
            <a:spAutoFit/>
          </a:bodyPr>
          <a:lstStyle/>
          <a:p>
            <a:r>
              <a:rPr lang="en-US" dirty="0"/>
              <a:t>You can see that C++ treats the character array name[] as a string </a:t>
            </a:r>
          </a:p>
        </p:txBody>
      </p:sp>
    </p:spTree>
    <p:extLst>
      <p:ext uri="{BB962C8B-B14F-4D97-AF65-F5344CB8AC3E}">
        <p14:creationId xmlns:p14="http://schemas.microsoft.com/office/powerpoint/2010/main" val="237778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Or you can simply do the followings to declare a C-string:</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C-Strings (Character Arrays)</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17</a:t>
            </a:fld>
            <a:endParaRPr lang="en-US"/>
          </a:p>
        </p:txBody>
      </p:sp>
      <p:sp>
        <p:nvSpPr>
          <p:cNvPr id="6" name="Rectangle 5"/>
          <p:cNvSpPr/>
          <p:nvPr/>
        </p:nvSpPr>
        <p:spPr>
          <a:xfrm>
            <a:off x="1672936" y="2586344"/>
            <a:ext cx="4124963" cy="63304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name[16] = "John";</a:t>
            </a:r>
          </a:p>
        </p:txBody>
      </p:sp>
      <p:sp>
        <p:nvSpPr>
          <p:cNvPr id="7" name="Rectangle 6"/>
          <p:cNvSpPr/>
          <p:nvPr/>
        </p:nvSpPr>
        <p:spPr>
          <a:xfrm>
            <a:off x="1672936" y="3520842"/>
            <a:ext cx="4124963" cy="63304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 = "John";	</a:t>
            </a:r>
          </a:p>
        </p:txBody>
      </p:sp>
      <p:sp>
        <p:nvSpPr>
          <p:cNvPr id="8" name="Oval 7"/>
          <p:cNvSpPr/>
          <p:nvPr/>
        </p:nvSpPr>
        <p:spPr>
          <a:xfrm>
            <a:off x="6019800" y="2666735"/>
            <a:ext cx="472272" cy="47227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1</a:t>
            </a:r>
          </a:p>
        </p:txBody>
      </p:sp>
      <p:sp>
        <p:nvSpPr>
          <p:cNvPr id="9" name="Oval 8"/>
          <p:cNvSpPr/>
          <p:nvPr/>
        </p:nvSpPr>
        <p:spPr>
          <a:xfrm>
            <a:off x="6019800" y="3571082"/>
            <a:ext cx="472272" cy="47227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2</a:t>
            </a:r>
          </a:p>
        </p:txBody>
      </p:sp>
      <p:sp>
        <p:nvSpPr>
          <p:cNvPr id="10" name="TextBox 9"/>
          <p:cNvSpPr txBox="1"/>
          <p:nvPr/>
        </p:nvSpPr>
        <p:spPr>
          <a:xfrm>
            <a:off x="457200" y="4585964"/>
            <a:ext cx="7656327" cy="830997"/>
          </a:xfrm>
          <a:prstGeom prst="rect">
            <a:avLst/>
          </a:prstGeom>
          <a:noFill/>
        </p:spPr>
        <p:txBody>
          <a:bodyPr wrap="none" rtlCol="0">
            <a:spAutoFit/>
          </a:bodyPr>
          <a:lstStyle/>
          <a:p>
            <a:r>
              <a:rPr lang="en-US" sz="2400" dirty="0">
                <a:latin typeface="Calibri Light" charset="0"/>
                <a:ea typeface="Calibri Light" charset="0"/>
                <a:cs typeface="Calibri Light" charset="0"/>
              </a:rPr>
              <a:t>What's the difference between the above two declarations?</a:t>
            </a:r>
          </a:p>
          <a:p>
            <a:endParaRPr lang="en-US" sz="2400" dirty="0">
              <a:latin typeface="Calibri Light" charset="0"/>
              <a:ea typeface="Calibri Light" charset="0"/>
              <a:cs typeface="Calibri Light" charset="0"/>
            </a:endParaRPr>
          </a:p>
        </p:txBody>
      </p:sp>
      <p:grpSp>
        <p:nvGrpSpPr>
          <p:cNvPr id="16" name="Group 15"/>
          <p:cNvGrpSpPr/>
          <p:nvPr/>
        </p:nvGrpSpPr>
        <p:grpSpPr>
          <a:xfrm>
            <a:off x="1576212" y="5180825"/>
            <a:ext cx="6754988" cy="1200329"/>
            <a:chOff x="2054676" y="4875459"/>
            <a:chExt cx="6754988" cy="1200329"/>
          </a:xfrm>
        </p:grpSpPr>
        <p:sp>
          <p:nvSpPr>
            <p:cNvPr id="12" name="TextBox 11"/>
            <p:cNvSpPr txBox="1"/>
            <p:nvPr/>
          </p:nvSpPr>
          <p:spPr>
            <a:xfrm>
              <a:off x="2054676" y="4875459"/>
              <a:ext cx="6754988"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latin typeface="Calibri Light" charset="0"/>
                  <a:ea typeface="Calibri Light" charset="0"/>
                  <a:cs typeface="Calibri Light" charset="0"/>
                </a:rPr>
                <a:t>In      , the size of the array </a:t>
              </a:r>
              <a:r>
                <a:rPr lang="en-US" sz="2400" b="1" dirty="0">
                  <a:latin typeface="Calibri Light" charset="0"/>
                  <a:ea typeface="Calibri Light" charset="0"/>
                  <a:cs typeface="Calibri Light" charset="0"/>
                </a:rPr>
                <a:t>name</a:t>
              </a:r>
              <a:r>
                <a:rPr lang="en-US" sz="2400" dirty="0">
                  <a:latin typeface="Calibri Light" charset="0"/>
                  <a:ea typeface="Calibri Light" charset="0"/>
                  <a:cs typeface="Calibri Light" charset="0"/>
                </a:rPr>
                <a:t> is of 16 chars; </a:t>
              </a:r>
            </a:p>
            <a:p>
              <a:r>
                <a:rPr lang="en-US" sz="2400" dirty="0">
                  <a:latin typeface="Calibri Light" charset="0"/>
                  <a:ea typeface="Calibri Light" charset="0"/>
                  <a:cs typeface="Calibri Light" charset="0"/>
                </a:rPr>
                <a:t>and in      , the size is of 5 chars (i.e., C/C++ automatically determines the array size in this case.)</a:t>
              </a:r>
            </a:p>
          </p:txBody>
        </p:sp>
        <p:sp>
          <p:nvSpPr>
            <p:cNvPr id="11" name="Oval 10"/>
            <p:cNvSpPr/>
            <p:nvPr/>
          </p:nvSpPr>
          <p:spPr>
            <a:xfrm>
              <a:off x="2467552" y="4974435"/>
              <a:ext cx="274320" cy="27432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1</a:t>
              </a:r>
            </a:p>
          </p:txBody>
        </p:sp>
        <p:sp>
          <p:nvSpPr>
            <p:cNvPr id="14" name="Oval 13"/>
            <p:cNvSpPr/>
            <p:nvPr/>
          </p:nvSpPr>
          <p:spPr>
            <a:xfrm>
              <a:off x="2958400" y="5352747"/>
              <a:ext cx="274320" cy="27432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2</a:t>
              </a:r>
            </a:p>
          </p:txBody>
        </p:sp>
      </p:grpSp>
      <p:sp>
        <p:nvSpPr>
          <p:cNvPr id="4" name="TextBox 3">
            <a:extLst>
              <a:ext uri="{FF2B5EF4-FFF2-40B4-BE49-F238E27FC236}">
                <a16:creationId xmlns:a16="http://schemas.microsoft.com/office/drawing/2014/main" id="{B61060DA-C18A-CD45-9243-F55CB62535B7}"/>
              </a:ext>
            </a:extLst>
          </p:cNvPr>
          <p:cNvSpPr txBox="1"/>
          <p:nvPr/>
        </p:nvSpPr>
        <p:spPr>
          <a:xfrm>
            <a:off x="4572000" y="6296098"/>
            <a:ext cx="3500445" cy="369332"/>
          </a:xfrm>
          <a:prstGeom prst="rect">
            <a:avLst/>
          </a:prstGeom>
          <a:solidFill>
            <a:schemeClr val="bg1"/>
          </a:solidFill>
          <a:ln>
            <a:solidFill>
              <a:schemeClr val="accent1"/>
            </a:solidFill>
          </a:ln>
        </p:spPr>
        <p:txBody>
          <a:bodyPr wrap="none" rtlCol="0">
            <a:spAutoFit/>
          </a:bodyPr>
          <a:lstStyle/>
          <a:p>
            <a:r>
              <a:rPr lang="en-US" dirty="0"/>
              <a:t>Q: Why is the size 5 chars in case 2?</a:t>
            </a:r>
          </a:p>
        </p:txBody>
      </p:sp>
    </p:spTree>
    <p:extLst>
      <p:ext uri="{BB962C8B-B14F-4D97-AF65-F5344CB8AC3E}">
        <p14:creationId xmlns:p14="http://schemas.microsoft.com/office/powerpoint/2010/main" val="19488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C-Strings (Character Arrays)</a:t>
            </a:r>
          </a:p>
        </p:txBody>
      </p:sp>
      <p:sp>
        <p:nvSpPr>
          <p:cNvPr id="3" name="Content Placeholder 2"/>
          <p:cNvSpPr>
            <a:spLocks noGrp="1"/>
          </p:cNvSpPr>
          <p:nvPr>
            <p:ph idx="1"/>
          </p:nvPr>
        </p:nvSpPr>
        <p:spPr>
          <a:xfrm>
            <a:off x="457200" y="1600201"/>
            <a:ext cx="8229600" cy="1876530"/>
          </a:xfrm>
        </p:spPr>
        <p:txBody>
          <a:bodyPr>
            <a:normAutofit fontScale="92500"/>
          </a:bodyPr>
          <a:lstStyle/>
          <a:p>
            <a:r>
              <a:rPr lang="en-US" dirty="0"/>
              <a:t>Like regular arrays, it is </a:t>
            </a:r>
            <a:r>
              <a:rPr lang="en-US" dirty="0">
                <a:solidFill>
                  <a:schemeClr val="accent6">
                    <a:lumMod val="75000"/>
                  </a:schemeClr>
                </a:solidFill>
              </a:rPr>
              <a:t>not possible </a:t>
            </a:r>
            <a:r>
              <a:rPr lang="en-US" dirty="0"/>
              <a:t>to copy blocks of data to a character array using an equal sign (i.e., an assignment) after its declaration.</a:t>
            </a:r>
          </a:p>
          <a:p>
            <a:r>
              <a:rPr lang="en-US" dirty="0"/>
              <a:t>Hence, all the assignment statements below are </a:t>
            </a:r>
            <a:r>
              <a:rPr lang="en-US" dirty="0">
                <a:solidFill>
                  <a:srgbClr val="FF0000"/>
                </a:solidFill>
              </a:rPr>
              <a:t>invalid</a:t>
            </a:r>
            <a:r>
              <a:rPr lang="en-US" dirty="0"/>
              <a:t>.</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18</a:t>
            </a:fld>
            <a:endParaRPr lang="en-US"/>
          </a:p>
        </p:txBody>
      </p:sp>
      <p:sp>
        <p:nvSpPr>
          <p:cNvPr id="7" name="Rectangle 6"/>
          <p:cNvSpPr/>
          <p:nvPr/>
        </p:nvSpPr>
        <p:spPr>
          <a:xfrm>
            <a:off x="1776845" y="3476730"/>
            <a:ext cx="6276110" cy="25020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name[16];	</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name = { 'J', 'o', 'h', 'n', '\0' };</a:t>
            </a:r>
          </a:p>
          <a:p>
            <a:r>
              <a:rPr lang="en-US" sz="2000" dirty="0">
                <a:solidFill>
                  <a:schemeClr val="tx1"/>
                </a:solidFill>
                <a:latin typeface="Consolas" charset="0"/>
                <a:ea typeface="Consolas" charset="0"/>
                <a:cs typeface="Consolas" charset="0"/>
              </a:rPr>
              <a:t>	name[] = { 'J', 'o', 'h', 'n', '\0' };</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name = "John";</a:t>
            </a:r>
          </a:p>
          <a:p>
            <a:r>
              <a:rPr lang="en-US" sz="2000" dirty="0">
                <a:solidFill>
                  <a:schemeClr val="tx1"/>
                </a:solidFill>
                <a:latin typeface="Consolas" charset="0"/>
                <a:ea typeface="Consolas" charset="0"/>
                <a:cs typeface="Consolas" charset="0"/>
              </a:rPr>
              <a:t>	name[] = "John";	</a:t>
            </a:r>
          </a:p>
        </p:txBody>
      </p:sp>
      <p:sp>
        <p:nvSpPr>
          <p:cNvPr id="8" name="TextBox 7"/>
          <p:cNvSpPr txBox="1"/>
          <p:nvPr/>
        </p:nvSpPr>
        <p:spPr>
          <a:xfrm>
            <a:off x="7550617" y="4085543"/>
            <a:ext cx="813043" cy="101566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6000" dirty="0">
                <a:solidFill>
                  <a:srgbClr val="FF0000"/>
                </a:solidFill>
                <a:latin typeface="Zapf Dingbats"/>
                <a:ea typeface="Zapf Dingbats"/>
                <a:cs typeface="Zapf Dingbats"/>
                <a:sym typeface="Zapf Dingbats"/>
              </a:rPr>
              <a:t>✗</a:t>
            </a:r>
            <a:endParaRPr lang="en-US" sz="6000" dirty="0">
              <a:solidFill>
                <a:srgbClr val="FF0000"/>
              </a:solidFill>
            </a:endParaRPr>
          </a:p>
        </p:txBody>
      </p:sp>
      <p:sp>
        <p:nvSpPr>
          <p:cNvPr id="9" name="TextBox 8"/>
          <p:cNvSpPr txBox="1"/>
          <p:nvPr/>
        </p:nvSpPr>
        <p:spPr>
          <a:xfrm>
            <a:off x="4491729" y="4986859"/>
            <a:ext cx="750526"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5400" dirty="0">
                <a:solidFill>
                  <a:srgbClr val="FF0000"/>
                </a:solidFill>
                <a:latin typeface="Zapf Dingbats"/>
                <a:ea typeface="Zapf Dingbats"/>
                <a:cs typeface="Zapf Dingbats"/>
                <a:sym typeface="Zapf Dingbats"/>
              </a:rPr>
              <a:t>✗</a:t>
            </a:r>
            <a:endParaRPr lang="en-US" sz="4000" dirty="0">
              <a:solidFill>
                <a:srgbClr val="FF0000"/>
              </a:solidFill>
            </a:endParaRPr>
          </a:p>
        </p:txBody>
      </p:sp>
    </p:spTree>
    <p:extLst>
      <p:ext uri="{BB962C8B-B14F-4D97-AF65-F5344CB8AC3E}">
        <p14:creationId xmlns:p14="http://schemas.microsoft.com/office/powerpoint/2010/main" val="24128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AFF0-EAF4-9F4B-8F88-9ABA1F1A55C5}"/>
              </a:ext>
            </a:extLst>
          </p:cNvPr>
          <p:cNvSpPr>
            <a:spLocks noGrp="1"/>
          </p:cNvSpPr>
          <p:nvPr>
            <p:ph type="title"/>
          </p:nvPr>
        </p:nvSpPr>
        <p:spPr/>
        <p:txBody>
          <a:bodyPr/>
          <a:lstStyle/>
          <a:p>
            <a:r>
              <a:rPr lang="en-US" dirty="0"/>
              <a:t>C-Strings (Character Arrays)</a:t>
            </a:r>
          </a:p>
        </p:txBody>
      </p:sp>
      <p:sp>
        <p:nvSpPr>
          <p:cNvPr id="3" name="Content Placeholder 2">
            <a:extLst>
              <a:ext uri="{FF2B5EF4-FFF2-40B4-BE49-F238E27FC236}">
                <a16:creationId xmlns:a16="http://schemas.microsoft.com/office/drawing/2014/main" id="{0FC57840-7123-D249-8B42-1BB13B99415D}"/>
              </a:ext>
            </a:extLst>
          </p:cNvPr>
          <p:cNvSpPr>
            <a:spLocks noGrp="1"/>
          </p:cNvSpPr>
          <p:nvPr>
            <p:ph idx="1"/>
          </p:nvPr>
        </p:nvSpPr>
        <p:spPr/>
        <p:txBody>
          <a:bodyPr/>
          <a:lstStyle/>
          <a:p>
            <a:pPr marL="0" indent="0">
              <a:buNone/>
            </a:pPr>
            <a:r>
              <a:rPr lang="en-US" sz="2600" dirty="0"/>
              <a:t>We may access each individual character using the subscript operator [], just as for an ordinary array.</a:t>
            </a:r>
          </a:p>
          <a:p>
            <a:pPr marL="0" indent="0">
              <a:buNone/>
            </a:pPr>
            <a:endParaRPr lang="en-US" dirty="0"/>
          </a:p>
        </p:txBody>
      </p:sp>
      <p:sp>
        <p:nvSpPr>
          <p:cNvPr id="4" name="Slide Number Placeholder 3">
            <a:extLst>
              <a:ext uri="{FF2B5EF4-FFF2-40B4-BE49-F238E27FC236}">
                <a16:creationId xmlns:a16="http://schemas.microsoft.com/office/drawing/2014/main" id="{012D511C-A9C2-BA4F-9F91-3E08A6019A2F}"/>
              </a:ext>
            </a:extLst>
          </p:cNvPr>
          <p:cNvSpPr>
            <a:spLocks noGrp="1"/>
          </p:cNvSpPr>
          <p:nvPr>
            <p:ph type="sldNum" sz="quarter" idx="12"/>
          </p:nvPr>
        </p:nvSpPr>
        <p:spPr/>
        <p:txBody>
          <a:bodyPr/>
          <a:lstStyle/>
          <a:p>
            <a:fld id="{A2D5F323-9395-A24C-8003-89F99F5948AE}" type="slidenum">
              <a:rPr lang="en-US" smtClean="0"/>
              <a:pPr/>
              <a:t>19</a:t>
            </a:fld>
            <a:endParaRPr lang="en-US" dirty="0"/>
          </a:p>
        </p:txBody>
      </p:sp>
      <p:sp>
        <p:nvSpPr>
          <p:cNvPr id="5" name="Rectangle 4">
            <a:extLst>
              <a:ext uri="{FF2B5EF4-FFF2-40B4-BE49-F238E27FC236}">
                <a16:creationId xmlns:a16="http://schemas.microsoft.com/office/drawing/2014/main" id="{D933198C-8D69-3446-9F1C-872C9F757359}"/>
              </a:ext>
            </a:extLst>
          </p:cNvPr>
          <p:cNvSpPr/>
          <p:nvPr/>
        </p:nvSpPr>
        <p:spPr>
          <a:xfrm>
            <a:off x="636883" y="2725615"/>
            <a:ext cx="5244628" cy="25321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 = "Steve";	</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name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name[2] = ‘o';</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name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6" name="Right Arrow 5">
            <a:extLst>
              <a:ext uri="{FF2B5EF4-FFF2-40B4-BE49-F238E27FC236}">
                <a16:creationId xmlns:a16="http://schemas.microsoft.com/office/drawing/2014/main" id="{5122937A-8512-184E-906E-5058A1FA095F}"/>
              </a:ext>
            </a:extLst>
          </p:cNvPr>
          <p:cNvSpPr/>
          <p:nvPr/>
        </p:nvSpPr>
        <p:spPr>
          <a:xfrm>
            <a:off x="4788581" y="3356149"/>
            <a:ext cx="479685"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8F1AB5-0BA7-CC49-AF5D-1C2AA2A290F2}"/>
              </a:ext>
            </a:extLst>
          </p:cNvPr>
          <p:cNvSpPr txBox="1"/>
          <p:nvPr/>
        </p:nvSpPr>
        <p:spPr>
          <a:xfrm>
            <a:off x="6833613" y="2731987"/>
            <a:ext cx="1571940" cy="307777"/>
          </a:xfrm>
          <a:prstGeom prst="rect">
            <a:avLst/>
          </a:prstGeom>
          <a:noFill/>
        </p:spPr>
        <p:txBody>
          <a:bodyPr wrap="none" rtlCol="0">
            <a:spAutoFit/>
          </a:bodyPr>
          <a:lstStyle/>
          <a:p>
            <a:r>
              <a:rPr lang="en-US" sz="1400" dirty="0">
                <a:latin typeface="Chalkduster"/>
                <a:cs typeface="Chalkduster"/>
              </a:rPr>
              <a:t>Screen output</a:t>
            </a:r>
          </a:p>
        </p:txBody>
      </p:sp>
      <p:sp>
        <p:nvSpPr>
          <p:cNvPr id="9" name="Rectangle 8">
            <a:extLst>
              <a:ext uri="{FF2B5EF4-FFF2-40B4-BE49-F238E27FC236}">
                <a16:creationId xmlns:a16="http://schemas.microsoft.com/office/drawing/2014/main" id="{17F3F3A9-BE74-894B-A842-5E64DBCFC2F4}"/>
              </a:ext>
            </a:extLst>
          </p:cNvPr>
          <p:cNvSpPr/>
          <p:nvPr/>
        </p:nvSpPr>
        <p:spPr>
          <a:xfrm>
            <a:off x="5529280" y="3060598"/>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Steve</a:t>
            </a: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10" name="TextBox 9">
            <a:extLst>
              <a:ext uri="{FF2B5EF4-FFF2-40B4-BE49-F238E27FC236}">
                <a16:creationId xmlns:a16="http://schemas.microsoft.com/office/drawing/2014/main" id="{78B3AFB9-03BD-E84C-B6E8-D16D9C224FC6}"/>
              </a:ext>
            </a:extLst>
          </p:cNvPr>
          <p:cNvSpPr txBox="1"/>
          <p:nvPr/>
        </p:nvSpPr>
        <p:spPr>
          <a:xfrm>
            <a:off x="5529280" y="3463072"/>
            <a:ext cx="817853" cy="369332"/>
          </a:xfrm>
          <a:prstGeom prst="rect">
            <a:avLst/>
          </a:prstGeom>
          <a:noFill/>
        </p:spPr>
        <p:txBody>
          <a:bodyPr wrap="none" rtlCol="0">
            <a:spAutoFit/>
          </a:bodyPr>
          <a:lstStyle/>
          <a:p>
            <a:r>
              <a:rPr lang="en-US" dirty="0">
                <a:latin typeface="Consolas" charset="0"/>
                <a:ea typeface="Consolas" charset="0"/>
                <a:cs typeface="Consolas" charset="0"/>
              </a:rPr>
              <a:t>Stove</a:t>
            </a:r>
          </a:p>
        </p:txBody>
      </p:sp>
    </p:spTree>
    <p:extLst>
      <p:ext uri="{BB962C8B-B14F-4D97-AF65-F5344CB8AC3E}">
        <p14:creationId xmlns:p14="http://schemas.microsoft.com/office/powerpoint/2010/main" val="58048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Char operations</a:t>
            </a:r>
          </a:p>
          <a:p>
            <a:pPr marL="0" indent="0">
              <a:buNone/>
            </a:pPr>
            <a:r>
              <a:rPr lang="en-US" dirty="0"/>
              <a:t>C-Strings (built-in string representation in C/C++)</a:t>
            </a:r>
          </a:p>
          <a:p>
            <a:pPr marL="0" indent="0">
              <a:buNone/>
            </a:pPr>
            <a:endParaRPr lang="en-US" dirty="0"/>
          </a:p>
          <a:p>
            <a:pPr marL="0" indent="0">
              <a:buNone/>
            </a:pPr>
            <a:endParaRPr lang="en-US" dirty="0"/>
          </a:p>
          <a:p>
            <a:r>
              <a:rPr lang="en-US" sz="2400" b="1" dirty="0">
                <a:solidFill>
                  <a:schemeClr val="accent6">
                    <a:lumMod val="75000"/>
                  </a:schemeClr>
                </a:solidFill>
              </a:rPr>
              <a:t>You will be writing C++ programs only in Module 6.2</a:t>
            </a:r>
            <a:r>
              <a:rPr lang="en-US" sz="2400" dirty="0"/>
              <a:t>, so make sure that your compiler option is set appropriately.  We suggest to use the following command to compile your C++ program:</a:t>
            </a:r>
          </a:p>
          <a:p>
            <a:pPr marL="539750" lvl="1" indent="0">
              <a:buNone/>
            </a:pPr>
            <a:r>
              <a:rPr lang="en-US" sz="1800" dirty="0">
                <a:latin typeface="Menlo" panose="020B0609030804020204" pitchFamily="49" charset="0"/>
                <a:ea typeface="Menlo" panose="020B0609030804020204" pitchFamily="49" charset="0"/>
                <a:cs typeface="Menlo" panose="020B0609030804020204" pitchFamily="49" charset="0"/>
              </a:rPr>
              <a:t>g++ </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18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18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latin typeface="Menlo" panose="020B0609030804020204" pitchFamily="49" charset="0"/>
                <a:ea typeface="Menlo" panose="020B0609030804020204" pitchFamily="49" charset="0"/>
                <a:cs typeface="Menlo" panose="020B0609030804020204" pitchFamily="49" charset="0"/>
              </a:rPr>
              <a:t>your_program.cpp</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33201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Null character</a:t>
            </a:r>
          </a:p>
        </p:txBody>
      </p:sp>
      <p:sp>
        <p:nvSpPr>
          <p:cNvPr id="3" name="Content Placeholder 2"/>
          <p:cNvSpPr>
            <a:spLocks noGrp="1"/>
          </p:cNvSpPr>
          <p:nvPr>
            <p:ph idx="1"/>
          </p:nvPr>
        </p:nvSpPr>
        <p:spPr>
          <a:xfrm>
            <a:off x="457200" y="1600200"/>
            <a:ext cx="8229600" cy="1110953"/>
          </a:xfrm>
        </p:spPr>
        <p:txBody>
          <a:bodyPr>
            <a:normAutofit fontScale="77500" lnSpcReduction="20000"/>
          </a:bodyPr>
          <a:lstStyle/>
          <a:p>
            <a:pPr marL="0" indent="0">
              <a:buNone/>
            </a:pPr>
            <a:r>
              <a:rPr lang="en-US" dirty="0"/>
              <a:t>Recall that the null character '\0' is to indicate end of string.  </a:t>
            </a:r>
          </a:p>
          <a:p>
            <a:pPr marL="0" indent="0">
              <a:buNone/>
            </a:pPr>
            <a:endParaRPr lang="en-US" dirty="0"/>
          </a:p>
          <a:p>
            <a:pPr marL="0" indent="0">
              <a:buNone/>
            </a:pPr>
            <a:r>
              <a:rPr lang="en-US" dirty="0"/>
              <a:t>What is the output of the following program segment?</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20</a:t>
            </a:fld>
            <a:endParaRPr lang="en-US"/>
          </a:p>
        </p:txBody>
      </p:sp>
      <p:sp>
        <p:nvSpPr>
          <p:cNvPr id="6" name="Rectangle 5"/>
          <p:cNvSpPr/>
          <p:nvPr/>
        </p:nvSpPr>
        <p:spPr>
          <a:xfrm>
            <a:off x="636883" y="2885875"/>
            <a:ext cx="3935117" cy="20718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 = "Steve";	</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name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	name[5] = 'n';</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name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7" name="Right Arrow 6"/>
          <p:cNvSpPr/>
          <p:nvPr/>
        </p:nvSpPr>
        <p:spPr>
          <a:xfrm>
            <a:off x="4788581" y="3356149"/>
            <a:ext cx="479685"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5450258" y="3025524"/>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Steve</a:t>
            </a: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9" name="TextBox 8"/>
          <p:cNvSpPr txBox="1"/>
          <p:nvPr/>
        </p:nvSpPr>
        <p:spPr>
          <a:xfrm>
            <a:off x="6833613" y="2731987"/>
            <a:ext cx="1571940" cy="307777"/>
          </a:xfrm>
          <a:prstGeom prst="rect">
            <a:avLst/>
          </a:prstGeom>
          <a:noFill/>
        </p:spPr>
        <p:txBody>
          <a:bodyPr wrap="none" rtlCol="0">
            <a:spAutoFit/>
          </a:bodyPr>
          <a:lstStyle/>
          <a:p>
            <a:r>
              <a:rPr lang="en-US" sz="1400" dirty="0">
                <a:latin typeface="Chalkduster"/>
                <a:cs typeface="Chalkduster"/>
              </a:rPr>
              <a:t>Screen output</a:t>
            </a:r>
          </a:p>
        </p:txBody>
      </p:sp>
      <p:sp>
        <p:nvSpPr>
          <p:cNvPr id="11" name="TextBox 10"/>
          <p:cNvSpPr txBox="1"/>
          <p:nvPr/>
        </p:nvSpPr>
        <p:spPr>
          <a:xfrm>
            <a:off x="5450258" y="3396335"/>
            <a:ext cx="1577676" cy="369332"/>
          </a:xfrm>
          <a:prstGeom prst="rect">
            <a:avLst/>
          </a:prstGeom>
          <a:noFill/>
        </p:spPr>
        <p:txBody>
          <a:bodyPr wrap="none" rtlCol="0">
            <a:spAutoFit/>
          </a:bodyPr>
          <a:lstStyle/>
          <a:p>
            <a:r>
              <a:rPr lang="en-US" dirty="0">
                <a:latin typeface="Consolas" charset="0"/>
                <a:ea typeface="Consolas" charset="0"/>
                <a:cs typeface="Consolas" charset="0"/>
              </a:rPr>
              <a:t>Steven??@#v</a:t>
            </a:r>
          </a:p>
        </p:txBody>
      </p:sp>
      <p:sp>
        <p:nvSpPr>
          <p:cNvPr id="12" name="TextBox 11"/>
          <p:cNvSpPr txBox="1"/>
          <p:nvPr/>
        </p:nvSpPr>
        <p:spPr>
          <a:xfrm>
            <a:off x="398503" y="5493495"/>
            <a:ext cx="4263808"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Avenir Next Condensed" charset="0"/>
                <a:ea typeface="Avenir Next Condensed" charset="0"/>
                <a:cs typeface="Avenir Next Condensed" charset="0"/>
              </a:rPr>
              <a:t>Note that here we overwrite the null character </a:t>
            </a:r>
            <a:r>
              <a:rPr lang="en-US" dirty="0">
                <a:solidFill>
                  <a:schemeClr val="tx1"/>
                </a:solidFill>
                <a:latin typeface="Consolas" charset="0"/>
                <a:ea typeface="Consolas" charset="0"/>
                <a:cs typeface="Consolas" charset="0"/>
              </a:rPr>
              <a:t>'\0'</a:t>
            </a:r>
            <a:r>
              <a:rPr lang="en-US" sz="2000" dirty="0">
                <a:latin typeface="Avenir Next Condensed" charset="0"/>
                <a:ea typeface="Avenir Next Condensed" charset="0"/>
                <a:cs typeface="Avenir Next Condensed" charset="0"/>
              </a:rPr>
              <a:t> at </a:t>
            </a:r>
            <a:r>
              <a:rPr lang="en-US" dirty="0">
                <a:solidFill>
                  <a:schemeClr val="tx1"/>
                </a:solidFill>
                <a:latin typeface="Consolas" charset="0"/>
                <a:ea typeface="Consolas" charset="0"/>
                <a:cs typeface="Consolas" charset="0"/>
              </a:rPr>
              <a:t>name[5]</a:t>
            </a:r>
            <a:r>
              <a:rPr lang="en-US" sz="2000" dirty="0">
                <a:latin typeface="Avenir Next Condensed" charset="0"/>
                <a:ea typeface="Avenir Next Condensed" charset="0"/>
                <a:cs typeface="Avenir Next Condensed" charset="0"/>
              </a:rPr>
              <a:t> with </a:t>
            </a:r>
            <a:r>
              <a:rPr lang="en-US" dirty="0">
                <a:solidFill>
                  <a:schemeClr val="tx1"/>
                </a:solidFill>
                <a:latin typeface="Consolas" charset="0"/>
                <a:ea typeface="Consolas" charset="0"/>
                <a:cs typeface="Consolas" charset="0"/>
              </a:rPr>
              <a:t>'n'</a:t>
            </a:r>
            <a:r>
              <a:rPr lang="en-US" sz="2000" dirty="0">
                <a:latin typeface="Avenir Next Condensed" charset="0"/>
                <a:ea typeface="Avenir Next Condensed" charset="0"/>
                <a:cs typeface="Avenir Next Condensed" charset="0"/>
              </a:rPr>
              <a:t>,  so what will be the output of the </a:t>
            </a:r>
            <a:r>
              <a:rPr lang="en-US" sz="2000" dirty="0" err="1">
                <a:latin typeface="Avenir Next Condensed" charset="0"/>
                <a:ea typeface="Avenir Next Condensed" charset="0"/>
                <a:cs typeface="Avenir Next Condensed" charset="0"/>
              </a:rPr>
              <a:t>cout</a:t>
            </a:r>
            <a:r>
              <a:rPr lang="en-US" sz="2000" dirty="0">
                <a:latin typeface="Avenir Next Condensed" charset="0"/>
                <a:ea typeface="Avenir Next Condensed" charset="0"/>
                <a:cs typeface="Avenir Next Condensed" charset="0"/>
              </a:rPr>
              <a:t> statement?</a:t>
            </a:r>
          </a:p>
        </p:txBody>
      </p:sp>
      <p:cxnSp>
        <p:nvCxnSpPr>
          <p:cNvPr id="14" name="Curved Connector 13"/>
          <p:cNvCxnSpPr>
            <a:cxnSpLocks/>
            <a:stCxn id="12" idx="1"/>
            <a:endCxn id="21" idx="1"/>
          </p:cNvCxnSpPr>
          <p:nvPr/>
        </p:nvCxnSpPr>
        <p:spPr>
          <a:xfrm rot="10800000" flipH="1">
            <a:off x="398502" y="4196765"/>
            <a:ext cx="680051" cy="1804562"/>
          </a:xfrm>
          <a:prstGeom prst="curvedConnector3">
            <a:avLst>
              <a:gd name="adj1" fmla="val -33615"/>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935927" y="4196765"/>
            <a:ext cx="3935117" cy="258532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Since the null character is overwritten, we have an unexpected end of string.  The ‘garbage’ byte contents in the memory that follows the array memory will just be printed out, as if they constitute part of the string.</a:t>
            </a:r>
          </a:p>
          <a:p>
            <a:endParaRPr lang="en-US" dirty="0">
              <a:latin typeface="Avenir Next Condensed" charset="0"/>
              <a:ea typeface="Avenir Next Condensed" charset="0"/>
              <a:cs typeface="Avenir Next Condensed" charset="0"/>
            </a:endParaRPr>
          </a:p>
          <a:p>
            <a:r>
              <a:rPr lang="en-US" dirty="0">
                <a:latin typeface="Avenir Next Condensed" charset="0"/>
                <a:ea typeface="Avenir Next Condensed" charset="0"/>
                <a:cs typeface="Avenir Next Condensed" charset="0"/>
              </a:rPr>
              <a:t>In this particular example, the size of name[] is 6.  The </a:t>
            </a:r>
            <a:r>
              <a:rPr lang="en-US" dirty="0" err="1">
                <a:latin typeface="Avenir Next Condensed" charset="0"/>
                <a:ea typeface="Avenir Next Condensed" charset="0"/>
                <a:cs typeface="Avenir Next Condensed" charset="0"/>
              </a:rPr>
              <a:t>cout</a:t>
            </a:r>
            <a:r>
              <a:rPr lang="en-US" dirty="0">
                <a:latin typeface="Avenir Next Condensed" charset="0"/>
                <a:ea typeface="Avenir Next Condensed" charset="0"/>
                <a:cs typeface="Avenir Next Condensed" charset="0"/>
              </a:rPr>
              <a:t> statement will also risk an index-out-of-bound error.   </a:t>
            </a:r>
          </a:p>
        </p:txBody>
      </p:sp>
      <p:sp>
        <p:nvSpPr>
          <p:cNvPr id="21" name="TextBox 20">
            <a:extLst>
              <a:ext uri="{FF2B5EF4-FFF2-40B4-BE49-F238E27FC236}">
                <a16:creationId xmlns:a16="http://schemas.microsoft.com/office/drawing/2014/main" id="{E5EB8415-53B8-834C-B88C-294FA037F908}"/>
              </a:ext>
            </a:extLst>
          </p:cNvPr>
          <p:cNvSpPr txBox="1"/>
          <p:nvPr/>
        </p:nvSpPr>
        <p:spPr>
          <a:xfrm>
            <a:off x="1078554" y="3996710"/>
            <a:ext cx="248936" cy="400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sz="2000"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410253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P spid="12"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C-Strings</a:t>
            </a:r>
          </a:p>
        </p:txBody>
      </p:sp>
      <p:sp>
        <p:nvSpPr>
          <p:cNvPr id="3" name="Content Placeholder 2"/>
          <p:cNvSpPr>
            <a:spLocks noGrp="1"/>
          </p:cNvSpPr>
          <p:nvPr>
            <p:ph idx="1"/>
          </p:nvPr>
        </p:nvSpPr>
        <p:spPr>
          <a:xfrm>
            <a:off x="457200" y="1600200"/>
            <a:ext cx="8229600" cy="4935682"/>
          </a:xfrm>
        </p:spPr>
        <p:txBody>
          <a:bodyPr>
            <a:normAutofit fontScale="92500" lnSpcReduction="20000"/>
          </a:bodyPr>
          <a:lstStyle/>
          <a:p>
            <a:r>
              <a:rPr lang="en-US" dirty="0" err="1"/>
              <a:t>cout</a:t>
            </a:r>
            <a:r>
              <a:rPr lang="en-US" dirty="0"/>
              <a:t> and </a:t>
            </a:r>
            <a:r>
              <a:rPr lang="en-US" dirty="0" err="1"/>
              <a:t>cin</a:t>
            </a:r>
            <a:r>
              <a:rPr lang="en-US" dirty="0"/>
              <a:t> can be used for I/O for C-strings: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68288" indent="-268288">
              <a:lnSpc>
                <a:spcPct val="120000"/>
              </a:lnSpc>
              <a:buNone/>
            </a:pPr>
            <a:r>
              <a:rPr lang="en-US" sz="2200" b="1" dirty="0">
                <a:solidFill>
                  <a:schemeClr val="accent6">
                    <a:lumMod val="75000"/>
                  </a:schemeClr>
                </a:solidFill>
              </a:rPr>
              <a:t>Side-notes only:  </a:t>
            </a:r>
            <a:r>
              <a:rPr lang="en-US" sz="2200" dirty="0"/>
              <a:t>The &lt;</a:t>
            </a:r>
            <a:r>
              <a:rPr lang="en-US" sz="2200" dirty="0" err="1"/>
              <a:t>cstring</a:t>
            </a:r>
            <a:r>
              <a:rPr lang="en-US" sz="2200" dirty="0"/>
              <a:t>&gt; header in C++ provides a set of functions for C-string manipulation, e.g., string copy </a:t>
            </a:r>
            <a:r>
              <a:rPr lang="en-US" sz="2200" b="1" dirty="0" err="1"/>
              <a:t>strcpy</a:t>
            </a:r>
            <a:r>
              <a:rPr lang="en-US" sz="2200" b="1" dirty="0"/>
              <a:t>()</a:t>
            </a:r>
            <a:r>
              <a:rPr lang="en-US" sz="2200" dirty="0"/>
              <a:t>, string compare </a:t>
            </a:r>
            <a:r>
              <a:rPr lang="en-US" sz="2200" b="1" dirty="0" err="1"/>
              <a:t>strcmp</a:t>
            </a:r>
            <a:r>
              <a:rPr lang="en-US" sz="2200" b="1" dirty="0"/>
              <a:t>()</a:t>
            </a:r>
            <a:r>
              <a:rPr lang="en-US" sz="2200" dirty="0"/>
              <a:t>, string length </a:t>
            </a:r>
            <a:r>
              <a:rPr lang="en-US" sz="2200" b="1" dirty="0" err="1"/>
              <a:t>strlen</a:t>
            </a:r>
            <a:r>
              <a:rPr lang="en-US" sz="2200" b="1" dirty="0"/>
              <a:t>()</a:t>
            </a:r>
            <a:r>
              <a:rPr lang="en-US" sz="2200" dirty="0"/>
              <a:t>.  See </a:t>
            </a:r>
            <a:r>
              <a:rPr lang="en-HK" sz="2200" dirty="0">
                <a:hlinkClick r:id="rId2"/>
              </a:rPr>
              <a:t>http://cplusplus.com/reference/cstring/</a:t>
            </a:r>
            <a:r>
              <a:rPr lang="en-HK" sz="2200" dirty="0"/>
              <a:t> for details.</a:t>
            </a:r>
            <a:endParaRPr lang="en-US" sz="2200" dirty="0"/>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21</a:t>
            </a:fld>
            <a:endParaRPr lang="en-US"/>
          </a:p>
        </p:txBody>
      </p:sp>
      <p:sp>
        <p:nvSpPr>
          <p:cNvPr id="6" name="Rectangle 5"/>
          <p:cNvSpPr/>
          <p:nvPr/>
        </p:nvSpPr>
        <p:spPr>
          <a:xfrm>
            <a:off x="809518" y="2129108"/>
            <a:ext cx="6058873" cy="25321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msg</a:t>
            </a:r>
            <a:r>
              <a:rPr lang="en-US" dirty="0">
                <a:solidFill>
                  <a:schemeClr val="tx1"/>
                </a:solidFill>
                <a:latin typeface="Consolas" charset="0"/>
                <a:ea typeface="Consolas" charset="0"/>
                <a:cs typeface="Consolas" charset="0"/>
              </a:rPr>
              <a:t>[] = "Please enter your name: ";</a:t>
            </a:r>
          </a:p>
          <a:p>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name[80];</a:t>
            </a:r>
          </a:p>
          <a:p>
            <a:endParaRPr lang="en-US" sz="2000" dirty="0">
              <a:solidFill>
                <a:schemeClr val="tx1"/>
              </a:solidFill>
              <a:latin typeface="Consolas" charset="0"/>
              <a:ea typeface="Consolas" charset="0"/>
              <a:cs typeface="Consolas" charset="0"/>
            </a:endParaRPr>
          </a:p>
          <a:p>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a:t>
            </a:r>
            <a:r>
              <a:rPr lang="en-US" sz="2000" dirty="0" err="1">
                <a:solidFill>
                  <a:schemeClr val="tx1"/>
                </a:solidFill>
                <a:latin typeface="Consolas" charset="0"/>
                <a:ea typeface="Consolas" charset="0"/>
                <a:cs typeface="Consolas" charset="0"/>
              </a:rPr>
              <a:t>msg</a:t>
            </a:r>
            <a:r>
              <a:rPr lang="en-US" sz="2000" dirty="0">
                <a:solidFill>
                  <a:schemeClr val="tx1"/>
                </a:solidFill>
                <a:latin typeface="Consolas" charset="0"/>
                <a:ea typeface="Consolas" charset="0"/>
                <a:cs typeface="Consolas" charset="0"/>
              </a:rPr>
              <a:t>;	</a:t>
            </a:r>
          </a:p>
          <a:p>
            <a:r>
              <a:rPr lang="en-US" sz="2000" dirty="0" err="1">
                <a:solidFill>
                  <a:schemeClr val="tx1"/>
                </a:solidFill>
                <a:latin typeface="Consolas" charset="0"/>
                <a:ea typeface="Consolas" charset="0"/>
                <a:cs typeface="Consolas" charset="0"/>
              </a:rPr>
              <a:t>cin</a:t>
            </a:r>
            <a:r>
              <a:rPr lang="en-US" sz="2000" dirty="0">
                <a:solidFill>
                  <a:schemeClr val="tx1"/>
                </a:solidFill>
                <a:latin typeface="Consolas" charset="0"/>
                <a:ea typeface="Consolas" charset="0"/>
                <a:cs typeface="Consolas" charset="0"/>
              </a:rPr>
              <a:t> &gt;&gt; name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a:p>
            <a:r>
              <a:rPr lang="en-US" sz="2000" dirty="0">
                <a:solidFill>
                  <a:schemeClr val="tx1"/>
                </a:solidFill>
                <a:latin typeface="Consolas" charset="0"/>
                <a:ea typeface="Consolas" charset="0"/>
                <a:cs typeface="Consolas" charset="0"/>
              </a:rPr>
              <a:t>	</a:t>
            </a:r>
          </a:p>
          <a:p>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"Hello " &lt;&lt; name &lt;&lt; "!"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7" name="Rectangle 6"/>
          <p:cNvSpPr/>
          <p:nvPr/>
        </p:nvSpPr>
        <p:spPr>
          <a:xfrm>
            <a:off x="5577374" y="2719603"/>
            <a:ext cx="3286669" cy="110478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Please enter your name:  </a:t>
            </a:r>
            <a:r>
              <a:rPr lang="en-US" dirty="0">
                <a:solidFill>
                  <a:schemeClr val="accent6">
                    <a:lumMod val="75000"/>
                  </a:schemeClr>
                </a:solidFill>
                <a:latin typeface="Consolas" charset="0"/>
                <a:ea typeface="Consolas" charset="0"/>
                <a:cs typeface="Consolas" charset="0"/>
              </a:rPr>
              <a:t>Steve</a:t>
            </a:r>
          </a:p>
          <a:p>
            <a:r>
              <a:rPr lang="en-US" dirty="0">
                <a:solidFill>
                  <a:schemeClr val="tx1"/>
                </a:solidFill>
                <a:latin typeface="Consolas" charset="0"/>
                <a:ea typeface="Consolas" charset="0"/>
                <a:cs typeface="Consolas" charset="0"/>
              </a:rPr>
              <a:t>Hello Steve!</a:t>
            </a:r>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7467178" y="3824387"/>
            <a:ext cx="1571940" cy="307777"/>
          </a:xfrm>
          <a:prstGeom prst="rect">
            <a:avLst/>
          </a:prstGeom>
          <a:noFill/>
        </p:spPr>
        <p:txBody>
          <a:bodyPr wrap="none" rtlCol="0">
            <a:spAutoFit/>
          </a:bodyPr>
          <a:lstStyle/>
          <a:p>
            <a:r>
              <a:rPr lang="en-US" sz="1400" dirty="0">
                <a:latin typeface="Chalkduster"/>
                <a:cs typeface="Chalkduster"/>
              </a:rPr>
              <a:t>Screen output</a:t>
            </a:r>
          </a:p>
        </p:txBody>
      </p:sp>
    </p:spTree>
    <p:extLst>
      <p:ext uri="{BB962C8B-B14F-4D97-AF65-F5344CB8AC3E}">
        <p14:creationId xmlns:p14="http://schemas.microsoft.com/office/powerpoint/2010/main" val="22315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Programming Problems 1-3</a:t>
            </a:r>
          </a:p>
        </p:txBody>
      </p:sp>
      <p:sp>
        <p:nvSpPr>
          <p:cNvPr id="3" name="Content Placeholder 2"/>
          <p:cNvSpPr>
            <a:spLocks noGrp="1"/>
          </p:cNvSpPr>
          <p:nvPr>
            <p:ph idx="1"/>
          </p:nvPr>
        </p:nvSpPr>
        <p:spPr>
          <a:xfrm>
            <a:off x="457200" y="1600200"/>
            <a:ext cx="8229600" cy="4644736"/>
          </a:xfrm>
        </p:spPr>
        <p:txBody>
          <a:bodyPr>
            <a:normAutofit fontScale="85000" lnSpcReduction="10000"/>
          </a:bodyPr>
          <a:lstStyle/>
          <a:p>
            <a:pPr marL="0" indent="0">
              <a:buNone/>
            </a:pPr>
            <a:r>
              <a:rPr lang="en-US" dirty="0"/>
              <a:t>Try the followings with/without using the &lt;</a:t>
            </a:r>
            <a:r>
              <a:rPr lang="en-US" dirty="0" err="1"/>
              <a:t>cctype</a:t>
            </a:r>
            <a:r>
              <a:rPr lang="en-US" dirty="0"/>
              <a:t>&gt; functions:</a:t>
            </a:r>
          </a:p>
          <a:p>
            <a:pPr marL="0" indent="0">
              <a:buNone/>
            </a:pPr>
            <a:endParaRPr lang="en-US" dirty="0"/>
          </a:p>
          <a:p>
            <a:pPr marL="514350" indent="-514350">
              <a:buFont typeface="+mj-lt"/>
              <a:buAutoNum type="arabicPeriod"/>
            </a:pPr>
            <a:r>
              <a:rPr lang="en-US" dirty="0"/>
              <a:t>Write a function </a:t>
            </a:r>
            <a:r>
              <a:rPr lang="en-US" dirty="0" err="1">
                <a:latin typeface="Consolas" charset="0"/>
                <a:ea typeface="Consolas" charset="0"/>
                <a:cs typeface="Consolas" charset="0"/>
              </a:rPr>
              <a:t>charToInt</a:t>
            </a:r>
            <a:r>
              <a:rPr lang="en-US" dirty="0"/>
              <a:t> that will take a </a:t>
            </a:r>
            <a:r>
              <a:rPr lang="en-US" dirty="0">
                <a:latin typeface="Consolas" charset="0"/>
                <a:ea typeface="Consolas" charset="0"/>
                <a:cs typeface="Consolas" charset="0"/>
              </a:rPr>
              <a:t>char</a:t>
            </a:r>
            <a:r>
              <a:rPr lang="en-US" dirty="0"/>
              <a:t> integer and returns an </a:t>
            </a:r>
            <a:r>
              <a:rPr lang="en-US" dirty="0">
                <a:latin typeface="Consolas" charset="0"/>
                <a:ea typeface="Consolas" charset="0"/>
                <a:cs typeface="Consolas" charset="0"/>
              </a:rPr>
              <a:t>int</a:t>
            </a:r>
            <a:r>
              <a:rPr lang="en-US" dirty="0"/>
              <a:t>. </a:t>
            </a:r>
          </a:p>
          <a:p>
            <a:pPr lvl="1"/>
            <a:r>
              <a:rPr lang="en-US" dirty="0"/>
              <a:t>E.g., </a:t>
            </a:r>
            <a:r>
              <a:rPr lang="en-US" dirty="0" err="1">
                <a:latin typeface="Consolas" charset="0"/>
                <a:ea typeface="Consolas" charset="0"/>
                <a:cs typeface="Consolas" charset="0"/>
              </a:rPr>
              <a:t>charToInt</a:t>
            </a:r>
            <a:r>
              <a:rPr lang="en-US" dirty="0">
                <a:latin typeface="Consolas" charset="0"/>
                <a:ea typeface="Consolas" charset="0"/>
                <a:cs typeface="Consolas" charset="0"/>
              </a:rPr>
              <a:t>('9')</a:t>
            </a:r>
            <a:r>
              <a:rPr lang="en-US" dirty="0"/>
              <a:t> will return </a:t>
            </a:r>
            <a:r>
              <a:rPr lang="en-US" dirty="0">
                <a:latin typeface="Consolas" charset="0"/>
                <a:ea typeface="Consolas" charset="0"/>
                <a:cs typeface="Consolas" charset="0"/>
              </a:rPr>
              <a:t>9</a:t>
            </a:r>
            <a:r>
              <a:rPr lang="en-US" dirty="0"/>
              <a:t> </a:t>
            </a:r>
            <a:br>
              <a:rPr lang="en-US" dirty="0"/>
            </a:br>
            <a:endParaRPr lang="en-US" dirty="0"/>
          </a:p>
          <a:p>
            <a:pPr marL="457200" indent="-457200">
              <a:buFont typeface="+mj-lt"/>
              <a:buAutoNum type="arabicPeriod"/>
            </a:pPr>
            <a:r>
              <a:rPr lang="en-US" dirty="0"/>
              <a:t>Write a function </a:t>
            </a:r>
            <a:r>
              <a:rPr lang="en-US" dirty="0" err="1">
                <a:latin typeface="Consolas" charset="0"/>
                <a:ea typeface="Consolas" charset="0"/>
                <a:cs typeface="Consolas" charset="0"/>
              </a:rPr>
              <a:t>toUpper</a:t>
            </a:r>
            <a:r>
              <a:rPr lang="en-US" dirty="0"/>
              <a:t> that will take a lower case char and returns its upper case.</a:t>
            </a:r>
          </a:p>
          <a:p>
            <a:pPr lvl="1"/>
            <a:r>
              <a:rPr lang="en-US" dirty="0"/>
              <a:t>E.g., </a:t>
            </a:r>
            <a:r>
              <a:rPr lang="en-US" dirty="0" err="1">
                <a:latin typeface="Consolas" charset="0"/>
                <a:ea typeface="Consolas" charset="0"/>
                <a:cs typeface="Consolas" charset="0"/>
              </a:rPr>
              <a:t>toUpper</a:t>
            </a:r>
            <a:r>
              <a:rPr lang="en-US" dirty="0">
                <a:latin typeface="Consolas" charset="0"/>
                <a:ea typeface="Consolas" charset="0"/>
                <a:cs typeface="Consolas" charset="0"/>
              </a:rPr>
              <a:t>('a')</a:t>
            </a:r>
            <a:r>
              <a:rPr lang="en-US" dirty="0"/>
              <a:t> will return </a:t>
            </a:r>
            <a:r>
              <a:rPr lang="en-US" dirty="0">
                <a:latin typeface="Consolas" charset="0"/>
                <a:ea typeface="Consolas" charset="0"/>
                <a:cs typeface="Consolas" charset="0"/>
              </a:rPr>
              <a:t>'A'</a:t>
            </a:r>
            <a:br>
              <a:rPr lang="en-US" dirty="0"/>
            </a:br>
            <a:endParaRPr lang="en-US" dirty="0"/>
          </a:p>
          <a:p>
            <a:pPr marL="457200" indent="-457200">
              <a:buFont typeface="+mj-lt"/>
              <a:buAutoNum type="arabicPeriod"/>
            </a:pPr>
            <a:r>
              <a:rPr lang="en-US" dirty="0"/>
              <a:t>Write a function </a:t>
            </a:r>
            <a:r>
              <a:rPr lang="en-US" dirty="0">
                <a:latin typeface="Consolas" charset="0"/>
                <a:ea typeface="Consolas" charset="0"/>
                <a:cs typeface="Consolas" charset="0"/>
              </a:rPr>
              <a:t>toUpper2</a:t>
            </a:r>
            <a:r>
              <a:rPr lang="en-US" dirty="0"/>
              <a:t> that will take a lower case char array and change it to its upper case equivalent. </a:t>
            </a:r>
          </a:p>
          <a:p>
            <a:pPr lvl="1"/>
            <a:r>
              <a:rPr lang="en-US" dirty="0"/>
              <a:t>You may assume that the char array is filled with chars from </a:t>
            </a:r>
            <a:r>
              <a:rPr lang="en-US" dirty="0">
                <a:latin typeface="Consolas" charset="0"/>
                <a:ea typeface="Consolas" charset="0"/>
                <a:cs typeface="Consolas" charset="0"/>
              </a:rPr>
              <a:t>'a'</a:t>
            </a:r>
            <a:r>
              <a:rPr lang="en-US" dirty="0"/>
              <a:t> to </a:t>
            </a:r>
            <a:r>
              <a:rPr lang="en-US" dirty="0">
                <a:latin typeface="Consolas" charset="0"/>
                <a:ea typeface="Consolas" charset="0"/>
                <a:cs typeface="Consolas" charset="0"/>
              </a:rPr>
              <a:t>'z'</a:t>
            </a:r>
            <a:r>
              <a:rPr lang="en-US" dirty="0"/>
              <a:t>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22</a:t>
            </a:fld>
            <a:endParaRPr lang="en-US" dirty="0"/>
          </a:p>
        </p:txBody>
      </p:sp>
      <p:sp>
        <p:nvSpPr>
          <p:cNvPr id="5" name="TextBox 4">
            <a:extLst>
              <a:ext uri="{FF2B5EF4-FFF2-40B4-BE49-F238E27FC236}">
                <a16:creationId xmlns:a16="http://schemas.microsoft.com/office/drawing/2014/main" id="{97C5CECF-6FB3-574A-93C9-D50E8E3CB214}"/>
              </a:ext>
            </a:extLst>
          </p:cNvPr>
          <p:cNvSpPr txBox="1"/>
          <p:nvPr/>
        </p:nvSpPr>
        <p:spPr>
          <a:xfrm>
            <a:off x="8243409" y="3059668"/>
            <a:ext cx="886781" cy="369332"/>
          </a:xfrm>
          <a:prstGeom prst="rect">
            <a:avLst/>
          </a:prstGeom>
          <a:noFill/>
        </p:spPr>
        <p:txBody>
          <a:bodyPr wrap="none" rtlCol="0">
            <a:spAutoFit/>
          </a:bodyPr>
          <a:lstStyle/>
          <a:p>
            <a:r>
              <a:rPr lang="en-US" dirty="0">
                <a:solidFill>
                  <a:schemeClr val="bg1">
                    <a:lumMod val="75000"/>
                  </a:schemeClr>
                </a:solidFill>
              </a:rPr>
              <a:t>062001</a:t>
            </a:r>
          </a:p>
        </p:txBody>
      </p:sp>
      <p:sp>
        <p:nvSpPr>
          <p:cNvPr id="6" name="TextBox 5">
            <a:extLst>
              <a:ext uri="{FF2B5EF4-FFF2-40B4-BE49-F238E27FC236}">
                <a16:creationId xmlns:a16="http://schemas.microsoft.com/office/drawing/2014/main" id="{EF941553-EEE0-0849-AAED-127F5704CBC5}"/>
              </a:ext>
            </a:extLst>
          </p:cNvPr>
          <p:cNvSpPr txBox="1"/>
          <p:nvPr/>
        </p:nvSpPr>
        <p:spPr>
          <a:xfrm>
            <a:off x="8243408" y="4338677"/>
            <a:ext cx="886781" cy="369332"/>
          </a:xfrm>
          <a:prstGeom prst="rect">
            <a:avLst/>
          </a:prstGeom>
          <a:noFill/>
        </p:spPr>
        <p:txBody>
          <a:bodyPr wrap="none" rtlCol="0">
            <a:spAutoFit/>
          </a:bodyPr>
          <a:lstStyle/>
          <a:p>
            <a:r>
              <a:rPr lang="en-US" dirty="0">
                <a:solidFill>
                  <a:schemeClr val="bg1">
                    <a:lumMod val="75000"/>
                  </a:schemeClr>
                </a:solidFill>
              </a:rPr>
              <a:t>062002</a:t>
            </a:r>
          </a:p>
        </p:txBody>
      </p:sp>
      <p:sp>
        <p:nvSpPr>
          <p:cNvPr id="7" name="TextBox 6">
            <a:extLst>
              <a:ext uri="{FF2B5EF4-FFF2-40B4-BE49-F238E27FC236}">
                <a16:creationId xmlns:a16="http://schemas.microsoft.com/office/drawing/2014/main" id="{AFAB355E-ED62-A349-9657-FDF76322CD5B}"/>
              </a:ext>
            </a:extLst>
          </p:cNvPr>
          <p:cNvSpPr txBox="1"/>
          <p:nvPr/>
        </p:nvSpPr>
        <p:spPr>
          <a:xfrm>
            <a:off x="8257219" y="6115977"/>
            <a:ext cx="886781" cy="369332"/>
          </a:xfrm>
          <a:prstGeom prst="rect">
            <a:avLst/>
          </a:prstGeom>
          <a:noFill/>
        </p:spPr>
        <p:txBody>
          <a:bodyPr wrap="none" rtlCol="0">
            <a:spAutoFit/>
          </a:bodyPr>
          <a:lstStyle/>
          <a:p>
            <a:r>
              <a:rPr lang="en-US" dirty="0">
                <a:solidFill>
                  <a:schemeClr val="bg1">
                    <a:lumMod val="75000"/>
                  </a:schemeClr>
                </a:solidFill>
              </a:rPr>
              <a:t>062003</a:t>
            </a:r>
          </a:p>
        </p:txBody>
      </p:sp>
    </p:spTree>
    <p:extLst>
      <p:ext uri="{BB962C8B-B14F-4D97-AF65-F5344CB8AC3E}">
        <p14:creationId xmlns:p14="http://schemas.microsoft.com/office/powerpoint/2010/main" val="295328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23</a:t>
            </a:fld>
            <a:endParaRPr lang="en-US" dirty="0"/>
          </a:p>
        </p:txBody>
      </p:sp>
    </p:spTree>
    <p:extLst>
      <p:ext uri="{BB962C8B-B14F-4D97-AF65-F5344CB8AC3E}">
        <p14:creationId xmlns:p14="http://schemas.microsoft.com/office/powerpoint/2010/main" val="280589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1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a:xfrm>
            <a:off x="457200" y="1610710"/>
            <a:ext cx="8229600" cy="4525963"/>
          </a:xfrm>
        </p:spPr>
        <p:txBody>
          <a:bodyPr>
            <a:normAutofit/>
          </a:bodyPr>
          <a:lstStyle/>
          <a:p>
            <a:pPr marL="0" indent="0">
              <a:buNone/>
            </a:pPr>
            <a:r>
              <a:rPr lang="en-US" dirty="0"/>
              <a:t>Implement a function </a:t>
            </a:r>
            <a:r>
              <a:rPr lang="en-US" dirty="0">
                <a:latin typeface="Consolas" panose="020B0609020204030204" pitchFamily="49" charset="0"/>
              </a:rPr>
              <a:t>erase</a:t>
            </a:r>
            <a:r>
              <a:rPr lang="en-US" dirty="0"/>
              <a:t> which takes a C-string as an input and remove part of characters in the C-string.</a:t>
            </a:r>
          </a:p>
          <a:p>
            <a:pPr marL="0" indent="0">
              <a:buNone/>
            </a:pPr>
            <a:endParaRPr lang="en-US" dirty="0"/>
          </a:p>
          <a:p>
            <a:pPr marL="0" indent="0">
              <a:buNone/>
            </a:pPr>
            <a:r>
              <a:rPr lang="en-US" dirty="0"/>
              <a:t>The function header should be:</a:t>
            </a:r>
          </a:p>
          <a:p>
            <a:pPr marL="0" indent="0">
              <a:buNone/>
            </a:pPr>
            <a:r>
              <a:rPr lang="en-US" dirty="0">
                <a:latin typeface="Consolas" panose="020B0609020204030204" pitchFamily="49" charset="0"/>
              </a:rPr>
              <a:t>void erase(char str[], int pos, int </a:t>
            </a:r>
            <a:r>
              <a:rPr lang="en-US" dirty="0" err="1">
                <a:latin typeface="Consolas" panose="020B0609020204030204" pitchFamily="49" charset="0"/>
              </a:rPr>
              <a:t>len</a:t>
            </a:r>
            <a:r>
              <a:rPr lang="en-US" dirty="0">
                <a:latin typeface="Consolas" panose="020B0609020204030204" pitchFamily="49" charset="0"/>
              </a:rPr>
              <a:t>)</a:t>
            </a:r>
          </a:p>
          <a:p>
            <a:pPr marL="0" indent="0">
              <a:buNone/>
            </a:pPr>
            <a:r>
              <a:rPr lang="en-US" dirty="0"/>
              <a:t>which removes a part of characters stored in </a:t>
            </a:r>
            <a:r>
              <a:rPr lang="en-US" dirty="0">
                <a:latin typeface="Consolas" panose="020B0609020204030204" pitchFamily="49" charset="0"/>
              </a:rPr>
              <a:t>str</a:t>
            </a:r>
            <a:r>
              <a:rPr lang="en-US" dirty="0"/>
              <a:t>, starting from position, and with length </a:t>
            </a:r>
            <a:r>
              <a:rPr lang="en-US" dirty="0" err="1">
                <a:latin typeface="Consolas" panose="020B0609020204030204" pitchFamily="49" charset="0"/>
              </a:rPr>
              <a:t>len</a:t>
            </a:r>
            <a:r>
              <a:rPr lang="en-US" dirty="0"/>
              <a:t>.  </a:t>
            </a:r>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24</a:t>
            </a:fld>
            <a:endParaRPr lang="en-US" dirty="0"/>
          </a:p>
        </p:txBody>
      </p:sp>
      <p:sp>
        <p:nvSpPr>
          <p:cNvPr id="5" name="TextBox 4">
            <a:extLst>
              <a:ext uri="{FF2B5EF4-FFF2-40B4-BE49-F238E27FC236}">
                <a16:creationId xmlns:a16="http://schemas.microsoft.com/office/drawing/2014/main" id="{10025B9E-ECDE-E246-B79B-1213E1139EA8}"/>
              </a:ext>
            </a:extLst>
          </p:cNvPr>
          <p:cNvSpPr txBox="1"/>
          <p:nvPr/>
        </p:nvSpPr>
        <p:spPr>
          <a:xfrm>
            <a:off x="8243409" y="136525"/>
            <a:ext cx="886781" cy="369332"/>
          </a:xfrm>
          <a:prstGeom prst="rect">
            <a:avLst/>
          </a:prstGeom>
          <a:noFill/>
        </p:spPr>
        <p:txBody>
          <a:bodyPr wrap="none" rtlCol="0">
            <a:spAutoFit/>
          </a:bodyPr>
          <a:lstStyle/>
          <a:p>
            <a:r>
              <a:rPr lang="en-US" dirty="0">
                <a:solidFill>
                  <a:schemeClr val="bg1">
                    <a:lumMod val="75000"/>
                  </a:schemeClr>
                </a:solidFill>
              </a:rPr>
              <a:t>063001</a:t>
            </a:r>
          </a:p>
        </p:txBody>
      </p:sp>
    </p:spTree>
    <p:extLst>
      <p:ext uri="{BB962C8B-B14F-4D97-AF65-F5344CB8AC3E}">
        <p14:creationId xmlns:p14="http://schemas.microsoft.com/office/powerpoint/2010/main" val="273614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BC51-51EC-4608-A072-326F1881A8BC}"/>
              </a:ext>
            </a:extLst>
          </p:cNvPr>
          <p:cNvSpPr>
            <a:spLocks noGrp="1"/>
          </p:cNvSpPr>
          <p:nvPr>
            <p:ph type="title"/>
          </p:nvPr>
        </p:nvSpPr>
        <p:spPr/>
        <p:txBody>
          <a:bodyPr/>
          <a:lstStyle/>
          <a:p>
            <a:r>
              <a:rPr lang="en-US" dirty="0"/>
              <a:t>Challenge 1 (Continue)</a:t>
            </a:r>
          </a:p>
        </p:txBody>
      </p:sp>
      <p:sp>
        <p:nvSpPr>
          <p:cNvPr id="3" name="Content Placeholder 2">
            <a:extLst>
              <a:ext uri="{FF2B5EF4-FFF2-40B4-BE49-F238E27FC236}">
                <a16:creationId xmlns:a16="http://schemas.microsoft.com/office/drawing/2014/main" id="{8D86D0AE-4F6C-4F00-A1DF-B70CFDC07C75}"/>
              </a:ext>
            </a:extLst>
          </p:cNvPr>
          <p:cNvSpPr>
            <a:spLocks noGrp="1"/>
          </p:cNvSpPr>
          <p:nvPr>
            <p:ph idx="1"/>
          </p:nvPr>
        </p:nvSpPr>
        <p:spPr/>
        <p:txBody>
          <a:bodyPr/>
          <a:lstStyle/>
          <a:p>
            <a:pPr marL="0" indent="0">
              <a:buNone/>
            </a:pPr>
            <a:r>
              <a:rPr lang="en-US" dirty="0"/>
              <a:t>For example, if </a:t>
            </a:r>
            <a:r>
              <a:rPr lang="en-US" dirty="0">
                <a:latin typeface="Consolas" panose="020B0609020204030204" pitchFamily="49" charset="0"/>
              </a:rPr>
              <a:t>text[] </a:t>
            </a:r>
            <a:r>
              <a:rPr lang="en-US" dirty="0"/>
              <a:t>stores "Happy B-day":</a:t>
            </a:r>
          </a:p>
          <a:p>
            <a:pPr marL="0" indent="0">
              <a:buNone/>
            </a:pPr>
            <a:endParaRPr lang="en-US" dirty="0"/>
          </a:p>
          <a:p>
            <a:pPr marL="0" indent="0">
              <a:buNone/>
            </a:pPr>
            <a:r>
              <a:rPr lang="en-US" dirty="0"/>
              <a:t>then after calling </a:t>
            </a:r>
            <a:r>
              <a:rPr lang="en-US" dirty="0">
                <a:latin typeface="Consolas" panose="020B0609020204030204" pitchFamily="49" charset="0"/>
              </a:rPr>
              <a:t>erase(text, 6, 2)</a:t>
            </a:r>
            <a:r>
              <a:rPr lang="en-US" dirty="0"/>
              <a:t>, </a:t>
            </a:r>
            <a:r>
              <a:rPr lang="en-US" dirty="0">
                <a:latin typeface="Consolas" panose="020B0609020204030204" pitchFamily="49" charset="0"/>
              </a:rPr>
              <a:t>text[] </a:t>
            </a:r>
            <a:r>
              <a:rPr lang="en-US" dirty="0"/>
              <a:t>should store "Happy day":</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7B1098-EBB9-41E1-B41E-1AAECDB28FEB}"/>
              </a:ext>
            </a:extLst>
          </p:cNvPr>
          <p:cNvSpPr>
            <a:spLocks noGrp="1"/>
          </p:cNvSpPr>
          <p:nvPr>
            <p:ph type="sldNum" sz="quarter" idx="12"/>
          </p:nvPr>
        </p:nvSpPr>
        <p:spPr/>
        <p:txBody>
          <a:bodyPr/>
          <a:lstStyle/>
          <a:p>
            <a:fld id="{A2D5F323-9395-A24C-8003-89F99F5948AE}" type="slidenum">
              <a:rPr lang="en-US" smtClean="0"/>
              <a:pPr/>
              <a:t>25</a:t>
            </a:fld>
            <a:endParaRPr lang="en-US" dirty="0"/>
          </a:p>
        </p:txBody>
      </p:sp>
      <p:graphicFrame>
        <p:nvGraphicFramePr>
          <p:cNvPr id="9" name="Table 8">
            <a:extLst>
              <a:ext uri="{FF2B5EF4-FFF2-40B4-BE49-F238E27FC236}">
                <a16:creationId xmlns:a16="http://schemas.microsoft.com/office/drawing/2014/main" id="{5A42289A-D372-4326-89DE-C73BC6B9C71A}"/>
              </a:ext>
            </a:extLst>
          </p:cNvPr>
          <p:cNvGraphicFramePr>
            <a:graphicFrameLocks noGrp="1"/>
          </p:cNvGraphicFramePr>
          <p:nvPr/>
        </p:nvGraphicFramePr>
        <p:xfrm>
          <a:off x="457200" y="2195427"/>
          <a:ext cx="7864992" cy="370840"/>
        </p:xfrm>
        <a:graphic>
          <a:graphicData uri="http://schemas.openxmlformats.org/drawingml/2006/table">
            <a:tbl>
              <a:tblPr firstRow="1" bandRow="1">
                <a:tableStyleId>{5940675A-B579-460E-94D1-54222C63F5DA}</a:tableStyleId>
              </a:tblPr>
              <a:tblGrid>
                <a:gridCol w="655416">
                  <a:extLst>
                    <a:ext uri="{9D8B030D-6E8A-4147-A177-3AD203B41FA5}">
                      <a16:colId xmlns:a16="http://schemas.microsoft.com/office/drawing/2014/main" val="2124714988"/>
                    </a:ext>
                  </a:extLst>
                </a:gridCol>
                <a:gridCol w="655416">
                  <a:extLst>
                    <a:ext uri="{9D8B030D-6E8A-4147-A177-3AD203B41FA5}">
                      <a16:colId xmlns:a16="http://schemas.microsoft.com/office/drawing/2014/main" val="650705802"/>
                    </a:ext>
                  </a:extLst>
                </a:gridCol>
                <a:gridCol w="655416">
                  <a:extLst>
                    <a:ext uri="{9D8B030D-6E8A-4147-A177-3AD203B41FA5}">
                      <a16:colId xmlns:a16="http://schemas.microsoft.com/office/drawing/2014/main" val="4240309942"/>
                    </a:ext>
                  </a:extLst>
                </a:gridCol>
                <a:gridCol w="655416">
                  <a:extLst>
                    <a:ext uri="{9D8B030D-6E8A-4147-A177-3AD203B41FA5}">
                      <a16:colId xmlns:a16="http://schemas.microsoft.com/office/drawing/2014/main" val="2042918711"/>
                    </a:ext>
                  </a:extLst>
                </a:gridCol>
                <a:gridCol w="655416">
                  <a:extLst>
                    <a:ext uri="{9D8B030D-6E8A-4147-A177-3AD203B41FA5}">
                      <a16:colId xmlns:a16="http://schemas.microsoft.com/office/drawing/2014/main" val="4256306871"/>
                    </a:ext>
                  </a:extLst>
                </a:gridCol>
                <a:gridCol w="655416">
                  <a:extLst>
                    <a:ext uri="{9D8B030D-6E8A-4147-A177-3AD203B41FA5}">
                      <a16:colId xmlns:a16="http://schemas.microsoft.com/office/drawing/2014/main" val="4115476415"/>
                    </a:ext>
                  </a:extLst>
                </a:gridCol>
                <a:gridCol w="655416">
                  <a:extLst>
                    <a:ext uri="{9D8B030D-6E8A-4147-A177-3AD203B41FA5}">
                      <a16:colId xmlns:a16="http://schemas.microsoft.com/office/drawing/2014/main" val="3360696437"/>
                    </a:ext>
                  </a:extLst>
                </a:gridCol>
                <a:gridCol w="655416">
                  <a:extLst>
                    <a:ext uri="{9D8B030D-6E8A-4147-A177-3AD203B41FA5}">
                      <a16:colId xmlns:a16="http://schemas.microsoft.com/office/drawing/2014/main" val="2968902837"/>
                    </a:ext>
                  </a:extLst>
                </a:gridCol>
                <a:gridCol w="655416">
                  <a:extLst>
                    <a:ext uri="{9D8B030D-6E8A-4147-A177-3AD203B41FA5}">
                      <a16:colId xmlns:a16="http://schemas.microsoft.com/office/drawing/2014/main" val="3395693909"/>
                    </a:ext>
                  </a:extLst>
                </a:gridCol>
                <a:gridCol w="655416">
                  <a:extLst>
                    <a:ext uri="{9D8B030D-6E8A-4147-A177-3AD203B41FA5}">
                      <a16:colId xmlns:a16="http://schemas.microsoft.com/office/drawing/2014/main" val="2322616835"/>
                    </a:ext>
                  </a:extLst>
                </a:gridCol>
                <a:gridCol w="655416">
                  <a:extLst>
                    <a:ext uri="{9D8B030D-6E8A-4147-A177-3AD203B41FA5}">
                      <a16:colId xmlns:a16="http://schemas.microsoft.com/office/drawing/2014/main" val="2554072000"/>
                    </a:ext>
                  </a:extLst>
                </a:gridCol>
                <a:gridCol w="655416">
                  <a:extLst>
                    <a:ext uri="{9D8B030D-6E8A-4147-A177-3AD203B41FA5}">
                      <a16:colId xmlns:a16="http://schemas.microsoft.com/office/drawing/2014/main" val="2024271579"/>
                    </a:ext>
                  </a:extLst>
                </a:gridCol>
              </a:tblGrid>
              <a:tr h="370840">
                <a:tc>
                  <a:txBody>
                    <a:bodyPr/>
                    <a:lstStyle/>
                    <a:p>
                      <a:pPr algn="ctr"/>
                      <a:r>
                        <a:rPr lang="en-US" sz="1600" dirty="0">
                          <a:latin typeface="Consolas" panose="020B0609020204030204" pitchFamily="49" charset="0"/>
                        </a:rPr>
                        <a:t>'H'</a:t>
                      </a:r>
                    </a:p>
                  </a:txBody>
                  <a:tcPr/>
                </a:tc>
                <a:tc>
                  <a:txBody>
                    <a:bodyPr/>
                    <a:lstStyle/>
                    <a:p>
                      <a:pPr algn="ctr"/>
                      <a:r>
                        <a:rPr lang="en-US" sz="1600" dirty="0">
                          <a:latin typeface="Consolas" panose="020B0609020204030204" pitchFamily="49" charset="0"/>
                        </a:rPr>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'B'</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'\0'</a:t>
                      </a:r>
                    </a:p>
                  </a:txBody>
                  <a:tcPr/>
                </a:tc>
                <a:extLst>
                  <a:ext uri="{0D108BD9-81ED-4DB2-BD59-A6C34878D82A}">
                    <a16:rowId xmlns:a16="http://schemas.microsoft.com/office/drawing/2014/main" val="1243786530"/>
                  </a:ext>
                </a:extLst>
              </a:tr>
            </a:tbl>
          </a:graphicData>
        </a:graphic>
      </p:graphicFrame>
      <p:graphicFrame>
        <p:nvGraphicFramePr>
          <p:cNvPr id="10" name="Table 9">
            <a:extLst>
              <a:ext uri="{FF2B5EF4-FFF2-40B4-BE49-F238E27FC236}">
                <a16:creationId xmlns:a16="http://schemas.microsoft.com/office/drawing/2014/main" id="{43333099-2E6B-454F-B0ED-3CEDFA6F731E}"/>
              </a:ext>
            </a:extLst>
          </p:cNvPr>
          <p:cNvGraphicFramePr>
            <a:graphicFrameLocks noGrp="1"/>
          </p:cNvGraphicFramePr>
          <p:nvPr/>
        </p:nvGraphicFramePr>
        <p:xfrm>
          <a:off x="457200" y="3677761"/>
          <a:ext cx="7864992" cy="370840"/>
        </p:xfrm>
        <a:graphic>
          <a:graphicData uri="http://schemas.openxmlformats.org/drawingml/2006/table">
            <a:tbl>
              <a:tblPr firstRow="1" bandRow="1">
                <a:tableStyleId>{5940675A-B579-460E-94D1-54222C63F5DA}</a:tableStyleId>
              </a:tblPr>
              <a:tblGrid>
                <a:gridCol w="655416">
                  <a:extLst>
                    <a:ext uri="{9D8B030D-6E8A-4147-A177-3AD203B41FA5}">
                      <a16:colId xmlns:a16="http://schemas.microsoft.com/office/drawing/2014/main" val="2124714988"/>
                    </a:ext>
                  </a:extLst>
                </a:gridCol>
                <a:gridCol w="655416">
                  <a:extLst>
                    <a:ext uri="{9D8B030D-6E8A-4147-A177-3AD203B41FA5}">
                      <a16:colId xmlns:a16="http://schemas.microsoft.com/office/drawing/2014/main" val="650705802"/>
                    </a:ext>
                  </a:extLst>
                </a:gridCol>
                <a:gridCol w="655416">
                  <a:extLst>
                    <a:ext uri="{9D8B030D-6E8A-4147-A177-3AD203B41FA5}">
                      <a16:colId xmlns:a16="http://schemas.microsoft.com/office/drawing/2014/main" val="4240309942"/>
                    </a:ext>
                  </a:extLst>
                </a:gridCol>
                <a:gridCol w="655416">
                  <a:extLst>
                    <a:ext uri="{9D8B030D-6E8A-4147-A177-3AD203B41FA5}">
                      <a16:colId xmlns:a16="http://schemas.microsoft.com/office/drawing/2014/main" val="2042918711"/>
                    </a:ext>
                  </a:extLst>
                </a:gridCol>
                <a:gridCol w="655416">
                  <a:extLst>
                    <a:ext uri="{9D8B030D-6E8A-4147-A177-3AD203B41FA5}">
                      <a16:colId xmlns:a16="http://schemas.microsoft.com/office/drawing/2014/main" val="4256306871"/>
                    </a:ext>
                  </a:extLst>
                </a:gridCol>
                <a:gridCol w="655416">
                  <a:extLst>
                    <a:ext uri="{9D8B030D-6E8A-4147-A177-3AD203B41FA5}">
                      <a16:colId xmlns:a16="http://schemas.microsoft.com/office/drawing/2014/main" val="4115476415"/>
                    </a:ext>
                  </a:extLst>
                </a:gridCol>
                <a:gridCol w="655416">
                  <a:extLst>
                    <a:ext uri="{9D8B030D-6E8A-4147-A177-3AD203B41FA5}">
                      <a16:colId xmlns:a16="http://schemas.microsoft.com/office/drawing/2014/main" val="3360696437"/>
                    </a:ext>
                  </a:extLst>
                </a:gridCol>
                <a:gridCol w="655416">
                  <a:extLst>
                    <a:ext uri="{9D8B030D-6E8A-4147-A177-3AD203B41FA5}">
                      <a16:colId xmlns:a16="http://schemas.microsoft.com/office/drawing/2014/main" val="2968902837"/>
                    </a:ext>
                  </a:extLst>
                </a:gridCol>
                <a:gridCol w="655416">
                  <a:extLst>
                    <a:ext uri="{9D8B030D-6E8A-4147-A177-3AD203B41FA5}">
                      <a16:colId xmlns:a16="http://schemas.microsoft.com/office/drawing/2014/main" val="3395693909"/>
                    </a:ext>
                  </a:extLst>
                </a:gridCol>
                <a:gridCol w="655416">
                  <a:extLst>
                    <a:ext uri="{9D8B030D-6E8A-4147-A177-3AD203B41FA5}">
                      <a16:colId xmlns:a16="http://schemas.microsoft.com/office/drawing/2014/main" val="2322616835"/>
                    </a:ext>
                  </a:extLst>
                </a:gridCol>
                <a:gridCol w="655416">
                  <a:extLst>
                    <a:ext uri="{9D8B030D-6E8A-4147-A177-3AD203B41FA5}">
                      <a16:colId xmlns:a16="http://schemas.microsoft.com/office/drawing/2014/main" val="2554072000"/>
                    </a:ext>
                  </a:extLst>
                </a:gridCol>
                <a:gridCol w="655416">
                  <a:extLst>
                    <a:ext uri="{9D8B030D-6E8A-4147-A177-3AD203B41FA5}">
                      <a16:colId xmlns:a16="http://schemas.microsoft.com/office/drawing/2014/main" val="2024271579"/>
                    </a:ext>
                  </a:extLst>
                </a:gridCol>
              </a:tblGrid>
              <a:tr h="370840">
                <a:tc>
                  <a:txBody>
                    <a:bodyPr/>
                    <a:lstStyle/>
                    <a:p>
                      <a:pPr algn="ctr"/>
                      <a:r>
                        <a:rPr lang="en-US" sz="1600" dirty="0">
                          <a:latin typeface="Consolas" panose="020B0609020204030204" pitchFamily="49" charset="0"/>
                        </a:rPr>
                        <a:t>'H'</a:t>
                      </a:r>
                    </a:p>
                  </a:txBody>
                  <a:tcPr/>
                </a:tc>
                <a:tc>
                  <a:txBody>
                    <a:bodyPr/>
                    <a:lstStyle/>
                    <a:p>
                      <a:pPr algn="ctr"/>
                      <a:r>
                        <a:rPr lang="en-US" sz="1600" dirty="0">
                          <a:latin typeface="Consolas" panose="020B0609020204030204" pitchFamily="49" charset="0"/>
                        </a:rPr>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rPr>
                        <a:t>'\0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endParaRPr>
                    </a:p>
                  </a:txBody>
                  <a:tcPr/>
                </a:tc>
                <a:extLst>
                  <a:ext uri="{0D108BD9-81ED-4DB2-BD59-A6C34878D82A}">
                    <a16:rowId xmlns:a16="http://schemas.microsoft.com/office/drawing/2014/main" val="1243786530"/>
                  </a:ext>
                </a:extLst>
              </a:tr>
            </a:tbl>
          </a:graphicData>
        </a:graphic>
      </p:graphicFrame>
      <p:sp>
        <p:nvSpPr>
          <p:cNvPr id="7" name="TextBox 6">
            <a:extLst>
              <a:ext uri="{FF2B5EF4-FFF2-40B4-BE49-F238E27FC236}">
                <a16:creationId xmlns:a16="http://schemas.microsoft.com/office/drawing/2014/main" id="{A20A8203-CA40-DD4D-8316-C928F936E125}"/>
              </a:ext>
            </a:extLst>
          </p:cNvPr>
          <p:cNvSpPr txBox="1"/>
          <p:nvPr/>
        </p:nvSpPr>
        <p:spPr>
          <a:xfrm>
            <a:off x="8243409" y="136525"/>
            <a:ext cx="886781" cy="369332"/>
          </a:xfrm>
          <a:prstGeom prst="rect">
            <a:avLst/>
          </a:prstGeom>
          <a:noFill/>
        </p:spPr>
        <p:txBody>
          <a:bodyPr wrap="none" rtlCol="0">
            <a:spAutoFit/>
          </a:bodyPr>
          <a:lstStyle/>
          <a:p>
            <a:r>
              <a:rPr lang="en-US" dirty="0">
                <a:solidFill>
                  <a:schemeClr val="bg1">
                    <a:lumMod val="75000"/>
                  </a:schemeClr>
                </a:solidFill>
              </a:rPr>
              <a:t>063001</a:t>
            </a:r>
          </a:p>
        </p:txBody>
      </p:sp>
    </p:spTree>
    <p:extLst>
      <p:ext uri="{BB962C8B-B14F-4D97-AF65-F5344CB8AC3E}">
        <p14:creationId xmlns:p14="http://schemas.microsoft.com/office/powerpoint/2010/main" val="337199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BC51-51EC-4608-A072-326F1881A8BC}"/>
              </a:ext>
            </a:extLst>
          </p:cNvPr>
          <p:cNvSpPr>
            <a:spLocks noGrp="1"/>
          </p:cNvSpPr>
          <p:nvPr>
            <p:ph type="title"/>
          </p:nvPr>
        </p:nvSpPr>
        <p:spPr/>
        <p:txBody>
          <a:bodyPr/>
          <a:lstStyle/>
          <a:p>
            <a:r>
              <a:rPr lang="en-US" dirty="0"/>
              <a:t>Challenge 1 (Continue)</a:t>
            </a:r>
          </a:p>
        </p:txBody>
      </p:sp>
      <p:sp>
        <p:nvSpPr>
          <p:cNvPr id="3" name="Content Placeholder 2">
            <a:extLst>
              <a:ext uri="{FF2B5EF4-FFF2-40B4-BE49-F238E27FC236}">
                <a16:creationId xmlns:a16="http://schemas.microsoft.com/office/drawing/2014/main" id="{8D86D0AE-4F6C-4F00-A1DF-B70CFDC07C75}"/>
              </a:ext>
            </a:extLst>
          </p:cNvPr>
          <p:cNvSpPr>
            <a:spLocks noGrp="1"/>
          </p:cNvSpPr>
          <p:nvPr>
            <p:ph idx="1"/>
          </p:nvPr>
        </p:nvSpPr>
        <p:spPr/>
        <p:txBody>
          <a:bodyPr>
            <a:normAutofit lnSpcReduction="10000"/>
          </a:bodyPr>
          <a:lstStyle/>
          <a:p>
            <a:pPr marL="0" indent="0">
              <a:buNone/>
            </a:pPr>
            <a:r>
              <a:rPr lang="en-US" dirty="0"/>
              <a:t>To erase a character from a array, you may use a for loop to shift some portion of the string leftwards, and reduce the length of the character array by one.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altLang="zh-CN" dirty="0"/>
              <a:t>Implement the erase function and also write a program with the main body to test the function.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7B1098-EBB9-41E1-B41E-1AAECDB28FEB}"/>
              </a:ext>
            </a:extLst>
          </p:cNvPr>
          <p:cNvSpPr>
            <a:spLocks noGrp="1"/>
          </p:cNvSpPr>
          <p:nvPr>
            <p:ph type="sldNum" sz="quarter" idx="12"/>
          </p:nvPr>
        </p:nvSpPr>
        <p:spPr/>
        <p:txBody>
          <a:bodyPr/>
          <a:lstStyle/>
          <a:p>
            <a:fld id="{A2D5F323-9395-A24C-8003-89F99F5948AE}" type="slidenum">
              <a:rPr lang="en-US" smtClean="0"/>
              <a:pPr/>
              <a:t>26</a:t>
            </a:fld>
            <a:endParaRPr lang="en-US" dirty="0"/>
          </a:p>
        </p:txBody>
      </p:sp>
      <p:pic>
        <p:nvPicPr>
          <p:cNvPr id="8" name="Picture 7" descr="https://lh4.googleusercontent.com/NzeYBcR6UFbbY2MRSzbVI_l-XLhS_J5fJA6ptbPG3AGcFrJEn_Y5V17KHGMT1N6xPDA11m2NMOqzOnqVj1piZJoeJmEtttzRmHANVOFmR1obasEVMG12RXnSAbb5ZJRwkmRhRCXm">
            <a:extLst>
              <a:ext uri="{FF2B5EF4-FFF2-40B4-BE49-F238E27FC236}">
                <a16:creationId xmlns:a16="http://schemas.microsoft.com/office/drawing/2014/main" id="{DD9ACC56-F4DA-42C1-A6B3-26955D749D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2368" y="3005287"/>
            <a:ext cx="4737263" cy="1991089"/>
          </a:xfrm>
          <a:prstGeom prst="rect">
            <a:avLst/>
          </a:prstGeom>
          <a:noFill/>
          <a:ln>
            <a:noFill/>
          </a:ln>
        </p:spPr>
      </p:pic>
      <p:sp>
        <p:nvSpPr>
          <p:cNvPr id="6" name="TextBox 5">
            <a:extLst>
              <a:ext uri="{FF2B5EF4-FFF2-40B4-BE49-F238E27FC236}">
                <a16:creationId xmlns:a16="http://schemas.microsoft.com/office/drawing/2014/main" id="{4998B965-01B7-224E-8B09-1559C41F711B}"/>
              </a:ext>
            </a:extLst>
          </p:cNvPr>
          <p:cNvSpPr txBox="1"/>
          <p:nvPr/>
        </p:nvSpPr>
        <p:spPr>
          <a:xfrm>
            <a:off x="8243409" y="136525"/>
            <a:ext cx="886781" cy="369332"/>
          </a:xfrm>
          <a:prstGeom prst="rect">
            <a:avLst/>
          </a:prstGeom>
          <a:noFill/>
        </p:spPr>
        <p:txBody>
          <a:bodyPr wrap="none" rtlCol="0">
            <a:spAutoFit/>
          </a:bodyPr>
          <a:lstStyle/>
          <a:p>
            <a:r>
              <a:rPr lang="en-US" dirty="0">
                <a:solidFill>
                  <a:schemeClr val="bg1">
                    <a:lumMod val="75000"/>
                  </a:schemeClr>
                </a:solidFill>
              </a:rPr>
              <a:t>063001</a:t>
            </a:r>
          </a:p>
        </p:txBody>
      </p:sp>
    </p:spTree>
    <p:extLst>
      <p:ext uri="{BB962C8B-B14F-4D97-AF65-F5344CB8AC3E}">
        <p14:creationId xmlns:p14="http://schemas.microsoft.com/office/powerpoint/2010/main" val="250742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t>
            </a:r>
            <a:r>
              <a:rPr lang="en-US" dirty="0"/>
              <a:t> Data Type</a:t>
            </a:r>
          </a:p>
        </p:txBody>
      </p:sp>
      <p:sp>
        <p:nvSpPr>
          <p:cNvPr id="3" name="Content Placeholder 2"/>
          <p:cNvSpPr>
            <a:spLocks noGrp="1"/>
          </p:cNvSpPr>
          <p:nvPr>
            <p:ph idx="1"/>
          </p:nvPr>
        </p:nvSpPr>
        <p:spPr/>
        <p:txBody>
          <a:bodyPr>
            <a:normAutofit lnSpcReduction="10000"/>
          </a:bodyPr>
          <a:lstStyle/>
          <a:p>
            <a:r>
              <a:rPr lang="en-US" dirty="0"/>
              <a:t>Recall that the data type char is used for representing single characters, e.g., letters, digits, special symbols.</a:t>
            </a:r>
          </a:p>
          <a:p>
            <a:endParaRPr lang="en-US" dirty="0"/>
          </a:p>
          <a:p>
            <a:endParaRPr lang="en-US" dirty="0"/>
          </a:p>
          <a:p>
            <a:endParaRPr lang="en-US" dirty="0"/>
          </a:p>
          <a:p>
            <a:r>
              <a:rPr lang="en-US" dirty="0"/>
              <a:t>Each char takes up </a:t>
            </a:r>
            <a:r>
              <a:rPr lang="en-US" b="1" dirty="0"/>
              <a:t>1 byte </a:t>
            </a:r>
            <a:r>
              <a:rPr lang="en-US" dirty="0"/>
              <a:t>of storage space.</a:t>
            </a:r>
          </a:p>
          <a:p>
            <a:r>
              <a:rPr lang="en-US" dirty="0"/>
              <a:t>The most commonly used character set is ASCII (American Standard Code for Information Interchange), which uses 0-127 to represent a character.</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3</a:t>
            </a:fld>
            <a:endParaRPr lang="en-US"/>
          </a:p>
        </p:txBody>
      </p:sp>
      <p:sp>
        <p:nvSpPr>
          <p:cNvPr id="6" name="Rectangle 5"/>
          <p:cNvSpPr/>
          <p:nvPr/>
        </p:nvSpPr>
        <p:spPr>
          <a:xfrm>
            <a:off x="1901536" y="2478960"/>
            <a:ext cx="6130637" cy="111095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char c1 = </a:t>
            </a:r>
            <a:r>
              <a:rPr lang="en-US" b="1" dirty="0">
                <a:solidFill>
                  <a:schemeClr val="accent6">
                    <a:lumMod val="75000"/>
                  </a:schemeClr>
                </a:solidFill>
                <a:latin typeface="Consolas" charset="0"/>
                <a:ea typeface="Consolas" charset="0"/>
                <a:cs typeface="Consolas" charset="0"/>
              </a:rPr>
              <a:t>'a'</a:t>
            </a:r>
            <a:r>
              <a:rPr lang="en-US" dirty="0">
                <a:solidFill>
                  <a:schemeClr val="tx1"/>
                </a:solidFill>
                <a:latin typeface="Consolas" charset="0"/>
                <a:ea typeface="Consolas" charset="0"/>
                <a:cs typeface="Consolas" charset="0"/>
              </a:rPr>
              <a:t>;		</a:t>
            </a:r>
            <a:r>
              <a:rPr lang="en-US" dirty="0">
                <a:solidFill>
                  <a:schemeClr val="tx1">
                    <a:lumMod val="50000"/>
                    <a:lumOff val="50000"/>
                  </a:schemeClr>
                </a:solidFill>
                <a:latin typeface="Consolas" charset="0"/>
                <a:ea typeface="Consolas" charset="0"/>
                <a:cs typeface="Consolas" charset="0"/>
              </a:rPr>
              <a:t>// the character 'a'</a:t>
            </a:r>
          </a:p>
          <a:p>
            <a:r>
              <a:rPr lang="en-US" dirty="0">
                <a:solidFill>
                  <a:schemeClr val="tx1"/>
                </a:solidFill>
                <a:latin typeface="Consolas" charset="0"/>
                <a:ea typeface="Consolas" charset="0"/>
                <a:cs typeface="Consolas" charset="0"/>
              </a:rPr>
              <a:t>char c2 = </a:t>
            </a:r>
            <a:r>
              <a:rPr lang="en-US" b="1" dirty="0">
                <a:solidFill>
                  <a:schemeClr val="accent6">
                    <a:lumMod val="75000"/>
                  </a:schemeClr>
                </a:solidFill>
                <a:latin typeface="Consolas" charset="0"/>
                <a:ea typeface="Consolas" charset="0"/>
                <a:cs typeface="Consolas" charset="0"/>
              </a:rPr>
              <a:t>'2'</a:t>
            </a:r>
            <a:r>
              <a:rPr lang="en-US" dirty="0">
                <a:solidFill>
                  <a:schemeClr val="tx1"/>
                </a:solidFill>
                <a:latin typeface="Consolas" charset="0"/>
                <a:ea typeface="Consolas" charset="0"/>
                <a:cs typeface="Consolas" charset="0"/>
              </a:rPr>
              <a:t>;		</a:t>
            </a:r>
            <a:r>
              <a:rPr lang="en-US" dirty="0">
                <a:solidFill>
                  <a:schemeClr val="tx1">
                    <a:lumMod val="50000"/>
                    <a:lumOff val="50000"/>
                  </a:schemeClr>
                </a:solidFill>
                <a:latin typeface="Consolas" charset="0"/>
                <a:ea typeface="Consolas" charset="0"/>
                <a:cs typeface="Consolas" charset="0"/>
              </a:rPr>
              <a:t>// the character '2'</a:t>
            </a:r>
          </a:p>
          <a:p>
            <a:r>
              <a:rPr lang="en-US" dirty="0">
                <a:solidFill>
                  <a:schemeClr val="tx1"/>
                </a:solidFill>
                <a:latin typeface="Consolas" charset="0"/>
                <a:ea typeface="Consolas" charset="0"/>
                <a:cs typeface="Consolas" charset="0"/>
              </a:rPr>
              <a:t>char c3 = </a:t>
            </a:r>
            <a:r>
              <a:rPr lang="en-US" b="1" dirty="0">
                <a:solidFill>
                  <a:schemeClr val="accent6">
                    <a:lumMod val="75000"/>
                  </a:schemeClr>
                </a:solidFill>
                <a:latin typeface="Consolas" charset="0"/>
                <a:ea typeface="Consolas" charset="0"/>
                <a:cs typeface="Consolas" charset="0"/>
              </a:rPr>
              <a:t>'\n'</a:t>
            </a:r>
            <a:r>
              <a:rPr lang="en-US" dirty="0">
                <a:solidFill>
                  <a:schemeClr val="tx1"/>
                </a:solidFill>
                <a:latin typeface="Consolas" charset="0"/>
                <a:ea typeface="Consolas" charset="0"/>
                <a:cs typeface="Consolas" charset="0"/>
              </a:rPr>
              <a:t>;	</a:t>
            </a:r>
            <a:r>
              <a:rPr lang="en-US" dirty="0">
                <a:solidFill>
                  <a:schemeClr val="tx1">
                    <a:lumMod val="50000"/>
                    <a:lumOff val="50000"/>
                  </a:schemeClr>
                </a:solidFill>
                <a:latin typeface="Consolas" charset="0"/>
                <a:ea typeface="Consolas" charset="0"/>
                <a:cs typeface="Consolas" charset="0"/>
              </a:rPr>
              <a:t>// the newline character</a:t>
            </a:r>
          </a:p>
        </p:txBody>
      </p:sp>
    </p:spTree>
    <p:extLst>
      <p:ext uri="{BB962C8B-B14F-4D97-AF65-F5344CB8AC3E}">
        <p14:creationId xmlns:p14="http://schemas.microsoft.com/office/powerpoint/2010/main" val="4024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ASCII Character Set</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4</a:t>
            </a:fld>
            <a:endParaRPr lang="en-US"/>
          </a:p>
        </p:txBody>
      </p:sp>
      <p:graphicFrame>
        <p:nvGraphicFramePr>
          <p:cNvPr id="9" name="Table 8"/>
          <p:cNvGraphicFramePr>
            <a:graphicFrameLocks noGrp="1"/>
          </p:cNvGraphicFramePr>
          <p:nvPr/>
        </p:nvGraphicFramePr>
        <p:xfrm>
          <a:off x="566609" y="1051122"/>
          <a:ext cx="2677232" cy="5452222"/>
        </p:xfrm>
        <a:graphic>
          <a:graphicData uri="http://schemas.openxmlformats.org/drawingml/2006/table">
            <a:tbl>
              <a:tblPr bandRow="1">
                <a:effectLst/>
                <a:tableStyleId>{08FB837D-C827-4EFA-A057-4D05807E0F7C}</a:tableStyleId>
              </a:tblPr>
              <a:tblGrid>
                <a:gridCol w="1090276">
                  <a:extLst>
                    <a:ext uri="{9D8B030D-6E8A-4147-A177-3AD203B41FA5}">
                      <a16:colId xmlns:a16="http://schemas.microsoft.com/office/drawing/2014/main" val="20000"/>
                    </a:ext>
                  </a:extLst>
                </a:gridCol>
                <a:gridCol w="1586956">
                  <a:extLst>
                    <a:ext uri="{9D8B030D-6E8A-4147-A177-3AD203B41FA5}">
                      <a16:colId xmlns:a16="http://schemas.microsoft.com/office/drawing/2014/main" val="20001"/>
                    </a:ext>
                  </a:extLst>
                </a:gridCol>
              </a:tblGrid>
              <a:tr h="160124">
                <a:tc gridSpan="2">
                  <a:txBody>
                    <a:bodyPr/>
                    <a:lstStyle/>
                    <a:p>
                      <a:pPr algn="ctr" fontAlgn="b"/>
                      <a:r>
                        <a:rPr lang="en-US" sz="1000" b="1" u="none" strike="noStrike" dirty="0"/>
                        <a:t>Control Characters</a:t>
                      </a:r>
                      <a:endParaRPr lang="en-US" sz="1000" b="1" i="0" u="none" strike="noStrike" dirty="0">
                        <a:solidFill>
                          <a:srgbClr val="000000"/>
                        </a:solidFill>
                        <a:latin typeface="Calibri"/>
                      </a:endParaRPr>
                    </a:p>
                  </a:txBody>
                  <a:tcPr marL="5968" marR="5968" marT="5968" marB="0" anchor="b"/>
                </a:tc>
                <a:tc hMerge="1">
                  <a:txBody>
                    <a:bodyPr/>
                    <a:lstStyle/>
                    <a:p>
                      <a:endParaRPr lang="en-US"/>
                    </a:p>
                  </a:txBody>
                  <a:tcPr/>
                </a:tc>
                <a:extLst>
                  <a:ext uri="{0D108BD9-81ED-4DB2-BD59-A6C34878D82A}">
                    <a16:rowId xmlns:a16="http://schemas.microsoft.com/office/drawing/2014/main" val="10000"/>
                  </a:ext>
                </a:extLst>
              </a:tr>
              <a:tr h="160124">
                <a:tc>
                  <a:txBody>
                    <a:bodyPr/>
                    <a:lstStyle/>
                    <a:p>
                      <a:pPr algn="ctr" fontAlgn="b"/>
                      <a:r>
                        <a:rPr lang="en-US" sz="1000" u="none" strike="noStrike" dirty="0"/>
                        <a:t>0</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a:t>(Null character)</a:t>
                      </a:r>
                      <a:endParaRPr lang="en-US" sz="1000" b="0" i="0" u="none" strike="noStrike">
                        <a:solidFill>
                          <a:srgbClr val="000000"/>
                        </a:solidFill>
                        <a:latin typeface="Calibri"/>
                      </a:endParaRPr>
                    </a:p>
                  </a:txBody>
                  <a:tcPr marL="5968" marR="5968" marT="5968" marB="0" anchor="b"/>
                </a:tc>
                <a:extLst>
                  <a:ext uri="{0D108BD9-81ED-4DB2-BD59-A6C34878D82A}">
                    <a16:rowId xmlns:a16="http://schemas.microsoft.com/office/drawing/2014/main" val="10001"/>
                  </a:ext>
                </a:extLst>
              </a:tr>
              <a:tr h="160124">
                <a:tc>
                  <a:txBody>
                    <a:bodyPr/>
                    <a:lstStyle/>
                    <a:p>
                      <a:pPr algn="ctr" fontAlgn="b"/>
                      <a:r>
                        <a:rPr lang="en-US" sz="1000" u="none" strike="noStrike" dirty="0"/>
                        <a:t>1</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a:t>(Start of Header)</a:t>
                      </a:r>
                      <a:endParaRPr lang="en-US" sz="1000" b="0" i="0" u="none" strike="noStrike">
                        <a:solidFill>
                          <a:srgbClr val="000000"/>
                        </a:solidFill>
                        <a:latin typeface="Calibri"/>
                      </a:endParaRPr>
                    </a:p>
                  </a:txBody>
                  <a:tcPr marL="5968" marR="5968" marT="5968" marB="0" anchor="b"/>
                </a:tc>
                <a:extLst>
                  <a:ext uri="{0D108BD9-81ED-4DB2-BD59-A6C34878D82A}">
                    <a16:rowId xmlns:a16="http://schemas.microsoft.com/office/drawing/2014/main" val="10002"/>
                  </a:ext>
                </a:extLst>
              </a:tr>
              <a:tr h="160124">
                <a:tc>
                  <a:txBody>
                    <a:bodyPr/>
                    <a:lstStyle/>
                    <a:p>
                      <a:pPr algn="ctr" fontAlgn="b"/>
                      <a:r>
                        <a:rPr lang="en-US" sz="1000" u="none" strike="noStrike" dirty="0"/>
                        <a:t>2</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dirty="0"/>
                        <a:t>(Start of Text)</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3"/>
                  </a:ext>
                </a:extLst>
              </a:tr>
              <a:tr h="160124">
                <a:tc>
                  <a:txBody>
                    <a:bodyPr/>
                    <a:lstStyle/>
                    <a:p>
                      <a:pPr algn="ctr" fontAlgn="b"/>
                      <a:r>
                        <a:rPr lang="en-US" sz="1000" u="none" strike="noStrike" dirty="0"/>
                        <a:t>3</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dirty="0"/>
                        <a:t>(End of Text)</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4"/>
                  </a:ext>
                </a:extLst>
              </a:tr>
              <a:tr h="160124">
                <a:tc>
                  <a:txBody>
                    <a:bodyPr/>
                    <a:lstStyle/>
                    <a:p>
                      <a:pPr algn="ctr" fontAlgn="b"/>
                      <a:r>
                        <a:rPr lang="en-US" sz="1000" u="none" strike="noStrike"/>
                        <a:t>4</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(End of Trans.)</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5"/>
                  </a:ext>
                </a:extLst>
              </a:tr>
              <a:tr h="160124">
                <a:tc>
                  <a:txBody>
                    <a:bodyPr/>
                    <a:lstStyle/>
                    <a:p>
                      <a:pPr algn="ctr" fontAlgn="b"/>
                      <a:r>
                        <a:rPr lang="en-US" sz="1000" u="none" strike="noStrike"/>
                        <a:t>5</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(Enquiry)</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6"/>
                  </a:ext>
                </a:extLst>
              </a:tr>
              <a:tr h="160124">
                <a:tc>
                  <a:txBody>
                    <a:bodyPr/>
                    <a:lstStyle/>
                    <a:p>
                      <a:pPr algn="ctr" fontAlgn="b"/>
                      <a:r>
                        <a:rPr lang="en-US" sz="1000" u="none" strike="noStrike"/>
                        <a:t>6</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(Acknowledgement)</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7"/>
                  </a:ext>
                </a:extLst>
              </a:tr>
              <a:tr h="160124">
                <a:tc>
                  <a:txBody>
                    <a:bodyPr/>
                    <a:lstStyle/>
                    <a:p>
                      <a:pPr algn="ctr" fontAlgn="b"/>
                      <a:r>
                        <a:rPr lang="en-US" sz="1000" u="none" strike="noStrike"/>
                        <a:t>7</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(Bell)</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8"/>
                  </a:ext>
                </a:extLst>
              </a:tr>
              <a:tr h="160124">
                <a:tc>
                  <a:txBody>
                    <a:bodyPr/>
                    <a:lstStyle/>
                    <a:p>
                      <a:pPr algn="ctr" fontAlgn="b"/>
                      <a:r>
                        <a:rPr lang="en-US" sz="1000" u="none" strike="noStrike"/>
                        <a:t>8</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(Backspace)</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09"/>
                  </a:ext>
                </a:extLst>
              </a:tr>
              <a:tr h="160124">
                <a:tc>
                  <a:txBody>
                    <a:bodyPr/>
                    <a:lstStyle/>
                    <a:p>
                      <a:pPr algn="ctr" fontAlgn="b"/>
                      <a:r>
                        <a:rPr lang="en-US" sz="1000" u="none" strike="noStrike"/>
                        <a:t>9</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(Horizontal Tab)</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0"/>
                  </a:ext>
                </a:extLst>
              </a:tr>
              <a:tr h="160124">
                <a:tc>
                  <a:txBody>
                    <a:bodyPr/>
                    <a:lstStyle/>
                    <a:p>
                      <a:pPr algn="ctr" fontAlgn="b"/>
                      <a:r>
                        <a:rPr lang="en-US" sz="1000" u="none" strike="noStrike"/>
                        <a:t>10</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(Line feed)</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1"/>
                  </a:ext>
                </a:extLst>
              </a:tr>
              <a:tr h="160124">
                <a:tc>
                  <a:txBody>
                    <a:bodyPr/>
                    <a:lstStyle/>
                    <a:p>
                      <a:pPr algn="ctr" fontAlgn="b"/>
                      <a:r>
                        <a:rPr lang="en-US" sz="1000" u="none" strike="noStrike"/>
                        <a:t>11</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(Vertical Tab)</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2"/>
                  </a:ext>
                </a:extLst>
              </a:tr>
              <a:tr h="160124">
                <a:tc>
                  <a:txBody>
                    <a:bodyPr/>
                    <a:lstStyle/>
                    <a:p>
                      <a:pPr algn="ctr" fontAlgn="b"/>
                      <a:r>
                        <a:rPr lang="en-US" sz="1000" u="none" strike="noStrike"/>
                        <a:t>12</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(Form feed)</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3"/>
                  </a:ext>
                </a:extLst>
              </a:tr>
              <a:tr h="160124">
                <a:tc>
                  <a:txBody>
                    <a:bodyPr/>
                    <a:lstStyle/>
                    <a:p>
                      <a:pPr algn="ctr" fontAlgn="b"/>
                      <a:r>
                        <a:rPr lang="en-US" sz="1000" u="none" strike="noStrike"/>
                        <a:t>13</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(Carriage return)</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4"/>
                  </a:ext>
                </a:extLst>
              </a:tr>
              <a:tr h="160124">
                <a:tc>
                  <a:txBody>
                    <a:bodyPr/>
                    <a:lstStyle/>
                    <a:p>
                      <a:pPr algn="ctr" fontAlgn="b"/>
                      <a:r>
                        <a:rPr lang="en-US" sz="1000" u="none" strike="noStrike"/>
                        <a:t>14</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(Shift Out)</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5"/>
                  </a:ext>
                </a:extLst>
              </a:tr>
              <a:tr h="160124">
                <a:tc>
                  <a:txBody>
                    <a:bodyPr/>
                    <a:lstStyle/>
                    <a:p>
                      <a:pPr algn="ctr" fontAlgn="b"/>
                      <a:r>
                        <a:rPr lang="en-US" sz="1000" u="none" strike="noStrike"/>
                        <a:t>15</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(Shift In)</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6"/>
                  </a:ext>
                </a:extLst>
              </a:tr>
              <a:tr h="160124">
                <a:tc>
                  <a:txBody>
                    <a:bodyPr/>
                    <a:lstStyle/>
                    <a:p>
                      <a:pPr algn="ctr" fontAlgn="b"/>
                      <a:r>
                        <a:rPr lang="en-US" sz="1000" u="none" strike="noStrike"/>
                        <a:t>16</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(Data link escape)</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7"/>
                  </a:ext>
                </a:extLst>
              </a:tr>
              <a:tr h="160124">
                <a:tc>
                  <a:txBody>
                    <a:bodyPr/>
                    <a:lstStyle/>
                    <a:p>
                      <a:pPr algn="ctr" fontAlgn="b"/>
                      <a:r>
                        <a:rPr lang="en-US" sz="1000" u="none" strike="noStrike"/>
                        <a:t>17</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(Device control 1)</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8"/>
                  </a:ext>
                </a:extLst>
              </a:tr>
              <a:tr h="160124">
                <a:tc>
                  <a:txBody>
                    <a:bodyPr/>
                    <a:lstStyle/>
                    <a:p>
                      <a:pPr algn="ctr" fontAlgn="b"/>
                      <a:r>
                        <a:rPr lang="en-US" sz="1000" u="none" strike="noStrike" dirty="0"/>
                        <a:t>18</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dirty="0"/>
                        <a:t>(Device control 2)</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19"/>
                  </a:ext>
                </a:extLst>
              </a:tr>
              <a:tr h="160124">
                <a:tc>
                  <a:txBody>
                    <a:bodyPr/>
                    <a:lstStyle/>
                    <a:p>
                      <a:pPr algn="ctr" fontAlgn="b"/>
                      <a:r>
                        <a:rPr lang="en-US" sz="1000" u="none" strike="noStrike"/>
                        <a:t>19</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(Device control 3)</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0"/>
                  </a:ext>
                </a:extLst>
              </a:tr>
              <a:tr h="160124">
                <a:tc>
                  <a:txBody>
                    <a:bodyPr/>
                    <a:lstStyle/>
                    <a:p>
                      <a:pPr algn="ctr" fontAlgn="b"/>
                      <a:r>
                        <a:rPr lang="en-US" sz="1000" u="none" strike="noStrike"/>
                        <a:t>20</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(Device control 4)</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1"/>
                  </a:ext>
                </a:extLst>
              </a:tr>
              <a:tr h="160124">
                <a:tc>
                  <a:txBody>
                    <a:bodyPr/>
                    <a:lstStyle/>
                    <a:p>
                      <a:pPr algn="ctr" fontAlgn="b"/>
                      <a:r>
                        <a:rPr lang="en-US" sz="1000" u="none" strike="noStrike"/>
                        <a:t>21</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(Negative </a:t>
                      </a:r>
                      <a:r>
                        <a:rPr lang="en-US" sz="1000" u="none" strike="noStrike" dirty="0" err="1"/>
                        <a:t>acknowl</a:t>
                      </a:r>
                      <a:r>
                        <a:rPr lang="en-US" sz="1000" u="none" strike="noStrike" dirty="0"/>
                        <a:t>.)</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2"/>
                  </a:ext>
                </a:extLst>
              </a:tr>
              <a:tr h="160124">
                <a:tc>
                  <a:txBody>
                    <a:bodyPr/>
                    <a:lstStyle/>
                    <a:p>
                      <a:pPr algn="ctr" fontAlgn="b"/>
                      <a:r>
                        <a:rPr lang="en-US" sz="1000" u="none" strike="noStrike"/>
                        <a:t>22</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(Synchronous idle)</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3"/>
                  </a:ext>
                </a:extLst>
              </a:tr>
              <a:tr h="160124">
                <a:tc>
                  <a:txBody>
                    <a:bodyPr/>
                    <a:lstStyle/>
                    <a:p>
                      <a:pPr algn="ctr" fontAlgn="b"/>
                      <a:r>
                        <a:rPr lang="en-US" sz="1000" u="none" strike="noStrike"/>
                        <a:t>23</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(End of trans. block)</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4"/>
                  </a:ext>
                </a:extLst>
              </a:tr>
              <a:tr h="160124">
                <a:tc>
                  <a:txBody>
                    <a:bodyPr/>
                    <a:lstStyle/>
                    <a:p>
                      <a:pPr algn="ctr" fontAlgn="b"/>
                      <a:r>
                        <a:rPr lang="en-US" sz="1000" u="none" strike="noStrike"/>
                        <a:t>24</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(Cancel)</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5"/>
                  </a:ext>
                </a:extLst>
              </a:tr>
              <a:tr h="160124">
                <a:tc>
                  <a:txBody>
                    <a:bodyPr/>
                    <a:lstStyle/>
                    <a:p>
                      <a:pPr algn="ctr" fontAlgn="b"/>
                      <a:r>
                        <a:rPr lang="en-US" sz="1000" u="none" strike="noStrike" dirty="0"/>
                        <a:t>25</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dirty="0"/>
                        <a:t>(End of medium)</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6"/>
                  </a:ext>
                </a:extLst>
              </a:tr>
              <a:tr h="160124">
                <a:tc>
                  <a:txBody>
                    <a:bodyPr/>
                    <a:lstStyle/>
                    <a:p>
                      <a:pPr algn="ctr" fontAlgn="b"/>
                      <a:r>
                        <a:rPr lang="en-US" sz="1000" u="none" strike="noStrike"/>
                        <a:t>26</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(Substitute)</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7"/>
                  </a:ext>
                </a:extLst>
              </a:tr>
              <a:tr h="160124">
                <a:tc>
                  <a:txBody>
                    <a:bodyPr/>
                    <a:lstStyle/>
                    <a:p>
                      <a:pPr algn="ctr" fontAlgn="b"/>
                      <a:r>
                        <a:rPr lang="en-US" sz="1000" u="none" strike="noStrike"/>
                        <a:t>27</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(Escape)</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8"/>
                  </a:ext>
                </a:extLst>
              </a:tr>
              <a:tr h="160124">
                <a:tc>
                  <a:txBody>
                    <a:bodyPr/>
                    <a:lstStyle/>
                    <a:p>
                      <a:pPr algn="ctr" fontAlgn="b"/>
                      <a:r>
                        <a:rPr lang="en-US" sz="1000" u="none" strike="noStrike"/>
                        <a:t>28</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(File separator)</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29"/>
                  </a:ext>
                </a:extLst>
              </a:tr>
              <a:tr h="160124">
                <a:tc>
                  <a:txBody>
                    <a:bodyPr/>
                    <a:lstStyle/>
                    <a:p>
                      <a:pPr algn="ctr" fontAlgn="b"/>
                      <a:r>
                        <a:rPr lang="en-US" sz="1000" u="none" strike="noStrike"/>
                        <a:t>29</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(Group separator)</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30"/>
                  </a:ext>
                </a:extLst>
              </a:tr>
              <a:tr h="160124">
                <a:tc>
                  <a:txBody>
                    <a:bodyPr/>
                    <a:lstStyle/>
                    <a:p>
                      <a:pPr algn="ctr" fontAlgn="b"/>
                      <a:r>
                        <a:rPr lang="en-US" sz="1000" u="none" strike="noStrike" dirty="0"/>
                        <a:t>30</a:t>
                      </a:r>
                      <a:endParaRPr lang="en-US" sz="1000" b="0" i="0" u="none" strike="noStrike" dirty="0">
                        <a:solidFill>
                          <a:srgbClr val="000000"/>
                        </a:solidFill>
                        <a:latin typeface="Calibri"/>
                      </a:endParaRPr>
                    </a:p>
                  </a:txBody>
                  <a:tcPr marL="5968" marR="5968" marT="5968" marB="0" anchor="b"/>
                </a:tc>
                <a:tc>
                  <a:txBody>
                    <a:bodyPr/>
                    <a:lstStyle/>
                    <a:p>
                      <a:pPr algn="ctr" fontAlgn="b"/>
                      <a:r>
                        <a:rPr lang="en-US" sz="1000" u="none" strike="noStrike" dirty="0"/>
                        <a:t>(Record separator)</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31"/>
                  </a:ext>
                </a:extLst>
              </a:tr>
              <a:tr h="160124">
                <a:tc>
                  <a:txBody>
                    <a:bodyPr/>
                    <a:lstStyle/>
                    <a:p>
                      <a:pPr algn="ctr" fontAlgn="b"/>
                      <a:r>
                        <a:rPr lang="en-US" sz="1000" u="none" strike="noStrike"/>
                        <a:t>31</a:t>
                      </a:r>
                      <a:endParaRPr lang="en-US" sz="1000" b="0" i="0" u="none" strike="noStrike">
                        <a:solidFill>
                          <a:srgbClr val="000000"/>
                        </a:solidFill>
                        <a:latin typeface="Calibri"/>
                      </a:endParaRPr>
                    </a:p>
                  </a:txBody>
                  <a:tcPr marL="5968" marR="5968" marT="5968" marB="0" anchor="b"/>
                </a:tc>
                <a:tc>
                  <a:txBody>
                    <a:bodyPr/>
                    <a:lstStyle/>
                    <a:p>
                      <a:pPr algn="ctr" fontAlgn="b"/>
                      <a:r>
                        <a:rPr lang="en-US" sz="1000" u="none" strike="noStrike" dirty="0"/>
                        <a:t>(Unit separator)</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32"/>
                  </a:ext>
                </a:extLst>
              </a:tr>
              <a:tr h="168130">
                <a:tc>
                  <a:txBody>
                    <a:bodyPr/>
                    <a:lstStyle/>
                    <a:p>
                      <a:pPr algn="ctr" fontAlgn="b"/>
                      <a:r>
                        <a:rPr lang="en-US" sz="1000" u="none" strike="noStrike" dirty="0"/>
                        <a:t>127</a:t>
                      </a:r>
                      <a:endParaRPr lang="en-US" sz="1000" b="0" i="0" u="none" strike="noStrike" dirty="0">
                        <a:solidFill>
                          <a:schemeClr val="tx1"/>
                        </a:solidFill>
                        <a:latin typeface="Calibri"/>
                      </a:endParaRPr>
                    </a:p>
                  </a:txBody>
                  <a:tcPr marL="5968" marR="5968" marT="5968" marB="0" anchor="b"/>
                </a:tc>
                <a:tc>
                  <a:txBody>
                    <a:bodyPr/>
                    <a:lstStyle/>
                    <a:p>
                      <a:pPr algn="ctr" fontAlgn="b"/>
                      <a:r>
                        <a:rPr lang="en-US" sz="1000" u="none" strike="noStrike" dirty="0"/>
                        <a:t>(Delete) </a:t>
                      </a:r>
                      <a:endParaRPr lang="en-US" sz="1000" b="0" i="0" u="none" strike="noStrike" dirty="0">
                        <a:solidFill>
                          <a:srgbClr val="000000"/>
                        </a:solidFill>
                        <a:latin typeface="Calibri"/>
                      </a:endParaRPr>
                    </a:p>
                  </a:txBody>
                  <a:tcPr marL="5968" marR="5968" marT="5968" marB="0" anchor="b"/>
                </a:tc>
                <a:extLst>
                  <a:ext uri="{0D108BD9-81ED-4DB2-BD59-A6C34878D82A}">
                    <a16:rowId xmlns:a16="http://schemas.microsoft.com/office/drawing/2014/main" val="10033"/>
                  </a:ext>
                </a:extLst>
              </a:tr>
            </a:tbl>
          </a:graphicData>
        </a:graphic>
      </p:graphicFrame>
      <p:graphicFrame>
        <p:nvGraphicFramePr>
          <p:cNvPr id="10" name="Table 9"/>
          <p:cNvGraphicFramePr>
            <a:graphicFrameLocks noGrp="1"/>
          </p:cNvGraphicFramePr>
          <p:nvPr/>
        </p:nvGraphicFramePr>
        <p:xfrm>
          <a:off x="4067933" y="1051107"/>
          <a:ext cx="4341132" cy="5340148"/>
        </p:xfrm>
        <a:graphic>
          <a:graphicData uri="http://schemas.openxmlformats.org/drawingml/2006/table">
            <a:tbl>
              <a:tblPr bandRow="1">
                <a:effectLst/>
                <a:tableStyleId>{69C7853C-536D-4A76-A0AE-DD22124D55A5}</a:tableStyleId>
              </a:tblPr>
              <a:tblGrid>
                <a:gridCol w="723522">
                  <a:extLst>
                    <a:ext uri="{9D8B030D-6E8A-4147-A177-3AD203B41FA5}">
                      <a16:colId xmlns:a16="http://schemas.microsoft.com/office/drawing/2014/main" val="20000"/>
                    </a:ext>
                  </a:extLst>
                </a:gridCol>
                <a:gridCol w="723522">
                  <a:extLst>
                    <a:ext uri="{9D8B030D-6E8A-4147-A177-3AD203B41FA5}">
                      <a16:colId xmlns:a16="http://schemas.microsoft.com/office/drawing/2014/main" val="20001"/>
                    </a:ext>
                  </a:extLst>
                </a:gridCol>
                <a:gridCol w="723522">
                  <a:extLst>
                    <a:ext uri="{9D8B030D-6E8A-4147-A177-3AD203B41FA5}">
                      <a16:colId xmlns:a16="http://schemas.microsoft.com/office/drawing/2014/main" val="20002"/>
                    </a:ext>
                  </a:extLst>
                </a:gridCol>
                <a:gridCol w="723522">
                  <a:extLst>
                    <a:ext uri="{9D8B030D-6E8A-4147-A177-3AD203B41FA5}">
                      <a16:colId xmlns:a16="http://schemas.microsoft.com/office/drawing/2014/main" val="20003"/>
                    </a:ext>
                  </a:extLst>
                </a:gridCol>
                <a:gridCol w="723522">
                  <a:extLst>
                    <a:ext uri="{9D8B030D-6E8A-4147-A177-3AD203B41FA5}">
                      <a16:colId xmlns:a16="http://schemas.microsoft.com/office/drawing/2014/main" val="20004"/>
                    </a:ext>
                  </a:extLst>
                </a:gridCol>
                <a:gridCol w="723522">
                  <a:extLst>
                    <a:ext uri="{9D8B030D-6E8A-4147-A177-3AD203B41FA5}">
                      <a16:colId xmlns:a16="http://schemas.microsoft.com/office/drawing/2014/main" val="20005"/>
                    </a:ext>
                  </a:extLst>
                </a:gridCol>
              </a:tblGrid>
              <a:tr h="146078">
                <a:tc gridSpan="6">
                  <a:txBody>
                    <a:bodyPr/>
                    <a:lstStyle/>
                    <a:p>
                      <a:pPr algn="ctr" fontAlgn="b"/>
                      <a:r>
                        <a:rPr lang="en-US" sz="1000" b="1" u="none" strike="noStrike" dirty="0"/>
                        <a:t>Printable Characters</a:t>
                      </a:r>
                      <a:endParaRPr lang="en-US" sz="1000" b="1" i="0" u="none" strike="noStrike" dirty="0">
                        <a:solidFill>
                          <a:srgbClr val="000000"/>
                        </a:solidFill>
                        <a:latin typeface="Calibri"/>
                      </a:endParaRPr>
                    </a:p>
                  </a:txBody>
                  <a:tcPr marL="6148" marR="6148" marT="6148" marB="0" anchor="b"/>
                </a:tc>
                <a:tc hMerge="1">
                  <a:txBody>
                    <a:bodyPr/>
                    <a:lstStyle/>
                    <a:p>
                      <a:pPr algn="l" fontAlgn="b"/>
                      <a:endParaRPr lang="en-US" sz="1000" b="0" i="0" u="none" strike="noStrike" dirty="0">
                        <a:solidFill>
                          <a:srgbClr val="000000"/>
                        </a:solidFill>
                        <a:latin typeface="Calibri"/>
                      </a:endParaRPr>
                    </a:p>
                  </a:txBody>
                  <a:tcPr marL="6148" marR="6148" marT="6148" marB="0" anchor="b"/>
                </a:tc>
                <a:tc hMerge="1">
                  <a:txBody>
                    <a:bodyPr/>
                    <a:lstStyle/>
                    <a:p>
                      <a:pPr algn="l" fontAlgn="b"/>
                      <a:endParaRPr lang="en-US" sz="1000" b="0" i="0" u="none" strike="noStrike" dirty="0">
                        <a:solidFill>
                          <a:srgbClr val="000000"/>
                        </a:solidFill>
                        <a:latin typeface="Calibri"/>
                      </a:endParaRPr>
                    </a:p>
                  </a:txBody>
                  <a:tcPr marL="6148" marR="6148" marT="6148" marB="0" anchor="b"/>
                </a:tc>
                <a:tc hMerge="1">
                  <a:txBody>
                    <a:bodyPr/>
                    <a:lstStyle/>
                    <a:p>
                      <a:pPr algn="l" fontAlgn="b"/>
                      <a:endParaRPr lang="en-US" sz="1000" b="0" i="0" u="none" strike="noStrike" dirty="0">
                        <a:solidFill>
                          <a:srgbClr val="000000"/>
                        </a:solidFill>
                        <a:latin typeface="Calibri"/>
                      </a:endParaRPr>
                    </a:p>
                  </a:txBody>
                  <a:tcPr marL="6148" marR="6148" marT="6148" marB="0" anchor="b"/>
                </a:tc>
                <a:tc hMerge="1">
                  <a:txBody>
                    <a:bodyPr/>
                    <a:lstStyle/>
                    <a:p>
                      <a:pPr algn="l" fontAlgn="b"/>
                      <a:endParaRPr lang="en-US" sz="1000" b="0" i="0" u="none" strike="noStrike" dirty="0">
                        <a:solidFill>
                          <a:srgbClr val="000000"/>
                        </a:solidFill>
                        <a:latin typeface="Calibri"/>
                      </a:endParaRPr>
                    </a:p>
                  </a:txBody>
                  <a:tcPr marL="6148" marR="6148" marT="6148" marB="0" anchor="b"/>
                </a:tc>
                <a:tc hMerge="1">
                  <a:txBody>
                    <a:bodyPr/>
                    <a:lstStyle/>
                    <a:p>
                      <a:pPr algn="l" fontAlgn="b"/>
                      <a:endParaRPr lang="en-US" sz="1000" b="0" i="0" u="none" strike="noStrike" dirty="0">
                        <a:solidFill>
                          <a:srgbClr val="000000"/>
                        </a:solidFill>
                        <a:latin typeface="Calibri"/>
                      </a:endParaRPr>
                    </a:p>
                  </a:txBody>
                  <a:tcPr marL="6148" marR="6148" marT="6148" marB="0" anchor="b"/>
                </a:tc>
                <a:extLst>
                  <a:ext uri="{0D108BD9-81ED-4DB2-BD59-A6C34878D82A}">
                    <a16:rowId xmlns:a16="http://schemas.microsoft.com/office/drawing/2014/main" val="10000"/>
                  </a:ext>
                </a:extLst>
              </a:tr>
              <a:tr h="161224">
                <a:tc>
                  <a:txBody>
                    <a:bodyPr/>
                    <a:lstStyle/>
                    <a:p>
                      <a:pPr algn="ctr" fontAlgn="b"/>
                      <a:r>
                        <a:rPr lang="en-US" sz="1000" u="none" strike="noStrike" dirty="0"/>
                        <a:t>32</a:t>
                      </a:r>
                      <a:endParaRPr lang="en-US" sz="1000" b="0" i="0" u="none" strike="noStrike" dirty="0">
                        <a:solidFill>
                          <a:srgbClr val="000000"/>
                        </a:solidFill>
                        <a:latin typeface="Calibri"/>
                      </a:endParaRPr>
                    </a:p>
                  </a:txBody>
                  <a:tcPr marL="6148" marR="6148" marT="6148" marB="0" anchor="b"/>
                </a:tc>
                <a:tc>
                  <a:txBody>
                    <a:bodyPr/>
                    <a:lstStyle/>
                    <a:p>
                      <a:pPr algn="ctr" fontAlgn="b"/>
                      <a:r>
                        <a:rPr lang="en-US" sz="1000" b="1" u="none" strike="noStrike" dirty="0"/>
                        <a:t>space</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64</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96</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161224">
                <a:tc>
                  <a:txBody>
                    <a:bodyPr/>
                    <a:lstStyle/>
                    <a:p>
                      <a:pPr algn="ctr" fontAlgn="b"/>
                      <a:r>
                        <a:rPr lang="en-US" sz="1000" u="none" strike="noStrike" dirty="0"/>
                        <a:t>33</a:t>
                      </a:r>
                      <a:endParaRPr lang="en-US" sz="1000" b="0" i="0" u="none" strike="noStrike" dirty="0">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65</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97</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161224">
                <a:tc>
                  <a:txBody>
                    <a:bodyPr/>
                    <a:lstStyle/>
                    <a:p>
                      <a:pPr algn="ctr" fontAlgn="b"/>
                      <a:r>
                        <a:rPr lang="en-US" sz="1000" u="none" strike="noStrike" dirty="0"/>
                        <a:t>34</a:t>
                      </a:r>
                      <a:endParaRPr lang="en-US" sz="1000" b="0" i="0" u="none" strike="noStrike" dirty="0">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66</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B</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98</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b</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161224">
                <a:tc>
                  <a:txBody>
                    <a:bodyPr/>
                    <a:lstStyle/>
                    <a:p>
                      <a:pPr algn="ctr" fontAlgn="b"/>
                      <a:r>
                        <a:rPr lang="en-US" sz="1000" u="none" strike="noStrike" dirty="0"/>
                        <a:t>35</a:t>
                      </a:r>
                      <a:endParaRPr lang="en-US" sz="1000" b="0" i="0" u="none" strike="noStrike" dirty="0">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67</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C</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99</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a:t>c</a:t>
                      </a:r>
                      <a:endParaRPr lang="en-US" sz="10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161224">
                <a:tc>
                  <a:txBody>
                    <a:bodyPr/>
                    <a:lstStyle/>
                    <a:p>
                      <a:pPr algn="ctr" fontAlgn="b"/>
                      <a:r>
                        <a:rPr lang="en-US" sz="1000" u="none" strike="noStrike"/>
                        <a:t>36</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68</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D</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100</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a:t>d</a:t>
                      </a:r>
                      <a:endParaRPr lang="en-US" sz="10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161224">
                <a:tc>
                  <a:txBody>
                    <a:bodyPr/>
                    <a:lstStyle/>
                    <a:p>
                      <a:pPr algn="ctr" fontAlgn="b"/>
                      <a:r>
                        <a:rPr lang="en-US" sz="1000" u="none" strike="noStrike"/>
                        <a:t>37</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69</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E</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101</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a:t>e</a:t>
                      </a:r>
                      <a:endParaRPr lang="en-US" sz="10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161224">
                <a:tc>
                  <a:txBody>
                    <a:bodyPr/>
                    <a:lstStyle/>
                    <a:p>
                      <a:pPr algn="ctr" fontAlgn="b"/>
                      <a:r>
                        <a:rPr lang="en-US" sz="1000" u="none" strike="noStrike"/>
                        <a:t>38</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&amp;</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70</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F</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102</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f</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161224">
                <a:tc>
                  <a:txBody>
                    <a:bodyPr/>
                    <a:lstStyle/>
                    <a:p>
                      <a:pPr algn="ctr" fontAlgn="b"/>
                      <a:r>
                        <a:rPr lang="en-US" sz="1000" u="none" strike="noStrike"/>
                        <a:t>39</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71</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G</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103</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g</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161224">
                <a:tc>
                  <a:txBody>
                    <a:bodyPr/>
                    <a:lstStyle/>
                    <a:p>
                      <a:pPr algn="ctr" fontAlgn="b"/>
                      <a:r>
                        <a:rPr lang="en-US" sz="1000" u="none" strike="noStrike"/>
                        <a:t>40</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72</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H</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104</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a:t>h</a:t>
                      </a:r>
                      <a:endParaRPr lang="en-US" sz="1000" b="1"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161224">
                <a:tc>
                  <a:txBody>
                    <a:bodyPr/>
                    <a:lstStyle/>
                    <a:p>
                      <a:pPr algn="ctr" fontAlgn="b"/>
                      <a:r>
                        <a:rPr lang="en-US" sz="1000" u="none" strike="noStrike"/>
                        <a:t>41</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73</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I</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105</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err="1"/>
                        <a:t>i</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0"/>
                  </a:ext>
                </a:extLst>
              </a:tr>
              <a:tr h="161224">
                <a:tc>
                  <a:txBody>
                    <a:bodyPr/>
                    <a:lstStyle/>
                    <a:p>
                      <a:pPr algn="ctr" fontAlgn="b"/>
                      <a:r>
                        <a:rPr lang="en-US" sz="1000" u="none" strike="noStrike"/>
                        <a:t>42</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74</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J</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106</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j</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1"/>
                  </a:ext>
                </a:extLst>
              </a:tr>
              <a:tr h="161224">
                <a:tc>
                  <a:txBody>
                    <a:bodyPr/>
                    <a:lstStyle/>
                    <a:p>
                      <a:pPr algn="ctr" fontAlgn="b"/>
                      <a:r>
                        <a:rPr lang="en-US" sz="1000" u="none" strike="noStrike" dirty="0"/>
                        <a:t>43</a:t>
                      </a:r>
                      <a:endParaRPr lang="en-US" sz="1000" b="0" i="0" u="none" strike="noStrike" dirty="0">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75</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K</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107</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k</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2"/>
                  </a:ext>
                </a:extLst>
              </a:tr>
              <a:tr h="161224">
                <a:tc>
                  <a:txBody>
                    <a:bodyPr/>
                    <a:lstStyle/>
                    <a:p>
                      <a:pPr algn="ctr" fontAlgn="b"/>
                      <a:r>
                        <a:rPr lang="en-US" sz="1000" u="none" strike="noStrike"/>
                        <a:t>44</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76</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L</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108</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l</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3"/>
                  </a:ext>
                </a:extLst>
              </a:tr>
              <a:tr h="161224">
                <a:tc>
                  <a:txBody>
                    <a:bodyPr/>
                    <a:lstStyle/>
                    <a:p>
                      <a:pPr algn="ctr" fontAlgn="b"/>
                      <a:r>
                        <a:rPr lang="en-US" sz="1000" u="none" strike="noStrike"/>
                        <a:t>45</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77</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M</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109</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m</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4"/>
                  </a:ext>
                </a:extLst>
              </a:tr>
              <a:tr h="161224">
                <a:tc>
                  <a:txBody>
                    <a:bodyPr/>
                    <a:lstStyle/>
                    <a:p>
                      <a:pPr algn="ctr" fontAlgn="b"/>
                      <a:r>
                        <a:rPr lang="en-US" sz="1000" u="none" strike="noStrike"/>
                        <a:t>46</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78</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N</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110</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n</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5"/>
                  </a:ext>
                </a:extLst>
              </a:tr>
              <a:tr h="161224">
                <a:tc>
                  <a:txBody>
                    <a:bodyPr/>
                    <a:lstStyle/>
                    <a:p>
                      <a:pPr algn="ctr" fontAlgn="b"/>
                      <a:r>
                        <a:rPr lang="en-US" sz="1000" u="none" strike="noStrike"/>
                        <a:t>47</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79</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O</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111</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o</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6"/>
                  </a:ext>
                </a:extLst>
              </a:tr>
              <a:tr h="161224">
                <a:tc>
                  <a:txBody>
                    <a:bodyPr/>
                    <a:lstStyle/>
                    <a:p>
                      <a:pPr algn="ctr" fontAlgn="b"/>
                      <a:r>
                        <a:rPr lang="en-US" sz="1000" u="none" strike="noStrike"/>
                        <a:t>48</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0</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80</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P</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112</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p</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7"/>
                  </a:ext>
                </a:extLst>
              </a:tr>
              <a:tr h="161224">
                <a:tc>
                  <a:txBody>
                    <a:bodyPr/>
                    <a:lstStyle/>
                    <a:p>
                      <a:pPr algn="ctr" fontAlgn="b"/>
                      <a:r>
                        <a:rPr lang="en-US" sz="1000" u="none" strike="noStrike"/>
                        <a:t>49</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1</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81</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Q</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113</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q</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8"/>
                  </a:ext>
                </a:extLst>
              </a:tr>
              <a:tr h="161224">
                <a:tc>
                  <a:txBody>
                    <a:bodyPr/>
                    <a:lstStyle/>
                    <a:p>
                      <a:pPr algn="ctr" fontAlgn="b"/>
                      <a:r>
                        <a:rPr lang="en-US" sz="1000" u="none" strike="noStrike"/>
                        <a:t>50</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2</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82</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R</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114</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r</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9"/>
                  </a:ext>
                </a:extLst>
              </a:tr>
              <a:tr h="161224">
                <a:tc>
                  <a:txBody>
                    <a:bodyPr/>
                    <a:lstStyle/>
                    <a:p>
                      <a:pPr algn="ctr" fontAlgn="b"/>
                      <a:r>
                        <a:rPr lang="en-US" sz="1000" u="none" strike="noStrike"/>
                        <a:t>51</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3</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83</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S</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115</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s</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0"/>
                  </a:ext>
                </a:extLst>
              </a:tr>
              <a:tr h="161224">
                <a:tc>
                  <a:txBody>
                    <a:bodyPr/>
                    <a:lstStyle/>
                    <a:p>
                      <a:pPr algn="ctr" fontAlgn="b"/>
                      <a:r>
                        <a:rPr lang="en-US" sz="1000" u="none" strike="noStrike"/>
                        <a:t>52</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4</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84</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T</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116</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1"/>
                  </a:ext>
                </a:extLst>
              </a:tr>
              <a:tr h="161224">
                <a:tc>
                  <a:txBody>
                    <a:bodyPr/>
                    <a:lstStyle/>
                    <a:p>
                      <a:pPr algn="ctr" fontAlgn="b"/>
                      <a:r>
                        <a:rPr lang="en-US" sz="1000" u="none" strike="noStrike"/>
                        <a:t>53</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5</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85</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U</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117</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u</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2"/>
                  </a:ext>
                </a:extLst>
              </a:tr>
              <a:tr h="161224">
                <a:tc>
                  <a:txBody>
                    <a:bodyPr/>
                    <a:lstStyle/>
                    <a:p>
                      <a:pPr algn="ctr" fontAlgn="b"/>
                      <a:r>
                        <a:rPr lang="en-US" sz="1000" u="none" strike="noStrike"/>
                        <a:t>54</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6</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86</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V</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118</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v</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3"/>
                  </a:ext>
                </a:extLst>
              </a:tr>
              <a:tr h="161224">
                <a:tc>
                  <a:txBody>
                    <a:bodyPr/>
                    <a:lstStyle/>
                    <a:p>
                      <a:pPr algn="ctr" fontAlgn="b"/>
                      <a:r>
                        <a:rPr lang="en-US" sz="1000" u="none" strike="noStrike"/>
                        <a:t>55</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7</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87</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W</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119</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w</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4"/>
                  </a:ext>
                </a:extLst>
              </a:tr>
              <a:tr h="161224">
                <a:tc>
                  <a:txBody>
                    <a:bodyPr/>
                    <a:lstStyle/>
                    <a:p>
                      <a:pPr algn="ctr" fontAlgn="b"/>
                      <a:r>
                        <a:rPr lang="en-US" sz="1000" u="none" strike="noStrike"/>
                        <a:t>56</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8</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88</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X</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120</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x</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5"/>
                  </a:ext>
                </a:extLst>
              </a:tr>
              <a:tr h="161224">
                <a:tc>
                  <a:txBody>
                    <a:bodyPr/>
                    <a:lstStyle/>
                    <a:p>
                      <a:pPr algn="ctr" fontAlgn="b"/>
                      <a:r>
                        <a:rPr lang="en-US" sz="1000" u="none" strike="noStrike"/>
                        <a:t>57</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9</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89</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Y</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121</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y</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6"/>
                  </a:ext>
                </a:extLst>
              </a:tr>
              <a:tr h="161224">
                <a:tc>
                  <a:txBody>
                    <a:bodyPr/>
                    <a:lstStyle/>
                    <a:p>
                      <a:pPr algn="ctr" fontAlgn="b"/>
                      <a:r>
                        <a:rPr lang="en-US" sz="1000" u="none" strike="noStrike"/>
                        <a:t>58</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90</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Z</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122</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z</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7"/>
                  </a:ext>
                </a:extLst>
              </a:tr>
              <a:tr h="161224">
                <a:tc>
                  <a:txBody>
                    <a:bodyPr/>
                    <a:lstStyle/>
                    <a:p>
                      <a:pPr algn="ctr" fontAlgn="b"/>
                      <a:r>
                        <a:rPr lang="en-US" sz="1000" u="none" strike="noStrike"/>
                        <a:t>59</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91</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a:t>[</a:t>
                      </a:r>
                      <a:endParaRPr lang="en-US" sz="1000" b="1" i="0" u="none" strike="noStrike">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123</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8"/>
                  </a:ext>
                </a:extLst>
              </a:tr>
              <a:tr h="161224">
                <a:tc>
                  <a:txBody>
                    <a:bodyPr/>
                    <a:lstStyle/>
                    <a:p>
                      <a:pPr algn="ctr" fontAlgn="b"/>
                      <a:r>
                        <a:rPr lang="en-US" sz="1000" u="none" strike="noStrike"/>
                        <a:t>60</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&lt;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92</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124</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29"/>
                  </a:ext>
                </a:extLst>
              </a:tr>
              <a:tr h="161224">
                <a:tc>
                  <a:txBody>
                    <a:bodyPr/>
                    <a:lstStyle/>
                    <a:p>
                      <a:pPr algn="ctr" fontAlgn="b"/>
                      <a:r>
                        <a:rPr lang="en-US" sz="1000" u="none" strike="noStrike"/>
                        <a:t>61</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93</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125</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30"/>
                  </a:ext>
                </a:extLst>
              </a:tr>
              <a:tr h="161224">
                <a:tc>
                  <a:txBody>
                    <a:bodyPr/>
                    <a:lstStyle/>
                    <a:p>
                      <a:pPr algn="ctr" fontAlgn="b"/>
                      <a:r>
                        <a:rPr lang="en-US" sz="1000" u="none" strike="noStrike"/>
                        <a:t>62</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&gt;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94</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dirty="0"/>
                        <a:t>126 </a:t>
                      </a:r>
                      <a:endParaRPr lang="en-US" sz="1000" b="0" i="0" u="none" strike="noStrike" dirty="0">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31"/>
                  </a:ext>
                </a:extLst>
              </a:tr>
              <a:tr h="161224">
                <a:tc>
                  <a:txBody>
                    <a:bodyPr/>
                    <a:lstStyle/>
                    <a:p>
                      <a:pPr algn="ctr" fontAlgn="b"/>
                      <a:r>
                        <a:rPr lang="en-US" sz="1000" u="none" strike="noStrike"/>
                        <a:t>63</a:t>
                      </a:r>
                      <a:endParaRPr lang="en-US" sz="1000" b="0" i="0" u="none" strike="noStrike">
                        <a:solidFill>
                          <a:srgbClr val="000000"/>
                        </a:solidFill>
                        <a:latin typeface="Calibri"/>
                      </a:endParaRPr>
                    </a:p>
                  </a:txBody>
                  <a:tcPr marL="6148" marR="6148" marT="6148" marB="0" anchor="b"/>
                </a:tc>
                <a:tc>
                  <a:txBody>
                    <a:bodyPr/>
                    <a:lstStyle/>
                    <a:p>
                      <a:pPr algn="ctr" fontAlgn="b"/>
                      <a:r>
                        <a:rPr lang="en-US" sz="1000" b="1" u="none" strike="noStrike" dirty="0"/>
                        <a:t>?</a:t>
                      </a:r>
                      <a:endParaRPr lang="en-US" sz="1000" b="1" i="0" u="none" strike="noStrike" dirty="0">
                        <a:solidFill>
                          <a:srgbClr val="000000"/>
                        </a:solidFill>
                        <a:latin typeface="Calibri"/>
                      </a:endParaRPr>
                    </a:p>
                  </a:txBody>
                  <a:tcPr marL="6148" marR="6148" marT="6148"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r>
                        <a:rPr lang="en-US" sz="1000" u="none" strike="noStrike"/>
                        <a:t>95</a:t>
                      </a:r>
                      <a:endParaRPr lang="en-US" sz="1000" b="0" i="0" u="none" strike="noStrike">
                        <a:solidFill>
                          <a:srgbClr val="000000"/>
                        </a:solidFill>
                        <a:latin typeface="Calibri"/>
                      </a:endParaRPr>
                    </a:p>
                  </a:txBody>
                  <a:tcPr marL="9525" marR="9525" marT="9525"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r>
                        <a:rPr lang="en-US" sz="1000" b="1" u="none" strike="noStrike" dirty="0"/>
                        <a:t>_</a:t>
                      </a:r>
                      <a:endParaRPr lang="en-US" sz="1000" b="1" i="0" u="none" strike="noStrike" dirty="0">
                        <a:solidFill>
                          <a:srgbClr val="000000"/>
                        </a:solidFill>
                        <a:latin typeface="Calibri"/>
                      </a:endParaRPr>
                    </a:p>
                  </a:txBody>
                  <a:tcPr marL="9525" marR="9525" marT="9525" marB="0" anchor="b">
                    <a:lnR w="28575" cap="flat" cmpd="sng" algn="ctr">
                      <a:solidFill>
                        <a:schemeClr val="accent3">
                          <a:lumMod val="75000"/>
                        </a:schemeClr>
                      </a:solidFill>
                      <a:prstDash val="solid"/>
                      <a:round/>
                      <a:headEnd type="none" w="med" len="med"/>
                      <a:tailEnd type="none" w="med" len="med"/>
                    </a:lnR>
                  </a:tcPr>
                </a:tc>
                <a:tc>
                  <a:txBody>
                    <a:bodyPr/>
                    <a:lstStyle/>
                    <a:p>
                      <a:pPr algn="ctr" fontAlgn="b"/>
                      <a:endParaRPr lang="en-US" sz="1000" b="0" i="0" u="none" strike="noStrike" dirty="0">
                        <a:solidFill>
                          <a:srgbClr val="000000"/>
                        </a:solidFill>
                        <a:latin typeface="Calibri"/>
                      </a:endParaRPr>
                    </a:p>
                  </a:txBody>
                  <a:tcPr marL="6148" marR="6148" marT="6148" marB="0" anchor="b">
                    <a:lnL w="28575" cap="flat" cmpd="sng" algn="ctr">
                      <a:solidFill>
                        <a:schemeClr val="accent3">
                          <a:lumMod val="75000"/>
                        </a:schemeClr>
                      </a:solidFill>
                      <a:prstDash val="solid"/>
                      <a:round/>
                      <a:headEnd type="none" w="med" len="med"/>
                      <a:tailEnd type="none" w="med" len="med"/>
                    </a:lnL>
                  </a:tcPr>
                </a:tc>
                <a:tc>
                  <a:txBody>
                    <a:bodyPr/>
                    <a:lstStyle/>
                    <a:p>
                      <a:pPr algn="ctr" fontAlgn="b"/>
                      <a:endParaRPr lang="en-US" sz="1000" b="1" i="0" u="none" strike="noStrike" dirty="0">
                        <a:solidFill>
                          <a:srgbClr val="000000"/>
                        </a:solidFill>
                        <a:latin typeface="Calibri"/>
                      </a:endParaRPr>
                    </a:p>
                  </a:txBody>
                  <a:tcPr marL="6148" marR="6148" marT="6148" marB="0" anchor="b"/>
                </a:tc>
                <a:extLst>
                  <a:ext uri="{0D108BD9-81ED-4DB2-BD59-A6C34878D82A}">
                    <a16:rowId xmlns:a16="http://schemas.microsoft.com/office/drawing/2014/main" val="10032"/>
                  </a:ext>
                </a:extLst>
              </a:tr>
            </a:tbl>
          </a:graphicData>
        </a:graphic>
      </p:graphicFrame>
    </p:spTree>
    <p:extLst>
      <p:ext uri="{BB962C8B-B14F-4D97-AF65-F5344CB8AC3E}">
        <p14:creationId xmlns:p14="http://schemas.microsoft.com/office/powerpoint/2010/main" val="370755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t>
            </a:r>
            <a:r>
              <a:rPr lang="en-US" dirty="0"/>
              <a:t> and </a:t>
            </a:r>
            <a:r>
              <a:rPr lang="en-US" b="1" dirty="0" err="1"/>
              <a:t>int</a:t>
            </a:r>
            <a:endParaRPr lang="en-US" b="1" dirty="0"/>
          </a:p>
        </p:txBody>
      </p:sp>
      <p:sp>
        <p:nvSpPr>
          <p:cNvPr id="3" name="Content Placeholder 2"/>
          <p:cNvSpPr>
            <a:spLocks noGrp="1"/>
          </p:cNvSpPr>
          <p:nvPr>
            <p:ph idx="1"/>
          </p:nvPr>
        </p:nvSpPr>
        <p:spPr/>
        <p:txBody>
          <a:bodyPr/>
          <a:lstStyle/>
          <a:p>
            <a:r>
              <a:rPr lang="en-US" dirty="0"/>
              <a:t>Examples</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5</a:t>
            </a:fld>
            <a:endParaRPr lang="en-US"/>
          </a:p>
        </p:txBody>
      </p:sp>
      <p:sp>
        <p:nvSpPr>
          <p:cNvPr id="6" name="Rectangle 5"/>
          <p:cNvSpPr/>
          <p:nvPr/>
        </p:nvSpPr>
        <p:spPr>
          <a:xfrm>
            <a:off x="1413164" y="2245602"/>
            <a:ext cx="3030047" cy="111095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c = </a:t>
            </a:r>
            <a:r>
              <a:rPr lang="en-US" b="1" dirty="0">
                <a:solidFill>
                  <a:schemeClr val="accent6">
                    <a:lumMod val="75000"/>
                  </a:schemeClr>
                </a:solidFill>
                <a:latin typeface="Consolas" charset="0"/>
                <a:ea typeface="Consolas" charset="0"/>
                <a:cs typeface="Consolas" charset="0"/>
              </a:rPr>
              <a:t>'A'</a:t>
            </a:r>
            <a:r>
              <a:rPr lang="en-US" dirty="0">
                <a:solidFill>
                  <a:schemeClr val="tx1"/>
                </a:solidFill>
                <a:latin typeface="Consolas" charset="0"/>
                <a:ea typeface="Consolas" charset="0"/>
                <a:cs typeface="Consolas" charset="0"/>
              </a:rPr>
              <a:t>;		</a:t>
            </a:r>
            <a:br>
              <a:rPr lang="en-US" dirty="0">
                <a:solidFill>
                  <a:schemeClr val="tx1"/>
                </a:solidFill>
                <a:latin typeface="Consolas" charset="0"/>
                <a:ea typeface="Consolas" charset="0"/>
                <a:cs typeface="Consolas" charset="0"/>
              </a:rPr>
            </a:b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c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endParaRPr lang="en-US" dirty="0">
              <a:solidFill>
                <a:schemeClr val="tx1">
                  <a:lumMod val="50000"/>
                  <a:lumOff val="50000"/>
                </a:schemeClr>
              </a:solidFill>
              <a:latin typeface="Consolas" charset="0"/>
              <a:ea typeface="Consolas" charset="0"/>
              <a:cs typeface="Consolas" charset="0"/>
            </a:endParaRPr>
          </a:p>
        </p:txBody>
      </p:sp>
      <p:grpSp>
        <p:nvGrpSpPr>
          <p:cNvPr id="16" name="Group 15"/>
          <p:cNvGrpSpPr/>
          <p:nvPr/>
        </p:nvGrpSpPr>
        <p:grpSpPr>
          <a:xfrm>
            <a:off x="5343216" y="1953544"/>
            <a:ext cx="2955295" cy="1403011"/>
            <a:chOff x="5343216" y="1579471"/>
            <a:chExt cx="2955295" cy="1403011"/>
          </a:xfrm>
          <a:effectLst/>
        </p:grpSpPr>
        <p:sp>
          <p:nvSpPr>
            <p:cNvPr id="7" name="Rectangle 6"/>
            <p:cNvSpPr/>
            <p:nvPr/>
          </p:nvSpPr>
          <p:spPr>
            <a:xfrm>
              <a:off x="5343216" y="1871529"/>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A</a:t>
              </a:r>
            </a:p>
            <a:p>
              <a:endParaRPr lang="en-US" dirty="0">
                <a:solidFill>
                  <a:schemeClr val="tx1"/>
                </a:solidFill>
                <a:latin typeface="Consolas" charset="0"/>
                <a:ea typeface="Consolas" charset="0"/>
                <a:cs typeface="Consolas" charset="0"/>
              </a:endParaRP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6726571" y="1579471"/>
              <a:ext cx="1571940" cy="307777"/>
            </a:xfrm>
            <a:prstGeom prst="rect">
              <a:avLst/>
            </a:prstGeom>
            <a:noFill/>
          </p:spPr>
          <p:txBody>
            <a:bodyPr wrap="none" rtlCol="0">
              <a:spAutoFit/>
            </a:bodyPr>
            <a:lstStyle/>
            <a:p>
              <a:r>
                <a:rPr lang="en-US" sz="1400" dirty="0">
                  <a:latin typeface="Chalkduster"/>
                  <a:cs typeface="Chalkduster"/>
                </a:rPr>
                <a:t>Screen output</a:t>
              </a:r>
            </a:p>
          </p:txBody>
        </p:sp>
      </p:grpSp>
      <p:sp>
        <p:nvSpPr>
          <p:cNvPr id="9" name="Rectangle 8"/>
          <p:cNvSpPr/>
          <p:nvPr/>
        </p:nvSpPr>
        <p:spPr>
          <a:xfrm>
            <a:off x="1413164" y="3816824"/>
            <a:ext cx="3030047" cy="111095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c = </a:t>
            </a:r>
            <a:r>
              <a:rPr lang="en-US" b="1" dirty="0">
                <a:solidFill>
                  <a:schemeClr val="accent6">
                    <a:lumMod val="75000"/>
                  </a:schemeClr>
                </a:solidFill>
                <a:latin typeface="Consolas" charset="0"/>
                <a:ea typeface="Consolas" charset="0"/>
                <a:cs typeface="Consolas" charset="0"/>
              </a:rPr>
              <a:t>65</a:t>
            </a:r>
            <a:r>
              <a:rPr lang="en-US" dirty="0">
                <a:solidFill>
                  <a:schemeClr val="tx1"/>
                </a:solidFill>
                <a:latin typeface="Consolas" charset="0"/>
                <a:ea typeface="Consolas" charset="0"/>
                <a:cs typeface="Consolas" charset="0"/>
              </a:rPr>
              <a:t>;		</a:t>
            </a:r>
            <a:br>
              <a:rPr lang="en-US" dirty="0">
                <a:solidFill>
                  <a:schemeClr val="tx1"/>
                </a:solidFill>
                <a:latin typeface="Consolas" charset="0"/>
                <a:ea typeface="Consolas" charset="0"/>
                <a:cs typeface="Consolas" charset="0"/>
              </a:rPr>
            </a:b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c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endParaRPr lang="en-US" dirty="0">
              <a:solidFill>
                <a:schemeClr val="tx1">
                  <a:lumMod val="50000"/>
                  <a:lumOff val="50000"/>
                </a:schemeClr>
              </a:solidFill>
              <a:latin typeface="Consolas" charset="0"/>
              <a:ea typeface="Consolas" charset="0"/>
              <a:cs typeface="Consolas" charset="0"/>
            </a:endParaRPr>
          </a:p>
        </p:txBody>
      </p:sp>
      <p:sp>
        <p:nvSpPr>
          <p:cNvPr id="14" name="TextBox 13"/>
          <p:cNvSpPr txBox="1"/>
          <p:nvPr/>
        </p:nvSpPr>
        <p:spPr>
          <a:xfrm>
            <a:off x="1555073" y="5165014"/>
            <a:ext cx="6576601" cy="830997"/>
          </a:xfrm>
          <a:prstGeom prst="rect">
            <a:avLst/>
          </a:prstGeom>
          <a:noFill/>
        </p:spPr>
        <p:txBody>
          <a:bodyPr wrap="square" rtlCol="0">
            <a:spAutoFit/>
          </a:bodyPr>
          <a:lstStyle/>
          <a:p>
            <a:r>
              <a:rPr lang="en-US" sz="2400" dirty="0">
                <a:latin typeface="Calibri Light" charset="0"/>
                <a:ea typeface="Calibri Light" charset="0"/>
                <a:cs typeface="Calibri Light" charset="0"/>
              </a:rPr>
              <a:t>Since the data type of c is </a:t>
            </a:r>
            <a:r>
              <a:rPr lang="en-US" sz="2400" dirty="0">
                <a:solidFill>
                  <a:schemeClr val="accent5">
                    <a:lumMod val="75000"/>
                  </a:schemeClr>
                </a:solidFill>
                <a:latin typeface="Calibri Light" charset="0"/>
                <a:ea typeface="Calibri Light" charset="0"/>
                <a:cs typeface="Calibri Light" charset="0"/>
              </a:rPr>
              <a:t>char</a:t>
            </a:r>
            <a:r>
              <a:rPr lang="en-US" sz="2400" dirty="0">
                <a:latin typeface="Calibri Light" charset="0"/>
                <a:ea typeface="Calibri Light" charset="0"/>
                <a:cs typeface="Calibri Light" charset="0"/>
              </a:rPr>
              <a:t>, assigning an </a:t>
            </a:r>
            <a:r>
              <a:rPr lang="en-US" sz="2400" dirty="0">
                <a:solidFill>
                  <a:schemeClr val="accent6">
                    <a:lumMod val="75000"/>
                  </a:schemeClr>
                </a:solidFill>
                <a:latin typeface="Calibri Light" charset="0"/>
                <a:ea typeface="Calibri Light" charset="0"/>
                <a:cs typeface="Calibri Light" charset="0"/>
              </a:rPr>
              <a:t>integer</a:t>
            </a:r>
            <a:r>
              <a:rPr lang="en-US" sz="2400" dirty="0">
                <a:latin typeface="Calibri Light" charset="0"/>
                <a:ea typeface="Calibri Light" charset="0"/>
                <a:cs typeface="Calibri Light" charset="0"/>
              </a:rPr>
              <a:t> to c is treated as assigning an </a:t>
            </a:r>
            <a:r>
              <a:rPr lang="en-US" sz="2400" dirty="0">
                <a:solidFill>
                  <a:schemeClr val="accent6">
                    <a:lumMod val="75000"/>
                  </a:schemeClr>
                </a:solidFill>
                <a:latin typeface="Calibri Light" charset="0"/>
                <a:ea typeface="Calibri Light" charset="0"/>
                <a:cs typeface="Calibri Light" charset="0"/>
              </a:rPr>
              <a:t>ASCII </a:t>
            </a:r>
            <a:r>
              <a:rPr lang="en-US" sz="2400" dirty="0">
                <a:latin typeface="Calibri Light" charset="0"/>
                <a:ea typeface="Calibri Light" charset="0"/>
                <a:cs typeface="Calibri Light" charset="0"/>
              </a:rPr>
              <a:t>code to c</a:t>
            </a:r>
          </a:p>
        </p:txBody>
      </p:sp>
      <p:grpSp>
        <p:nvGrpSpPr>
          <p:cNvPr id="17" name="Group 16"/>
          <p:cNvGrpSpPr/>
          <p:nvPr/>
        </p:nvGrpSpPr>
        <p:grpSpPr>
          <a:xfrm>
            <a:off x="5343216" y="3524766"/>
            <a:ext cx="2955295" cy="1403011"/>
            <a:chOff x="5343216" y="3150693"/>
            <a:chExt cx="2955295" cy="1403011"/>
          </a:xfrm>
          <a:effectLst/>
        </p:grpSpPr>
        <p:sp>
          <p:nvSpPr>
            <p:cNvPr id="10" name="Rectangle 9"/>
            <p:cNvSpPr/>
            <p:nvPr/>
          </p:nvSpPr>
          <p:spPr>
            <a:xfrm>
              <a:off x="5343216" y="3442751"/>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A</a:t>
              </a:r>
            </a:p>
            <a:p>
              <a:endParaRPr lang="en-US" dirty="0">
                <a:solidFill>
                  <a:schemeClr val="tx1"/>
                </a:solidFill>
                <a:latin typeface="Consolas" charset="0"/>
                <a:ea typeface="Consolas" charset="0"/>
                <a:cs typeface="Consolas" charset="0"/>
              </a:endParaRP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15" name="TextBox 14"/>
            <p:cNvSpPr txBox="1"/>
            <p:nvPr/>
          </p:nvSpPr>
          <p:spPr>
            <a:xfrm>
              <a:off x="6726571" y="3150693"/>
              <a:ext cx="1571940" cy="307777"/>
            </a:xfrm>
            <a:prstGeom prst="rect">
              <a:avLst/>
            </a:prstGeom>
            <a:noFill/>
          </p:spPr>
          <p:txBody>
            <a:bodyPr wrap="none" rtlCol="0">
              <a:spAutoFit/>
            </a:bodyPr>
            <a:lstStyle/>
            <a:p>
              <a:r>
                <a:rPr lang="en-US" sz="1400" dirty="0">
                  <a:latin typeface="Chalkduster"/>
                  <a:cs typeface="Chalkduster"/>
                </a:rPr>
                <a:t>Screen output</a:t>
              </a:r>
            </a:p>
          </p:txBody>
        </p:sp>
      </p:grpSp>
      <p:sp>
        <p:nvSpPr>
          <p:cNvPr id="18" name="Right Arrow 17"/>
          <p:cNvSpPr/>
          <p:nvPr/>
        </p:nvSpPr>
        <p:spPr>
          <a:xfrm>
            <a:off x="4639456" y="2720034"/>
            <a:ext cx="592111"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ight Arrow 18"/>
          <p:cNvSpPr/>
          <p:nvPr/>
        </p:nvSpPr>
        <p:spPr>
          <a:xfrm>
            <a:off x="4639456" y="4279011"/>
            <a:ext cx="592111"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0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t>
            </a:r>
            <a:r>
              <a:rPr lang="en-US" dirty="0"/>
              <a:t> and </a:t>
            </a:r>
            <a:r>
              <a:rPr lang="en-US" b="1" dirty="0" err="1"/>
              <a:t>int</a:t>
            </a:r>
            <a:endParaRPr lang="en-US" dirty="0"/>
          </a:p>
        </p:txBody>
      </p:sp>
      <p:sp>
        <p:nvSpPr>
          <p:cNvPr id="3" name="Content Placeholder 2"/>
          <p:cNvSpPr>
            <a:spLocks noGrp="1"/>
          </p:cNvSpPr>
          <p:nvPr>
            <p:ph idx="1"/>
          </p:nvPr>
        </p:nvSpPr>
        <p:spPr/>
        <p:txBody>
          <a:bodyPr/>
          <a:lstStyle/>
          <a:p>
            <a:r>
              <a:rPr lang="en-US" dirty="0"/>
              <a:t>We may use an </a:t>
            </a:r>
            <a:r>
              <a:rPr lang="en-US" b="1" dirty="0" err="1">
                <a:solidFill>
                  <a:schemeClr val="accent6">
                    <a:lumMod val="75000"/>
                  </a:schemeClr>
                </a:solidFill>
              </a:rPr>
              <a:t>int</a:t>
            </a:r>
            <a:r>
              <a:rPr lang="en-US" dirty="0"/>
              <a:t> variable to store the value of a </a:t>
            </a:r>
            <a:r>
              <a:rPr lang="en-US" b="1" dirty="0">
                <a:solidFill>
                  <a:schemeClr val="accent5">
                    <a:lumMod val="75000"/>
                  </a:schemeClr>
                </a:solidFill>
              </a:rPr>
              <a:t>char</a:t>
            </a:r>
            <a:r>
              <a:rPr lang="en-US" dirty="0"/>
              <a:t> variable.  In this case, the ASCII code of the char will be stored.  </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6</a:t>
            </a:fld>
            <a:endParaRPr lang="en-US"/>
          </a:p>
        </p:txBody>
      </p:sp>
      <p:sp>
        <p:nvSpPr>
          <p:cNvPr id="6" name="Rectangle 5"/>
          <p:cNvSpPr/>
          <p:nvPr/>
        </p:nvSpPr>
        <p:spPr>
          <a:xfrm>
            <a:off x="997527" y="2982482"/>
            <a:ext cx="3623933" cy="201452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letter = </a:t>
            </a:r>
            <a:r>
              <a:rPr lang="en-US" b="1" dirty="0">
                <a:solidFill>
                  <a:schemeClr val="accent6">
                    <a:lumMod val="75000"/>
                  </a:schemeClr>
                </a:solidFill>
                <a:latin typeface="Consolas" charset="0"/>
                <a:ea typeface="Consolas" charset="0"/>
                <a:cs typeface="Consolas" charset="0"/>
              </a:rPr>
              <a:t>'A'</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val</a:t>
            </a:r>
            <a:r>
              <a:rPr lang="en-US" dirty="0">
                <a:solidFill>
                  <a:schemeClr val="tx1"/>
                </a:solidFill>
                <a:latin typeface="Consolas" charset="0"/>
                <a:ea typeface="Consolas" charset="0"/>
                <a:cs typeface="Consolas" charset="0"/>
              </a:rPr>
              <a:t> = letter;</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letter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val</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endParaRPr lang="en-US" dirty="0">
              <a:solidFill>
                <a:schemeClr val="tx1">
                  <a:lumMod val="50000"/>
                  <a:lumOff val="50000"/>
                </a:schemeClr>
              </a:solidFill>
              <a:latin typeface="Consolas" charset="0"/>
              <a:ea typeface="Consolas" charset="0"/>
              <a:cs typeface="Consolas" charset="0"/>
            </a:endParaRPr>
          </a:p>
        </p:txBody>
      </p:sp>
      <p:grpSp>
        <p:nvGrpSpPr>
          <p:cNvPr id="10" name="Group 9"/>
          <p:cNvGrpSpPr/>
          <p:nvPr/>
        </p:nvGrpSpPr>
        <p:grpSpPr>
          <a:xfrm>
            <a:off x="5343216" y="2703886"/>
            <a:ext cx="2955295" cy="1389549"/>
            <a:chOff x="5343216" y="2703886"/>
            <a:chExt cx="2955295" cy="1389549"/>
          </a:xfrm>
          <a:effectLst/>
        </p:grpSpPr>
        <p:sp>
          <p:nvSpPr>
            <p:cNvPr id="8" name="Rectangle 7"/>
            <p:cNvSpPr/>
            <p:nvPr/>
          </p:nvSpPr>
          <p:spPr>
            <a:xfrm>
              <a:off x="5343216" y="2982482"/>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A</a:t>
              </a:r>
            </a:p>
            <a:p>
              <a:r>
                <a:rPr lang="en-US" dirty="0">
                  <a:solidFill>
                    <a:schemeClr val="tx1"/>
                  </a:solidFill>
                  <a:latin typeface="Consolas" charset="0"/>
                  <a:ea typeface="Consolas" charset="0"/>
                  <a:cs typeface="Consolas" charset="0"/>
                </a:rPr>
                <a:t>65</a:t>
              </a: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9" name="TextBox 8"/>
            <p:cNvSpPr txBox="1"/>
            <p:nvPr/>
          </p:nvSpPr>
          <p:spPr>
            <a:xfrm>
              <a:off x="6726571" y="2703886"/>
              <a:ext cx="1571940" cy="307777"/>
            </a:xfrm>
            <a:prstGeom prst="rect">
              <a:avLst/>
            </a:prstGeom>
            <a:noFill/>
          </p:spPr>
          <p:txBody>
            <a:bodyPr wrap="none" rtlCol="0">
              <a:spAutoFit/>
            </a:bodyPr>
            <a:lstStyle/>
            <a:p>
              <a:r>
                <a:rPr lang="en-US" sz="1400" dirty="0">
                  <a:latin typeface="Chalkduster"/>
                  <a:cs typeface="Chalkduster"/>
                </a:rPr>
                <a:t>Screen output</a:t>
              </a:r>
            </a:p>
          </p:txBody>
        </p:sp>
      </p:grpSp>
      <p:sp>
        <p:nvSpPr>
          <p:cNvPr id="11" name="Right Arrow 10"/>
          <p:cNvSpPr/>
          <p:nvPr/>
        </p:nvSpPr>
        <p:spPr>
          <a:xfrm>
            <a:off x="4788581" y="3424131"/>
            <a:ext cx="479685"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3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t>
            </a:r>
            <a:r>
              <a:rPr lang="en-US" dirty="0"/>
              <a:t> and </a:t>
            </a:r>
            <a:r>
              <a:rPr lang="en-US" b="1" dirty="0" err="1"/>
              <a:t>int</a:t>
            </a:r>
            <a:endParaRPr lang="en-US" dirty="0"/>
          </a:p>
        </p:txBody>
      </p:sp>
      <p:sp>
        <p:nvSpPr>
          <p:cNvPr id="3" name="Content Placeholder 2"/>
          <p:cNvSpPr>
            <a:spLocks noGrp="1"/>
          </p:cNvSpPr>
          <p:nvPr>
            <p:ph idx="1"/>
          </p:nvPr>
        </p:nvSpPr>
        <p:spPr/>
        <p:txBody>
          <a:bodyPr/>
          <a:lstStyle/>
          <a:p>
            <a:r>
              <a:rPr lang="en-US" dirty="0"/>
              <a:t>Arithmetic operations between char variables indeed operates on the ASCII values of the characters.</a:t>
            </a:r>
          </a:p>
          <a:p>
            <a:endParaRPr lang="en-US" dirty="0"/>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7</a:t>
            </a:fld>
            <a:endParaRPr lang="en-US"/>
          </a:p>
        </p:txBody>
      </p:sp>
      <p:sp>
        <p:nvSpPr>
          <p:cNvPr id="6" name="Rectangle 5"/>
          <p:cNvSpPr/>
          <p:nvPr/>
        </p:nvSpPr>
        <p:spPr>
          <a:xfrm>
            <a:off x="925064" y="2569438"/>
            <a:ext cx="4626428" cy="324547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letter1 = </a:t>
            </a:r>
            <a:r>
              <a:rPr lang="en-US" b="1" dirty="0">
                <a:solidFill>
                  <a:schemeClr val="accent6">
                    <a:lumMod val="75000"/>
                  </a:schemeClr>
                </a:solidFill>
                <a:latin typeface="Consolas" charset="0"/>
                <a:ea typeface="Consolas" charset="0"/>
                <a:cs typeface="Consolas" charset="0"/>
              </a:rPr>
              <a:t>'a'</a:t>
            </a:r>
            <a:r>
              <a:rPr lang="en-US" dirty="0">
                <a:solidFill>
                  <a:schemeClr val="tx1"/>
                </a:solidFill>
                <a:latin typeface="Consolas" charset="0"/>
                <a:ea typeface="Consolas" charset="0"/>
                <a:cs typeface="Consolas" charset="0"/>
              </a:rPr>
              <a:t>;	</a:t>
            </a:r>
          </a:p>
          <a:p>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letter2 = </a:t>
            </a:r>
            <a:r>
              <a:rPr lang="en-US" b="1" dirty="0">
                <a:solidFill>
                  <a:schemeClr val="accent6">
                    <a:lumMod val="75000"/>
                  </a:schemeClr>
                </a:solidFill>
                <a:latin typeface="Consolas" charset="0"/>
                <a:ea typeface="Consolas" charset="0"/>
                <a:cs typeface="Consolas" charset="0"/>
              </a:rPr>
              <a:t>'b'</a:t>
            </a:r>
            <a:r>
              <a:rPr lang="en-US" dirty="0">
                <a:solidFill>
                  <a:schemeClr val="tx1"/>
                </a:solidFill>
                <a:latin typeface="Consolas" charset="0"/>
                <a:ea typeface="Consolas" charset="0"/>
                <a:cs typeface="Consolas" charset="0"/>
              </a:rPr>
              <a:t>;	</a:t>
            </a: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tx1"/>
                </a:solidFill>
                <a:latin typeface="Consolas" charset="0"/>
                <a:ea typeface="Consolas" charset="0"/>
                <a:cs typeface="Consolas" charset="0"/>
              </a:rPr>
              <a:t>letter1</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tx1"/>
                </a:solidFill>
                <a:latin typeface="Consolas" charset="0"/>
                <a:ea typeface="Consolas" charset="0"/>
                <a:cs typeface="Consolas" charset="0"/>
              </a:rPr>
              <a:t>letter2</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tx1"/>
                </a:solidFill>
                <a:latin typeface="Consolas" charset="0"/>
                <a:ea typeface="Consolas" charset="0"/>
                <a:cs typeface="Consolas" charset="0"/>
              </a:rPr>
              <a:t>letter1 – letter2 </a:t>
            </a:r>
            <a:r>
              <a:rPr lang="en-US" dirty="0">
                <a:solidFill>
                  <a:schemeClr val="tx1"/>
                </a:solidFill>
                <a:latin typeface="Consolas" charset="0"/>
                <a:ea typeface="Consolas" charset="0"/>
                <a:cs typeface="Consolas" charset="0"/>
              </a:rPr>
              <a:t>&lt;&lt;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tx1"/>
                </a:solidFill>
                <a:latin typeface="Consolas" charset="0"/>
                <a:ea typeface="Consolas" charset="0"/>
                <a:cs typeface="Consolas" charset="0"/>
              </a:rPr>
              <a:t>'z' – 'a'</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a:solidFill>
                  <a:schemeClr val="accent6">
                    <a:lumMod val="75000"/>
                  </a:schemeClr>
                </a:solidFill>
                <a:latin typeface="Consolas" charset="0"/>
                <a:ea typeface="Consolas" charset="0"/>
                <a:cs typeface="Consolas" charset="0"/>
              </a:rPr>
              <a:t>letter2--</a:t>
            </a:r>
            <a:r>
              <a:rPr lang="en-US" dirty="0">
                <a:solidFill>
                  <a:schemeClr val="tx1"/>
                </a:solidFill>
                <a:latin typeface="Consolas" charset="0"/>
                <a:ea typeface="Consolas" charset="0"/>
                <a:cs typeface="Consolas" charset="0"/>
              </a:rPr>
              <a:t>;</a:t>
            </a:r>
          </a:p>
          <a:p>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a:t>
            </a:r>
            <a:r>
              <a:rPr lang="en-US" b="1" dirty="0">
                <a:solidFill>
                  <a:schemeClr val="tx1"/>
                </a:solidFill>
                <a:latin typeface="Consolas" charset="0"/>
                <a:ea typeface="Consolas" charset="0"/>
                <a:cs typeface="Consolas" charset="0"/>
              </a:rPr>
              <a:t>letter2</a:t>
            </a:r>
            <a:r>
              <a:rPr lang="en-US" dirty="0">
                <a:solidFill>
                  <a:schemeClr val="tx1"/>
                </a:solidFill>
                <a:latin typeface="Consolas" charset="0"/>
                <a:ea typeface="Consolas" charset="0"/>
                <a:cs typeface="Consolas" charset="0"/>
              </a:rPr>
              <a:t>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endParaRPr lang="en-US" dirty="0">
              <a:solidFill>
                <a:schemeClr val="tx1">
                  <a:lumMod val="50000"/>
                  <a:lumOff val="50000"/>
                </a:schemeClr>
              </a:solidFill>
              <a:latin typeface="Consolas" charset="0"/>
              <a:ea typeface="Consolas" charset="0"/>
              <a:cs typeface="Consolas" charset="0"/>
            </a:endParaRPr>
          </a:p>
        </p:txBody>
      </p:sp>
      <p:grpSp>
        <p:nvGrpSpPr>
          <p:cNvPr id="8" name="Group 7"/>
          <p:cNvGrpSpPr/>
          <p:nvPr/>
        </p:nvGrpSpPr>
        <p:grpSpPr>
          <a:xfrm>
            <a:off x="5707409" y="2914362"/>
            <a:ext cx="2910472" cy="2049430"/>
            <a:chOff x="5343216" y="2810534"/>
            <a:chExt cx="2910472" cy="1282901"/>
          </a:xfrm>
        </p:grpSpPr>
        <p:sp>
          <p:nvSpPr>
            <p:cNvPr id="9" name="Rectangle 8"/>
            <p:cNvSpPr/>
            <p:nvPr/>
          </p:nvSpPr>
          <p:spPr>
            <a:xfrm>
              <a:off x="5343216" y="2982482"/>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a</a:t>
              </a:r>
            </a:p>
            <a:p>
              <a:r>
                <a:rPr lang="en-US" dirty="0">
                  <a:solidFill>
                    <a:schemeClr val="tx1"/>
                  </a:solidFill>
                  <a:latin typeface="Consolas" charset="0"/>
                  <a:ea typeface="Consolas" charset="0"/>
                  <a:cs typeface="Consolas" charset="0"/>
                </a:rPr>
                <a:t>b</a:t>
              </a:r>
            </a:p>
            <a:p>
              <a:endParaRPr lang="en-US" dirty="0">
                <a:solidFill>
                  <a:schemeClr val="tx1"/>
                </a:solidFill>
                <a:latin typeface="Consolas" charset="0"/>
                <a:ea typeface="Consolas" charset="0"/>
                <a:cs typeface="Consolas" charset="0"/>
              </a:endParaRPr>
            </a:p>
            <a:p>
              <a:endParaRPr lang="en-US" dirty="0">
                <a:solidFill>
                  <a:schemeClr val="tx1"/>
                </a:solidFill>
                <a:latin typeface="Consolas" charset="0"/>
                <a:ea typeface="Consolas" charset="0"/>
                <a:cs typeface="Consolas" charset="0"/>
              </a:endParaRPr>
            </a:p>
            <a:p>
              <a:endParaRPr lang="en-US" dirty="0">
                <a:solidFill>
                  <a:schemeClr val="tx1"/>
                </a:solidFill>
                <a:latin typeface="Consolas" charset="0"/>
                <a:ea typeface="Consolas" charset="0"/>
                <a:cs typeface="Consolas" charset="0"/>
              </a:endParaRPr>
            </a:p>
            <a:p>
              <a:endParaRPr lang="en-US" dirty="0">
                <a:solidFill>
                  <a:schemeClr val="tx1">
                    <a:lumMod val="50000"/>
                    <a:lumOff val="50000"/>
                  </a:schemeClr>
                </a:solidFill>
                <a:latin typeface="Consolas" charset="0"/>
                <a:ea typeface="Consolas" charset="0"/>
                <a:cs typeface="Consolas" charset="0"/>
              </a:endParaRPr>
            </a:p>
          </p:txBody>
        </p:sp>
        <p:sp>
          <p:nvSpPr>
            <p:cNvPr id="10" name="TextBox 9"/>
            <p:cNvSpPr txBox="1"/>
            <p:nvPr/>
          </p:nvSpPr>
          <p:spPr>
            <a:xfrm>
              <a:off x="6681748" y="2810534"/>
              <a:ext cx="1571940" cy="192662"/>
            </a:xfrm>
            <a:prstGeom prst="rect">
              <a:avLst/>
            </a:prstGeom>
            <a:noFill/>
          </p:spPr>
          <p:txBody>
            <a:bodyPr wrap="none" rtlCol="0">
              <a:spAutoFit/>
            </a:bodyPr>
            <a:lstStyle/>
            <a:p>
              <a:r>
                <a:rPr lang="en-US" sz="1400" dirty="0">
                  <a:latin typeface="Chalkduster"/>
                  <a:cs typeface="Chalkduster"/>
                </a:rPr>
                <a:t>Screen output</a:t>
              </a:r>
            </a:p>
          </p:txBody>
        </p:sp>
      </p:grpSp>
      <p:sp>
        <p:nvSpPr>
          <p:cNvPr id="11" name="TextBox 10"/>
          <p:cNvSpPr txBox="1"/>
          <p:nvPr/>
        </p:nvSpPr>
        <p:spPr>
          <a:xfrm>
            <a:off x="5706333" y="3761683"/>
            <a:ext cx="418704" cy="923330"/>
          </a:xfrm>
          <a:prstGeom prst="rect">
            <a:avLst/>
          </a:prstGeom>
          <a:noFill/>
        </p:spPr>
        <p:txBody>
          <a:bodyPr wrap="none" rtlCol="0">
            <a:spAutoFit/>
          </a:bodyPr>
          <a:lstStyle/>
          <a:p>
            <a:r>
              <a:rPr lang="en-US" dirty="0"/>
              <a:t>-1</a:t>
            </a:r>
          </a:p>
          <a:p>
            <a:r>
              <a:rPr lang="en-US" dirty="0"/>
              <a:t>25</a:t>
            </a:r>
          </a:p>
          <a:p>
            <a:endParaRPr lang="en-US" dirty="0">
              <a:solidFill>
                <a:schemeClr val="tx1">
                  <a:lumMod val="50000"/>
                  <a:lumOff val="50000"/>
                </a:schemeClr>
              </a:solidFill>
            </a:endParaRPr>
          </a:p>
        </p:txBody>
      </p:sp>
      <p:sp>
        <p:nvSpPr>
          <p:cNvPr id="12" name="TextBox 11"/>
          <p:cNvSpPr txBox="1"/>
          <p:nvPr/>
        </p:nvSpPr>
        <p:spPr>
          <a:xfrm>
            <a:off x="5717994" y="4315681"/>
            <a:ext cx="295274" cy="369332"/>
          </a:xfrm>
          <a:prstGeom prst="rect">
            <a:avLst/>
          </a:prstGeom>
          <a:noFill/>
        </p:spPr>
        <p:txBody>
          <a:bodyPr wrap="none" rtlCol="0">
            <a:spAutoFit/>
          </a:bodyPr>
          <a:lstStyle/>
          <a:p>
            <a:r>
              <a:rPr lang="en-US" dirty="0"/>
              <a:t>a</a:t>
            </a:r>
            <a:endParaRPr lang="en-US" dirty="0">
              <a:solidFill>
                <a:schemeClr val="tx1">
                  <a:lumMod val="50000"/>
                  <a:lumOff val="50000"/>
                </a:schemeClr>
              </a:solidFill>
            </a:endParaRPr>
          </a:p>
        </p:txBody>
      </p:sp>
    </p:spTree>
    <p:extLst>
      <p:ext uri="{BB962C8B-B14F-4D97-AF65-F5344CB8AC3E}">
        <p14:creationId xmlns:p14="http://schemas.microsoft.com/office/powerpoint/2010/main" val="228817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t>
            </a:r>
            <a:r>
              <a:rPr lang="en-US" dirty="0"/>
              <a:t> and </a:t>
            </a:r>
            <a:r>
              <a:rPr lang="en-US" b="1" dirty="0" err="1"/>
              <a:t>int</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a:t>More examples</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8</a:t>
            </a:fld>
            <a:endParaRPr lang="en-US"/>
          </a:p>
        </p:txBody>
      </p:sp>
      <p:sp>
        <p:nvSpPr>
          <p:cNvPr id="6" name="Rectangle 5"/>
          <p:cNvSpPr/>
          <p:nvPr/>
        </p:nvSpPr>
        <p:spPr>
          <a:xfrm>
            <a:off x="1413164" y="1975222"/>
            <a:ext cx="3208296" cy="137328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c = </a:t>
            </a:r>
            <a:r>
              <a:rPr lang="en-US" b="1" dirty="0">
                <a:solidFill>
                  <a:schemeClr val="accent6">
                    <a:lumMod val="75000"/>
                  </a:schemeClr>
                </a:solidFill>
                <a:latin typeface="Consolas" charset="0"/>
                <a:ea typeface="Consolas" charset="0"/>
                <a:cs typeface="Consolas" charset="0"/>
              </a:rPr>
              <a:t>'1'</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b="1" dirty="0" err="1">
                <a:solidFill>
                  <a:schemeClr val="accent5">
                    <a:lumMod val="75000"/>
                  </a:schemeClr>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num = c + 1;</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num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10" name="TextBox 9"/>
          <p:cNvSpPr txBox="1"/>
          <p:nvPr/>
        </p:nvSpPr>
        <p:spPr>
          <a:xfrm>
            <a:off x="1111515" y="3335629"/>
            <a:ext cx="7019889" cy="646331"/>
          </a:xfrm>
          <a:prstGeom prst="rect">
            <a:avLst/>
          </a:prstGeom>
          <a:noFill/>
        </p:spPr>
        <p:txBody>
          <a:bodyPr wrap="square" rtlCol="0">
            <a:spAutoFit/>
          </a:bodyPr>
          <a:lstStyle/>
          <a:p>
            <a:r>
              <a:rPr lang="en-US" dirty="0">
                <a:latin typeface="Calibri Light" charset="0"/>
                <a:ea typeface="Calibri Light" charset="0"/>
                <a:cs typeface="Calibri Light" charset="0"/>
              </a:rPr>
              <a:t>The statement </a:t>
            </a:r>
            <a:r>
              <a:rPr lang="en-US" dirty="0" err="1">
                <a:latin typeface="Consolas" charset="0"/>
                <a:ea typeface="Consolas" charset="0"/>
                <a:cs typeface="Consolas" charset="0"/>
              </a:rPr>
              <a:t>int</a:t>
            </a:r>
            <a:r>
              <a:rPr lang="en-US" dirty="0">
                <a:latin typeface="Consolas" charset="0"/>
                <a:ea typeface="Consolas" charset="0"/>
                <a:cs typeface="Consolas" charset="0"/>
              </a:rPr>
              <a:t> num = c + 1 </a:t>
            </a:r>
            <a:r>
              <a:rPr lang="en-US" dirty="0">
                <a:latin typeface="Calibri Light" charset="0"/>
                <a:ea typeface="Calibri Light" charset="0"/>
                <a:cs typeface="Calibri Light" charset="0"/>
              </a:rPr>
              <a:t>takes the ASCII value of </a:t>
            </a:r>
            <a:r>
              <a:rPr lang="en-US" dirty="0">
                <a:latin typeface="Consolas" charset="0"/>
                <a:ea typeface="Consolas" charset="0"/>
                <a:cs typeface="Consolas" charset="0"/>
              </a:rPr>
              <a:t>'1'</a:t>
            </a:r>
            <a:r>
              <a:rPr lang="en-US" dirty="0">
                <a:latin typeface="Calibri Light" charset="0"/>
                <a:ea typeface="Calibri Light" charset="0"/>
                <a:cs typeface="Calibri Light" charset="0"/>
              </a:rPr>
              <a:t> (i.e., 49) for the addition operation.</a:t>
            </a:r>
          </a:p>
        </p:txBody>
      </p:sp>
      <p:sp>
        <p:nvSpPr>
          <p:cNvPr id="11" name="Rectangle 10"/>
          <p:cNvSpPr/>
          <p:nvPr/>
        </p:nvSpPr>
        <p:spPr>
          <a:xfrm>
            <a:off x="654627" y="4118643"/>
            <a:ext cx="4405745" cy="137328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from = </a:t>
            </a:r>
            <a:r>
              <a:rPr lang="en-US" b="1" dirty="0">
                <a:solidFill>
                  <a:schemeClr val="accent6">
                    <a:lumMod val="75000"/>
                  </a:schemeClr>
                </a:solidFill>
                <a:latin typeface="Consolas" charset="0"/>
                <a:ea typeface="Consolas" charset="0"/>
                <a:cs typeface="Consolas" charset="0"/>
              </a:rPr>
              <a:t>'d'</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a:t>
            </a:r>
            <a:r>
              <a:rPr lang="en-US" b="1" dirty="0">
                <a:solidFill>
                  <a:schemeClr val="accent5">
                    <a:lumMod val="75000"/>
                  </a:schemeClr>
                </a:solidFill>
                <a:latin typeface="Consolas" charset="0"/>
                <a:ea typeface="Consolas" charset="0"/>
                <a:cs typeface="Consolas" charset="0"/>
              </a:rPr>
              <a:t>char</a:t>
            </a:r>
            <a:r>
              <a:rPr lang="en-US" dirty="0">
                <a:solidFill>
                  <a:schemeClr val="tx1"/>
                </a:solidFill>
                <a:latin typeface="Consolas" charset="0"/>
                <a:ea typeface="Consolas" charset="0"/>
                <a:cs typeface="Consolas" charset="0"/>
              </a:rPr>
              <a:t> to = from – ('a' – 'A');</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cout</a:t>
            </a:r>
            <a:r>
              <a:rPr lang="en-US" dirty="0">
                <a:solidFill>
                  <a:schemeClr val="tx1"/>
                </a:solidFill>
                <a:latin typeface="Consolas" charset="0"/>
                <a:ea typeface="Consolas" charset="0"/>
                <a:cs typeface="Consolas" charset="0"/>
              </a:rPr>
              <a:t> &lt;&lt; to &lt;&lt; </a:t>
            </a:r>
            <a:r>
              <a:rPr lang="en-US" dirty="0" err="1">
                <a:solidFill>
                  <a:schemeClr val="tx1"/>
                </a:solidFill>
                <a:latin typeface="Consolas" charset="0"/>
                <a:ea typeface="Consolas" charset="0"/>
                <a:cs typeface="Consolas" charset="0"/>
              </a:rPr>
              <a:t>endl</a:t>
            </a:r>
            <a:r>
              <a:rPr lang="en-US" dirty="0">
                <a:solidFill>
                  <a:schemeClr val="tx1"/>
                </a:solidFill>
                <a:latin typeface="Consolas" charset="0"/>
                <a:ea typeface="Consolas" charset="0"/>
                <a:cs typeface="Consolas" charset="0"/>
              </a:rPr>
              <a:t>;</a:t>
            </a:r>
          </a:p>
        </p:txBody>
      </p:sp>
      <p:sp>
        <p:nvSpPr>
          <p:cNvPr id="15" name="TextBox 14"/>
          <p:cNvSpPr txBox="1"/>
          <p:nvPr/>
        </p:nvSpPr>
        <p:spPr>
          <a:xfrm>
            <a:off x="1111515" y="5491929"/>
            <a:ext cx="7019889" cy="923330"/>
          </a:xfrm>
          <a:prstGeom prst="rect">
            <a:avLst/>
          </a:prstGeom>
          <a:noFill/>
        </p:spPr>
        <p:txBody>
          <a:bodyPr wrap="square" rtlCol="0">
            <a:spAutoFit/>
          </a:bodyPr>
          <a:lstStyle/>
          <a:p>
            <a:r>
              <a:rPr lang="en-US" dirty="0">
                <a:latin typeface="Calibri Light" charset="0"/>
                <a:ea typeface="Calibri Light" charset="0"/>
                <a:cs typeface="Calibri Light" charset="0"/>
              </a:rPr>
              <a:t>This is a technique to convert a small letter to its corresponding capital letter.   The expression </a:t>
            </a:r>
            <a:r>
              <a:rPr lang="en-US" dirty="0">
                <a:latin typeface="Consolas" charset="0"/>
                <a:ea typeface="Consolas" charset="0"/>
                <a:cs typeface="Consolas" charset="0"/>
              </a:rPr>
              <a:t>'a' – 'A' </a:t>
            </a:r>
            <a:r>
              <a:rPr lang="en-US" dirty="0">
                <a:latin typeface="Calibri Light" charset="0"/>
                <a:ea typeface="Calibri Light" charset="0"/>
                <a:cs typeface="Calibri Light" charset="0"/>
              </a:rPr>
              <a:t>tells the difference in ASCII values between a small letter and its capital letter.  </a:t>
            </a:r>
          </a:p>
        </p:txBody>
      </p:sp>
      <p:grpSp>
        <p:nvGrpSpPr>
          <p:cNvPr id="19" name="Group 18"/>
          <p:cNvGrpSpPr/>
          <p:nvPr/>
        </p:nvGrpSpPr>
        <p:grpSpPr>
          <a:xfrm>
            <a:off x="4788581" y="1681684"/>
            <a:ext cx="3509930" cy="1404490"/>
            <a:chOff x="4788581" y="1681684"/>
            <a:chExt cx="3509930" cy="1404490"/>
          </a:xfrm>
          <a:effectLst/>
        </p:grpSpPr>
        <p:grpSp>
          <p:nvGrpSpPr>
            <p:cNvPr id="7" name="Group 6"/>
            <p:cNvGrpSpPr/>
            <p:nvPr/>
          </p:nvGrpSpPr>
          <p:grpSpPr>
            <a:xfrm>
              <a:off x="5343216" y="1681684"/>
              <a:ext cx="2955295" cy="1404490"/>
              <a:chOff x="5343216" y="2688945"/>
              <a:chExt cx="2955295" cy="1404490"/>
            </a:xfrm>
          </p:grpSpPr>
          <p:sp>
            <p:nvSpPr>
              <p:cNvPr id="8" name="Rectangle 7"/>
              <p:cNvSpPr/>
              <p:nvPr/>
            </p:nvSpPr>
            <p:spPr>
              <a:xfrm>
                <a:off x="5343216" y="2982482"/>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rPr>
                  <a:t>50</a:t>
                </a:r>
              </a:p>
              <a:p>
                <a:endParaRPr lang="en-US" dirty="0">
                  <a:solidFill>
                    <a:schemeClr val="tx1"/>
                  </a:solidFill>
                </a:endParaRPr>
              </a:p>
              <a:p>
                <a:endParaRPr lang="en-US" dirty="0">
                  <a:solidFill>
                    <a:schemeClr val="tx1">
                      <a:lumMod val="50000"/>
                      <a:lumOff val="50000"/>
                    </a:schemeClr>
                  </a:solidFill>
                </a:endParaRPr>
              </a:p>
            </p:txBody>
          </p:sp>
          <p:sp>
            <p:nvSpPr>
              <p:cNvPr id="9" name="TextBox 8"/>
              <p:cNvSpPr txBox="1"/>
              <p:nvPr/>
            </p:nvSpPr>
            <p:spPr>
              <a:xfrm>
                <a:off x="6726571" y="2688945"/>
                <a:ext cx="1571940" cy="307777"/>
              </a:xfrm>
              <a:prstGeom prst="rect">
                <a:avLst/>
              </a:prstGeom>
              <a:noFill/>
            </p:spPr>
            <p:txBody>
              <a:bodyPr wrap="none" rtlCol="0">
                <a:spAutoFit/>
              </a:bodyPr>
              <a:lstStyle/>
              <a:p>
                <a:r>
                  <a:rPr lang="en-US" sz="1400" dirty="0">
                    <a:latin typeface="Chalkduster"/>
                    <a:cs typeface="Chalkduster"/>
                  </a:rPr>
                  <a:t>Screen output</a:t>
                </a:r>
              </a:p>
            </p:txBody>
          </p:sp>
        </p:grpSp>
        <p:sp>
          <p:nvSpPr>
            <p:cNvPr id="16" name="Right Arrow 15"/>
            <p:cNvSpPr/>
            <p:nvPr/>
          </p:nvSpPr>
          <p:spPr>
            <a:xfrm>
              <a:off x="4788581" y="2458058"/>
              <a:ext cx="479685"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8" name="Group 17"/>
          <p:cNvGrpSpPr/>
          <p:nvPr/>
        </p:nvGrpSpPr>
        <p:grpSpPr>
          <a:xfrm>
            <a:off x="5151211" y="3850473"/>
            <a:ext cx="3444749" cy="1389549"/>
            <a:chOff x="4838821" y="3850473"/>
            <a:chExt cx="3444749" cy="1389549"/>
          </a:xfrm>
        </p:grpSpPr>
        <p:grpSp>
          <p:nvGrpSpPr>
            <p:cNvPr id="12" name="Group 11"/>
            <p:cNvGrpSpPr/>
            <p:nvPr/>
          </p:nvGrpSpPr>
          <p:grpSpPr>
            <a:xfrm>
              <a:off x="5343216" y="3850473"/>
              <a:ext cx="2940354" cy="1389549"/>
              <a:chOff x="5343216" y="2703886"/>
              <a:chExt cx="2940354" cy="1389549"/>
            </a:xfrm>
          </p:grpSpPr>
          <p:sp>
            <p:nvSpPr>
              <p:cNvPr id="13" name="Rectangle 12"/>
              <p:cNvSpPr/>
              <p:nvPr/>
            </p:nvSpPr>
            <p:spPr>
              <a:xfrm>
                <a:off x="5343216" y="2982482"/>
                <a:ext cx="2788458" cy="1110953"/>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rPr>
                  <a:t>D</a:t>
                </a:r>
              </a:p>
              <a:p>
                <a:endParaRPr lang="en-US" dirty="0">
                  <a:solidFill>
                    <a:schemeClr val="tx1"/>
                  </a:solidFill>
                </a:endParaRPr>
              </a:p>
              <a:p>
                <a:endParaRPr lang="en-US" dirty="0">
                  <a:solidFill>
                    <a:schemeClr val="tx1">
                      <a:lumMod val="50000"/>
                      <a:lumOff val="50000"/>
                    </a:schemeClr>
                  </a:solidFill>
                </a:endParaRPr>
              </a:p>
            </p:txBody>
          </p:sp>
          <p:sp>
            <p:nvSpPr>
              <p:cNvPr id="14" name="TextBox 13"/>
              <p:cNvSpPr txBox="1"/>
              <p:nvPr/>
            </p:nvSpPr>
            <p:spPr>
              <a:xfrm>
                <a:off x="6711630" y="2703886"/>
                <a:ext cx="1571940" cy="307777"/>
              </a:xfrm>
              <a:prstGeom prst="rect">
                <a:avLst/>
              </a:prstGeom>
              <a:noFill/>
            </p:spPr>
            <p:txBody>
              <a:bodyPr wrap="none" rtlCol="0">
                <a:spAutoFit/>
              </a:bodyPr>
              <a:lstStyle/>
              <a:p>
                <a:r>
                  <a:rPr lang="en-US" sz="1400" dirty="0">
                    <a:latin typeface="Chalkduster"/>
                    <a:cs typeface="Chalkduster"/>
                  </a:rPr>
                  <a:t>Screen output</a:t>
                </a:r>
              </a:p>
            </p:txBody>
          </p:sp>
        </p:grpSp>
        <p:sp>
          <p:nvSpPr>
            <p:cNvPr id="17" name="Right Arrow 16"/>
            <p:cNvSpPr/>
            <p:nvPr/>
          </p:nvSpPr>
          <p:spPr>
            <a:xfrm>
              <a:off x="4838821" y="4576363"/>
              <a:ext cx="479685" cy="224852"/>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96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Comparisons for </a:t>
            </a:r>
            <a:r>
              <a:rPr lang="en-US" b="1" dirty="0"/>
              <a:t>char</a:t>
            </a:r>
            <a:r>
              <a:rPr lang="en-US" dirty="0"/>
              <a:t> Data Type</a:t>
            </a:r>
          </a:p>
        </p:txBody>
      </p:sp>
      <p:sp>
        <p:nvSpPr>
          <p:cNvPr id="3" name="Content Placeholder 2"/>
          <p:cNvSpPr>
            <a:spLocks noGrp="1"/>
          </p:cNvSpPr>
          <p:nvPr>
            <p:ph idx="1"/>
          </p:nvPr>
        </p:nvSpPr>
        <p:spPr>
          <a:xfrm>
            <a:off x="457200" y="1600201"/>
            <a:ext cx="8229600" cy="571500"/>
          </a:xfrm>
        </p:spPr>
        <p:txBody>
          <a:bodyPr>
            <a:normAutofit fontScale="92500"/>
          </a:bodyPr>
          <a:lstStyle/>
          <a:p>
            <a:r>
              <a:rPr lang="en-US" dirty="0"/>
              <a:t>How to determine if a letter is in lowercase or uppercase?</a:t>
            </a:r>
          </a:p>
        </p:txBody>
      </p:sp>
      <p:sp>
        <p:nvSpPr>
          <p:cNvPr id="5" name="Slide Number Placeholder 4"/>
          <p:cNvSpPr>
            <a:spLocks noGrp="1"/>
          </p:cNvSpPr>
          <p:nvPr>
            <p:ph type="sldNum" sz="quarter" idx="12"/>
          </p:nvPr>
        </p:nvSpPr>
        <p:spPr>
          <a:xfrm>
            <a:off x="6553200" y="6356350"/>
            <a:ext cx="2133600" cy="365125"/>
          </a:xfrm>
        </p:spPr>
        <p:txBody>
          <a:bodyPr/>
          <a:lstStyle/>
          <a:p>
            <a:fld id="{A2D5F323-9395-A24C-8003-89F99F5948AE}" type="slidenum">
              <a:rPr lang="en-US" smtClean="0"/>
              <a:pPr/>
              <a:t>9</a:t>
            </a:fld>
            <a:endParaRPr lang="en-US"/>
          </a:p>
        </p:txBody>
      </p:sp>
      <p:sp>
        <p:nvSpPr>
          <p:cNvPr id="6" name="Rectangle 5"/>
          <p:cNvSpPr/>
          <p:nvPr/>
        </p:nvSpPr>
        <p:spPr>
          <a:xfrm>
            <a:off x="1122219" y="2171700"/>
            <a:ext cx="7564582" cy="321045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schemeClr val="accent5">
                    <a:lumMod val="75000"/>
                  </a:schemeClr>
                </a:solidFill>
                <a:latin typeface="Consolas" charset="0"/>
                <a:ea typeface="Consolas" charset="0"/>
                <a:cs typeface="Consolas" charset="0"/>
              </a:rPr>
              <a:t>char</a:t>
            </a:r>
            <a:r>
              <a:rPr lang="en-US" sz="2000" dirty="0">
                <a:solidFill>
                  <a:schemeClr val="tx1"/>
                </a:solidFill>
                <a:latin typeface="Consolas" charset="0"/>
                <a:ea typeface="Consolas" charset="0"/>
                <a:cs typeface="Consolas" charset="0"/>
              </a:rPr>
              <a:t> letter;	</a:t>
            </a:r>
          </a:p>
          <a:p>
            <a:r>
              <a:rPr lang="en-US" sz="2000" dirty="0" err="1">
                <a:solidFill>
                  <a:schemeClr val="tx1"/>
                </a:solidFill>
                <a:latin typeface="Consolas" charset="0"/>
                <a:ea typeface="Consolas" charset="0"/>
                <a:cs typeface="Consolas" charset="0"/>
              </a:rPr>
              <a:t>cin</a:t>
            </a:r>
            <a:r>
              <a:rPr lang="en-US" sz="2000" dirty="0">
                <a:solidFill>
                  <a:schemeClr val="tx1"/>
                </a:solidFill>
                <a:latin typeface="Consolas" charset="0"/>
                <a:ea typeface="Consolas" charset="0"/>
                <a:cs typeface="Consolas" charset="0"/>
              </a:rPr>
              <a:t> &gt;&gt; letter;</a:t>
            </a:r>
          </a:p>
          <a:p>
            <a:endParaRPr lang="en-US" sz="2000" dirty="0">
              <a:solidFill>
                <a:schemeClr val="tx1"/>
              </a:solidFill>
              <a:latin typeface="Consolas" charset="0"/>
              <a:ea typeface="Consolas" charset="0"/>
              <a:cs typeface="Consolas" charset="0"/>
            </a:endParaRPr>
          </a:p>
          <a:p>
            <a:r>
              <a:rPr lang="en-US" sz="2000" dirty="0">
                <a:solidFill>
                  <a:schemeClr val="tx1"/>
                </a:solidFill>
                <a:latin typeface="Consolas" charset="0"/>
                <a:ea typeface="Consolas" charset="0"/>
                <a:cs typeface="Consolas" charset="0"/>
              </a:rPr>
              <a:t>if </a:t>
            </a:r>
            <a:r>
              <a:rPr lang="en-US" sz="2000" b="1" dirty="0">
                <a:solidFill>
                  <a:schemeClr val="accent6">
                    <a:lumMod val="75000"/>
                  </a:schemeClr>
                </a:solidFill>
                <a:latin typeface="Consolas" charset="0"/>
                <a:ea typeface="Consolas" charset="0"/>
                <a:cs typeface="Consolas" charset="0"/>
              </a:rPr>
              <a:t>(                                     )</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letter &lt;&lt; " is in lowercase."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a:p>
            <a:r>
              <a:rPr lang="en-US" sz="2000" dirty="0">
                <a:solidFill>
                  <a:schemeClr val="tx1"/>
                </a:solidFill>
                <a:latin typeface="Consolas" charset="0"/>
                <a:ea typeface="Consolas" charset="0"/>
                <a:cs typeface="Consolas" charset="0"/>
              </a:rPr>
              <a:t>else if </a:t>
            </a:r>
            <a:r>
              <a:rPr lang="en-US" sz="2000" b="1" dirty="0">
                <a:solidFill>
                  <a:schemeClr val="accent6">
                    <a:lumMod val="75000"/>
                  </a:schemeClr>
                </a:solidFill>
                <a:latin typeface="Consolas" charset="0"/>
                <a:ea typeface="Consolas" charset="0"/>
                <a:cs typeface="Consolas" charset="0"/>
              </a:rPr>
              <a:t>(                                     )</a:t>
            </a:r>
          </a:p>
          <a:p>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cout</a:t>
            </a:r>
            <a:r>
              <a:rPr lang="en-US" sz="2000" dirty="0">
                <a:solidFill>
                  <a:schemeClr val="tx1"/>
                </a:solidFill>
                <a:latin typeface="Consolas" charset="0"/>
                <a:ea typeface="Consolas" charset="0"/>
                <a:cs typeface="Consolas" charset="0"/>
              </a:rPr>
              <a:t> &lt;&lt; letter &lt;&lt; " is in uppercase." &lt;&lt; </a:t>
            </a:r>
            <a:r>
              <a:rPr lang="en-US" sz="2000" dirty="0" err="1">
                <a:solidFill>
                  <a:schemeClr val="tx1"/>
                </a:solidFill>
                <a:latin typeface="Consolas" charset="0"/>
                <a:ea typeface="Consolas" charset="0"/>
                <a:cs typeface="Consolas" charset="0"/>
              </a:rPr>
              <a:t>endl</a:t>
            </a:r>
            <a:r>
              <a:rPr lang="en-US" sz="2000" dirty="0">
                <a:solidFill>
                  <a:schemeClr val="tx1"/>
                </a:solidFill>
                <a:latin typeface="Consolas" charset="0"/>
                <a:ea typeface="Consolas" charset="0"/>
                <a:cs typeface="Consolas" charset="0"/>
              </a:rPr>
              <a:t>;</a:t>
            </a:r>
          </a:p>
        </p:txBody>
      </p:sp>
      <p:sp>
        <p:nvSpPr>
          <p:cNvPr id="10" name="TextBox 9"/>
          <p:cNvSpPr txBox="1"/>
          <p:nvPr/>
        </p:nvSpPr>
        <p:spPr>
          <a:xfrm>
            <a:off x="1007041" y="5482503"/>
            <a:ext cx="7521262" cy="1015663"/>
          </a:xfrm>
          <a:prstGeom prst="rect">
            <a:avLst/>
          </a:prstGeom>
          <a:noFill/>
        </p:spPr>
        <p:txBody>
          <a:bodyPr wrap="square" rtlCol="0">
            <a:spAutoFit/>
          </a:bodyPr>
          <a:lstStyle/>
          <a:p>
            <a:r>
              <a:rPr lang="en-US" sz="2000" dirty="0">
                <a:latin typeface="Calibri Light" charset="0"/>
                <a:ea typeface="Calibri Light" charset="0"/>
                <a:cs typeface="Calibri Light" charset="0"/>
              </a:rPr>
              <a:t>Since the ASCII codes of the small letters and the capital letters are in order, we may use the relational operators (&lt;, &gt;, &lt;=, &gt;=) and equality operators (==, !=) to compare between characters.</a:t>
            </a:r>
          </a:p>
        </p:txBody>
      </p:sp>
      <p:sp>
        <p:nvSpPr>
          <p:cNvPr id="11" name="TextBox 10"/>
          <p:cNvSpPr txBox="1"/>
          <p:nvPr/>
        </p:nvSpPr>
        <p:spPr>
          <a:xfrm>
            <a:off x="2214581" y="3576873"/>
            <a:ext cx="4416594" cy="400110"/>
          </a:xfrm>
          <a:prstGeom prst="rect">
            <a:avLst/>
          </a:prstGeom>
          <a:noFill/>
        </p:spPr>
        <p:txBody>
          <a:bodyPr wrap="none" rtlCol="0">
            <a:spAutoFit/>
          </a:bodyPr>
          <a:lstStyle/>
          <a:p>
            <a:r>
              <a:rPr lang="en-US" sz="2000" b="1" dirty="0">
                <a:solidFill>
                  <a:schemeClr val="accent6">
                    <a:lumMod val="75000"/>
                  </a:schemeClr>
                </a:solidFill>
                <a:latin typeface="Consolas" charset="0"/>
                <a:ea typeface="Consolas" charset="0"/>
                <a:cs typeface="Consolas" charset="0"/>
              </a:rPr>
              <a:t>letter &gt;= 'a' &amp;&amp; letter &lt;= 'z'</a:t>
            </a:r>
          </a:p>
        </p:txBody>
      </p:sp>
      <p:sp>
        <p:nvSpPr>
          <p:cNvPr id="12" name="TextBox 11"/>
          <p:cNvSpPr txBox="1"/>
          <p:nvPr/>
        </p:nvSpPr>
        <p:spPr>
          <a:xfrm>
            <a:off x="2810104" y="4190969"/>
            <a:ext cx="4416594" cy="400110"/>
          </a:xfrm>
          <a:prstGeom prst="rect">
            <a:avLst/>
          </a:prstGeom>
          <a:noFill/>
        </p:spPr>
        <p:txBody>
          <a:bodyPr wrap="none" rtlCol="0">
            <a:spAutoFit/>
          </a:bodyPr>
          <a:lstStyle/>
          <a:p>
            <a:r>
              <a:rPr lang="en-US" sz="2000" b="1" dirty="0">
                <a:solidFill>
                  <a:schemeClr val="accent6">
                    <a:lumMod val="75000"/>
                  </a:schemeClr>
                </a:solidFill>
                <a:latin typeface="Consolas" charset="0"/>
                <a:ea typeface="Consolas" charset="0"/>
                <a:cs typeface="Consolas" charset="0"/>
              </a:rPr>
              <a:t>letter &gt;= 'A' &amp;&amp; letter &lt;= 'Z'</a:t>
            </a:r>
          </a:p>
        </p:txBody>
      </p:sp>
    </p:spTree>
    <p:extLst>
      <p:ext uri="{BB962C8B-B14F-4D97-AF65-F5344CB8AC3E}">
        <p14:creationId xmlns:p14="http://schemas.microsoft.com/office/powerpoint/2010/main" val="7895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13276</TotalTime>
  <Words>3014</Words>
  <Application>Microsoft Office PowerPoint</Application>
  <PresentationFormat>On-screen Show (4:3)</PresentationFormat>
  <Paragraphs>635</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Avenir Next</vt:lpstr>
      <vt:lpstr>Avenir Next Condensed</vt:lpstr>
      <vt:lpstr>Chalkduster</vt:lpstr>
      <vt:lpstr>Menlo</vt:lpstr>
      <vt:lpstr>Zapf Dingbats</vt:lpstr>
      <vt:lpstr>Arial</vt:lpstr>
      <vt:lpstr>Calibri</vt:lpstr>
      <vt:lpstr>Calibri Light</vt:lpstr>
      <vt:lpstr>Consolas</vt:lpstr>
      <vt:lpstr>1_Office Theme</vt:lpstr>
      <vt:lpstr>Module 6 Guidance Notes (6.2)  Char &amp; Char Arrays</vt:lpstr>
      <vt:lpstr>What are we going to learn?</vt:lpstr>
      <vt:lpstr>char Data Type</vt:lpstr>
      <vt:lpstr>The ASCII Character Set</vt:lpstr>
      <vt:lpstr>char and int</vt:lpstr>
      <vt:lpstr>char and int</vt:lpstr>
      <vt:lpstr>char and int</vt:lpstr>
      <vt:lpstr>char and int</vt:lpstr>
      <vt:lpstr>Comparisons for char Data Type</vt:lpstr>
      <vt:lpstr>Character Handling Functions</vt:lpstr>
      <vt:lpstr>PowerPoint Presentation</vt:lpstr>
      <vt:lpstr>Character Handling Functions</vt:lpstr>
      <vt:lpstr>Text as Strings</vt:lpstr>
      <vt:lpstr>C-Strings (Character Arrays)</vt:lpstr>
      <vt:lpstr>C-Strings (Character Arrays)</vt:lpstr>
      <vt:lpstr>C-Strings (Character Arrays)</vt:lpstr>
      <vt:lpstr>C-Strings (Character Arrays)</vt:lpstr>
      <vt:lpstr>C-Strings (Character Arrays)</vt:lpstr>
      <vt:lpstr>C-Strings (Character Arrays)</vt:lpstr>
      <vt:lpstr>The Null character</vt:lpstr>
      <vt:lpstr>Working with C-Strings</vt:lpstr>
      <vt:lpstr>Programming Problems 1-3</vt:lpstr>
      <vt:lpstr>CHALLENGES</vt:lpstr>
      <vt:lpstr>Challenge 1  </vt:lpstr>
      <vt:lpstr>Challenge 1 (Continue)</vt:lpstr>
      <vt:lpstr>Challenge 1 (Continue)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Kevin Lam</cp:lastModifiedBy>
  <cp:revision>670</cp:revision>
  <cp:lastPrinted>2017-09-13T13:37:06Z</cp:lastPrinted>
  <dcterms:created xsi:type="dcterms:W3CDTF">2014-07-29T08:55:03Z</dcterms:created>
  <dcterms:modified xsi:type="dcterms:W3CDTF">2021-03-13T01:47:05Z</dcterms:modified>
  <cp:category/>
</cp:coreProperties>
</file>