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6" r:id="rId1"/>
  </p:sldMasterIdLst>
  <p:notesMasterIdLst>
    <p:notesMasterId r:id="rId49"/>
  </p:notesMasterIdLst>
  <p:handoutMasterIdLst>
    <p:handoutMasterId r:id="rId50"/>
  </p:handoutMasterIdLst>
  <p:sldIdLst>
    <p:sldId id="256" r:id="rId2"/>
    <p:sldId id="302" r:id="rId3"/>
    <p:sldId id="520" r:id="rId4"/>
    <p:sldId id="488" r:id="rId5"/>
    <p:sldId id="517" r:id="rId6"/>
    <p:sldId id="489" r:id="rId7"/>
    <p:sldId id="490" r:id="rId8"/>
    <p:sldId id="491" r:id="rId9"/>
    <p:sldId id="492" r:id="rId10"/>
    <p:sldId id="494" r:id="rId11"/>
    <p:sldId id="495" r:id="rId12"/>
    <p:sldId id="496" r:id="rId13"/>
    <p:sldId id="497" r:id="rId14"/>
    <p:sldId id="498" r:id="rId15"/>
    <p:sldId id="499" r:id="rId16"/>
    <p:sldId id="493" r:id="rId17"/>
    <p:sldId id="316" r:id="rId18"/>
    <p:sldId id="500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7" r:id="rId28"/>
    <p:sldId id="328" r:id="rId29"/>
    <p:sldId id="513" r:id="rId30"/>
    <p:sldId id="325" r:id="rId31"/>
    <p:sldId id="514" r:id="rId32"/>
    <p:sldId id="446" r:id="rId33"/>
    <p:sldId id="448" r:id="rId34"/>
    <p:sldId id="447" r:id="rId35"/>
    <p:sldId id="429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302"/>
            <p14:sldId id="520"/>
            <p14:sldId id="488"/>
            <p14:sldId id="517"/>
            <p14:sldId id="489"/>
            <p14:sldId id="490"/>
            <p14:sldId id="491"/>
            <p14:sldId id="492"/>
            <p14:sldId id="494"/>
            <p14:sldId id="495"/>
            <p14:sldId id="496"/>
            <p14:sldId id="497"/>
            <p14:sldId id="498"/>
            <p14:sldId id="499"/>
            <p14:sldId id="493"/>
            <p14:sldId id="316"/>
            <p14:sldId id="500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513"/>
            <p14:sldId id="325"/>
            <p14:sldId id="514"/>
            <p14:sldId id="446"/>
            <p14:sldId id="448"/>
            <p14:sldId id="447"/>
            <p14:sldId id="429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 autoAdjust="0"/>
    <p:restoredTop sz="92381"/>
  </p:normalViewPr>
  <p:slideViewPr>
    <p:cSldViewPr snapToGrid="0" snapToObjects="1">
      <p:cViewPr varScale="1">
        <p:scale>
          <a:sx n="113" d="100"/>
          <a:sy n="113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" TargetMode="External"/><Relationship Id="rId2" Type="http://schemas.openxmlformats.org/officeDocument/2006/relationships/hyperlink" Target="https://ebookcentral.proquest.com/lib/HKUHK/detail.action?docID=517454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Module 6 Guidance Notes (6.3)</a:t>
            </a:r>
            <a:br>
              <a:rPr lang="en-US" sz="1800" dirty="0"/>
            </a:br>
            <a:br>
              <a:rPr lang="en-US" sz="1800" dirty="0"/>
            </a:br>
            <a:r>
              <a:rPr lang="en-US" sz="4800" dirty="0"/>
              <a:t>C++ Strings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3A90D15-41F0-9545-902F-35A485116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</a:t>
            </a:r>
            <a:br>
              <a:rPr lang="en-US" sz="1200" dirty="0"/>
            </a:br>
            <a:r>
              <a:rPr lang="en-US" sz="1600" dirty="0"/>
              <a:t>Computer Programming II</a:t>
            </a:r>
            <a:endParaRPr lang="en-US" sz="11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DDE5956-4552-4942-8967-9B603EA06C33}"/>
              </a:ext>
            </a:extLst>
          </p:cNvPr>
          <p:cNvSpPr txBox="1">
            <a:spLocks/>
          </p:cNvSpPr>
          <p:nvPr/>
        </p:nvSpPr>
        <p:spPr>
          <a:xfrm>
            <a:off x="3603171" y="4571519"/>
            <a:ext cx="2471057" cy="8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COMP2113</a:t>
            </a:r>
            <a:br>
              <a:rPr lang="en-US" sz="1200" dirty="0"/>
            </a:br>
            <a:r>
              <a:rPr lang="en-US" sz="1600" dirty="0"/>
              <a:t>Programming Technologies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with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Both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dirty="0"/>
              <a:t> support string objects.</a:t>
            </a:r>
          </a:p>
          <a:p>
            <a:r>
              <a:rPr lang="en-US" dirty="0"/>
              <a:t>The insertion operator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dirty="0"/>
              <a:t> and extraction operator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&gt;&gt;</a:t>
            </a:r>
            <a:r>
              <a:rPr lang="en-US" dirty="0"/>
              <a:t> work the same for string objects as for other basic data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</a:t>
            </a:r>
          </a:p>
          <a:p>
            <a:pPr lvl="1"/>
            <a:r>
              <a:rPr lang="en-US" dirty="0"/>
              <a:t>The extraction operator &gt;&gt;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ignores whitespace at the beginning of input</a:t>
            </a:r>
            <a:r>
              <a:rPr lang="en-US" dirty="0"/>
              <a:t> and stops reading when it encounters more whitespace </a:t>
            </a:r>
          </a:p>
          <a:p>
            <a:pPr lvl="1"/>
            <a:r>
              <a:rPr lang="en-US" dirty="0"/>
              <a:t>The word received by a string object will therefore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have any leading and trailing whitespace deleted </a:t>
            </a:r>
          </a:p>
          <a:p>
            <a:pPr lvl="1"/>
            <a:r>
              <a:rPr lang="en-US" dirty="0"/>
              <a:t>Cannot read in a line or string that contains one or more blanks 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2485" y="2706504"/>
            <a:ext cx="2552622" cy="1156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&gt;&gt;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4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with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0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61109" y="1896249"/>
            <a:ext cx="5827008" cy="4278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#include &lt;string&gt;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using namespace std;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word1, word2, word3;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Please input a sentence: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 &lt;&lt;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&gt;&gt; word1 &gt;&gt; word2 &gt;&gt; word3;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Word 1 = \"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 &lt;&lt; word1 &lt;&lt; 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\"\n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&lt;&lt; 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Word 2 = \"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 &lt;&lt; word2 &lt;&lt; 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\"\n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&lt;&lt; 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Word 3 = \"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 &lt;&lt; word3 &lt;&lt; 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\"\n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";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return 0; </a:t>
            </a:r>
          </a:p>
          <a:p>
            <a:pPr>
              <a:tabLst>
                <a:tab pos="274320" algn="l"/>
                <a:tab pos="548640" algn="l"/>
                <a:tab pos="822960" algn="l"/>
              </a:tabLst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9865" y="1649045"/>
            <a:ext cx="3286669" cy="16412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Please input a sentence: 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   love       dogs</a:t>
            </a:r>
            <a:r>
              <a:rPr lang="en-US" sz="1600" i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Word 1 = "I"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Word 2 = "love"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Word 3 = "dogs"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7445" y="3290277"/>
            <a:ext cx="157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8905" y="58056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string_io.cpp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46790" y="4347883"/>
            <a:ext cx="2919931" cy="923330"/>
            <a:chOff x="5546790" y="4347883"/>
            <a:chExt cx="2919931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773278" y="4347883"/>
              <a:ext cx="1693443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Use </a:t>
              </a:r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\"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for a </a:t>
              </a:r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"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character in a string </a:t>
              </a:r>
            </a:p>
          </p:txBody>
        </p: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5546790" y="4809548"/>
              <a:ext cx="1226488" cy="637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48E4C5-EFFE-6F43-BDC1-13915EEA54A9}"/>
              </a:ext>
            </a:extLst>
          </p:cNvPr>
          <p:cNvSpPr txBox="1"/>
          <p:nvPr/>
        </p:nvSpPr>
        <p:spPr>
          <a:xfrm>
            <a:off x="510516" y="6309361"/>
            <a:ext cx="675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How do we read in an entire line including spaces from the input then?</a:t>
            </a:r>
          </a:p>
        </p:txBody>
      </p:sp>
    </p:spTree>
    <p:extLst>
      <p:ext uri="{BB962C8B-B14F-4D97-AF65-F5344CB8AC3E}">
        <p14:creationId xmlns:p14="http://schemas.microsoft.com/office/powerpoint/2010/main" val="11608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Line from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use the library 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getline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/>
              <a:t> to read in a line from the standard input and store the line in a string:</a:t>
            </a:r>
          </a:p>
          <a:p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269663" y="2748224"/>
            <a:ext cx="6668992" cy="1495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"Please input a sentence: "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getline</a:t>
            </a:r>
            <a:r>
              <a:rPr lang="en-US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 = \"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&lt;&lt; s &lt;&lt;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\"\n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";	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9662" y="4534435"/>
            <a:ext cx="4538855" cy="106020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Please input a sentence: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   love        dogs</a:t>
            </a:r>
            <a:endParaRPr lang="en-US" i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"I   love        dogs"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28853" y="5594641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00447" y="4226658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string_getline.cpp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uiExpand="1" build="allAtOnce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Line from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87" y="1319134"/>
            <a:ext cx="8857397" cy="4909279"/>
          </a:xfrm>
        </p:spPr>
        <p:txBody>
          <a:bodyPr>
            <a:normAutofit/>
          </a:bodyPr>
          <a:lstStyle/>
          <a:p>
            <a:r>
              <a:rPr lang="en-US" sz="2600" dirty="0"/>
              <a:t>The function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getline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600" dirty="0"/>
              <a:t> can be used to read in a line from the current position until a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delimitation character</a:t>
            </a:r>
            <a:r>
              <a:rPr lang="en-US" sz="2600" dirty="0"/>
              <a:t> is encountered </a:t>
            </a:r>
          </a:p>
          <a:p>
            <a:endParaRPr lang="en-US" sz="2600" dirty="0"/>
          </a:p>
        </p:txBody>
      </p:sp>
      <p:sp>
        <p:nvSpPr>
          <p:cNvPr id="20" name="Rectangle 19"/>
          <p:cNvSpPr/>
          <p:nvPr/>
        </p:nvSpPr>
        <p:spPr>
          <a:xfrm>
            <a:off x="920448" y="2941567"/>
            <a:ext cx="7329933" cy="147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"Input 2 comma-separated phrases: "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getline</a:t>
            </a:r>
            <a:r>
              <a:rPr lang="en-US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s,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','</a:t>
            </a:r>
            <a:r>
              <a:rPr lang="en-US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"1st phrase = \"" &lt;&lt; s &lt;&lt; "\"\n";	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0448" y="4979682"/>
            <a:ext cx="5442045" cy="106020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Input 2 comma-separated phrases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Stay hungry, stay foolish</a:t>
            </a:r>
            <a:endParaRPr lang="en-US" i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1st phrase =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"Stay hungry"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7514" y="603988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0448" y="4452603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string_getline.cpp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22E0F0-F961-1047-A851-61B6899D1158}"/>
              </a:ext>
            </a:extLst>
          </p:cNvPr>
          <p:cNvSpPr/>
          <p:nvPr/>
        </p:nvSpPr>
        <p:spPr>
          <a:xfrm>
            <a:off x="6807103" y="4977619"/>
            <a:ext cx="1826971" cy="12507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venir Next Condensed" panose="020B0506020202020204" pitchFamily="34" charset="0"/>
                <a:ea typeface="Consolas" charset="0"/>
                <a:cs typeface="Consolas" charset="0"/>
              </a:rPr>
              <a:t>As you can see, without providing the third argument (‘,’ in this case), the default delimitation character for the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Avenir Next Condensed" panose="020B0506020202020204" pitchFamily="34" charset="0"/>
                <a:ea typeface="Consolas" charset="0"/>
                <a:cs typeface="Consolas" charset="0"/>
              </a:rPr>
              <a:t>getline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venir Next Condensed" panose="020B0506020202020204" pitchFamily="34" charset="0"/>
                <a:ea typeface="Consolas" charset="0"/>
                <a:cs typeface="Consolas" charset="0"/>
              </a:rPr>
              <a:t> function is the newline character ‘\n’.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uiExpand="1" build="allAtOnce" animBg="1"/>
      <p:bldP spid="22" grpId="0"/>
      <p:bldP spid="23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class string has a number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member functions </a:t>
            </a:r>
            <a:r>
              <a:rPr lang="en-US" dirty="0"/>
              <a:t>which facilitate string manipulation, which includes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string::length()</a:t>
            </a:r>
            <a:r>
              <a:rPr lang="en-US" dirty="0"/>
              <a:t> – returns length of the string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string::empty() </a:t>
            </a:r>
            <a:r>
              <a:rPr lang="en-US" dirty="0"/>
              <a:t>– returns whether the string is empty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substr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– returns a substring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string::find() </a:t>
            </a:r>
            <a:r>
              <a:rPr lang="en-US" dirty="0"/>
              <a:t>– finds the first occurrence of content in the string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rfind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– finds the last occurrence of content in the string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string::insert(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dirty="0"/>
              <a:t>– inserts content into the string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string::erase()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– erases characters from the string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string::replace()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– replaces part of the string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26163"/>
            <a:ext cx="655467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More member functions can be found at </a:t>
            </a:r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  <a:hlinkClick r:id="rId2"/>
              </a:rPr>
              <a:t>http://www.cplusplus.com/reference/string/string</a:t>
            </a:r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, but you are expected to be get familiar with the above functions only for this course.</a:t>
            </a:r>
            <a:endParaRPr lang="en-US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6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string::length()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number of characters </a:t>
            </a:r>
            <a:r>
              <a:rPr lang="en-US" dirty="0"/>
              <a:t>in a string 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8779" y="2558256"/>
            <a:ext cx="6984566" cy="1369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 = "Stay hungry, stay foolish";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"s has " &lt;&lt; n &lt;&lt; " characters. "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3712" y="4110326"/>
            <a:ext cx="3049633" cy="106020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 has 25 characters.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185" y="515522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5351" y="4239489"/>
            <a:ext cx="359092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 we use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b="1" dirty="0"/>
              <a:t> </a:t>
            </a:r>
            <a:r>
              <a:rPr lang="en-US" dirty="0"/>
              <a:t>to invoke the member function of a string object.</a:t>
            </a:r>
          </a:p>
          <a:p>
            <a:r>
              <a:rPr lang="en-US" dirty="0"/>
              <a:t>E.g., here </a:t>
            </a:r>
            <a:r>
              <a:rPr lang="en-US" dirty="0" err="1"/>
              <a:t>s.length</a:t>
            </a:r>
            <a:r>
              <a:rPr lang="en-US" dirty="0"/>
              <a:t>() means that we call the string::length() member function of the string object s. 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  <p:bldP spid="18" grpId="0" animBg="1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palindrome</a:t>
            </a:r>
            <a:r>
              <a:rPr lang="en-US" sz="2400" dirty="0"/>
              <a:t> is a sequence of characters which reads the same forward or backward, e.g., “radar”, “level”, “kayak”, “madam”.  Write a program to check if an input string is a palindrome.</a:t>
            </a:r>
            <a:r>
              <a:rPr lang="zh-CN" altLang="en-US" sz="2400" dirty="0"/>
              <a:t>  </a:t>
            </a:r>
            <a:br>
              <a:rPr lang="en-US" altLang="zh-CN" sz="2400" dirty="0"/>
            </a:br>
            <a:r>
              <a:rPr lang="en-US" altLang="zh-CN" sz="2400" dirty="0"/>
              <a:t>Hint: compare corresponding characters in the string</a:t>
            </a:r>
            <a:endParaRPr lang="en-US" sz="2400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400" dirty="0"/>
              <a:t>Write a program to reverse an input string.  E.g., the reverse of  "apple" is "</a:t>
            </a:r>
            <a:r>
              <a:rPr lang="en-US" sz="2400" dirty="0" err="1"/>
              <a:t>elppa</a:t>
            </a:r>
            <a:r>
              <a:rPr lang="en-US" sz="2400" dirty="0"/>
              <a:t>". </a:t>
            </a:r>
            <a:r>
              <a:rPr lang="en-US" altLang="zh-CN" sz="2400" dirty="0"/>
              <a:t>Hint: use concatenation to construct the resulting string in reverse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1191" y="3922504"/>
            <a:ext cx="175560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palindrome.cpp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7775" y="5560267"/>
            <a:ext cx="220445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reverse_string.cpp</a:t>
            </a:r>
          </a:p>
        </p:txBody>
      </p:sp>
    </p:spTree>
    <p:extLst>
      <p:ext uri="{BB962C8B-B14F-4D97-AF65-F5344CB8AC3E}">
        <p14:creationId xmlns:p14="http://schemas.microsoft.com/office/powerpoint/2010/main" val="50861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string::empty()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52" y="1610591"/>
            <a:ext cx="8857397" cy="4617822"/>
          </a:xfrm>
        </p:spPr>
        <p:txBody>
          <a:bodyPr/>
          <a:lstStyle/>
          <a:p>
            <a:r>
              <a:rPr lang="en-US" dirty="0"/>
              <a:t>Returns true if a string object is empty; false otherwise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2633" y="2169079"/>
            <a:ext cx="7147358" cy="1779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b="1" dirty="0" err="1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s.empty</a:t>
            </a:r>
            <a:r>
              <a:rPr lang="en-US" b="1" dirty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"s is empty."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else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"s has "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s.length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() &lt;&lt; " characters.\n";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5758" y="4050575"/>
            <a:ext cx="2304233" cy="1060206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 is empty.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6429" y="5084829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633" y="4639160"/>
            <a:ext cx="2596352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What if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 = " "</a:t>
            </a:r>
            <a:r>
              <a:rPr lang="en-US" sz="2000" dirty="0"/>
              <a:t>?</a:t>
            </a:r>
          </a:p>
          <a:p>
            <a:r>
              <a:rPr lang="en-US" sz="2000" dirty="0"/>
              <a:t>Is this an empty string?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7FF65-8878-1D41-92A8-5C315BAA598D}"/>
              </a:ext>
            </a:extLst>
          </p:cNvPr>
          <p:cNvSpPr/>
          <p:nvPr/>
        </p:nvSpPr>
        <p:spPr>
          <a:xfrm>
            <a:off x="1930380" y="5392607"/>
            <a:ext cx="2923631" cy="5723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venir Next Condensed" panose="020B0506020202020204" pitchFamily="34" charset="0"/>
                <a:ea typeface="Consolas" charset="0"/>
                <a:cs typeface="Consolas" charset="0"/>
              </a:rPr>
              <a:t>No, this is a string with a space character, and its length is 1.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string::erase()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8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Erase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/>
              <a:t> characters starting at a specific position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dirty="0"/>
              <a:t> from the current string</a:t>
            </a:r>
          </a:p>
          <a:p>
            <a:r>
              <a:rPr lang="en-US" dirty="0"/>
              <a:t>Note that the string will be modified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70750" y="3400616"/>
          <a:ext cx="75160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[11]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[12]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[13]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[14]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[15]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[16]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[17]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[18]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[19]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[20]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[21]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[22]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[23]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[24]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9098" y="3771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text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2021" y="4517232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text.erase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(11, 6)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80572" y="3546666"/>
            <a:ext cx="1790593" cy="72639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997355" y="4273059"/>
            <a:ext cx="693420" cy="244173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78306" y="4954595"/>
            <a:ext cx="3070071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Resulting string:</a:t>
            </a: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Stay hungry foolish</a:t>
            </a:r>
            <a:r>
              <a:rPr lang="en-US" sz="2000" dirty="0"/>
              <a:t>"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8851" y="5267554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pos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850" y="524531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n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553200" y="4913862"/>
            <a:ext cx="96982" cy="44959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159338" y="4936104"/>
            <a:ext cx="325960" cy="3768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0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  <p:bldP spid="5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899" y="1277640"/>
            <a:ext cx="6911635" cy="3813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firstName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"Alan";</a:t>
            </a: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name =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firstName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+ " Turing";</a:t>
            </a:r>
          </a:p>
          <a:p>
            <a:pPr>
              <a:tabLst>
                <a:tab pos="274320" algn="l"/>
              </a:tabLst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string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str1 = "It is sunny. ";</a:t>
            </a:r>
          </a:p>
          <a:p>
            <a:pPr>
              <a:tabLst>
                <a:tab pos="274320" algn="l"/>
              </a:tabLst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string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str2 = "";</a:t>
            </a: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str3 = "C++ programming.";</a:t>
            </a: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str4 =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firstName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+ " is taking " + str3;</a:t>
            </a:r>
          </a:p>
          <a:p>
            <a:pPr>
              <a:tabLst>
                <a:tab pos="274320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str1.empty()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str2.empty()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str3.erase(11,4);</a:t>
            </a: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str3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firstName.length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name.length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str4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8460" y="3766936"/>
            <a:ext cx="3681824" cy="216027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C++ program.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Alan is taking C++ programming.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8460" y="5987889"/>
            <a:ext cx="145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899" y="509154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string_op.cpp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127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The </a:t>
            </a:r>
            <a:r>
              <a:rPr lang="en-US" sz="4400" dirty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4400" dirty="0"/>
              <a:t> class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String concatenation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String comparison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String I/O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Member functions of the string class for string manipulation, e.g., </a:t>
            </a:r>
            <a:r>
              <a:rPr lang="en-US" sz="4400" dirty="0">
                <a:latin typeface="Consolas" charset="0"/>
                <a:ea typeface="Consolas" charset="0"/>
                <a:cs typeface="Consolas" charset="0"/>
              </a:rPr>
              <a:t>string::length()</a:t>
            </a:r>
            <a:r>
              <a:rPr lang="en-US" sz="4400" dirty="0"/>
              <a:t> ,</a:t>
            </a:r>
            <a:r>
              <a:rPr lang="en-US" sz="4400" dirty="0">
                <a:latin typeface="Consolas" charset="0"/>
                <a:ea typeface="Consolas" charset="0"/>
                <a:cs typeface="Consolas" charset="0"/>
              </a:rPr>
              <a:t> string::empty()</a:t>
            </a:r>
            <a:r>
              <a:rPr lang="en-US" sz="4400" dirty="0"/>
              <a:t>, </a:t>
            </a:r>
            <a:r>
              <a:rPr lang="en-US" sz="4400" dirty="0">
                <a:latin typeface="Consolas" charset="0"/>
                <a:ea typeface="Consolas" charset="0"/>
                <a:cs typeface="Consolas" charset="0"/>
              </a:rPr>
              <a:t>string::</a:t>
            </a:r>
            <a:r>
              <a:rPr lang="en-US" sz="4400" dirty="0" err="1">
                <a:latin typeface="Consolas" charset="0"/>
                <a:ea typeface="Consolas" charset="0"/>
                <a:cs typeface="Consolas" charset="0"/>
              </a:rPr>
              <a:t>substr</a:t>
            </a:r>
            <a:r>
              <a:rPr lang="en-US" sz="44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4400" dirty="0"/>
              <a:t>,</a:t>
            </a:r>
            <a:r>
              <a:rPr lang="en-US" sz="4400" dirty="0">
                <a:latin typeface="Consolas" charset="0"/>
                <a:ea typeface="Consolas" charset="0"/>
                <a:cs typeface="Consolas" charset="0"/>
              </a:rPr>
              <a:t> string::find()</a:t>
            </a:r>
            <a:r>
              <a:rPr lang="en-US" sz="4400" dirty="0"/>
              <a:t>, </a:t>
            </a:r>
            <a:r>
              <a:rPr lang="en-US" sz="4400" dirty="0">
                <a:latin typeface="Consolas" charset="0"/>
                <a:ea typeface="Consolas" charset="0"/>
                <a:cs typeface="Consolas" charset="0"/>
              </a:rPr>
              <a:t>string::</a:t>
            </a:r>
            <a:r>
              <a:rPr lang="en-US" sz="4400" dirty="0" err="1">
                <a:latin typeface="Consolas" charset="0"/>
                <a:ea typeface="Consolas" charset="0"/>
                <a:cs typeface="Consolas" charset="0"/>
              </a:rPr>
              <a:t>rfind</a:t>
            </a:r>
            <a:r>
              <a:rPr lang="en-US" sz="44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4400" dirty="0"/>
              <a:t>, …</a:t>
            </a:r>
          </a:p>
          <a:p>
            <a:pPr>
              <a:lnSpc>
                <a:spcPct val="120000"/>
              </a:lnSpc>
            </a:pPr>
            <a:endParaRPr lang="en-US" sz="38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</a:rPr>
              <a:t>You will be writing C++ programs only in Module 6.3</a:t>
            </a:r>
            <a:r>
              <a:rPr lang="en-US" sz="3800" dirty="0"/>
              <a:t>, so make sure that your compiler option is set appropriately.  We suggest to use the following command to compile your C++ program:</a:t>
            </a:r>
          </a:p>
          <a:p>
            <a:pPr marL="539750" lvl="1" indent="0">
              <a:lnSpc>
                <a:spcPct val="120000"/>
              </a:lnSpc>
              <a:buNone/>
            </a:pPr>
            <a:r>
              <a:rPr lang="en-US" sz="2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g++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-pedantic-errors -std=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c++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11</a:t>
            </a:r>
            <a:r>
              <a:rPr lang="en-US" sz="2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your_program.cpp</a:t>
            </a:r>
            <a:endParaRPr lang="en-US" sz="3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</a:t>
            </a:r>
            <a:r>
              <a:rPr lang="en-US" dirty="0" err="1"/>
              <a:t>substr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substring</a:t>
            </a:r>
            <a:r>
              <a:rPr lang="en-US" dirty="0"/>
              <a:t> of the current string object starting at the character position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dirty="0"/>
              <a:t> and having a length of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/>
              <a:t> characters </a:t>
            </a:r>
          </a:p>
          <a:p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43278" y="3043224"/>
          <a:ext cx="75160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06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[11]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[12]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[13]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[14]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[15]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[16]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[17]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[18]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[19]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[20]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[21]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[22]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[23]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[24]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96226" y="33769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text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1121" y="39504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text.substr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(0, 11)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60370" y="3198417"/>
            <a:ext cx="3314344" cy="72639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77512" y="397462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text.substr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(18)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42240" y="3198417"/>
            <a:ext cx="2142726" cy="726393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82264" y="5455110"/>
            <a:ext cx="387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second parameter is omitted, </a:t>
            </a:r>
            <a:br>
              <a:rPr lang="en-US" sz="1600" dirty="0"/>
            </a:br>
            <a:r>
              <a:rPr lang="en-US" sz="1600" dirty="0"/>
              <a:t>this extracts a substring till the end of string.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254609" y="4412114"/>
            <a:ext cx="1213982" cy="10671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89239" y="4728426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pos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2238" y="470618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n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00570" y="4345471"/>
            <a:ext cx="292460" cy="47886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35686" y="4345471"/>
            <a:ext cx="79837" cy="428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/>
      <p:bldP spid="33" grpId="0" animBg="1"/>
      <p:bldP spid="3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</a:t>
            </a:r>
            <a:r>
              <a:rPr lang="en-US" dirty="0" err="1"/>
              <a:t>substr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379" y="1966595"/>
            <a:ext cx="4885011" cy="426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 = "It is cloudy and warm.";</a:t>
            </a:r>
          </a:p>
          <a:p>
            <a:pPr>
              <a:tabLst>
                <a:tab pos="274320" algn="l"/>
              </a:tabLst>
            </a:pP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s.substr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(0, 5)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s.substr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(6, 6)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s.substr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(6, 16)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s.substr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(17, 10)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s.substr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(3, 6)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s.substr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(0, 8)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s.substr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(2, 10);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54945" y="2503170"/>
            <a:ext cx="3149173" cy="216027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It is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cloudy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cloudy and warm.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warm.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is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clo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It is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is cloudy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9074" y="2195393"/>
            <a:ext cx="145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6390" y="588204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substring.cpp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string::find()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8584442" cy="5037216"/>
          </a:xfrm>
        </p:spPr>
        <p:txBody>
          <a:bodyPr>
            <a:normAutofit/>
          </a:bodyPr>
          <a:lstStyle/>
          <a:p>
            <a:r>
              <a:rPr lang="en-US" sz="2400" dirty="0"/>
              <a:t>Searches a string object for a given string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/>
              <a:t>, and returns the position of the first occurrence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2400" dirty="0"/>
              <a:t> is specified the search only includes characters at or after position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2400" dirty="0"/>
              <a:t>, ignoring any possible occurrences in previous locations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there is no occurrence of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/>
              <a:t>, the constant value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(i.e., </a:t>
            </a:r>
            <a:r>
              <a:rPr lang="mr-IN" sz="2400" dirty="0"/>
              <a:t>–</a:t>
            </a:r>
            <a:r>
              <a:rPr lang="en-US" sz="2400" dirty="0"/>
              <a:t>1)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will be returned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24374" y="2184013"/>
            <a:ext cx="2428280" cy="556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find(</a:t>
            </a:r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07587" y="3839626"/>
            <a:ext cx="3328826" cy="556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find(</a:t>
            </a:r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string::find()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854"/>
            <a:ext cx="8229600" cy="4583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684" y="1966594"/>
            <a:ext cx="5996516" cy="3513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 = "Outside it is cloudy and warm.";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t = "cloudy";</a:t>
            </a:r>
          </a:p>
          <a:p>
            <a:pPr>
              <a:tabLst>
                <a:tab pos="274320" algn="l"/>
              </a:tabLst>
            </a:pP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("is")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('s')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(t)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', 6)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('o')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("the") == -1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"not found"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("the") == string::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npos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"not found"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5912427" y="3657599"/>
            <a:ext cx="2665930" cy="2004793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not found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not found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8911" y="3349822"/>
            <a:ext cx="145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9955" y="1417638"/>
            <a:ext cx="239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This example shows that the search is case-sensitive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684" y="555103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string_find.cpp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16136" y="2096869"/>
            <a:ext cx="3117274" cy="19971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</a:t>
            </a:r>
            <a:r>
              <a:rPr lang="en-US" dirty="0" err="1"/>
              <a:t>rfind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537854"/>
            <a:ext cx="8584442" cy="48184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Searches the current string object for the content specified 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/>
              <a:t>, and returns the position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last occurrence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dirty="0"/>
              <a:t> is specified the search only includes characters at or before position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dirty="0"/>
              <a:t>, ignoring any possible occurrences in later locations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there is no occurrence of </a:t>
            </a:r>
            <a:r>
              <a:rPr lang="en-US" dirty="0" err="1"/>
              <a:t>str</a:t>
            </a:r>
            <a:r>
              <a:rPr lang="en-US" dirty="0"/>
              <a:t>, the constant value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(i.e., </a:t>
            </a:r>
            <a:r>
              <a:rPr lang="mr-IN" dirty="0"/>
              <a:t>–</a:t>
            </a:r>
            <a:r>
              <a:rPr lang="en-US" dirty="0"/>
              <a:t>1)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will be returned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17582" y="2381440"/>
            <a:ext cx="2708835" cy="556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rfind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7581" y="4181504"/>
            <a:ext cx="3335619" cy="556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rfind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1B1F6-C9A9-494D-8FE4-4F786012FD42}"/>
              </a:ext>
            </a:extLst>
          </p:cNvPr>
          <p:cNvSpPr/>
          <p:nvPr/>
        </p:nvSpPr>
        <p:spPr>
          <a:xfrm>
            <a:off x="6310489" y="2316786"/>
            <a:ext cx="2833511" cy="776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venir Next Condensed" panose="020B0506020202020204" pitchFamily="34" charset="0"/>
                <a:ea typeface="Consolas" charset="0"/>
                <a:cs typeface="Consolas" charset="0"/>
              </a:rPr>
              <a:t>This is essentially to search in the reverse direction from the end of the string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8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</a:t>
            </a:r>
            <a:r>
              <a:rPr lang="en-US" dirty="0" err="1"/>
              <a:t>rfind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464"/>
            <a:ext cx="8229600" cy="4598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684" y="1966595"/>
            <a:ext cx="6114280" cy="3407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 = "Outside it is cloudy and warm.";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t = "cloudy";</a:t>
            </a:r>
          </a:p>
          <a:p>
            <a:pPr>
              <a:tabLst>
                <a:tab pos="274320" algn="l"/>
              </a:tabLst>
            </a:pP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s.rfind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("is")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s.rfind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('s')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s.rfind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(t)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s.rfind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', 6)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s.rfind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('o')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s.rfind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("the") == -1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"not found"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s.rfind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("the") == string::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npos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"not found" &lt;&lt;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6026727" y="3693173"/>
            <a:ext cx="2551630" cy="216027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not found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not found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6147" y="3385396"/>
            <a:ext cx="145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684" y="548411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string_rfind.cpp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string::insert()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Inserts the content specified 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at position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of the current string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4203" y="2709563"/>
          <a:ext cx="4796924" cy="98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9111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05355" y="33224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text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063216" y="4090819"/>
          <a:ext cx="1999515" cy="4911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063216" y="3691785"/>
            <a:ext cx="415266" cy="3990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78482" y="3691785"/>
            <a:ext cx="1584249" cy="3990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19271" y="4700244"/>
            <a:ext cx="360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text.insert</a:t>
            </a:r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(5</a:t>
            </a:r>
            <a:r>
              <a:rPr lang="en-US" sz="2400" b="1" dirty="0">
                <a:solidFill>
                  <a:schemeClr val="accent6"/>
                </a:solidFill>
              </a:rPr>
              <a:t>, "very  ")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500" y="5607047"/>
            <a:ext cx="429581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Resulting string:  </a:t>
            </a:r>
            <a:r>
              <a:rPr lang="en-US" dirty="0"/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Stay very hungry</a:t>
            </a:r>
            <a:r>
              <a:rPr lang="en-US" dirty="0"/>
              <a:t>"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62731" y="5110339"/>
            <a:ext cx="1664486" cy="814281"/>
            <a:chOff x="6062731" y="5110339"/>
            <a:chExt cx="1664486" cy="814281"/>
          </a:xfrm>
        </p:grpSpPr>
        <p:sp>
          <p:nvSpPr>
            <p:cNvPr id="14" name="TextBox 13"/>
            <p:cNvSpPr txBox="1"/>
            <p:nvPr/>
          </p:nvSpPr>
          <p:spPr>
            <a:xfrm>
              <a:off x="6062731" y="546295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accent1"/>
                  </a:solidFill>
                </a:rPr>
                <a:t>pos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5730" y="5440713"/>
              <a:ext cx="511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accent1"/>
                  </a:solidFill>
                </a:rPr>
                <a:t>str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265718" y="5110339"/>
              <a:ext cx="208344" cy="44852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983218" y="5131505"/>
              <a:ext cx="325960" cy="37686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7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string::replace()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/>
              <a:t> characters starting at position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from the current string by the content specified 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9561" y="2930283"/>
          <a:ext cx="4796924" cy="98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60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9111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18346" y="3476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text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2940" y="4691551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text.replace</a:t>
            </a:r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(5, 5, "</a:t>
            </a:r>
            <a:r>
              <a:rPr lang="en-US" sz="24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funn</a:t>
            </a:r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")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8605" y="4116330"/>
          <a:ext cx="1765596" cy="4911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1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6768" y="5871595"/>
            <a:ext cx="360503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Resulting string:  </a:t>
            </a:r>
            <a:r>
              <a:rPr lang="en-US" sz="2000" dirty="0"/>
              <a:t>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Stay funny</a:t>
            </a:r>
            <a:r>
              <a:rPr lang="en-US" sz="2000" dirty="0"/>
              <a:t>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493464" y="3912505"/>
            <a:ext cx="175141" cy="20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34201" y="3912505"/>
            <a:ext cx="238937" cy="20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008652" y="5111517"/>
            <a:ext cx="2184470" cy="820745"/>
            <a:chOff x="5008652" y="5111517"/>
            <a:chExt cx="2184470" cy="820745"/>
          </a:xfrm>
        </p:grpSpPr>
        <p:grpSp>
          <p:nvGrpSpPr>
            <p:cNvPr id="14" name="Group 13"/>
            <p:cNvGrpSpPr/>
            <p:nvPr/>
          </p:nvGrpSpPr>
          <p:grpSpPr>
            <a:xfrm>
              <a:off x="5008652" y="5117981"/>
              <a:ext cx="1208781" cy="814281"/>
              <a:chOff x="6062731" y="5110339"/>
              <a:chExt cx="1208781" cy="81428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62731" y="5462955"/>
                <a:ext cx="628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1"/>
                    </a:solidFill>
                  </a:rPr>
                  <a:t>pos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924942" y="5440713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n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265718" y="5110339"/>
                <a:ext cx="208344" cy="448522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6779470" y="5110339"/>
                <a:ext cx="290945" cy="448522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H="1" flipV="1">
              <a:off x="6527665" y="5111517"/>
              <a:ext cx="290945" cy="44852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681635" y="5444300"/>
              <a:ext cx="511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accent1"/>
                  </a:solidFill>
                </a:rPr>
                <a:t>str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15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0984" y="1966595"/>
            <a:ext cx="6259442" cy="251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s1 = 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Cloudy and warm.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s2 = "Angel is taking programming.";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 = " very";</a:t>
            </a:r>
          </a:p>
          <a:p>
            <a:pPr>
              <a:tabLst>
                <a:tab pos="274320" algn="l"/>
              </a:tabLs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t2 = "Nelson";</a:t>
            </a:r>
          </a:p>
          <a:p>
            <a:pPr>
              <a:tabLst>
                <a:tab pos="274320" algn="l"/>
              </a:tabLst>
            </a:pP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274320" algn="l"/>
              </a:tabLst>
            </a:pPr>
            <a:r>
              <a:rPr lang="fr-F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cout &lt;&lt;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s1.insert(10, t1)</a:t>
            </a:r>
            <a:r>
              <a:rPr lang="fr-F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r-FR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r-F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tabLst>
                <a:tab pos="274320" algn="l"/>
              </a:tabLst>
            </a:pPr>
            <a:r>
              <a:rPr lang="fr-F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cout &lt;&lt;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s2.replace(0, 5, t2)</a:t>
            </a:r>
            <a:r>
              <a:rPr lang="fr-F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r-FR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r-F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984" y="4531961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string_insert_replace.cpp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6533" y="4356393"/>
            <a:ext cx="3681824" cy="175346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Cloudy and very warm.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Nelson is taking programming.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9998" y="6109855"/>
            <a:ext cx="145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venir Next Condensed" panose="020B0506020202020204" pitchFamily="34" charset="0"/>
                <a:cs typeface="Chalkduster"/>
              </a:defRPr>
            </a:lvl1pPr>
          </a:lstStyle>
          <a:p>
            <a:r>
              <a:rPr lang="en-US" dirty="0"/>
              <a:t>Screen outputs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D78E6-D7AE-491B-AB44-E8B140D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Problems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3B923-4F17-4D98-9ED8-9A77C3C1D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729B2-D49E-4769-90A3-50AC4D7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434D-91FB-4CAA-A07B-6ED6DF77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E7A3-9312-4B4C-BDCC-5B729F7D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You may want to check out the following supplementary readings: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lvl="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/>
              <a:t>Book Chapters </a:t>
            </a:r>
          </a:p>
          <a:p>
            <a:pPr marL="628650" lvl="1" indent="-2286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>
                <a:hlinkClick r:id="rId2"/>
              </a:rPr>
              <a:t>Problem Solving with C++</a:t>
            </a:r>
            <a:endParaRPr lang="en-US" u="sng" dirty="0">
              <a:solidFill>
                <a:schemeClr val="hlink"/>
              </a:solidFill>
            </a:endParaRPr>
          </a:p>
          <a:p>
            <a:pPr marL="1028700" lvl="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/>
              <a:t>Ch. 8.1-8.2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/>
              <a:t>From C++ tutorials</a:t>
            </a:r>
          </a:p>
          <a:p>
            <a:pPr marL="628650" lvl="1" indent="-2286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>
                <a:hlinkClick r:id="rId3"/>
              </a:rPr>
              <a:t>Strings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1D98-8E21-4C30-BF19-49920A87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90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Problems 1-3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finds the positions of ALL occurrences of a substring in a string, starting from the first occurrence to the last occurrence.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finds the positions of ALL occurrences of a substring in a string, starting from the last occurrence to the first occurrence.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Modify the program “</a:t>
            </a:r>
            <a:r>
              <a:rPr lang="en-US" dirty="0" err="1"/>
              <a:t>palindrome.cpp</a:t>
            </a:r>
            <a:r>
              <a:rPr lang="en-US" dirty="0"/>
              <a:t>” on </a:t>
            </a:r>
            <a:r>
              <a:rPr lang="en-US" dirty="0">
                <a:hlinkClick r:id="rId2" action="ppaction://hlinksldjump"/>
              </a:rPr>
              <a:t>this slide </a:t>
            </a:r>
            <a:r>
              <a:rPr lang="en-US" dirty="0"/>
              <a:t>so the input text may contain spaces and also uppercase/lowercase letters.  For example, “Was it a car or a cat I saw” should be considered a palindrome.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D6D12-CE38-094B-B7CD-F2E3F93A9889}"/>
              </a:ext>
            </a:extLst>
          </p:cNvPr>
          <p:cNvSpPr txBox="1"/>
          <p:nvPr/>
        </p:nvSpPr>
        <p:spPr>
          <a:xfrm>
            <a:off x="8141809" y="231528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064001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91EFD-AE99-D246-838C-3653219E031B}"/>
              </a:ext>
            </a:extLst>
          </p:cNvPr>
          <p:cNvSpPr txBox="1"/>
          <p:nvPr/>
        </p:nvSpPr>
        <p:spPr>
          <a:xfrm>
            <a:off x="8141809" y="358225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064002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4DD53-445E-6044-8172-74F7235D21D4}"/>
              </a:ext>
            </a:extLst>
          </p:cNvPr>
          <p:cNvSpPr txBox="1"/>
          <p:nvPr/>
        </p:nvSpPr>
        <p:spPr>
          <a:xfrm>
            <a:off x="8141808" y="545056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064003</a:t>
            </a:r>
          </a:p>
        </p:txBody>
      </p:sp>
    </p:spTree>
    <p:extLst>
      <p:ext uri="{BB962C8B-B14F-4D97-AF65-F5344CB8AC3E}">
        <p14:creationId xmlns:p14="http://schemas.microsoft.com/office/powerpoint/2010/main" val="2089102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76686-2788-45F6-A0AC-3CAF847F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Problem 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9296A-58C5-4E31-B3C2-27DDFBCB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determines the length of a string by using for loop. DO NOT use any functions provided by &lt;string&gt;.</a:t>
            </a:r>
            <a:endParaRPr lang="en-HK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F604-F448-4088-8C32-1CFADC8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4EAD9F-2123-4B5E-B2AE-595A4810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4899E-54E0-8B46-A61B-FA80ADD92638}"/>
              </a:ext>
            </a:extLst>
          </p:cNvPr>
          <p:cNvSpPr txBox="1"/>
          <p:nvPr/>
        </p:nvSpPr>
        <p:spPr>
          <a:xfrm>
            <a:off x="8141809" y="27463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064004</a:t>
            </a:r>
          </a:p>
        </p:txBody>
      </p:sp>
    </p:spTree>
    <p:extLst>
      <p:ext uri="{BB962C8B-B14F-4D97-AF65-F5344CB8AC3E}">
        <p14:creationId xmlns:p14="http://schemas.microsoft.com/office/powerpoint/2010/main" val="367132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76686-2788-45F6-A0AC-3CAF847F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606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</a:t>
            </a:r>
            <a:br>
              <a:rPr lang="en-US" b="1" dirty="0"/>
            </a:br>
            <a:r>
              <a:rPr lang="en-US" b="1" dirty="0"/>
              <a:t>Problem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9296A-58C5-4E31-B3C2-27DDFBCBD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84938"/>
            <a:ext cx="8229600" cy="354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Your task is to implement the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replaceAll</a:t>
            </a:r>
            <a:r>
              <a:rPr lang="en-US" sz="1800" dirty="0"/>
              <a:t> function so that it will update the string input by replacing all occurrences of from by the string in to. Here is a sample input (in </a:t>
            </a:r>
            <a:r>
              <a:rPr lang="en-US" sz="1800" dirty="0" err="1"/>
              <a:t>blu</a:t>
            </a:r>
            <a:r>
              <a:rPr lang="en-US" sz="1800" dirty="0"/>
              <a:t>) and output of the program: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study at HKU; I love HKU!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Before replace: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study at HKU; I love HKU!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replace: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study at The University of Hong Kong; I love The University of Hong Kong!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replace: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study at H.K.U.; I love H.K.U.!</a:t>
            </a:r>
            <a:endParaRPr lang="en-US" alt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F604-F448-4088-8C32-1CFADC8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4EAD9F-2123-4B5E-B2AE-595A4810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B22F7F-AC1B-9A46-B1E0-919FDC30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14" y="136525"/>
            <a:ext cx="4838572" cy="2810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EDB300-2BEF-DD40-B463-C25A2E5B4F1C}"/>
              </a:ext>
            </a:extLst>
          </p:cNvPr>
          <p:cNvSpPr txBox="1"/>
          <p:nvPr/>
        </p:nvSpPr>
        <p:spPr>
          <a:xfrm>
            <a:off x="502355" y="1572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064005</a:t>
            </a:r>
          </a:p>
        </p:txBody>
      </p:sp>
    </p:spTree>
    <p:extLst>
      <p:ext uri="{BB962C8B-B14F-4D97-AF65-F5344CB8AC3E}">
        <p14:creationId xmlns:p14="http://schemas.microsoft.com/office/powerpoint/2010/main" val="161804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DFF8-2836-8240-8D71-8A7C9380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Programming Problem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C326-DBFF-2B49-B98D-99E263C7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following program: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30DB-426B-3F42-9D87-81C9C821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 descr="../../../../Desktop/Screen%20Shot%202017-11-08%20at%2010.02.17%">
            <a:extLst>
              <a:ext uri="{FF2B5EF4-FFF2-40B4-BE49-F238E27FC236}">
                <a16:creationId xmlns:a16="http://schemas.microsoft.com/office/drawing/2014/main" id="{B505DCB2-12D8-0F46-BC8F-7F7038CBF3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500" y="2246049"/>
            <a:ext cx="6603518" cy="37553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B01E5-9CA3-D24E-8FEC-9C0C51F9325F}"/>
              </a:ext>
            </a:extLst>
          </p:cNvPr>
          <p:cNvSpPr txBox="1"/>
          <p:nvPr/>
        </p:nvSpPr>
        <p:spPr>
          <a:xfrm>
            <a:off x="8111066" y="1675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064006</a:t>
            </a:r>
          </a:p>
        </p:txBody>
      </p:sp>
    </p:spTree>
    <p:extLst>
      <p:ext uri="{BB962C8B-B14F-4D97-AF65-F5344CB8AC3E}">
        <p14:creationId xmlns:p14="http://schemas.microsoft.com/office/powerpoint/2010/main" val="407204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C326-DBFF-2B49-B98D-99E263C7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8"/>
            <a:ext cx="8424041" cy="508826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function </a:t>
            </a:r>
            <a:r>
              <a:rPr lang="en-US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returnNickNameGivenLastName</a:t>
            </a:r>
            <a:r>
              <a:rPr lang="en-US" dirty="0"/>
              <a:t> will search in the string array </a:t>
            </a:r>
            <a:r>
              <a:rPr lang="en-US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/>
              <a:t> for the string </a:t>
            </a:r>
            <a:r>
              <a:rPr lang="en-US" sz="2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lastName</a:t>
            </a:r>
            <a:r>
              <a:rPr lang="en-US" dirty="0"/>
              <a:t> of a user and returns the nickname of the matched user. </a:t>
            </a:r>
            <a:endParaRPr lang="en-HK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Each slot of the </a:t>
            </a:r>
            <a:r>
              <a:rPr lang="en-US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name[] </a:t>
            </a:r>
            <a:r>
              <a:rPr lang="en-US" dirty="0"/>
              <a:t>array stores the name of a user. It uses the following format: </a:t>
            </a:r>
            <a:br>
              <a:rPr lang="en-US" dirty="0"/>
            </a:br>
            <a:r>
              <a:rPr lang="en-US" dirty="0">
                <a:latin typeface="Avenir Next Condensed" panose="020B0506020202020204" pitchFamily="34" charset="0"/>
              </a:rPr>
              <a:t>[</a:t>
            </a:r>
            <a:r>
              <a:rPr lang="en-US" i="1" dirty="0">
                <a:latin typeface="Avenir Next Condensed" panose="020B0506020202020204" pitchFamily="34" charset="0"/>
              </a:rPr>
              <a:t>First name</a:t>
            </a:r>
            <a:r>
              <a:rPr lang="en-US" dirty="0">
                <a:latin typeface="Avenir Next Condensed" panose="020B0506020202020204" pitchFamily="34" charset="0"/>
              </a:rPr>
              <a:t>][comma][space][</a:t>
            </a:r>
            <a:r>
              <a:rPr lang="en-US" i="1" dirty="0">
                <a:latin typeface="Avenir Next Condensed" panose="020B0506020202020204" pitchFamily="34" charset="0"/>
              </a:rPr>
              <a:t>Last name</a:t>
            </a:r>
            <a:r>
              <a:rPr lang="en-US" dirty="0">
                <a:latin typeface="Avenir Next Condensed" panose="020B0506020202020204" pitchFamily="34" charset="0"/>
              </a:rPr>
              <a:t>][space][open bracket][</a:t>
            </a:r>
            <a:r>
              <a:rPr lang="en-US" i="1" dirty="0">
                <a:latin typeface="Avenir Next Condensed" panose="020B0506020202020204" pitchFamily="34" charset="0"/>
              </a:rPr>
              <a:t>Nickname</a:t>
            </a:r>
            <a:r>
              <a:rPr lang="en-US" dirty="0">
                <a:latin typeface="Avenir Next Condensed" panose="020B0506020202020204" pitchFamily="34" charset="0"/>
              </a:rPr>
              <a:t>][close bracket] </a:t>
            </a:r>
            <a:endParaRPr lang="en-HK" dirty="0">
              <a:latin typeface="Avenir Next Condensed" panose="020B0506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Note that the second input parameter of the function is an integer denoting the number of users (i.e., number of slots in the </a:t>
            </a:r>
            <a:r>
              <a:rPr lang="en-US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name[] </a:t>
            </a:r>
            <a:r>
              <a:rPr lang="en-US" dirty="0"/>
              <a:t>array). </a:t>
            </a:r>
            <a:endParaRPr lang="en-HK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function returns a </a:t>
            </a:r>
            <a:r>
              <a:rPr lang="en-US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/>
              <a:t>, which is the nickname of the matched user (you may assume that there is at most one match). </a:t>
            </a:r>
            <a:endParaRPr lang="en-HK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function returns the string </a:t>
            </a:r>
            <a:r>
              <a:rPr lang="en-US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"Not found!" </a:t>
            </a:r>
            <a:r>
              <a:rPr lang="en-US" dirty="0"/>
              <a:t>if no match is found. Here is a sample input (underlined) and output of the program: </a:t>
            </a:r>
            <a:endParaRPr lang="en-HK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Choi</a:t>
            </a:r>
            <a:b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2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Loretta</a:t>
            </a:r>
            <a:endParaRPr lang="en-HK" sz="2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30DB-426B-3F42-9D87-81C9C821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67AA51-BE09-404D-90D3-E6ECD2CC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Problem 6 (cont’d)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3BA0-14F9-4D41-B74E-584D9775A46B}"/>
              </a:ext>
            </a:extLst>
          </p:cNvPr>
          <p:cNvSpPr txBox="1"/>
          <p:nvPr/>
        </p:nvSpPr>
        <p:spPr>
          <a:xfrm>
            <a:off x="8111066" y="1675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064006</a:t>
            </a:r>
          </a:p>
        </p:txBody>
      </p:sp>
    </p:spTree>
    <p:extLst>
      <p:ext uri="{BB962C8B-B14F-4D97-AF65-F5344CB8AC3E}">
        <p14:creationId xmlns:p14="http://schemas.microsoft.com/office/powerpoint/2010/main" val="2189965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D78E6-D7AE-491B-AB44-E8B140D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Game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3B923-4F17-4D98-9ED8-9A77C3C1D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Tutorial Problem </a:t>
            </a:r>
            <a:r>
              <a:rPr lang="en-US" dirty="0"/>
              <a:t>-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729B2-D49E-4769-90A3-50AC4D7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31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 are going to implement the Hangman game in this task.  </a:t>
            </a:r>
          </a:p>
          <a:p>
            <a:r>
              <a:rPr lang="en-US" dirty="0"/>
              <a:t>Your program will generate a random word for a user to guess.</a:t>
            </a:r>
          </a:p>
          <a:p>
            <a:r>
              <a:rPr lang="en-US" dirty="0"/>
              <a:t>You program should display dashes for unrevealed letters for the word</a:t>
            </a:r>
          </a:p>
          <a:p>
            <a:r>
              <a:rPr lang="en-US" dirty="0"/>
              <a:t>The player will guess a letter in each round</a:t>
            </a:r>
          </a:p>
          <a:p>
            <a:pPr lvl="1"/>
            <a:r>
              <a:rPr lang="en-US" dirty="0"/>
              <a:t>If the letter appears in the word, display all occurrences of the letter in the word</a:t>
            </a:r>
          </a:p>
          <a:p>
            <a:pPr lvl="1"/>
            <a:r>
              <a:rPr lang="en-US" dirty="0"/>
              <a:t>Otherwise add one stroke to the hangman picture</a:t>
            </a:r>
          </a:p>
          <a:p>
            <a:r>
              <a:rPr lang="en-US" dirty="0"/>
              <a:t>The game ends when</a:t>
            </a:r>
          </a:p>
          <a:p>
            <a:pPr lvl="1"/>
            <a:r>
              <a:rPr lang="en-US" dirty="0"/>
              <a:t>Either the player wins by successfully guessing the complete word</a:t>
            </a:r>
          </a:p>
          <a:p>
            <a:pPr lvl="1"/>
            <a:r>
              <a:rPr lang="en-US" dirty="0"/>
              <a:t>Or the player loses when the hangman picture is shown in full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01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Sample game play (suppose the word is “engineering”):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667" y="2333081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 -----------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endParaRPr lang="en-US" sz="1200" dirty="0">
              <a:latin typeface="Consolas" pitchFamily="49" charset="0"/>
            </a:endParaRPr>
          </a:p>
          <a:p>
            <a:endParaRPr lang="en-US" sz="1200" dirty="0">
              <a:latin typeface="Consolas" pitchFamily="49" charset="0"/>
            </a:endParaRP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Guess a letter: a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6822" y="2333081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 -----------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endParaRPr lang="en-US" sz="1200" dirty="0">
              <a:latin typeface="Consolas" pitchFamily="49" charset="0"/>
            </a:endParaRP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Guess a letter: 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6977" y="2333081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 e----</a:t>
            </a:r>
            <a:r>
              <a:rPr lang="en-US" sz="1200" dirty="0" err="1">
                <a:latin typeface="Consolas" pitchFamily="49" charset="0"/>
              </a:rPr>
              <a:t>ee</a:t>
            </a:r>
            <a:r>
              <a:rPr lang="en-US" sz="1200" dirty="0">
                <a:latin typeface="Consolas" pitchFamily="49" charset="0"/>
              </a:rPr>
              <a:t>----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endParaRPr lang="en-US" sz="1200" dirty="0">
              <a:latin typeface="Consolas" pitchFamily="49" charset="0"/>
            </a:endParaRP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Guess a letter: o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7997" y="4215124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e--</a:t>
            </a:r>
            <a:r>
              <a:rPr lang="en-US" sz="1200" dirty="0" err="1">
                <a:latin typeface="Consolas" pitchFamily="49" charset="0"/>
              </a:rPr>
              <a:t>i-ee-i</a:t>
            </a:r>
            <a:r>
              <a:rPr lang="en-US" sz="1200" dirty="0">
                <a:latin typeface="Consolas" pitchFamily="49" charset="0"/>
              </a:rPr>
              <a:t>--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/|</a:t>
            </a: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Guess a letter: s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7133" y="2333081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 e----</a:t>
            </a:r>
            <a:r>
              <a:rPr lang="en-US" sz="1200" dirty="0" err="1">
                <a:latin typeface="Consolas" pitchFamily="49" charset="0"/>
              </a:rPr>
              <a:t>ee</a:t>
            </a:r>
            <a:r>
              <a:rPr lang="en-US" sz="1200" dirty="0">
                <a:latin typeface="Consolas" pitchFamily="49" charset="0"/>
              </a:rPr>
              <a:t>----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Guess a letter: i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842" y="4215124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 e--</a:t>
            </a:r>
            <a:r>
              <a:rPr lang="en-US" sz="1200" dirty="0" err="1">
                <a:latin typeface="Consolas" pitchFamily="49" charset="0"/>
              </a:rPr>
              <a:t>i-ee-i</a:t>
            </a:r>
            <a:r>
              <a:rPr lang="en-US" sz="1200" dirty="0">
                <a:latin typeface="Consolas" pitchFamily="49" charset="0"/>
              </a:rPr>
              <a:t>--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Guess a letter: u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8152" y="4215124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e--</a:t>
            </a:r>
            <a:r>
              <a:rPr lang="en-US" sz="1200" dirty="0" err="1">
                <a:latin typeface="Consolas" pitchFamily="49" charset="0"/>
              </a:rPr>
              <a:t>i-ee-i</a:t>
            </a:r>
            <a:r>
              <a:rPr lang="en-US" sz="1200" dirty="0">
                <a:latin typeface="Consolas" pitchFamily="49" charset="0"/>
              </a:rPr>
              <a:t>--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/|\</a:t>
            </a: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Guess a letter: t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8308" y="4215124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e--</a:t>
            </a:r>
            <a:r>
              <a:rPr lang="en-US" sz="1200" dirty="0" err="1">
                <a:latin typeface="Consolas" pitchFamily="49" charset="0"/>
              </a:rPr>
              <a:t>i-ee-i</a:t>
            </a:r>
            <a:r>
              <a:rPr lang="en-US" sz="1200" dirty="0">
                <a:latin typeface="Consolas" pitchFamily="49" charset="0"/>
              </a:rPr>
              <a:t>--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/|\</a:t>
            </a:r>
          </a:p>
          <a:p>
            <a:r>
              <a:rPr lang="en-US" sz="1200" dirty="0">
                <a:latin typeface="Consolas" pitchFamily="49" charset="0"/>
              </a:rPr>
              <a:t>      /</a:t>
            </a:r>
          </a:p>
          <a:p>
            <a:r>
              <a:rPr lang="en-US" sz="1200" dirty="0">
                <a:latin typeface="Consolas" pitchFamily="49" charset="0"/>
              </a:rPr>
              <a:t>Guess a letter: g   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363918" y="2944906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84073" y="2944906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04228" y="2944906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625093" y="4800600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745248" y="4800600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865403" y="4800600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16667" y="4800600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5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Sample game play (suppose the word is “engineering”):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667" y="2333081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e-</a:t>
            </a:r>
            <a:r>
              <a:rPr lang="en-US" sz="1200" dirty="0" err="1">
                <a:latin typeface="Consolas" pitchFamily="49" charset="0"/>
              </a:rPr>
              <a:t>gi</a:t>
            </a:r>
            <a:r>
              <a:rPr lang="en-US" sz="1200" dirty="0">
                <a:latin typeface="Consolas" pitchFamily="49" charset="0"/>
              </a:rPr>
              <a:t>-</a:t>
            </a:r>
            <a:r>
              <a:rPr lang="en-US" sz="1200" dirty="0" err="1">
                <a:latin typeface="Consolas" pitchFamily="49" charset="0"/>
              </a:rPr>
              <a:t>ee</a:t>
            </a:r>
            <a:r>
              <a:rPr lang="en-US" sz="1200" dirty="0">
                <a:latin typeface="Consolas" pitchFamily="49" charset="0"/>
              </a:rPr>
              <a:t>-</a:t>
            </a:r>
            <a:r>
              <a:rPr lang="en-US" sz="1200" dirty="0" err="1">
                <a:latin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</a:rPr>
              <a:t>-g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/|\</a:t>
            </a:r>
          </a:p>
          <a:p>
            <a:r>
              <a:rPr lang="en-US" sz="1200" dirty="0">
                <a:latin typeface="Consolas" pitchFamily="49" charset="0"/>
              </a:rPr>
              <a:t>      /</a:t>
            </a:r>
          </a:p>
          <a:p>
            <a:r>
              <a:rPr lang="en-US" sz="1200" dirty="0">
                <a:latin typeface="Consolas" pitchFamily="49" charset="0"/>
              </a:rPr>
              <a:t>Guess a letter: n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6822" y="2333081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 </a:t>
            </a:r>
            <a:r>
              <a:rPr lang="en-US" sz="1200" dirty="0" err="1">
                <a:latin typeface="Consolas" pitchFamily="49" charset="0"/>
              </a:rPr>
              <a:t>enginee-ing</a:t>
            </a:r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/|\</a:t>
            </a:r>
          </a:p>
          <a:p>
            <a:r>
              <a:rPr lang="en-US" sz="1200" dirty="0">
                <a:latin typeface="Consolas" pitchFamily="49" charset="0"/>
              </a:rPr>
              <a:t>      /</a:t>
            </a:r>
          </a:p>
          <a:p>
            <a:r>
              <a:rPr lang="en-US" sz="1200" dirty="0">
                <a:latin typeface="Consolas" pitchFamily="49" charset="0"/>
              </a:rPr>
              <a:t>Guess a letter: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0657" y="2333081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engineering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/|\</a:t>
            </a:r>
          </a:p>
          <a:p>
            <a:r>
              <a:rPr lang="en-US" sz="1200" dirty="0">
                <a:latin typeface="Consolas" pitchFamily="49" charset="0"/>
              </a:rPr>
              <a:t>      /</a:t>
            </a:r>
          </a:p>
          <a:p>
            <a:r>
              <a:rPr lang="en-US" sz="1200" dirty="0">
                <a:latin typeface="Consolas" pitchFamily="49" charset="0"/>
              </a:rPr>
              <a:t>You win!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657" y="4399789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engineering</a:t>
            </a: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/|\</a:t>
            </a:r>
          </a:p>
          <a:p>
            <a:r>
              <a:rPr lang="en-US" sz="1200" dirty="0">
                <a:latin typeface="Consolas" pitchFamily="49" charset="0"/>
              </a:rPr>
              <a:t>      / \</a:t>
            </a:r>
          </a:p>
          <a:p>
            <a:r>
              <a:rPr lang="en-US" sz="1200" dirty="0">
                <a:latin typeface="Consolas" pitchFamily="49" charset="0"/>
              </a:rPr>
              <a:t>You lose!   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363918" y="2944906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55492" y="2944906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90793" y="2944906"/>
            <a:ext cx="168088" cy="201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5400000">
            <a:off x="1758269" y="4040844"/>
            <a:ext cx="854421" cy="693052"/>
          </a:xfrm>
          <a:prstGeom prst="bentUpArrow">
            <a:avLst>
              <a:gd name="adj1" fmla="val 11572"/>
              <a:gd name="adj2" fmla="val 14328"/>
              <a:gd name="adj3" fmla="val 124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36822" y="4399789"/>
            <a:ext cx="1742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</a:rPr>
              <a:t>Word:  </a:t>
            </a:r>
            <a:r>
              <a:rPr lang="en-US" sz="1200" dirty="0" err="1">
                <a:latin typeface="Consolas" pitchFamily="49" charset="0"/>
              </a:rPr>
              <a:t>enginee-ing</a:t>
            </a:r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       |</a:t>
            </a:r>
          </a:p>
          <a:p>
            <a:r>
              <a:rPr lang="en-US" sz="1200" dirty="0">
                <a:latin typeface="Consolas" pitchFamily="49" charset="0"/>
              </a:rPr>
              <a:t>       O</a:t>
            </a:r>
          </a:p>
          <a:p>
            <a:r>
              <a:rPr lang="en-US" sz="1200" dirty="0">
                <a:latin typeface="Consolas" pitchFamily="49" charset="0"/>
              </a:rPr>
              <a:t>      /|\</a:t>
            </a:r>
          </a:p>
          <a:p>
            <a:r>
              <a:rPr lang="en-US" sz="1200" dirty="0">
                <a:latin typeface="Consolas" pitchFamily="49" charset="0"/>
              </a:rPr>
              <a:t>      /</a:t>
            </a:r>
          </a:p>
          <a:p>
            <a:r>
              <a:rPr lang="en-US" sz="1200" dirty="0">
                <a:latin typeface="Consolas" pitchFamily="49" charset="0"/>
              </a:rPr>
              <a:t>Guess a letter: 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5640" y="3348744"/>
            <a:ext cx="13946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winning case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45640" y="5415452"/>
            <a:ext cx="11974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losing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8D484-2F7B-4046-A526-AA5191B3EDA4}"/>
              </a:ext>
            </a:extLst>
          </p:cNvPr>
          <p:cNvSpPr txBox="1"/>
          <p:nvPr/>
        </p:nvSpPr>
        <p:spPr>
          <a:xfrm>
            <a:off x="457200" y="5991151"/>
            <a:ext cx="74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hangman.cpp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provides the completed version of this tutorial problem.  You may compile and run it to see the expected results first.</a:t>
            </a:r>
          </a:p>
        </p:txBody>
      </p:sp>
    </p:spTree>
    <p:extLst>
      <p:ext uri="{BB962C8B-B14F-4D97-AF65-F5344CB8AC3E}">
        <p14:creationId xmlns:p14="http://schemas.microsoft.com/office/powerpoint/2010/main" val="3333493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1:  Generate a random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Open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hangman_incomplete.cpp</a:t>
            </a:r>
            <a:r>
              <a:rPr lang="en-US" sz="2200" dirty="0"/>
              <a:t>.</a:t>
            </a:r>
          </a:p>
          <a:p>
            <a:r>
              <a:rPr lang="en-US" sz="2200" dirty="0"/>
              <a:t>The word list to be guessed by the player is stored in an array of strings: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Generate a random number to randomly select one of the words in the word list as the guessing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24235" y="2743201"/>
            <a:ext cx="7362565" cy="968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 wordlist[10]</a:t>
            </a:r>
            <a:r>
              <a:rPr lang="en-US" dirty="0">
                <a:solidFill>
                  <a:schemeClr val="tx1"/>
                </a:solidFill>
              </a:rPr>
              <a:t> = { "engineering", "hangman", "brainstorm", "random",</a:t>
            </a:r>
          </a:p>
          <a:p>
            <a:r>
              <a:rPr lang="en-US" dirty="0">
                <a:solidFill>
                  <a:schemeClr val="tx1"/>
                </a:solidFill>
              </a:rPr>
              <a:t>        "envelope", "interface", "iceberg", "</a:t>
            </a:r>
            <a:r>
              <a:rPr lang="en-US" dirty="0" err="1">
                <a:solidFill>
                  <a:schemeClr val="tx1"/>
                </a:solidFill>
              </a:rPr>
              <a:t>humour</a:t>
            </a:r>
            <a:r>
              <a:rPr lang="en-US" dirty="0">
                <a:solidFill>
                  <a:schemeClr val="tx1"/>
                </a:solidFill>
              </a:rPr>
              <a:t>", "lemon", "commander"};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4235" y="4823272"/>
            <a:ext cx="7551380" cy="968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// </a:t>
            </a:r>
            <a:r>
              <a:rPr lang="en-US" b="1" dirty="0">
                <a:solidFill>
                  <a:schemeClr val="tx1"/>
                </a:solidFill>
              </a:rPr>
              <a:t>TODO:  Task 1: </a:t>
            </a:r>
            <a:r>
              <a:rPr lang="en-US" dirty="0">
                <a:solidFill>
                  <a:schemeClr val="tx1"/>
                </a:solidFill>
              </a:rPr>
              <a:t>fill in the index to choose a random word from the word list</a:t>
            </a:r>
          </a:p>
          <a:p>
            <a:r>
              <a:rPr lang="en-US" dirty="0">
                <a:solidFill>
                  <a:schemeClr val="tx1"/>
                </a:solidFill>
              </a:rPr>
              <a:t> string </a:t>
            </a:r>
            <a:r>
              <a:rPr lang="en-US" b="1" dirty="0">
                <a:solidFill>
                  <a:srgbClr val="E46C0A"/>
                </a:solidFill>
              </a:rPr>
              <a:t>word</a:t>
            </a:r>
            <a:r>
              <a:rPr lang="en-US" dirty="0">
                <a:solidFill>
                  <a:schemeClr val="tx1"/>
                </a:solidFill>
              </a:rPr>
              <a:t> = wordlist[          ]; </a:t>
            </a:r>
          </a:p>
        </p:txBody>
      </p:sp>
      <p:sp>
        <p:nvSpPr>
          <p:cNvPr id="7" name="Oval 6"/>
          <p:cNvSpPr/>
          <p:nvPr/>
        </p:nvSpPr>
        <p:spPr>
          <a:xfrm>
            <a:off x="3574508" y="5307341"/>
            <a:ext cx="454653" cy="391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cxnSpLocks/>
            <a:stCxn id="7" idx="5"/>
            <a:endCxn id="10" idx="1"/>
          </p:cNvCxnSpPr>
          <p:nvPr/>
        </p:nvCxnSpPr>
        <p:spPr>
          <a:xfrm>
            <a:off x="3962579" y="5641405"/>
            <a:ext cx="1858736" cy="40225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21315" y="5536404"/>
            <a:ext cx="2464608" cy="10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Complete this in the </a:t>
            </a:r>
            <a:br>
              <a:rPr lang="en-US" dirty="0"/>
            </a:br>
            <a:r>
              <a:rPr lang="en-US" dirty="0"/>
              <a:t>main() function</a:t>
            </a:r>
          </a:p>
        </p:txBody>
      </p:sp>
      <p:cxnSp>
        <p:nvCxnSpPr>
          <p:cNvPr id="14" name="Straight Arrow Connector 13"/>
          <p:cNvCxnSpPr>
            <a:cxnSpLocks/>
            <a:stCxn id="15" idx="0"/>
          </p:cNvCxnSpPr>
          <p:nvPr/>
        </p:nvCxnSpPr>
        <p:spPr>
          <a:xfrm flipV="1">
            <a:off x="2228295" y="5504156"/>
            <a:ext cx="0" cy="577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4481" y="6081948"/>
            <a:ext cx="2847627" cy="59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the guessing word</a:t>
            </a:r>
          </a:p>
        </p:txBody>
      </p:sp>
    </p:spTree>
    <p:extLst>
      <p:ext uri="{BB962C8B-B14F-4D97-AF65-F5344CB8AC3E}">
        <p14:creationId xmlns:p14="http://schemas.microsoft.com/office/powerpoint/2010/main" val="8578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string </a:t>
            </a:r>
            <a:r>
              <a:rPr lang="en-US" dirty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Handling C-string is rather low level, e.g., one will need to deal with the internal representation (i.e., the character array) and the null characters.</a:t>
            </a:r>
          </a:p>
          <a:p>
            <a:r>
              <a:rPr lang="en-US" sz="2400" dirty="0"/>
              <a:t>C++ standard library provides a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400" dirty="0"/>
              <a:t> (i.e., programmer defined data type) named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400" b="1" dirty="0"/>
              <a:t> </a:t>
            </a:r>
            <a:r>
              <a:rPr lang="en-US" sz="2400" dirty="0"/>
              <a:t>for more convenient handling of strings.  </a:t>
            </a:r>
          </a:p>
          <a:p>
            <a:r>
              <a:rPr lang="en-US" sz="2400" dirty="0"/>
              <a:t>You may think of C++ string as a wrapper/container for handling char arrays.  It provides handy string operations so basically you don’t need to care about its underlying representation.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6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 Initialize the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Next, we need to initialize the answer string so that it contains only the hyphen '-' character to hide all letters of the guessing word.  E.g., if the guessing word is "random", the answer is initialized to "------". </a:t>
            </a:r>
          </a:p>
          <a:p>
            <a:r>
              <a:rPr lang="en-US" sz="2200" dirty="0"/>
              <a:t>Task 2 is to complete the function </a:t>
            </a:r>
            <a:r>
              <a:rPr lang="en-US" sz="2200" dirty="0" err="1"/>
              <a:t>init_answer</a:t>
            </a:r>
            <a:r>
              <a:rPr lang="en-US" sz="2200" dirty="0"/>
              <a:t>():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5724" y="3275799"/>
            <a:ext cx="7551380" cy="3080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return a string containing a sequence of '-' with specified length</a:t>
            </a:r>
          </a:p>
          <a:p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init_answer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length 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string g;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// TODO: Task 2: compose the string g so that its length = length and </a:t>
            </a:r>
          </a:p>
          <a:p>
            <a:r>
              <a:rPr lang="en-US" b="1" dirty="0">
                <a:solidFill>
                  <a:schemeClr val="tx1"/>
                </a:solidFill>
              </a:rPr>
              <a:t>    // it only contains the letter '-'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return g;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1260629" y="5209078"/>
            <a:ext cx="454653" cy="391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1715282" y="5405892"/>
            <a:ext cx="1792154" cy="34493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07436" y="5243575"/>
            <a:ext cx="3603578" cy="10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Complete the task here.   </a:t>
            </a:r>
            <a:br>
              <a:rPr lang="en-US" dirty="0"/>
            </a:br>
            <a:r>
              <a:rPr lang="en-US" dirty="0"/>
              <a:t>Idea:  Append the letter '-' to g until g is of the required length</a:t>
            </a:r>
          </a:p>
        </p:txBody>
      </p:sp>
    </p:spTree>
    <p:extLst>
      <p:ext uri="{BB962C8B-B14F-4D97-AF65-F5344CB8AC3E}">
        <p14:creationId xmlns:p14="http://schemas.microsoft.com/office/powerpoint/2010/main" val="2818245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 Call </a:t>
            </a:r>
            <a:r>
              <a:rPr lang="en-US" dirty="0" err="1"/>
              <a:t>init_answer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main function, we will need to call </a:t>
            </a:r>
            <a:r>
              <a:rPr lang="en-US" b="1" dirty="0" err="1"/>
              <a:t>init_answer</a:t>
            </a:r>
            <a:r>
              <a:rPr lang="en-US" b="1" dirty="0"/>
              <a:t>()</a:t>
            </a:r>
            <a:r>
              <a:rPr lang="en-US" dirty="0"/>
              <a:t> and store the resulting string in the variable </a:t>
            </a:r>
            <a:r>
              <a:rPr lang="en-US" b="1" dirty="0"/>
              <a:t>answer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767" y="2523036"/>
            <a:ext cx="7551380" cy="147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// initialize the answer string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// TODO:  Task 3: call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init_answer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assign it to answer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string answer = </a:t>
            </a:r>
          </a:p>
        </p:txBody>
      </p:sp>
      <p:sp>
        <p:nvSpPr>
          <p:cNvPr id="6" name="Oval 5"/>
          <p:cNvSpPr/>
          <p:nvPr/>
        </p:nvSpPr>
        <p:spPr>
          <a:xfrm>
            <a:off x="2631282" y="3346882"/>
            <a:ext cx="454653" cy="391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5"/>
            <a:endCxn id="8" idx="1"/>
          </p:cNvCxnSpPr>
          <p:nvPr/>
        </p:nvCxnSpPr>
        <p:spPr>
          <a:xfrm>
            <a:off x="3019353" y="3680946"/>
            <a:ext cx="705585" cy="67190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24938" y="3663190"/>
            <a:ext cx="4961862" cy="1379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Complete this by calling the function </a:t>
            </a:r>
            <a:r>
              <a:rPr lang="en-US" dirty="0" err="1"/>
              <a:t>init_answer</a:t>
            </a:r>
            <a:r>
              <a:rPr lang="en-US" dirty="0"/>
              <a:t>().</a:t>
            </a:r>
          </a:p>
          <a:p>
            <a:pPr algn="ctr"/>
            <a:r>
              <a:rPr lang="en-US" dirty="0"/>
              <a:t>What is the parameter that needs to be passed?</a:t>
            </a:r>
            <a:br>
              <a:rPr lang="en-US" dirty="0"/>
            </a:br>
            <a:r>
              <a:rPr lang="en-US" b="1" dirty="0"/>
              <a:t>What should be the length of the string answer?</a:t>
            </a:r>
          </a:p>
        </p:txBody>
      </p:sp>
    </p:spTree>
    <p:extLst>
      <p:ext uri="{BB962C8B-B14F-4D97-AF65-F5344CB8AC3E}">
        <p14:creationId xmlns:p14="http://schemas.microsoft.com/office/powerpoint/2010/main" val="4273448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Now take a look at the while loop in the main() function.</a:t>
            </a:r>
          </a:p>
          <a:p>
            <a:pPr marL="0" indent="0">
              <a:buNone/>
            </a:pPr>
            <a:r>
              <a:rPr lang="en-US" dirty="0"/>
              <a:t>The game logic is as follows:</a:t>
            </a:r>
          </a:p>
          <a:p>
            <a:r>
              <a:rPr lang="en-US" dirty="0"/>
              <a:t>While the game is not ended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Show the current answer and the hangman figure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Determine whether it is end of game.  There are two ways to end a game:</a:t>
            </a:r>
          </a:p>
          <a:p>
            <a:pPr marL="1314450" lvl="2" indent="-400050">
              <a:buFont typeface="+mj-lt"/>
              <a:buAutoNum type="alphaLcPeriod"/>
            </a:pPr>
            <a:r>
              <a:rPr lang="en-US" dirty="0"/>
              <a:t>the player guessed the word.   In this case, all the letters in the string </a:t>
            </a:r>
            <a:r>
              <a:rPr lang="en-US" b="1" dirty="0"/>
              <a:t>answer</a:t>
            </a:r>
            <a:r>
              <a:rPr lang="en-US" dirty="0"/>
              <a:t> should be revealed.  </a:t>
            </a:r>
          </a:p>
          <a:p>
            <a:pPr marL="1314450" lvl="2" indent="-400050">
              <a:buFont typeface="+mj-lt"/>
              <a:buAutoNum type="alphaLcPeriod"/>
            </a:pPr>
            <a:r>
              <a:rPr lang="en-US" dirty="0"/>
              <a:t>the player loses because he made too many wrong guesses.  </a:t>
            </a:r>
          </a:p>
          <a:p>
            <a:pPr marL="914400" lvl="1" indent="-400050">
              <a:buFont typeface="+mj-lt"/>
              <a:buAutoNum type="arabicPeriod"/>
            </a:pPr>
            <a:r>
              <a:rPr lang="en-US" dirty="0"/>
              <a:t>If it is the end of game, print the appropriate message and quit</a:t>
            </a:r>
          </a:p>
          <a:p>
            <a:pPr marL="914400" lvl="1" indent="-400050">
              <a:buFont typeface="+mj-lt"/>
              <a:buAutoNum type="arabicPeriod"/>
            </a:pPr>
            <a:r>
              <a:rPr lang="en-US" dirty="0"/>
              <a:t>Otherwise, ask the user to make a guess.</a:t>
            </a:r>
          </a:p>
          <a:p>
            <a:pPr marL="1314450" lvl="2" indent="-400050">
              <a:buFont typeface="+mj-lt"/>
              <a:buAutoNum type="alphaLcPeriod"/>
            </a:pPr>
            <a:r>
              <a:rPr lang="en-US" dirty="0"/>
              <a:t>If the guess is correct, update the answer by unmasking the correct letters</a:t>
            </a:r>
          </a:p>
          <a:p>
            <a:pPr marL="1314450" lvl="2" indent="-400050">
              <a:buFont typeface="+mj-lt"/>
              <a:buAutoNum type="alphaLcPeriod"/>
            </a:pPr>
            <a:r>
              <a:rPr lang="en-US" dirty="0"/>
              <a:t>Otherwise, update the counter for recording the number of wrong guesses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3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 Game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complete the game logic in the main function().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56443" y="2130641"/>
            <a:ext cx="3817398" cy="3861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while (!endgame)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"Word: " &lt;&lt; answer &lt;&lt; </a:t>
            </a:r>
            <a:r>
              <a:rPr lang="en-US" sz="1200" dirty="0" err="1">
                <a:solidFill>
                  <a:schemeClr val="tx1"/>
                </a:solidFill>
              </a:rPr>
              <a:t>endl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show_hangman</a:t>
            </a:r>
            <a:r>
              <a:rPr lang="en-US" sz="1200" dirty="0">
                <a:solidFill>
                  <a:schemeClr val="tx1"/>
                </a:solidFill>
              </a:rPr>
              <a:t>( </a:t>
            </a:r>
            <a:r>
              <a:rPr lang="en-US" sz="1200" dirty="0" err="1">
                <a:solidFill>
                  <a:schemeClr val="tx1"/>
                </a:solidFill>
              </a:rPr>
              <a:t>num_wrong_guess</a:t>
            </a:r>
            <a:r>
              <a:rPr lang="en-US" sz="1200" dirty="0">
                <a:solidFill>
                  <a:schemeClr val="tx1"/>
                </a:solidFill>
              </a:rPr>
              <a:t> );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// determine if it's an end game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1200" b="1" dirty="0">
                <a:solidFill>
                  <a:schemeClr val="tx1"/>
                </a:solidFill>
              </a:rPr>
              <a:t>// TODO:  Task 4: fill in the end-of-game conditions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if (     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"You win!" &lt;&lt; </a:t>
            </a:r>
            <a:r>
              <a:rPr lang="en-US" sz="1200" dirty="0" err="1">
                <a:solidFill>
                  <a:schemeClr val="tx1"/>
                </a:solidFill>
              </a:rPr>
              <a:t>endl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endgame = true;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else if (      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"You lose!" &lt;&lt; </a:t>
            </a:r>
            <a:r>
              <a:rPr lang="en-US" sz="1200" dirty="0" err="1">
                <a:solidFill>
                  <a:schemeClr val="tx1"/>
                </a:solidFill>
              </a:rPr>
              <a:t>endl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endgame = true;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else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	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7" name="Oval 6"/>
          <p:cNvSpPr/>
          <p:nvPr/>
        </p:nvSpPr>
        <p:spPr>
          <a:xfrm>
            <a:off x="1837676" y="4287323"/>
            <a:ext cx="301841" cy="240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2" idx="6"/>
            <a:endCxn id="9" idx="1"/>
          </p:cNvCxnSpPr>
          <p:nvPr/>
        </p:nvCxnSpPr>
        <p:spPr>
          <a:xfrm>
            <a:off x="1837676" y="3538048"/>
            <a:ext cx="2512383" cy="4347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50059" y="3658192"/>
            <a:ext cx="3622089" cy="629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Fill in the end-of-game conditions here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7" idx="6"/>
            <a:endCxn id="9" idx="1"/>
          </p:cNvCxnSpPr>
          <p:nvPr/>
        </p:nvCxnSpPr>
        <p:spPr>
          <a:xfrm flipV="1">
            <a:off x="2139517" y="3972758"/>
            <a:ext cx="2210542" cy="4347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535835" y="3417903"/>
            <a:ext cx="301841" cy="240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4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guessing a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the player has guessed a letter, we need to check if the letter is in the guessing word.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1033" y="2414726"/>
            <a:ext cx="3817398" cy="3258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while (!endgame)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…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else {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cout</a:t>
            </a:r>
            <a:r>
              <a:rPr lang="en-US" sz="1400" dirty="0">
                <a:solidFill>
                  <a:schemeClr val="tx1"/>
                </a:solidFill>
              </a:rPr>
              <a:t> &lt;&lt; "Guess a letter: ";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cin</a:t>
            </a:r>
            <a:r>
              <a:rPr lang="en-US" sz="1400" dirty="0">
                <a:solidFill>
                  <a:schemeClr val="tx1"/>
                </a:solidFill>
              </a:rPr>
              <a:t> &gt;&gt; guess;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b="1" dirty="0">
                <a:solidFill>
                  <a:schemeClr val="tx1"/>
                </a:solidFill>
              </a:rPr>
              <a:t>if ( </a:t>
            </a:r>
            <a:r>
              <a:rPr lang="en-US" sz="1400" b="1" dirty="0" err="1">
                <a:solidFill>
                  <a:schemeClr val="tx1"/>
                </a:solidFill>
              </a:rPr>
              <a:t>isGuessInWord</a:t>
            </a:r>
            <a:r>
              <a:rPr lang="en-US" sz="1400" b="1" dirty="0">
                <a:solidFill>
                  <a:schemeClr val="tx1"/>
                </a:solidFill>
              </a:rPr>
              <a:t>( word, guess) 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</a:t>
            </a:r>
            <a:r>
              <a:rPr lang="en-US" sz="1400" b="1" dirty="0" err="1">
                <a:solidFill>
                  <a:schemeClr val="tx1"/>
                </a:solidFill>
              </a:rPr>
              <a:t>update_answer</a:t>
            </a:r>
            <a:r>
              <a:rPr lang="en-US" sz="1400" b="1" dirty="0">
                <a:solidFill>
                  <a:schemeClr val="tx1"/>
                </a:solidFill>
              </a:rPr>
              <a:t>( word, answer, guess );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else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</a:t>
            </a:r>
            <a:r>
              <a:rPr lang="en-US" sz="1400" b="1" dirty="0" err="1">
                <a:solidFill>
                  <a:schemeClr val="tx1"/>
                </a:solidFill>
              </a:rPr>
              <a:t>num_wrong_guess</a:t>
            </a:r>
            <a:r>
              <a:rPr lang="en-US" sz="1400" b="1" dirty="0">
                <a:solidFill>
                  <a:schemeClr val="tx1"/>
                </a:solidFill>
              </a:rPr>
              <a:t>++;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742155" y="3710866"/>
            <a:ext cx="3622089" cy="629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whether the letter input by the player is in the guessing word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8431" y="4537673"/>
            <a:ext cx="3622089" cy="181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yes, update the current answer to unmask the letter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e.g., if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word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is "apple", the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answer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before the guess is "-----" and the player inputs the letter 'p', then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answer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would become "-pp--"</a:t>
            </a:r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3994951" y="4043778"/>
            <a:ext cx="763480" cy="395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190260" y="4802819"/>
            <a:ext cx="568171" cy="435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95926" y="2627790"/>
            <a:ext cx="3622089" cy="6291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This part in the main() function is done for you already. 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0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5: Check if a letter is in a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Complete the function </a:t>
            </a:r>
            <a:r>
              <a:rPr lang="en-US" sz="2400" b="1" dirty="0" err="1"/>
              <a:t>isGuessInWord</a:t>
            </a:r>
            <a:r>
              <a:rPr lang="en-US" sz="2400" b="1" dirty="0"/>
              <a:t>() </a:t>
            </a:r>
            <a:r>
              <a:rPr lang="en-US" sz="2400" dirty="0"/>
              <a:t>which checks if a letter appears in a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5678" y="2457783"/>
            <a:ext cx="5477522" cy="2663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return if the letter c appears in the string w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bool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isGuessInWord</a:t>
            </a:r>
            <a:r>
              <a:rPr lang="en-US" sz="1400" dirty="0">
                <a:solidFill>
                  <a:schemeClr val="tx1"/>
                </a:solidFill>
              </a:rPr>
              <a:t>( string w, char c)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// TODO:  Task 5:  complete the function return a </a:t>
            </a:r>
            <a:r>
              <a:rPr lang="en-US" sz="1400" b="1" dirty="0" err="1">
                <a:solidFill>
                  <a:schemeClr val="tx1"/>
                </a:solidFill>
              </a:rPr>
              <a:t>boolean</a:t>
            </a:r>
            <a:r>
              <a:rPr lang="en-US" sz="1400" b="1" dirty="0">
                <a:solidFill>
                  <a:schemeClr val="tx1"/>
                </a:solidFill>
              </a:rPr>
              <a:t> value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// to indicate whether c appears in w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1590581" y="4096010"/>
            <a:ext cx="301841" cy="240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7340" y="4216154"/>
            <a:ext cx="5144610" cy="1103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Complete the function here.</a:t>
            </a:r>
          </a:p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CHALLENGE:  Can you do this by using only one statement?</a:t>
            </a:r>
          </a:p>
        </p:txBody>
      </p:sp>
      <p:cxnSp>
        <p:nvCxnSpPr>
          <p:cNvPr id="8" name="Straight Arrow Connector 7"/>
          <p:cNvCxnSpPr>
            <a:stCxn id="6" idx="6"/>
            <a:endCxn id="7" idx="1"/>
          </p:cNvCxnSpPr>
          <p:nvPr/>
        </p:nvCxnSpPr>
        <p:spPr>
          <a:xfrm>
            <a:off x="1892422" y="4216155"/>
            <a:ext cx="1384918" cy="55174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2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6: Unmask the correct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player guesses a letter correctly, we will need to unmask it in the string </a:t>
            </a:r>
            <a:r>
              <a:rPr lang="en-US" sz="2400" b="1" dirty="0"/>
              <a:t>answer</a:t>
            </a:r>
            <a:r>
              <a:rPr lang="en-US" sz="2400" dirty="0"/>
              <a:t>.  This is done in the function </a:t>
            </a:r>
            <a:r>
              <a:rPr lang="en-US" sz="2400" b="1" dirty="0" err="1"/>
              <a:t>update_answer</a:t>
            </a:r>
            <a:r>
              <a:rPr lang="en-US" sz="2400" b="1" dirty="0"/>
              <a:t>()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463" y="2876365"/>
            <a:ext cx="5078027" cy="3027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assume that w and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of the same length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copy all occurrences of letter c in string w to the corresponding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positions in string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e.g. string w = "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xyzxyz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and string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"------", char c = 'y'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then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become "-y--y-"</a:t>
            </a:r>
          </a:p>
          <a:p>
            <a:r>
              <a:rPr lang="en-US" sz="1400" dirty="0">
                <a:solidFill>
                  <a:schemeClr val="tx1"/>
                </a:solidFill>
              </a:rPr>
              <a:t>void </a:t>
            </a:r>
            <a:r>
              <a:rPr lang="en-US" sz="1400" dirty="0" err="1">
                <a:solidFill>
                  <a:schemeClr val="tx1"/>
                </a:solidFill>
              </a:rPr>
              <a:t>update_answer</a:t>
            </a:r>
            <a:r>
              <a:rPr lang="en-US" sz="1400" dirty="0">
                <a:solidFill>
                  <a:schemeClr val="tx1"/>
                </a:solidFill>
              </a:rPr>
              <a:t>( string w, </a:t>
            </a:r>
            <a:r>
              <a:rPr lang="en-US" sz="1400" b="1" dirty="0">
                <a:solidFill>
                  <a:schemeClr val="tx1"/>
                </a:solidFill>
              </a:rPr>
              <a:t>string &amp; </a:t>
            </a:r>
            <a:r>
              <a:rPr lang="en-US" sz="1400" b="1" dirty="0" err="1">
                <a:solidFill>
                  <a:schemeClr val="tx1"/>
                </a:solidFill>
              </a:rPr>
              <a:t>ans</a:t>
            </a:r>
            <a:r>
              <a:rPr lang="en-US" sz="1400" dirty="0">
                <a:solidFill>
                  <a:schemeClr val="tx1"/>
                </a:solidFill>
              </a:rPr>
              <a:t>, char c)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// TODO:  Task 6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1553590" y="5142814"/>
            <a:ext cx="301841" cy="240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2189" y="5252856"/>
            <a:ext cx="4039341" cy="1103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Complete the function here.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Idea</a:t>
            </a:r>
            <a:r>
              <a:rPr lang="en-US" sz="1600" dirty="0"/>
              <a:t>:  Go through the letters in w one by one, and whenever the letter c is found</a:t>
            </a:r>
            <a:r>
              <a:rPr lang="en-US" sz="1600" b="1" dirty="0"/>
              <a:t>, </a:t>
            </a:r>
            <a:r>
              <a:rPr lang="en-US" sz="1600" dirty="0"/>
              <a:t>update the corresponding position in </a:t>
            </a:r>
            <a:r>
              <a:rPr lang="en-US" sz="1600" b="1" dirty="0" err="1"/>
              <a:t>ans</a:t>
            </a:r>
            <a:endParaRPr lang="en-US" sz="1600" b="1" dirty="0"/>
          </a:p>
        </p:txBody>
      </p:sp>
      <p:cxnSp>
        <p:nvCxnSpPr>
          <p:cNvPr id="8" name="Straight Arrow Connector 7"/>
          <p:cNvCxnSpPr>
            <a:stCxn id="6" idx="6"/>
            <a:endCxn id="7" idx="1"/>
          </p:cNvCxnSpPr>
          <p:nvPr/>
        </p:nvCxnSpPr>
        <p:spPr>
          <a:xfrm>
            <a:off x="1855431" y="5262959"/>
            <a:ext cx="1686758" cy="54164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728621" y="4473754"/>
            <a:ext cx="301841" cy="240289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10829" y="3610549"/>
            <a:ext cx="4039341" cy="1103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Note that </a:t>
            </a:r>
            <a:r>
              <a:rPr lang="en-US" sz="1400" b="1" dirty="0" err="1"/>
              <a:t>ans</a:t>
            </a:r>
            <a:r>
              <a:rPr lang="en-US" sz="1400" dirty="0"/>
              <a:t> is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passed by reference</a:t>
            </a:r>
            <a:r>
              <a:rPr lang="en-US" sz="1400" dirty="0"/>
              <a:t>, which means that any modification to </a:t>
            </a:r>
            <a:r>
              <a:rPr lang="en-US" sz="1400" b="1" dirty="0" err="1"/>
              <a:t>ans</a:t>
            </a:r>
            <a:r>
              <a:rPr lang="en-US" sz="1400" dirty="0"/>
              <a:t> will be reflected to the corresponding actual parameter passed to this function</a:t>
            </a:r>
            <a:endParaRPr lang="en-US" sz="1400" b="1" dirty="0"/>
          </a:p>
        </p:txBody>
      </p:sp>
      <p:cxnSp>
        <p:nvCxnSpPr>
          <p:cNvPr id="17" name="Straight Arrow Connector 16"/>
          <p:cNvCxnSpPr>
            <a:stCxn id="15" idx="7"/>
            <a:endCxn id="16" idx="1"/>
          </p:cNvCxnSpPr>
          <p:nvPr/>
        </p:nvCxnSpPr>
        <p:spPr>
          <a:xfrm flipV="1">
            <a:off x="3986258" y="4162296"/>
            <a:ext cx="924571" cy="34664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5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18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Task 7:  Display the hangman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45"/>
            <a:ext cx="3120501" cy="4679918"/>
          </a:xfrm>
        </p:spPr>
        <p:txBody>
          <a:bodyPr>
            <a:normAutofit/>
          </a:bodyPr>
          <a:lstStyle/>
          <a:p>
            <a:r>
              <a:rPr lang="en-US" sz="2400" dirty="0"/>
              <a:t>Finally, complete the </a:t>
            </a:r>
            <a:r>
              <a:rPr lang="en-US" sz="2400" b="1" dirty="0" err="1"/>
              <a:t>show_hangman</a:t>
            </a:r>
            <a:r>
              <a:rPr lang="en-US" sz="2400" b="1" dirty="0"/>
              <a:t>() </a:t>
            </a:r>
            <a:r>
              <a:rPr lang="en-US" sz="2400" dirty="0"/>
              <a:t>function which draws the hangman figure depending on how many times the player has made a wrong guess.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8978" y="1029811"/>
            <a:ext cx="5131293" cy="5326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show the hangman diagram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state is the number of wrong guess</a:t>
            </a:r>
          </a:p>
          <a:p>
            <a:r>
              <a:rPr lang="en-US" sz="1400" dirty="0">
                <a:solidFill>
                  <a:schemeClr val="tx1"/>
                </a:solidFill>
              </a:rPr>
              <a:t>void </a:t>
            </a:r>
            <a:r>
              <a:rPr lang="en-US" sz="1400" dirty="0" err="1">
                <a:solidFill>
                  <a:schemeClr val="tx1"/>
                </a:solidFill>
              </a:rPr>
              <a:t>show_hangman</a:t>
            </a:r>
            <a:r>
              <a:rPr lang="en-US" sz="1400" dirty="0">
                <a:solidFill>
                  <a:schemeClr val="tx1"/>
                </a:solidFill>
              </a:rPr>
              <a:t>(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state 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first line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cout</a:t>
            </a:r>
            <a:r>
              <a:rPr lang="en-US" sz="1400" dirty="0">
                <a:solidFill>
                  <a:schemeClr val="tx1"/>
                </a:solidFill>
              </a:rPr>
              <a:t> &lt;&lt; "       |" &lt;&lt; </a:t>
            </a:r>
            <a:r>
              <a:rPr lang="en-US" sz="1400" dirty="0" err="1">
                <a:solidFill>
                  <a:schemeClr val="tx1"/>
                </a:solidFill>
              </a:rPr>
              <a:t>endl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// second line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if (state &gt;= 1)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cout</a:t>
            </a:r>
            <a:r>
              <a:rPr lang="en-US" sz="1400" dirty="0">
                <a:solidFill>
                  <a:schemeClr val="tx1"/>
                </a:solidFill>
              </a:rPr>
              <a:t> &lt;&lt; "       O" &lt;&lt; </a:t>
            </a:r>
            <a:r>
              <a:rPr lang="en-US" sz="1400" dirty="0" err="1">
                <a:solidFill>
                  <a:schemeClr val="tx1"/>
                </a:solidFill>
              </a:rPr>
              <a:t>endl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else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cout</a:t>
            </a:r>
            <a:r>
              <a:rPr lang="en-US" sz="1400" dirty="0">
                <a:solidFill>
                  <a:schemeClr val="tx1"/>
                </a:solidFill>
              </a:rPr>
              <a:t> &lt;&lt; </a:t>
            </a:r>
            <a:r>
              <a:rPr lang="en-US" sz="1400" dirty="0" err="1">
                <a:solidFill>
                  <a:schemeClr val="tx1"/>
                </a:solidFill>
              </a:rPr>
              <a:t>endl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   // TODO: Task 7: Complete displaying the 3rd and 4th lines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// of the hangman figure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third line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fourth line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3998055" y="4781334"/>
            <a:ext cx="610013" cy="391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08068" y="4951377"/>
            <a:ext cx="1073641" cy="32804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81709" y="4589755"/>
            <a:ext cx="3005091" cy="1379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Complete these two parts to draw the 3</a:t>
            </a:r>
            <a:r>
              <a:rPr lang="en-US" sz="1600" baseline="30000" dirty="0"/>
              <a:t>rd</a:t>
            </a:r>
            <a:r>
              <a:rPr lang="en-US" sz="1600" dirty="0"/>
              <a:t> and 4</a:t>
            </a:r>
            <a:r>
              <a:rPr lang="en-US" sz="1600" baseline="30000" dirty="0"/>
              <a:t>th</a:t>
            </a:r>
            <a:r>
              <a:rPr lang="en-US" sz="1600" dirty="0"/>
              <a:t> lines of the hangman figure.</a:t>
            </a:r>
          </a:p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Note that you need to write '\\' to output the character '\'</a:t>
            </a:r>
          </a:p>
        </p:txBody>
      </p:sp>
      <p:cxnSp>
        <p:nvCxnSpPr>
          <p:cNvPr id="13" name="Straight Arrow Connector 12"/>
          <p:cNvCxnSpPr>
            <a:stCxn id="18" idx="6"/>
            <a:endCxn id="8" idx="1"/>
          </p:cNvCxnSpPr>
          <p:nvPr/>
        </p:nvCxnSpPr>
        <p:spPr>
          <a:xfrm flipV="1">
            <a:off x="4608068" y="5279419"/>
            <a:ext cx="1073641" cy="29575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98055" y="5379488"/>
            <a:ext cx="610013" cy="391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9243" y="5172714"/>
            <a:ext cx="269041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should be able to play </a:t>
            </a:r>
          </a:p>
          <a:p>
            <a:r>
              <a:rPr lang="en-US" dirty="0"/>
              <a:t>the hangman game now!</a:t>
            </a:r>
          </a:p>
        </p:txBody>
      </p:sp>
    </p:spTree>
    <p:extLst>
      <p:ext uri="{BB962C8B-B14F-4D97-AF65-F5344CB8AC3E}">
        <p14:creationId xmlns:p14="http://schemas.microsoft.com/office/powerpoint/2010/main" val="42507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196B-892E-CB4B-9152-4075153D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A6D3-3D21-F949-8813-72E68C4C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need to include the header file &lt;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string&gt;</a:t>
            </a:r>
            <a:r>
              <a:rPr lang="en-US" sz="2400" dirty="0"/>
              <a:t> to use the class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string object can be declared using the class name string and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initialized</a:t>
            </a:r>
            <a:r>
              <a:rPr lang="en-US" sz="2400" dirty="0"/>
              <a:t> with a C-string or another string object: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C07BF-600D-A447-8C87-6AD5CDB6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6DE92-D34B-5847-BBF1-50FD951FF5F1}"/>
              </a:ext>
            </a:extLst>
          </p:cNvPr>
          <p:cNvSpPr/>
          <p:nvPr/>
        </p:nvSpPr>
        <p:spPr>
          <a:xfrm>
            <a:off x="2754338" y="2237456"/>
            <a:ext cx="3355910" cy="556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 &lt;string&gt;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A0CE7-0FD8-DF4D-A4A7-CCBBC86E3A8D}"/>
              </a:ext>
            </a:extLst>
          </p:cNvPr>
          <p:cNvSpPr/>
          <p:nvPr/>
        </p:nvSpPr>
        <p:spPr>
          <a:xfrm>
            <a:off x="270862" y="4337314"/>
            <a:ext cx="8602276" cy="155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char a[80] = "Hello";		// a C-string 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msg1 = a;			// initialized with a C-string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msg2 = "World";	// initialized with a string literal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msg3 = msg1;		// initialized with a string object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string class has its own end-of-string representation, for which we do not need to handle.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Unlike C-string</a:t>
            </a:r>
            <a:r>
              <a:rPr lang="en-US" sz="2400" dirty="0"/>
              <a:t>, we can initialize or change a string object using an assignment statement after its declaration: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468" y="3986936"/>
            <a:ext cx="7471063" cy="2298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char a[80] = "Hello";		// C-string declaration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msg1, msg2, msg3;	// string declarations</a:t>
            </a:r>
          </a:p>
          <a:p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msg1 = a;			// initialized with a C-string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msg2 = "World";	// initialized with a string literal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msg3 = msg1;		// initialized with a string object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BA186-CC66-7644-A92F-21605432BF12}"/>
              </a:ext>
            </a:extLst>
          </p:cNvPr>
          <p:cNvSpPr txBox="1"/>
          <p:nvPr/>
        </p:nvSpPr>
        <p:spPr>
          <a:xfrm>
            <a:off x="2420377" y="6357056"/>
            <a:ext cx="58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the above with C-string declaration on </a:t>
            </a:r>
            <a:r>
              <a:rPr lang="en-US" dirty="0">
                <a:hlinkClick r:id="" action="ppaction://noaction"/>
              </a:rPr>
              <a:t>this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– Subscript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 may also access individual character using the subscript operator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1045" y="2775215"/>
            <a:ext cx="4852555" cy="1779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"Hello World!";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[11] = '?';</a:t>
            </a:r>
          </a:p>
          <a:p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454" y="4184758"/>
            <a:ext cx="3286669" cy="1104784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Hello World?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7642" y="528954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panose="020B0506020202020204" pitchFamily="34" charset="0"/>
                <a:cs typeface="Chalkduster"/>
              </a:rPr>
              <a:t>Screen output</a:t>
            </a:r>
          </a:p>
        </p:txBody>
      </p:sp>
    </p:spTree>
    <p:extLst>
      <p:ext uri="{BB962C8B-B14F-4D97-AF65-F5344CB8AC3E}">
        <p14:creationId xmlns:p14="http://schemas.microsoft.com/office/powerpoint/2010/main" val="30477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strings can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concatenated</a:t>
            </a:r>
            <a:r>
              <a:rPr lang="en-US" sz="2400" dirty="0"/>
              <a:t> to form a longer string using the binary operator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 that at least one of the operands of + must be a string object.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2320" y="2446638"/>
            <a:ext cx="7494316" cy="190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msg1 = "I love 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string msg2 = "cats";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string msg3 = msg1 + msg2;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string msg4 = msg1 + "dogs";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string msg5 = "I hate " + msg2 + " and dogs";	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4838" y="2238680"/>
            <a:ext cx="173637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 love cats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4838" y="2926917"/>
            <a:ext cx="173637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 love dogs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5260" y="4276923"/>
            <a:ext cx="300595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 hate cats and dogs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44763" y="2638790"/>
            <a:ext cx="2150075" cy="622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30536" y="3126972"/>
            <a:ext cx="1764302" cy="48818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 flipV="1">
            <a:off x="5330536" y="4211218"/>
            <a:ext cx="494724" cy="26576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60568" y="5808234"/>
            <a:ext cx="6556068" cy="815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string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"I love " +</a:t>
            </a:r>
            <a:r>
              <a:rPr lang="zh-CN" alt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"dinosaurs";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42401" y="6000995"/>
            <a:ext cx="69762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676BC-52C9-0545-845E-0B4330E319F2}"/>
              </a:ext>
            </a:extLst>
          </p:cNvPr>
          <p:cNvSpPr/>
          <p:nvPr/>
        </p:nvSpPr>
        <p:spPr>
          <a:xfrm>
            <a:off x="7317029" y="5514030"/>
            <a:ext cx="1826971" cy="4848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venir Next Condensed" panose="020B0506020202020204" pitchFamily="34" charset="0"/>
                <a:ea typeface="Consolas" charset="0"/>
                <a:cs typeface="Consolas" charset="0"/>
              </a:rPr>
              <a:t>Here, both operands are string literals (i.e., constants)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Strings can be compared lexicographically (dictionary order) using relational (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/>
              <a:t>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400" dirty="0"/>
              <a:t>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&gt;=</a:t>
            </a:r>
            <a:r>
              <a:rPr lang="en-US" sz="2400" dirty="0"/>
              <a:t>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&lt;=</a:t>
            </a:r>
            <a:r>
              <a:rPr lang="en-US" sz="2400" dirty="0"/>
              <a:t>) and equality (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en-US" sz="2400" dirty="0"/>
              <a:t>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!=</a:t>
            </a:r>
            <a:r>
              <a:rPr lang="en-US" sz="2400" dirty="0"/>
              <a:t>) operators.  The comparison is carried out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 character by character manner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4378" y="3311610"/>
            <a:ext cx="6868803" cy="2482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msg1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"Apple"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msg2 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"apple"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msg3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"apples"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msg4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"orange"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c1 = msg1 == msg2;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c2 = msg1 &lt; msg2;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c3 = msg2 &lt; msg3;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c4 = msg3 != msg4;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c5 = msg4 &gt; msg3;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7077" y="3081423"/>
            <a:ext cx="185220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Note: at least one of the operands need to be a string object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D90089-8459-434C-B73B-6886A2837D77}"/>
              </a:ext>
            </a:extLst>
          </p:cNvPr>
          <p:cNvGrpSpPr/>
          <p:nvPr/>
        </p:nvGrpSpPr>
        <p:grpSpPr>
          <a:xfrm>
            <a:off x="678259" y="5971797"/>
            <a:ext cx="1321795" cy="374722"/>
            <a:chOff x="863126" y="5986556"/>
            <a:chExt cx="1321795" cy="3747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9E909E-666C-E14E-885B-61808E89F193}"/>
                </a:ext>
              </a:extLst>
            </p:cNvPr>
            <p:cNvSpPr txBox="1"/>
            <p:nvPr/>
          </p:nvSpPr>
          <p:spPr>
            <a:xfrm>
              <a:off x="863126" y="5986556"/>
              <a:ext cx="49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c1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58D3B2-FE37-DA45-ABC3-158280B602A5}"/>
                </a:ext>
              </a:extLst>
            </p:cNvPr>
            <p:cNvSpPr txBox="1"/>
            <p:nvPr/>
          </p:nvSpPr>
          <p:spPr>
            <a:xfrm>
              <a:off x="1358782" y="5991946"/>
              <a:ext cx="82613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charset="0"/>
                  <a:ea typeface="Consolas" charset="0"/>
                  <a:cs typeface="Consolas" charset="0"/>
                </a:rPr>
                <a:t>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809CB3-CB99-1943-A59A-F2DFE6A4E687}"/>
              </a:ext>
            </a:extLst>
          </p:cNvPr>
          <p:cNvGrpSpPr/>
          <p:nvPr/>
        </p:nvGrpSpPr>
        <p:grpSpPr>
          <a:xfrm>
            <a:off x="2225463" y="5971797"/>
            <a:ext cx="1321795" cy="374722"/>
            <a:chOff x="863126" y="5986556"/>
            <a:chExt cx="1321795" cy="3747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A9E919-3F9C-F04A-AC85-A7B89135D519}"/>
                </a:ext>
              </a:extLst>
            </p:cNvPr>
            <p:cNvSpPr txBox="1"/>
            <p:nvPr/>
          </p:nvSpPr>
          <p:spPr>
            <a:xfrm>
              <a:off x="863126" y="5986556"/>
              <a:ext cx="49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c2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402DE8-5334-8F47-9716-A82D8C7D67F9}"/>
                </a:ext>
              </a:extLst>
            </p:cNvPr>
            <p:cNvSpPr txBox="1"/>
            <p:nvPr/>
          </p:nvSpPr>
          <p:spPr>
            <a:xfrm>
              <a:off x="1358782" y="5991946"/>
              <a:ext cx="82613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charset="0"/>
                  <a:ea typeface="Consolas" charset="0"/>
                  <a:cs typeface="Consolas" charset="0"/>
                </a:rPr>
                <a:t>?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75843C-8727-F54C-B679-71D7B793D16C}"/>
              </a:ext>
            </a:extLst>
          </p:cNvPr>
          <p:cNvGrpSpPr/>
          <p:nvPr/>
        </p:nvGrpSpPr>
        <p:grpSpPr>
          <a:xfrm>
            <a:off x="3772667" y="5971797"/>
            <a:ext cx="1321795" cy="374722"/>
            <a:chOff x="863126" y="5986556"/>
            <a:chExt cx="1321795" cy="3747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0D23E7-B254-F741-9F6A-76DCF80D5FC3}"/>
                </a:ext>
              </a:extLst>
            </p:cNvPr>
            <p:cNvSpPr txBox="1"/>
            <p:nvPr/>
          </p:nvSpPr>
          <p:spPr>
            <a:xfrm>
              <a:off x="863126" y="5986556"/>
              <a:ext cx="49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charset="0"/>
                  <a:cs typeface="Consolas" charset="0"/>
                </a:rPr>
                <a:t>c3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866A5F-AB8D-BA43-9C68-C22C78D3D9CA}"/>
                </a:ext>
              </a:extLst>
            </p:cNvPr>
            <p:cNvSpPr txBox="1"/>
            <p:nvPr/>
          </p:nvSpPr>
          <p:spPr>
            <a:xfrm>
              <a:off x="1358782" y="5991946"/>
              <a:ext cx="82613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charset="0"/>
                  <a:ea typeface="Consolas" charset="0"/>
                  <a:cs typeface="Consolas" charset="0"/>
                </a:rPr>
                <a:t>?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B33BA9-3293-A64D-AFB7-FB41CBE18983}"/>
              </a:ext>
            </a:extLst>
          </p:cNvPr>
          <p:cNvGrpSpPr/>
          <p:nvPr/>
        </p:nvGrpSpPr>
        <p:grpSpPr>
          <a:xfrm>
            <a:off x="5319872" y="5971797"/>
            <a:ext cx="1321795" cy="374722"/>
            <a:chOff x="863126" y="5986556"/>
            <a:chExt cx="1321795" cy="3747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89EFFC-4329-9448-A69A-2DA94B8A9B94}"/>
                </a:ext>
              </a:extLst>
            </p:cNvPr>
            <p:cNvSpPr txBox="1"/>
            <p:nvPr/>
          </p:nvSpPr>
          <p:spPr>
            <a:xfrm>
              <a:off x="863126" y="5986556"/>
              <a:ext cx="49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c4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FDF99C-37BD-324F-85AD-A1117DF4D47E}"/>
                </a:ext>
              </a:extLst>
            </p:cNvPr>
            <p:cNvSpPr txBox="1"/>
            <p:nvPr/>
          </p:nvSpPr>
          <p:spPr>
            <a:xfrm>
              <a:off x="1358782" y="5991946"/>
              <a:ext cx="82613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charset="0"/>
                  <a:ea typeface="Consolas" charset="0"/>
                  <a:cs typeface="Consolas" charset="0"/>
                </a:rPr>
                <a:t>?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4D1ACB-659F-1147-846C-C1CAD311655D}"/>
              </a:ext>
            </a:extLst>
          </p:cNvPr>
          <p:cNvGrpSpPr/>
          <p:nvPr/>
        </p:nvGrpSpPr>
        <p:grpSpPr>
          <a:xfrm>
            <a:off x="6867077" y="5971797"/>
            <a:ext cx="1321795" cy="374722"/>
            <a:chOff x="863126" y="5986556"/>
            <a:chExt cx="1321795" cy="3747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007A2E-6718-F94C-81CE-6F7C75EE6115}"/>
                </a:ext>
              </a:extLst>
            </p:cNvPr>
            <p:cNvSpPr txBox="1"/>
            <p:nvPr/>
          </p:nvSpPr>
          <p:spPr>
            <a:xfrm>
              <a:off x="863126" y="5986556"/>
              <a:ext cx="49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c5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C18A1F-5326-D347-BA93-EACD1378DCB5}"/>
                </a:ext>
              </a:extLst>
            </p:cNvPr>
            <p:cNvSpPr txBox="1"/>
            <p:nvPr/>
          </p:nvSpPr>
          <p:spPr>
            <a:xfrm>
              <a:off x="1358782" y="5991946"/>
              <a:ext cx="82613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charset="0"/>
                  <a:ea typeface="Consolas" charset="0"/>
                  <a:cs typeface="Consolas" charset="0"/>
                </a:rPr>
                <a:t>?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B313B1E-1ACD-2F45-90F0-F60D9A828496}"/>
              </a:ext>
            </a:extLst>
          </p:cNvPr>
          <p:cNvSpPr txBox="1"/>
          <p:nvPr/>
        </p:nvSpPr>
        <p:spPr>
          <a:xfrm>
            <a:off x="1226451" y="6002574"/>
            <a:ext cx="721065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40DB5C-C145-8943-9899-8F552A5C7F02}"/>
              </a:ext>
            </a:extLst>
          </p:cNvPr>
          <p:cNvSpPr txBox="1"/>
          <p:nvPr/>
        </p:nvSpPr>
        <p:spPr>
          <a:xfrm>
            <a:off x="2762377" y="6016260"/>
            <a:ext cx="752214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true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81A04D-A2CB-C44E-9C2A-C473BAE422D0}"/>
              </a:ext>
            </a:extLst>
          </p:cNvPr>
          <p:cNvSpPr txBox="1"/>
          <p:nvPr/>
        </p:nvSpPr>
        <p:spPr>
          <a:xfrm>
            <a:off x="4305285" y="6005355"/>
            <a:ext cx="752214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F6446B-C792-4949-B190-733074D3116F}"/>
              </a:ext>
            </a:extLst>
          </p:cNvPr>
          <p:cNvSpPr txBox="1"/>
          <p:nvPr/>
        </p:nvSpPr>
        <p:spPr>
          <a:xfrm>
            <a:off x="5852490" y="6016259"/>
            <a:ext cx="752214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02099F-E103-E24C-98E9-4A8F0CE6B1EB}"/>
              </a:ext>
            </a:extLst>
          </p:cNvPr>
          <p:cNvSpPr txBox="1"/>
          <p:nvPr/>
        </p:nvSpPr>
        <p:spPr>
          <a:xfrm>
            <a:off x="7399695" y="6006292"/>
            <a:ext cx="752214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126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13284</TotalTime>
  <Words>5025</Words>
  <Application>Microsoft Macintosh PowerPoint</Application>
  <PresentationFormat>On-screen Show (4:3)</PresentationFormat>
  <Paragraphs>838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Zapf Dingbats</vt:lpstr>
      <vt:lpstr>Arial</vt:lpstr>
      <vt:lpstr>Avenir Next</vt:lpstr>
      <vt:lpstr>Avenir Next Condensed</vt:lpstr>
      <vt:lpstr>Calibri</vt:lpstr>
      <vt:lpstr>Calibri Light</vt:lpstr>
      <vt:lpstr>Consolas</vt:lpstr>
      <vt:lpstr>Menlo</vt:lpstr>
      <vt:lpstr>1_Office Theme</vt:lpstr>
      <vt:lpstr>Module 6 Guidance Notes (6.3)  C++ Strings</vt:lpstr>
      <vt:lpstr>What are we going to learn?</vt:lpstr>
      <vt:lpstr>Recommended Readings</vt:lpstr>
      <vt:lpstr>The string Class</vt:lpstr>
      <vt:lpstr>String Initialization</vt:lpstr>
      <vt:lpstr>String Assignment</vt:lpstr>
      <vt:lpstr>String – Subscript Operator</vt:lpstr>
      <vt:lpstr>String Concatenation </vt:lpstr>
      <vt:lpstr>String Comparison</vt:lpstr>
      <vt:lpstr>I/O with String Objects</vt:lpstr>
      <vt:lpstr>I/O with String Objects</vt:lpstr>
      <vt:lpstr>Reading a Line from Input</vt:lpstr>
      <vt:lpstr>Reading a Line from Input</vt:lpstr>
      <vt:lpstr>Member Functions</vt:lpstr>
      <vt:lpstr>string::length()</vt:lpstr>
      <vt:lpstr>Example Programs</vt:lpstr>
      <vt:lpstr>string::empty()</vt:lpstr>
      <vt:lpstr>string::erase()</vt:lpstr>
      <vt:lpstr>Example</vt:lpstr>
      <vt:lpstr>string::substr()</vt:lpstr>
      <vt:lpstr>string::substr()</vt:lpstr>
      <vt:lpstr>string::find()</vt:lpstr>
      <vt:lpstr>string::find()</vt:lpstr>
      <vt:lpstr>string::rfind()</vt:lpstr>
      <vt:lpstr>string::rfind()</vt:lpstr>
      <vt:lpstr>string::insert()</vt:lpstr>
      <vt:lpstr>string::replace()</vt:lpstr>
      <vt:lpstr>Example</vt:lpstr>
      <vt:lpstr>Programming Problems</vt:lpstr>
      <vt:lpstr>Programming Problems 1-3</vt:lpstr>
      <vt:lpstr>Programming Problem 4</vt:lpstr>
      <vt:lpstr>Programming Problem 5</vt:lpstr>
      <vt:lpstr>Programming Problem 6</vt:lpstr>
      <vt:lpstr>Programming Problem 6 (cont’d)</vt:lpstr>
      <vt:lpstr>The Hangman Game</vt:lpstr>
      <vt:lpstr>The Hangman Game</vt:lpstr>
      <vt:lpstr>The Hangman Game</vt:lpstr>
      <vt:lpstr>The Hangman Game</vt:lpstr>
      <vt:lpstr>Task 1:  Generate a random word</vt:lpstr>
      <vt:lpstr>Task 2:  Initialize the answer</vt:lpstr>
      <vt:lpstr>Task 3:  Call init_answer()</vt:lpstr>
      <vt:lpstr>Game Logic</vt:lpstr>
      <vt:lpstr>Task 4:  Game Logic</vt:lpstr>
      <vt:lpstr>After guessing a letter</vt:lpstr>
      <vt:lpstr>Task 5: Check if a letter is in a word</vt:lpstr>
      <vt:lpstr>Task 6: Unmask the correct letter</vt:lpstr>
      <vt:lpstr>Task 7:  Display the hangman figure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ENGG1112 Computer Programming and Applications</dc:title>
  <dc:subject/>
  <dc:creator>Macbook Pro 2014</dc:creator>
  <cp:keywords/>
  <dc:description/>
  <cp:lastModifiedBy>lykchoi</cp:lastModifiedBy>
  <cp:revision>675</cp:revision>
  <cp:lastPrinted>2017-09-13T13:37:06Z</cp:lastPrinted>
  <dcterms:created xsi:type="dcterms:W3CDTF">2014-07-29T08:55:03Z</dcterms:created>
  <dcterms:modified xsi:type="dcterms:W3CDTF">2021-03-02T15:04:49Z</dcterms:modified>
  <cp:category/>
</cp:coreProperties>
</file>