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4" r:id="rId3"/>
    <p:sldId id="424" r:id="rId4"/>
    <p:sldId id="425" r:id="rId5"/>
    <p:sldId id="501" r:id="rId6"/>
    <p:sldId id="502" r:id="rId7"/>
    <p:sldId id="503" r:id="rId8"/>
    <p:sldId id="432" r:id="rId9"/>
    <p:sldId id="504" r:id="rId10"/>
    <p:sldId id="439" r:id="rId11"/>
    <p:sldId id="431" r:id="rId12"/>
    <p:sldId id="506" r:id="rId13"/>
    <p:sldId id="507" r:id="rId14"/>
    <p:sldId id="508" r:id="rId15"/>
    <p:sldId id="443" r:id="rId16"/>
    <p:sldId id="437" r:id="rId17"/>
    <p:sldId id="5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404"/>
            <p14:sldId id="424"/>
            <p14:sldId id="425"/>
            <p14:sldId id="501"/>
            <p14:sldId id="502"/>
            <p14:sldId id="503"/>
            <p14:sldId id="432"/>
            <p14:sldId id="504"/>
            <p14:sldId id="439"/>
            <p14:sldId id="431"/>
            <p14:sldId id="506"/>
            <p14:sldId id="507"/>
            <p14:sldId id="508"/>
            <p14:sldId id="443"/>
            <p14:sldId id="437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3" autoAdjust="0"/>
    <p:restoredTop sz="92381"/>
  </p:normalViewPr>
  <p:slideViewPr>
    <p:cSldViewPr snapToGrid="0" snapToObjects="1">
      <p:cViewPr varScale="1">
        <p:scale>
          <a:sx n="113" d="100"/>
          <a:sy n="113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" TargetMode="External"/><Relationship Id="rId2" Type="http://schemas.openxmlformats.org/officeDocument/2006/relationships/hyperlink" Target="http://www.cplusplus.com/reference/cctyp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cstrin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6 Guidance Notes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Characters and Strings in C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3A90D15-41F0-9545-902F-35A485116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endParaRPr lang="en-US" sz="11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DDE5956-4552-4942-8967-9B603EA06C33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89B-C54B-5542-B36B-A5C8AB52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Handling</a:t>
            </a:r>
            <a:r>
              <a:rPr lang="zh-TW" altLang="en-US" dirty="0"/>
              <a:t> </a:t>
            </a:r>
            <a:r>
              <a:rPr lang="en-US" dirty="0"/>
              <a:t>Functions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828C4-E01C-C34D-AFDC-279E97C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03AD-F2F1-F349-AD61-2C7A188D7A67}"/>
              </a:ext>
            </a:extLst>
          </p:cNvPr>
          <p:cNvSpPr txBox="1"/>
          <p:nvPr/>
        </p:nvSpPr>
        <p:spPr>
          <a:xfrm>
            <a:off x="523188" y="1334352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charconvert.c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0100F-4301-224C-A858-560200CCBE56}"/>
              </a:ext>
            </a:extLst>
          </p:cNvPr>
          <p:cNvSpPr txBox="1"/>
          <p:nvPr/>
        </p:nvSpPr>
        <p:spPr>
          <a:xfrm>
            <a:off x="610386" y="1805692"/>
            <a:ext cx="5585382" cy="466281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ctype.h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'e';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uppercase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'S';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uppercase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'%';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uppercase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'9';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uppercase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toupper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'w';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lowercase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'R';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lowercase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'&amp;';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lowercase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'2';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("%c converted to lowercase is %c\n",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E950-4E59-B446-9DB5-F6BE2C829EA2}"/>
              </a:ext>
            </a:extLst>
          </p:cNvPr>
          <p:cNvSpPr txBox="1"/>
          <p:nvPr/>
        </p:nvSpPr>
        <p:spPr>
          <a:xfrm>
            <a:off x="6066149" y="4118598"/>
            <a:ext cx="2729060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converted to uppercase is E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converted to uppercase is S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converted to uppercase is %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converted to uppercase is 9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 converted to lowercase is w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converted to lowercase is r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converted to lowercase is &amp;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converted to lowercase is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4FB8A-ED2A-484A-847B-10342CF22B9A}"/>
              </a:ext>
            </a:extLst>
          </p:cNvPr>
          <p:cNvSpPr txBox="1"/>
          <p:nvPr/>
        </p:nvSpPr>
        <p:spPr>
          <a:xfrm>
            <a:off x="7517877" y="3798545"/>
            <a:ext cx="1351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Screen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AA65-742B-C84E-ACDA-C0B7AC47F92D}"/>
              </a:ext>
            </a:extLst>
          </p:cNvPr>
          <p:cNvSpPr txBox="1"/>
          <p:nvPr/>
        </p:nvSpPr>
        <p:spPr>
          <a:xfrm>
            <a:off x="3707717" y="1447166"/>
            <a:ext cx="491309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800" dirty="0"/>
              <a:t>This is another example to show the conversion between uppercase and lowercase for characters using functions in &lt;</a:t>
            </a:r>
            <a:r>
              <a:rPr lang="en-US" sz="1800" dirty="0" err="1"/>
              <a:t>ctype.h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85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7722-6A15-BC4E-8EC8-41BCA76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72E2-B340-BC4D-B435-CD79B242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Recall the internal representation of string which is an array of char (C-Strings), ended by a null character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'\0’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will have to deal with C-Strings directly in C.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196CE-3036-4D4C-BD6B-DB9D3FB4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75690-7584-354E-B5D2-B4C28B7E247A}"/>
              </a:ext>
            </a:extLst>
          </p:cNvPr>
          <p:cNvSpPr txBox="1"/>
          <p:nvPr/>
        </p:nvSpPr>
        <p:spPr>
          <a:xfrm>
            <a:off x="581475" y="2569378"/>
            <a:ext cx="238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"Hello World!"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0A58BE-E4A3-F940-B689-D3827F12E0A8}"/>
              </a:ext>
            </a:extLst>
          </p:cNvPr>
          <p:cNvGraphicFramePr>
            <a:graphicFrameLocks noGrp="1"/>
          </p:cNvGraphicFramePr>
          <p:nvPr/>
        </p:nvGraphicFramePr>
        <p:xfrm>
          <a:off x="1085316" y="3369597"/>
          <a:ext cx="716940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14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'o'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'o'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'!'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CCD6043-B42C-464E-A914-28D1A777FA45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581475" y="2830988"/>
            <a:ext cx="503840" cy="726738"/>
          </a:xfrm>
          <a:prstGeom prst="curvedConnector4">
            <a:avLst>
              <a:gd name="adj1" fmla="val -45372"/>
              <a:gd name="adj2" fmla="val 10118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70492C-BC48-3B44-A89D-D496979784B5}"/>
              </a:ext>
            </a:extLst>
          </p:cNvPr>
          <p:cNvSpPr txBox="1"/>
          <p:nvPr/>
        </p:nvSpPr>
        <p:spPr>
          <a:xfrm>
            <a:off x="5117835" y="2551206"/>
            <a:ext cx="32392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character array of 13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359E9-5067-2942-B5C6-8C856704387D}"/>
              </a:ext>
            </a:extLst>
          </p:cNvPr>
          <p:cNvSpPr txBox="1"/>
          <p:nvPr/>
        </p:nvSpPr>
        <p:spPr>
          <a:xfrm>
            <a:off x="626262" y="4555632"/>
            <a:ext cx="28364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Each element is of type </a:t>
            </a:r>
            <a:r>
              <a:rPr lang="en-US" b="1" dirty="0"/>
              <a:t>char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0AD08-D101-084C-933D-FCCE32F671DA}"/>
              </a:ext>
            </a:extLst>
          </p:cNvPr>
          <p:cNvCxnSpPr/>
          <p:nvPr/>
        </p:nvCxnSpPr>
        <p:spPr>
          <a:xfrm flipV="1">
            <a:off x="1298961" y="3740438"/>
            <a:ext cx="68366" cy="815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48DEED-7750-A645-BFF5-DB24EE3D3A05}"/>
              </a:ext>
            </a:extLst>
          </p:cNvPr>
          <p:cNvSpPr txBox="1"/>
          <p:nvPr/>
        </p:nvSpPr>
        <p:spPr>
          <a:xfrm>
            <a:off x="2967449" y="4046226"/>
            <a:ext cx="20346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space character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FF245E-4B51-0D46-9311-A041FC91EABA}"/>
              </a:ext>
            </a:extLst>
          </p:cNvPr>
          <p:cNvCxnSpPr/>
          <p:nvPr/>
        </p:nvCxnSpPr>
        <p:spPr>
          <a:xfrm flipV="1">
            <a:off x="4119073" y="3740438"/>
            <a:ext cx="34183" cy="305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455C0-7B29-0540-B07C-8FD606602ACE}"/>
              </a:ext>
            </a:extLst>
          </p:cNvPr>
          <p:cNvSpPr txBox="1"/>
          <p:nvPr/>
        </p:nvSpPr>
        <p:spPr>
          <a:xfrm>
            <a:off x="6737445" y="4093967"/>
            <a:ext cx="21336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null character </a:t>
            </a:r>
            <a:r>
              <a:rPr lang="en-US" dirty="0"/>
              <a:t>to indicate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end of string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81DC5-DCC0-1F45-89AF-E7A0CFD53340}"/>
              </a:ext>
            </a:extLst>
          </p:cNvPr>
          <p:cNvCxnSpPr/>
          <p:nvPr/>
        </p:nvCxnSpPr>
        <p:spPr>
          <a:xfrm flipV="1">
            <a:off x="7964680" y="3739944"/>
            <a:ext cx="34183" cy="354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DC095E-8065-E649-A52F-A48DA207A7EF}"/>
              </a:ext>
            </a:extLst>
          </p:cNvPr>
          <p:cNvSpPr txBox="1"/>
          <p:nvPr/>
        </p:nvSpPr>
        <p:spPr>
          <a:xfrm>
            <a:off x="5117835" y="2920973"/>
            <a:ext cx="222599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string of length = 12</a:t>
            </a:r>
          </a:p>
        </p:txBody>
      </p:sp>
    </p:spTree>
    <p:extLst>
      <p:ext uri="{BB962C8B-B14F-4D97-AF65-F5344CB8AC3E}">
        <p14:creationId xmlns:p14="http://schemas.microsoft.com/office/powerpoint/2010/main" val="8900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6A43-92F9-BE42-95D8-B1C073B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FFDC-A9E0-DC44-9130-131D7634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may manipulate individual characters in a char array storing a string, or you may make use of some string handling functions.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Let's take a look at some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string conversion functions </a:t>
            </a:r>
            <a:r>
              <a:rPr lang="en-US" sz="2400" dirty="0"/>
              <a:t>first.  These functions convert the numbers stored as a string to int or double.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31A5F-7019-BD47-ABD0-B0EA2414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49F8B0-2F99-F943-8895-8FE91521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79735"/>
              </p:ext>
            </p:extLst>
          </p:nvPr>
        </p:nvGraphicFramePr>
        <p:xfrm>
          <a:off x="457200" y="3968038"/>
          <a:ext cx="8385142" cy="749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546">
                  <a:extLst>
                    <a:ext uri="{9D8B030D-6E8A-4147-A177-3AD203B41FA5}">
                      <a16:colId xmlns:a16="http://schemas.microsoft.com/office/drawing/2014/main" val="1309862846"/>
                    </a:ext>
                  </a:extLst>
                </a:gridCol>
                <a:gridCol w="5203596">
                  <a:extLst>
                    <a:ext uri="{9D8B030D-6E8A-4147-A177-3AD203B41FA5}">
                      <a16:colId xmlns:a16="http://schemas.microsoft.com/office/drawing/2014/main" val="3974361444"/>
                    </a:ext>
                  </a:extLst>
                </a:gridCol>
              </a:tblGrid>
              <a:tr h="37470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atoi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Converts the string pointed to by </a:t>
                      </a:r>
                      <a:r>
                        <a:rPr lang="en-US" sz="1400" dirty="0" err="1">
                          <a:latin typeface="Avenir Next Condensed" panose="020B0506020202020204" pitchFamily="34" charset="0"/>
                        </a:rPr>
                        <a:t>str</a:t>
                      </a: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 to </a:t>
                      </a:r>
                      <a:r>
                        <a:rPr lang="en-US" sz="1400" dirty="0" err="1">
                          <a:latin typeface="Avenir Next Condensed" panose="020B0506020202020204" pitchFamily="34" charset="0"/>
                        </a:rPr>
                        <a:t>int</a:t>
                      </a: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12451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double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atof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Converts the string pointed to by str to 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97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B50876-4DEE-4E4B-8D13-6E3D2A143D5F}"/>
              </a:ext>
            </a:extLst>
          </p:cNvPr>
          <p:cNvSpPr txBox="1"/>
          <p:nvPr/>
        </p:nvSpPr>
        <p:spPr>
          <a:xfrm>
            <a:off x="457200" y="3553185"/>
            <a:ext cx="486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stdlib.h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dirty="0"/>
              <a:t>for using the following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5B3D1-61BA-1049-B2A1-D112E943EDAC}"/>
              </a:ext>
            </a:extLst>
          </p:cNvPr>
          <p:cNvSpPr txBox="1"/>
          <p:nvPr/>
        </p:nvSpPr>
        <p:spPr>
          <a:xfrm>
            <a:off x="301658" y="5171104"/>
            <a:ext cx="307313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the "</a:t>
            </a:r>
            <a:r>
              <a:rPr lang="en-US" sz="1400" dirty="0" err="1"/>
              <a:t>const</a:t>
            </a:r>
            <a:r>
              <a:rPr lang="en-US" sz="1400" dirty="0"/>
              <a:t>" specifier indicates that the parameter </a:t>
            </a:r>
            <a:r>
              <a:rPr lang="en-US" sz="1400" dirty="0" err="1"/>
              <a:t>str</a:t>
            </a:r>
            <a:r>
              <a:rPr lang="en-US" sz="1400" dirty="0"/>
              <a:t> (i.e., the string input to these functions) will not be modified by the functions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567885-3664-2D41-AC3A-365D6576614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38227" y="4611383"/>
            <a:ext cx="61274" cy="55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3E389-549C-2543-B246-873B18C83462}"/>
              </a:ext>
            </a:extLst>
          </p:cNvPr>
          <p:cNvSpPr txBox="1"/>
          <p:nvPr/>
        </p:nvSpPr>
        <p:spPr>
          <a:xfrm>
            <a:off x="3530338" y="5171103"/>
            <a:ext cx="526785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the "*" here means a pointer to the input string (i.e. an address of the memory location where the string is stored).  For the time being,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just remember that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name of the character array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storing the string provides such a pointer</a:t>
            </a:r>
            <a:r>
              <a:rPr lang="en-US" sz="1400" dirty="0"/>
              <a:t> and therefore can be passed to these functions as arguments). See example usage on the next page.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EC810-44A5-F041-B1FF-78568E862A2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744380" y="4611383"/>
            <a:ext cx="3419884" cy="559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572458-A0CF-1641-83A4-9C45E1E81744}"/>
              </a:ext>
            </a:extLst>
          </p:cNvPr>
          <p:cNvSpPr txBox="1"/>
          <p:nvPr/>
        </p:nvSpPr>
        <p:spPr>
          <a:xfrm>
            <a:off x="371703" y="6419048"/>
            <a:ext cx="5267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Reference only:  </a:t>
            </a:r>
            <a:r>
              <a:rPr lang="en-US" sz="1600" dirty="0"/>
              <a:t>check </a:t>
            </a:r>
            <a:r>
              <a:rPr lang="en-US" sz="1600" dirty="0">
                <a:hlinkClick r:id="rId2"/>
              </a:rPr>
              <a:t>this</a:t>
            </a:r>
            <a:r>
              <a:rPr lang="en-US" sz="1600" dirty="0"/>
              <a:t> for more string handling functions </a:t>
            </a:r>
          </a:p>
        </p:txBody>
      </p:sp>
    </p:spTree>
    <p:extLst>
      <p:ext uri="{BB962C8B-B14F-4D97-AF65-F5344CB8AC3E}">
        <p14:creationId xmlns:p14="http://schemas.microsoft.com/office/powerpoint/2010/main" val="329690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9248-C2F9-C64D-B529-01E2AD0A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92762-9723-8D45-82B2-DCD8A90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6858-72CF-B047-8BAB-ED63B90AE246}"/>
              </a:ext>
            </a:extLst>
          </p:cNvPr>
          <p:cNvSpPr txBox="1"/>
          <p:nvPr/>
        </p:nvSpPr>
        <p:spPr>
          <a:xfrm>
            <a:off x="523188" y="133435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stringconvert.c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EE249-438C-6D41-A041-17C635D3FBD9}"/>
              </a:ext>
            </a:extLst>
          </p:cNvPr>
          <p:cNvSpPr txBox="1"/>
          <p:nvPr/>
        </p:nvSpPr>
        <p:spPr>
          <a:xfrm>
            <a:off x="610386" y="1805692"/>
            <a:ext cx="6026084" cy="330859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stdlib.h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d;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long l;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atoi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("1340");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string \"1340\" converted to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%d\n",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converted value minus 111 is %d\n", i-111);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 =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atof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("23.9");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string \"23.9\" converted to double is %.3f\n", d);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converted value divided by 3 is %.3f\n", d / 3);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47A3-0600-B543-9840-25B148F358EC}"/>
              </a:ext>
            </a:extLst>
          </p:cNvPr>
          <p:cNvSpPr txBox="1"/>
          <p:nvPr/>
        </p:nvSpPr>
        <p:spPr>
          <a:xfrm>
            <a:off x="3120272" y="5517713"/>
            <a:ext cx="4939647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string "1340" converted to </a:t>
            </a:r>
            <a:r>
              <a:rPr lang="en-HK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1340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converted value minus 111 is 1229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string "23.9" converted to double is 23.900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converted value divided by 3 is 7.967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CBA73-0331-774E-8068-FEBF92B60B75}"/>
              </a:ext>
            </a:extLst>
          </p:cNvPr>
          <p:cNvSpPr txBox="1"/>
          <p:nvPr/>
        </p:nvSpPr>
        <p:spPr>
          <a:xfrm>
            <a:off x="6758350" y="5179159"/>
            <a:ext cx="1351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Screen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D8709-7520-7547-98EB-B0D26C42488D}"/>
              </a:ext>
            </a:extLst>
          </p:cNvPr>
          <p:cNvSpPr txBox="1"/>
          <p:nvPr/>
        </p:nvSpPr>
        <p:spPr>
          <a:xfrm>
            <a:off x="5684363" y="2272965"/>
            <a:ext cx="336536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the "%.3f" specifier indicates that </a:t>
            </a:r>
            <a:r>
              <a:rPr lang="en-US" sz="1400" dirty="0" err="1"/>
              <a:t>printf</a:t>
            </a:r>
            <a:r>
              <a:rPr lang="en-US" sz="1400" dirty="0"/>
              <a:t> is to output a floating point number (f) with 3 decimal places (.3)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BDBA7-C6E9-6640-8C11-1407BDE7A05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410988" y="3011629"/>
            <a:ext cx="1956060" cy="1173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3F13-6569-9C4F-A2F3-FDC8FF45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06A63-7C7E-C445-9DF4-28DFADED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E15D4E-3FB9-0242-A696-378CCC8C0A1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75426"/>
          <a:ext cx="8385142" cy="3675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8371">
                  <a:extLst>
                    <a:ext uri="{9D8B030D-6E8A-4147-A177-3AD203B41FA5}">
                      <a16:colId xmlns:a16="http://schemas.microsoft.com/office/drawing/2014/main" val="1309862846"/>
                    </a:ext>
                  </a:extLst>
                </a:gridCol>
                <a:gridCol w="3506771">
                  <a:extLst>
                    <a:ext uri="{9D8B030D-6E8A-4147-A177-3AD203B41FA5}">
                      <a16:colId xmlns:a16="http://schemas.microsoft.com/office/drawing/2014/main" val="3974361444"/>
                    </a:ext>
                  </a:extLst>
                </a:gridCol>
              </a:tblGrid>
              <a:tr h="3747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strcpy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*s1,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Copies the string s2 into the array 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12451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strncpy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 s1,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*s2,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Copies n characters of the string s2 into the array 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97245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strcat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*s1,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Appends the string s2 into array s1.  The first character of s2 overwrites the terminating '\0' character of 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6210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strncat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*s1,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*s2,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Appends n characters of the string s2 into array s1.  The first character of s2 overwrites the terminating '\0' character of 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729517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strcmp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*s1,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Compares the string s1 to the string s2.  Returns 0, less than 0, or great than 0 if s1 is equal to, less than, or greater than s2, in lexicographical order, respectively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07013"/>
                  </a:ext>
                </a:extLst>
              </a:tr>
              <a:tr h="3747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strlen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*s)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the length of string s (i.e., the number of characters preceding '\0')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79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3EAF7-C3A6-134E-8525-E6EF9712C056}"/>
              </a:ext>
            </a:extLst>
          </p:cNvPr>
          <p:cNvSpPr txBox="1"/>
          <p:nvPr/>
        </p:nvSpPr>
        <p:spPr>
          <a:xfrm>
            <a:off x="457200" y="1360573"/>
            <a:ext cx="497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string.h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dirty="0"/>
              <a:t>for using the following functions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8B6B6-631E-4D4D-A212-774310A7AC7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0828" y="5333829"/>
            <a:ext cx="1089770" cy="38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7B267E-36BB-FB4C-83CE-33FC1651BBFA}"/>
              </a:ext>
            </a:extLst>
          </p:cNvPr>
          <p:cNvSpPr txBox="1"/>
          <p:nvPr/>
        </p:nvSpPr>
        <p:spPr>
          <a:xfrm>
            <a:off x="247913" y="5716221"/>
            <a:ext cx="336536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This is the same as the unsigned integer type, i.e., the number must be a non-negative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A5D42-0B60-1F42-A375-E58BA8654537}"/>
              </a:ext>
            </a:extLst>
          </p:cNvPr>
          <p:cNvSpPr txBox="1"/>
          <p:nvPr/>
        </p:nvSpPr>
        <p:spPr>
          <a:xfrm>
            <a:off x="3305637" y="5531555"/>
            <a:ext cx="31188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Note that C-strings do not support direct assignment, e.g., you CANNOT write</a:t>
            </a:r>
            <a:br>
              <a:rPr lang="en-US" sz="1400" dirty="0"/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s1[20];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";</a:t>
            </a:r>
          </a:p>
          <a:p>
            <a:r>
              <a:rPr lang="en-US" sz="1400" dirty="0"/>
              <a:t>so you need </a:t>
            </a:r>
            <a:r>
              <a:rPr lang="en-US" sz="1400" dirty="0" err="1"/>
              <a:t>strcpy</a:t>
            </a:r>
            <a:r>
              <a:rPr lang="en-US" sz="1400" dirty="0"/>
              <a:t>() to do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F71FD-B57C-224A-8906-3AC169C078DF}"/>
              </a:ext>
            </a:extLst>
          </p:cNvPr>
          <p:cNvSpPr txBox="1"/>
          <p:nvPr/>
        </p:nvSpPr>
        <p:spPr>
          <a:xfrm>
            <a:off x="6469116" y="5496445"/>
            <a:ext cx="221768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Also, comparison of strings using == is not supported, you'll need to use </a:t>
            </a:r>
            <a:r>
              <a:rPr lang="en-US" sz="1400" dirty="0" err="1"/>
              <a:t>strcmp</a:t>
            </a:r>
            <a:r>
              <a:rPr lang="en-US" sz="1400" dirty="0"/>
              <a:t>() for C-strings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8E9EE-5430-2F4B-BB51-127CF04D0258}"/>
              </a:ext>
            </a:extLst>
          </p:cNvPr>
          <p:cNvSpPr txBox="1"/>
          <p:nvPr/>
        </p:nvSpPr>
        <p:spPr>
          <a:xfrm>
            <a:off x="5434013" y="1145466"/>
            <a:ext cx="357452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These string handling functions are commonly in used in C.</a:t>
            </a:r>
          </a:p>
        </p:txBody>
      </p:sp>
    </p:spTree>
    <p:extLst>
      <p:ext uri="{BB962C8B-B14F-4D97-AF65-F5344CB8AC3E}">
        <p14:creationId xmlns:p14="http://schemas.microsoft.com/office/powerpoint/2010/main" val="39328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69C9-0046-F647-B8B7-E592AE06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5DEF0-9EEA-D448-8870-7C678147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3E8D-7AB2-A941-A5F7-318364AF6432}"/>
              </a:ext>
            </a:extLst>
          </p:cNvPr>
          <p:cNvSpPr txBox="1"/>
          <p:nvPr/>
        </p:nvSpPr>
        <p:spPr>
          <a:xfrm>
            <a:off x="516117" y="1145766"/>
            <a:ext cx="6026084" cy="567847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string.h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x[30] = "ENGG1340 computer programming";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y[30], z[10];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s1[20] = "Keep calm ";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s2[20] = "and code ";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s3[40] = "";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strcpy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(y, x);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x, y);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strncpy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(z, x, 8);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z, y);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("%s\n", s1);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strcat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(s1, s2);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("%s\n", s1);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strncat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(s3, s2, 4);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("%s\n", s3);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strcat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(s3, s1);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("%s\n\n", s3);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strcmp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(x, y));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strcmp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(s1, s3));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("%d\n\n",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strcmp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(s1, x));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("length of x = %d\n",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9B1C-B968-A342-8BD6-7BA7A988EAB2}"/>
              </a:ext>
            </a:extLst>
          </p:cNvPr>
          <p:cNvSpPr txBox="1"/>
          <p:nvPr/>
        </p:nvSpPr>
        <p:spPr>
          <a:xfrm>
            <a:off x="5128183" y="3532940"/>
            <a:ext cx="353033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ENGG1340 computer programming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ENGG1340 computer programming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ENGG1340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ENGG1340 computer programming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 calm 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 calm and code 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 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Keep calm and code </a:t>
            </a:r>
          </a:p>
          <a:p>
            <a:endParaRPr lang="en-HK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-22</a:t>
            </a: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endParaRPr lang="en-HK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HK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9F30-069B-DC44-8F0A-DD818000F632}"/>
              </a:ext>
            </a:extLst>
          </p:cNvPr>
          <p:cNvSpPr txBox="1"/>
          <p:nvPr/>
        </p:nvSpPr>
        <p:spPr>
          <a:xfrm>
            <a:off x="7423611" y="3194386"/>
            <a:ext cx="13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Screen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8AA8B-0B8A-934A-8478-71BBBC9E15AE}"/>
              </a:ext>
            </a:extLst>
          </p:cNvPr>
          <p:cNvSpPr txBox="1"/>
          <p:nvPr/>
        </p:nvSpPr>
        <p:spPr>
          <a:xfrm>
            <a:off x="5231876" y="1405232"/>
            <a:ext cx="307313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Note that you'll need to make sure that the destination char array for the copy functions is large enough for the resulting string; otherwise, runtime error will occur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188CE-2B10-DD47-AC37-82A0A82011C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62433" y="2574783"/>
            <a:ext cx="4506012" cy="21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1EF167-6E3F-1943-BF30-D772B5ED5574}"/>
              </a:ext>
            </a:extLst>
          </p:cNvPr>
          <p:cNvSpPr txBox="1"/>
          <p:nvPr/>
        </p:nvSpPr>
        <p:spPr>
          <a:xfrm>
            <a:off x="5790452" y="6323124"/>
            <a:ext cx="22057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string_manipulation.c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D23E-1079-3E45-88CF-1DCEED0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C-Strings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3180-53AC-5F4F-99E8-E01F5091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1" y="155928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Sometimes you may need to deal with C-Strings in C++, and the character and string handling functions for C-Strings are made available to C++ too: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0EF7-E829-274B-9B6D-5493C345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6B4C6C-CB0A-D84D-87F9-61F73F99B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71578"/>
              </p:ext>
            </p:extLst>
          </p:nvPr>
        </p:nvGraphicFramePr>
        <p:xfrm>
          <a:off x="930897" y="2290409"/>
          <a:ext cx="7475456" cy="148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059">
                  <a:extLst>
                    <a:ext uri="{9D8B030D-6E8A-4147-A177-3AD203B41FA5}">
                      <a16:colId xmlns:a16="http://schemas.microsoft.com/office/drawing/2014/main" val="1309862846"/>
                    </a:ext>
                  </a:extLst>
                </a:gridCol>
                <a:gridCol w="5008397">
                  <a:extLst>
                    <a:ext uri="{9D8B030D-6E8A-4147-A177-3AD203B41FA5}">
                      <a16:colId xmlns:a16="http://schemas.microsoft.com/office/drawing/2014/main" val="3974361444"/>
                    </a:ext>
                  </a:extLst>
                </a:gridCol>
              </a:tblGrid>
              <a:tr h="3724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 Light" charset="0"/>
                          <a:ea typeface="Menlo" panose="020B0609030804020204" pitchFamily="49" charset="0"/>
                          <a:cs typeface="Calibri Light" charset="0"/>
                        </a:rPr>
                        <a:t>in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Calibri Light" charset="0"/>
                          <a:cs typeface="Calibri Light" charset="0"/>
                        </a:rPr>
                        <a:t>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12451"/>
                  </a:ext>
                </a:extLst>
              </a:tr>
              <a:tr h="372435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ctype.h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2"/>
                        </a:rPr>
                        <a:t>#include 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2"/>
                        </a:rPr>
                        <a:t>cctype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2"/>
                        </a:rPr>
                        <a:t>&gt;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97245"/>
                  </a:ext>
                </a:extLst>
              </a:tr>
              <a:tr h="37243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stdlib.h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3"/>
                        </a:rPr>
                        <a:t>#include 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3"/>
                        </a:rPr>
                        <a:t>cstdlib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3"/>
                        </a:rPr>
                        <a:t>&gt;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6210"/>
                  </a:ext>
                </a:extLst>
              </a:tr>
              <a:tr h="3724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string.h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4"/>
                        </a:rPr>
                        <a:t>#include 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4"/>
                        </a:rPr>
                        <a:t>cstring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hlinkClick r:id="rId4"/>
                        </a:rPr>
                        <a:t>&gt;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72951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CAF41160-0AC2-2749-806E-79B74AA7AF54}"/>
              </a:ext>
            </a:extLst>
          </p:cNvPr>
          <p:cNvGrpSpPr/>
          <p:nvPr/>
        </p:nvGrpSpPr>
        <p:grpSpPr>
          <a:xfrm>
            <a:off x="534971" y="4053521"/>
            <a:ext cx="8522875" cy="2462213"/>
            <a:chOff x="534971" y="4053521"/>
            <a:chExt cx="8522875" cy="2462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AA47F-F31A-2044-BBF0-55C98DC1F94B}"/>
                </a:ext>
              </a:extLst>
            </p:cNvPr>
            <p:cNvSpPr txBox="1"/>
            <p:nvPr/>
          </p:nvSpPr>
          <p:spPr>
            <a:xfrm>
              <a:off x="4668625" y="4053521"/>
              <a:ext cx="2820971" cy="246221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#include &lt;string&gt;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#include &lt;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cstring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&gt;</a:t>
              </a:r>
            </a:p>
            <a:p>
              <a:endPara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main()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string 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"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abc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";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char s1[10];</a:t>
              </a:r>
            </a:p>
            <a:p>
              <a:endPara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strcpy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(s1, 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str.c_str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());</a:t>
              </a:r>
            </a:p>
            <a:p>
              <a:endPara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cout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&lt;&lt; s1 &lt;&lt; </a:t>
              </a:r>
              <a:r>
                <a:rPr lang="en-US" sz="1100" dirty="0" err="1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endl</a:t>
              </a:r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 0;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86533-DB25-184E-A629-C7A9CA0C1ED7}"/>
                </a:ext>
              </a:extLst>
            </p:cNvPr>
            <p:cNvSpPr txBox="1"/>
            <p:nvPr/>
          </p:nvSpPr>
          <p:spPr>
            <a:xfrm>
              <a:off x="534971" y="4115597"/>
              <a:ext cx="42797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To convert a C++ string to C-string, you may use the .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</a:rPr>
                <a:t>c_str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() </a:t>
              </a:r>
              <a:r>
                <a:rPr lang="en-US" sz="2000" dirty="0"/>
                <a:t>member function of a string object: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DFFCE-37AA-E648-A692-147764D99B0E}"/>
                </a:ext>
              </a:extLst>
            </p:cNvPr>
            <p:cNvSpPr txBox="1"/>
            <p:nvPr/>
          </p:nvSpPr>
          <p:spPr>
            <a:xfrm>
              <a:off x="7489596" y="4511275"/>
              <a:ext cx="156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C++ program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1133B4-DBEA-C74D-B98F-2B767806F43F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7489596" y="4910667"/>
              <a:ext cx="446494" cy="3739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B8A57E-AA8D-C644-B462-2B88FF12FCDD}"/>
              </a:ext>
            </a:extLst>
          </p:cNvPr>
          <p:cNvSpPr txBox="1"/>
          <p:nvPr/>
        </p:nvSpPr>
        <p:spPr>
          <a:xfrm>
            <a:off x="534971" y="5387973"/>
            <a:ext cx="293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How to convert a C-String to C++ string then?</a:t>
            </a:r>
          </a:p>
          <a:p>
            <a:endParaRPr lang="en-US" dirty="0"/>
          </a:p>
          <a:p>
            <a:r>
              <a:rPr lang="en-US" dirty="0"/>
              <a:t>Hint: check </a:t>
            </a:r>
            <a:r>
              <a:rPr lang="en-US" dirty="0">
                <a:hlinkClick r:id="" action="ppaction://noaction"/>
              </a:rPr>
              <a:t>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E41C-1B9A-8347-ACB9-D2CF3C92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Exercises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FA5C-721B-0A4D-A4F6-A724F10F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solve a few programming problems in Module </a:t>
            </a:r>
            <a:r>
              <a:rPr lang="en-US"/>
              <a:t>6.3 in </a:t>
            </a:r>
            <a:r>
              <a:rPr lang="en-US" dirty="0"/>
              <a:t>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32A2E-8B92-C644-B357-7C89AC68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 program compilation</a:t>
            </a:r>
          </a:p>
          <a:p>
            <a:r>
              <a:rPr lang="en-US" dirty="0"/>
              <a:t>A simple program in C</a:t>
            </a:r>
          </a:p>
          <a:p>
            <a:r>
              <a:rPr lang="en-US" dirty="0"/>
              <a:t>C basic standard I/O</a:t>
            </a:r>
          </a:p>
          <a:p>
            <a:pPr lvl="1"/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 err="1"/>
              <a:t>scanf</a:t>
            </a:r>
            <a:endParaRPr lang="en-US" dirty="0"/>
          </a:p>
          <a:p>
            <a:r>
              <a:rPr lang="en-US" dirty="0"/>
              <a:t>Character functions</a:t>
            </a:r>
          </a:p>
          <a:p>
            <a:pPr lvl="1"/>
            <a:r>
              <a:rPr lang="en-US" dirty="0" err="1"/>
              <a:t>isdigit</a:t>
            </a:r>
            <a:endParaRPr lang="en-US" dirty="0"/>
          </a:p>
          <a:p>
            <a:pPr lvl="1"/>
            <a:r>
              <a:rPr lang="en-US" dirty="0" err="1"/>
              <a:t>tolower</a:t>
            </a:r>
            <a:endParaRPr lang="en-US" dirty="0"/>
          </a:p>
          <a:p>
            <a:pPr lvl="1"/>
            <a:r>
              <a:rPr lang="en-US" dirty="0" err="1"/>
              <a:t>atoi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String functions</a:t>
            </a:r>
          </a:p>
          <a:p>
            <a:pPr lvl="1"/>
            <a:r>
              <a:rPr lang="en-US" dirty="0" err="1"/>
              <a:t>strcpy</a:t>
            </a:r>
            <a:endParaRPr lang="en-US" dirty="0"/>
          </a:p>
          <a:p>
            <a:pPr lvl="1"/>
            <a:r>
              <a:rPr lang="en-US" dirty="0" err="1"/>
              <a:t>strcmp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148CE-0B00-F240-A36D-C91D7C96AD45}"/>
              </a:ext>
            </a:extLst>
          </p:cNvPr>
          <p:cNvSpPr txBox="1"/>
          <p:nvPr/>
        </p:nvSpPr>
        <p:spPr>
          <a:xfrm>
            <a:off x="4933244" y="4611469"/>
            <a:ext cx="35221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are about to write your first program in C (not C++)</a:t>
            </a:r>
          </a:p>
        </p:txBody>
      </p:sp>
    </p:spTree>
    <p:extLst>
      <p:ext uri="{BB962C8B-B14F-4D97-AF65-F5344CB8AC3E}">
        <p14:creationId xmlns:p14="http://schemas.microsoft.com/office/powerpoint/2010/main" val="15796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287-9D07-B34B-847C-5FC9DDAB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7623-7D09-CC41-B3E2-8D93ECD7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You have tried using C-strings in a C++ program (in Module 6.2).  Here,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we will start writing C programs</a:t>
            </a:r>
            <a:r>
              <a:rPr lang="en-US" sz="2200" dirty="0"/>
              <a:t> and play with C-strings and its I/O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in C</a:t>
            </a:r>
            <a:r>
              <a:rPr lang="en-US" sz="2200" dirty="0"/>
              <a:t>. In order to do this, we will be using the C compiler (C11 version).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may still compile and execute a C program using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the Atom editor </a:t>
            </a:r>
            <a:r>
              <a:rPr lang="en-US" sz="2200" dirty="0"/>
              <a:t>with </a:t>
            </a:r>
            <a:r>
              <a:rPr lang="en-US" sz="2200" dirty="0" err="1"/>
              <a:t>gcc</a:t>
            </a:r>
            <a:r>
              <a:rPr lang="en-US" sz="2200" dirty="0"/>
              <a:t>-make-run program, just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make sure that</a:t>
            </a:r>
            <a:r>
              <a:rPr lang="en-US" sz="2200" dirty="0"/>
              <a:t>:</a:t>
            </a:r>
          </a:p>
          <a:p>
            <a:r>
              <a:rPr lang="en-US" sz="2200" dirty="0"/>
              <a:t>Your source program file has a name with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an extension .c</a:t>
            </a:r>
            <a:r>
              <a:rPr lang="en-US" sz="2200" dirty="0"/>
              <a:t>, e.g., program1.c </a:t>
            </a:r>
          </a:p>
          <a:p>
            <a:r>
              <a:rPr lang="en-US" sz="2200" dirty="0"/>
              <a:t>In the Atom editor, in “Preferences” -&gt; “Packages” -&gt; “</a:t>
            </a:r>
            <a:r>
              <a:rPr lang="en-US" sz="2200" dirty="0" err="1"/>
              <a:t>Gcc</a:t>
            </a:r>
            <a:r>
              <a:rPr lang="en-US" sz="2200" dirty="0"/>
              <a:t> Make Run” -&gt; “Settings” and under “Compiler Flags”, put down “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-pedantic-errors 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=c11</a:t>
            </a:r>
            <a:r>
              <a:rPr lang="en-US" sz="2200" dirty="0"/>
              <a:t>” instead (see next page).</a:t>
            </a:r>
          </a:p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command line compilation</a:t>
            </a:r>
            <a:r>
              <a:rPr lang="en-US" sz="2200" dirty="0"/>
              <a:t>, use: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gcc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-pedantic-errors 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=c11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your_program.c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–o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your_program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/>
              <a:t>You can then use “./</a:t>
            </a:r>
            <a:r>
              <a:rPr lang="en-US" sz="2200" dirty="0" err="1"/>
              <a:t>your_program</a:t>
            </a:r>
            <a:r>
              <a:rPr lang="en-US" sz="2200" dirty="0"/>
              <a:t>” to execute the program.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ADFE-DF7B-C640-9459-7E5DC92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287-9D07-B34B-847C-5FC9DDAB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ADFE-DF7B-C640-9459-7E5DC92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4F1A7-EE82-E74A-9A37-AD183DD3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14350"/>
            <a:ext cx="7962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BD58-A41D-C24D-8E98-19E7B8B5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421C-F0E7-834F-8B71-A9D60EF6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a look at this simple program in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1153-31C7-FE4F-B3F8-C2909DDE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8A754-E5D4-CD4E-9861-9A05A41DD0AD}"/>
              </a:ext>
            </a:extLst>
          </p:cNvPr>
          <p:cNvSpPr txBox="1"/>
          <p:nvPr/>
        </p:nvSpPr>
        <p:spPr>
          <a:xfrm>
            <a:off x="457200" y="2216668"/>
            <a:ext cx="5788531" cy="181588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this is my first C hello world program */</a:t>
            </a:r>
          </a:p>
          <a:p>
            <a:r>
              <a:rPr lang="en-US" sz="16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600" dirty="0">
              <a:solidFill>
                <a:srgbClr val="1E28EA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 World!</a:t>
            </a:r>
            <a:r>
              <a:rPr lang="en-US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1E28E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0377F-86A3-F94B-BDF8-1ADB20BC9756}"/>
              </a:ext>
            </a:extLst>
          </p:cNvPr>
          <p:cNvSpPr txBox="1"/>
          <p:nvPr/>
        </p:nvSpPr>
        <p:spPr>
          <a:xfrm>
            <a:off x="2301920" y="4788356"/>
            <a:ext cx="5788531" cy="181588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this is my first C++ hello world program</a:t>
            </a:r>
          </a:p>
          <a:p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&lt;iostream&gt;</a:t>
            </a:r>
          </a:p>
          <a:p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400" dirty="0">
              <a:solidFill>
                <a:srgbClr val="1E28EA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“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 World!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</a:t>
            </a:r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1E28E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D038C-9365-5144-BD94-36C03DF07488}"/>
              </a:ext>
            </a:extLst>
          </p:cNvPr>
          <p:cNvSpPr/>
          <p:nvPr/>
        </p:nvSpPr>
        <p:spPr>
          <a:xfrm>
            <a:off x="2301920" y="4373503"/>
            <a:ext cx="3282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Compare this to the C++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9B84E-E0FF-E446-9D29-CDD06DF21016}"/>
              </a:ext>
            </a:extLst>
          </p:cNvPr>
          <p:cNvSpPr txBox="1"/>
          <p:nvPr/>
        </p:nvSpPr>
        <p:spPr>
          <a:xfrm>
            <a:off x="6245731" y="3649029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helloworld.c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BD58-A41D-C24D-8E98-19E7B8B5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1153-31C7-FE4F-B3F8-C2909DDE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8A754-E5D4-CD4E-9861-9A05A41DD0AD}"/>
              </a:ext>
            </a:extLst>
          </p:cNvPr>
          <p:cNvSpPr txBox="1"/>
          <p:nvPr/>
        </p:nvSpPr>
        <p:spPr>
          <a:xfrm>
            <a:off x="278525" y="1504520"/>
            <a:ext cx="5788531" cy="181588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this is my first C hello world program */</a:t>
            </a:r>
          </a:p>
          <a:p>
            <a:r>
              <a:rPr lang="en-US" sz="16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600" dirty="0">
              <a:solidFill>
                <a:srgbClr val="1E28EA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 World!</a:t>
            </a:r>
            <a:r>
              <a:rPr lang="en-US" sz="16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1E28E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>
                <a:solidFill>
                  <a:srgbClr val="FF66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2DF14-75EF-F748-A71E-3DE272DFCFDB}"/>
              </a:ext>
            </a:extLst>
          </p:cNvPr>
          <p:cNvSpPr txBox="1"/>
          <p:nvPr/>
        </p:nvSpPr>
        <p:spPr>
          <a:xfrm>
            <a:off x="5355326" y="2244156"/>
            <a:ext cx="348387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Comments are enclosed in </a:t>
            </a: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… */ </a:t>
            </a:r>
          </a:p>
          <a:p>
            <a:r>
              <a:rPr lang="en-US" dirty="0"/>
              <a:t>Comments may span multiple lines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CD2FCC-283D-0942-949C-86980BCD2D0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696607" y="1807779"/>
            <a:ext cx="1400656" cy="43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EE65E7-E850-8A4D-83B2-31A5F477DC54}"/>
              </a:ext>
            </a:extLst>
          </p:cNvPr>
          <p:cNvSpPr txBox="1"/>
          <p:nvPr/>
        </p:nvSpPr>
        <p:spPr>
          <a:xfrm>
            <a:off x="183931" y="4685014"/>
            <a:ext cx="334228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Standard output are done via the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/>
              <a:t> statement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E82A05-62DE-0C47-8F25-3D6AE6EC449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61545" y="2764221"/>
            <a:ext cx="793531" cy="192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857165-5239-604F-8EE7-7CF5DA9AC901}"/>
              </a:ext>
            </a:extLst>
          </p:cNvPr>
          <p:cNvSpPr txBox="1"/>
          <p:nvPr/>
        </p:nvSpPr>
        <p:spPr>
          <a:xfrm>
            <a:off x="3589588" y="4685014"/>
            <a:ext cx="334228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newline character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'\n' </a:t>
            </a:r>
            <a:r>
              <a:rPr lang="en-US" dirty="0"/>
              <a:t>is used for the line break. 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18B686-C3A2-FF41-B9A4-2570617C90B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216166" y="2764221"/>
            <a:ext cx="2044567" cy="192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7D6E4E-7278-DB4C-9E88-627F00FED865}"/>
              </a:ext>
            </a:extLst>
          </p:cNvPr>
          <p:cNvSpPr txBox="1"/>
          <p:nvPr/>
        </p:nvSpPr>
        <p:spPr>
          <a:xfrm>
            <a:off x="278524" y="5932827"/>
            <a:ext cx="458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compile the program and check the result.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8E88B-45D7-3B4E-98DA-62FBB5354B77}"/>
              </a:ext>
            </a:extLst>
          </p:cNvPr>
          <p:cNvSpPr txBox="1"/>
          <p:nvPr/>
        </p:nvSpPr>
        <p:spPr>
          <a:xfrm>
            <a:off x="5426118" y="3611630"/>
            <a:ext cx="334228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Include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for using standard I/O functions such as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DA761C-ED80-1949-8BED-3C665300F1A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638096" y="1954394"/>
            <a:ext cx="2788022" cy="2118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7577-50E9-004E-958B-8072B8CA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58887-A383-BE40-8A9B-AA59E74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E507C-72A9-A548-ABA9-EFEF159CF570}"/>
              </a:ext>
            </a:extLst>
          </p:cNvPr>
          <p:cNvSpPr txBox="1"/>
          <p:nvPr/>
        </p:nvSpPr>
        <p:spPr>
          <a:xfrm>
            <a:off x="457200" y="1994168"/>
            <a:ext cx="4682359" cy="427809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x, y, z;</a:t>
            </a:r>
          </a:p>
          <a:p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("Enter first integer:\n");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("%d", &amp;x);</a:t>
            </a:r>
          </a:p>
          <a:p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("Enter second integer:\n");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("%d", &amp;y);</a:t>
            </a:r>
          </a:p>
          <a:p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z = x + y;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("Sum is %d\n", z);</a:t>
            </a:r>
          </a:p>
          <a:p>
            <a:endParaRPr lang="en-US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241D4-DD9D-7E42-B712-E53DC1646D5C}"/>
              </a:ext>
            </a:extLst>
          </p:cNvPr>
          <p:cNvSpPr txBox="1"/>
          <p:nvPr/>
        </p:nvSpPr>
        <p:spPr>
          <a:xfrm>
            <a:off x="383628" y="157151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addition.c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D9764-E0D5-6D40-BEE0-A48D1B541900}"/>
              </a:ext>
            </a:extLst>
          </p:cNvPr>
          <p:cNvSpPr txBox="1"/>
          <p:nvPr/>
        </p:nvSpPr>
        <p:spPr>
          <a:xfrm>
            <a:off x="5202926" y="1551194"/>
            <a:ext cx="34838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Standard input is done via the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scanf</a:t>
            </a:r>
            <a:r>
              <a:rPr lang="en-US" sz="1600" dirty="0"/>
              <a:t> function. 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"%d"</a:t>
            </a:r>
            <a:r>
              <a:rPr lang="en-US" sz="1600" dirty="0"/>
              <a:t> is the format control string which indicates that the input data should be in integer.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&amp;x</a:t>
            </a:r>
            <a:r>
              <a:rPr lang="en-US" sz="1600" dirty="0"/>
              <a:t> is the memory location of the variable (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600" dirty="0"/>
              <a:t>) in which the data should be stored.</a:t>
            </a:r>
          </a:p>
          <a:p>
            <a:r>
              <a:rPr lang="en-US" sz="1600" dirty="0"/>
              <a:t>This statement essentially reads in an integer and store it to the variable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600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0E0412-CBC2-684C-BBF1-A127211A66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2772" y="2705356"/>
            <a:ext cx="3910154" cy="1067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CF97D-6A74-9846-80A6-4204F28FF498}"/>
              </a:ext>
            </a:extLst>
          </p:cNvPr>
          <p:cNvSpPr txBox="1"/>
          <p:nvPr/>
        </p:nvSpPr>
        <p:spPr>
          <a:xfrm>
            <a:off x="5202926" y="4553498"/>
            <a:ext cx="3483874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HK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first integer:</a:t>
            </a:r>
          </a:p>
          <a:p>
            <a:r>
              <a:rPr lang="en-H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</a:p>
          <a:p>
            <a:r>
              <a:rPr lang="en-HK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Enter second integer:</a:t>
            </a:r>
          </a:p>
          <a:p>
            <a:r>
              <a:rPr lang="en-H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65</a:t>
            </a:r>
          </a:p>
          <a:p>
            <a:r>
              <a:rPr lang="en-HK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 is 97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D6298-C20A-4549-A00C-027944D9C93C}"/>
              </a:ext>
            </a:extLst>
          </p:cNvPr>
          <p:cNvSpPr txBox="1"/>
          <p:nvPr/>
        </p:nvSpPr>
        <p:spPr>
          <a:xfrm>
            <a:off x="7398322" y="4214944"/>
            <a:ext cx="1351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Screen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A4151-5D5E-BB40-AB23-2446DC51FDF3}"/>
              </a:ext>
            </a:extLst>
          </p:cNvPr>
          <p:cNvSpPr txBox="1"/>
          <p:nvPr/>
        </p:nvSpPr>
        <p:spPr>
          <a:xfrm>
            <a:off x="5139559" y="5962755"/>
            <a:ext cx="379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numbers in blue above are user inputs.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D319F-46B0-9C4D-8214-17DF7AC00563}"/>
              </a:ext>
            </a:extLst>
          </p:cNvPr>
          <p:cNvSpPr txBox="1"/>
          <p:nvPr/>
        </p:nvSpPr>
        <p:spPr>
          <a:xfrm>
            <a:off x="383628" y="6382921"/>
            <a:ext cx="6248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will talk more about formatted input and output in C in later modules.</a:t>
            </a:r>
          </a:p>
        </p:txBody>
      </p:sp>
    </p:spTree>
    <p:extLst>
      <p:ext uri="{BB962C8B-B14F-4D97-AF65-F5344CB8AC3E}">
        <p14:creationId xmlns:p14="http://schemas.microsoft.com/office/powerpoint/2010/main" val="22948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3C51-2A50-B24E-9712-90430579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Handling Functions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B6E9-C02D-C148-BABE-16CB8726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108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We discussed character handling functions in C++ earlier (</a:t>
            </a:r>
            <a:r>
              <a:rPr lang="en-US" sz="2200" dirty="0">
                <a:hlinkClick r:id="" action="ppaction://noaction"/>
              </a:rPr>
              <a:t>here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In C, we have the corresponding library of functions under the &lt;</a:t>
            </a:r>
            <a:r>
              <a:rPr lang="en-US" sz="2200" dirty="0" err="1"/>
              <a:t>ctype.h</a:t>
            </a:r>
            <a:r>
              <a:rPr lang="en-US" sz="2200" dirty="0"/>
              <a:t>&gt; header for character handling.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7417-6667-194E-A11A-76C7D0FD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06A682-93B3-D94B-969C-9DA68B328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4247"/>
              </p:ext>
            </p:extLst>
          </p:nvPr>
        </p:nvGraphicFramePr>
        <p:xfrm>
          <a:off x="457200" y="2841033"/>
          <a:ext cx="838514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881">
                  <a:extLst>
                    <a:ext uri="{9D8B030D-6E8A-4147-A177-3AD203B41FA5}">
                      <a16:colId xmlns:a16="http://schemas.microsoft.com/office/drawing/2014/main" val="1309862846"/>
                    </a:ext>
                  </a:extLst>
                </a:gridCol>
                <a:gridCol w="6462261">
                  <a:extLst>
                    <a:ext uri="{9D8B030D-6E8A-4147-A177-3AD203B41FA5}">
                      <a16:colId xmlns:a16="http://schemas.microsoft.com/office/drawing/2014/main" val="397436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isdigit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a nonzero (true) value if c is a digit, and 0 (false)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1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isalpha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a nonzero (true) value if c is a letter, and 0 (false)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9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isalnum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a nonzero (true) value if c is a digit or a letter, and 0 (false)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islower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a nonzero (true) value if c is a lowercase letter, and 0 (false)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isupper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Returns a nonzero (true) value if c is an uppercase letter, and 0 (false) otherwise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tolower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If c is a lowercase letter, returns c as an uppercase letter. Otherwise, returns the argument unchanged.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1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toupper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venir Next Condensed" panose="020B0506020202020204" pitchFamily="34" charset="0"/>
                        </a:rPr>
                        <a:t>If c is an uppercase letter, returns c as  lowercase letter. Otherwise, returns the argument unchanged.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0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EEAC5F-32A8-AF42-9B2E-7FAB62EB27BE}"/>
              </a:ext>
            </a:extLst>
          </p:cNvPr>
          <p:cNvSpPr txBox="1"/>
          <p:nvPr/>
        </p:nvSpPr>
        <p:spPr>
          <a:xfrm>
            <a:off x="371703" y="6419048"/>
            <a:ext cx="5576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Reference only:  </a:t>
            </a:r>
            <a:r>
              <a:rPr lang="en-US" sz="1600" dirty="0"/>
              <a:t>check </a:t>
            </a:r>
            <a:r>
              <a:rPr lang="en-US" sz="1600" dirty="0">
                <a:hlinkClick r:id="rId2"/>
              </a:rPr>
              <a:t>this</a:t>
            </a:r>
            <a:r>
              <a:rPr lang="en-US" sz="1600" dirty="0"/>
              <a:t> for more character handling functions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92EC3-702B-D048-895E-018DCF380350}"/>
              </a:ext>
            </a:extLst>
          </p:cNvPr>
          <p:cNvSpPr txBox="1"/>
          <p:nvPr/>
        </p:nvSpPr>
        <p:spPr>
          <a:xfrm>
            <a:off x="457200" y="562388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they are just the same except that you will need to include a different header file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2792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180A-CA9A-194F-B94E-9BA9158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F967D-4B55-6644-82FD-82229E259537}"/>
              </a:ext>
            </a:extLst>
          </p:cNvPr>
          <p:cNvSpPr txBox="1"/>
          <p:nvPr/>
        </p:nvSpPr>
        <p:spPr>
          <a:xfrm>
            <a:off x="-4103" y="843637"/>
            <a:ext cx="7187938" cy="6017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ctype.h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'7';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isdigit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digit"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'$';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isdigit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digit" 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'B';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'b';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'4';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letter" 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'Z';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lowercase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'z';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lowercase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'5';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 lowercase letter" 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'M';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islower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"an uppercase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'm';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"an uppercase letter" 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 = '#';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c%s%s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a, </a:t>
            </a:r>
            <a:r>
              <a:rPr lang="en-US" sz="11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 ? " is " : " is not ", "an uppercase letter" );</a:t>
            </a:r>
          </a:p>
          <a:p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D2A659-0A1E-4244-B440-C0C01475F95E}"/>
              </a:ext>
            </a:extLst>
          </p:cNvPr>
          <p:cNvGrpSpPr/>
          <p:nvPr/>
        </p:nvGrpSpPr>
        <p:grpSpPr>
          <a:xfrm>
            <a:off x="1196622" y="632784"/>
            <a:ext cx="5427344" cy="1590296"/>
            <a:chOff x="1196622" y="632784"/>
            <a:chExt cx="5427344" cy="15902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A29BA-A2F5-4F4E-8402-2820C5B7BEE1}"/>
                </a:ext>
              </a:extLst>
            </p:cNvPr>
            <p:cNvSpPr txBox="1"/>
            <p:nvPr/>
          </p:nvSpPr>
          <p:spPr>
            <a:xfrm>
              <a:off x="1960165" y="632784"/>
              <a:ext cx="4663801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"%</a:t>
              </a:r>
              <a:r>
                <a:rPr lang="en-US" sz="1400" dirty="0" err="1"/>
                <a:t>c%s%s</a:t>
              </a:r>
              <a:r>
                <a:rPr lang="en-US" sz="1400" dirty="0"/>
                <a:t>\n" is the format tag which indicates that </a:t>
              </a:r>
              <a:r>
                <a:rPr lang="en-US" sz="1400" dirty="0" err="1"/>
                <a:t>printf</a:t>
              </a:r>
              <a:r>
                <a:rPr lang="en-US" sz="1400" dirty="0"/>
                <a:t> will output a character (%c) followed by two strings (%s), and finally a newline char to the standard output.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C75634-424D-9D49-9F77-CACA53C6298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196622" y="1371448"/>
              <a:ext cx="3095444" cy="851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1D4B86-7214-5F4E-AFD0-C561CEDD1D98}"/>
              </a:ext>
            </a:extLst>
          </p:cNvPr>
          <p:cNvGrpSpPr/>
          <p:nvPr/>
        </p:nvGrpSpPr>
        <p:grpSpPr>
          <a:xfrm>
            <a:off x="1870474" y="1484162"/>
            <a:ext cx="6913983" cy="752909"/>
            <a:chOff x="1870474" y="1484162"/>
            <a:chExt cx="6913983" cy="7529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F5DF3-1A07-0B4C-8827-D46A2EAF5569}"/>
                </a:ext>
              </a:extLst>
            </p:cNvPr>
            <p:cNvSpPr txBox="1"/>
            <p:nvPr/>
          </p:nvSpPr>
          <p:spPr>
            <a:xfrm>
              <a:off x="4292066" y="1484162"/>
              <a:ext cx="449239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first character to output is the value stored in variable </a:t>
              </a:r>
              <a:r>
                <a:rPr lang="en-US" sz="1400" b="1" dirty="0"/>
                <a:t>a</a:t>
              </a:r>
              <a:r>
                <a:rPr lang="en-US" sz="1400" dirty="0"/>
                <a:t> (corresponding to "%c" in the format tag)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2880C6-4EE5-1E41-AA8A-B26DF35E2E3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870474" y="1745772"/>
              <a:ext cx="2421592" cy="49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BB35B8-0A82-6A43-879D-8FED64BEC492}"/>
              </a:ext>
            </a:extLst>
          </p:cNvPr>
          <p:cNvGrpSpPr/>
          <p:nvPr/>
        </p:nvGrpSpPr>
        <p:grpSpPr>
          <a:xfrm>
            <a:off x="5620158" y="2420483"/>
            <a:ext cx="3505086" cy="1013692"/>
            <a:chOff x="5620158" y="2420483"/>
            <a:chExt cx="3505086" cy="10136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37C20B-0CCE-E447-92AF-B07A8ED18E16}"/>
                </a:ext>
              </a:extLst>
            </p:cNvPr>
            <p:cNvSpPr txBox="1"/>
            <p:nvPr/>
          </p:nvSpPr>
          <p:spPr>
            <a:xfrm>
              <a:off x="6321175" y="2695511"/>
              <a:ext cx="2804069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last string to output is "a digit”. This corresponds to the second "%s" in the format tag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384F73-480A-C148-928A-FCE5FC057DEB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620158" y="2420483"/>
              <a:ext cx="2103052" cy="275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AC1A12-3579-8742-B694-9337BC63F840}"/>
              </a:ext>
            </a:extLst>
          </p:cNvPr>
          <p:cNvSpPr txBox="1"/>
          <p:nvPr/>
        </p:nvSpPr>
        <p:spPr>
          <a:xfrm>
            <a:off x="7215224" y="587175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charfunc.c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027E3-C8DC-5E4C-8EA9-0EF46A374032}"/>
              </a:ext>
            </a:extLst>
          </p:cNvPr>
          <p:cNvSpPr txBox="1"/>
          <p:nvPr/>
        </p:nvSpPr>
        <p:spPr>
          <a:xfrm>
            <a:off x="5561349" y="20433"/>
            <a:ext cx="348387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Let’s rewrite the program on </a:t>
            </a:r>
            <a:r>
              <a:rPr lang="en-US" dirty="0">
                <a:hlinkClick r:id="" action="ppaction://noaction"/>
              </a:rPr>
              <a:t>this slide </a:t>
            </a:r>
            <a:r>
              <a:rPr lang="en-US" dirty="0"/>
              <a:t>in C.  The program output should be the same. 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2D56D-D094-C046-B84A-3914C0554AAF}"/>
              </a:ext>
            </a:extLst>
          </p:cNvPr>
          <p:cNvGrpSpPr/>
          <p:nvPr/>
        </p:nvGrpSpPr>
        <p:grpSpPr>
          <a:xfrm>
            <a:off x="98777" y="91248"/>
            <a:ext cx="3611128" cy="872219"/>
            <a:chOff x="98777" y="91248"/>
            <a:chExt cx="3611128" cy="8722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009CA-DD60-5742-AF4E-98C8692163D5}"/>
                </a:ext>
              </a:extLst>
            </p:cNvPr>
            <p:cNvSpPr txBox="1"/>
            <p:nvPr/>
          </p:nvSpPr>
          <p:spPr>
            <a:xfrm>
              <a:off x="98777" y="91248"/>
              <a:ext cx="361112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First of all, note the include headers here for C.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63E377-622E-CD44-BE2D-ABBAC294E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578" y="407477"/>
              <a:ext cx="323896" cy="55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8F1058-237B-344A-A179-CFAD9F23C6E3}"/>
              </a:ext>
            </a:extLst>
          </p:cNvPr>
          <p:cNvGrpSpPr/>
          <p:nvPr/>
        </p:nvGrpSpPr>
        <p:grpSpPr>
          <a:xfrm>
            <a:off x="2019712" y="2406399"/>
            <a:ext cx="7025511" cy="2317454"/>
            <a:chOff x="2019712" y="2406399"/>
            <a:chExt cx="7025511" cy="23174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B4F55-432F-9E40-8BC0-5EF70BE40E71}"/>
                </a:ext>
              </a:extLst>
            </p:cNvPr>
            <p:cNvSpPr txBox="1"/>
            <p:nvPr/>
          </p:nvSpPr>
          <p:spPr>
            <a:xfrm>
              <a:off x="6241154" y="3554302"/>
              <a:ext cx="2804069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next string to output depends on the value of </a:t>
              </a:r>
              <a:r>
                <a:rPr lang="en-US" sz="1400" dirty="0" err="1"/>
                <a:t>isdigit</a:t>
              </a:r>
              <a:r>
                <a:rPr lang="en-US" sz="1400" dirty="0"/>
                <a:t>(a), if it is true, then " is " is output; otherwise " is not " is output.  This corresponds to the first "%s" in the format tag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BE78F3-A91D-D948-867A-DE2325C4C37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3344572" y="2406399"/>
              <a:ext cx="2896582" cy="173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3763A0-D14C-1643-A09A-FE4A633B57B7}"/>
                </a:ext>
              </a:extLst>
            </p:cNvPr>
            <p:cNvCxnSpPr/>
            <p:nvPr/>
          </p:nvCxnSpPr>
          <p:spPr>
            <a:xfrm>
              <a:off x="2019712" y="2420483"/>
              <a:ext cx="27984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8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13274</TotalTime>
  <Words>3071</Words>
  <Application>Microsoft Macintosh PowerPoint</Application>
  <PresentationFormat>On-screen Show (4:3)</PresentationFormat>
  <Paragraphs>381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</vt:lpstr>
      <vt:lpstr>Avenir Next Condensed</vt:lpstr>
      <vt:lpstr>Calibri</vt:lpstr>
      <vt:lpstr>Calibri Light</vt:lpstr>
      <vt:lpstr>Menlo</vt:lpstr>
      <vt:lpstr>1_Office Theme</vt:lpstr>
      <vt:lpstr>Module 6 Guidance Notes  Characters and Strings in C</vt:lpstr>
      <vt:lpstr>What are we going to learn?</vt:lpstr>
      <vt:lpstr>Compiling a C Program</vt:lpstr>
      <vt:lpstr>Compilation in C</vt:lpstr>
      <vt:lpstr>Hello World in C</vt:lpstr>
      <vt:lpstr>Hello World in C</vt:lpstr>
      <vt:lpstr>Adding Two Numbers</vt:lpstr>
      <vt:lpstr>Character Handling Functions in C</vt:lpstr>
      <vt:lpstr>PowerPoint Presentation</vt:lpstr>
      <vt:lpstr>Character Handling Functions in C</vt:lpstr>
      <vt:lpstr>Strings in C</vt:lpstr>
      <vt:lpstr>String Conversion Functions</vt:lpstr>
      <vt:lpstr>String Conversion Functions</vt:lpstr>
      <vt:lpstr>String Handling Functions</vt:lpstr>
      <vt:lpstr>String Handling Functions</vt:lpstr>
      <vt:lpstr>Using C-Strings in C++</vt:lpstr>
      <vt:lpstr>Programming Exercises in 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ENGG1112 Computer Programming and Applications</dc:title>
  <dc:subject/>
  <dc:creator>Macbook Pro 2014</dc:creator>
  <cp:keywords/>
  <dc:description/>
  <cp:lastModifiedBy>lykchoi</cp:lastModifiedBy>
  <cp:revision>670</cp:revision>
  <cp:lastPrinted>2017-09-13T13:37:06Z</cp:lastPrinted>
  <dcterms:created xsi:type="dcterms:W3CDTF">2014-07-29T08:55:03Z</dcterms:created>
  <dcterms:modified xsi:type="dcterms:W3CDTF">2021-03-02T15:03:38Z</dcterms:modified>
  <cp:category/>
</cp:coreProperties>
</file>