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6" r:id="rId1"/>
  </p:sldMasterIdLst>
  <p:notesMasterIdLst>
    <p:notesMasterId r:id="rId8"/>
  </p:notesMasterIdLst>
  <p:handoutMasterIdLst>
    <p:handoutMasterId r:id="rId9"/>
  </p:handoutMasterIdLst>
  <p:sldIdLst>
    <p:sldId id="256" r:id="rId2"/>
    <p:sldId id="509" r:id="rId3"/>
    <p:sldId id="361" r:id="rId4"/>
    <p:sldId id="379" r:id="rId5"/>
    <p:sldId id="373" r:id="rId6"/>
    <p:sldId id="38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067AC2-121E-FD48-B2BC-A9B5C8A7D4FE}">
          <p14:sldIdLst>
            <p14:sldId id="256"/>
            <p14:sldId id="509"/>
            <p14:sldId id="361"/>
            <p14:sldId id="379"/>
            <p14:sldId id="373"/>
            <p14:sldId id="3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B73"/>
    <a:srgbClr val="FF6699"/>
    <a:srgbClr val="FF66CC"/>
    <a:srgbClr val="FEF4EC"/>
    <a:srgbClr val="91E41E"/>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2449"/>
  </p:normalViewPr>
  <p:slideViewPr>
    <p:cSldViewPr snapToGrid="0" snapToObjects="1">
      <p:cViewPr varScale="1">
        <p:scale>
          <a:sx n="113" d="100"/>
          <a:sy n="113" d="100"/>
        </p:scale>
        <p:origin x="1040" y="184"/>
      </p:cViewPr>
      <p:guideLst>
        <p:guide orient="horz" pos="2160"/>
        <p:guide pos="2880"/>
      </p:guideLst>
    </p:cSldViewPr>
  </p:slid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2970B9-02AE-0D4A-AC2C-25A677C7C916}" type="datetimeFigureOut">
              <a:rPr lang="en-US" smtClean="0"/>
              <a:pPr/>
              <a:t>3/14/21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EDA67C-559B-DF49-BDFA-0F43542B706F}" type="slidenum">
              <a:rPr lang="en-US" smtClean="0"/>
              <a:pPr/>
              <a:t>‹#›</a:t>
            </a:fld>
            <a:endParaRPr lang="en-US"/>
          </a:p>
        </p:txBody>
      </p:sp>
    </p:spTree>
    <p:extLst>
      <p:ext uri="{BB962C8B-B14F-4D97-AF65-F5344CB8AC3E}">
        <p14:creationId xmlns:p14="http://schemas.microsoft.com/office/powerpoint/2010/main" val="3902594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D8D069-5FD0-D649-8F1E-5F986D8C99D8}" type="datetimeFigureOut">
              <a:rPr lang="en-US" smtClean="0"/>
              <a:pPr/>
              <a:t>3/14/21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90DB7-2DE3-C342-B55B-305DF2A92E2C}" type="slidenum">
              <a:rPr lang="en-US" smtClean="0"/>
              <a:pPr/>
              <a:t>‹#›</a:t>
            </a:fld>
            <a:endParaRPr lang="en-US"/>
          </a:p>
        </p:txBody>
      </p:sp>
    </p:spTree>
    <p:extLst>
      <p:ext uri="{BB962C8B-B14F-4D97-AF65-F5344CB8AC3E}">
        <p14:creationId xmlns:p14="http://schemas.microsoft.com/office/powerpoint/2010/main" val="41463808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6939"/>
            <a:ext cx="7772400" cy="2110285"/>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685800" y="4572974"/>
            <a:ext cx="6400800" cy="882329"/>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8" name="Straight Connector 7"/>
          <p:cNvCxnSpPr/>
          <p:nvPr userDrawn="1"/>
        </p:nvCxnSpPr>
        <p:spPr>
          <a:xfrm flipV="1">
            <a:off x="685800" y="4392750"/>
            <a:ext cx="7772400" cy="25916"/>
          </a:xfrm>
          <a:prstGeom prst="line">
            <a:avLst/>
          </a:prstGeom>
          <a:ln w="9525" cmpd="sng">
            <a:solidFill>
              <a:schemeClr val="bg1">
                <a:lumMod val="85000"/>
              </a:schemeClr>
            </a:solidFill>
          </a:ln>
          <a:effectLst/>
        </p:spPr>
        <p:style>
          <a:lnRef idx="2">
            <a:schemeClr val="dk1"/>
          </a:lnRef>
          <a:fillRef idx="0">
            <a:schemeClr val="dk1"/>
          </a:fillRef>
          <a:effectRef idx="1">
            <a:schemeClr val="dk1"/>
          </a:effectRef>
          <a:fontRef idx="minor">
            <a:schemeClr val="tx1"/>
          </a:fontRef>
        </p:style>
      </p:cxnSp>
      <p:sp>
        <p:nvSpPr>
          <p:cNvPr id="7" name="Date Placeholder 6"/>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tx1"/>
              </a:buClr>
              <a:defRPr sz="24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i="0">
                <a:solidFill>
                  <a:schemeClr val="tx1">
                    <a:tint val="75000"/>
                  </a:schemeClr>
                </a:solidFill>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ext uri="{BB962C8B-B14F-4D97-AF65-F5344CB8AC3E}">
        <p14:creationId xmlns:p14="http://schemas.microsoft.com/office/powerpoint/2010/main" val="8618110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457200" rtl="0" eaLnBrk="1" latinLnBrk="0" hangingPunct="1">
        <a:spcBef>
          <a:spcPct val="0"/>
        </a:spcBef>
        <a:buNone/>
        <a:defRPr sz="4400" kern="1200">
          <a:solidFill>
            <a:schemeClr val="tx1"/>
          </a:solidFill>
          <a:latin typeface="Avenir Next" charset="0"/>
          <a:ea typeface="Avenir Next" charset="0"/>
          <a:cs typeface="Avenir Next" charset="0"/>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Calibri Light" charset="0"/>
          <a:ea typeface="Calibri Light" charset="0"/>
          <a:cs typeface="Calibri Light"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Light" charset="0"/>
          <a:ea typeface="Calibri Light" charset="0"/>
          <a:cs typeface="Calibri Light"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Light" charset="0"/>
          <a:ea typeface="Calibri Light" charset="0"/>
          <a:cs typeface="Calibri Light"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s://en.wikipedia.org/wiki/ANSI_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plusplus.com/doc/tutorial/files/" TargetMode="External"/><Relationship Id="rId2" Type="http://schemas.openxmlformats.org/officeDocument/2006/relationships/hyperlink" Target="https://ebookcentral.proquest.com/lib/HKUHK/detail.action?docID=5174548" TargetMode="External"/><Relationship Id="rId1" Type="http://schemas.openxmlformats.org/officeDocument/2006/relationships/slideLayout" Target="../slideLayouts/slideLayout2.xml"/><Relationship Id="rId4" Type="http://schemas.openxmlformats.org/officeDocument/2006/relationships/hyperlink" Target="http://www.cplusplus.com/doc/tutorial/structur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6939"/>
            <a:ext cx="7995356" cy="2110285"/>
          </a:xfrm>
        </p:spPr>
        <p:txBody>
          <a:bodyPr>
            <a:normAutofit/>
          </a:bodyPr>
          <a:lstStyle/>
          <a:p>
            <a:pPr>
              <a:spcBef>
                <a:spcPts val="600"/>
              </a:spcBef>
              <a:spcAft>
                <a:spcPts val="600"/>
              </a:spcAft>
            </a:pPr>
            <a:r>
              <a:rPr lang="en-US" sz="1800" dirty="0"/>
              <a:t>Module 7 Guidance Notes (7.0)</a:t>
            </a:r>
            <a:br>
              <a:rPr lang="en-US" sz="1800" dirty="0"/>
            </a:br>
            <a:br>
              <a:rPr lang="en-US" sz="1800" dirty="0"/>
            </a:br>
            <a:r>
              <a:rPr lang="en-US" sz="4800" dirty="0"/>
              <a:t>File I/O, Structs &amp; Recursion</a:t>
            </a:r>
            <a:br>
              <a:rPr lang="en-US" sz="4800" dirty="0"/>
            </a:br>
            <a:r>
              <a:rPr lang="en-US" sz="2000" dirty="0"/>
              <a:t>Preamble</a:t>
            </a:r>
            <a:endParaRPr lang="en-US" sz="4800" dirty="0"/>
          </a:p>
        </p:txBody>
      </p:sp>
      <p:sp>
        <p:nvSpPr>
          <p:cNvPr id="3" name="Subtitle 2"/>
          <p:cNvSpPr>
            <a:spLocks noGrp="1"/>
          </p:cNvSpPr>
          <p:nvPr>
            <p:ph type="subTitle" idx="1"/>
          </p:nvPr>
        </p:nvSpPr>
        <p:spPr/>
        <p:txBody>
          <a:bodyPr>
            <a:normAutofit/>
          </a:bodyPr>
          <a:lstStyle/>
          <a:p>
            <a:pPr>
              <a:lnSpc>
                <a:spcPct val="105000"/>
              </a:lnSpc>
              <a:spcBef>
                <a:spcPts val="500"/>
              </a:spcBef>
              <a:spcAft>
                <a:spcPts val="500"/>
              </a:spcAft>
            </a:pPr>
            <a:r>
              <a:rPr lang="en-US" sz="1200" dirty="0"/>
              <a:t>ENGG1340/COMP2113</a:t>
            </a:r>
            <a:br>
              <a:rPr lang="en-US" sz="1200" dirty="0"/>
            </a:br>
            <a:r>
              <a:rPr lang="en-US" sz="1600" dirty="0"/>
              <a:t>Computer Programming II/Programming Technologies</a:t>
            </a:r>
            <a:br>
              <a:rPr lang="en-US" sz="1800" dirty="0"/>
            </a:br>
            <a:endParaRPr lang="en-US" sz="1100" dirty="0"/>
          </a:p>
        </p:txBody>
      </p:sp>
    </p:spTree>
    <p:extLst>
      <p:ext uri="{BB962C8B-B14F-4D97-AF65-F5344CB8AC3E}">
        <p14:creationId xmlns:p14="http://schemas.microsoft.com/office/powerpoint/2010/main" val="1108082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E633-FD23-EE4E-8230-9C6DFB2C7E6C}"/>
              </a:ext>
            </a:extLst>
          </p:cNvPr>
          <p:cNvSpPr>
            <a:spLocks noGrp="1"/>
          </p:cNvSpPr>
          <p:nvPr>
            <p:ph type="title"/>
          </p:nvPr>
        </p:nvSpPr>
        <p:spPr/>
        <p:txBody>
          <a:bodyPr/>
          <a:lstStyle/>
          <a:p>
            <a:r>
              <a:rPr lang="en-US" dirty="0"/>
              <a:t>Before We Start</a:t>
            </a:r>
          </a:p>
        </p:txBody>
      </p:sp>
      <p:sp>
        <p:nvSpPr>
          <p:cNvPr id="3" name="Content Placeholder 2">
            <a:extLst>
              <a:ext uri="{FF2B5EF4-FFF2-40B4-BE49-F238E27FC236}">
                <a16:creationId xmlns:a16="http://schemas.microsoft.com/office/drawing/2014/main" id="{127DD817-D314-E641-ACCC-E3FFD69643B4}"/>
              </a:ext>
            </a:extLst>
          </p:cNvPr>
          <p:cNvSpPr>
            <a:spLocks noGrp="1"/>
          </p:cNvSpPr>
          <p:nvPr>
            <p:ph idx="1"/>
          </p:nvPr>
        </p:nvSpPr>
        <p:spPr>
          <a:xfrm>
            <a:off x="457200" y="1417637"/>
            <a:ext cx="8449733" cy="5121275"/>
          </a:xfrm>
        </p:spPr>
        <p:txBody>
          <a:bodyPr>
            <a:normAutofit fontScale="92500" lnSpcReduction="10000"/>
          </a:bodyPr>
          <a:lstStyle/>
          <a:p>
            <a:pPr marL="0" indent="0">
              <a:buNone/>
            </a:pPr>
            <a:r>
              <a:rPr lang="en-US" sz="2400" dirty="0"/>
              <a:t>There are altogether 3 parts in this module</a:t>
            </a:r>
          </a:p>
          <a:p>
            <a:pPr marL="514350" indent="-514350">
              <a:buFont typeface="+mj-lt"/>
              <a:buAutoNum type="romanUcPeriod"/>
            </a:pPr>
            <a:r>
              <a:rPr lang="en-US" sz="2400" b="1" dirty="0">
                <a:solidFill>
                  <a:schemeClr val="accent6">
                    <a:lumMod val="75000"/>
                  </a:schemeClr>
                </a:solidFill>
              </a:rPr>
              <a:t>File I/O &amp; Streams</a:t>
            </a:r>
            <a:r>
              <a:rPr lang="en-US" sz="2400" dirty="0"/>
              <a:t> – </a:t>
            </a:r>
            <a:r>
              <a:rPr lang="en-US" dirty="0"/>
              <a:t>This is for reading and writing of data to a file external to your program which can be stored permanently on a hard drive.  You will also learn about string stream as well as some I/O formatting here.</a:t>
            </a:r>
            <a:r>
              <a:rPr lang="en-US" sz="2400" dirty="0"/>
              <a:t> </a:t>
            </a:r>
          </a:p>
          <a:p>
            <a:pPr marL="514350" indent="-514350">
              <a:buFont typeface="+mj-lt"/>
              <a:buAutoNum type="romanUcPeriod"/>
            </a:pPr>
            <a:r>
              <a:rPr lang="en-US" b="1" dirty="0">
                <a:solidFill>
                  <a:schemeClr val="accent6">
                    <a:lumMod val="75000"/>
                  </a:schemeClr>
                </a:solidFill>
              </a:rPr>
              <a:t>Structs</a:t>
            </a:r>
            <a:r>
              <a:rPr lang="en-US" dirty="0"/>
              <a:t> – We’ve learned about the basic C/C++ built-in data types.  With structs, you can define your own compound data type to facilitate data handling.  We will also briefly touch upon  C++ class which can be considered as an encapsulation of some data together with the operations allowed on the data.</a:t>
            </a:r>
            <a:endParaRPr lang="en-US" sz="2400" dirty="0"/>
          </a:p>
          <a:p>
            <a:pPr marL="514350" indent="-514350">
              <a:buFont typeface="+mj-lt"/>
              <a:buAutoNum type="romanUcPeriod"/>
            </a:pPr>
            <a:r>
              <a:rPr lang="en-US" sz="2400" b="1" dirty="0">
                <a:solidFill>
                  <a:schemeClr val="accent6">
                    <a:lumMod val="75000"/>
                  </a:schemeClr>
                </a:solidFill>
              </a:rPr>
              <a:t>Recursion </a:t>
            </a:r>
            <a:r>
              <a:rPr lang="en-US" sz="2400" dirty="0"/>
              <a:t>– Recursion is a very powerful method for solving a problem.  If your solution to a problem can be defined in a smaller version (i.e., one that accepts a smaller input) of itself, then likely you can write a recursive function for it.  A recursion function is usually simple and can thus enhance readability, but sometimes you will need to take note of its runtime complexity.</a:t>
            </a:r>
          </a:p>
        </p:txBody>
      </p:sp>
      <p:sp>
        <p:nvSpPr>
          <p:cNvPr id="4" name="Slide Number Placeholder 3">
            <a:extLst>
              <a:ext uri="{FF2B5EF4-FFF2-40B4-BE49-F238E27FC236}">
                <a16:creationId xmlns:a16="http://schemas.microsoft.com/office/drawing/2014/main" id="{BF07EF3D-104D-DA4D-BF54-CD5BE6027675}"/>
              </a:ext>
            </a:extLst>
          </p:cNvPr>
          <p:cNvSpPr>
            <a:spLocks noGrp="1"/>
          </p:cNvSpPr>
          <p:nvPr>
            <p:ph type="sldNum" sz="quarter" idx="12"/>
          </p:nvPr>
        </p:nvSpPr>
        <p:spPr/>
        <p:txBody>
          <a:bodyPr/>
          <a:lstStyle/>
          <a:p>
            <a:fld id="{A2D5F323-9395-A24C-8003-89F99F5948AE}" type="slidenum">
              <a:rPr lang="en-US" smtClean="0"/>
              <a:pPr/>
              <a:t>2</a:t>
            </a:fld>
            <a:endParaRPr lang="en-US" dirty="0"/>
          </a:p>
        </p:txBody>
      </p:sp>
    </p:spTree>
    <p:extLst>
      <p:ext uri="{BB962C8B-B14F-4D97-AF65-F5344CB8AC3E}">
        <p14:creationId xmlns:p14="http://schemas.microsoft.com/office/powerpoint/2010/main" val="2751376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a:noFill/>
        </p:spPr>
        <p:txBody>
          <a:bodyPr/>
          <a:lstStyle/>
          <a:p>
            <a:r>
              <a:rPr lang="en-US" dirty="0"/>
              <a:t>Before We Start</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199" y="1600200"/>
            <a:ext cx="8530683" cy="4525963"/>
          </a:xfrm>
        </p:spPr>
        <p:txBody>
          <a:bodyPr>
            <a:normAutofit/>
          </a:bodyPr>
          <a:lstStyle/>
          <a:p>
            <a:r>
              <a:rPr lang="en-US" dirty="0"/>
              <a:t>We will deal with C++ only in this module.</a:t>
            </a:r>
          </a:p>
          <a:p>
            <a:r>
              <a:rPr lang="en-US" b="1" dirty="0">
                <a:solidFill>
                  <a:schemeClr val="accent6">
                    <a:lumMod val="75000"/>
                  </a:schemeClr>
                </a:solidFill>
              </a:rPr>
              <a:t>Important</a:t>
            </a:r>
            <a:r>
              <a:rPr lang="en-US" dirty="0">
                <a:solidFill>
                  <a:schemeClr val="accent6">
                    <a:lumMod val="75000"/>
                  </a:schemeClr>
                </a:solidFill>
              </a:rPr>
              <a:t>: </a:t>
            </a:r>
            <a:r>
              <a:rPr lang="en-US" dirty="0"/>
              <a:t>We will be using the C++ 11 standard, so make sure that your compiler option is set appropriately.  We suggest to use the following command to compile your C++ program:</a:t>
            </a:r>
          </a:p>
          <a:p>
            <a:pPr marL="539750" lvl="1" indent="0">
              <a:buNone/>
            </a:pPr>
            <a:r>
              <a:rPr lang="en-US" sz="2000" dirty="0">
                <a:latin typeface="Menlo" panose="020B0609030804020204" pitchFamily="49" charset="0"/>
                <a:ea typeface="Menlo" panose="020B0609030804020204" pitchFamily="49" charset="0"/>
                <a:cs typeface="Menlo" panose="020B0609030804020204" pitchFamily="49" charset="0"/>
              </a:rPr>
              <a:t>g++ </a:t>
            </a:r>
            <a:r>
              <a:rPr lang="en-US"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-pedantic-errors -std=</a:t>
            </a:r>
            <a:r>
              <a:rPr lang="en-US" sz="2000"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t>
            </a:r>
            <a:r>
              <a:rPr lang="en-US"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11</a:t>
            </a:r>
            <a:r>
              <a:rPr lang="en-US" sz="2000" dirty="0">
                <a:latin typeface="Menlo" panose="020B0609030804020204" pitchFamily="49" charset="0"/>
                <a:ea typeface="Menlo" panose="020B0609030804020204" pitchFamily="49" charset="0"/>
                <a:cs typeface="Menlo" panose="020B0609030804020204" pitchFamily="49" charset="0"/>
              </a:rPr>
              <a:t> </a:t>
            </a:r>
            <a:r>
              <a:rPr lang="en-US" sz="2000" dirty="0" err="1">
                <a:latin typeface="Menlo" panose="020B0609030804020204" pitchFamily="49" charset="0"/>
                <a:ea typeface="Menlo" panose="020B0609030804020204" pitchFamily="49" charset="0"/>
                <a:cs typeface="Menlo" panose="020B0609030804020204" pitchFamily="49" charset="0"/>
              </a:rPr>
              <a:t>your_program.cpp</a:t>
            </a:r>
            <a:endParaRPr lang="en-US" sz="2000" dirty="0">
              <a:latin typeface="Menlo" panose="020B0609030804020204" pitchFamily="49" charset="0"/>
              <a:ea typeface="Menlo" panose="020B0609030804020204" pitchFamily="49" charset="0"/>
              <a:cs typeface="Menlo" panose="020B06090308040202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3</a:t>
            </a:fld>
            <a:endParaRPr lang="en-US" dirty="0"/>
          </a:p>
        </p:txBody>
      </p:sp>
      <p:sp>
        <p:nvSpPr>
          <p:cNvPr id="5" name="TextBox 4">
            <a:extLst>
              <a:ext uri="{FF2B5EF4-FFF2-40B4-BE49-F238E27FC236}">
                <a16:creationId xmlns:a16="http://schemas.microsoft.com/office/drawing/2014/main" id="{214B6F40-F1A2-6347-8085-10A3D6F880B8}"/>
              </a:ext>
            </a:extLst>
          </p:cNvPr>
          <p:cNvSpPr txBox="1"/>
          <p:nvPr/>
        </p:nvSpPr>
        <p:spPr>
          <a:xfrm>
            <a:off x="1045529" y="4029687"/>
            <a:ext cx="7527073" cy="1200329"/>
          </a:xfrm>
          <a:prstGeom prst="rect">
            <a:avLst/>
          </a:prstGeom>
          <a:noFill/>
          <a:ln>
            <a:solidFill>
              <a:schemeClr val="bg1">
                <a:lumMod val="75000"/>
              </a:schemeClr>
            </a:solidFill>
          </a:ln>
        </p:spPr>
        <p:txBody>
          <a:bodyPr wrap="square" rtlCol="0">
            <a:spAutoFit/>
          </a:bodyPr>
          <a:lstStyle/>
          <a:p>
            <a:r>
              <a:rPr lang="en-US" dirty="0"/>
              <a:t>The -pedantic-errors flag is to make sure that your code conforms to the ISO C/C++ standard.  </a:t>
            </a:r>
            <a:r>
              <a:rPr lang="en-US" dirty="0">
                <a:solidFill>
                  <a:schemeClr val="accent6">
                    <a:lumMod val="75000"/>
                  </a:schemeClr>
                </a:solidFill>
              </a:rPr>
              <a:t>We will enforce this in your assignment submission too</a:t>
            </a:r>
            <a:r>
              <a:rPr lang="en-US" dirty="0"/>
              <a:t>.</a:t>
            </a:r>
            <a:br>
              <a:rPr lang="en-US" dirty="0"/>
            </a:br>
            <a:r>
              <a:rPr lang="en-US" dirty="0"/>
              <a:t>For more information about C/C++ standards, you may read </a:t>
            </a:r>
            <a:r>
              <a:rPr lang="en-US" dirty="0">
                <a:hlinkClick r:id="rId2"/>
              </a:rPr>
              <a:t>https://en.wikipedia.org/wiki/ANSI_C</a:t>
            </a:r>
            <a:r>
              <a:rPr lang="en-US" dirty="0"/>
              <a:t> and </a:t>
            </a:r>
            <a:r>
              <a:rPr lang="en-US" dirty="0">
                <a:hlinkClick r:id="rId3"/>
              </a:rPr>
              <a:t>https://isocpp.org/std/the-standard</a:t>
            </a:r>
            <a:r>
              <a:rPr lang="en-US" dirty="0"/>
              <a:t> </a:t>
            </a:r>
          </a:p>
        </p:txBody>
      </p:sp>
    </p:spTree>
    <p:extLst>
      <p:ext uri="{BB962C8B-B14F-4D97-AF65-F5344CB8AC3E}">
        <p14:creationId xmlns:p14="http://schemas.microsoft.com/office/powerpoint/2010/main" val="1255667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3679-D4BA-4279-8E65-D209D270E332}"/>
              </a:ext>
            </a:extLst>
          </p:cNvPr>
          <p:cNvSpPr>
            <a:spLocks noGrp="1"/>
          </p:cNvSpPr>
          <p:nvPr>
            <p:ph type="title"/>
          </p:nvPr>
        </p:nvSpPr>
        <p:spPr/>
        <p:txBody>
          <a:bodyPr>
            <a:noAutofit/>
          </a:bodyPr>
          <a:lstStyle/>
          <a:p>
            <a:r>
              <a:rPr lang="en-US" sz="4000" dirty="0"/>
              <a:t>How to Use this Guidance Notes</a:t>
            </a:r>
          </a:p>
        </p:txBody>
      </p:sp>
      <p:sp>
        <p:nvSpPr>
          <p:cNvPr id="3" name="Content Placeholder 2">
            <a:extLst>
              <a:ext uri="{FF2B5EF4-FFF2-40B4-BE49-F238E27FC236}">
                <a16:creationId xmlns:a16="http://schemas.microsoft.com/office/drawing/2014/main" id="{3E5EE4CF-9921-442E-931D-A95BA9DCA719}"/>
              </a:ext>
            </a:extLst>
          </p:cNvPr>
          <p:cNvSpPr>
            <a:spLocks noGrp="1"/>
          </p:cNvSpPr>
          <p:nvPr>
            <p:ph idx="1"/>
          </p:nvPr>
        </p:nvSpPr>
        <p:spPr/>
        <p:txBody>
          <a:bodyPr>
            <a:normAutofit lnSpcReduction="10000"/>
          </a:bodyPr>
          <a:lstStyle/>
          <a:p>
            <a:pPr>
              <a:lnSpc>
                <a:spcPct val="110000"/>
              </a:lnSpc>
              <a:spcBef>
                <a:spcPts val="900"/>
              </a:spcBef>
            </a:pPr>
            <a:r>
              <a:rPr lang="en-US" dirty="0"/>
              <a:t>This guidance notes aim to lead you through the learning of the C/C++ materials.  It also defines the scope of this course, i.e., what we expect you should know for the purpose of this course.  (and which should not limit what you should know about C/C++ programming.)</a:t>
            </a:r>
          </a:p>
          <a:p>
            <a:pPr>
              <a:lnSpc>
                <a:spcPct val="110000"/>
              </a:lnSpc>
              <a:spcBef>
                <a:spcPts val="900"/>
              </a:spcBef>
            </a:pPr>
            <a:r>
              <a:rPr lang="en-US" dirty="0"/>
              <a:t>Pages marked with “Reference Only” means that they are not in the scope of assessment for this course.</a:t>
            </a:r>
          </a:p>
          <a:p>
            <a:pPr>
              <a:lnSpc>
                <a:spcPct val="110000"/>
              </a:lnSpc>
              <a:spcBef>
                <a:spcPts val="900"/>
              </a:spcBef>
            </a:pPr>
            <a:r>
              <a:rPr lang="en-US" dirty="0"/>
              <a:t>The corresponding textbook chapters that we expect you to read will also be given.  The textbook may contain more details and information than we have here in this notes, and these extra textbook materials are considered references only.</a:t>
            </a:r>
          </a:p>
          <a:p>
            <a:pPr>
              <a:lnSpc>
                <a:spcPct val="110000"/>
              </a:lnSpc>
              <a:spcBef>
                <a:spcPts val="900"/>
              </a:spcBef>
            </a:pPr>
            <a:endParaRPr lang="en-US" dirty="0"/>
          </a:p>
        </p:txBody>
      </p:sp>
      <p:sp>
        <p:nvSpPr>
          <p:cNvPr id="4" name="Slide Number Placeholder 3">
            <a:extLst>
              <a:ext uri="{FF2B5EF4-FFF2-40B4-BE49-F238E27FC236}">
                <a16:creationId xmlns:a16="http://schemas.microsoft.com/office/drawing/2014/main" id="{5FE8F894-DFD0-46AA-876F-CFC99E0713C8}"/>
              </a:ext>
            </a:extLst>
          </p:cNvPr>
          <p:cNvSpPr>
            <a:spLocks noGrp="1"/>
          </p:cNvSpPr>
          <p:nvPr>
            <p:ph type="sldNum" sz="quarter" idx="12"/>
          </p:nvPr>
        </p:nvSpPr>
        <p:spPr/>
        <p:txBody>
          <a:bodyPr/>
          <a:lstStyle/>
          <a:p>
            <a:fld id="{A2D5F323-9395-A24C-8003-89F99F5948AE}" type="slidenum">
              <a:rPr lang="en-US" smtClean="0"/>
              <a:pPr/>
              <a:t>4</a:t>
            </a:fld>
            <a:endParaRPr lang="en-US" dirty="0"/>
          </a:p>
        </p:txBody>
      </p:sp>
    </p:spTree>
    <p:extLst>
      <p:ext uri="{BB962C8B-B14F-4D97-AF65-F5344CB8AC3E}">
        <p14:creationId xmlns:p14="http://schemas.microsoft.com/office/powerpoint/2010/main" val="815968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p:txBody>
          <a:bodyPr>
            <a:noAutofit/>
          </a:bodyPr>
          <a:lstStyle/>
          <a:p>
            <a:r>
              <a:rPr lang="en-US" sz="4000" dirty="0"/>
              <a:t>How to Use this Guidance Notes</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200" y="1600200"/>
            <a:ext cx="8229600" cy="4983162"/>
          </a:xfrm>
        </p:spPr>
        <p:txBody>
          <a:bodyPr>
            <a:normAutofit/>
          </a:bodyPr>
          <a:lstStyle/>
          <a:p>
            <a:pPr>
              <a:spcBef>
                <a:spcPts val="900"/>
              </a:spcBef>
            </a:pPr>
            <a:r>
              <a:rPr lang="en-US" sz="2600" dirty="0"/>
              <a:t>We suggest you to copy the code segments in this notes to the coding environment and try run the program yourself.  </a:t>
            </a:r>
          </a:p>
          <a:p>
            <a:pPr>
              <a:spcBef>
                <a:spcPts val="900"/>
              </a:spcBef>
            </a:pPr>
            <a:r>
              <a:rPr lang="en-US" sz="2600" dirty="0"/>
              <a:t>Also, try make change to the code, then observe the output and deduce the behavior of the code.  This way of playing around with the code can help give you a better understanding of the programming language.</a:t>
            </a:r>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5</a:t>
            </a:fld>
            <a:endParaRPr lang="en-US" dirty="0"/>
          </a:p>
        </p:txBody>
      </p:sp>
    </p:spTree>
    <p:extLst>
      <p:ext uri="{BB962C8B-B14F-4D97-AF65-F5344CB8AC3E}">
        <p14:creationId xmlns:p14="http://schemas.microsoft.com/office/powerpoint/2010/main" val="330492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434D-91FB-4CAA-A07B-6ED6DF776855}"/>
              </a:ext>
            </a:extLst>
          </p:cNvPr>
          <p:cNvSpPr>
            <a:spLocks noGrp="1"/>
          </p:cNvSpPr>
          <p:nvPr>
            <p:ph type="title"/>
          </p:nvPr>
        </p:nvSpPr>
        <p:spPr/>
        <p:txBody>
          <a:bodyPr>
            <a:normAutofit/>
          </a:bodyPr>
          <a:lstStyle/>
          <a:p>
            <a:r>
              <a:rPr lang="en-US" sz="4000" dirty="0"/>
              <a:t>References</a:t>
            </a:r>
          </a:p>
        </p:txBody>
      </p:sp>
      <p:sp>
        <p:nvSpPr>
          <p:cNvPr id="3" name="Content Placeholder 2">
            <a:extLst>
              <a:ext uri="{FF2B5EF4-FFF2-40B4-BE49-F238E27FC236}">
                <a16:creationId xmlns:a16="http://schemas.microsoft.com/office/drawing/2014/main" id="{1CBBE7A3-9312-4B4C-BDCC-5B729F7D7482}"/>
              </a:ext>
            </a:extLst>
          </p:cNvPr>
          <p:cNvSpPr>
            <a:spLocks noGrp="1"/>
          </p:cNvSpPr>
          <p:nvPr>
            <p:ph idx="1"/>
          </p:nvPr>
        </p:nvSpPr>
        <p:spPr/>
        <p:txBody>
          <a:bodyPr>
            <a:normAutofit/>
          </a:bodyPr>
          <a:lstStyle/>
          <a:p>
            <a:pPr marL="0" indent="0">
              <a:lnSpc>
                <a:spcPct val="80000"/>
              </a:lnSpc>
              <a:spcBef>
                <a:spcPts val="1200"/>
              </a:spcBef>
              <a:buClr>
                <a:schemeClr val="dk1"/>
              </a:buClr>
              <a:buSzPts val="2800"/>
              <a:buNone/>
            </a:pPr>
            <a:r>
              <a:rPr lang="en-US" dirty="0"/>
              <a:t>You may want to check out the following supplementary readings:</a:t>
            </a:r>
          </a:p>
          <a:p>
            <a:pPr lvl="0">
              <a:lnSpc>
                <a:spcPct val="80000"/>
              </a:lnSpc>
              <a:spcBef>
                <a:spcPts val="1200"/>
              </a:spcBef>
              <a:buClr>
                <a:schemeClr val="dk1"/>
              </a:buClr>
              <a:buSzPts val="2800"/>
            </a:pPr>
            <a:endParaRPr lang="en-US" dirty="0"/>
          </a:p>
          <a:p>
            <a:pPr lvl="0">
              <a:lnSpc>
                <a:spcPct val="80000"/>
              </a:lnSpc>
              <a:spcBef>
                <a:spcPts val="1200"/>
              </a:spcBef>
              <a:buClr>
                <a:schemeClr val="dk1"/>
              </a:buClr>
              <a:buSzPts val="2800"/>
            </a:pPr>
            <a:r>
              <a:rPr lang="en-US" dirty="0"/>
              <a:t>Book Chapters </a:t>
            </a:r>
          </a:p>
          <a:p>
            <a:pPr marL="628650" lvl="1" indent="-228600">
              <a:lnSpc>
                <a:spcPct val="80000"/>
              </a:lnSpc>
              <a:spcBef>
                <a:spcPts val="1200"/>
              </a:spcBef>
              <a:buClr>
                <a:schemeClr val="dk1"/>
              </a:buClr>
              <a:buSzPts val="2800"/>
            </a:pPr>
            <a:r>
              <a:rPr lang="en-US" dirty="0">
                <a:hlinkClick r:id="rId2"/>
              </a:rPr>
              <a:t>Problem Solving with C++</a:t>
            </a:r>
            <a:endParaRPr lang="en-US" u="sng" dirty="0">
              <a:solidFill>
                <a:schemeClr val="hlink"/>
              </a:solidFill>
            </a:endParaRPr>
          </a:p>
          <a:p>
            <a:pPr marL="1028700" lvl="2">
              <a:lnSpc>
                <a:spcPct val="80000"/>
              </a:lnSpc>
              <a:spcBef>
                <a:spcPts val="1200"/>
              </a:spcBef>
              <a:buClr>
                <a:schemeClr val="dk1"/>
              </a:buClr>
              <a:buSzPts val="2800"/>
            </a:pPr>
            <a:r>
              <a:rPr lang="en-US" dirty="0"/>
              <a:t>Ch. 6.1-6.2 (File I/O)</a:t>
            </a:r>
          </a:p>
          <a:p>
            <a:pPr marL="1028700" lvl="2">
              <a:lnSpc>
                <a:spcPct val="80000"/>
              </a:lnSpc>
              <a:spcBef>
                <a:spcPts val="1200"/>
              </a:spcBef>
              <a:buClr>
                <a:schemeClr val="dk1"/>
              </a:buClr>
              <a:buSzPts val="2800"/>
            </a:pPr>
            <a:r>
              <a:rPr lang="en-US" dirty="0"/>
              <a:t>Ch. 10.1 (structs)</a:t>
            </a:r>
          </a:p>
          <a:p>
            <a:pPr marL="1028700" lvl="2">
              <a:lnSpc>
                <a:spcPct val="80000"/>
              </a:lnSpc>
              <a:spcBef>
                <a:spcPts val="1200"/>
              </a:spcBef>
              <a:buClr>
                <a:schemeClr val="dk1"/>
              </a:buClr>
              <a:buSzPts val="2800"/>
            </a:pPr>
            <a:r>
              <a:rPr lang="en-US" dirty="0"/>
              <a:t>Ch. 14 (recursion)</a:t>
            </a:r>
          </a:p>
          <a:p>
            <a:pPr>
              <a:spcBef>
                <a:spcPts val="1200"/>
              </a:spcBef>
              <a:buClr>
                <a:schemeClr val="dk1"/>
              </a:buClr>
              <a:buSzPts val="2800"/>
            </a:pPr>
            <a:r>
              <a:rPr lang="en-US" dirty="0"/>
              <a:t>From C++ tutorials</a:t>
            </a:r>
          </a:p>
          <a:p>
            <a:pPr marL="628650" lvl="1" indent="-228600">
              <a:lnSpc>
                <a:spcPct val="80000"/>
              </a:lnSpc>
              <a:spcBef>
                <a:spcPts val="1200"/>
              </a:spcBef>
              <a:buClr>
                <a:schemeClr val="dk1"/>
              </a:buClr>
              <a:buSzPts val="2800"/>
            </a:pPr>
            <a:r>
              <a:rPr lang="en-HK" dirty="0">
                <a:hlinkClick r:id="rId3"/>
              </a:rPr>
              <a:t>File I</a:t>
            </a:r>
            <a:r>
              <a:rPr lang="en-HK">
                <a:hlinkClick r:id="rId3"/>
              </a:rPr>
              <a:t>/O</a:t>
            </a:r>
            <a:endParaRPr lang="en-HK">
              <a:hlinkClick r:id="rId4"/>
            </a:endParaRPr>
          </a:p>
          <a:p>
            <a:pPr marL="628650" lvl="1" indent="-228600">
              <a:lnSpc>
                <a:spcPct val="80000"/>
              </a:lnSpc>
              <a:spcBef>
                <a:spcPts val="1200"/>
              </a:spcBef>
              <a:buClr>
                <a:schemeClr val="dk1"/>
              </a:buClr>
              <a:buSzPts val="2800"/>
            </a:pPr>
            <a:r>
              <a:rPr lang="en-HK" dirty="0">
                <a:hlinkClick r:id="rId4"/>
              </a:rPr>
              <a:t>Structures</a:t>
            </a:r>
            <a:endParaRPr lang="en-HK" dirty="0"/>
          </a:p>
          <a:p>
            <a:pPr marL="628650" lvl="1" indent="-228600">
              <a:lnSpc>
                <a:spcPct val="80000"/>
              </a:lnSpc>
              <a:spcBef>
                <a:spcPts val="1200"/>
              </a:spcBef>
              <a:buClr>
                <a:schemeClr val="dk1"/>
              </a:buClr>
              <a:buSzPts val="2800"/>
            </a:pPr>
            <a:endParaRPr lang="en-US" dirty="0"/>
          </a:p>
        </p:txBody>
      </p:sp>
      <p:sp>
        <p:nvSpPr>
          <p:cNvPr id="4" name="Slide Number Placeholder 3">
            <a:extLst>
              <a:ext uri="{FF2B5EF4-FFF2-40B4-BE49-F238E27FC236}">
                <a16:creationId xmlns:a16="http://schemas.microsoft.com/office/drawing/2014/main" id="{FF4E1D98-8E21-4C30-BF19-49920A87B31C}"/>
              </a:ext>
            </a:extLst>
          </p:cNvPr>
          <p:cNvSpPr>
            <a:spLocks noGrp="1"/>
          </p:cNvSpPr>
          <p:nvPr>
            <p:ph type="sldNum" sz="quarter" idx="12"/>
          </p:nvPr>
        </p:nvSpPr>
        <p:spPr/>
        <p:txBody>
          <a:bodyPr/>
          <a:lstStyle/>
          <a:p>
            <a:fld id="{A2D5F323-9395-A24C-8003-89F99F5948AE}" type="slidenum">
              <a:rPr lang="en-US" smtClean="0"/>
              <a:pPr/>
              <a:t>6</a:t>
            </a:fld>
            <a:endParaRPr lang="en-US" dirty="0"/>
          </a:p>
        </p:txBody>
      </p:sp>
    </p:spTree>
    <p:extLst>
      <p:ext uri="{BB962C8B-B14F-4D97-AF65-F5344CB8AC3E}">
        <p14:creationId xmlns:p14="http://schemas.microsoft.com/office/powerpoint/2010/main" val="205685246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12954</TotalTime>
  <Words>612</Words>
  <Application>Microsoft Macintosh PowerPoint</Application>
  <PresentationFormat>On-screen Show (4:3)</PresentationFormat>
  <Paragraphs>35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Next</vt:lpstr>
      <vt:lpstr>Calibri</vt:lpstr>
      <vt:lpstr>Calibri Light</vt:lpstr>
      <vt:lpstr>Menlo</vt:lpstr>
      <vt:lpstr>1_Office Theme</vt:lpstr>
      <vt:lpstr>Module 7 Guidance Notes (7.0)  File I/O, Structs &amp; Recursion Preamble</vt:lpstr>
      <vt:lpstr>Before We Start</vt:lpstr>
      <vt:lpstr>Before We Start</vt:lpstr>
      <vt:lpstr>How to Use this Guidance Notes</vt:lpstr>
      <vt:lpstr>How to Use this Guidance Notes</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ENGG1340 Computer Programming II</dc:title>
  <dc:subject/>
  <dc:creator>ykchoi</dc:creator>
  <cp:keywords/>
  <dc:description/>
  <cp:lastModifiedBy>lykchoi</cp:lastModifiedBy>
  <cp:revision>816</cp:revision>
  <cp:lastPrinted>2017-09-13T13:37:06Z</cp:lastPrinted>
  <dcterms:created xsi:type="dcterms:W3CDTF">2014-07-29T08:55:03Z</dcterms:created>
  <dcterms:modified xsi:type="dcterms:W3CDTF">2021-03-14T09:55:36Z</dcterms:modified>
  <cp:category/>
</cp:coreProperties>
</file>