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43"/>
  </p:notesMasterIdLst>
  <p:handoutMasterIdLst>
    <p:handoutMasterId r:id="rId44"/>
  </p:handoutMasterIdLst>
  <p:sldIdLst>
    <p:sldId id="256" r:id="rId2"/>
    <p:sldId id="520" r:id="rId3"/>
    <p:sldId id="516" r:id="rId4"/>
    <p:sldId id="523" r:id="rId5"/>
    <p:sldId id="521" r:id="rId6"/>
    <p:sldId id="445" r:id="rId7"/>
    <p:sldId id="517" r:id="rId8"/>
    <p:sldId id="518" r:id="rId9"/>
    <p:sldId id="519" r:id="rId10"/>
    <p:sldId id="450" r:id="rId11"/>
    <p:sldId id="451" r:id="rId12"/>
    <p:sldId id="452" r:id="rId13"/>
    <p:sldId id="453" r:id="rId14"/>
    <p:sldId id="454" r:id="rId15"/>
    <p:sldId id="455" r:id="rId16"/>
    <p:sldId id="456" r:id="rId17"/>
    <p:sldId id="457" r:id="rId18"/>
    <p:sldId id="458" r:id="rId19"/>
    <p:sldId id="459" r:id="rId20"/>
    <p:sldId id="460" r:id="rId21"/>
    <p:sldId id="461" r:id="rId22"/>
    <p:sldId id="462" r:id="rId23"/>
    <p:sldId id="463" r:id="rId24"/>
    <p:sldId id="522" r:id="rId25"/>
    <p:sldId id="464" r:id="rId26"/>
    <p:sldId id="465" r:id="rId27"/>
    <p:sldId id="466" r:id="rId28"/>
    <p:sldId id="477" r:id="rId29"/>
    <p:sldId id="478" r:id="rId30"/>
    <p:sldId id="479" r:id="rId31"/>
    <p:sldId id="524" r:id="rId32"/>
    <p:sldId id="467" r:id="rId33"/>
    <p:sldId id="468" r:id="rId34"/>
    <p:sldId id="469" r:id="rId35"/>
    <p:sldId id="470" r:id="rId36"/>
    <p:sldId id="471" r:id="rId37"/>
    <p:sldId id="472" r:id="rId38"/>
    <p:sldId id="473" r:id="rId39"/>
    <p:sldId id="474" r:id="rId40"/>
    <p:sldId id="475" r:id="rId41"/>
    <p:sldId id="47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520"/>
            <p14:sldId id="516"/>
            <p14:sldId id="523"/>
            <p14:sldId id="521"/>
            <p14:sldId id="445"/>
            <p14:sldId id="517"/>
            <p14:sldId id="518"/>
            <p14:sldId id="519"/>
            <p14:sldId id="450"/>
            <p14:sldId id="451"/>
            <p14:sldId id="452"/>
            <p14:sldId id="453"/>
            <p14:sldId id="454"/>
            <p14:sldId id="455"/>
            <p14:sldId id="456"/>
            <p14:sldId id="457"/>
            <p14:sldId id="458"/>
            <p14:sldId id="459"/>
            <p14:sldId id="460"/>
            <p14:sldId id="461"/>
            <p14:sldId id="462"/>
            <p14:sldId id="463"/>
            <p14:sldId id="522"/>
            <p14:sldId id="464"/>
            <p14:sldId id="465"/>
            <p14:sldId id="466"/>
            <p14:sldId id="477"/>
            <p14:sldId id="478"/>
            <p14:sldId id="479"/>
            <p14:sldId id="524"/>
            <p14:sldId id="467"/>
            <p14:sldId id="468"/>
            <p14:sldId id="469"/>
            <p14:sldId id="470"/>
            <p14:sldId id="471"/>
            <p14:sldId id="472"/>
            <p14:sldId id="473"/>
            <p14:sldId id="474"/>
            <p14:sldId id="475"/>
            <p14:sldId id="4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p:restoredTop sz="92384"/>
  </p:normalViewPr>
  <p:slideViewPr>
    <p:cSldViewPr snapToGrid="0" snapToObjects="1">
      <p:cViewPr varScale="1">
        <p:scale>
          <a:sx n="135" d="100"/>
          <a:sy n="135" d="100"/>
        </p:scale>
        <p:origin x="40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3/15/21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3/15/21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cplusplus.com/reference/fstream/ifstream/" TargetMode="External"/><Relationship Id="rId2" Type="http://schemas.openxmlformats.org/officeDocument/2006/relationships/hyperlink" Target="http://www.cplusplus.com/doc/tutorial/files/" TargetMode="External"/><Relationship Id="rId1" Type="http://schemas.openxmlformats.org/officeDocument/2006/relationships/slideLayout" Target="../slideLayouts/slideLayout2.xml"/><Relationship Id="rId6" Type="http://schemas.openxmlformats.org/officeDocument/2006/relationships/hyperlink" Target="http://www.cplusplus.com/reference/library/manipulators/" TargetMode="External"/><Relationship Id="rId5" Type="http://schemas.openxmlformats.org/officeDocument/2006/relationships/hyperlink" Target="http://www.cplusplus.com/reference/fstream/ofstream/" TargetMode="External"/><Relationship Id="rId4" Type="http://schemas.openxmlformats.org/officeDocument/2006/relationships/hyperlink" Target="http://www.cplusplus.com/reference/sstream/istringstrea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7 Guidance Notes (7.1)</a:t>
            </a:r>
            <a:br>
              <a:rPr lang="en-US" sz="1800" dirty="0"/>
            </a:br>
            <a:br>
              <a:rPr lang="en-US" sz="1800" dirty="0"/>
            </a:br>
            <a:r>
              <a:rPr lang="en-US" sz="4800" dirty="0"/>
              <a:t>File I/O and Streams</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ENGG1340/COMP2113</a:t>
            </a:r>
            <a:br>
              <a:rPr lang="en-US" sz="1200" dirty="0"/>
            </a:br>
            <a:r>
              <a:rPr lang="en-US" sz="1600" dirty="0"/>
              <a:t>Computer Programming II/Programming Technologies</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8D008A5-DEC9-F548-A31B-B78162B73B35}"/>
              </a:ext>
            </a:extLst>
          </p:cNvPr>
          <p:cNvSpPr/>
          <p:nvPr/>
        </p:nvSpPr>
        <p:spPr>
          <a:xfrm>
            <a:off x="6221777" y="5827650"/>
            <a:ext cx="2643240"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tx1">
                  <a:lumMod val="50000"/>
                  <a:lumOff val="50000"/>
                </a:schemeClr>
              </a:solidFill>
              <a:latin typeface="Consolas" pitchFamily="49" charset="0"/>
            </a:endParaRPr>
          </a:p>
        </p:txBody>
      </p:sp>
      <p:sp>
        <p:nvSpPr>
          <p:cNvPr id="15" name="Rectangle 14"/>
          <p:cNvSpPr/>
          <p:nvPr/>
        </p:nvSpPr>
        <p:spPr>
          <a:xfrm>
            <a:off x="6223233" y="5827650"/>
            <a:ext cx="2643240"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 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3" name="Content Placeholder 2"/>
          <p:cNvSpPr>
            <a:spLocks noGrp="1"/>
          </p:cNvSpPr>
          <p:nvPr>
            <p:ph idx="1"/>
          </p:nvPr>
        </p:nvSpPr>
        <p:spPr>
          <a:xfrm>
            <a:off x="286603" y="1206708"/>
            <a:ext cx="8584442" cy="5021705"/>
          </a:xfrm>
        </p:spPr>
        <p:txBody>
          <a:bodyPr/>
          <a:lstStyle/>
          <a:p>
            <a:r>
              <a:rPr lang="en-US" dirty="0"/>
              <a:t>A basic example for </a:t>
            </a:r>
            <a:r>
              <a:rPr lang="en-US" b="1" dirty="0">
                <a:solidFill>
                  <a:schemeClr val="accent6">
                    <a:lumMod val="75000"/>
                  </a:schemeClr>
                </a:solidFill>
              </a:rPr>
              <a:t>creating and writing </a:t>
            </a:r>
            <a:r>
              <a:rPr lang="en-US" dirty="0"/>
              <a:t>to a file</a:t>
            </a:r>
          </a:p>
        </p:txBody>
      </p:sp>
      <p:sp>
        <p:nvSpPr>
          <p:cNvPr id="13" name="Rectangle 12"/>
          <p:cNvSpPr/>
          <p:nvPr/>
        </p:nvSpPr>
        <p:spPr>
          <a:xfrm>
            <a:off x="392511" y="1993557"/>
            <a:ext cx="4688176" cy="435497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a:t>
            </a:r>
            <a:r>
              <a:rPr lang="en-US" sz="1600" dirty="0" err="1">
                <a:solidFill>
                  <a:schemeClr val="bg1">
                    <a:lumMod val="65000"/>
                  </a:schemeClr>
                </a:solidFill>
                <a:latin typeface="Consolas" charset="0"/>
                <a:ea typeface="Consolas" charset="0"/>
                <a:cs typeface="Consolas" charset="0"/>
              </a:rPr>
              <a:t>std</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ofstream</a:t>
            </a: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fout.open</a:t>
            </a:r>
            <a:r>
              <a:rPr lang="en-US" sz="1600" dirty="0">
                <a:solidFill>
                  <a:schemeClr val="bg1">
                    <a:lumMod val="65000"/>
                  </a:schemeClr>
                </a:solidFill>
                <a:latin typeface="Consolas" charset="0"/>
                <a:ea typeface="Consolas" charset="0"/>
                <a:cs typeface="Consolas" charset="0"/>
              </a:rPr>
              <a:t>("data1.txt");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dirty="0" err="1">
                <a:solidFill>
                  <a:schemeClr val="bg1">
                    <a:lumMod val="65000"/>
                  </a:schemeClr>
                </a:solidFill>
                <a:latin typeface="Consolas" charset="0"/>
                <a:ea typeface="Consolas" charset="0"/>
                <a:cs typeface="Consolas" charset="0"/>
              </a:rPr>
              <a:t>fout.fail</a:t>
            </a:r>
            <a:r>
              <a:rPr lang="en-US" sz="1600" dirty="0">
                <a:solidFill>
                  <a:schemeClr val="bg1">
                    <a:lumMod val="65000"/>
                  </a:schemeClr>
                </a:solidFill>
                <a:latin typeface="Consolas" charset="0"/>
                <a:ea typeface="Consolas" charset="0"/>
                <a:cs typeface="Consolas" charset="0"/>
              </a:rPr>
              <a:t>()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2" name="Title 1"/>
          <p:cNvSpPr>
            <a:spLocks noGrp="1"/>
          </p:cNvSpPr>
          <p:nvPr>
            <p:ph type="title"/>
          </p:nvPr>
        </p:nvSpPr>
        <p:spPr/>
        <p:txBody>
          <a:bodyPr/>
          <a:lstStyle/>
          <a:p>
            <a:r>
              <a:rPr lang="en-US" dirty="0"/>
              <a:t>Output File Stream</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10</a:t>
            </a:fld>
            <a:endParaRPr lang="en-US"/>
          </a:p>
        </p:txBody>
      </p:sp>
      <p:sp>
        <p:nvSpPr>
          <p:cNvPr id="16" name="TextBox 15"/>
          <p:cNvSpPr txBox="1"/>
          <p:nvPr/>
        </p:nvSpPr>
        <p:spPr>
          <a:xfrm>
            <a:off x="8000765" y="5577539"/>
            <a:ext cx="927946" cy="307777"/>
          </a:xfrm>
          <a:prstGeom prst="rect">
            <a:avLst/>
          </a:prstGeom>
          <a:noFill/>
        </p:spPr>
        <p:txBody>
          <a:bodyPr wrap="none" rtlCol="0">
            <a:spAutoFit/>
          </a:bodyPr>
          <a:lstStyle/>
          <a:p>
            <a:r>
              <a:rPr lang="en-US" sz="1400" dirty="0">
                <a:latin typeface="Chalkduster"/>
                <a:cs typeface="Chalkduster"/>
              </a:rPr>
              <a:t>data1.txt</a:t>
            </a:r>
          </a:p>
        </p:txBody>
      </p:sp>
      <p:sp>
        <p:nvSpPr>
          <p:cNvPr id="18" name="Rounded Rectangle 17"/>
          <p:cNvSpPr/>
          <p:nvPr/>
        </p:nvSpPr>
        <p:spPr>
          <a:xfrm>
            <a:off x="392511" y="2660822"/>
            <a:ext cx="3001478" cy="1062681"/>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Write to the file stream </a:t>
            </a:r>
            <a:r>
              <a:rPr lang="en-US" sz="1600" b="1" dirty="0" err="1">
                <a:latin typeface="Avenir Next Condensed" charset="0"/>
                <a:ea typeface="Avenir Next Condensed" charset="0"/>
                <a:cs typeface="Avenir Next Condensed" charset="0"/>
              </a:rPr>
              <a:t>fout</a:t>
            </a:r>
            <a:r>
              <a:rPr lang="en-US" sz="1600" dirty="0">
                <a:latin typeface="Avenir Next Condensed" charset="0"/>
                <a:ea typeface="Avenir Next Condensed" charset="0"/>
                <a:cs typeface="Avenir Next Condensed" charset="0"/>
              </a:rPr>
              <a:t> using the insertion operator &lt;&lt;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(just as what we do with </a:t>
            </a:r>
            <a:r>
              <a:rPr lang="en-US" sz="1600" dirty="0" err="1">
                <a:latin typeface="Avenir Next Condensed" charset="0"/>
                <a:ea typeface="Avenir Next Condensed" charset="0"/>
                <a:cs typeface="Avenir Next Condensed" charset="0"/>
              </a:rPr>
              <a:t>cout</a:t>
            </a:r>
            <a:r>
              <a:rPr lang="en-US" sz="1600" dirty="0">
                <a:latin typeface="Avenir Next Condensed" charset="0"/>
                <a:ea typeface="Avenir Next Condensed" charset="0"/>
                <a:cs typeface="Avenir Next Condensed" charset="0"/>
              </a:rPr>
              <a:t>)</a:t>
            </a:r>
          </a:p>
        </p:txBody>
      </p:sp>
      <p:sp>
        <p:nvSpPr>
          <p:cNvPr id="20" name="Rounded Rectangle 19"/>
          <p:cNvSpPr/>
          <p:nvPr/>
        </p:nvSpPr>
        <p:spPr>
          <a:xfrm>
            <a:off x="4262235" y="4415481"/>
            <a:ext cx="3530759" cy="1062681"/>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Finally disconnects the file stream </a:t>
            </a:r>
            <a:r>
              <a:rPr lang="en-US" sz="1600" b="1" dirty="0" err="1">
                <a:latin typeface="Avenir Next Condensed" charset="0"/>
                <a:ea typeface="Avenir Next Condensed" charset="0"/>
                <a:cs typeface="Avenir Next Condensed" charset="0"/>
              </a:rPr>
              <a:t>fout</a:t>
            </a:r>
            <a:r>
              <a:rPr lang="en-US" sz="1600" dirty="0">
                <a:latin typeface="Avenir Next Condensed" charset="0"/>
                <a:ea typeface="Avenir Next Condensed" charset="0"/>
                <a:cs typeface="Avenir Next Condensed" charset="0"/>
              </a:rPr>
              <a:t> from the external file</a:t>
            </a:r>
          </a:p>
        </p:txBody>
      </p:sp>
      <p:sp>
        <p:nvSpPr>
          <p:cNvPr id="19" name="Rectangle 18"/>
          <p:cNvSpPr/>
          <p:nvPr/>
        </p:nvSpPr>
        <p:spPr>
          <a:xfrm>
            <a:off x="3569596" y="1671271"/>
            <a:ext cx="4900407" cy="25716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6075" algn="l"/>
                <a:tab pos="684213" algn="l"/>
              </a:tabLst>
            </a:pPr>
            <a:r>
              <a:rPr lang="en-US" sz="1600" dirty="0">
                <a:solidFill>
                  <a:schemeClr val="bg1">
                    <a:lumMod val="50000"/>
                  </a:schemeClr>
                </a:solidFill>
              </a:rPr>
              <a:t>    	</a:t>
            </a:r>
            <a:r>
              <a:rPr lang="en-US" sz="1600" dirty="0">
                <a:solidFill>
                  <a:schemeClr val="bg1">
                    <a:lumMod val="65000"/>
                  </a:schemeClr>
                </a:solidFill>
                <a:latin typeface="Consolas" charset="0"/>
                <a:ea typeface="Consolas" charset="0"/>
                <a:cs typeface="Consolas" charset="0"/>
              </a:rPr>
              <a:t>string name = "Peter";</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 = 30;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double weight = 130.5;</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fout</a:t>
            </a:r>
            <a:r>
              <a:rPr lang="en-US" sz="1600" b="1" dirty="0">
                <a:solidFill>
                  <a:schemeClr val="tx1"/>
                </a:solidFill>
                <a:latin typeface="Consolas" charset="0"/>
                <a:ea typeface="Consolas" charset="0"/>
                <a:cs typeface="Consolas" charset="0"/>
              </a:rPr>
              <a:t> &lt;&lt; name &lt;&lt; " " &lt;&lt; age &lt;&lt; " " </a:t>
            </a:r>
          </a:p>
          <a:p>
            <a:pPr>
              <a:tabLst>
                <a:tab pos="346075" algn="l"/>
                <a:tab pos="684213" algn="l"/>
              </a:tabLst>
            </a:pPr>
            <a:r>
              <a:rPr lang="en-US" sz="1600" b="1" dirty="0">
                <a:solidFill>
                  <a:schemeClr val="tx1"/>
                </a:solidFill>
                <a:latin typeface="Consolas" charset="0"/>
                <a:ea typeface="Consolas" charset="0"/>
                <a:cs typeface="Consolas" charset="0"/>
              </a:rPr>
              <a:t>			&lt;&lt; weight &lt;&lt; </a:t>
            </a:r>
            <a:r>
              <a:rPr lang="en-US" sz="1600" b="1" dirty="0" err="1">
                <a:solidFill>
                  <a:schemeClr val="tx1"/>
                </a:solidFill>
                <a:latin typeface="Consolas" charset="0"/>
                <a:ea typeface="Consolas" charset="0"/>
                <a:cs typeface="Consolas" charset="0"/>
              </a:rPr>
              <a:t>endl</a:t>
            </a:r>
            <a:r>
              <a:rPr lang="en-US" sz="1600" b="1" dirty="0">
                <a:solidFill>
                  <a:schemeClr val="tx1"/>
                </a:solidFill>
                <a:latin typeface="Consolas" charset="0"/>
                <a:ea typeface="Consolas" charset="0"/>
                <a:cs typeface="Consolas" charset="0"/>
              </a:rPr>
              <a:t>;</a:t>
            </a:r>
          </a:p>
          <a:p>
            <a:pPr>
              <a:tabLst>
                <a:tab pos="346075" algn="l"/>
                <a:tab pos="684213" algn="l"/>
              </a:tabLst>
            </a:pPr>
            <a:r>
              <a:rPr lang="en-US" sz="1600" b="1" dirty="0">
                <a:solidFill>
                  <a:schemeClr val="tx1"/>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fout.close</a:t>
            </a:r>
            <a:r>
              <a:rPr lang="en-US" sz="1600" b="1" dirty="0">
                <a:solidFill>
                  <a:schemeClr val="tx1"/>
                </a:solidFill>
                <a:latin typeface="Consolas" charset="0"/>
                <a:ea typeface="Consolas" charset="0"/>
                <a:cs typeface="Consolas" charset="0"/>
              </a:rPr>
              <a:t>();</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cxnSp>
        <p:nvCxnSpPr>
          <p:cNvPr id="23" name="Straight Arrow Connector 22"/>
          <p:cNvCxnSpPr>
            <a:endCxn id="18" idx="3"/>
          </p:cNvCxnSpPr>
          <p:nvPr/>
        </p:nvCxnSpPr>
        <p:spPr>
          <a:xfrm flipH="1">
            <a:off x="3393989" y="2858530"/>
            <a:ext cx="568411" cy="333633"/>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26" name="Straight Arrow Connector 25"/>
          <p:cNvCxnSpPr>
            <a:endCxn id="20" idx="0"/>
          </p:cNvCxnSpPr>
          <p:nvPr/>
        </p:nvCxnSpPr>
        <p:spPr>
          <a:xfrm>
            <a:off x="5080687" y="3465576"/>
            <a:ext cx="946928" cy="949905"/>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392511" y="6329987"/>
            <a:ext cx="1438214"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output_file.cpp</a:t>
            </a:r>
          </a:p>
        </p:txBody>
      </p:sp>
    </p:spTree>
    <p:extLst>
      <p:ext uri="{BB962C8B-B14F-4D97-AF65-F5344CB8AC3E}">
        <p14:creationId xmlns:p14="http://schemas.microsoft.com/office/powerpoint/2010/main" val="39665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Summary</a:t>
            </a:r>
            <a:br>
              <a:rPr lang="en-US" dirty="0"/>
            </a:br>
            <a:r>
              <a:rPr lang="en-US" sz="3600" dirty="0"/>
              <a:t>Steps for Creating and Writing to a File</a:t>
            </a:r>
          </a:p>
        </p:txBody>
      </p:sp>
      <p:sp>
        <p:nvSpPr>
          <p:cNvPr id="3" name="Content Placeholder 2"/>
          <p:cNvSpPr>
            <a:spLocks noGrp="1"/>
          </p:cNvSpPr>
          <p:nvPr>
            <p:ph idx="1"/>
          </p:nvPr>
        </p:nvSpPr>
        <p:spPr>
          <a:xfrm>
            <a:off x="457200" y="1737360"/>
            <a:ext cx="8153400" cy="4388803"/>
          </a:xfrm>
        </p:spPr>
        <p:txBody>
          <a:bodyPr>
            <a:normAutofit/>
          </a:bodyPr>
          <a:lstStyle/>
          <a:p>
            <a:pPr marL="514350" indent="-514350">
              <a:buFont typeface="+mj-lt"/>
              <a:buAutoNum type="arabicPeriod"/>
            </a:pPr>
            <a:r>
              <a:rPr lang="en-US" sz="2000" dirty="0"/>
              <a:t>Declare an output stream variable.</a:t>
            </a:r>
          </a:p>
          <a:p>
            <a:pPr marL="514350" indent="-514350">
              <a:buFont typeface="+mj-lt"/>
              <a:buAutoNum type="arabicPeriod"/>
            </a:pPr>
            <a:endParaRPr lang="en-US" sz="2000" b="1" dirty="0"/>
          </a:p>
          <a:p>
            <a:pPr marL="514350" indent="-514350">
              <a:buFont typeface="+mj-lt"/>
              <a:buAutoNum type="arabicPeriod"/>
            </a:pPr>
            <a:r>
              <a:rPr lang="en-US" sz="2000" dirty="0"/>
              <a:t>Open the file</a:t>
            </a:r>
          </a:p>
          <a:p>
            <a:pPr marL="514350" indent="-514350">
              <a:buFont typeface="+mj-lt"/>
              <a:buAutoNum type="arabicPeriod"/>
            </a:pPr>
            <a:endParaRPr lang="en-US" sz="2000" dirty="0"/>
          </a:p>
          <a:p>
            <a:pPr marL="514350" indent="-514350">
              <a:buFont typeface="+mj-lt"/>
              <a:buAutoNum type="arabicPeriod"/>
            </a:pPr>
            <a:r>
              <a:rPr lang="en-US" sz="2000" dirty="0"/>
              <a:t>Check if there is any error in opening the file </a:t>
            </a:r>
          </a:p>
          <a:p>
            <a:pPr marL="514350" indent="-514350">
              <a:buFont typeface="+mj-lt"/>
              <a:buAutoNum type="arabicPeriod"/>
            </a:pPr>
            <a:endParaRPr lang="en-US" sz="2000" dirty="0"/>
          </a:p>
          <a:p>
            <a:pPr marL="514350" indent="-514350">
              <a:buFont typeface="+mj-lt"/>
              <a:buAutoNum type="arabicPeriod"/>
            </a:pPr>
            <a:r>
              <a:rPr lang="en-US" sz="2000" dirty="0"/>
              <a:t>Use the insertion operator </a:t>
            </a:r>
            <a:r>
              <a:rPr lang="en-US" sz="2000" b="1" dirty="0"/>
              <a:t>&lt;&lt;</a:t>
            </a:r>
            <a:r>
              <a:rPr lang="en-US" sz="2000" dirty="0"/>
              <a:t> to write to file</a:t>
            </a:r>
          </a:p>
          <a:p>
            <a:pPr marL="514350" indent="-514350">
              <a:buFont typeface="+mj-lt"/>
              <a:buAutoNum type="arabicPeriod"/>
            </a:pPr>
            <a:endParaRPr lang="en-US" sz="2000" dirty="0"/>
          </a:p>
          <a:p>
            <a:pPr marL="514350" indent="-514350">
              <a:buFont typeface="+mj-lt"/>
              <a:buAutoNum type="arabicPeriod"/>
            </a:pPr>
            <a:r>
              <a:rPr lang="en-US" sz="2000" dirty="0"/>
              <a:t>Close the file</a:t>
            </a:r>
            <a:endParaRPr lang="en-US" dirty="0"/>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11</a:t>
            </a:fld>
            <a:endParaRPr lang="en-US"/>
          </a:p>
        </p:txBody>
      </p:sp>
      <p:sp>
        <p:nvSpPr>
          <p:cNvPr id="6" name="Rectangle 5">
            <a:extLst>
              <a:ext uri="{FF2B5EF4-FFF2-40B4-BE49-F238E27FC236}">
                <a16:creationId xmlns:a16="http://schemas.microsoft.com/office/drawing/2014/main" id="{274440C3-ACCD-4E67-BED2-8AEE277443EF}"/>
              </a:ext>
            </a:extLst>
          </p:cNvPr>
          <p:cNvSpPr/>
          <p:nvPr/>
        </p:nvSpPr>
        <p:spPr>
          <a:xfrm>
            <a:off x="5561158" y="1714500"/>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solidFill>
                  <a:schemeClr val="tx1"/>
                </a:solidFill>
                <a:latin typeface="Consolas" charset="0"/>
                <a:ea typeface="Consolas" charset="0"/>
                <a:cs typeface="Consolas" charset="0"/>
              </a:rPr>
              <a:t>ofstream</a:t>
            </a:r>
            <a:r>
              <a:rPr lang="en-US" sz="1600" b="1"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a:t>
            </a:r>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58C7950C-A39D-46EC-A46D-113043E19DEC}"/>
              </a:ext>
            </a:extLst>
          </p:cNvPr>
          <p:cNvSpPr/>
          <p:nvPr/>
        </p:nvSpPr>
        <p:spPr>
          <a:xfrm>
            <a:off x="5561158" y="2404760"/>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solidFill>
                  <a:schemeClr val="tx1"/>
                </a:solidFill>
                <a:latin typeface="Consolas" charset="0"/>
                <a:ea typeface="Consolas" charset="0"/>
                <a:cs typeface="Consolas" charset="0"/>
              </a:rPr>
              <a:t>fout</a:t>
            </a:r>
            <a:r>
              <a:rPr lang="en-US" sz="1600" b="1" dirty="0" err="1">
                <a:solidFill>
                  <a:schemeClr val="tx1"/>
                </a:solidFill>
                <a:latin typeface="Consolas" charset="0"/>
                <a:ea typeface="Consolas" charset="0"/>
                <a:cs typeface="Consolas" charset="0"/>
              </a:rPr>
              <a:t>.open</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data.txt</a:t>
            </a:r>
            <a:r>
              <a:rPr lang="en-US" sz="1600" dirty="0">
                <a:solidFill>
                  <a:schemeClr val="tx1"/>
                </a:solidFill>
                <a:latin typeface="Consolas" charset="0"/>
                <a:ea typeface="Consolas" charset="0"/>
                <a:cs typeface="Consolas" charset="0"/>
              </a:rPr>
              <a:t>"</a:t>
            </a:r>
            <a:r>
              <a:rPr lang="en-US" sz="1600" b="1"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8" name="Rectangle 7">
            <a:extLst>
              <a:ext uri="{FF2B5EF4-FFF2-40B4-BE49-F238E27FC236}">
                <a16:creationId xmlns:a16="http://schemas.microsoft.com/office/drawing/2014/main" id="{5F1AD4A5-D33A-4F1A-A9E0-C69F161D16C5}"/>
              </a:ext>
            </a:extLst>
          </p:cNvPr>
          <p:cNvSpPr/>
          <p:nvPr/>
        </p:nvSpPr>
        <p:spPr>
          <a:xfrm>
            <a:off x="5865958" y="3132738"/>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solidFill>
                  <a:schemeClr val="tx1"/>
                </a:solidFill>
                <a:latin typeface="Consolas" charset="0"/>
                <a:ea typeface="Consolas" charset="0"/>
                <a:cs typeface="Consolas" charset="0"/>
              </a:rPr>
              <a:t>if (</a:t>
            </a:r>
            <a:r>
              <a:rPr lang="en-US" sz="1600" dirty="0" err="1">
                <a:solidFill>
                  <a:schemeClr val="tx1"/>
                </a:solidFill>
                <a:latin typeface="Consolas" charset="0"/>
                <a:ea typeface="Consolas" charset="0"/>
                <a:cs typeface="Consolas" charset="0"/>
              </a:rPr>
              <a:t>fout</a:t>
            </a:r>
            <a:r>
              <a:rPr lang="en-US" sz="1600" b="1" dirty="0" err="1">
                <a:solidFill>
                  <a:schemeClr val="tx1"/>
                </a:solidFill>
                <a:latin typeface="Consolas" charset="0"/>
                <a:ea typeface="Consolas" charset="0"/>
                <a:cs typeface="Consolas" charset="0"/>
              </a:rPr>
              <a:t>.fail</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r>
              <a:rPr lang="en-US" sz="1600" b="1" dirty="0">
                <a:solidFill>
                  <a:schemeClr val="tx1"/>
                </a:solidFill>
                <a:latin typeface="Consolas" charset="0"/>
                <a:ea typeface="Consolas" charset="0"/>
                <a:cs typeface="Consolas" charset="0"/>
              </a:rPr>
              <a:t> </a:t>
            </a:r>
            <a:endParaRPr lang="en-US" sz="1600" dirty="0">
              <a:solidFill>
                <a:schemeClr val="accent6">
                  <a:lumMod val="75000"/>
                </a:schemeClr>
              </a:solidFill>
              <a:latin typeface="Consolas" charset="0"/>
              <a:ea typeface="Consolas" charset="0"/>
              <a:cs typeface="Consolas" charset="0"/>
            </a:endParaRPr>
          </a:p>
        </p:txBody>
      </p:sp>
      <p:sp>
        <p:nvSpPr>
          <p:cNvPr id="9" name="Rectangle 8">
            <a:extLst>
              <a:ext uri="{FF2B5EF4-FFF2-40B4-BE49-F238E27FC236}">
                <a16:creationId xmlns:a16="http://schemas.microsoft.com/office/drawing/2014/main" id="{6E9AF854-C453-4225-B0BB-23AFD95D23D7}"/>
              </a:ext>
            </a:extLst>
          </p:cNvPr>
          <p:cNvSpPr/>
          <p:nvPr/>
        </p:nvSpPr>
        <p:spPr>
          <a:xfrm>
            <a:off x="5728798" y="3902365"/>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solidFill>
                  <a:schemeClr val="tx1"/>
                </a:solidFill>
                <a:latin typeface="Consolas" charset="0"/>
                <a:ea typeface="Consolas" charset="0"/>
                <a:cs typeface="Consolas" charset="0"/>
              </a:rPr>
              <a:t>fout</a:t>
            </a:r>
            <a:r>
              <a:rPr lang="en-US" sz="1600" b="1" dirty="0">
                <a:solidFill>
                  <a:schemeClr val="tx1"/>
                </a:solidFill>
                <a:latin typeface="Consolas" charset="0"/>
                <a:ea typeface="Consolas" charset="0"/>
                <a:cs typeface="Consolas" charset="0"/>
              </a:rPr>
              <a:t> &lt;&lt; </a:t>
            </a:r>
            <a:r>
              <a:rPr lang="en-US" sz="1600" dirty="0">
                <a:solidFill>
                  <a:schemeClr val="tx1"/>
                </a:solidFill>
                <a:latin typeface="Consolas" charset="0"/>
                <a:ea typeface="Consolas" charset="0"/>
                <a:cs typeface="Consolas" charset="0"/>
              </a:rPr>
              <a:t>"12345";</a:t>
            </a:r>
            <a:endParaRPr lang="en-US" sz="1600" dirty="0">
              <a:solidFill>
                <a:schemeClr val="accent6">
                  <a:lumMod val="75000"/>
                </a:schemeClr>
              </a:solidFill>
              <a:latin typeface="Consolas" charset="0"/>
              <a:ea typeface="Consolas" charset="0"/>
              <a:cs typeface="Consolas" charset="0"/>
            </a:endParaRPr>
          </a:p>
        </p:txBody>
      </p:sp>
      <p:sp>
        <p:nvSpPr>
          <p:cNvPr id="10" name="Rectangle 9">
            <a:extLst>
              <a:ext uri="{FF2B5EF4-FFF2-40B4-BE49-F238E27FC236}">
                <a16:creationId xmlns:a16="http://schemas.microsoft.com/office/drawing/2014/main" id="{ED5858F3-1386-44F8-B88A-27187CBCCD2E}"/>
              </a:ext>
            </a:extLst>
          </p:cNvPr>
          <p:cNvSpPr/>
          <p:nvPr/>
        </p:nvSpPr>
        <p:spPr>
          <a:xfrm>
            <a:off x="5644978" y="4605905"/>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solidFill>
                  <a:schemeClr val="tx1"/>
                </a:solidFill>
                <a:latin typeface="Consolas" charset="0"/>
                <a:ea typeface="Consolas" charset="0"/>
                <a:cs typeface="Consolas" charset="0"/>
              </a:rPr>
              <a:t>fout</a:t>
            </a:r>
            <a:r>
              <a:rPr lang="en-US" sz="1600" b="1" dirty="0" err="1">
                <a:solidFill>
                  <a:schemeClr val="tx1"/>
                </a:solidFill>
                <a:latin typeface="Consolas" charset="0"/>
                <a:ea typeface="Consolas" charset="0"/>
                <a:cs typeface="Consolas" charset="0"/>
              </a:rPr>
              <a:t>.close</a:t>
            </a:r>
            <a:r>
              <a:rPr lang="en-US" sz="1600" b="1"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11" name="Rectangle 10">
            <a:extLst>
              <a:ext uri="{FF2B5EF4-FFF2-40B4-BE49-F238E27FC236}">
                <a16:creationId xmlns:a16="http://schemas.microsoft.com/office/drawing/2014/main" id="{3C0EDBB7-6996-4188-A9FC-AF04EA76EFEE}"/>
              </a:ext>
            </a:extLst>
          </p:cNvPr>
          <p:cNvSpPr/>
          <p:nvPr/>
        </p:nvSpPr>
        <p:spPr>
          <a:xfrm>
            <a:off x="1892808" y="5495544"/>
            <a:ext cx="3519251" cy="677815"/>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string filename = "</a:t>
            </a:r>
            <a:r>
              <a:rPr lang="en-US" sz="1600" dirty="0" err="1">
                <a:solidFill>
                  <a:schemeClr val="tx1"/>
                </a:solidFill>
                <a:latin typeface="Consolas" charset="0"/>
                <a:ea typeface="Consolas" charset="0"/>
                <a:cs typeface="Consolas" charset="0"/>
              </a:rPr>
              <a:t>data.txt</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fout.open</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filename</a:t>
            </a:r>
            <a:r>
              <a:rPr lang="en-US" sz="1600" b="1" dirty="0" err="1">
                <a:solidFill>
                  <a:schemeClr val="tx1"/>
                </a:solidFill>
                <a:latin typeface="Consolas" charset="0"/>
                <a:ea typeface="Consolas" charset="0"/>
                <a:cs typeface="Consolas" charset="0"/>
              </a:rPr>
              <a:t>.c_str</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12" name="TextBox 11">
            <a:extLst>
              <a:ext uri="{FF2B5EF4-FFF2-40B4-BE49-F238E27FC236}">
                <a16:creationId xmlns:a16="http://schemas.microsoft.com/office/drawing/2014/main" id="{B3A96764-38EC-42FF-90C9-6731D814B30B}"/>
              </a:ext>
            </a:extLst>
          </p:cNvPr>
          <p:cNvSpPr txBox="1"/>
          <p:nvPr/>
        </p:nvSpPr>
        <p:spPr>
          <a:xfrm>
            <a:off x="3383333" y="6202461"/>
            <a:ext cx="2261645" cy="307777"/>
          </a:xfrm>
          <a:prstGeom prst="rect">
            <a:avLst/>
          </a:prstGeom>
          <a:noFill/>
          <a:effectLst/>
        </p:spPr>
        <p:txBody>
          <a:bodyPr wrap="none" rtlCol="0">
            <a:spAutoFit/>
          </a:bodyPr>
          <a:lstStyle/>
          <a:p>
            <a:r>
              <a:rPr lang="en-US" sz="1400" dirty="0">
                <a:latin typeface="Avenir Next Condensed" charset="0"/>
                <a:ea typeface="Avenir Next Condensed" charset="0"/>
                <a:cs typeface="Avenir Next Condensed" charset="0"/>
              </a:rPr>
              <a:t>if the file name is stored as string</a:t>
            </a:r>
          </a:p>
        </p:txBody>
      </p:sp>
      <p:cxnSp>
        <p:nvCxnSpPr>
          <p:cNvPr id="14" name="Connector: Elbow 13">
            <a:extLst>
              <a:ext uri="{FF2B5EF4-FFF2-40B4-BE49-F238E27FC236}">
                <a16:creationId xmlns:a16="http://schemas.microsoft.com/office/drawing/2014/main" id="{0A3E8784-25D8-4106-B976-64595CC1CE01}"/>
              </a:ext>
            </a:extLst>
          </p:cNvPr>
          <p:cNvCxnSpPr>
            <a:stCxn id="7" idx="3"/>
            <a:endCxn id="11" idx="3"/>
          </p:cNvCxnSpPr>
          <p:nvPr/>
        </p:nvCxnSpPr>
        <p:spPr>
          <a:xfrm flipH="1">
            <a:off x="5412059" y="2674480"/>
            <a:ext cx="2886121" cy="3159972"/>
          </a:xfrm>
          <a:prstGeom prst="bentConnector3">
            <a:avLst>
              <a:gd name="adj1" fmla="val -1584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Appending Data to a File </a:t>
            </a:r>
          </a:p>
        </p:txBody>
      </p:sp>
      <p:sp>
        <p:nvSpPr>
          <p:cNvPr id="3" name="Content Placeholder 2"/>
          <p:cNvSpPr>
            <a:spLocks noGrp="1"/>
          </p:cNvSpPr>
          <p:nvPr>
            <p:ph idx="1"/>
          </p:nvPr>
        </p:nvSpPr>
        <p:spPr>
          <a:xfrm>
            <a:off x="457200" y="1600201"/>
            <a:ext cx="8229600" cy="3128316"/>
          </a:xfrm>
        </p:spPr>
        <p:txBody>
          <a:bodyPr>
            <a:normAutofit/>
          </a:bodyPr>
          <a:lstStyle/>
          <a:p>
            <a:r>
              <a:rPr lang="en-US" dirty="0"/>
              <a:t>When opening a file for output using the member function </a:t>
            </a:r>
            <a:r>
              <a:rPr lang="en-US" b="1" dirty="0"/>
              <a:t>open()</a:t>
            </a:r>
            <a:r>
              <a:rPr lang="en-US" dirty="0"/>
              <a:t>, a new file will be created if the file does not already exist, otherwise the content of the existing file will be </a:t>
            </a:r>
            <a:r>
              <a:rPr lang="en-US" dirty="0">
                <a:solidFill>
                  <a:schemeClr val="accent5">
                    <a:lumMod val="75000"/>
                  </a:schemeClr>
                </a:solidFill>
              </a:rPr>
              <a:t>erased</a:t>
            </a:r>
            <a:r>
              <a:rPr lang="en-US" dirty="0"/>
              <a:t> </a:t>
            </a:r>
          </a:p>
          <a:p>
            <a:r>
              <a:rPr lang="en-US" dirty="0"/>
              <a:t>To keep the content of the existing file and </a:t>
            </a:r>
            <a:r>
              <a:rPr lang="en-US" dirty="0">
                <a:solidFill>
                  <a:schemeClr val="accent6">
                    <a:lumMod val="75000"/>
                  </a:schemeClr>
                </a:solidFill>
              </a:rPr>
              <a:t>append</a:t>
            </a:r>
            <a:r>
              <a:rPr lang="en-US" dirty="0"/>
              <a:t> new data to it, supply the constant value </a:t>
            </a:r>
            <a:r>
              <a:rPr lang="en-US" b="1" dirty="0" err="1">
                <a:solidFill>
                  <a:schemeClr val="accent6">
                    <a:lumMod val="75000"/>
                  </a:schemeClr>
                </a:solidFill>
              </a:rPr>
              <a:t>ios</a:t>
            </a:r>
            <a:r>
              <a:rPr lang="en-US" b="1" dirty="0">
                <a:solidFill>
                  <a:schemeClr val="accent6">
                    <a:lumMod val="75000"/>
                  </a:schemeClr>
                </a:solidFill>
              </a:rPr>
              <a:t>::app</a:t>
            </a:r>
            <a:r>
              <a:rPr lang="en-US" b="1" dirty="0"/>
              <a:t> </a:t>
            </a:r>
            <a:r>
              <a:rPr lang="en-US" dirty="0"/>
              <a:t>as a second argument to the member function open(), e.g., </a:t>
            </a:r>
          </a:p>
          <a:p>
            <a:endParaRPr lang="en-US" dirty="0"/>
          </a:p>
        </p:txBody>
      </p:sp>
      <p:sp>
        <p:nvSpPr>
          <p:cNvPr id="5" name="Rectangle 4"/>
          <p:cNvSpPr/>
          <p:nvPr/>
        </p:nvSpPr>
        <p:spPr>
          <a:xfrm>
            <a:off x="2238631" y="4728516"/>
            <a:ext cx="4730579" cy="9226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err="1">
                <a:latin typeface="Consolas" charset="0"/>
                <a:ea typeface="Consolas" charset="0"/>
                <a:cs typeface="Consolas" charset="0"/>
              </a:rPr>
              <a:t>fout.open</a:t>
            </a:r>
            <a:r>
              <a:rPr lang="en-US" dirty="0">
                <a:latin typeface="Consolas" charset="0"/>
                <a:ea typeface="Consolas" charset="0"/>
                <a:cs typeface="Consolas" charset="0"/>
              </a:rPr>
              <a:t>("data2.txt", </a:t>
            </a:r>
            <a:r>
              <a:rPr lang="en-US" b="1" dirty="0" err="1">
                <a:solidFill>
                  <a:schemeClr val="accent6">
                    <a:lumMod val="75000"/>
                  </a:schemeClr>
                </a:solidFill>
                <a:latin typeface="Consolas" charset="0"/>
                <a:ea typeface="Consolas" charset="0"/>
                <a:cs typeface="Consolas" charset="0"/>
              </a:rPr>
              <a:t>ios</a:t>
            </a:r>
            <a:r>
              <a:rPr lang="en-US" b="1" dirty="0">
                <a:solidFill>
                  <a:schemeClr val="accent6">
                    <a:lumMod val="75000"/>
                  </a:schemeClr>
                </a:solidFill>
                <a:latin typeface="Consolas" charset="0"/>
                <a:ea typeface="Consolas" charset="0"/>
                <a:cs typeface="Consolas" charset="0"/>
              </a:rPr>
              <a:t>::app</a:t>
            </a:r>
            <a:r>
              <a:rPr lang="en-US" dirty="0">
                <a:latin typeface="Consolas" charset="0"/>
                <a:ea typeface="Consolas" charset="0"/>
                <a:cs typeface="Consolas" charset="0"/>
              </a:rPr>
              <a:t>)</a:t>
            </a:r>
            <a:r>
              <a:rPr lang="en-US" dirty="0">
                <a:solidFill>
                  <a:schemeClr val="tx1"/>
                </a:solidFill>
                <a:latin typeface="Consolas" charset="0"/>
                <a:ea typeface="Consolas" charset="0"/>
                <a:cs typeface="Consolas" charset="0"/>
              </a:rPr>
              <a:t>	</a:t>
            </a:r>
            <a:endParaRPr lang="en-US" dirty="0">
              <a:solidFill>
                <a:schemeClr val="accent6">
                  <a:lumMod val="75000"/>
                </a:schemeClr>
              </a:solidFill>
              <a:latin typeface="Consolas" charset="0"/>
              <a:ea typeface="Consolas" charset="0"/>
              <a:cs typeface="Consolas" charset="0"/>
            </a:endParaRPr>
          </a:p>
        </p:txBody>
      </p:sp>
      <p:sp>
        <p:nvSpPr>
          <p:cNvPr id="6" name="Slide Number Placeholder 5"/>
          <p:cNvSpPr>
            <a:spLocks noGrp="1"/>
          </p:cNvSpPr>
          <p:nvPr>
            <p:ph type="sldNum" sz="quarter" idx="12"/>
          </p:nvPr>
        </p:nvSpPr>
        <p:spPr/>
        <p:txBody>
          <a:bodyPr/>
          <a:lstStyle/>
          <a:p>
            <a:fld id="{A2D5F323-9395-A24C-8003-89F99F5948AE}" type="slidenum">
              <a:rPr lang="en-US" smtClean="0"/>
              <a:pPr/>
              <a:t>12</a:t>
            </a:fld>
            <a:endParaRPr lang="en-US"/>
          </a:p>
        </p:txBody>
      </p:sp>
    </p:spTree>
    <p:extLst>
      <p:ext uri="{BB962C8B-B14F-4D97-AF65-F5344CB8AC3E}">
        <p14:creationId xmlns:p14="http://schemas.microsoft.com/office/powerpoint/2010/main" val="378109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Data to a File </a:t>
            </a:r>
          </a:p>
        </p:txBody>
      </p:sp>
      <p:sp>
        <p:nvSpPr>
          <p:cNvPr id="5" name="Rectangle 4"/>
          <p:cNvSpPr/>
          <p:nvPr/>
        </p:nvSpPr>
        <p:spPr>
          <a:xfrm>
            <a:off x="392510" y="1745129"/>
            <a:ext cx="4858967" cy="460340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iostream</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fstream</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cstdlib</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tx1">
                    <a:lumMod val="50000"/>
                    <a:lumOff val="50000"/>
                  </a:schemeClr>
                </a:solidFill>
                <a:latin typeface="Consolas" charset="0"/>
                <a:ea typeface="Consolas" charset="0"/>
                <a:cs typeface="Consolas" charset="0"/>
              </a:rPr>
              <a:t>int</a:t>
            </a:r>
            <a:r>
              <a:rPr lang="en-US" sz="1600" dirty="0">
                <a:solidFill>
                  <a:schemeClr val="tx1">
                    <a:lumMod val="50000"/>
                    <a:lumOff val="50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ofstream</a:t>
            </a: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fout</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b="1" dirty="0">
                <a:solidFill>
                  <a:schemeClr val="tx1"/>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fout.open</a:t>
            </a:r>
            <a:r>
              <a:rPr lang="en-US" sz="1600" b="1" dirty="0">
                <a:solidFill>
                  <a:schemeClr val="tx1"/>
                </a:solidFill>
                <a:latin typeface="Consolas" charset="0"/>
                <a:ea typeface="Consolas" charset="0"/>
                <a:cs typeface="Consolas" charset="0"/>
              </a:rPr>
              <a:t>("data2.txt", </a:t>
            </a:r>
            <a:r>
              <a:rPr lang="en-US" sz="1600" b="1" dirty="0" err="1">
                <a:solidFill>
                  <a:schemeClr val="tx1"/>
                </a:solidFill>
                <a:latin typeface="Consolas" charset="0"/>
                <a:ea typeface="Consolas" charset="0"/>
                <a:cs typeface="Consolas" charset="0"/>
              </a:rPr>
              <a:t>ios</a:t>
            </a:r>
            <a:r>
              <a:rPr lang="en-US" sz="1600" b="1" dirty="0">
                <a:solidFill>
                  <a:schemeClr val="tx1"/>
                </a:solidFill>
                <a:latin typeface="Consolas" charset="0"/>
                <a:ea typeface="Consolas" charset="0"/>
                <a:cs typeface="Consolas" charset="0"/>
              </a:rPr>
              <a:t>::app);</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if (</a:t>
            </a:r>
            <a:r>
              <a:rPr lang="en-US" sz="1600" dirty="0" err="1">
                <a:solidFill>
                  <a:schemeClr val="tx1">
                    <a:lumMod val="50000"/>
                    <a:lumOff val="50000"/>
                  </a:schemeClr>
                </a:solidFill>
                <a:latin typeface="Consolas" charset="0"/>
                <a:ea typeface="Consolas" charset="0"/>
                <a:cs typeface="Consolas" charset="0"/>
              </a:rPr>
              <a:t>fout.fail</a:t>
            </a:r>
            <a:r>
              <a:rPr lang="en-US" sz="1600" dirty="0">
                <a:solidFill>
                  <a:schemeClr val="tx1">
                    <a:lumMod val="50000"/>
                    <a:lumOff val="50000"/>
                  </a:schemeClr>
                </a:solidFill>
                <a:latin typeface="Consolas" charset="0"/>
                <a:ea typeface="Consolas" charset="0"/>
                <a:cs typeface="Consolas" charset="0"/>
              </a:rPr>
              <a:t>())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cout</a:t>
            </a:r>
            <a:r>
              <a:rPr lang="en-US" sz="1600" dirty="0">
                <a:solidFill>
                  <a:schemeClr val="tx1">
                    <a:lumMod val="50000"/>
                    <a:lumOff val="50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&lt;&lt; </a:t>
            </a:r>
            <a:r>
              <a:rPr lang="en-US" sz="1600" dirty="0" err="1">
                <a:solidFill>
                  <a:schemeClr val="tx1">
                    <a:lumMod val="50000"/>
                    <a:lumOff val="50000"/>
                  </a:schemeClr>
                </a:solidFill>
                <a:latin typeface="Consolas" charset="0"/>
                <a:ea typeface="Consolas" charset="0"/>
                <a:cs typeface="Consolas" charset="0"/>
              </a:rPr>
              <a:t>endl</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p>
        </p:txBody>
      </p:sp>
      <p:sp>
        <p:nvSpPr>
          <p:cNvPr id="6" name="Rectangle 5"/>
          <p:cNvSpPr/>
          <p:nvPr/>
        </p:nvSpPr>
        <p:spPr>
          <a:xfrm>
            <a:off x="5412259" y="4549257"/>
            <a:ext cx="3450548"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 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4116516"/>
            <a:ext cx="2928943" cy="461665"/>
          </a:xfrm>
          <a:prstGeom prst="rect">
            <a:avLst/>
          </a:prstGeom>
          <a:noFill/>
          <a:effectLst/>
        </p:spPr>
        <p:txBody>
          <a:bodyPr wrap="none" rtlCol="0">
            <a:spAutoFit/>
          </a:bodyPr>
          <a:lstStyle/>
          <a:p>
            <a:r>
              <a:rPr lang="en-US" sz="1200" dirty="0">
                <a:latin typeface="Chalkduster"/>
                <a:cs typeface="Chalkduster"/>
              </a:rPr>
              <a:t>data2.txt </a:t>
            </a:r>
            <a:br>
              <a:rPr lang="en-US" sz="1200" dirty="0">
                <a:latin typeface="Chalkduster"/>
                <a:cs typeface="Chalkduster"/>
              </a:rPr>
            </a:br>
            <a:r>
              <a:rPr lang="en-US" sz="1200" dirty="0">
                <a:latin typeface="Chalkduster"/>
                <a:cs typeface="Chalkduster"/>
              </a:rPr>
              <a:t>(before executing the program)</a:t>
            </a:r>
          </a:p>
        </p:txBody>
      </p:sp>
      <p:sp>
        <p:nvSpPr>
          <p:cNvPr id="8" name="Rectangle 7"/>
          <p:cNvSpPr/>
          <p:nvPr/>
        </p:nvSpPr>
        <p:spPr>
          <a:xfrm>
            <a:off x="3789935" y="1261468"/>
            <a:ext cx="5081110" cy="278230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string name = "John";</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age = 25;</a:t>
            </a:r>
          </a:p>
          <a:p>
            <a:pPr defTabSz="511175">
              <a:tabLst>
                <a:tab pos="346075" algn="l"/>
                <a:tab pos="684213" algn="l"/>
              </a:tabLst>
            </a:pPr>
            <a:r>
              <a:rPr lang="en-US" sz="1600" dirty="0">
                <a:solidFill>
                  <a:schemeClr val="tx1"/>
                </a:solidFill>
                <a:latin typeface="Consolas" charset="0"/>
                <a:ea typeface="Consolas" charset="0"/>
                <a:cs typeface="Consolas" charset="0"/>
              </a:rPr>
              <a:t>	double weight = 129.3;</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a:t>
            </a:r>
            <a:r>
              <a:rPr lang="en-US" sz="1600" dirty="0">
                <a:solidFill>
                  <a:schemeClr val="tx1"/>
                </a:solidFill>
                <a:latin typeface="Consolas" charset="0"/>
                <a:ea typeface="Consolas" charset="0"/>
                <a:cs typeface="Consolas" charset="0"/>
              </a:rPr>
              <a:t> &lt;&lt; name &lt;&lt; " " &lt;&lt; age &lt;&lt; " " </a:t>
            </a:r>
          </a:p>
          <a:p>
            <a:pPr defTabSz="511175">
              <a:tabLst>
                <a:tab pos="346075" algn="l"/>
                <a:tab pos="684213" algn="l"/>
              </a:tabLst>
            </a:pPr>
            <a:r>
              <a:rPr lang="en-US" sz="1600" dirty="0">
                <a:solidFill>
                  <a:schemeClr val="tx1"/>
                </a:solidFill>
                <a:latin typeface="Consolas" charset="0"/>
                <a:ea typeface="Consolas" charset="0"/>
                <a:cs typeface="Consolas" charset="0"/>
              </a:rPr>
              <a:t>		&lt;&lt; weight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fout.close</a:t>
            </a:r>
            <a:r>
              <a:rPr lang="en-US" sz="1600"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a:t>
            </a:r>
          </a:p>
        </p:txBody>
      </p:sp>
      <p:sp>
        <p:nvSpPr>
          <p:cNvPr id="9" name="TextBox 8"/>
          <p:cNvSpPr txBox="1"/>
          <p:nvPr/>
        </p:nvSpPr>
        <p:spPr>
          <a:xfrm>
            <a:off x="383367" y="6304398"/>
            <a:ext cx="1518364" cy="369332"/>
          </a:xfrm>
          <a:prstGeom prst="rect">
            <a:avLst/>
          </a:prstGeom>
          <a:noFill/>
          <a:effectLst/>
        </p:spPr>
        <p:txBody>
          <a:bodyPr wrap="none" rtlCol="0">
            <a:spAutoFit/>
          </a:bodyPr>
          <a:lstStyle/>
          <a:p>
            <a:r>
              <a:rPr lang="en-US" dirty="0">
                <a:latin typeface="Avenir Next Condensed" charset="0"/>
                <a:ea typeface="Avenir Next Condensed" charset="0"/>
                <a:cs typeface="Avenir Next Condensed" charset="0"/>
              </a:rPr>
              <a:t>append_file.cpp</a:t>
            </a:r>
          </a:p>
        </p:txBody>
      </p:sp>
      <p:sp>
        <p:nvSpPr>
          <p:cNvPr id="10" name="Rectangle 9"/>
          <p:cNvSpPr/>
          <p:nvPr/>
        </p:nvSpPr>
        <p:spPr>
          <a:xfrm>
            <a:off x="5412259" y="5611949"/>
            <a:ext cx="3450548" cy="81418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 30 130.5</a:t>
            </a:r>
            <a:r>
              <a:rPr lang="en-US" sz="1600" dirty="0">
                <a:solidFill>
                  <a:schemeClr val="tx1">
                    <a:lumMod val="50000"/>
                    <a:lumOff val="50000"/>
                  </a:schemeClr>
                </a:solidFill>
                <a:latin typeface="Consolas" pitchFamily="49" charset="0"/>
              </a:rPr>
              <a:t>\n</a:t>
            </a:r>
          </a:p>
          <a:p>
            <a:r>
              <a:rPr lang="en-US" sz="1600" dirty="0">
                <a:latin typeface="Consolas" pitchFamily="49" charset="0"/>
              </a:rPr>
              <a:t>John 25 129.3</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11" name="TextBox 10"/>
          <p:cNvSpPr txBox="1"/>
          <p:nvPr/>
        </p:nvSpPr>
        <p:spPr>
          <a:xfrm>
            <a:off x="5366456" y="5193165"/>
            <a:ext cx="2797561" cy="461665"/>
          </a:xfrm>
          <a:prstGeom prst="rect">
            <a:avLst/>
          </a:prstGeom>
          <a:noFill/>
          <a:effectLst/>
        </p:spPr>
        <p:txBody>
          <a:bodyPr wrap="none" rtlCol="0">
            <a:spAutoFit/>
          </a:bodyPr>
          <a:lstStyle/>
          <a:p>
            <a:r>
              <a:rPr lang="en-US" sz="1200" dirty="0">
                <a:latin typeface="Chalkduster"/>
                <a:cs typeface="Chalkduster"/>
              </a:rPr>
              <a:t>data2.txt </a:t>
            </a:r>
            <a:br>
              <a:rPr lang="en-US" sz="1200" dirty="0">
                <a:latin typeface="Chalkduster"/>
                <a:cs typeface="Chalkduster"/>
              </a:rPr>
            </a:br>
            <a:r>
              <a:rPr lang="en-US" sz="1200" dirty="0">
                <a:latin typeface="Chalkduster"/>
                <a:cs typeface="Chalkduster"/>
              </a:rPr>
              <a:t>(after executing the program)</a:t>
            </a:r>
          </a:p>
        </p:txBody>
      </p:sp>
      <p:sp>
        <p:nvSpPr>
          <p:cNvPr id="12" name="Slide Number Placeholder 11"/>
          <p:cNvSpPr>
            <a:spLocks noGrp="1"/>
          </p:cNvSpPr>
          <p:nvPr>
            <p:ph type="sldNum" sz="quarter" idx="12"/>
          </p:nvPr>
        </p:nvSpPr>
        <p:spPr>
          <a:effectLst/>
        </p:spPr>
        <p:txBody>
          <a:bodyPr/>
          <a:lstStyle/>
          <a:p>
            <a:fld id="{A2D5F323-9395-A24C-8003-89F99F5948AE}" type="slidenum">
              <a:rPr lang="en-US" smtClean="0"/>
              <a:pPr/>
              <a:t>13</a:t>
            </a:fld>
            <a:endParaRPr lang="en-US"/>
          </a:p>
        </p:txBody>
      </p:sp>
      <p:sp>
        <p:nvSpPr>
          <p:cNvPr id="13" name="Rectangle 12"/>
          <p:cNvSpPr/>
          <p:nvPr/>
        </p:nvSpPr>
        <p:spPr>
          <a:xfrm>
            <a:off x="3309875" y="4241480"/>
            <a:ext cx="960120" cy="30777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18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Read from File</a:t>
            </a:r>
          </a:p>
        </p:txBody>
      </p:sp>
      <p:sp>
        <p:nvSpPr>
          <p:cNvPr id="6" name="Text Placeholder 5"/>
          <p:cNvSpPr>
            <a:spLocks noGrp="1"/>
          </p:cNvSpPr>
          <p:nvPr>
            <p:ph type="body" idx="1"/>
          </p:nvPr>
        </p:nvSpPr>
        <p:spPr/>
        <p:txBody>
          <a:bodyPr/>
          <a:lstStyle/>
          <a:p>
            <a:r>
              <a:rPr lang="en-US" dirty="0"/>
              <a:t>File I/O</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14</a:t>
            </a:fld>
            <a:endParaRPr lang="en-US" dirty="0"/>
          </a:p>
        </p:txBody>
      </p:sp>
    </p:spTree>
    <p:extLst>
      <p:ext uri="{BB962C8B-B14F-4D97-AF65-F5344CB8AC3E}">
        <p14:creationId xmlns:p14="http://schemas.microsoft.com/office/powerpoint/2010/main" val="378191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 Stream</a:t>
            </a:r>
          </a:p>
        </p:txBody>
      </p:sp>
      <p:sp>
        <p:nvSpPr>
          <p:cNvPr id="3" name="Content Placeholder 2"/>
          <p:cNvSpPr>
            <a:spLocks noGrp="1"/>
          </p:cNvSpPr>
          <p:nvPr>
            <p:ph idx="1"/>
          </p:nvPr>
        </p:nvSpPr>
        <p:spPr>
          <a:xfrm>
            <a:off x="286603" y="1206708"/>
            <a:ext cx="8584442" cy="5021705"/>
          </a:xfrm>
          <a:effectLst/>
        </p:spPr>
        <p:txBody>
          <a:bodyPr/>
          <a:lstStyle/>
          <a:p>
            <a:r>
              <a:rPr lang="en-US" dirty="0"/>
              <a:t>A basic example for </a:t>
            </a:r>
            <a:r>
              <a:rPr lang="en-US" b="1" dirty="0">
                <a:solidFill>
                  <a:schemeClr val="accent6">
                    <a:lumMod val="75000"/>
                  </a:schemeClr>
                </a:solidFill>
              </a:rPr>
              <a:t>reading from an existing file</a:t>
            </a:r>
          </a:p>
        </p:txBody>
      </p:sp>
      <p:sp>
        <p:nvSpPr>
          <p:cNvPr id="5" name="Rectangle 4"/>
          <p:cNvSpPr/>
          <p:nvPr/>
        </p:nvSpPr>
        <p:spPr>
          <a:xfrm>
            <a:off x="392511" y="2059459"/>
            <a:ext cx="4688176" cy="428907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fstream</a:t>
            </a:r>
            <a:r>
              <a:rPr lang="en-US" sz="1600" dirty="0">
                <a:solidFill>
                  <a:schemeClr val="tx1"/>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char filename[80] = "data3.txt";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ifstream</a:t>
            </a:r>
            <a:r>
              <a:rPr lang="en-US" sz="1600" dirty="0">
                <a:solidFill>
                  <a:schemeClr val="tx1"/>
                </a:solidFill>
                <a:latin typeface="Consolas" charset="0"/>
                <a:ea typeface="Consolas" charset="0"/>
                <a:cs typeface="Consolas" charset="0"/>
              </a:rPr>
              <a:t> fin;</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fin.</a:t>
            </a:r>
            <a:r>
              <a:rPr lang="en-US" sz="1600" b="1" dirty="0" err="1">
                <a:solidFill>
                  <a:schemeClr val="tx1"/>
                </a:solidFill>
                <a:latin typeface="Consolas" charset="0"/>
                <a:ea typeface="Consolas" charset="0"/>
                <a:cs typeface="Consolas" charset="0"/>
              </a:rPr>
              <a:t>open</a:t>
            </a:r>
            <a:r>
              <a:rPr lang="en-US" sz="1600" dirty="0">
                <a:solidFill>
                  <a:schemeClr val="tx1"/>
                </a:solidFill>
                <a:latin typeface="Consolas" charset="0"/>
                <a:ea typeface="Consolas" charset="0"/>
                <a:cs typeface="Consolas" charset="0"/>
              </a:rPr>
              <a:t>(filename);</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dirty="0" err="1">
                <a:solidFill>
                  <a:schemeClr val="bg1">
                    <a:lumMod val="65000"/>
                  </a:schemeClr>
                </a:solidFill>
                <a:latin typeface="Consolas" charset="0"/>
                <a:ea typeface="Consolas" charset="0"/>
                <a:cs typeface="Consolas" charset="0"/>
              </a:rPr>
              <a:t>fin.fail</a:t>
            </a:r>
            <a:r>
              <a:rPr lang="en-US" sz="1600" dirty="0">
                <a:solidFill>
                  <a:schemeClr val="bg1">
                    <a:lumMod val="65000"/>
                  </a:schemeClr>
                </a:solidFill>
                <a:latin typeface="Consolas" charset="0"/>
                <a:ea typeface="Consolas" charset="0"/>
                <a:cs typeface="Consolas" charset="0"/>
              </a:rPr>
              <a:t>()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6" name="Rectangle 5"/>
          <p:cNvSpPr/>
          <p:nvPr/>
        </p:nvSpPr>
        <p:spPr>
          <a:xfrm>
            <a:off x="5412259" y="5461686"/>
            <a:ext cx="3450548"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\n</a:t>
            </a:r>
            <a:r>
              <a:rPr lang="en-US" sz="1600" dirty="0">
                <a:latin typeface="Consolas" pitchFamily="49" charset="0"/>
              </a:rPr>
              <a:t> </a:t>
            </a:r>
          </a:p>
          <a:p>
            <a:r>
              <a:rPr lang="en-US" sz="1600" dirty="0">
                <a:latin typeface="Consolas" pitchFamily="49" charset="0"/>
              </a:rPr>
              <a:t>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5178623"/>
            <a:ext cx="927946" cy="307777"/>
          </a:xfrm>
          <a:prstGeom prst="rect">
            <a:avLst/>
          </a:prstGeom>
          <a:noFill/>
          <a:effectLst/>
        </p:spPr>
        <p:txBody>
          <a:bodyPr wrap="none" rtlCol="0">
            <a:spAutoFit/>
          </a:bodyPr>
          <a:lstStyle/>
          <a:p>
            <a:r>
              <a:rPr lang="en-US" sz="1400" dirty="0">
                <a:latin typeface="Chalkduster"/>
                <a:cs typeface="Chalkduster"/>
              </a:rPr>
              <a:t>data3.txt</a:t>
            </a:r>
          </a:p>
        </p:txBody>
      </p:sp>
      <p:sp>
        <p:nvSpPr>
          <p:cNvPr id="8" name="Rectangle 7"/>
          <p:cNvSpPr/>
          <p:nvPr/>
        </p:nvSpPr>
        <p:spPr>
          <a:xfrm>
            <a:off x="4435311" y="1726345"/>
            <a:ext cx="4541642" cy="287260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string name;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double weight;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fin &gt;&gt; name &gt;&gt; age &gt;&gt; weight;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fin.close</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name &lt;&lt; ", " &lt;&lt; age &lt;&lt; ",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9" name="TextBox 8"/>
          <p:cNvSpPr txBox="1"/>
          <p:nvPr/>
        </p:nvSpPr>
        <p:spPr>
          <a:xfrm>
            <a:off x="392511" y="6295254"/>
            <a:ext cx="1330814"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input_file.cpp</a:t>
            </a:r>
          </a:p>
        </p:txBody>
      </p:sp>
      <p:sp>
        <p:nvSpPr>
          <p:cNvPr id="12" name="Slide Number Placeholder 11"/>
          <p:cNvSpPr>
            <a:spLocks noGrp="1"/>
          </p:cNvSpPr>
          <p:nvPr>
            <p:ph type="sldNum" sz="quarter" idx="12"/>
          </p:nvPr>
        </p:nvSpPr>
        <p:spPr>
          <a:effectLst/>
        </p:spPr>
        <p:txBody>
          <a:bodyPr/>
          <a:lstStyle/>
          <a:p>
            <a:fld id="{A2D5F323-9395-A24C-8003-89F99F5948AE}" type="slidenum">
              <a:rPr lang="en-US" smtClean="0"/>
              <a:pPr/>
              <a:t>15</a:t>
            </a:fld>
            <a:endParaRPr lang="en-US"/>
          </a:p>
        </p:txBody>
      </p:sp>
      <p:cxnSp>
        <p:nvCxnSpPr>
          <p:cNvPr id="13" name="Straight Arrow Connector 12"/>
          <p:cNvCxnSpPr>
            <a:stCxn id="14" idx="1"/>
          </p:cNvCxnSpPr>
          <p:nvPr/>
        </p:nvCxnSpPr>
        <p:spPr>
          <a:xfrm flipH="1">
            <a:off x="2560320" y="2323071"/>
            <a:ext cx="3102087" cy="177621"/>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4" name="Rounded Rectangle 13"/>
          <p:cNvSpPr/>
          <p:nvPr/>
        </p:nvSpPr>
        <p:spPr>
          <a:xfrm>
            <a:off x="5662407" y="2026508"/>
            <a:ext cx="2150075" cy="593125"/>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Include the file stream header file</a:t>
            </a:r>
          </a:p>
        </p:txBody>
      </p:sp>
      <p:sp>
        <p:nvSpPr>
          <p:cNvPr id="15" name="Rounded Rectangle 14"/>
          <p:cNvSpPr/>
          <p:nvPr/>
        </p:nvSpPr>
        <p:spPr>
          <a:xfrm>
            <a:off x="4407615" y="2749627"/>
            <a:ext cx="2611394" cy="112086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Create an </a:t>
            </a:r>
            <a:r>
              <a:rPr lang="en-US" sz="1600" b="1" dirty="0" err="1">
                <a:latin typeface="Avenir Next Condensed" charset="0"/>
                <a:ea typeface="Avenir Next Condensed" charset="0"/>
                <a:cs typeface="Avenir Next Condensed" charset="0"/>
              </a:rPr>
              <a:t>ifstream</a:t>
            </a:r>
            <a:r>
              <a:rPr lang="en-US" sz="1600" b="1" dirty="0">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(input file stream) object and connect it to an </a:t>
            </a:r>
            <a:r>
              <a:rPr lang="en-US" sz="1600" b="1" dirty="0">
                <a:latin typeface="Avenir Next Condensed" charset="0"/>
                <a:ea typeface="Avenir Next Condensed" charset="0"/>
                <a:cs typeface="Avenir Next Condensed" charset="0"/>
              </a:rPr>
              <a:t>external file </a:t>
            </a:r>
            <a:r>
              <a:rPr lang="en-US" sz="1600" dirty="0">
                <a:latin typeface="Avenir Next Condensed" charset="0"/>
                <a:ea typeface="Avenir Next Condensed" charset="0"/>
                <a:cs typeface="Avenir Next Condensed" charset="0"/>
              </a:rPr>
              <a:t>named "data3.txt"</a:t>
            </a:r>
          </a:p>
        </p:txBody>
      </p:sp>
      <p:cxnSp>
        <p:nvCxnSpPr>
          <p:cNvPr id="16" name="Straight Arrow Connector 15"/>
          <p:cNvCxnSpPr>
            <a:stCxn id="15" idx="1"/>
          </p:cNvCxnSpPr>
          <p:nvPr/>
        </p:nvCxnSpPr>
        <p:spPr>
          <a:xfrm flipH="1">
            <a:off x="2391969" y="3310062"/>
            <a:ext cx="2015646" cy="1135796"/>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17" name="Rounded Rectangle 16"/>
          <p:cNvSpPr/>
          <p:nvPr/>
        </p:nvSpPr>
        <p:spPr>
          <a:xfrm>
            <a:off x="4790703" y="3859049"/>
            <a:ext cx="3007397" cy="897925"/>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400" dirty="0">
                <a:latin typeface="Avenir Next Condensed" charset="0"/>
                <a:ea typeface="Avenir Next Condensed" charset="0"/>
                <a:cs typeface="Avenir Next Condensed" charset="0"/>
              </a:rPr>
              <a:t>These few statements can be replaced by:</a:t>
            </a:r>
          </a:p>
          <a:p>
            <a:pPr algn="ctr"/>
            <a:r>
              <a:rPr lang="en-US" sz="1400" b="1" dirty="0" err="1">
                <a:latin typeface="Avenir Next Condensed" charset="0"/>
                <a:ea typeface="Avenir Next Condensed" charset="0"/>
                <a:cs typeface="Avenir Next Condensed" charset="0"/>
              </a:rPr>
              <a:t>ifstream</a:t>
            </a:r>
            <a:r>
              <a:rPr lang="en-US" sz="1400" b="1" dirty="0">
                <a:latin typeface="Avenir Next Condensed" charset="0"/>
                <a:ea typeface="Avenir Next Condensed" charset="0"/>
                <a:cs typeface="Avenir Next Condensed" charset="0"/>
              </a:rPr>
              <a:t> fin ("data3.txt");</a:t>
            </a:r>
            <a:br>
              <a:rPr lang="en-US" sz="1400" b="1" dirty="0">
                <a:latin typeface="Avenir Next Condensed" charset="0"/>
                <a:ea typeface="Avenir Next Condensed" charset="0"/>
                <a:cs typeface="Avenir Next Condensed" charset="0"/>
              </a:rPr>
            </a:br>
            <a:r>
              <a:rPr lang="en-US" sz="1400" dirty="0">
                <a:latin typeface="Avenir Next Condensed" charset="0"/>
                <a:ea typeface="Avenir Next Condensed" charset="0"/>
                <a:cs typeface="Avenir Next Condensed" charset="0"/>
              </a:rPr>
              <a:t> </a:t>
            </a:r>
          </a:p>
        </p:txBody>
      </p:sp>
      <p:sp>
        <p:nvSpPr>
          <p:cNvPr id="21" name="Rounded Rectangle 20"/>
          <p:cNvSpPr/>
          <p:nvPr/>
        </p:nvSpPr>
        <p:spPr>
          <a:xfrm>
            <a:off x="1153050" y="4927773"/>
            <a:ext cx="4070522" cy="1367481"/>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400" dirty="0">
                <a:latin typeface="Avenir Next Condensed" charset="0"/>
                <a:ea typeface="Avenir Next Condensed" charset="0"/>
                <a:cs typeface="Avenir Next Condensed" charset="0"/>
              </a:rPr>
              <a:t>Since the </a:t>
            </a:r>
            <a:r>
              <a:rPr lang="en-US" sz="1400" b="1" dirty="0">
                <a:latin typeface="Avenir Next Condensed" charset="0"/>
                <a:ea typeface="Avenir Next Condensed" charset="0"/>
                <a:cs typeface="Avenir Next Condensed" charset="0"/>
              </a:rPr>
              <a:t>open() </a:t>
            </a:r>
            <a:r>
              <a:rPr lang="en-US" sz="1400" dirty="0">
                <a:latin typeface="Avenir Next Condensed" charset="0"/>
                <a:ea typeface="Avenir Next Condensed" charset="0"/>
                <a:cs typeface="Avenir Next Condensed" charset="0"/>
              </a:rPr>
              <a:t>function accepts only a </a:t>
            </a:r>
            <a:r>
              <a:rPr lang="en-US" sz="1400" dirty="0">
                <a:solidFill>
                  <a:schemeClr val="accent6">
                    <a:lumMod val="75000"/>
                  </a:schemeClr>
                </a:solidFill>
                <a:latin typeface="Avenir Next Condensed" charset="0"/>
                <a:ea typeface="Avenir Next Condensed" charset="0"/>
                <a:cs typeface="Avenir Next Condensed" charset="0"/>
              </a:rPr>
              <a:t>C-string</a:t>
            </a:r>
            <a:r>
              <a:rPr lang="en-US" sz="1400" dirty="0">
                <a:latin typeface="Avenir Next Condensed" charset="0"/>
                <a:ea typeface="Avenir Next Condensed" charset="0"/>
                <a:cs typeface="Avenir Next Condensed" charset="0"/>
              </a:rPr>
              <a:t> as the input parameter, if the file name is stored in a </a:t>
            </a:r>
            <a:r>
              <a:rPr lang="en-US" sz="1400" dirty="0">
                <a:solidFill>
                  <a:schemeClr val="accent6">
                    <a:lumMod val="75000"/>
                  </a:schemeClr>
                </a:solidFill>
                <a:latin typeface="Avenir Next Condensed" charset="0"/>
                <a:ea typeface="Avenir Next Condensed" charset="0"/>
                <a:cs typeface="Avenir Next Condensed" charset="0"/>
              </a:rPr>
              <a:t>string</a:t>
            </a:r>
            <a:r>
              <a:rPr lang="en-US" sz="1400" dirty="0">
                <a:latin typeface="Avenir Next Condensed" charset="0"/>
                <a:ea typeface="Avenir Next Condensed" charset="0"/>
                <a:cs typeface="Avenir Next Condensed" charset="0"/>
              </a:rPr>
              <a:t> class, we will need to write:</a:t>
            </a:r>
          </a:p>
          <a:p>
            <a:r>
              <a:rPr lang="en-US" sz="1400" dirty="0">
                <a:latin typeface="Avenir Next Condensed" charset="0"/>
                <a:ea typeface="Avenir Next Condensed" charset="0"/>
                <a:cs typeface="Avenir Next Condensed" charset="0"/>
              </a:rPr>
              <a:t>	</a:t>
            </a:r>
            <a:r>
              <a:rPr lang="en-US" sz="1400" b="1" dirty="0">
                <a:latin typeface="Avenir Next Condensed" charset="0"/>
                <a:ea typeface="Avenir Next Condensed" charset="0"/>
                <a:cs typeface="Avenir Next Condensed" charset="0"/>
              </a:rPr>
              <a:t>string filename = "data3.txt"</a:t>
            </a:r>
          </a:p>
          <a:p>
            <a:r>
              <a:rPr lang="en-US" sz="1400" b="1" dirty="0">
                <a:latin typeface="Avenir Next Condensed" charset="0"/>
                <a:ea typeface="Avenir Next Condensed" charset="0"/>
                <a:cs typeface="Avenir Next Condensed" charset="0"/>
              </a:rPr>
              <a:t>	</a:t>
            </a:r>
            <a:r>
              <a:rPr lang="en-US" sz="1400" b="1" dirty="0" err="1">
                <a:latin typeface="Avenir Next Condensed" charset="0"/>
                <a:ea typeface="Avenir Next Condensed" charset="0"/>
                <a:cs typeface="Avenir Next Condensed" charset="0"/>
              </a:rPr>
              <a:t>ifstream</a:t>
            </a:r>
            <a:r>
              <a:rPr lang="en-US" sz="1400" b="1" dirty="0">
                <a:latin typeface="Avenir Next Condensed" charset="0"/>
                <a:ea typeface="Avenir Next Condensed" charset="0"/>
                <a:cs typeface="Avenir Next Condensed" charset="0"/>
              </a:rPr>
              <a:t> fin( </a:t>
            </a:r>
            <a:r>
              <a:rPr lang="en-US" sz="1400" b="1" dirty="0" err="1">
                <a:solidFill>
                  <a:schemeClr val="accent5">
                    <a:lumMod val="75000"/>
                  </a:schemeClr>
                </a:solidFill>
                <a:latin typeface="Avenir Next Condensed" charset="0"/>
                <a:ea typeface="Avenir Next Condensed" charset="0"/>
                <a:cs typeface="Avenir Next Condensed" charset="0"/>
              </a:rPr>
              <a:t>filename.c_str</a:t>
            </a:r>
            <a:r>
              <a:rPr lang="en-US" sz="1400" b="1" dirty="0">
                <a:solidFill>
                  <a:schemeClr val="accent5">
                    <a:lumMod val="75000"/>
                  </a:schemeClr>
                </a:solidFill>
                <a:latin typeface="Avenir Next Condensed" charset="0"/>
                <a:ea typeface="Avenir Next Condensed" charset="0"/>
                <a:cs typeface="Avenir Next Condensed" charset="0"/>
              </a:rPr>
              <a:t>() </a:t>
            </a:r>
            <a:r>
              <a:rPr lang="en-US" sz="1400" b="1" dirty="0">
                <a:latin typeface="Avenir Next Condensed" charset="0"/>
                <a:ea typeface="Avenir Next Condensed" charset="0"/>
                <a:cs typeface="Avenir Next Condensed" charset="0"/>
              </a:rPr>
              <a:t>); </a:t>
            </a:r>
          </a:p>
        </p:txBody>
      </p:sp>
    </p:spTree>
    <p:extLst>
      <p:ext uri="{BB962C8B-B14F-4D97-AF65-F5344CB8AC3E}">
        <p14:creationId xmlns:p14="http://schemas.microsoft.com/office/powerpoint/2010/main" val="24292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p:spPr>
        <p:txBody>
          <a:bodyPr/>
          <a:lstStyle/>
          <a:p>
            <a:r>
              <a:rPr lang="en-US" dirty="0"/>
              <a:t>A basic example for </a:t>
            </a:r>
            <a:r>
              <a:rPr lang="en-US" b="1" dirty="0">
                <a:solidFill>
                  <a:schemeClr val="accent6">
                    <a:lumMod val="75000"/>
                  </a:schemeClr>
                </a:solidFill>
              </a:rPr>
              <a:t>reading from an existing file</a:t>
            </a:r>
          </a:p>
        </p:txBody>
      </p:sp>
      <p:sp>
        <p:nvSpPr>
          <p:cNvPr id="13" name="Rectangle 12"/>
          <p:cNvSpPr/>
          <p:nvPr/>
        </p:nvSpPr>
        <p:spPr>
          <a:xfrm>
            <a:off x="392511" y="2059459"/>
            <a:ext cx="4688176" cy="428907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char filename[80] = "data3.txt";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ifstream</a:t>
            </a:r>
            <a:r>
              <a:rPr lang="en-US" sz="1600" dirty="0">
                <a:solidFill>
                  <a:schemeClr val="bg1">
                    <a:lumMod val="65000"/>
                  </a:schemeClr>
                </a:solidFill>
                <a:latin typeface="Consolas" charset="0"/>
                <a:ea typeface="Consolas" charset="0"/>
                <a:cs typeface="Consolas" charset="0"/>
              </a:rPr>
              <a:t> fin;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fin.open</a:t>
            </a:r>
            <a:r>
              <a:rPr lang="en-US" sz="1600" dirty="0">
                <a:solidFill>
                  <a:schemeClr val="bg1">
                    <a:lumMod val="65000"/>
                  </a:schemeClr>
                </a:solidFill>
                <a:latin typeface="Consolas" charset="0"/>
                <a:ea typeface="Consolas" charset="0"/>
                <a:cs typeface="Consolas" charset="0"/>
              </a:rPr>
              <a:t>(filename);</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b="1" dirty="0" err="1">
                <a:solidFill>
                  <a:schemeClr val="tx1"/>
                </a:solidFill>
                <a:latin typeface="Consolas" charset="0"/>
                <a:ea typeface="Consolas" charset="0"/>
                <a:cs typeface="Consolas" charset="0"/>
              </a:rPr>
              <a:t>fin.fail</a:t>
            </a:r>
            <a:r>
              <a:rPr lang="en-US" sz="1600" b="1" dirty="0">
                <a:solidFill>
                  <a:schemeClr val="tx1"/>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a:solidFill>
                  <a:schemeClr val="tx1"/>
                </a:solidFill>
                <a:latin typeface="Consolas" charset="0"/>
                <a:ea typeface="Consolas" charset="0"/>
                <a:cs typeface="Consolas" charset="0"/>
              </a:rPr>
              <a:t>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14" name="Rectangle 13"/>
          <p:cNvSpPr/>
          <p:nvPr/>
        </p:nvSpPr>
        <p:spPr>
          <a:xfrm>
            <a:off x="4435311" y="1726345"/>
            <a:ext cx="4541642" cy="287260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string name;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double weight;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fin &gt;&gt; name &gt;&gt; age &gt;&gt; weight;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fin.close</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name &lt;&lt; ", " &lt;&lt; age &lt;&lt; ",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t>Input File Stream</a:t>
            </a:r>
          </a:p>
        </p:txBody>
      </p:sp>
      <p:sp>
        <p:nvSpPr>
          <p:cNvPr id="6" name="Rectangle 5"/>
          <p:cNvSpPr/>
          <p:nvPr/>
        </p:nvSpPr>
        <p:spPr>
          <a:xfrm>
            <a:off x="5412259" y="5461686"/>
            <a:ext cx="3450548"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\n</a:t>
            </a:r>
            <a:r>
              <a:rPr lang="en-US" sz="1600" dirty="0">
                <a:latin typeface="Consolas" pitchFamily="49" charset="0"/>
              </a:rPr>
              <a:t> </a:t>
            </a:r>
          </a:p>
          <a:p>
            <a:r>
              <a:rPr lang="en-US" sz="1600" dirty="0">
                <a:latin typeface="Consolas" pitchFamily="49" charset="0"/>
              </a:rPr>
              <a:t>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5178623"/>
            <a:ext cx="927946" cy="307777"/>
          </a:xfrm>
          <a:prstGeom prst="rect">
            <a:avLst/>
          </a:prstGeom>
          <a:noFill/>
          <a:effectLst/>
        </p:spPr>
        <p:txBody>
          <a:bodyPr wrap="none" rtlCol="0">
            <a:spAutoFit/>
          </a:bodyPr>
          <a:lstStyle/>
          <a:p>
            <a:r>
              <a:rPr lang="en-US" sz="1400" dirty="0">
                <a:latin typeface="Chalkduster"/>
                <a:cs typeface="Chalkduster"/>
              </a:rPr>
              <a:t>data3.txt</a:t>
            </a:r>
          </a:p>
        </p:txBody>
      </p:sp>
      <p:sp>
        <p:nvSpPr>
          <p:cNvPr id="9" name="TextBox 8"/>
          <p:cNvSpPr txBox="1"/>
          <p:nvPr/>
        </p:nvSpPr>
        <p:spPr>
          <a:xfrm>
            <a:off x="392511" y="6295254"/>
            <a:ext cx="1330814"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input_file.cpp</a:t>
            </a:r>
          </a:p>
        </p:txBody>
      </p:sp>
      <p:sp>
        <p:nvSpPr>
          <p:cNvPr id="12" name="Slide Number Placeholder 11"/>
          <p:cNvSpPr>
            <a:spLocks noGrp="1"/>
          </p:cNvSpPr>
          <p:nvPr>
            <p:ph type="sldNum" sz="quarter" idx="12"/>
          </p:nvPr>
        </p:nvSpPr>
        <p:spPr>
          <a:effectLst/>
        </p:spPr>
        <p:txBody>
          <a:bodyPr/>
          <a:lstStyle/>
          <a:p>
            <a:fld id="{A2D5F323-9395-A24C-8003-89F99F5948AE}" type="slidenum">
              <a:rPr lang="en-US" smtClean="0"/>
              <a:pPr/>
              <a:t>16</a:t>
            </a:fld>
            <a:endParaRPr lang="en-US"/>
          </a:p>
        </p:txBody>
      </p:sp>
      <p:sp>
        <p:nvSpPr>
          <p:cNvPr id="18" name="TextBox 17"/>
          <p:cNvSpPr txBox="1"/>
          <p:nvPr/>
        </p:nvSpPr>
        <p:spPr>
          <a:xfrm>
            <a:off x="4155405" y="3362595"/>
            <a:ext cx="2684307" cy="646986"/>
          </a:xfrm>
          <a:prstGeom prst="roundRect">
            <a:avLst/>
          </a:prstGeom>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Exit the program if the file does </a:t>
            </a:r>
            <a:r>
              <a:rPr lang="en-US" sz="1600">
                <a:latin typeface="Avenir Next Condensed" charset="0"/>
                <a:ea typeface="Avenir Next Condensed" charset="0"/>
                <a:cs typeface="Avenir Next Condensed" charset="0"/>
              </a:rPr>
              <a:t>not exist</a:t>
            </a:r>
          </a:p>
        </p:txBody>
      </p:sp>
      <p:cxnSp>
        <p:nvCxnSpPr>
          <p:cNvPr id="19" name="Straight Arrow Connector 18"/>
          <p:cNvCxnSpPr>
            <a:endCxn id="18" idx="1"/>
          </p:cNvCxnSpPr>
          <p:nvPr/>
        </p:nvCxnSpPr>
        <p:spPr>
          <a:xfrm flipV="1">
            <a:off x="2242628" y="3686088"/>
            <a:ext cx="1912777" cy="1841483"/>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51523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a:effectLst/>
        </p:spPr>
        <p:txBody>
          <a:bodyPr/>
          <a:lstStyle/>
          <a:p>
            <a:r>
              <a:rPr lang="en-US" dirty="0"/>
              <a:t>A basic example for </a:t>
            </a:r>
            <a:r>
              <a:rPr lang="en-US" b="1" dirty="0">
                <a:solidFill>
                  <a:schemeClr val="accent6">
                    <a:lumMod val="75000"/>
                  </a:schemeClr>
                </a:solidFill>
              </a:rPr>
              <a:t>reading from an existing file</a:t>
            </a:r>
          </a:p>
        </p:txBody>
      </p:sp>
      <p:sp>
        <p:nvSpPr>
          <p:cNvPr id="18" name="Rectangle 17"/>
          <p:cNvSpPr/>
          <p:nvPr/>
        </p:nvSpPr>
        <p:spPr>
          <a:xfrm>
            <a:off x="392511" y="2059459"/>
            <a:ext cx="4688176" cy="428907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char filename[80] = "data3.txt";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ifstream</a:t>
            </a:r>
            <a:r>
              <a:rPr lang="en-US" sz="1600" dirty="0">
                <a:solidFill>
                  <a:schemeClr val="bg1">
                    <a:lumMod val="65000"/>
                  </a:schemeClr>
                </a:solidFill>
                <a:latin typeface="Consolas" charset="0"/>
                <a:ea typeface="Consolas" charset="0"/>
                <a:cs typeface="Consolas" charset="0"/>
              </a:rPr>
              <a:t> fin;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fin.open</a:t>
            </a:r>
            <a:r>
              <a:rPr lang="en-US" sz="1600" dirty="0">
                <a:solidFill>
                  <a:schemeClr val="bg1">
                    <a:lumMod val="65000"/>
                  </a:schemeClr>
                </a:solidFill>
                <a:latin typeface="Consolas" charset="0"/>
                <a:ea typeface="Consolas" charset="0"/>
                <a:cs typeface="Consolas" charset="0"/>
              </a:rPr>
              <a:t>(filename);</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dirty="0" err="1">
                <a:solidFill>
                  <a:schemeClr val="bg1">
                    <a:lumMod val="65000"/>
                  </a:schemeClr>
                </a:solidFill>
                <a:latin typeface="Consolas" charset="0"/>
                <a:ea typeface="Consolas" charset="0"/>
                <a:cs typeface="Consolas" charset="0"/>
              </a:rPr>
              <a:t>fin.fail</a:t>
            </a:r>
            <a:r>
              <a:rPr lang="en-US" sz="1600" dirty="0">
                <a:solidFill>
                  <a:schemeClr val="bg1">
                    <a:lumMod val="65000"/>
                  </a:schemeClr>
                </a:solidFill>
                <a:latin typeface="Consolas" charset="0"/>
                <a:ea typeface="Consolas" charset="0"/>
                <a:cs typeface="Consolas" charset="0"/>
              </a:rPr>
              <a:t>()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19" name="Rectangle 18"/>
          <p:cNvSpPr/>
          <p:nvPr/>
        </p:nvSpPr>
        <p:spPr>
          <a:xfrm>
            <a:off x="4435311" y="1726345"/>
            <a:ext cx="4541642" cy="287260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string name;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double weight;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a:solidFill>
                  <a:schemeClr val="tx1"/>
                </a:solidFill>
                <a:latin typeface="Consolas" charset="0"/>
                <a:ea typeface="Consolas" charset="0"/>
                <a:cs typeface="Consolas" charset="0"/>
              </a:rPr>
              <a:t>fin &gt;&gt; name &gt;&gt; age &gt;&gt; weight;</a:t>
            </a:r>
          </a:p>
          <a:p>
            <a:pPr defTabSz="511175">
              <a:tabLst>
                <a:tab pos="346075" algn="l"/>
                <a:tab pos="684213" algn="l"/>
              </a:tabLst>
            </a:pPr>
            <a:r>
              <a:rPr lang="en-US" sz="1600" b="1" dirty="0">
                <a:solidFill>
                  <a:schemeClr val="tx1"/>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fin.close</a:t>
            </a:r>
            <a:r>
              <a:rPr lang="en-US" sz="1600" b="1"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name &lt;&lt; ", " &lt;&lt; age &lt;&lt; ",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t>Input File Stream</a:t>
            </a:r>
          </a:p>
        </p:txBody>
      </p:sp>
      <p:sp>
        <p:nvSpPr>
          <p:cNvPr id="6" name="Rectangle 5"/>
          <p:cNvSpPr/>
          <p:nvPr/>
        </p:nvSpPr>
        <p:spPr>
          <a:xfrm>
            <a:off x="5412259" y="4573971"/>
            <a:ext cx="3450548"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\n</a:t>
            </a:r>
            <a:r>
              <a:rPr lang="en-US" sz="1600" dirty="0">
                <a:latin typeface="Consolas" pitchFamily="49" charset="0"/>
              </a:rPr>
              <a:t> </a:t>
            </a:r>
          </a:p>
          <a:p>
            <a:r>
              <a:rPr lang="en-US" sz="1600" dirty="0">
                <a:latin typeface="Consolas" pitchFamily="49" charset="0"/>
              </a:rPr>
              <a:t>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7841062" y="4290908"/>
            <a:ext cx="927946" cy="307777"/>
          </a:xfrm>
          <a:prstGeom prst="rect">
            <a:avLst/>
          </a:prstGeom>
          <a:noFill/>
          <a:effectLst/>
        </p:spPr>
        <p:txBody>
          <a:bodyPr wrap="none" rtlCol="0">
            <a:spAutoFit/>
          </a:bodyPr>
          <a:lstStyle/>
          <a:p>
            <a:r>
              <a:rPr lang="en-US" sz="1400" dirty="0">
                <a:latin typeface="Chalkduster"/>
                <a:cs typeface="Chalkduster"/>
              </a:rPr>
              <a:t>data3.txt</a:t>
            </a:r>
          </a:p>
        </p:txBody>
      </p:sp>
      <p:sp>
        <p:nvSpPr>
          <p:cNvPr id="9" name="TextBox 8"/>
          <p:cNvSpPr txBox="1"/>
          <p:nvPr/>
        </p:nvSpPr>
        <p:spPr>
          <a:xfrm>
            <a:off x="392511" y="6295254"/>
            <a:ext cx="1330814"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input_file.cpp</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17</a:t>
            </a:fld>
            <a:endParaRPr lang="en-US"/>
          </a:p>
        </p:txBody>
      </p:sp>
      <p:sp>
        <p:nvSpPr>
          <p:cNvPr id="14" name="Rounded Rectangle 13"/>
          <p:cNvSpPr/>
          <p:nvPr/>
        </p:nvSpPr>
        <p:spPr>
          <a:xfrm>
            <a:off x="392511" y="2660822"/>
            <a:ext cx="3001478" cy="1062681"/>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Read from the file stream </a:t>
            </a:r>
            <a:r>
              <a:rPr lang="en-US" sz="1600" b="1" dirty="0">
                <a:latin typeface="Avenir Next Condensed" charset="0"/>
                <a:ea typeface="Avenir Next Condensed" charset="0"/>
                <a:cs typeface="Avenir Next Condensed" charset="0"/>
              </a:rPr>
              <a:t>fin </a:t>
            </a:r>
            <a:r>
              <a:rPr lang="en-US" sz="1600" dirty="0">
                <a:latin typeface="Avenir Next Condensed" charset="0"/>
                <a:ea typeface="Avenir Next Condensed" charset="0"/>
                <a:cs typeface="Avenir Next Condensed" charset="0"/>
              </a:rPr>
              <a:t>using the extraction operator &gt;&gt;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(just as what we do with </a:t>
            </a:r>
            <a:r>
              <a:rPr lang="en-US" sz="1600" dirty="0" err="1">
                <a:latin typeface="Avenir Next Condensed" charset="0"/>
                <a:ea typeface="Avenir Next Condensed" charset="0"/>
                <a:cs typeface="Avenir Next Condensed" charset="0"/>
              </a:rPr>
              <a:t>cin</a:t>
            </a:r>
            <a:r>
              <a:rPr lang="en-US" sz="1600" dirty="0">
                <a:latin typeface="Avenir Next Condensed" charset="0"/>
                <a:ea typeface="Avenir Next Condensed" charset="0"/>
                <a:cs typeface="Avenir Next Condensed" charset="0"/>
              </a:rPr>
              <a:t>)</a:t>
            </a:r>
          </a:p>
        </p:txBody>
      </p:sp>
      <p:sp>
        <p:nvSpPr>
          <p:cNvPr id="15" name="Rounded Rectangle 14"/>
          <p:cNvSpPr/>
          <p:nvPr/>
        </p:nvSpPr>
        <p:spPr>
          <a:xfrm>
            <a:off x="731476" y="4115942"/>
            <a:ext cx="3530759" cy="1062681"/>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Finally disconnects the file stream </a:t>
            </a:r>
            <a:r>
              <a:rPr lang="en-US" sz="1600" b="1" dirty="0">
                <a:latin typeface="Avenir Next Condensed" charset="0"/>
                <a:ea typeface="Avenir Next Condensed" charset="0"/>
                <a:cs typeface="Avenir Next Condensed" charset="0"/>
              </a:rPr>
              <a:t>fin</a:t>
            </a:r>
            <a:r>
              <a:rPr lang="en-US" sz="1600" dirty="0">
                <a:latin typeface="Avenir Next Condensed" charset="0"/>
                <a:ea typeface="Avenir Next Condensed" charset="0"/>
                <a:cs typeface="Avenir Next Condensed" charset="0"/>
              </a:rPr>
              <a:t> from the external file</a:t>
            </a:r>
          </a:p>
        </p:txBody>
      </p:sp>
      <p:cxnSp>
        <p:nvCxnSpPr>
          <p:cNvPr id="16" name="Straight Arrow Connector 15"/>
          <p:cNvCxnSpPr>
            <a:endCxn id="14" idx="3"/>
          </p:cNvCxnSpPr>
          <p:nvPr/>
        </p:nvCxnSpPr>
        <p:spPr>
          <a:xfrm flipH="1">
            <a:off x="3393989" y="2916936"/>
            <a:ext cx="1379179" cy="275227"/>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a:xfrm flipH="1">
            <a:off x="3657601" y="3192163"/>
            <a:ext cx="1115567" cy="923779"/>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25" name="Rectangle 24"/>
          <p:cNvSpPr/>
          <p:nvPr/>
        </p:nvSpPr>
        <p:spPr>
          <a:xfrm>
            <a:off x="5412259" y="5807676"/>
            <a:ext cx="3450548" cy="54867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 30, 130.5</a:t>
            </a:r>
            <a:endParaRPr lang="en-US" sz="1600" dirty="0">
              <a:solidFill>
                <a:schemeClr val="tx1">
                  <a:lumMod val="50000"/>
                  <a:lumOff val="50000"/>
                </a:schemeClr>
              </a:solidFill>
              <a:latin typeface="Consolas" pitchFamily="49" charset="0"/>
            </a:endParaRPr>
          </a:p>
        </p:txBody>
      </p:sp>
      <p:sp>
        <p:nvSpPr>
          <p:cNvPr id="26" name="TextBox 25"/>
          <p:cNvSpPr txBox="1"/>
          <p:nvPr/>
        </p:nvSpPr>
        <p:spPr>
          <a:xfrm>
            <a:off x="7308686" y="5566878"/>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Tree>
    <p:extLst>
      <p:ext uri="{BB962C8B-B14F-4D97-AF65-F5344CB8AC3E}">
        <p14:creationId xmlns:p14="http://schemas.microsoft.com/office/powerpoint/2010/main" val="41069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5" grpId="0" animBg="1"/>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Summary</a:t>
            </a:r>
            <a:r>
              <a:rPr lang="en-US" dirty="0"/>
              <a:t> </a:t>
            </a:r>
            <a:br>
              <a:rPr lang="en-US" dirty="0"/>
            </a:br>
            <a:r>
              <a:rPr lang="en-US" sz="3600" dirty="0"/>
              <a:t>Steps for Reading Input from a File</a:t>
            </a:r>
          </a:p>
        </p:txBody>
      </p:sp>
      <p:sp>
        <p:nvSpPr>
          <p:cNvPr id="3" name="Content Placeholder 2"/>
          <p:cNvSpPr>
            <a:spLocks noGrp="1"/>
          </p:cNvSpPr>
          <p:nvPr>
            <p:ph idx="1"/>
          </p:nvPr>
        </p:nvSpPr>
        <p:spPr>
          <a:xfrm>
            <a:off x="457201" y="1888273"/>
            <a:ext cx="5408758" cy="4237890"/>
          </a:xfrm>
        </p:spPr>
        <p:txBody>
          <a:bodyPr>
            <a:normAutofit/>
          </a:bodyPr>
          <a:lstStyle/>
          <a:p>
            <a:pPr marL="514350" indent="-457200">
              <a:buFont typeface="+mj-lt"/>
              <a:buAutoNum type="arabicPeriod"/>
            </a:pPr>
            <a:r>
              <a:rPr lang="en-US" sz="2000" dirty="0"/>
              <a:t>Declare an </a:t>
            </a:r>
            <a:r>
              <a:rPr lang="en-US" sz="2000" b="1" dirty="0" err="1"/>
              <a:t>ifstream</a:t>
            </a:r>
            <a:r>
              <a:rPr lang="en-US" sz="2000" b="1" dirty="0"/>
              <a:t> </a:t>
            </a:r>
            <a:r>
              <a:rPr lang="en-US" sz="2000" dirty="0"/>
              <a:t>object.</a:t>
            </a:r>
          </a:p>
          <a:p>
            <a:pPr marL="514350" indent="-457200">
              <a:buFont typeface="+mj-lt"/>
              <a:buAutoNum type="arabicPeriod"/>
            </a:pPr>
            <a:endParaRPr lang="en-US" sz="2000" dirty="0"/>
          </a:p>
          <a:p>
            <a:pPr marL="514350" indent="-457200">
              <a:buFont typeface="+mj-lt"/>
              <a:buAutoNum type="arabicPeriod"/>
            </a:pPr>
            <a:r>
              <a:rPr lang="en-US" sz="2000" dirty="0"/>
              <a:t>Open the file</a:t>
            </a:r>
          </a:p>
          <a:p>
            <a:pPr marL="514350" indent="-457200">
              <a:buFont typeface="+mj-lt"/>
              <a:buAutoNum type="arabicPeriod"/>
            </a:pPr>
            <a:endParaRPr lang="en-US" sz="2000" dirty="0"/>
          </a:p>
          <a:p>
            <a:pPr marL="514350" indent="-457200">
              <a:buFont typeface="+mj-lt"/>
              <a:buAutoNum type="arabicPeriod"/>
            </a:pPr>
            <a:r>
              <a:rPr lang="en-US" sz="2000" dirty="0"/>
              <a:t>Check if there is any error in opening the file</a:t>
            </a:r>
            <a:br>
              <a:rPr lang="en-US" sz="2000" dirty="0"/>
            </a:br>
            <a:r>
              <a:rPr lang="en-US" sz="2000" dirty="0"/>
              <a:t> </a:t>
            </a:r>
          </a:p>
          <a:p>
            <a:pPr marL="514350" indent="-457200">
              <a:buFont typeface="+mj-lt"/>
              <a:buAutoNum type="arabicPeriod"/>
            </a:pPr>
            <a:r>
              <a:rPr lang="en-US" sz="2000" dirty="0"/>
              <a:t>Read data from file using the extraction operator </a:t>
            </a:r>
            <a:r>
              <a:rPr lang="en-US" sz="2000" b="1" dirty="0"/>
              <a:t>&gt;&gt;</a:t>
            </a:r>
            <a:r>
              <a:rPr lang="en-US" sz="2000" dirty="0"/>
              <a:t> </a:t>
            </a:r>
          </a:p>
          <a:p>
            <a:pPr marL="514350" indent="-457200">
              <a:buFont typeface="+mj-lt"/>
              <a:buAutoNum type="arabicPeriod"/>
            </a:pPr>
            <a:endParaRPr lang="en-US" sz="2000" dirty="0"/>
          </a:p>
          <a:p>
            <a:pPr marL="514350" indent="-457200">
              <a:buFont typeface="+mj-lt"/>
              <a:buAutoNum type="arabicPeriod"/>
            </a:pPr>
            <a:r>
              <a:rPr lang="en-US" sz="2000" dirty="0"/>
              <a:t>Close the file</a:t>
            </a: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18</a:t>
            </a:fld>
            <a:endParaRPr lang="en-US"/>
          </a:p>
        </p:txBody>
      </p:sp>
      <p:sp>
        <p:nvSpPr>
          <p:cNvPr id="6" name="Rectangle 5">
            <a:extLst>
              <a:ext uri="{FF2B5EF4-FFF2-40B4-BE49-F238E27FC236}">
                <a16:creationId xmlns:a16="http://schemas.microsoft.com/office/drawing/2014/main" id="{D863D01E-110E-4475-8978-477F78939F42}"/>
              </a:ext>
            </a:extLst>
          </p:cNvPr>
          <p:cNvSpPr/>
          <p:nvPr/>
        </p:nvSpPr>
        <p:spPr>
          <a:xfrm>
            <a:off x="5561158" y="1714500"/>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solidFill>
                  <a:schemeClr val="tx1"/>
                </a:solidFill>
                <a:latin typeface="Consolas" charset="0"/>
                <a:ea typeface="Consolas" charset="0"/>
                <a:cs typeface="Consolas" charset="0"/>
              </a:rPr>
              <a:t>ifstream</a:t>
            </a:r>
            <a:r>
              <a:rPr lang="en-US" sz="1600" b="1" dirty="0">
                <a:solidFill>
                  <a:schemeClr val="tx1"/>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fin;</a:t>
            </a:r>
            <a:endParaRPr lang="en-US" sz="1600" dirty="0">
              <a:solidFill>
                <a:schemeClr val="accent6">
                  <a:lumMod val="75000"/>
                </a:schemeClr>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86598066-3E25-41DC-85D1-6D48BF8CC20B}"/>
              </a:ext>
            </a:extLst>
          </p:cNvPr>
          <p:cNvSpPr/>
          <p:nvPr/>
        </p:nvSpPr>
        <p:spPr>
          <a:xfrm>
            <a:off x="5561158" y="2506412"/>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solidFill>
                  <a:schemeClr val="tx1"/>
                </a:solidFill>
                <a:latin typeface="Consolas" charset="0"/>
                <a:ea typeface="Consolas" charset="0"/>
                <a:cs typeface="Consolas" charset="0"/>
              </a:rPr>
              <a:t>fin</a:t>
            </a:r>
            <a:r>
              <a:rPr lang="en-US" sz="1600" b="1" dirty="0" err="1">
                <a:solidFill>
                  <a:schemeClr val="tx1"/>
                </a:solidFill>
                <a:latin typeface="Consolas" charset="0"/>
                <a:ea typeface="Consolas" charset="0"/>
                <a:cs typeface="Consolas" charset="0"/>
              </a:rPr>
              <a:t>.open</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data.txt</a:t>
            </a:r>
            <a:r>
              <a:rPr lang="en-US" sz="1600" dirty="0">
                <a:solidFill>
                  <a:schemeClr val="tx1"/>
                </a:solidFill>
                <a:latin typeface="Consolas" charset="0"/>
                <a:ea typeface="Consolas" charset="0"/>
                <a:cs typeface="Consolas" charset="0"/>
              </a:rPr>
              <a:t>"</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8" name="Rectangle 7">
            <a:extLst>
              <a:ext uri="{FF2B5EF4-FFF2-40B4-BE49-F238E27FC236}">
                <a16:creationId xmlns:a16="http://schemas.microsoft.com/office/drawing/2014/main" id="{B09C8BC5-4347-4C5C-9166-2313B23F736B}"/>
              </a:ext>
            </a:extLst>
          </p:cNvPr>
          <p:cNvSpPr/>
          <p:nvPr/>
        </p:nvSpPr>
        <p:spPr>
          <a:xfrm>
            <a:off x="5865958" y="3266541"/>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solidFill>
                  <a:schemeClr val="tx1"/>
                </a:solidFill>
                <a:latin typeface="Consolas" charset="0"/>
                <a:ea typeface="Consolas" charset="0"/>
                <a:cs typeface="Consolas" charset="0"/>
              </a:rPr>
              <a:t>if (</a:t>
            </a:r>
            <a:r>
              <a:rPr lang="en-US" sz="1600" dirty="0" err="1">
                <a:solidFill>
                  <a:schemeClr val="tx1"/>
                </a:solidFill>
                <a:latin typeface="Consolas" charset="0"/>
                <a:ea typeface="Consolas" charset="0"/>
                <a:cs typeface="Consolas" charset="0"/>
              </a:rPr>
              <a:t>fin</a:t>
            </a:r>
            <a:r>
              <a:rPr lang="en-US" sz="1600" b="1" dirty="0" err="1">
                <a:solidFill>
                  <a:schemeClr val="tx1"/>
                </a:solidFill>
                <a:latin typeface="Consolas" charset="0"/>
                <a:ea typeface="Consolas" charset="0"/>
                <a:cs typeface="Consolas" charset="0"/>
              </a:rPr>
              <a:t>.fail</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r>
              <a:rPr lang="en-US" sz="1600" b="1" dirty="0">
                <a:solidFill>
                  <a:schemeClr val="tx1"/>
                </a:solidFill>
                <a:latin typeface="Consolas" charset="0"/>
                <a:ea typeface="Consolas" charset="0"/>
                <a:cs typeface="Consolas" charset="0"/>
              </a:rPr>
              <a:t> </a:t>
            </a:r>
            <a:endParaRPr lang="en-US" sz="1600" dirty="0">
              <a:solidFill>
                <a:schemeClr val="accent6">
                  <a:lumMod val="75000"/>
                </a:schemeClr>
              </a:solidFill>
              <a:latin typeface="Consolas" charset="0"/>
              <a:ea typeface="Consolas" charset="0"/>
              <a:cs typeface="Consolas" charset="0"/>
            </a:endParaRPr>
          </a:p>
        </p:txBody>
      </p:sp>
      <p:sp>
        <p:nvSpPr>
          <p:cNvPr id="9" name="Rectangle 8">
            <a:extLst>
              <a:ext uri="{FF2B5EF4-FFF2-40B4-BE49-F238E27FC236}">
                <a16:creationId xmlns:a16="http://schemas.microsoft.com/office/drawing/2014/main" id="{6F2952F5-82E1-499D-86B4-2C4FAC3A200C}"/>
              </a:ext>
            </a:extLst>
          </p:cNvPr>
          <p:cNvSpPr/>
          <p:nvPr/>
        </p:nvSpPr>
        <p:spPr>
          <a:xfrm>
            <a:off x="5561158" y="4026670"/>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solidFill>
                  <a:schemeClr val="tx1"/>
                </a:solidFill>
                <a:latin typeface="Consolas" charset="0"/>
                <a:ea typeface="Consolas" charset="0"/>
                <a:cs typeface="Consolas" charset="0"/>
              </a:rPr>
              <a:t>fin &gt;&gt; </a:t>
            </a:r>
            <a:r>
              <a:rPr lang="en-US" sz="1600" dirty="0">
                <a:solidFill>
                  <a:schemeClr val="tx1"/>
                </a:solidFill>
                <a:latin typeface="Consolas" charset="0"/>
                <a:ea typeface="Consolas" charset="0"/>
                <a:cs typeface="Consolas" charset="0"/>
              </a:rPr>
              <a:t>x;</a:t>
            </a:r>
            <a:endParaRPr lang="en-US" sz="1600" dirty="0">
              <a:solidFill>
                <a:schemeClr val="accent6">
                  <a:lumMod val="75000"/>
                </a:schemeClr>
              </a:solidFill>
              <a:latin typeface="Consolas" charset="0"/>
              <a:ea typeface="Consolas" charset="0"/>
              <a:cs typeface="Consolas" charset="0"/>
            </a:endParaRPr>
          </a:p>
        </p:txBody>
      </p:sp>
      <p:sp>
        <p:nvSpPr>
          <p:cNvPr id="10" name="Rectangle 9">
            <a:extLst>
              <a:ext uri="{FF2B5EF4-FFF2-40B4-BE49-F238E27FC236}">
                <a16:creationId xmlns:a16="http://schemas.microsoft.com/office/drawing/2014/main" id="{E72481C1-40EC-41C5-91D5-5162DDD090BB}"/>
              </a:ext>
            </a:extLst>
          </p:cNvPr>
          <p:cNvSpPr/>
          <p:nvPr/>
        </p:nvSpPr>
        <p:spPr>
          <a:xfrm>
            <a:off x="5596263" y="4894755"/>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solidFill>
                  <a:schemeClr val="tx1"/>
                </a:solidFill>
                <a:latin typeface="Consolas" charset="0"/>
                <a:ea typeface="Consolas" charset="0"/>
                <a:cs typeface="Consolas" charset="0"/>
              </a:rPr>
              <a:t>fin</a:t>
            </a:r>
            <a:r>
              <a:rPr lang="en-US" sz="1600" b="1" dirty="0" err="1">
                <a:solidFill>
                  <a:schemeClr val="tx1"/>
                </a:solidFill>
                <a:latin typeface="Consolas" charset="0"/>
                <a:ea typeface="Consolas" charset="0"/>
                <a:cs typeface="Consolas" charset="0"/>
              </a:rPr>
              <a:t>.close</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72868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until End of File (EOF)</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Very often, data have to be extracted sequentially from an input file until the end of file (</a:t>
            </a:r>
            <a:r>
              <a:rPr lang="en-US" b="1" dirty="0" err="1">
                <a:solidFill>
                  <a:schemeClr val="accent5">
                    <a:lumMod val="75000"/>
                  </a:schemeClr>
                </a:solidFill>
              </a:rPr>
              <a:t>eof</a:t>
            </a:r>
            <a:r>
              <a:rPr lang="en-US" dirty="0"/>
              <a:t>) has been reached (because we don't know the length of a file in advance) </a:t>
            </a:r>
          </a:p>
          <a:p>
            <a:r>
              <a:rPr lang="en-US" dirty="0"/>
              <a:t>This can be done by using a </a:t>
            </a:r>
            <a:r>
              <a:rPr lang="en-US" b="1" dirty="0">
                <a:solidFill>
                  <a:schemeClr val="accent6">
                    <a:lumMod val="75000"/>
                  </a:schemeClr>
                </a:solidFill>
              </a:rPr>
              <a:t>while</a:t>
            </a:r>
            <a:r>
              <a:rPr lang="en-US" dirty="0"/>
              <a:t> loop as follows:</a:t>
            </a:r>
          </a:p>
          <a:p>
            <a:endParaRPr lang="en-US" dirty="0"/>
          </a:p>
          <a:p>
            <a:endParaRPr lang="en-US" dirty="0"/>
          </a:p>
          <a:p>
            <a:endParaRPr lang="en-US" dirty="0"/>
          </a:p>
          <a:p>
            <a:r>
              <a:rPr lang="en-US" dirty="0"/>
              <a:t>The return value of the expression </a:t>
            </a:r>
            <a:r>
              <a:rPr lang="en-US" b="1" dirty="0">
                <a:solidFill>
                  <a:schemeClr val="accent5">
                    <a:lumMod val="75000"/>
                  </a:schemeClr>
                </a:solidFill>
              </a:rPr>
              <a:t>fin &gt;&gt; x</a:t>
            </a:r>
            <a:r>
              <a:rPr lang="en-US" dirty="0"/>
              <a:t>:</a:t>
            </a:r>
          </a:p>
          <a:p>
            <a:pPr lvl="1"/>
            <a:r>
              <a:rPr lang="en-US" dirty="0"/>
              <a:t>A nonzero (</a:t>
            </a:r>
            <a:r>
              <a:rPr lang="en-US" dirty="0">
                <a:solidFill>
                  <a:schemeClr val="accent6">
                    <a:lumMod val="75000"/>
                  </a:schemeClr>
                </a:solidFill>
              </a:rPr>
              <a:t>true</a:t>
            </a:r>
            <a:r>
              <a:rPr lang="en-US" dirty="0"/>
              <a:t>) value indicates a datum has been read successfully </a:t>
            </a:r>
          </a:p>
          <a:p>
            <a:pPr lvl="1"/>
            <a:r>
              <a:rPr lang="en-US" dirty="0"/>
              <a:t>A zero (</a:t>
            </a:r>
            <a:r>
              <a:rPr lang="en-US" dirty="0">
                <a:solidFill>
                  <a:schemeClr val="accent6">
                    <a:lumMod val="75000"/>
                  </a:schemeClr>
                </a:solidFill>
              </a:rPr>
              <a:t>false</a:t>
            </a:r>
            <a:r>
              <a:rPr lang="en-US" dirty="0"/>
              <a:t>) value indicates the </a:t>
            </a:r>
            <a:r>
              <a:rPr lang="en-US" dirty="0" err="1"/>
              <a:t>eof</a:t>
            </a:r>
            <a:r>
              <a:rPr lang="en-US" dirty="0"/>
              <a:t> has been reached and no datum has been read </a:t>
            </a:r>
          </a:p>
        </p:txBody>
      </p:sp>
      <p:sp>
        <p:nvSpPr>
          <p:cNvPr id="5" name="Rectangle 4"/>
          <p:cNvSpPr/>
          <p:nvPr/>
        </p:nvSpPr>
        <p:spPr>
          <a:xfrm>
            <a:off x="3239664" y="3309550"/>
            <a:ext cx="2498125" cy="117389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while (</a:t>
            </a:r>
            <a:r>
              <a:rPr lang="en-US" sz="1600" b="1" dirty="0">
                <a:solidFill>
                  <a:schemeClr val="accent6">
                    <a:lumMod val="75000"/>
                  </a:schemeClr>
                </a:solidFill>
                <a:latin typeface="Consolas" charset="0"/>
                <a:ea typeface="Consolas" charset="0"/>
                <a:cs typeface="Consolas" charset="0"/>
              </a:rPr>
              <a:t>fin &gt;&gt; x</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19</a:t>
            </a:fld>
            <a:endParaRPr lang="en-US"/>
          </a:p>
        </p:txBody>
      </p:sp>
    </p:spTree>
    <p:extLst>
      <p:ext uri="{BB962C8B-B14F-4D97-AF65-F5344CB8AC3E}">
        <p14:creationId xmlns:p14="http://schemas.microsoft.com/office/powerpoint/2010/main" val="334569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E0D7-D4D6-2546-BC29-16BC569A70ED}"/>
              </a:ext>
            </a:extLst>
          </p:cNvPr>
          <p:cNvSpPr>
            <a:spLocks noGrp="1"/>
          </p:cNvSpPr>
          <p:nvPr>
            <p:ph type="title"/>
          </p:nvPr>
        </p:nvSpPr>
        <p:spPr/>
        <p:txBody>
          <a:bodyPr>
            <a:normAutofit/>
          </a:bodyPr>
          <a:lstStyle/>
          <a:p>
            <a:r>
              <a:rPr lang="en-US" dirty="0"/>
              <a:t>What are we going to learn?</a:t>
            </a:r>
          </a:p>
        </p:txBody>
      </p:sp>
      <p:sp>
        <p:nvSpPr>
          <p:cNvPr id="3" name="Content Placeholder 2">
            <a:extLst>
              <a:ext uri="{FF2B5EF4-FFF2-40B4-BE49-F238E27FC236}">
                <a16:creationId xmlns:a16="http://schemas.microsoft.com/office/drawing/2014/main" id="{C2A48133-8C50-EF49-B2DF-1AC4DC0DC884}"/>
              </a:ext>
            </a:extLst>
          </p:cNvPr>
          <p:cNvSpPr>
            <a:spLocks noGrp="1"/>
          </p:cNvSpPr>
          <p:nvPr>
            <p:ph idx="1"/>
          </p:nvPr>
        </p:nvSpPr>
        <p:spPr/>
        <p:txBody>
          <a:bodyPr>
            <a:normAutofit/>
          </a:bodyPr>
          <a:lstStyle/>
          <a:p>
            <a:r>
              <a:rPr lang="en-US" dirty="0"/>
              <a:t>C++ Streams</a:t>
            </a:r>
          </a:p>
          <a:p>
            <a:r>
              <a:rPr lang="en-US" dirty="0"/>
              <a:t>File streams</a:t>
            </a:r>
          </a:p>
          <a:p>
            <a:pPr lvl="1"/>
            <a:r>
              <a:rPr lang="en-US" dirty="0"/>
              <a:t>Output file streams</a:t>
            </a:r>
          </a:p>
          <a:p>
            <a:pPr lvl="2"/>
            <a:r>
              <a:rPr lang="en-US" dirty="0"/>
              <a:t>Write to file </a:t>
            </a:r>
          </a:p>
          <a:p>
            <a:pPr lvl="2"/>
            <a:r>
              <a:rPr lang="en-US" dirty="0"/>
              <a:t>Appending data to a file </a:t>
            </a:r>
          </a:p>
          <a:p>
            <a:pPr lvl="1"/>
            <a:r>
              <a:rPr lang="en-US" dirty="0"/>
              <a:t>Input file streams</a:t>
            </a:r>
          </a:p>
          <a:p>
            <a:pPr lvl="2"/>
            <a:r>
              <a:rPr lang="en-US" dirty="0"/>
              <a:t>Read from file</a:t>
            </a:r>
          </a:p>
          <a:p>
            <a:r>
              <a:rPr lang="en-US" dirty="0"/>
              <a:t>String streams</a:t>
            </a:r>
          </a:p>
          <a:p>
            <a:r>
              <a:rPr lang="en-US" dirty="0"/>
              <a:t>Stream output formatting</a:t>
            </a:r>
          </a:p>
          <a:p>
            <a:pPr lvl="1"/>
            <a:r>
              <a:rPr lang="en-US" dirty="0"/>
              <a:t>Output manipulators: </a:t>
            </a:r>
            <a:r>
              <a:rPr lang="en-US" dirty="0" err="1"/>
              <a:t>showpoint</a:t>
            </a:r>
            <a:r>
              <a:rPr lang="en-US" dirty="0"/>
              <a:t>, fixed, scientific, </a:t>
            </a:r>
            <a:r>
              <a:rPr lang="en-US" dirty="0" err="1"/>
              <a:t>setprecision</a:t>
            </a:r>
            <a:r>
              <a:rPr lang="en-US" dirty="0"/>
              <a:t>, </a:t>
            </a:r>
            <a:r>
              <a:rPr lang="en-US" dirty="0" err="1"/>
              <a:t>setw</a:t>
            </a:r>
            <a:r>
              <a:rPr lang="en-US" dirty="0"/>
              <a:t>, </a:t>
            </a:r>
            <a:r>
              <a:rPr lang="en-US" dirty="0" err="1"/>
              <a:t>setfill</a:t>
            </a:r>
            <a:r>
              <a:rPr lang="en-US" dirty="0"/>
              <a:t>, left/right </a:t>
            </a:r>
          </a:p>
          <a:p>
            <a:pPr lvl="1"/>
            <a:endParaRPr lang="en-US" dirty="0"/>
          </a:p>
        </p:txBody>
      </p:sp>
      <p:sp>
        <p:nvSpPr>
          <p:cNvPr id="4" name="Slide Number Placeholder 3">
            <a:extLst>
              <a:ext uri="{FF2B5EF4-FFF2-40B4-BE49-F238E27FC236}">
                <a16:creationId xmlns:a16="http://schemas.microsoft.com/office/drawing/2014/main" id="{1C1DC1E5-B57F-7846-AC6D-B01C66ADB4E0}"/>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136683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until End of File (EOF)</a:t>
            </a:r>
          </a:p>
        </p:txBody>
      </p:sp>
      <p:sp>
        <p:nvSpPr>
          <p:cNvPr id="3" name="Content Placeholder 2"/>
          <p:cNvSpPr>
            <a:spLocks noGrp="1"/>
          </p:cNvSpPr>
          <p:nvPr>
            <p:ph idx="1"/>
          </p:nvPr>
        </p:nvSpPr>
        <p:spPr>
          <a:xfrm>
            <a:off x="286603" y="1261468"/>
            <a:ext cx="8584442" cy="4966945"/>
          </a:xfrm>
          <a:effectLst/>
        </p:spPr>
        <p:txBody>
          <a:bodyPr/>
          <a:lstStyle/>
          <a:p>
            <a:r>
              <a:rPr lang="en-US" dirty="0"/>
              <a:t>Example</a:t>
            </a:r>
          </a:p>
        </p:txBody>
      </p:sp>
      <p:sp>
        <p:nvSpPr>
          <p:cNvPr id="5" name="Rectangle 4"/>
          <p:cNvSpPr/>
          <p:nvPr/>
        </p:nvSpPr>
        <p:spPr>
          <a:xfrm>
            <a:off x="392511" y="1745129"/>
            <a:ext cx="4688176" cy="460340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iostream</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fstream</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cstdlib</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tx1">
                    <a:lumMod val="50000"/>
                    <a:lumOff val="50000"/>
                  </a:schemeClr>
                </a:solidFill>
                <a:latin typeface="Consolas" charset="0"/>
                <a:ea typeface="Consolas" charset="0"/>
                <a:cs typeface="Consolas" charset="0"/>
              </a:rPr>
              <a:t>int</a:t>
            </a:r>
            <a:r>
              <a:rPr lang="en-US" sz="1600" dirty="0">
                <a:solidFill>
                  <a:schemeClr val="tx1">
                    <a:lumMod val="50000"/>
                    <a:lumOff val="50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ifstream</a:t>
            </a:r>
            <a:r>
              <a:rPr lang="en-US" sz="1600" dirty="0">
                <a:solidFill>
                  <a:schemeClr val="tx1">
                    <a:lumMod val="50000"/>
                    <a:lumOff val="50000"/>
                  </a:schemeClr>
                </a:solidFill>
                <a:latin typeface="Consolas" charset="0"/>
                <a:ea typeface="Consolas" charset="0"/>
                <a:cs typeface="Consolas" charset="0"/>
              </a:rPr>
              <a:t> fin;</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fin.open</a:t>
            </a:r>
            <a:r>
              <a:rPr lang="en-US" sz="1600" dirty="0">
                <a:solidFill>
                  <a:schemeClr val="tx1">
                    <a:lumMod val="50000"/>
                    <a:lumOff val="50000"/>
                  </a:schemeClr>
                </a:solidFill>
                <a:latin typeface="Consolas" charset="0"/>
                <a:ea typeface="Consolas" charset="0"/>
                <a:cs typeface="Consolas" charset="0"/>
              </a:rPr>
              <a:t>("data4.txt");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if (</a:t>
            </a:r>
            <a:r>
              <a:rPr lang="en-US" sz="1600" dirty="0" err="1">
                <a:solidFill>
                  <a:schemeClr val="tx1">
                    <a:lumMod val="50000"/>
                    <a:lumOff val="50000"/>
                  </a:schemeClr>
                </a:solidFill>
                <a:latin typeface="Consolas" charset="0"/>
                <a:ea typeface="Consolas" charset="0"/>
                <a:cs typeface="Consolas" charset="0"/>
              </a:rPr>
              <a:t>fin.fail</a:t>
            </a:r>
            <a:r>
              <a:rPr lang="en-US" sz="1600" dirty="0">
                <a:solidFill>
                  <a:schemeClr val="tx1">
                    <a:lumMod val="50000"/>
                    <a:lumOff val="50000"/>
                  </a:schemeClr>
                </a:solidFill>
                <a:latin typeface="Consolas" charset="0"/>
                <a:ea typeface="Consolas" charset="0"/>
                <a:cs typeface="Consolas" charset="0"/>
              </a:rPr>
              <a:t>())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cout</a:t>
            </a:r>
            <a:r>
              <a:rPr lang="en-US" sz="1600" dirty="0">
                <a:solidFill>
                  <a:schemeClr val="tx1">
                    <a:lumMod val="50000"/>
                    <a:lumOff val="50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&lt;&lt; </a:t>
            </a:r>
            <a:r>
              <a:rPr lang="en-US" sz="1600" dirty="0" err="1">
                <a:solidFill>
                  <a:schemeClr val="tx1">
                    <a:lumMod val="50000"/>
                    <a:lumOff val="50000"/>
                  </a:schemeClr>
                </a:solidFill>
                <a:latin typeface="Consolas" charset="0"/>
                <a:ea typeface="Consolas" charset="0"/>
                <a:cs typeface="Consolas" charset="0"/>
              </a:rPr>
              <a:t>endl</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p>
        </p:txBody>
      </p:sp>
      <p:sp>
        <p:nvSpPr>
          <p:cNvPr id="6" name="Rectangle 5"/>
          <p:cNvSpPr/>
          <p:nvPr/>
        </p:nvSpPr>
        <p:spPr>
          <a:xfrm>
            <a:off x="5412259" y="4549257"/>
            <a:ext cx="3450548" cy="50877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20.0 40.0 60.0 </a:t>
            </a:r>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4266194"/>
            <a:ext cx="927946" cy="307777"/>
          </a:xfrm>
          <a:prstGeom prst="rect">
            <a:avLst/>
          </a:prstGeom>
          <a:noFill/>
          <a:effectLst/>
        </p:spPr>
        <p:txBody>
          <a:bodyPr wrap="none" rtlCol="0">
            <a:spAutoFit/>
          </a:bodyPr>
          <a:lstStyle/>
          <a:p>
            <a:r>
              <a:rPr lang="en-US" sz="1400" dirty="0">
                <a:latin typeface="Chalkduster"/>
                <a:cs typeface="Chalkduster"/>
              </a:rPr>
              <a:t>data4.txt</a:t>
            </a:r>
          </a:p>
        </p:txBody>
      </p:sp>
      <p:sp>
        <p:nvSpPr>
          <p:cNvPr id="8" name="Rectangle 7"/>
          <p:cNvSpPr/>
          <p:nvPr/>
        </p:nvSpPr>
        <p:spPr>
          <a:xfrm>
            <a:off x="3789935" y="1261468"/>
            <a:ext cx="3681784" cy="278230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double x, sum = 0;</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while (</a:t>
            </a:r>
            <a:r>
              <a:rPr lang="en-US" sz="1600" b="1" dirty="0">
                <a:solidFill>
                  <a:schemeClr val="accent6">
                    <a:lumMod val="75000"/>
                  </a:schemeClr>
                </a:solidFill>
                <a:latin typeface="Consolas" charset="0"/>
                <a:ea typeface="Consolas" charset="0"/>
                <a:cs typeface="Consolas" charset="0"/>
              </a:rPr>
              <a:t>fin &gt;&gt; x</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sum += x;</a:t>
            </a:r>
          </a:p>
          <a:p>
            <a:pPr defTabSz="511175">
              <a:tabLst>
                <a:tab pos="346075" algn="l"/>
                <a:tab pos="684213" algn="l"/>
              </a:tabLst>
            </a:pPr>
            <a:r>
              <a:rPr lang="en-US" sz="1600" dirty="0">
                <a:solidFill>
                  <a:schemeClr val="tx1"/>
                </a:solidFill>
                <a:latin typeface="Consolas" charset="0"/>
                <a:ea typeface="Consolas" charset="0"/>
                <a:cs typeface="Consolas" charset="0"/>
              </a:rPr>
              <a:t>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fin.close</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cout</a:t>
            </a:r>
            <a:r>
              <a:rPr lang="en-US" sz="1600" dirty="0">
                <a:solidFill>
                  <a:schemeClr val="tx1">
                    <a:lumMod val="50000"/>
                    <a:lumOff val="50000"/>
                  </a:schemeClr>
                </a:solidFill>
                <a:latin typeface="Consolas" charset="0"/>
                <a:ea typeface="Consolas" charset="0"/>
                <a:cs typeface="Consolas" charset="0"/>
              </a:rPr>
              <a:t> &lt;&lt; "Total = " &lt;&lt; sum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&lt;&lt; </a:t>
            </a:r>
            <a:r>
              <a:rPr lang="en-US" sz="1600" dirty="0" err="1">
                <a:solidFill>
                  <a:schemeClr val="tx1">
                    <a:lumMod val="50000"/>
                    <a:lumOff val="50000"/>
                  </a:schemeClr>
                </a:solidFill>
                <a:latin typeface="Consolas" charset="0"/>
                <a:ea typeface="Consolas" charset="0"/>
                <a:cs typeface="Consolas" charset="0"/>
              </a:rPr>
              <a:t>endl</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a:t>
            </a:r>
          </a:p>
        </p:txBody>
      </p:sp>
      <p:sp>
        <p:nvSpPr>
          <p:cNvPr id="9" name="TextBox 8"/>
          <p:cNvSpPr txBox="1"/>
          <p:nvPr/>
        </p:nvSpPr>
        <p:spPr>
          <a:xfrm>
            <a:off x="392511" y="6295254"/>
            <a:ext cx="1582484"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read_till_eof.cpp</a:t>
            </a:r>
          </a:p>
        </p:txBody>
      </p:sp>
      <p:sp>
        <p:nvSpPr>
          <p:cNvPr id="10" name="Rectangle 9"/>
          <p:cNvSpPr/>
          <p:nvPr/>
        </p:nvSpPr>
        <p:spPr>
          <a:xfrm>
            <a:off x="5412259" y="5720765"/>
            <a:ext cx="3450548" cy="507647"/>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Total = 120</a:t>
            </a:r>
            <a:endParaRPr lang="en-US" sz="1600" dirty="0">
              <a:solidFill>
                <a:schemeClr val="tx1">
                  <a:lumMod val="50000"/>
                  <a:lumOff val="50000"/>
                </a:schemeClr>
              </a:solidFill>
              <a:latin typeface="Consolas" pitchFamily="49" charset="0"/>
            </a:endParaRPr>
          </a:p>
        </p:txBody>
      </p:sp>
      <p:sp>
        <p:nvSpPr>
          <p:cNvPr id="11" name="TextBox 10"/>
          <p:cNvSpPr txBox="1"/>
          <p:nvPr/>
        </p:nvSpPr>
        <p:spPr>
          <a:xfrm>
            <a:off x="5366456" y="541298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20</a:t>
            </a:fld>
            <a:endParaRPr lang="en-US"/>
          </a:p>
        </p:txBody>
      </p:sp>
      <p:sp>
        <p:nvSpPr>
          <p:cNvPr id="13" name="Rounded Rectangle 12"/>
          <p:cNvSpPr/>
          <p:nvPr/>
        </p:nvSpPr>
        <p:spPr>
          <a:xfrm>
            <a:off x="6737445" y="1745129"/>
            <a:ext cx="1953474" cy="981595"/>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charset="0"/>
                <a:ea typeface="Avenir Next Condensed" charset="0"/>
                <a:cs typeface="Avenir Next Condensed" charset="0"/>
              </a:rPr>
              <a:t>Read and sum until end of file</a:t>
            </a:r>
          </a:p>
        </p:txBody>
      </p:sp>
      <p:cxnSp>
        <p:nvCxnSpPr>
          <p:cNvPr id="15" name="Straight Arrow Connector 14"/>
          <p:cNvCxnSpPr>
            <a:stCxn id="13" idx="1"/>
          </p:cNvCxnSpPr>
          <p:nvPr/>
        </p:nvCxnSpPr>
        <p:spPr>
          <a:xfrm flipH="1" flipV="1">
            <a:off x="5708822" y="2232454"/>
            <a:ext cx="1028623" cy="3473"/>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371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Lines From a File</a:t>
            </a:r>
          </a:p>
        </p:txBody>
      </p:sp>
      <p:sp>
        <p:nvSpPr>
          <p:cNvPr id="3" name="Content Placeholder 2"/>
          <p:cNvSpPr>
            <a:spLocks noGrp="1"/>
          </p:cNvSpPr>
          <p:nvPr>
            <p:ph idx="1"/>
          </p:nvPr>
        </p:nvSpPr>
        <p:spPr>
          <a:xfrm>
            <a:off x="457200" y="1600200"/>
            <a:ext cx="8229600" cy="4544567"/>
          </a:xfrm>
        </p:spPr>
        <p:txBody>
          <a:bodyPr>
            <a:normAutofit lnSpcReduction="10000"/>
          </a:bodyPr>
          <a:lstStyle/>
          <a:p>
            <a:r>
              <a:rPr lang="en-US" dirty="0"/>
              <a:t>Sometimes, data in a file may need to be </a:t>
            </a:r>
            <a:r>
              <a:rPr lang="en-US" dirty="0">
                <a:solidFill>
                  <a:schemeClr val="accent6">
                    <a:lumMod val="75000"/>
                  </a:schemeClr>
                </a:solidFill>
              </a:rPr>
              <a:t>processed in a line by line manner</a:t>
            </a:r>
            <a:r>
              <a:rPr lang="en-US" dirty="0"/>
              <a:t>, e.g., each line stores the record of one person </a:t>
            </a:r>
          </a:p>
          <a:p>
            <a:r>
              <a:rPr lang="en-US" dirty="0"/>
              <a:t>The library function </a:t>
            </a:r>
            <a:r>
              <a:rPr lang="en-US" b="1" dirty="0" err="1">
                <a:solidFill>
                  <a:schemeClr val="accent5">
                    <a:lumMod val="75000"/>
                  </a:schemeClr>
                </a:solidFill>
              </a:rPr>
              <a:t>getline</a:t>
            </a:r>
            <a:r>
              <a:rPr lang="en-US" b="1" dirty="0">
                <a:solidFill>
                  <a:schemeClr val="accent5">
                    <a:lumMod val="75000"/>
                  </a:schemeClr>
                </a:solidFill>
              </a:rPr>
              <a:t>() </a:t>
            </a:r>
            <a:r>
              <a:rPr lang="en-US" dirty="0"/>
              <a:t>can be used to read in a line from an input file stream object and store it as a string object, e.g., </a:t>
            </a:r>
          </a:p>
          <a:p>
            <a:endParaRPr lang="en-US" dirty="0"/>
          </a:p>
          <a:p>
            <a:pPr>
              <a:buNone/>
            </a:pPr>
            <a:endParaRPr lang="en-US" dirty="0"/>
          </a:p>
          <a:p>
            <a:pPr>
              <a:buNone/>
            </a:pPr>
            <a:endParaRPr lang="en-US" dirty="0"/>
          </a:p>
          <a:p>
            <a:r>
              <a:rPr lang="en-US" dirty="0"/>
              <a:t>Similarly, the </a:t>
            </a:r>
            <a:r>
              <a:rPr lang="en-US" dirty="0">
                <a:solidFill>
                  <a:schemeClr val="accent6">
                    <a:lumMod val="75000"/>
                  </a:schemeClr>
                </a:solidFill>
              </a:rPr>
              <a:t>return value</a:t>
            </a:r>
            <a:r>
              <a:rPr lang="en-US" dirty="0"/>
              <a:t> of </a:t>
            </a:r>
            <a:r>
              <a:rPr lang="en-US" b="1" dirty="0" err="1">
                <a:solidFill>
                  <a:schemeClr val="accent5">
                    <a:lumMod val="75000"/>
                  </a:schemeClr>
                </a:solidFill>
              </a:rPr>
              <a:t>getline</a:t>
            </a:r>
            <a:r>
              <a:rPr lang="en-US" b="1" dirty="0">
                <a:solidFill>
                  <a:schemeClr val="accent5">
                    <a:lumMod val="75000"/>
                  </a:schemeClr>
                </a:solidFill>
              </a:rPr>
              <a:t>() </a:t>
            </a:r>
            <a:r>
              <a:rPr lang="en-US" dirty="0"/>
              <a:t>can be used to check if the </a:t>
            </a:r>
            <a:r>
              <a:rPr lang="en-US" dirty="0" err="1">
                <a:solidFill>
                  <a:schemeClr val="accent6">
                    <a:lumMod val="75000"/>
                  </a:schemeClr>
                </a:solidFill>
              </a:rPr>
              <a:t>eof</a:t>
            </a:r>
            <a:r>
              <a:rPr lang="en-US" dirty="0"/>
              <a:t> has been reached </a:t>
            </a:r>
          </a:p>
          <a:p>
            <a:pPr lvl="1"/>
            <a:r>
              <a:rPr lang="en-US" dirty="0"/>
              <a:t>A nonzero (</a:t>
            </a:r>
            <a:r>
              <a:rPr lang="en-US" dirty="0">
                <a:solidFill>
                  <a:schemeClr val="accent6">
                    <a:lumMod val="75000"/>
                  </a:schemeClr>
                </a:solidFill>
              </a:rPr>
              <a:t>true</a:t>
            </a:r>
            <a:r>
              <a:rPr lang="en-US" dirty="0"/>
              <a:t>) value indicates a line has been read successfully </a:t>
            </a:r>
          </a:p>
          <a:p>
            <a:pPr lvl="1"/>
            <a:r>
              <a:rPr lang="en-US" dirty="0"/>
              <a:t>A zero (</a:t>
            </a:r>
            <a:r>
              <a:rPr lang="en-US" dirty="0">
                <a:solidFill>
                  <a:schemeClr val="accent6">
                    <a:lumMod val="75000"/>
                  </a:schemeClr>
                </a:solidFill>
              </a:rPr>
              <a:t>false</a:t>
            </a:r>
            <a:r>
              <a:rPr lang="en-US" dirty="0"/>
              <a:t>) value indicates the </a:t>
            </a:r>
            <a:r>
              <a:rPr lang="en-US" dirty="0" err="1"/>
              <a:t>eof</a:t>
            </a:r>
            <a:r>
              <a:rPr lang="en-US" dirty="0"/>
              <a:t> has been reached and no line has been read </a:t>
            </a:r>
          </a:p>
          <a:p>
            <a:pPr>
              <a:buNone/>
            </a:pPr>
            <a:endParaRPr lang="en-US" dirty="0"/>
          </a:p>
        </p:txBody>
      </p:sp>
      <p:sp>
        <p:nvSpPr>
          <p:cNvPr id="5" name="Rectangle 4"/>
          <p:cNvSpPr/>
          <p:nvPr/>
        </p:nvSpPr>
        <p:spPr>
          <a:xfrm>
            <a:off x="2457429" y="3241589"/>
            <a:ext cx="2358081" cy="55193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latin typeface="Consolas" charset="0"/>
                <a:ea typeface="Consolas" charset="0"/>
                <a:cs typeface="Consolas" charset="0"/>
              </a:rPr>
              <a:t>getline</a:t>
            </a:r>
            <a:r>
              <a:rPr lang="en-US" sz="1600" b="1" dirty="0">
                <a:latin typeface="Consolas" charset="0"/>
                <a:ea typeface="Consolas" charset="0"/>
                <a:cs typeface="Consolas" charset="0"/>
              </a:rPr>
              <a:t>(fin, </a:t>
            </a:r>
            <a:r>
              <a:rPr lang="en-US" sz="1600" b="1" dirty="0" err="1">
                <a:latin typeface="Consolas" charset="0"/>
                <a:ea typeface="Consolas" charset="0"/>
                <a:cs typeface="Consolas" charset="0"/>
              </a:rPr>
              <a:t>str</a:t>
            </a:r>
            <a:r>
              <a:rPr lang="en-US" sz="1600" b="1" dirty="0">
                <a:latin typeface="Consolas" charset="0"/>
                <a:ea typeface="Consolas" charset="0"/>
                <a:cs typeface="Consolas" charset="0"/>
              </a:rPr>
              <a:t>);</a:t>
            </a:r>
            <a:endParaRPr lang="en-US" sz="1600" b="1" dirty="0">
              <a:solidFill>
                <a:schemeClr val="accent5">
                  <a:lumMod val="75000"/>
                </a:schemeClr>
              </a:solidFill>
              <a:latin typeface="Consolas" charset="0"/>
              <a:ea typeface="Consolas" charset="0"/>
              <a:cs typeface="Consolas" charset="0"/>
            </a:endParaRPr>
          </a:p>
        </p:txBody>
      </p:sp>
      <p:sp>
        <p:nvSpPr>
          <p:cNvPr id="6" name="Rounded Rectangle 5"/>
          <p:cNvSpPr/>
          <p:nvPr/>
        </p:nvSpPr>
        <p:spPr>
          <a:xfrm>
            <a:off x="5590402" y="3209626"/>
            <a:ext cx="3220995" cy="1013254"/>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r>
              <a:rPr lang="en-US" sz="1600" dirty="0">
                <a:solidFill>
                  <a:schemeClr val="accent6">
                    <a:lumMod val="75000"/>
                  </a:schemeClr>
                </a:solidFill>
                <a:latin typeface="Avenir Next Condensed" charset="0"/>
                <a:ea typeface="Avenir Next Condensed" charset="0"/>
                <a:cs typeface="Avenir Next Condensed" charset="0"/>
              </a:rPr>
              <a:t>fin</a:t>
            </a:r>
            <a:r>
              <a:rPr lang="en-US" sz="1600" dirty="0">
                <a:latin typeface="Avenir Next Condensed" charset="0"/>
                <a:ea typeface="Avenir Next Condensed" charset="0"/>
                <a:cs typeface="Avenir Next Condensed" charset="0"/>
              </a:rPr>
              <a:t> is an input file stream object and </a:t>
            </a:r>
            <a:r>
              <a:rPr lang="en-US" sz="1600" dirty="0" err="1">
                <a:solidFill>
                  <a:schemeClr val="accent6">
                    <a:lumMod val="75000"/>
                  </a:schemeClr>
                </a:solidFill>
                <a:latin typeface="Avenir Next Condensed" charset="0"/>
                <a:ea typeface="Avenir Next Condensed" charset="0"/>
                <a:cs typeface="Avenir Next Condensed" charset="0"/>
              </a:rPr>
              <a:t>str</a:t>
            </a:r>
            <a:r>
              <a:rPr lang="en-US" sz="1600" dirty="0">
                <a:latin typeface="Avenir Next Condensed" charset="0"/>
                <a:ea typeface="Avenir Next Condensed" charset="0"/>
                <a:cs typeface="Avenir Next Condensed" charset="0"/>
              </a:rPr>
              <a:t> is a string object (both are </a:t>
            </a:r>
            <a:r>
              <a:rPr lang="en-US" sz="1600" dirty="0">
                <a:solidFill>
                  <a:schemeClr val="accent5">
                    <a:lumMod val="75000"/>
                  </a:schemeClr>
                </a:solidFill>
                <a:latin typeface="Avenir Next Condensed" charset="0"/>
                <a:ea typeface="Avenir Next Condensed" charset="0"/>
                <a:cs typeface="Avenir Next Condensed" charset="0"/>
              </a:rPr>
              <a:t>call-by-reference</a:t>
            </a:r>
            <a:r>
              <a:rPr lang="en-US" sz="1600" dirty="0">
                <a:latin typeface="Avenir Next Condensed" charset="0"/>
                <a:ea typeface="Avenir Next Condensed" charset="0"/>
                <a:cs typeface="Avenir Next Condensed" charset="0"/>
              </a:rPr>
              <a:t> parameters) </a:t>
            </a:r>
          </a:p>
        </p:txBody>
      </p:sp>
      <p:cxnSp>
        <p:nvCxnSpPr>
          <p:cNvPr id="8" name="Straight Arrow Connector 7"/>
          <p:cNvCxnSpPr>
            <a:stCxn id="6" idx="1"/>
            <a:endCxn id="5" idx="3"/>
          </p:cNvCxnSpPr>
          <p:nvPr/>
        </p:nvCxnSpPr>
        <p:spPr>
          <a:xfrm flipH="1" flipV="1">
            <a:off x="4815510" y="3517557"/>
            <a:ext cx="774892" cy="198696"/>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9" name="Slide Number Placeholder 8"/>
          <p:cNvSpPr>
            <a:spLocks noGrp="1"/>
          </p:cNvSpPr>
          <p:nvPr>
            <p:ph type="sldNum" sz="quarter" idx="12"/>
          </p:nvPr>
        </p:nvSpPr>
        <p:spPr/>
        <p:txBody>
          <a:bodyPr/>
          <a:lstStyle/>
          <a:p>
            <a:fld id="{A2D5F323-9395-A24C-8003-89F99F5948AE}" type="slidenum">
              <a:rPr lang="en-US" smtClean="0"/>
              <a:pPr/>
              <a:t>21</a:t>
            </a:fld>
            <a:endParaRPr lang="en-US"/>
          </a:p>
        </p:txBody>
      </p:sp>
    </p:spTree>
    <p:extLst>
      <p:ext uri="{BB962C8B-B14F-4D97-AF65-F5344CB8AC3E}">
        <p14:creationId xmlns:p14="http://schemas.microsoft.com/office/powerpoint/2010/main" val="201866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Lines From a File</a:t>
            </a:r>
          </a:p>
        </p:txBody>
      </p:sp>
      <p:sp>
        <p:nvSpPr>
          <p:cNvPr id="3" name="Content Placeholder 2"/>
          <p:cNvSpPr>
            <a:spLocks noGrp="1"/>
          </p:cNvSpPr>
          <p:nvPr>
            <p:ph idx="1"/>
          </p:nvPr>
        </p:nvSpPr>
        <p:spPr>
          <a:xfrm>
            <a:off x="286603" y="1261468"/>
            <a:ext cx="8584442" cy="4966945"/>
          </a:xfrm>
          <a:effectLst/>
        </p:spPr>
        <p:txBody>
          <a:bodyPr/>
          <a:lstStyle/>
          <a:p>
            <a:r>
              <a:rPr lang="en-US" dirty="0"/>
              <a:t>Example:</a:t>
            </a:r>
          </a:p>
        </p:txBody>
      </p:sp>
      <p:sp>
        <p:nvSpPr>
          <p:cNvPr id="5" name="Rectangle 4"/>
          <p:cNvSpPr/>
          <p:nvPr/>
        </p:nvSpPr>
        <p:spPr>
          <a:xfrm>
            <a:off x="392511" y="1745129"/>
            <a:ext cx="4688176" cy="460340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ifstream</a:t>
            </a:r>
            <a:r>
              <a:rPr lang="en-US" sz="1600" dirty="0">
                <a:solidFill>
                  <a:schemeClr val="bg1">
                    <a:lumMod val="65000"/>
                  </a:schemeClr>
                </a:solidFill>
                <a:latin typeface="Consolas" charset="0"/>
                <a:ea typeface="Consolas" charset="0"/>
                <a:cs typeface="Consolas" charset="0"/>
              </a:rPr>
              <a:t> fin;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fin.open</a:t>
            </a:r>
            <a:r>
              <a:rPr lang="en-US" sz="1600" dirty="0">
                <a:solidFill>
                  <a:schemeClr val="bg1">
                    <a:lumMod val="65000"/>
                  </a:schemeClr>
                </a:solidFill>
                <a:latin typeface="Consolas" charset="0"/>
                <a:ea typeface="Consolas" charset="0"/>
                <a:cs typeface="Consolas" charset="0"/>
              </a:rPr>
              <a:t>("data5.txt");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a:t>
            </a:r>
            <a:r>
              <a:rPr lang="en-US" sz="1600" dirty="0" err="1">
                <a:solidFill>
                  <a:schemeClr val="bg1">
                    <a:lumMod val="65000"/>
                  </a:schemeClr>
                </a:solidFill>
                <a:latin typeface="Consolas" charset="0"/>
                <a:ea typeface="Consolas" charset="0"/>
                <a:cs typeface="Consolas" charset="0"/>
              </a:rPr>
              <a:t>fin.fail</a:t>
            </a:r>
            <a:r>
              <a:rPr lang="en-US" sz="1600" dirty="0">
                <a:solidFill>
                  <a:schemeClr val="bg1">
                    <a:lumMod val="65000"/>
                  </a:schemeClr>
                </a:solidFill>
                <a:latin typeface="Consolas" charset="0"/>
                <a:ea typeface="Consolas" charset="0"/>
                <a:cs typeface="Consolas" charset="0"/>
              </a:rPr>
              <a:t>())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6" name="Rectangle 5"/>
          <p:cNvSpPr/>
          <p:nvPr/>
        </p:nvSpPr>
        <p:spPr>
          <a:xfrm>
            <a:off x="5412259" y="4275438"/>
            <a:ext cx="3450548"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 </a:t>
            </a:r>
            <a:r>
              <a:rPr lang="en-US" sz="1600" dirty="0">
                <a:latin typeface="Consolas" pitchFamily="49" charset="0"/>
              </a:rPr>
              <a:t>30 130.5</a:t>
            </a:r>
            <a:r>
              <a:rPr lang="en-US" sz="1600" dirty="0">
                <a:solidFill>
                  <a:schemeClr val="tx1">
                    <a:lumMod val="50000"/>
                    <a:lumOff val="50000"/>
                  </a:schemeClr>
                </a:solidFill>
                <a:latin typeface="Consolas" pitchFamily="49" charset="0"/>
              </a:rPr>
              <a:t>\n</a:t>
            </a:r>
          </a:p>
          <a:p>
            <a:r>
              <a:rPr lang="en-US" sz="1600" dirty="0">
                <a:latin typeface="Consolas" pitchFamily="49" charset="0"/>
              </a:rPr>
              <a:t>John 129.3</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3992375"/>
            <a:ext cx="927946" cy="307777"/>
          </a:xfrm>
          <a:prstGeom prst="rect">
            <a:avLst/>
          </a:prstGeom>
          <a:noFill/>
          <a:effectLst/>
        </p:spPr>
        <p:txBody>
          <a:bodyPr wrap="none" rtlCol="0">
            <a:spAutoFit/>
          </a:bodyPr>
          <a:lstStyle/>
          <a:p>
            <a:r>
              <a:rPr lang="en-US" sz="1400" dirty="0">
                <a:latin typeface="Chalkduster"/>
                <a:cs typeface="Chalkduster"/>
              </a:rPr>
              <a:t>data5.txt</a:t>
            </a:r>
          </a:p>
        </p:txBody>
      </p:sp>
      <p:sp>
        <p:nvSpPr>
          <p:cNvPr id="8" name="Rectangle 7"/>
          <p:cNvSpPr/>
          <p:nvPr/>
        </p:nvSpPr>
        <p:spPr>
          <a:xfrm>
            <a:off x="3789935" y="1261468"/>
            <a:ext cx="5081110" cy="256088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string line;</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while ( </a:t>
            </a:r>
            <a:r>
              <a:rPr lang="en-US" sz="1600" b="1" dirty="0" err="1">
                <a:solidFill>
                  <a:schemeClr val="accent6">
                    <a:lumMod val="75000"/>
                  </a:schemeClr>
                </a:solidFill>
                <a:latin typeface="Consolas" charset="0"/>
                <a:ea typeface="Consolas" charset="0"/>
                <a:cs typeface="Consolas" charset="0"/>
              </a:rPr>
              <a:t>getline</a:t>
            </a:r>
            <a:r>
              <a:rPr lang="en-US" sz="1600" b="1" dirty="0">
                <a:solidFill>
                  <a:schemeClr val="accent6">
                    <a:lumMod val="75000"/>
                  </a:schemeClr>
                </a:solidFill>
                <a:latin typeface="Consolas" charset="0"/>
                <a:ea typeface="Consolas" charset="0"/>
                <a:cs typeface="Consolas" charset="0"/>
              </a:rPr>
              <a:t>(fin, line) </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line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fin.close</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9" name="Rectangle 8"/>
          <p:cNvSpPr/>
          <p:nvPr/>
        </p:nvSpPr>
        <p:spPr>
          <a:xfrm>
            <a:off x="5412259" y="5667630"/>
            <a:ext cx="3450548" cy="54867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 </a:t>
            </a:r>
            <a:r>
              <a:rPr lang="en-US" sz="1600" dirty="0">
                <a:latin typeface="Consolas" pitchFamily="49" charset="0"/>
              </a:rPr>
              <a:t>30 130.5</a:t>
            </a:r>
            <a:endParaRPr lang="en-US" sz="1600" dirty="0">
              <a:solidFill>
                <a:schemeClr val="tx1">
                  <a:lumMod val="50000"/>
                  <a:lumOff val="50000"/>
                </a:schemeClr>
              </a:solidFill>
              <a:latin typeface="Consolas" pitchFamily="49" charset="0"/>
            </a:endParaRPr>
          </a:p>
          <a:p>
            <a:r>
              <a:rPr lang="en-US" sz="1600" dirty="0">
                <a:latin typeface="Consolas" pitchFamily="49" charset="0"/>
              </a:rPr>
              <a:t>John 129.3</a:t>
            </a:r>
            <a:endParaRPr lang="en-US" sz="1600" dirty="0">
              <a:solidFill>
                <a:schemeClr val="tx1">
                  <a:lumMod val="50000"/>
                  <a:lumOff val="50000"/>
                </a:schemeClr>
              </a:solidFill>
              <a:latin typeface="Consolas" pitchFamily="49" charset="0"/>
            </a:endParaRPr>
          </a:p>
        </p:txBody>
      </p:sp>
      <p:sp>
        <p:nvSpPr>
          <p:cNvPr id="10" name="TextBox 9"/>
          <p:cNvSpPr txBox="1"/>
          <p:nvPr/>
        </p:nvSpPr>
        <p:spPr>
          <a:xfrm>
            <a:off x="5366456" y="5426832"/>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1" name="TextBox 10"/>
          <p:cNvSpPr txBox="1"/>
          <p:nvPr/>
        </p:nvSpPr>
        <p:spPr>
          <a:xfrm>
            <a:off x="392511" y="6295254"/>
            <a:ext cx="1681871"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read_line_file.cpp</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22</a:t>
            </a:fld>
            <a:endParaRPr lang="en-US"/>
          </a:p>
        </p:txBody>
      </p:sp>
    </p:spTree>
    <p:extLst>
      <p:ext uri="{BB962C8B-B14F-4D97-AF65-F5344CB8AC3E}">
        <p14:creationId xmlns:p14="http://schemas.microsoft.com/office/powerpoint/2010/main" val="304367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Programming Problem 1</a:t>
            </a:r>
          </a:p>
        </p:txBody>
      </p:sp>
      <p:sp>
        <p:nvSpPr>
          <p:cNvPr id="3" name="Content Placeholder 2"/>
          <p:cNvSpPr>
            <a:spLocks noGrp="1"/>
          </p:cNvSpPr>
          <p:nvPr>
            <p:ph idx="1"/>
          </p:nvPr>
        </p:nvSpPr>
        <p:spPr/>
        <p:txBody>
          <a:bodyPr/>
          <a:lstStyle/>
          <a:p>
            <a:r>
              <a:rPr lang="en-US" dirty="0"/>
              <a:t>Write a program </a:t>
            </a:r>
            <a:r>
              <a:rPr lang="en-US" b="1" dirty="0"/>
              <a:t>copyfile.cpp</a:t>
            </a:r>
            <a:r>
              <a:rPr lang="en-US" dirty="0"/>
              <a:t> that prompts the user for a file name of a text file, reads the file and writes its content to a new file.  This essentially copies an existing file to another file.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23</a:t>
            </a:fld>
            <a:endParaRPr lang="en-US"/>
          </a:p>
        </p:txBody>
      </p:sp>
      <p:sp>
        <p:nvSpPr>
          <p:cNvPr id="7" name="TextBox 6">
            <a:extLst>
              <a:ext uri="{FF2B5EF4-FFF2-40B4-BE49-F238E27FC236}">
                <a16:creationId xmlns:a16="http://schemas.microsoft.com/office/drawing/2014/main" id="{9938A1C9-26B3-A444-B95D-C27381A4A43C}"/>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071001</a:t>
            </a:r>
          </a:p>
        </p:txBody>
      </p:sp>
    </p:spTree>
    <p:extLst>
      <p:ext uri="{BB962C8B-B14F-4D97-AF65-F5344CB8AC3E}">
        <p14:creationId xmlns:p14="http://schemas.microsoft.com/office/powerpoint/2010/main" val="208659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String Streams</a:t>
            </a:r>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24</a:t>
            </a:fld>
            <a:endParaRPr lang="en-US" dirty="0"/>
          </a:p>
        </p:txBody>
      </p:sp>
    </p:spTree>
    <p:extLst>
      <p:ext uri="{BB962C8B-B14F-4D97-AF65-F5344CB8AC3E}">
        <p14:creationId xmlns:p14="http://schemas.microsoft.com/office/powerpoint/2010/main" val="1576698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String Stream</a:t>
            </a:r>
          </a:p>
        </p:txBody>
      </p:sp>
      <p:sp>
        <p:nvSpPr>
          <p:cNvPr id="3" name="Content Placeholder 2"/>
          <p:cNvSpPr>
            <a:spLocks noGrp="1"/>
          </p:cNvSpPr>
          <p:nvPr>
            <p:ph idx="1"/>
          </p:nvPr>
        </p:nvSpPr>
        <p:spPr>
          <a:xfrm>
            <a:off x="457200" y="1600200"/>
            <a:ext cx="8229600" cy="4756149"/>
          </a:xfrm>
        </p:spPr>
        <p:txBody>
          <a:bodyPr>
            <a:normAutofit fontScale="92500"/>
          </a:bodyPr>
          <a:lstStyle/>
          <a:p>
            <a:r>
              <a:rPr lang="en-US" dirty="0"/>
              <a:t>While C++ considers file as a stream of characters, it can also take strings as a stream of characters too. The </a:t>
            </a:r>
            <a:r>
              <a:rPr lang="en-US" b="1" dirty="0">
                <a:solidFill>
                  <a:schemeClr val="accent5">
                    <a:lumMod val="75000"/>
                  </a:schemeClr>
                </a:solidFill>
              </a:rPr>
              <a:t>class </a:t>
            </a:r>
            <a:r>
              <a:rPr lang="en-US" b="1" dirty="0" err="1">
                <a:solidFill>
                  <a:schemeClr val="accent5">
                    <a:lumMod val="75000"/>
                  </a:schemeClr>
                </a:solidFill>
              </a:rPr>
              <a:t>istringstream</a:t>
            </a:r>
            <a:r>
              <a:rPr lang="en-US" dirty="0"/>
              <a:t> is provided for extracting data from a string. To use this class, simply include the header file </a:t>
            </a:r>
            <a:r>
              <a:rPr lang="en-US" dirty="0">
                <a:solidFill>
                  <a:schemeClr val="accent6">
                    <a:lumMod val="75000"/>
                  </a:schemeClr>
                </a:solidFill>
              </a:rPr>
              <a:t>&lt;</a:t>
            </a:r>
            <a:r>
              <a:rPr lang="en-US" dirty="0" err="1">
                <a:solidFill>
                  <a:schemeClr val="accent6">
                    <a:lumMod val="75000"/>
                  </a:schemeClr>
                </a:solidFill>
              </a:rPr>
              <a:t>sstream</a:t>
            </a:r>
            <a:r>
              <a:rPr lang="en-US" dirty="0">
                <a:solidFill>
                  <a:schemeClr val="accent6">
                    <a:lumMod val="75000"/>
                  </a:schemeClr>
                </a:solidFill>
              </a:rPr>
              <a:t>&gt;</a:t>
            </a:r>
            <a:r>
              <a:rPr lang="en-US" dirty="0"/>
              <a:t>, i.e., </a:t>
            </a:r>
          </a:p>
          <a:p>
            <a:endParaRPr lang="en-US" dirty="0"/>
          </a:p>
          <a:p>
            <a:r>
              <a:rPr lang="en-US" dirty="0"/>
              <a:t>An </a:t>
            </a:r>
            <a:r>
              <a:rPr lang="en-US" dirty="0">
                <a:solidFill>
                  <a:schemeClr val="accent5">
                    <a:lumMod val="75000"/>
                  </a:schemeClr>
                </a:solidFill>
              </a:rPr>
              <a:t>input string stream object</a:t>
            </a:r>
            <a:r>
              <a:rPr lang="en-US" dirty="0"/>
              <a:t> can be declared using the class name </a:t>
            </a:r>
            <a:r>
              <a:rPr lang="en-US" b="1" dirty="0" err="1">
                <a:solidFill>
                  <a:schemeClr val="accent6">
                    <a:lumMod val="75000"/>
                  </a:schemeClr>
                </a:solidFill>
              </a:rPr>
              <a:t>istringstream</a:t>
            </a:r>
            <a:r>
              <a:rPr lang="en-US" dirty="0"/>
              <a:t> and initialized with a string object as follows </a:t>
            </a:r>
          </a:p>
          <a:p>
            <a:endParaRPr lang="en-US" dirty="0"/>
          </a:p>
          <a:p>
            <a:endParaRPr lang="en-US" dirty="0"/>
          </a:p>
          <a:p>
            <a:endParaRPr lang="en-US" dirty="0"/>
          </a:p>
          <a:p>
            <a:r>
              <a:rPr lang="en-US" dirty="0"/>
              <a:t>Data can then be extracted from the input string stream using the </a:t>
            </a:r>
            <a:r>
              <a:rPr lang="en-US" dirty="0">
                <a:solidFill>
                  <a:schemeClr val="accent5">
                    <a:lumMod val="75000"/>
                  </a:schemeClr>
                </a:solidFill>
              </a:rPr>
              <a:t>extraction operator &gt;&gt;</a:t>
            </a:r>
            <a:r>
              <a:rPr lang="en-US" dirty="0"/>
              <a:t> </a:t>
            </a:r>
          </a:p>
          <a:p>
            <a:endParaRPr lang="en-US" dirty="0"/>
          </a:p>
        </p:txBody>
      </p:sp>
      <p:sp>
        <p:nvSpPr>
          <p:cNvPr id="5" name="Rectangle 4"/>
          <p:cNvSpPr/>
          <p:nvPr/>
        </p:nvSpPr>
        <p:spPr>
          <a:xfrm>
            <a:off x="5321384" y="2697101"/>
            <a:ext cx="2858530" cy="42836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solidFill>
                  <a:schemeClr val="accent6">
                    <a:lumMod val="75000"/>
                  </a:schemeClr>
                </a:solidFill>
                <a:latin typeface="Consolas" charset="0"/>
                <a:ea typeface="Consolas" charset="0"/>
                <a:cs typeface="Consolas" charset="0"/>
              </a:rPr>
              <a:t>#include &lt;</a:t>
            </a:r>
            <a:r>
              <a:rPr lang="en-US" sz="1600" b="1" dirty="0" err="1">
                <a:solidFill>
                  <a:schemeClr val="accent6">
                    <a:lumMod val="75000"/>
                  </a:schemeClr>
                </a:solidFill>
                <a:latin typeface="Consolas" charset="0"/>
                <a:ea typeface="Consolas" charset="0"/>
                <a:cs typeface="Consolas" charset="0"/>
              </a:rPr>
              <a:t>sstream</a:t>
            </a:r>
            <a:r>
              <a:rPr lang="en-US" sz="1600" b="1" dirty="0">
                <a:solidFill>
                  <a:schemeClr val="accent6">
                    <a:lumMod val="75000"/>
                  </a:schemeClr>
                </a:solidFill>
                <a:latin typeface="Consolas" charset="0"/>
                <a:ea typeface="Consolas" charset="0"/>
                <a:cs typeface="Consolas" charset="0"/>
              </a:rPr>
              <a:t>&gt;</a:t>
            </a:r>
          </a:p>
        </p:txBody>
      </p:sp>
      <p:sp>
        <p:nvSpPr>
          <p:cNvPr id="6" name="Rectangle 5"/>
          <p:cNvSpPr/>
          <p:nvPr/>
        </p:nvSpPr>
        <p:spPr>
          <a:xfrm>
            <a:off x="2530951" y="4204019"/>
            <a:ext cx="3497209" cy="81554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	string </a:t>
            </a:r>
            <a:r>
              <a:rPr lang="en-US" sz="1600" dirty="0" err="1">
                <a:latin typeface="Consolas" charset="0"/>
                <a:ea typeface="Consolas" charset="0"/>
                <a:cs typeface="Consolas" charset="0"/>
              </a:rPr>
              <a:t>str</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istringstream</a:t>
            </a:r>
            <a:r>
              <a:rPr lang="en-US" sz="1600" b="1" dirty="0">
                <a:solidFill>
                  <a:schemeClr val="accent6">
                    <a:lumMod val="75000"/>
                  </a:schemeClr>
                </a:solidFill>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iss</a:t>
            </a:r>
            <a:r>
              <a:rPr lang="en-US" sz="1600" b="1" dirty="0">
                <a:solidFill>
                  <a:schemeClr val="accent6">
                    <a:lumMod val="75000"/>
                  </a:schemeClr>
                </a:solidFill>
                <a:latin typeface="Consolas" charset="0"/>
                <a:ea typeface="Consolas" charset="0"/>
                <a:cs typeface="Consolas" charset="0"/>
              </a:rPr>
              <a:t>(</a:t>
            </a:r>
            <a:r>
              <a:rPr lang="en-US" sz="1600" b="1" dirty="0" err="1">
                <a:solidFill>
                  <a:schemeClr val="accent6">
                    <a:lumMod val="75000"/>
                  </a:schemeClr>
                </a:solidFill>
                <a:latin typeface="Consolas" charset="0"/>
                <a:ea typeface="Consolas" charset="0"/>
                <a:cs typeface="Consolas" charset="0"/>
              </a:rPr>
              <a:t>str</a:t>
            </a:r>
            <a:r>
              <a:rPr lang="en-US" sz="1600" b="1" dirty="0">
                <a:solidFill>
                  <a:schemeClr val="accent6">
                    <a:lumMod val="75000"/>
                  </a:schemeClr>
                </a:solidFill>
                <a:latin typeface="Consolas" charset="0"/>
                <a:ea typeface="Consolas" charset="0"/>
                <a:cs typeface="Consolas" charset="0"/>
              </a:rPr>
              <a:t>);</a:t>
            </a:r>
          </a:p>
        </p:txBody>
      </p:sp>
      <p:sp>
        <p:nvSpPr>
          <p:cNvPr id="8" name="Rectangle 7"/>
          <p:cNvSpPr/>
          <p:nvPr/>
        </p:nvSpPr>
        <p:spPr>
          <a:xfrm>
            <a:off x="3696471" y="5801422"/>
            <a:ext cx="3054178" cy="81554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en-US" sz="1600" dirty="0">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iss</a:t>
            </a:r>
            <a:r>
              <a:rPr lang="en-US" sz="1600" b="1" dirty="0">
                <a:solidFill>
                  <a:schemeClr val="accent6">
                    <a:lumMod val="75000"/>
                  </a:schemeClr>
                </a:solidFill>
                <a:latin typeface="Consolas" charset="0"/>
                <a:ea typeface="Consolas" charset="0"/>
                <a:cs typeface="Consolas" charset="0"/>
              </a:rPr>
              <a:t> &gt;&gt; age;</a:t>
            </a:r>
          </a:p>
        </p:txBody>
      </p:sp>
      <p:sp>
        <p:nvSpPr>
          <p:cNvPr id="9" name="Slide Number Placeholder 8"/>
          <p:cNvSpPr>
            <a:spLocks noGrp="1"/>
          </p:cNvSpPr>
          <p:nvPr>
            <p:ph type="sldNum" sz="quarter" idx="12"/>
          </p:nvPr>
        </p:nvSpPr>
        <p:spPr>
          <a:effectLst/>
        </p:spPr>
        <p:txBody>
          <a:bodyPr/>
          <a:lstStyle/>
          <a:p>
            <a:fld id="{A2D5F323-9395-A24C-8003-89F99F5948AE}" type="slidenum">
              <a:rPr lang="en-US" smtClean="0"/>
              <a:pPr/>
              <a:t>25</a:t>
            </a:fld>
            <a:endParaRPr lang="en-US"/>
          </a:p>
        </p:txBody>
      </p:sp>
    </p:spTree>
    <p:extLst>
      <p:ext uri="{BB962C8B-B14F-4D97-AF65-F5344CB8AC3E}">
        <p14:creationId xmlns:p14="http://schemas.microsoft.com/office/powerpoint/2010/main" val="556401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String Stream</a:t>
            </a:r>
          </a:p>
        </p:txBody>
      </p:sp>
      <p:sp>
        <p:nvSpPr>
          <p:cNvPr id="3" name="Content Placeholder 2"/>
          <p:cNvSpPr>
            <a:spLocks noGrp="1"/>
          </p:cNvSpPr>
          <p:nvPr>
            <p:ph idx="1"/>
          </p:nvPr>
        </p:nvSpPr>
        <p:spPr/>
        <p:txBody>
          <a:bodyPr>
            <a:normAutofit/>
          </a:bodyPr>
          <a:lstStyle/>
          <a:p>
            <a:r>
              <a:rPr lang="en-US" dirty="0"/>
              <a:t>Similarly, data can be extracted sequentially from the stream until the </a:t>
            </a:r>
            <a:r>
              <a:rPr lang="en-US" dirty="0">
                <a:solidFill>
                  <a:schemeClr val="accent6">
                    <a:lumMod val="75000"/>
                  </a:schemeClr>
                </a:solidFill>
              </a:rPr>
              <a:t>end of string </a:t>
            </a:r>
            <a:r>
              <a:rPr lang="en-US" dirty="0"/>
              <a:t>has been reached by checking the </a:t>
            </a:r>
            <a:r>
              <a:rPr lang="en-US" dirty="0">
                <a:solidFill>
                  <a:schemeClr val="accent5">
                    <a:lumMod val="75000"/>
                  </a:schemeClr>
                </a:solidFill>
              </a:rPr>
              <a:t>return value </a:t>
            </a:r>
            <a:r>
              <a:rPr lang="en-US" dirty="0"/>
              <a:t>of the expression </a:t>
            </a:r>
          </a:p>
          <a:p>
            <a:endParaRPr lang="en-US" dirty="0"/>
          </a:p>
          <a:p>
            <a:pPr lvl="1"/>
            <a:endParaRPr lang="en-US" dirty="0"/>
          </a:p>
          <a:p>
            <a:pPr lvl="1"/>
            <a:r>
              <a:rPr lang="en-US" dirty="0"/>
              <a:t>A nonzero (</a:t>
            </a:r>
            <a:r>
              <a:rPr lang="en-US" dirty="0">
                <a:solidFill>
                  <a:schemeClr val="accent6">
                    <a:lumMod val="75000"/>
                  </a:schemeClr>
                </a:solidFill>
              </a:rPr>
              <a:t>true</a:t>
            </a:r>
            <a:r>
              <a:rPr lang="en-US" dirty="0"/>
              <a:t>) value indicates a datum has been read successfully </a:t>
            </a:r>
          </a:p>
          <a:p>
            <a:pPr lvl="1"/>
            <a:r>
              <a:rPr lang="en-US" dirty="0"/>
              <a:t>A zero (</a:t>
            </a:r>
            <a:r>
              <a:rPr lang="en-US" dirty="0">
                <a:solidFill>
                  <a:schemeClr val="accent6">
                    <a:lumMod val="75000"/>
                  </a:schemeClr>
                </a:solidFill>
              </a:rPr>
              <a:t>false</a:t>
            </a:r>
            <a:r>
              <a:rPr lang="en-US" dirty="0"/>
              <a:t>) value indicates the end of string has been reached and no datum has been read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26</a:t>
            </a:fld>
            <a:endParaRPr lang="en-US"/>
          </a:p>
        </p:txBody>
      </p:sp>
      <p:sp>
        <p:nvSpPr>
          <p:cNvPr id="10" name="Rectangle 9"/>
          <p:cNvSpPr/>
          <p:nvPr/>
        </p:nvSpPr>
        <p:spPr>
          <a:xfrm>
            <a:off x="2440460" y="2968176"/>
            <a:ext cx="4462848" cy="55193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a:solidFill>
                  <a:schemeClr val="accent5">
                    <a:lumMod val="75000"/>
                  </a:schemeClr>
                </a:solidFill>
                <a:latin typeface="Consolas" charset="0"/>
                <a:ea typeface="Consolas" charset="0"/>
                <a:cs typeface="Consolas" charset="0"/>
              </a:rPr>
              <a:t>input_string_stream</a:t>
            </a:r>
            <a:r>
              <a:rPr lang="en-US" b="1" dirty="0">
                <a:solidFill>
                  <a:schemeClr val="accent5">
                    <a:lumMod val="75000"/>
                  </a:schemeClr>
                </a:solidFill>
                <a:latin typeface="Consolas" charset="0"/>
                <a:ea typeface="Consolas" charset="0"/>
                <a:cs typeface="Consolas" charset="0"/>
              </a:rPr>
              <a:t> &gt;&gt; variable</a:t>
            </a:r>
          </a:p>
        </p:txBody>
      </p:sp>
    </p:spTree>
    <p:extLst>
      <p:ext uri="{BB962C8B-B14F-4D97-AF65-F5344CB8AC3E}">
        <p14:creationId xmlns:p14="http://schemas.microsoft.com/office/powerpoint/2010/main" val="304661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String Stream</a:t>
            </a:r>
          </a:p>
        </p:txBody>
      </p:sp>
      <p:sp>
        <p:nvSpPr>
          <p:cNvPr id="3" name="Content Placeholder 2"/>
          <p:cNvSpPr>
            <a:spLocks noGrp="1"/>
          </p:cNvSpPr>
          <p:nvPr>
            <p:ph idx="1"/>
          </p:nvPr>
        </p:nvSpPr>
        <p:spPr>
          <a:xfrm>
            <a:off x="457200" y="1344168"/>
            <a:ext cx="8229600" cy="4781995"/>
          </a:xfrm>
          <a:effectLst/>
        </p:spPr>
        <p:txBody>
          <a:bodyPr/>
          <a:lstStyle/>
          <a:p>
            <a:r>
              <a:rPr lang="en-US" dirty="0"/>
              <a:t>Example</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27</a:t>
            </a:fld>
            <a:endParaRPr lang="en-US"/>
          </a:p>
        </p:txBody>
      </p:sp>
      <p:sp>
        <p:nvSpPr>
          <p:cNvPr id="6" name="Rectangle 5"/>
          <p:cNvSpPr/>
          <p:nvPr/>
        </p:nvSpPr>
        <p:spPr>
          <a:xfrm>
            <a:off x="392510" y="1745129"/>
            <a:ext cx="5706537" cy="460340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b="1" dirty="0">
                <a:solidFill>
                  <a:schemeClr val="tx1"/>
                </a:solidFill>
                <a:latin typeface="Consolas" charset="0"/>
                <a:ea typeface="Consolas" charset="0"/>
                <a:cs typeface="Consolas" charset="0"/>
              </a:rPr>
              <a:t>#include &lt;</a:t>
            </a:r>
            <a:r>
              <a:rPr lang="en-US" sz="1600" b="1" dirty="0" err="1">
                <a:solidFill>
                  <a:schemeClr val="tx1"/>
                </a:solidFill>
                <a:latin typeface="Consolas" charset="0"/>
                <a:ea typeface="Consolas" charset="0"/>
                <a:cs typeface="Consolas" charset="0"/>
              </a:rPr>
              <a:t>sstream</a:t>
            </a:r>
            <a:r>
              <a:rPr lang="en-US" sz="1600" b="1" dirty="0">
                <a:solidFill>
                  <a:schemeClr val="tx1"/>
                </a:solidFill>
                <a:latin typeface="Consolas" charset="0"/>
                <a:ea typeface="Consolas" charset="0"/>
                <a:cs typeface="Consolas" charset="0"/>
              </a:rPr>
              <a:t>&gt;</a:t>
            </a:r>
          </a:p>
          <a:p>
            <a:pPr defTabSz="511175">
              <a:tabLst>
                <a:tab pos="346075" algn="l"/>
                <a:tab pos="684213" algn="l"/>
              </a:tabLst>
            </a:pPr>
            <a:r>
              <a:rPr lang="en-US" sz="1600" dirty="0">
                <a:solidFill>
                  <a:srgbClr val="A6A6A6"/>
                </a:solidFill>
                <a:latin typeface="Consolas" charset="0"/>
                <a:ea typeface="Consolas" charset="0"/>
                <a:cs typeface="Consolas" charset="0"/>
              </a:rPr>
              <a:t>#include &lt;string&gt;</a:t>
            </a:r>
          </a:p>
          <a:p>
            <a:pPr defTabSz="511175">
              <a:tabLst>
                <a:tab pos="346075" algn="l"/>
                <a:tab pos="684213" algn="l"/>
              </a:tabLst>
            </a:pPr>
            <a:r>
              <a:rPr lang="en-US" sz="1600" dirty="0">
                <a:solidFill>
                  <a:srgbClr val="A6A6A6"/>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err="1">
                <a:solidFill>
                  <a:srgbClr val="A6A6A6"/>
                </a:solidFill>
                <a:latin typeface="Consolas" charset="0"/>
                <a:ea typeface="Consolas" charset="0"/>
                <a:cs typeface="Consolas" charset="0"/>
              </a:rPr>
              <a:t>int</a:t>
            </a:r>
            <a:r>
              <a:rPr lang="en-US" sz="1600" dirty="0">
                <a:solidFill>
                  <a:srgbClr val="A6A6A6"/>
                </a:solidFill>
                <a:latin typeface="Consolas" charset="0"/>
                <a:ea typeface="Consolas" charset="0"/>
                <a:cs typeface="Consolas" charset="0"/>
              </a:rPr>
              <a:t> main()</a:t>
            </a:r>
          </a:p>
          <a:p>
            <a:pPr defTabSz="511175">
              <a:tabLst>
                <a:tab pos="346075" algn="l"/>
                <a:tab pos="684213" algn="l"/>
              </a:tabLst>
            </a:pPr>
            <a:r>
              <a:rPr lang="en-US" sz="1600" dirty="0">
                <a:solidFill>
                  <a:srgbClr val="A6A6A6"/>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string line=" apple orange banana ", word;</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istringstream</a:t>
            </a:r>
            <a:r>
              <a:rPr lang="en-US" sz="1600" b="1" dirty="0">
                <a:solidFill>
                  <a:schemeClr val="accent6">
                    <a:lumMod val="75000"/>
                  </a:schemeClr>
                </a:solidFill>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line_in</a:t>
            </a:r>
            <a:r>
              <a:rPr lang="en-US" sz="1600" b="1" dirty="0">
                <a:solidFill>
                  <a:schemeClr val="accent6">
                    <a:lumMod val="75000"/>
                  </a:schemeClr>
                </a:solidFill>
                <a:latin typeface="Consolas" charset="0"/>
                <a:ea typeface="Consolas" charset="0"/>
                <a:cs typeface="Consolas" charset="0"/>
              </a:rPr>
              <a:t>(line);</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accent6">
                    <a:lumMod val="75000"/>
                  </a:schemeClr>
                </a:solidFill>
                <a:latin typeface="Consolas" charset="0"/>
                <a:ea typeface="Consolas" charset="0"/>
                <a:cs typeface="Consolas" charset="0"/>
              </a:rPr>
              <a:t>	while ( </a:t>
            </a:r>
            <a:r>
              <a:rPr lang="en-US" sz="1600" b="1" dirty="0" err="1">
                <a:solidFill>
                  <a:schemeClr val="accent5">
                    <a:lumMod val="75000"/>
                  </a:schemeClr>
                </a:solidFill>
                <a:latin typeface="Consolas" charset="0"/>
                <a:ea typeface="Consolas" charset="0"/>
                <a:cs typeface="Consolas" charset="0"/>
              </a:rPr>
              <a:t>line_in</a:t>
            </a:r>
            <a:r>
              <a:rPr lang="en-US" sz="1600" b="1" dirty="0">
                <a:solidFill>
                  <a:schemeClr val="accent5">
                    <a:lumMod val="75000"/>
                  </a:schemeClr>
                </a:solidFill>
                <a:latin typeface="Consolas" charset="0"/>
                <a:ea typeface="Consolas" charset="0"/>
                <a:cs typeface="Consolas" charset="0"/>
              </a:rPr>
              <a:t> &gt;&gt; word</a:t>
            </a:r>
            <a:r>
              <a:rPr lang="en-US" sz="1600" dirty="0">
                <a:solidFill>
                  <a:schemeClr val="accent6">
                    <a:lumMod val="75000"/>
                  </a:schemeClr>
                </a:solidFill>
                <a:latin typeface="Consolas" charset="0"/>
                <a:ea typeface="Consolas" charset="0"/>
                <a:cs typeface="Consolas" charset="0"/>
              </a:rPr>
              <a:t> )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 &lt;&lt; word &lt;&lt; "\"" </a:t>
            </a:r>
          </a:p>
          <a:p>
            <a:pPr defTabSz="511175">
              <a:tabLst>
                <a:tab pos="346075" algn="l"/>
                <a:tab pos="684213" algn="l"/>
              </a:tabLst>
            </a:pP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accent6">
                    <a:lumMod val="75000"/>
                  </a:schemeClr>
                </a:solidFill>
                <a:latin typeface="Consolas" charset="0"/>
                <a:ea typeface="Consolas" charset="0"/>
                <a:cs typeface="Consolas" charset="0"/>
              </a:rPr>
              <a:t>}</a:t>
            </a:r>
          </a:p>
          <a:p>
            <a:pPr defTabSz="511175">
              <a:tabLst>
                <a:tab pos="346075" algn="l"/>
                <a:tab pos="684213" algn="l"/>
              </a:tabLst>
            </a:pPr>
            <a:endParaRPr lang="en-US" sz="1600" dirty="0">
              <a:solidFill>
                <a:srgbClr val="A6A6A6"/>
              </a:solidFill>
              <a:latin typeface="Consolas" charset="0"/>
              <a:ea typeface="Consolas" charset="0"/>
              <a:cs typeface="Consolas" charset="0"/>
            </a:endParaRPr>
          </a:p>
          <a:p>
            <a:pPr defTabSz="511175">
              <a:tabLst>
                <a:tab pos="346075" algn="l"/>
                <a:tab pos="684213" algn="l"/>
              </a:tabLst>
            </a:pPr>
            <a:r>
              <a:rPr lang="en-US" sz="1600" dirty="0">
                <a:solidFill>
                  <a:srgbClr val="A6A6A6"/>
                </a:solidFill>
                <a:latin typeface="Consolas" charset="0"/>
                <a:ea typeface="Consolas" charset="0"/>
                <a:cs typeface="Consolas" charset="0"/>
              </a:rPr>
              <a:t>	return 0;</a:t>
            </a:r>
          </a:p>
          <a:p>
            <a:pPr defTabSz="511175">
              <a:tabLst>
                <a:tab pos="346075" algn="l"/>
                <a:tab pos="684213" algn="l"/>
              </a:tabLst>
            </a:pPr>
            <a:r>
              <a:rPr lang="en-US" sz="1600" dirty="0">
                <a:solidFill>
                  <a:srgbClr val="A6A6A6"/>
                </a:solidFill>
                <a:latin typeface="Consolas" charset="0"/>
                <a:ea typeface="Consolas" charset="0"/>
                <a:cs typeface="Consolas" charset="0"/>
              </a:rPr>
              <a:t>}</a:t>
            </a:r>
          </a:p>
        </p:txBody>
      </p:sp>
      <p:sp>
        <p:nvSpPr>
          <p:cNvPr id="7" name="Rectangle 6"/>
          <p:cNvSpPr/>
          <p:nvPr/>
        </p:nvSpPr>
        <p:spPr>
          <a:xfrm>
            <a:off x="5412259" y="2240692"/>
            <a:ext cx="3450548" cy="120272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tx1">
                  <a:lumMod val="50000"/>
                  <a:lumOff val="50000"/>
                </a:schemeClr>
              </a:solidFill>
              <a:latin typeface="Consolas" charset="0"/>
              <a:ea typeface="Consolas" charset="0"/>
              <a:cs typeface="Consolas" charset="0"/>
            </a:endParaRPr>
          </a:p>
        </p:txBody>
      </p:sp>
      <p:sp>
        <p:nvSpPr>
          <p:cNvPr id="8" name="TextBox 7"/>
          <p:cNvSpPr txBox="1"/>
          <p:nvPr/>
        </p:nvSpPr>
        <p:spPr>
          <a:xfrm>
            <a:off x="5366456" y="195762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TextBox 8"/>
          <p:cNvSpPr txBox="1"/>
          <p:nvPr/>
        </p:nvSpPr>
        <p:spPr>
          <a:xfrm>
            <a:off x="392511" y="6295254"/>
            <a:ext cx="2212465"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input_string_stream.cpp</a:t>
            </a:r>
          </a:p>
        </p:txBody>
      </p:sp>
      <p:sp>
        <p:nvSpPr>
          <p:cNvPr id="10" name="TextBox 9"/>
          <p:cNvSpPr txBox="1"/>
          <p:nvPr/>
        </p:nvSpPr>
        <p:spPr>
          <a:xfrm>
            <a:off x="5518178" y="2300413"/>
            <a:ext cx="1082348" cy="338554"/>
          </a:xfrm>
          <a:prstGeom prst="rect">
            <a:avLst/>
          </a:prstGeom>
          <a:noFill/>
          <a:effectLst/>
        </p:spPr>
        <p:txBody>
          <a:bodyPr wrap="none" rtlCol="0">
            <a:spAutoFit/>
          </a:bodyPr>
          <a:lstStyle/>
          <a:p>
            <a:r>
              <a:rPr lang="en-US" sz="1600" dirty="0">
                <a:latin typeface="Consolas" charset="0"/>
                <a:ea typeface="Consolas" charset="0"/>
                <a:cs typeface="Consolas" charset="0"/>
              </a:rPr>
              <a:t>"apple" </a:t>
            </a:r>
          </a:p>
        </p:txBody>
      </p:sp>
      <p:sp>
        <p:nvSpPr>
          <p:cNvPr id="11" name="TextBox 10"/>
          <p:cNvSpPr txBox="1"/>
          <p:nvPr/>
        </p:nvSpPr>
        <p:spPr>
          <a:xfrm>
            <a:off x="5518178" y="2653911"/>
            <a:ext cx="1194558" cy="338554"/>
          </a:xfrm>
          <a:prstGeom prst="rect">
            <a:avLst/>
          </a:prstGeom>
          <a:noFill/>
          <a:effectLst/>
        </p:spPr>
        <p:txBody>
          <a:bodyPr wrap="none" rtlCol="0">
            <a:spAutoFit/>
          </a:bodyPr>
          <a:lstStyle/>
          <a:p>
            <a:r>
              <a:rPr lang="en-US" sz="1600" dirty="0">
                <a:latin typeface="Consolas" charset="0"/>
                <a:ea typeface="Consolas" charset="0"/>
                <a:cs typeface="Consolas" charset="0"/>
              </a:rPr>
              <a:t>"orange" </a:t>
            </a:r>
          </a:p>
        </p:txBody>
      </p:sp>
      <p:sp>
        <p:nvSpPr>
          <p:cNvPr id="12" name="TextBox 11"/>
          <p:cNvSpPr txBox="1"/>
          <p:nvPr/>
        </p:nvSpPr>
        <p:spPr>
          <a:xfrm>
            <a:off x="5518178" y="3007409"/>
            <a:ext cx="1194558" cy="338554"/>
          </a:xfrm>
          <a:prstGeom prst="rect">
            <a:avLst/>
          </a:prstGeom>
          <a:noFill/>
          <a:effectLst/>
        </p:spPr>
        <p:txBody>
          <a:bodyPr wrap="none" rtlCol="0">
            <a:spAutoFit/>
          </a:bodyPr>
          <a:lstStyle/>
          <a:p>
            <a:r>
              <a:rPr lang="en-US" sz="1600" dirty="0">
                <a:latin typeface="Consolas" charset="0"/>
                <a:ea typeface="Consolas" charset="0"/>
                <a:cs typeface="Consolas" charset="0"/>
              </a:rPr>
              <a:t>"banana" </a:t>
            </a:r>
            <a:endParaRPr lang="en-US" sz="1600" dirty="0">
              <a:solidFill>
                <a:schemeClr val="tx1">
                  <a:lumMod val="50000"/>
                  <a:lumOff val="50000"/>
                </a:schemeClr>
              </a:solidFill>
              <a:latin typeface="Consolas" charset="0"/>
              <a:ea typeface="Consolas" charset="0"/>
              <a:cs typeface="Consolas" charset="0"/>
            </a:endParaRPr>
          </a:p>
        </p:txBody>
      </p:sp>
      <p:sp>
        <p:nvSpPr>
          <p:cNvPr id="4" name="TextBox 3">
            <a:extLst>
              <a:ext uri="{FF2B5EF4-FFF2-40B4-BE49-F238E27FC236}">
                <a16:creationId xmlns:a16="http://schemas.microsoft.com/office/drawing/2014/main" id="{0E1290F8-16EB-7F46-BF42-9136C4F89645}"/>
              </a:ext>
            </a:extLst>
          </p:cNvPr>
          <p:cNvSpPr txBox="1"/>
          <p:nvPr/>
        </p:nvSpPr>
        <p:spPr>
          <a:xfrm>
            <a:off x="6326123" y="4257394"/>
            <a:ext cx="2133600" cy="2031325"/>
          </a:xfrm>
          <a:prstGeom prst="rect">
            <a:avLst/>
          </a:prstGeom>
          <a:noFill/>
        </p:spPr>
        <p:txBody>
          <a:bodyPr wrap="square" rtlCol="0">
            <a:spAutoFit/>
          </a:bodyPr>
          <a:lstStyle/>
          <a:p>
            <a:r>
              <a:rPr lang="en-US" dirty="0"/>
              <a:t>You can see that the input string stream comes in handy when you want to tokenize a string separated by whitespaces.  </a:t>
            </a:r>
          </a:p>
        </p:txBody>
      </p:sp>
    </p:spTree>
    <p:extLst>
      <p:ext uri="{BB962C8B-B14F-4D97-AF65-F5344CB8AC3E}">
        <p14:creationId xmlns:p14="http://schemas.microsoft.com/office/powerpoint/2010/main" val="173971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Create a text ﬁle and save it on your computer. Here is an example.</a:t>
            </a: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p>
          <a:p>
            <a:pPr marL="0" lvl="0" indent="0" defTabSz="914400" eaLnBrk="0" fontAlgn="base" hangingPunct="0">
              <a:spcBef>
                <a:spcPct val="0"/>
              </a:spcBef>
              <a:spcAft>
                <a:spcPct val="0"/>
              </a:spcAft>
              <a:buClrTx/>
              <a:buNone/>
            </a:pPr>
            <a:r>
              <a:rPr lang="en-US" dirty="0"/>
              <a:t>Write a C++ program that reads in the content of the ﬁle and then outputs only every second word on the screen. Your program should output the following for the given text ﬁle.</a:t>
            </a:r>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28</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esktop/Screen%20Shot%202017-11-16%20at%209.25.35%">
            <a:extLst>
              <a:ext uri="{FF2B5EF4-FFF2-40B4-BE49-F238E27FC236}">
                <a16:creationId xmlns:a16="http://schemas.microsoft.com/office/drawing/2014/main" id="{83DBAEC9-74D8-4854-BF83-580763F3D5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8828" y="2193388"/>
            <a:ext cx="6174105" cy="1316990"/>
          </a:xfrm>
          <a:prstGeom prst="rect">
            <a:avLst/>
          </a:prstGeom>
          <a:noFill/>
          <a:ln>
            <a:noFill/>
          </a:ln>
        </p:spPr>
      </p:pic>
      <p:pic>
        <p:nvPicPr>
          <p:cNvPr id="9" name="Picture 8" descr="../../../../Desktop/Screen%20Shot%202017-11-16%20at%209.30.37%">
            <a:extLst>
              <a:ext uri="{FF2B5EF4-FFF2-40B4-BE49-F238E27FC236}">
                <a16:creationId xmlns:a16="http://schemas.microsoft.com/office/drawing/2014/main" id="{0C113B58-E4CF-48FF-A477-BD262E3BF9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8978" y="5110577"/>
            <a:ext cx="6174105" cy="771525"/>
          </a:xfrm>
          <a:prstGeom prst="rect">
            <a:avLst/>
          </a:prstGeom>
          <a:noFill/>
          <a:ln>
            <a:noFill/>
          </a:ln>
        </p:spPr>
      </p:pic>
      <p:sp>
        <p:nvSpPr>
          <p:cNvPr id="10" name="Title 1">
            <a:extLst>
              <a:ext uri="{FF2B5EF4-FFF2-40B4-BE49-F238E27FC236}">
                <a16:creationId xmlns:a16="http://schemas.microsoft.com/office/drawing/2014/main" id="{2B276087-BC49-AE4F-811A-E506907AC8C1}"/>
              </a:ext>
            </a:extLst>
          </p:cNvPr>
          <p:cNvSpPr>
            <a:spLocks noGrp="1"/>
          </p:cNvSpPr>
          <p:nvPr>
            <p:ph type="title"/>
          </p:nvPr>
        </p:nvSpPr>
        <p:spPr>
          <a:xfrm>
            <a:off x="457200" y="274638"/>
            <a:ext cx="8229600" cy="1143000"/>
          </a:xfrm>
        </p:spPr>
        <p:txBody>
          <a:bodyPr/>
          <a:lstStyle/>
          <a:p>
            <a:r>
              <a:rPr lang="en-US" b="1" dirty="0"/>
              <a:t>Programming Problem 2</a:t>
            </a:r>
          </a:p>
        </p:txBody>
      </p:sp>
      <p:sp>
        <p:nvSpPr>
          <p:cNvPr id="11" name="TextBox 10">
            <a:extLst>
              <a:ext uri="{FF2B5EF4-FFF2-40B4-BE49-F238E27FC236}">
                <a16:creationId xmlns:a16="http://schemas.microsoft.com/office/drawing/2014/main" id="{3022601C-BA2B-0443-A1B6-6BB6B14C28D4}"/>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071002</a:t>
            </a:r>
          </a:p>
        </p:txBody>
      </p:sp>
    </p:spTree>
    <p:extLst>
      <p:ext uri="{BB962C8B-B14F-4D97-AF65-F5344CB8AC3E}">
        <p14:creationId xmlns:p14="http://schemas.microsoft.com/office/powerpoint/2010/main" val="3873069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program that will search a ﬁle of numbers of type int and write the largest and the smallest numbers to the end of that ﬁle. The ﬁle contains nothing but numbers of type int separated by spaces or line breaks.</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29</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C3EF9AC4-0460-1240-AF20-10B21B928EA5}"/>
              </a:ext>
            </a:extLst>
          </p:cNvPr>
          <p:cNvSpPr>
            <a:spLocks noGrp="1"/>
          </p:cNvSpPr>
          <p:nvPr>
            <p:ph type="title"/>
          </p:nvPr>
        </p:nvSpPr>
        <p:spPr>
          <a:xfrm>
            <a:off x="457200" y="274638"/>
            <a:ext cx="8229600" cy="1143000"/>
          </a:xfrm>
        </p:spPr>
        <p:txBody>
          <a:bodyPr/>
          <a:lstStyle/>
          <a:p>
            <a:r>
              <a:rPr lang="en-US" b="1" dirty="0"/>
              <a:t>Programming Problem 3</a:t>
            </a:r>
          </a:p>
        </p:txBody>
      </p:sp>
      <p:sp>
        <p:nvSpPr>
          <p:cNvPr id="10" name="TextBox 9">
            <a:extLst>
              <a:ext uri="{FF2B5EF4-FFF2-40B4-BE49-F238E27FC236}">
                <a16:creationId xmlns:a16="http://schemas.microsoft.com/office/drawing/2014/main" id="{98AD6EE3-0FD1-AB46-B2A1-86D1D5F844EA}"/>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071003</a:t>
            </a:r>
          </a:p>
        </p:txBody>
      </p:sp>
    </p:spTree>
    <p:extLst>
      <p:ext uri="{BB962C8B-B14F-4D97-AF65-F5344CB8AC3E}">
        <p14:creationId xmlns:p14="http://schemas.microsoft.com/office/powerpoint/2010/main" val="219610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p>
        </p:txBody>
      </p:sp>
      <p:sp>
        <p:nvSpPr>
          <p:cNvPr id="3" name="Content Placeholder 2"/>
          <p:cNvSpPr>
            <a:spLocks noGrp="1"/>
          </p:cNvSpPr>
          <p:nvPr>
            <p:ph idx="1"/>
          </p:nvPr>
        </p:nvSpPr>
        <p:spPr>
          <a:xfrm>
            <a:off x="457200" y="1600199"/>
            <a:ext cx="8229600" cy="5121275"/>
          </a:xfrm>
        </p:spPr>
        <p:txBody>
          <a:bodyPr>
            <a:normAutofit lnSpcReduction="10000"/>
          </a:bodyPr>
          <a:lstStyle/>
          <a:p>
            <a:r>
              <a:rPr lang="en-US" dirty="0"/>
              <a:t>C++ uses a convenient abstraction called </a:t>
            </a:r>
            <a:r>
              <a:rPr lang="en-US" b="1" dirty="0">
                <a:solidFill>
                  <a:schemeClr val="accent5">
                    <a:lumMod val="75000"/>
                  </a:schemeClr>
                </a:solidFill>
              </a:rPr>
              <a:t>streams</a:t>
            </a:r>
            <a:r>
              <a:rPr lang="en-US" dirty="0"/>
              <a:t> to perform input and output operations from/to sources/destinations of sequences of characters, e.g., </a:t>
            </a:r>
          </a:p>
          <a:p>
            <a:pPr lvl="1"/>
            <a:r>
              <a:rPr lang="en-US" b="1" dirty="0" err="1">
                <a:solidFill>
                  <a:schemeClr val="accent5">
                    <a:lumMod val="75000"/>
                  </a:schemeClr>
                </a:solidFill>
              </a:rPr>
              <a:t>cout</a:t>
            </a:r>
            <a:r>
              <a:rPr lang="en-US" b="1" dirty="0"/>
              <a:t> </a:t>
            </a:r>
            <a:r>
              <a:rPr lang="en-US" dirty="0"/>
              <a:t>is a stream object for sending output to the screen (a.k.a. standard output)</a:t>
            </a:r>
          </a:p>
          <a:p>
            <a:pPr lvl="1"/>
            <a:r>
              <a:rPr lang="en-US" b="1" dirty="0" err="1">
                <a:solidFill>
                  <a:schemeClr val="accent5">
                    <a:lumMod val="75000"/>
                  </a:schemeClr>
                </a:solidFill>
              </a:rPr>
              <a:t>cin</a:t>
            </a:r>
            <a:r>
              <a:rPr lang="en-US" dirty="0"/>
              <a:t> is a stream object for taking input from keyboard (</a:t>
            </a:r>
            <a:r>
              <a:rPr lang="en-US" dirty="0" err="1"/>
              <a:t>a.k.a</a:t>
            </a:r>
            <a:r>
              <a:rPr lang="en-US" dirty="0"/>
              <a:t> standard input)</a:t>
            </a:r>
          </a:p>
          <a:p>
            <a:r>
              <a:rPr lang="en-US" dirty="0"/>
              <a:t>C++ provides operators and manipulators to work with streams:</a:t>
            </a:r>
          </a:p>
          <a:p>
            <a:pPr lvl="1"/>
            <a:r>
              <a:rPr lang="en-US" dirty="0"/>
              <a:t>Operators:  </a:t>
            </a:r>
          </a:p>
          <a:p>
            <a:pPr lvl="2"/>
            <a:r>
              <a:rPr lang="en-US" dirty="0"/>
              <a:t>&gt;&gt;: for extracting characters from a stream, e.g., </a:t>
            </a:r>
            <a:r>
              <a:rPr lang="en-US" dirty="0" err="1"/>
              <a:t>cin</a:t>
            </a:r>
            <a:r>
              <a:rPr lang="en-US" dirty="0"/>
              <a:t> &gt;&gt; x;</a:t>
            </a:r>
          </a:p>
          <a:p>
            <a:pPr lvl="2"/>
            <a:r>
              <a:rPr lang="en-US" dirty="0"/>
              <a:t>&lt;&lt;: for inserting characters to a stream, e.g., </a:t>
            </a:r>
            <a:r>
              <a:rPr lang="en-US" dirty="0" err="1"/>
              <a:t>cout</a:t>
            </a:r>
            <a:r>
              <a:rPr lang="en-US" dirty="0"/>
              <a:t> &lt;&lt; x;</a:t>
            </a:r>
          </a:p>
          <a:p>
            <a:pPr lvl="1"/>
            <a:r>
              <a:rPr lang="en-US" dirty="0"/>
              <a:t>Manipulators:  </a:t>
            </a:r>
          </a:p>
          <a:p>
            <a:pPr lvl="2"/>
            <a:r>
              <a:rPr lang="en-US" dirty="0"/>
              <a:t>these are for formatted input/output, e.g., to set the display format for a floating number</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3</a:t>
            </a:fld>
            <a:endParaRPr lang="en-US"/>
          </a:p>
        </p:txBody>
      </p:sp>
    </p:spTree>
    <p:extLst>
      <p:ext uri="{BB962C8B-B14F-4D97-AF65-F5344CB8AC3E}">
        <p14:creationId xmlns:p14="http://schemas.microsoft.com/office/powerpoint/2010/main" val="3718822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program that will read in a ﬁle containing nothing but numbers of type int separated by spaces or line breaks. Sort the numbers and write them into a new ﬁle.</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30</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781D43D1-4DB7-BA41-BFE9-1A461CB5D47D}"/>
              </a:ext>
            </a:extLst>
          </p:cNvPr>
          <p:cNvSpPr>
            <a:spLocks noGrp="1"/>
          </p:cNvSpPr>
          <p:nvPr>
            <p:ph type="title"/>
          </p:nvPr>
        </p:nvSpPr>
        <p:spPr>
          <a:xfrm>
            <a:off x="457200" y="274638"/>
            <a:ext cx="8229600" cy="1143000"/>
          </a:xfrm>
        </p:spPr>
        <p:txBody>
          <a:bodyPr/>
          <a:lstStyle/>
          <a:p>
            <a:r>
              <a:rPr lang="en-US" b="1" dirty="0"/>
              <a:t>Programming Problem 4</a:t>
            </a:r>
          </a:p>
        </p:txBody>
      </p:sp>
      <p:sp>
        <p:nvSpPr>
          <p:cNvPr id="10" name="TextBox 9">
            <a:extLst>
              <a:ext uri="{FF2B5EF4-FFF2-40B4-BE49-F238E27FC236}">
                <a16:creationId xmlns:a16="http://schemas.microsoft.com/office/drawing/2014/main" id="{99C82228-EE7D-6847-BBBC-390D1ABBEDE1}"/>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071004</a:t>
            </a:r>
          </a:p>
        </p:txBody>
      </p:sp>
    </p:spTree>
    <p:extLst>
      <p:ext uri="{BB962C8B-B14F-4D97-AF65-F5344CB8AC3E}">
        <p14:creationId xmlns:p14="http://schemas.microsoft.com/office/powerpoint/2010/main" val="1588446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STREAM Output Formatting</a:t>
            </a:r>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31</a:t>
            </a:fld>
            <a:endParaRPr lang="en-US" dirty="0"/>
          </a:p>
        </p:txBody>
      </p:sp>
    </p:spTree>
    <p:extLst>
      <p:ext uri="{BB962C8B-B14F-4D97-AF65-F5344CB8AC3E}">
        <p14:creationId xmlns:p14="http://schemas.microsoft.com/office/powerpoint/2010/main" val="1304375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Output Formatting</a:t>
            </a:r>
          </a:p>
        </p:txBody>
      </p:sp>
      <p:sp>
        <p:nvSpPr>
          <p:cNvPr id="3" name="Content Placeholder 2"/>
          <p:cNvSpPr>
            <a:spLocks noGrp="1"/>
          </p:cNvSpPr>
          <p:nvPr>
            <p:ph idx="1"/>
          </p:nvPr>
        </p:nvSpPr>
        <p:spPr>
          <a:xfrm>
            <a:off x="457200" y="1600201"/>
            <a:ext cx="8229600" cy="4078224"/>
          </a:xfrm>
        </p:spPr>
        <p:txBody>
          <a:bodyPr>
            <a:normAutofit fontScale="92500"/>
          </a:bodyPr>
          <a:lstStyle/>
          <a:p>
            <a:r>
              <a:rPr lang="en-US" dirty="0"/>
              <a:t>Sometimes you may want to have the output from your program to be displayed (on screen) or stored (in file) in a specific format</a:t>
            </a:r>
          </a:p>
          <a:p>
            <a:pPr lvl="1"/>
            <a:r>
              <a:rPr lang="en-US" dirty="0"/>
              <a:t>Floating-point numbers:   </a:t>
            </a:r>
            <a:r>
              <a:rPr lang="en-US" b="1" dirty="0"/>
              <a:t>0.00001</a:t>
            </a:r>
            <a:r>
              <a:rPr lang="en-US" dirty="0"/>
              <a:t> or </a:t>
            </a:r>
            <a:r>
              <a:rPr lang="en-US" b="1" dirty="0"/>
              <a:t>1e-5</a:t>
            </a:r>
            <a:r>
              <a:rPr lang="en-US" dirty="0"/>
              <a:t>?   </a:t>
            </a:r>
            <a:r>
              <a:rPr lang="en-US" b="1" dirty="0"/>
              <a:t>15</a:t>
            </a:r>
            <a:r>
              <a:rPr lang="en-US" dirty="0"/>
              <a:t> or </a:t>
            </a:r>
            <a:r>
              <a:rPr lang="en-US" b="1" dirty="0"/>
              <a:t>15.000</a:t>
            </a:r>
            <a:r>
              <a:rPr lang="en-US" dirty="0"/>
              <a:t>?</a:t>
            </a:r>
          </a:p>
          <a:p>
            <a:pPr lvl="1"/>
            <a:r>
              <a:rPr lang="en-US" dirty="0"/>
              <a:t>Formatted tabular output:</a:t>
            </a:r>
          </a:p>
          <a:p>
            <a:pPr lvl="1"/>
            <a:endParaRPr lang="en-US" dirty="0"/>
          </a:p>
          <a:p>
            <a:pPr lvl="1"/>
            <a:endParaRPr lang="en-US" dirty="0"/>
          </a:p>
          <a:p>
            <a:pPr lvl="1"/>
            <a:endParaRPr lang="en-US" dirty="0"/>
          </a:p>
          <a:p>
            <a:r>
              <a:rPr lang="en-US" dirty="0"/>
              <a:t>We may use the </a:t>
            </a:r>
            <a:r>
              <a:rPr lang="en-US" b="1" dirty="0">
                <a:solidFill>
                  <a:schemeClr val="accent5">
                    <a:lumMod val="75000"/>
                  </a:schemeClr>
                </a:solidFill>
              </a:rPr>
              <a:t>output manipulators </a:t>
            </a:r>
            <a:r>
              <a:rPr lang="en-US" dirty="0"/>
              <a:t>to format the output.  We've come across some examples:</a:t>
            </a:r>
          </a:p>
          <a:p>
            <a:pPr lvl="1"/>
            <a:r>
              <a:rPr lang="en-US" b="1" dirty="0" err="1"/>
              <a:t>endl</a:t>
            </a:r>
            <a:r>
              <a:rPr lang="en-US" dirty="0"/>
              <a:t>, to move the insertion point to the beginning of the next line</a:t>
            </a:r>
          </a:p>
          <a:p>
            <a:pPr lvl="1"/>
            <a:r>
              <a:rPr lang="en-US" b="1" dirty="0" err="1"/>
              <a:t>setw</a:t>
            </a:r>
            <a:r>
              <a:rPr lang="en-US" dirty="0"/>
              <a:t>, to set the width of the column for the next output 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32</a:t>
            </a:fld>
            <a:endParaRPr lang="en-US"/>
          </a:p>
        </p:txBody>
      </p:sp>
      <p:sp>
        <p:nvSpPr>
          <p:cNvPr id="6" name="Rectangle 5"/>
          <p:cNvSpPr/>
          <p:nvPr/>
        </p:nvSpPr>
        <p:spPr>
          <a:xfrm>
            <a:off x="2944083" y="3156751"/>
            <a:ext cx="2579185"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pitchFamily="49" charset="0"/>
              </a:rPr>
              <a:t>Peter</a:t>
            </a:r>
            <a:r>
              <a:rPr lang="en-US" dirty="0">
                <a:solidFill>
                  <a:schemeClr val="tx1">
                    <a:lumMod val="50000"/>
                    <a:lumOff val="50000"/>
                  </a:schemeClr>
                </a:solidFill>
                <a:latin typeface="Consolas" pitchFamily="49" charset="0"/>
              </a:rPr>
              <a:t>  </a:t>
            </a:r>
            <a:r>
              <a:rPr lang="en-US" dirty="0">
                <a:latin typeface="Consolas" pitchFamily="49" charset="0"/>
              </a:rPr>
              <a:t>30   130.5</a:t>
            </a:r>
            <a:endParaRPr lang="en-US" dirty="0">
              <a:solidFill>
                <a:schemeClr val="tx1">
                  <a:lumMod val="50000"/>
                  <a:lumOff val="50000"/>
                </a:schemeClr>
              </a:solidFill>
              <a:latin typeface="Consolas" pitchFamily="49" charset="0"/>
            </a:endParaRPr>
          </a:p>
          <a:p>
            <a:r>
              <a:rPr lang="en-US" dirty="0">
                <a:latin typeface="Consolas" pitchFamily="49" charset="0"/>
              </a:rPr>
              <a:t>John    6   129.3</a:t>
            </a:r>
            <a:endParaRPr lang="en-US" dirty="0">
              <a:solidFill>
                <a:schemeClr val="tx1">
                  <a:lumMod val="50000"/>
                  <a:lumOff val="50000"/>
                </a:schemeClr>
              </a:solidFill>
              <a:latin typeface="Consolas" pitchFamily="49" charset="0"/>
            </a:endParaRPr>
          </a:p>
          <a:p>
            <a:r>
              <a:rPr lang="en-US" dirty="0">
                <a:solidFill>
                  <a:schemeClr val="tx1"/>
                </a:solidFill>
                <a:latin typeface="Consolas" pitchFamily="49" charset="0"/>
              </a:rPr>
              <a:t>Mary   18    34.5</a:t>
            </a:r>
          </a:p>
        </p:txBody>
      </p:sp>
      <p:sp>
        <p:nvSpPr>
          <p:cNvPr id="7" name="TextBox 6"/>
          <p:cNvSpPr txBox="1"/>
          <p:nvPr/>
        </p:nvSpPr>
        <p:spPr>
          <a:xfrm>
            <a:off x="5367614" y="3320579"/>
            <a:ext cx="3428914" cy="584775"/>
          </a:xfrm>
          <a:prstGeom prst="rect">
            <a:avLst/>
          </a:prstGeom>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How to set the </a:t>
            </a:r>
            <a:r>
              <a:rPr lang="en-US" sz="1600" dirty="0">
                <a:solidFill>
                  <a:schemeClr val="accent6">
                    <a:lumMod val="75000"/>
                  </a:schemeClr>
                </a:solidFill>
                <a:latin typeface="Avenir Next Condensed" charset="0"/>
                <a:ea typeface="Avenir Next Condensed" charset="0"/>
                <a:cs typeface="Avenir Next Condensed" charset="0"/>
              </a:rPr>
              <a:t>width</a:t>
            </a:r>
            <a:r>
              <a:rPr lang="en-US" sz="1600" dirty="0">
                <a:latin typeface="Avenir Next Condensed" charset="0"/>
                <a:ea typeface="Avenir Next Condensed" charset="0"/>
                <a:cs typeface="Avenir Next Condensed" charset="0"/>
              </a:rPr>
              <a:t> of each column?</a:t>
            </a:r>
          </a:p>
          <a:p>
            <a:r>
              <a:rPr lang="en-US" sz="1600" dirty="0">
                <a:latin typeface="Avenir Next Condensed" charset="0"/>
                <a:ea typeface="Avenir Next Condensed" charset="0"/>
                <a:cs typeface="Avenir Next Condensed" charset="0"/>
              </a:rPr>
              <a:t>How to set the column </a:t>
            </a:r>
            <a:r>
              <a:rPr lang="en-US" sz="1600" dirty="0">
                <a:solidFill>
                  <a:schemeClr val="accent6">
                    <a:lumMod val="75000"/>
                  </a:schemeClr>
                </a:solidFill>
                <a:latin typeface="Avenir Next Condensed" charset="0"/>
                <a:ea typeface="Avenir Next Condensed" charset="0"/>
                <a:cs typeface="Avenir Next Condensed" charset="0"/>
              </a:rPr>
              <a:t>alignment</a:t>
            </a:r>
            <a:r>
              <a:rPr lang="en-US" sz="1600" dirty="0">
                <a:latin typeface="Avenir Next Condensed" charset="0"/>
                <a:ea typeface="Avenir Next Condensed" charset="0"/>
                <a:cs typeface="Avenir Next Condensed" charset="0"/>
              </a:rPr>
              <a:t>?</a:t>
            </a:r>
          </a:p>
        </p:txBody>
      </p:sp>
    </p:spTree>
    <p:extLst>
      <p:ext uri="{BB962C8B-B14F-4D97-AF65-F5344CB8AC3E}">
        <p14:creationId xmlns:p14="http://schemas.microsoft.com/office/powerpoint/2010/main" val="3559797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floating-point notation</a:t>
            </a:r>
          </a:p>
        </p:txBody>
      </p:sp>
      <p:sp>
        <p:nvSpPr>
          <p:cNvPr id="3" name="Content Placeholder 2"/>
          <p:cNvSpPr>
            <a:spLocks noGrp="1"/>
          </p:cNvSpPr>
          <p:nvPr>
            <p:ph idx="1"/>
          </p:nvPr>
        </p:nvSpPr>
        <p:spPr/>
        <p:txBody>
          <a:bodyPr/>
          <a:lstStyle/>
          <a:p>
            <a:r>
              <a:rPr lang="en-US" dirty="0"/>
              <a:t>Example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33</a:t>
            </a:fld>
            <a:endParaRPr lang="en-US"/>
          </a:p>
        </p:txBody>
      </p:sp>
      <p:sp>
        <p:nvSpPr>
          <p:cNvPr id="6" name="Rectangle 5"/>
          <p:cNvSpPr/>
          <p:nvPr/>
        </p:nvSpPr>
        <p:spPr>
          <a:xfrm>
            <a:off x="1171928" y="2010141"/>
            <a:ext cx="3531371" cy="38489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#include &lt;</a:t>
            </a:r>
            <a:r>
              <a:rPr lang="en-US" sz="1400" dirty="0" err="1">
                <a:solidFill>
                  <a:schemeClr val="bg1">
                    <a:lumMod val="65000"/>
                  </a:schemeClr>
                </a:solidFill>
                <a:latin typeface="Consolas" charset="0"/>
                <a:ea typeface="Consolas" charset="0"/>
                <a:cs typeface="Consolas" charset="0"/>
              </a:rPr>
              <a:t>iostream</a:t>
            </a:r>
            <a:r>
              <a:rPr lang="en-US" sz="14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4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400" dirty="0" err="1">
                <a:solidFill>
                  <a:schemeClr val="bg1">
                    <a:lumMod val="65000"/>
                  </a:schemeClr>
                </a:solidFill>
                <a:latin typeface="Consolas" charset="0"/>
                <a:ea typeface="Consolas" charset="0"/>
                <a:cs typeface="Consolas" charset="0"/>
              </a:rPr>
              <a:t>int</a:t>
            </a:r>
            <a:r>
              <a:rPr lang="en-US" sz="14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400" dirty="0">
                <a:solidFill>
                  <a:schemeClr val="tx1"/>
                </a:solidFill>
                <a:latin typeface="Consolas" charset="0"/>
                <a:ea typeface="Consolas" charset="0"/>
                <a:cs typeface="Consolas" charset="0"/>
              </a:rPr>
              <a:t> </a:t>
            </a:r>
            <a:r>
              <a:rPr lang="fr-FR" sz="1400" dirty="0">
                <a:solidFill>
                  <a:schemeClr val="tx1"/>
                </a:solidFill>
                <a:latin typeface="Consolas" charset="0"/>
                <a:ea typeface="Consolas" charset="0"/>
                <a:cs typeface="Consolas" charset="0"/>
              </a:rPr>
              <a:t> 	double a = 1.2345678;</a:t>
            </a:r>
          </a:p>
          <a:p>
            <a:pPr defTabSz="511175">
              <a:tabLst>
                <a:tab pos="346075" algn="l"/>
                <a:tab pos="684213" algn="l"/>
              </a:tabLst>
            </a:pPr>
            <a:r>
              <a:rPr lang="fr-FR" sz="1400" dirty="0">
                <a:solidFill>
                  <a:schemeClr val="tx1"/>
                </a:solidFill>
                <a:latin typeface="Consolas" charset="0"/>
                <a:ea typeface="Consolas" charset="0"/>
                <a:cs typeface="Consolas" charset="0"/>
              </a:rPr>
              <a:t> 	double b = 0.00012345678;</a:t>
            </a:r>
          </a:p>
          <a:p>
            <a:pPr defTabSz="511175">
              <a:tabLst>
                <a:tab pos="346075" algn="l"/>
                <a:tab pos="684213" algn="l"/>
              </a:tabLst>
            </a:pPr>
            <a:r>
              <a:rPr lang="fr-FR" sz="1400" dirty="0">
                <a:solidFill>
                  <a:schemeClr val="tx1"/>
                </a:solidFill>
                <a:latin typeface="Consolas" charset="0"/>
                <a:ea typeface="Consolas" charset="0"/>
                <a:cs typeface="Consolas" charset="0"/>
              </a:rPr>
              <a:t>  	double c = 1234567.8;</a:t>
            </a:r>
          </a:p>
          <a:p>
            <a:pPr defTabSz="511175">
              <a:tabLst>
                <a:tab pos="346075" algn="l"/>
                <a:tab pos="684213" algn="l"/>
              </a:tabLst>
            </a:pPr>
            <a:r>
              <a:rPr lang="fr-FR" sz="1400" dirty="0">
                <a:solidFill>
                  <a:schemeClr val="tx1"/>
                </a:solidFill>
                <a:latin typeface="Consolas" charset="0"/>
                <a:ea typeface="Consolas" charset="0"/>
                <a:cs typeface="Consolas" charset="0"/>
              </a:rPr>
              <a:t>	double d = 0.000012345678;</a:t>
            </a:r>
          </a:p>
          <a:p>
            <a:pPr defTabSz="511175">
              <a:tabLst>
                <a:tab pos="346075" algn="l"/>
                <a:tab pos="684213" algn="l"/>
              </a:tabLst>
            </a:pPr>
            <a:r>
              <a:rPr lang="fr-FR" sz="1400" dirty="0">
                <a:solidFill>
                  <a:schemeClr val="tx1"/>
                </a:solidFill>
                <a:latin typeface="Consolas" charset="0"/>
                <a:ea typeface="Consolas" charset="0"/>
                <a:cs typeface="Consolas" charset="0"/>
              </a:rPr>
              <a:t>	</a:t>
            </a:r>
          </a:p>
          <a:p>
            <a:pPr defTabSz="511175">
              <a:tabLst>
                <a:tab pos="346075" algn="l"/>
                <a:tab pos="684213" algn="l"/>
              </a:tabLst>
            </a:pPr>
            <a:r>
              <a:rPr lang="fr-FR" sz="1400" dirty="0">
                <a:solidFill>
                  <a:schemeClr val="tx1"/>
                </a:solidFill>
                <a:latin typeface="Consolas" charset="0"/>
                <a:ea typeface="Consolas" charset="0"/>
                <a:cs typeface="Consolas" charset="0"/>
              </a:rPr>
              <a:t>	cout &lt;&lt; a &lt;&lt; </a:t>
            </a:r>
            <a:r>
              <a:rPr lang="fr-FR" sz="1400" dirty="0" err="1">
                <a:solidFill>
                  <a:schemeClr val="tx1"/>
                </a:solidFill>
                <a:latin typeface="Consolas" charset="0"/>
                <a:ea typeface="Consolas" charset="0"/>
                <a:cs typeface="Consolas" charset="0"/>
              </a:rPr>
              <a:t>endl</a:t>
            </a:r>
            <a:r>
              <a:rPr lang="fr-FR" sz="1400" dirty="0">
                <a:solidFill>
                  <a:schemeClr val="tx1"/>
                </a:solidFill>
                <a:latin typeface="Consolas" charset="0"/>
                <a:ea typeface="Consolas" charset="0"/>
                <a:cs typeface="Consolas" charset="0"/>
              </a:rPr>
              <a:t> &lt;&lt; b &lt;&lt; </a:t>
            </a:r>
            <a:r>
              <a:rPr lang="fr-FR" sz="1400" dirty="0" err="1">
                <a:solidFill>
                  <a:schemeClr val="tx1"/>
                </a:solidFill>
                <a:latin typeface="Consolas" charset="0"/>
                <a:ea typeface="Consolas" charset="0"/>
                <a:cs typeface="Consolas" charset="0"/>
              </a:rPr>
              <a:t>endl</a:t>
            </a:r>
            <a:r>
              <a:rPr lang="fr-FR" sz="1400" dirty="0">
                <a:solidFill>
                  <a:schemeClr val="tx1"/>
                </a:solidFill>
                <a:latin typeface="Consolas" charset="0"/>
                <a:ea typeface="Consolas" charset="0"/>
                <a:cs typeface="Consolas" charset="0"/>
              </a:rPr>
              <a:t> </a:t>
            </a:r>
            <a:br>
              <a:rPr lang="fr-FR" sz="1400" dirty="0">
                <a:solidFill>
                  <a:schemeClr val="tx1"/>
                </a:solidFill>
                <a:latin typeface="Consolas" charset="0"/>
                <a:ea typeface="Consolas" charset="0"/>
                <a:cs typeface="Consolas" charset="0"/>
              </a:rPr>
            </a:br>
            <a:r>
              <a:rPr lang="fr-FR" sz="1400" dirty="0">
                <a:solidFill>
                  <a:schemeClr val="tx1"/>
                </a:solidFill>
                <a:latin typeface="Consolas" charset="0"/>
                <a:ea typeface="Consolas" charset="0"/>
                <a:cs typeface="Consolas" charset="0"/>
              </a:rPr>
              <a:t>		&lt;&lt; c &lt;&lt; </a:t>
            </a:r>
            <a:r>
              <a:rPr lang="fr-FR" sz="1400" dirty="0" err="1">
                <a:solidFill>
                  <a:schemeClr val="tx1"/>
                </a:solidFill>
                <a:latin typeface="Consolas" charset="0"/>
                <a:ea typeface="Consolas" charset="0"/>
                <a:cs typeface="Consolas" charset="0"/>
              </a:rPr>
              <a:t>endl</a:t>
            </a:r>
            <a:r>
              <a:rPr lang="fr-FR" sz="1400" dirty="0">
                <a:solidFill>
                  <a:schemeClr val="tx1"/>
                </a:solidFill>
                <a:latin typeface="Consolas" charset="0"/>
                <a:ea typeface="Consolas" charset="0"/>
                <a:cs typeface="Consolas" charset="0"/>
              </a:rPr>
              <a:t> &lt;&lt; d &lt;&lt; </a:t>
            </a:r>
            <a:r>
              <a:rPr lang="fr-FR" sz="1400" dirty="0" err="1">
                <a:solidFill>
                  <a:schemeClr val="tx1"/>
                </a:solidFill>
                <a:latin typeface="Consolas" charset="0"/>
                <a:ea typeface="Consolas" charset="0"/>
                <a:cs typeface="Consolas" charset="0"/>
              </a:rPr>
              <a:t>endl</a:t>
            </a:r>
            <a:r>
              <a:rPr lang="fr-FR" sz="1400" dirty="0">
                <a:solidFill>
                  <a:schemeClr val="tx1"/>
                </a:solidFill>
                <a:latin typeface="Consolas" charset="0"/>
                <a:ea typeface="Consolas" charset="0"/>
                <a:cs typeface="Consolas" charset="0"/>
              </a:rPr>
              <a:t>;</a:t>
            </a:r>
            <a:endParaRPr lang="en-US" sz="1400" dirty="0">
              <a:solidFill>
                <a:schemeClr val="tx1"/>
              </a:solidFill>
              <a:latin typeface="Consolas" charset="0"/>
              <a:ea typeface="Consolas" charset="0"/>
              <a:cs typeface="Consolas" charset="0"/>
            </a:endParaRPr>
          </a:p>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a:t>
            </a:r>
          </a:p>
        </p:txBody>
      </p:sp>
      <p:sp>
        <p:nvSpPr>
          <p:cNvPr id="7" name="Rectangle 6"/>
          <p:cNvSpPr/>
          <p:nvPr/>
        </p:nvSpPr>
        <p:spPr>
          <a:xfrm>
            <a:off x="4989089" y="3124697"/>
            <a:ext cx="2405446" cy="139111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1.23457</a:t>
            </a:r>
          </a:p>
          <a:p>
            <a:r>
              <a:rPr lang="en-US" sz="1600" dirty="0">
                <a:latin typeface="Consolas" charset="0"/>
                <a:ea typeface="Consolas" charset="0"/>
                <a:cs typeface="Consolas" charset="0"/>
              </a:rPr>
              <a:t>0.000123457</a:t>
            </a:r>
          </a:p>
          <a:p>
            <a:r>
              <a:rPr lang="en-US" sz="1600" dirty="0">
                <a:latin typeface="Consolas" charset="0"/>
                <a:ea typeface="Consolas" charset="0"/>
                <a:cs typeface="Consolas" charset="0"/>
              </a:rPr>
              <a:t>1.23456e+06</a:t>
            </a:r>
          </a:p>
          <a:p>
            <a:r>
              <a:rPr lang="en-US" sz="1600" dirty="0">
                <a:latin typeface="Consolas" charset="0"/>
                <a:ea typeface="Consolas" charset="0"/>
                <a:cs typeface="Consolas" charset="0"/>
              </a:rPr>
              <a:t>1.23457e-05</a:t>
            </a:r>
          </a:p>
          <a:p>
            <a:endParaRPr lang="en-US" sz="1600" dirty="0">
              <a:latin typeface="Consolas" charset="0"/>
              <a:ea typeface="Consolas" charset="0"/>
              <a:cs typeface="Consolas" charset="0"/>
            </a:endParaRPr>
          </a:p>
        </p:txBody>
      </p:sp>
      <p:sp>
        <p:nvSpPr>
          <p:cNvPr id="8" name="TextBox 7"/>
          <p:cNvSpPr txBox="1"/>
          <p:nvPr/>
        </p:nvSpPr>
        <p:spPr>
          <a:xfrm>
            <a:off x="4989089" y="2841635"/>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0" name="Rectangle 9"/>
          <p:cNvSpPr/>
          <p:nvPr/>
        </p:nvSpPr>
        <p:spPr>
          <a:xfrm>
            <a:off x="5045368" y="3165092"/>
            <a:ext cx="1318456" cy="53537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12" idx="1"/>
            <a:endCxn id="10" idx="3"/>
          </p:cNvCxnSpPr>
          <p:nvPr/>
        </p:nvCxnSpPr>
        <p:spPr>
          <a:xfrm flipH="1">
            <a:off x="6363824" y="2277607"/>
            <a:ext cx="577431" cy="1155170"/>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2" name="Rounded Rectangle 11"/>
          <p:cNvSpPr/>
          <p:nvPr/>
        </p:nvSpPr>
        <p:spPr>
          <a:xfrm>
            <a:off x="6941255" y="1713578"/>
            <a:ext cx="1802604" cy="112805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Default to 6 significant digits</a:t>
            </a:r>
          </a:p>
        </p:txBody>
      </p:sp>
      <p:sp>
        <p:nvSpPr>
          <p:cNvPr id="21" name="Rectangle 20"/>
          <p:cNvSpPr/>
          <p:nvPr/>
        </p:nvSpPr>
        <p:spPr>
          <a:xfrm>
            <a:off x="5045368" y="3731822"/>
            <a:ext cx="1318456" cy="535370"/>
          </a:xfrm>
          <a:prstGeom prst="rect">
            <a:avLst/>
          </a:prstGeom>
          <a:noFill/>
          <a:ln>
            <a:solidFill>
              <a:schemeClr val="accent5">
                <a:lumMod val="75000"/>
              </a:schemeClr>
            </a:solidFill>
          </a:ln>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2" name="Straight Arrow Connector 21"/>
          <p:cNvCxnSpPr>
            <a:stCxn id="23" idx="1"/>
            <a:endCxn id="21" idx="3"/>
          </p:cNvCxnSpPr>
          <p:nvPr/>
        </p:nvCxnSpPr>
        <p:spPr>
          <a:xfrm flipH="1" flipV="1">
            <a:off x="6363824" y="3999507"/>
            <a:ext cx="373621" cy="774694"/>
          </a:xfrm>
          <a:prstGeom prst="straightConnector1">
            <a:avLst/>
          </a:prstGeom>
          <a:ln>
            <a:solidFill>
              <a:schemeClr val="accent5">
                <a:lumMod val="60000"/>
                <a:lumOff val="40000"/>
              </a:schemeClr>
            </a:solidFill>
            <a:tailEnd type="arrow"/>
          </a:ln>
          <a:effectLst/>
        </p:spPr>
        <p:style>
          <a:lnRef idx="2">
            <a:schemeClr val="accent6"/>
          </a:lnRef>
          <a:fillRef idx="0">
            <a:schemeClr val="accent6"/>
          </a:fillRef>
          <a:effectRef idx="1">
            <a:schemeClr val="accent6"/>
          </a:effectRef>
          <a:fontRef idx="minor">
            <a:schemeClr val="tx1"/>
          </a:fontRef>
        </p:style>
      </p:cxnSp>
      <p:sp>
        <p:nvSpPr>
          <p:cNvPr id="23" name="Rounded Rectangle 22"/>
          <p:cNvSpPr/>
          <p:nvPr/>
        </p:nvSpPr>
        <p:spPr>
          <a:xfrm>
            <a:off x="6737445" y="4210172"/>
            <a:ext cx="2038877" cy="1128057"/>
          </a:xfrm>
          <a:prstGeom prst="roundRect">
            <a:avLst/>
          </a:prstGeom>
          <a:ln>
            <a:solidFill>
              <a:schemeClr val="accent5">
                <a:lumMod val="60000"/>
                <a:lumOff val="40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Lengthy numbers are written in scientific notation </a:t>
            </a:r>
          </a:p>
        </p:txBody>
      </p:sp>
      <p:sp>
        <p:nvSpPr>
          <p:cNvPr id="26" name="TextBox 25"/>
          <p:cNvSpPr txBox="1"/>
          <p:nvPr/>
        </p:nvSpPr>
        <p:spPr>
          <a:xfrm>
            <a:off x="4701990" y="5489749"/>
            <a:ext cx="1569660"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err="1"/>
              <a:t>default_float.cpp</a:t>
            </a:r>
            <a:endParaRPr lang="en-US" dirty="0"/>
          </a:p>
        </p:txBody>
      </p:sp>
    </p:spTree>
    <p:extLst>
      <p:ext uri="{BB962C8B-B14F-4D97-AF65-F5344CB8AC3E}">
        <p14:creationId xmlns:p14="http://schemas.microsoft.com/office/powerpoint/2010/main" val="232509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1"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showpoint</a:t>
            </a:r>
            <a:r>
              <a:rPr lang="en-US" dirty="0"/>
              <a:t> Manipulator</a:t>
            </a:r>
          </a:p>
        </p:txBody>
      </p:sp>
      <p:sp>
        <p:nvSpPr>
          <p:cNvPr id="3" name="Content Placeholder 2"/>
          <p:cNvSpPr>
            <a:spLocks noGrp="1"/>
          </p:cNvSpPr>
          <p:nvPr>
            <p:ph idx="1"/>
          </p:nvPr>
        </p:nvSpPr>
        <p:spPr>
          <a:effectLst/>
        </p:spPr>
        <p:txBody>
          <a:bodyPr/>
          <a:lstStyle/>
          <a:p>
            <a:r>
              <a:rPr lang="en-US" dirty="0"/>
              <a:t>Example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34</a:t>
            </a:fld>
            <a:endParaRPr lang="en-US"/>
          </a:p>
        </p:txBody>
      </p:sp>
      <p:sp>
        <p:nvSpPr>
          <p:cNvPr id="6" name="Rectangle 5"/>
          <p:cNvSpPr/>
          <p:nvPr/>
        </p:nvSpPr>
        <p:spPr>
          <a:xfrm>
            <a:off x="1024996" y="2010141"/>
            <a:ext cx="4023782" cy="347960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fr-FR" sz="1600" dirty="0">
                <a:solidFill>
                  <a:schemeClr val="tx1"/>
                </a:solidFill>
                <a:latin typeface="Consolas" charset="0"/>
                <a:ea typeface="Consolas" charset="0"/>
                <a:cs typeface="Consolas" charset="0"/>
              </a:rPr>
              <a:t> 	double e = 12.0;</a:t>
            </a:r>
          </a:p>
          <a:p>
            <a:pPr defTabSz="511175">
              <a:tabLst>
                <a:tab pos="346075" algn="l"/>
                <a:tab pos="684213" algn="l"/>
              </a:tabLst>
            </a:pPr>
            <a:endParaRPr lang="fr-FR" sz="1600" dirty="0">
              <a:solidFill>
                <a:schemeClr val="tx1"/>
              </a:solidFill>
              <a:latin typeface="Consolas" charset="0"/>
              <a:ea typeface="Consolas" charset="0"/>
              <a:cs typeface="Consolas" charset="0"/>
            </a:endParaRPr>
          </a:p>
          <a:p>
            <a:pPr defTabSz="511175">
              <a:tabLst>
                <a:tab pos="346075" algn="l"/>
                <a:tab pos="684213" algn="l"/>
              </a:tabLst>
            </a:pPr>
            <a:r>
              <a:rPr lang="fr-FR" sz="1600" dirty="0">
                <a:solidFill>
                  <a:schemeClr val="tx1"/>
                </a:solidFill>
                <a:latin typeface="Consolas" charset="0"/>
                <a:ea typeface="Consolas" charset="0"/>
                <a:cs typeface="Consolas" charset="0"/>
              </a:rPr>
              <a:t>	cout &lt;&lt; e &lt;&lt; </a:t>
            </a:r>
            <a:r>
              <a:rPr lang="fr-FR" sz="1600" dirty="0" err="1">
                <a:solidFill>
                  <a:schemeClr val="tx1"/>
                </a:solidFill>
                <a:latin typeface="Consolas" charset="0"/>
                <a:ea typeface="Consolas" charset="0"/>
                <a:cs typeface="Consolas" charset="0"/>
              </a:rPr>
              <a:t>endl</a:t>
            </a:r>
            <a:r>
              <a:rPr lang="fr-FR" sz="1600" dirty="0">
                <a:solidFill>
                  <a:schemeClr val="tx1"/>
                </a:solidFill>
                <a:latin typeface="Consolas" charset="0"/>
                <a:ea typeface="Consolas" charset="0"/>
                <a:cs typeface="Consolas" charset="0"/>
              </a:rPr>
              <a:t>;</a:t>
            </a:r>
          </a:p>
          <a:p>
            <a:pPr defTabSz="511175">
              <a:tabLst>
                <a:tab pos="346075" algn="l"/>
                <a:tab pos="684213" algn="l"/>
              </a:tabLst>
            </a:pPr>
            <a:r>
              <a:rPr lang="fr-FR" sz="1600" dirty="0">
                <a:solidFill>
                  <a:schemeClr val="tx1"/>
                </a:solidFill>
                <a:latin typeface="Consolas" charset="0"/>
                <a:ea typeface="Consolas" charset="0"/>
                <a:cs typeface="Consolas" charset="0"/>
              </a:rPr>
              <a:t>	cout &lt;&lt; </a:t>
            </a:r>
            <a:r>
              <a:rPr lang="fr-FR" sz="1600" b="1" dirty="0" err="1">
                <a:solidFill>
                  <a:schemeClr val="accent6">
                    <a:lumMod val="75000"/>
                  </a:schemeClr>
                </a:solidFill>
                <a:latin typeface="Consolas" charset="0"/>
                <a:ea typeface="Consolas" charset="0"/>
                <a:cs typeface="Consolas" charset="0"/>
              </a:rPr>
              <a:t>showpoint</a:t>
            </a:r>
            <a:r>
              <a:rPr lang="fr-FR" sz="1600" b="1" dirty="0">
                <a:solidFill>
                  <a:schemeClr val="tx1"/>
                </a:solidFill>
                <a:latin typeface="Consolas" charset="0"/>
                <a:ea typeface="Consolas" charset="0"/>
                <a:cs typeface="Consolas" charset="0"/>
              </a:rPr>
              <a:t> </a:t>
            </a:r>
            <a:r>
              <a:rPr lang="fr-FR" sz="1600" dirty="0">
                <a:solidFill>
                  <a:schemeClr val="tx1"/>
                </a:solidFill>
                <a:latin typeface="Consolas" charset="0"/>
                <a:ea typeface="Consolas" charset="0"/>
                <a:cs typeface="Consolas" charset="0"/>
              </a:rPr>
              <a:t>&lt;&lt; e &lt;&lt; </a:t>
            </a:r>
            <a:r>
              <a:rPr lang="fr-FR" sz="1600" dirty="0" err="1">
                <a:solidFill>
                  <a:schemeClr val="tx1"/>
                </a:solidFill>
                <a:latin typeface="Consolas" charset="0"/>
                <a:ea typeface="Consolas" charset="0"/>
                <a:cs typeface="Consolas" charset="0"/>
              </a:rPr>
              <a:t>endl</a:t>
            </a: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4989089" y="2279595"/>
            <a:ext cx="2405446" cy="139111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p:txBody>
      </p:sp>
      <p:sp>
        <p:nvSpPr>
          <p:cNvPr id="8" name="TextBox 7"/>
          <p:cNvSpPr txBox="1"/>
          <p:nvPr/>
        </p:nvSpPr>
        <p:spPr>
          <a:xfrm>
            <a:off x="4989089" y="1996533"/>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TextBox 8"/>
          <p:cNvSpPr txBox="1"/>
          <p:nvPr/>
        </p:nvSpPr>
        <p:spPr>
          <a:xfrm>
            <a:off x="3342323" y="5483954"/>
            <a:ext cx="1569660"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err="1"/>
              <a:t>default_float.cpp</a:t>
            </a:r>
            <a:endParaRPr lang="en-US" dirty="0"/>
          </a:p>
        </p:txBody>
      </p:sp>
      <p:sp>
        <p:nvSpPr>
          <p:cNvPr id="10" name="Rectangle 9"/>
          <p:cNvSpPr/>
          <p:nvPr/>
        </p:nvSpPr>
        <p:spPr>
          <a:xfrm>
            <a:off x="5045368" y="2454278"/>
            <a:ext cx="1318456" cy="26395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6941255" y="1742808"/>
            <a:ext cx="1929790" cy="845102"/>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default is no decimal point if decimal value is 0</a:t>
            </a:r>
          </a:p>
        </p:txBody>
      </p:sp>
      <p:cxnSp>
        <p:nvCxnSpPr>
          <p:cNvPr id="12" name="Straight Arrow Connector 11"/>
          <p:cNvCxnSpPr>
            <a:stCxn id="11" idx="1"/>
            <a:endCxn id="10" idx="3"/>
          </p:cNvCxnSpPr>
          <p:nvPr/>
        </p:nvCxnSpPr>
        <p:spPr>
          <a:xfrm flipH="1">
            <a:off x="6363824" y="2165359"/>
            <a:ext cx="577431" cy="420895"/>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5" name="Rectangle 14"/>
          <p:cNvSpPr/>
          <p:nvPr/>
        </p:nvSpPr>
        <p:spPr>
          <a:xfrm>
            <a:off x="5045368" y="2735888"/>
            <a:ext cx="1318456" cy="267685"/>
          </a:xfrm>
          <a:prstGeom prst="rect">
            <a:avLst/>
          </a:prstGeom>
          <a:noFill/>
          <a:ln>
            <a:solidFill>
              <a:schemeClr val="accent5">
                <a:lumMod val="75000"/>
              </a:schemeClr>
            </a:solidFill>
          </a:ln>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6" name="Straight Arrow Connector 15"/>
          <p:cNvCxnSpPr>
            <a:stCxn id="17" idx="1"/>
            <a:endCxn id="15" idx="3"/>
          </p:cNvCxnSpPr>
          <p:nvPr/>
        </p:nvCxnSpPr>
        <p:spPr>
          <a:xfrm flipH="1" flipV="1">
            <a:off x="6363824" y="2869731"/>
            <a:ext cx="373621" cy="697871"/>
          </a:xfrm>
          <a:prstGeom prst="straightConnector1">
            <a:avLst/>
          </a:prstGeom>
          <a:ln>
            <a:solidFill>
              <a:schemeClr val="accent5">
                <a:lumMod val="60000"/>
                <a:lumOff val="40000"/>
              </a:schemeClr>
            </a:solidFill>
            <a:tailEnd type="arrow"/>
          </a:ln>
          <a:effectLst/>
        </p:spPr>
        <p:style>
          <a:lnRef idx="2">
            <a:schemeClr val="accent6"/>
          </a:lnRef>
          <a:fillRef idx="0">
            <a:schemeClr val="accent6"/>
          </a:fillRef>
          <a:effectRef idx="1">
            <a:schemeClr val="accent6"/>
          </a:effectRef>
          <a:fontRef idx="minor">
            <a:schemeClr val="tx1"/>
          </a:fontRef>
        </p:style>
      </p:cxnSp>
      <p:sp>
        <p:nvSpPr>
          <p:cNvPr id="17" name="Rounded Rectangle 16"/>
          <p:cNvSpPr/>
          <p:nvPr/>
        </p:nvSpPr>
        <p:spPr>
          <a:xfrm>
            <a:off x="6737445" y="3003573"/>
            <a:ext cx="2133600" cy="1128057"/>
          </a:xfrm>
          <a:prstGeom prst="roundRect">
            <a:avLst/>
          </a:prstGeom>
          <a:ln>
            <a:solidFill>
              <a:schemeClr val="accent5">
                <a:lumMod val="60000"/>
                <a:lumOff val="40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display decimal point with padding zeros with </a:t>
            </a:r>
            <a:r>
              <a:rPr lang="en-US" b="1" dirty="0" err="1">
                <a:latin typeface="Avenir Next Condensed" charset="0"/>
                <a:ea typeface="Avenir Next Condensed" charset="0"/>
                <a:cs typeface="Avenir Next Condensed" charset="0"/>
              </a:rPr>
              <a:t>showpoint</a:t>
            </a:r>
            <a:endParaRPr lang="en-US" b="1" dirty="0">
              <a:latin typeface="Avenir Next Condensed" charset="0"/>
              <a:ea typeface="Avenir Next Condensed" charset="0"/>
              <a:cs typeface="Avenir Next Condensed" charset="0"/>
            </a:endParaRPr>
          </a:p>
        </p:txBody>
      </p:sp>
      <p:sp>
        <p:nvSpPr>
          <p:cNvPr id="21" name="TextBox 20"/>
          <p:cNvSpPr txBox="1"/>
          <p:nvPr/>
        </p:nvSpPr>
        <p:spPr>
          <a:xfrm>
            <a:off x="5616573" y="4440025"/>
            <a:ext cx="2649364" cy="646331"/>
          </a:xfrm>
          <a:prstGeom prst="rect">
            <a:avLst/>
          </a:prstGeom>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can be unset with the </a:t>
            </a:r>
            <a:r>
              <a:rPr lang="en-US" b="1" dirty="0" err="1">
                <a:latin typeface="Avenir Next Condensed" charset="0"/>
                <a:ea typeface="Avenir Next Condensed" charset="0"/>
                <a:cs typeface="Avenir Next Condensed" charset="0"/>
              </a:rPr>
              <a:t>noshowpoint</a:t>
            </a:r>
            <a:r>
              <a:rPr lang="en-US" dirty="0">
                <a:latin typeface="Avenir Next Condensed" charset="0"/>
                <a:ea typeface="Avenir Next Condensed" charset="0"/>
                <a:cs typeface="Avenir Next Condensed" charset="0"/>
              </a:rPr>
              <a:t> manipulator</a:t>
            </a:r>
          </a:p>
        </p:txBody>
      </p:sp>
      <p:sp>
        <p:nvSpPr>
          <p:cNvPr id="18" name="TextBox 17"/>
          <p:cNvSpPr txBox="1"/>
          <p:nvPr/>
        </p:nvSpPr>
        <p:spPr>
          <a:xfrm>
            <a:off x="5045368" y="2403244"/>
            <a:ext cx="393056" cy="338554"/>
          </a:xfrm>
          <a:prstGeom prst="rect">
            <a:avLst/>
          </a:prstGeom>
          <a:noFill/>
          <a:effectLst/>
        </p:spPr>
        <p:txBody>
          <a:bodyPr wrap="none" rtlCol="0">
            <a:spAutoFit/>
          </a:bodyPr>
          <a:lstStyle/>
          <a:p>
            <a:r>
              <a:rPr lang="en-US" sz="1600" dirty="0"/>
              <a:t>12</a:t>
            </a:r>
          </a:p>
        </p:txBody>
      </p:sp>
      <p:sp>
        <p:nvSpPr>
          <p:cNvPr id="19" name="TextBox 18"/>
          <p:cNvSpPr txBox="1"/>
          <p:nvPr/>
        </p:nvSpPr>
        <p:spPr>
          <a:xfrm>
            <a:off x="5045368" y="2701137"/>
            <a:ext cx="861133" cy="338554"/>
          </a:xfrm>
          <a:prstGeom prst="rect">
            <a:avLst/>
          </a:prstGeom>
          <a:noFill/>
          <a:effectLst/>
        </p:spPr>
        <p:txBody>
          <a:bodyPr wrap="none" rtlCol="0">
            <a:spAutoFit/>
          </a:bodyPr>
          <a:lstStyle/>
          <a:p>
            <a:r>
              <a:rPr lang="en-US" sz="1600" dirty="0"/>
              <a:t>12.0000</a:t>
            </a:r>
          </a:p>
        </p:txBody>
      </p:sp>
    </p:spTree>
    <p:extLst>
      <p:ext uri="{BB962C8B-B14F-4D97-AF65-F5344CB8AC3E}">
        <p14:creationId xmlns:p14="http://schemas.microsoft.com/office/powerpoint/2010/main" val="386223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P spid="21" grpId="0" animBg="1"/>
      <p:bldP spid="18"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 </a:t>
            </a:r>
            <a:r>
              <a:rPr lang="en-US" dirty="0"/>
              <a:t>/</a:t>
            </a:r>
            <a:r>
              <a:rPr lang="en-US" b="1" dirty="0"/>
              <a:t> scientific </a:t>
            </a:r>
            <a:r>
              <a:rPr lang="en-US" dirty="0"/>
              <a:t>Manipulators</a:t>
            </a:r>
          </a:p>
        </p:txBody>
      </p:sp>
      <p:sp>
        <p:nvSpPr>
          <p:cNvPr id="3" name="Content Placeholder 2"/>
          <p:cNvSpPr>
            <a:spLocks noGrp="1"/>
          </p:cNvSpPr>
          <p:nvPr>
            <p:ph idx="1"/>
          </p:nvPr>
        </p:nvSpPr>
        <p:spPr>
          <a:xfrm>
            <a:off x="457200" y="1600201"/>
            <a:ext cx="8446248" cy="1018094"/>
          </a:xfrm>
        </p:spPr>
        <p:txBody>
          <a:bodyPr>
            <a:normAutofit/>
          </a:bodyPr>
          <a:lstStyle/>
          <a:p>
            <a:r>
              <a:rPr lang="en-US" b="1" dirty="0"/>
              <a:t>fixed </a:t>
            </a:r>
            <a:r>
              <a:rPr lang="en-US" dirty="0"/>
              <a:t>to write floating-point numbers as </a:t>
            </a:r>
            <a:r>
              <a:rPr lang="en-US" dirty="0">
                <a:solidFill>
                  <a:schemeClr val="accent5">
                    <a:lumMod val="75000"/>
                  </a:schemeClr>
                </a:solidFill>
              </a:rPr>
              <a:t>fixed decimal</a:t>
            </a:r>
          </a:p>
          <a:p>
            <a:r>
              <a:rPr lang="en-US" b="1" dirty="0"/>
              <a:t>scientific </a:t>
            </a:r>
            <a:r>
              <a:rPr lang="en-US" dirty="0"/>
              <a:t>to output floating-point numbers in </a:t>
            </a:r>
            <a:r>
              <a:rPr lang="en-US" dirty="0">
                <a:solidFill>
                  <a:schemeClr val="accent5">
                    <a:lumMod val="75000"/>
                  </a:schemeClr>
                </a:solidFill>
              </a:rPr>
              <a:t>scientific notation</a:t>
            </a:r>
          </a:p>
          <a:p>
            <a:endParaRPr lang="en-US" dirty="0">
              <a:solidFill>
                <a:schemeClr val="accent5">
                  <a:lumMod val="75000"/>
                </a:schemeClr>
              </a:solidFill>
            </a:endParaRPr>
          </a:p>
        </p:txBody>
      </p:sp>
      <p:sp>
        <p:nvSpPr>
          <p:cNvPr id="5" name="Slide Number Placeholder 4"/>
          <p:cNvSpPr>
            <a:spLocks noGrp="1"/>
          </p:cNvSpPr>
          <p:nvPr>
            <p:ph type="sldNum" sz="quarter" idx="12"/>
          </p:nvPr>
        </p:nvSpPr>
        <p:spPr/>
        <p:txBody>
          <a:bodyPr/>
          <a:lstStyle/>
          <a:p>
            <a:fld id="{A2D5F323-9395-A24C-8003-89F99F5948AE}" type="slidenum">
              <a:rPr lang="en-US" smtClean="0"/>
              <a:pPr/>
              <a:t>35</a:t>
            </a:fld>
            <a:endParaRPr lang="en-US"/>
          </a:p>
        </p:txBody>
      </p:sp>
      <p:sp>
        <p:nvSpPr>
          <p:cNvPr id="6" name="Rectangle 5"/>
          <p:cNvSpPr/>
          <p:nvPr/>
        </p:nvSpPr>
        <p:spPr>
          <a:xfrm>
            <a:off x="1554480" y="2620660"/>
            <a:ext cx="4432917" cy="360775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double f = 0.135;</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f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rgbClr val="E46C0A"/>
                </a:solidFill>
                <a:latin typeface="Consolas" charset="0"/>
                <a:ea typeface="Consolas" charset="0"/>
                <a:cs typeface="Consolas" charset="0"/>
              </a:rPr>
              <a:t>fixed</a:t>
            </a:r>
            <a:r>
              <a:rPr lang="en-US" sz="1600" b="1" dirty="0">
                <a:solidFill>
                  <a:schemeClr val="tx1"/>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&lt;&lt; f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chemeClr val="accent6">
                    <a:lumMod val="75000"/>
                  </a:schemeClr>
                </a:solidFill>
                <a:latin typeface="Consolas" charset="0"/>
                <a:ea typeface="Consolas" charset="0"/>
                <a:cs typeface="Consolas" charset="0"/>
              </a:rPr>
              <a:t>scientific</a:t>
            </a:r>
            <a:r>
              <a:rPr lang="en-US" sz="1600"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&lt;&lt; f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b="1" dirty="0" err="1">
                <a:solidFill>
                  <a:schemeClr val="accent5">
                    <a:lumMod val="75000"/>
                  </a:schemeClr>
                </a:solidFill>
                <a:latin typeface="Consolas" charset="0"/>
                <a:ea typeface="Consolas" charset="0"/>
                <a:cs typeface="Consolas" charset="0"/>
              </a:rPr>
              <a:t>unsetf</a:t>
            </a:r>
            <a:r>
              <a:rPr lang="en-US" sz="1600" b="1" dirty="0">
                <a:solidFill>
                  <a:schemeClr val="accent5">
                    <a:lumMod val="75000"/>
                  </a:schemeClr>
                </a:solidFill>
                <a:latin typeface="Consolas" charset="0"/>
                <a:ea typeface="Consolas" charset="0"/>
                <a:cs typeface="Consolas" charset="0"/>
              </a:rPr>
              <a:t>(</a:t>
            </a:r>
            <a:r>
              <a:rPr lang="en-US" sz="1600" b="1" dirty="0" err="1">
                <a:solidFill>
                  <a:schemeClr val="accent5">
                    <a:lumMod val="75000"/>
                  </a:schemeClr>
                </a:solidFill>
                <a:latin typeface="Consolas" charset="0"/>
                <a:ea typeface="Consolas" charset="0"/>
                <a:cs typeface="Consolas" charset="0"/>
              </a:rPr>
              <a:t>ios_base</a:t>
            </a:r>
            <a:r>
              <a:rPr lang="en-US" sz="1600" b="1" dirty="0">
                <a:solidFill>
                  <a:schemeClr val="accent5">
                    <a:lumMod val="75000"/>
                  </a:schemeClr>
                </a:solidFill>
                <a:latin typeface="Consolas" charset="0"/>
                <a:ea typeface="Consolas" charset="0"/>
                <a:cs typeface="Consolas" charset="0"/>
              </a:rPr>
              <a:t>::</a:t>
            </a:r>
            <a:r>
              <a:rPr lang="en-US" sz="1600" b="1" dirty="0" err="1">
                <a:solidFill>
                  <a:schemeClr val="accent5">
                    <a:lumMod val="75000"/>
                  </a:schemeClr>
                </a:solidFill>
                <a:latin typeface="Consolas" charset="0"/>
                <a:ea typeface="Consolas" charset="0"/>
                <a:cs typeface="Consolas" charset="0"/>
              </a:rPr>
              <a:t>floatfield</a:t>
            </a:r>
            <a:r>
              <a:rPr lang="en-US" sz="1600" b="1" dirty="0">
                <a:solidFill>
                  <a:schemeClr val="accent5">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f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6019800" y="3422611"/>
            <a:ext cx="2405446" cy="1281361"/>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de-DE" dirty="0"/>
          </a:p>
        </p:txBody>
      </p:sp>
      <p:sp>
        <p:nvSpPr>
          <p:cNvPr id="8" name="TextBox 7"/>
          <p:cNvSpPr txBox="1"/>
          <p:nvPr/>
        </p:nvSpPr>
        <p:spPr>
          <a:xfrm>
            <a:off x="6019800" y="313954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26" name="TextBox 25"/>
          <p:cNvSpPr txBox="1"/>
          <p:nvPr/>
        </p:nvSpPr>
        <p:spPr>
          <a:xfrm>
            <a:off x="5987397" y="5906994"/>
            <a:ext cx="2039341"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manipulator_fixed.cpp</a:t>
            </a:r>
          </a:p>
        </p:txBody>
      </p:sp>
      <p:cxnSp>
        <p:nvCxnSpPr>
          <p:cNvPr id="15" name="Straight Arrow Connector 14"/>
          <p:cNvCxnSpPr/>
          <p:nvPr/>
        </p:nvCxnSpPr>
        <p:spPr>
          <a:xfrm flipH="1">
            <a:off x="6737445" y="3323598"/>
            <a:ext cx="1177196" cy="339429"/>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6" name="Rounded Rectangle 15"/>
          <p:cNvSpPr/>
          <p:nvPr/>
        </p:nvSpPr>
        <p:spPr>
          <a:xfrm>
            <a:off x="7914641" y="3139549"/>
            <a:ext cx="956404" cy="43321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default</a:t>
            </a:r>
          </a:p>
        </p:txBody>
      </p:sp>
      <p:cxnSp>
        <p:nvCxnSpPr>
          <p:cNvPr id="21" name="Straight Arrow Connector 20"/>
          <p:cNvCxnSpPr/>
          <p:nvPr/>
        </p:nvCxnSpPr>
        <p:spPr>
          <a:xfrm flipH="1">
            <a:off x="7066096" y="3856041"/>
            <a:ext cx="880948" cy="62128"/>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22" name="Rounded Rectangle 21"/>
          <p:cNvSpPr/>
          <p:nvPr/>
        </p:nvSpPr>
        <p:spPr>
          <a:xfrm>
            <a:off x="7947044" y="3671992"/>
            <a:ext cx="956404" cy="43321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fixed</a:t>
            </a:r>
          </a:p>
        </p:txBody>
      </p:sp>
      <p:cxnSp>
        <p:nvCxnSpPr>
          <p:cNvPr id="24" name="Straight Arrow Connector 23"/>
          <p:cNvCxnSpPr/>
          <p:nvPr/>
        </p:nvCxnSpPr>
        <p:spPr>
          <a:xfrm flipH="1" flipV="1">
            <a:off x="7394535" y="4206949"/>
            <a:ext cx="552509" cy="184049"/>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25" name="Rounded Rectangle 24"/>
          <p:cNvSpPr/>
          <p:nvPr/>
        </p:nvSpPr>
        <p:spPr>
          <a:xfrm>
            <a:off x="7749911" y="4206949"/>
            <a:ext cx="1153537" cy="628246"/>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Scientific notation</a:t>
            </a:r>
          </a:p>
        </p:txBody>
      </p:sp>
      <p:cxnSp>
        <p:nvCxnSpPr>
          <p:cNvPr id="27" name="Straight Arrow Connector 26"/>
          <p:cNvCxnSpPr/>
          <p:nvPr/>
        </p:nvCxnSpPr>
        <p:spPr>
          <a:xfrm flipH="1" flipV="1">
            <a:off x="6610219" y="4558433"/>
            <a:ext cx="784316" cy="610698"/>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28" name="Rounded Rectangle 27"/>
          <p:cNvSpPr/>
          <p:nvPr/>
        </p:nvSpPr>
        <p:spPr>
          <a:xfrm>
            <a:off x="7394535" y="4952522"/>
            <a:ext cx="956404" cy="43321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default</a:t>
            </a:r>
          </a:p>
        </p:txBody>
      </p:sp>
      <p:sp>
        <p:nvSpPr>
          <p:cNvPr id="18" name="TextBox 17"/>
          <p:cNvSpPr txBox="1"/>
          <p:nvPr/>
        </p:nvSpPr>
        <p:spPr>
          <a:xfrm>
            <a:off x="6026994" y="3447326"/>
            <a:ext cx="745717" cy="338554"/>
          </a:xfrm>
          <a:prstGeom prst="rect">
            <a:avLst/>
          </a:prstGeom>
          <a:noFill/>
          <a:effectLst/>
        </p:spPr>
        <p:txBody>
          <a:bodyPr wrap="none" rtlCol="0">
            <a:spAutoFit/>
          </a:bodyPr>
          <a:lstStyle/>
          <a:p>
            <a:r>
              <a:rPr lang="en-US" sz="1600" dirty="0">
                <a:latin typeface="Consolas" charset="0"/>
                <a:ea typeface="Consolas" charset="0"/>
                <a:cs typeface="Consolas" charset="0"/>
              </a:rPr>
              <a:t>0.135</a:t>
            </a:r>
          </a:p>
        </p:txBody>
      </p:sp>
      <p:sp>
        <p:nvSpPr>
          <p:cNvPr id="19" name="TextBox 18"/>
          <p:cNvSpPr txBox="1"/>
          <p:nvPr/>
        </p:nvSpPr>
        <p:spPr>
          <a:xfrm>
            <a:off x="6026994" y="3730548"/>
            <a:ext cx="1082348" cy="338554"/>
          </a:xfrm>
          <a:prstGeom prst="rect">
            <a:avLst/>
          </a:prstGeom>
          <a:noFill/>
          <a:effectLst/>
        </p:spPr>
        <p:txBody>
          <a:bodyPr wrap="none" rtlCol="0">
            <a:spAutoFit/>
          </a:bodyPr>
          <a:lstStyle/>
          <a:p>
            <a:r>
              <a:rPr lang="en-US" sz="1600" dirty="0">
                <a:latin typeface="Consolas" charset="0"/>
                <a:ea typeface="Consolas" charset="0"/>
                <a:cs typeface="Consolas" charset="0"/>
              </a:rPr>
              <a:t>0.135000</a:t>
            </a:r>
          </a:p>
        </p:txBody>
      </p:sp>
      <p:sp>
        <p:nvSpPr>
          <p:cNvPr id="20" name="TextBox 19"/>
          <p:cNvSpPr txBox="1"/>
          <p:nvPr/>
        </p:nvSpPr>
        <p:spPr>
          <a:xfrm>
            <a:off x="6026994" y="4013770"/>
            <a:ext cx="1531188" cy="338554"/>
          </a:xfrm>
          <a:prstGeom prst="rect">
            <a:avLst/>
          </a:prstGeom>
          <a:noFill/>
          <a:effectLst/>
        </p:spPr>
        <p:txBody>
          <a:bodyPr wrap="none" rtlCol="0">
            <a:spAutoFit/>
          </a:bodyPr>
          <a:lstStyle/>
          <a:p>
            <a:r>
              <a:rPr lang="de-DE" sz="1600" dirty="0">
                <a:latin typeface="Consolas" charset="0"/>
                <a:ea typeface="Consolas" charset="0"/>
                <a:cs typeface="Consolas" charset="0"/>
              </a:rPr>
              <a:t>1.350000e-01</a:t>
            </a:r>
          </a:p>
        </p:txBody>
      </p:sp>
      <p:sp>
        <p:nvSpPr>
          <p:cNvPr id="23" name="TextBox 22"/>
          <p:cNvSpPr txBox="1"/>
          <p:nvPr/>
        </p:nvSpPr>
        <p:spPr>
          <a:xfrm>
            <a:off x="6026994" y="4296992"/>
            <a:ext cx="745717" cy="338554"/>
          </a:xfrm>
          <a:prstGeom prst="rect">
            <a:avLst/>
          </a:prstGeom>
          <a:noFill/>
          <a:effectLst/>
        </p:spPr>
        <p:txBody>
          <a:bodyPr wrap="none" rtlCol="0">
            <a:spAutoFit/>
          </a:bodyPr>
          <a:lstStyle/>
          <a:p>
            <a:r>
              <a:rPr lang="de-DE" sz="1600" dirty="0">
                <a:latin typeface="Consolas" charset="0"/>
                <a:ea typeface="Consolas" charset="0"/>
                <a:cs typeface="Consolas" charset="0"/>
              </a:rPr>
              <a:t>0.135</a:t>
            </a:r>
          </a:p>
        </p:txBody>
      </p:sp>
    </p:spTree>
    <p:extLst>
      <p:ext uri="{BB962C8B-B14F-4D97-AF65-F5344CB8AC3E}">
        <p14:creationId xmlns:p14="http://schemas.microsoft.com/office/powerpoint/2010/main" val="232822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25" grpId="0" animBg="1"/>
      <p:bldP spid="28" grpId="0" animBg="1"/>
      <p:bldP spid="18" grpId="0"/>
      <p:bldP spid="19" grpId="0"/>
      <p:bldP spid="20"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setprecision</a:t>
            </a:r>
            <a:r>
              <a:rPr lang="en-US" dirty="0"/>
              <a:t> Manipulator</a:t>
            </a:r>
          </a:p>
        </p:txBody>
      </p:sp>
      <p:sp>
        <p:nvSpPr>
          <p:cNvPr id="3" name="Content Placeholder 2"/>
          <p:cNvSpPr>
            <a:spLocks noGrp="1"/>
          </p:cNvSpPr>
          <p:nvPr>
            <p:ph idx="1"/>
          </p:nvPr>
        </p:nvSpPr>
        <p:spPr>
          <a:xfrm>
            <a:off x="457200" y="1471582"/>
            <a:ext cx="8229600" cy="1232391"/>
          </a:xfrm>
        </p:spPr>
        <p:txBody>
          <a:bodyPr>
            <a:normAutofit/>
          </a:bodyPr>
          <a:lstStyle/>
          <a:p>
            <a:r>
              <a:rPr lang="en-US" dirty="0"/>
              <a:t>With the </a:t>
            </a:r>
            <a:r>
              <a:rPr lang="en-US" dirty="0">
                <a:solidFill>
                  <a:schemeClr val="accent5">
                    <a:lumMod val="75000"/>
                  </a:schemeClr>
                </a:solidFill>
              </a:rPr>
              <a:t>default floating-point notation</a:t>
            </a:r>
            <a:r>
              <a:rPr lang="en-US" dirty="0"/>
              <a:t>, </a:t>
            </a:r>
            <a:r>
              <a:rPr lang="en-US" b="1" dirty="0" err="1"/>
              <a:t>setprecision</a:t>
            </a:r>
            <a:r>
              <a:rPr lang="en-US" dirty="0"/>
              <a:t> specifies the </a:t>
            </a:r>
            <a:r>
              <a:rPr lang="en-US" dirty="0">
                <a:solidFill>
                  <a:schemeClr val="accent6">
                    <a:lumMod val="75000"/>
                  </a:schemeClr>
                </a:solidFill>
              </a:rPr>
              <a:t>maximum</a:t>
            </a:r>
            <a:r>
              <a:rPr lang="en-US" dirty="0"/>
              <a:t> number of meaningful digits before and after the decimal point.</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36</a:t>
            </a:fld>
            <a:endParaRPr lang="en-US" dirty="0"/>
          </a:p>
        </p:txBody>
      </p:sp>
      <p:sp>
        <p:nvSpPr>
          <p:cNvPr id="6" name="Rectangle 5"/>
          <p:cNvSpPr/>
          <p:nvPr/>
        </p:nvSpPr>
        <p:spPr>
          <a:xfrm>
            <a:off x="1119264" y="2673173"/>
            <a:ext cx="4513440" cy="39255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b="1" dirty="0">
                <a:solidFill>
                  <a:schemeClr val="accent5">
                    <a:lumMod val="75000"/>
                  </a:schemeClr>
                </a:solidFill>
                <a:latin typeface="Consolas" charset="0"/>
                <a:ea typeface="Consolas" charset="0"/>
                <a:cs typeface="Consolas" charset="0"/>
              </a:rPr>
              <a:t>#include &lt;</a:t>
            </a:r>
            <a:r>
              <a:rPr lang="en-US" sz="1600" b="1" dirty="0" err="1">
                <a:solidFill>
                  <a:schemeClr val="accent5">
                    <a:lumMod val="75000"/>
                  </a:schemeClr>
                </a:solidFill>
                <a:latin typeface="Consolas" charset="0"/>
                <a:ea typeface="Consolas" charset="0"/>
                <a:cs typeface="Consolas" charset="0"/>
              </a:rPr>
              <a:t>iomanip</a:t>
            </a:r>
            <a:r>
              <a:rPr lang="en-US" sz="1600" b="1" dirty="0">
                <a:solidFill>
                  <a:schemeClr val="accent5">
                    <a:lumMod val="7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double a = 1.2345678;</a:t>
            </a:r>
          </a:p>
          <a:p>
            <a:pPr defTabSz="511175">
              <a:tabLst>
                <a:tab pos="346075" algn="l"/>
                <a:tab pos="684213" algn="l"/>
              </a:tabLst>
            </a:pPr>
            <a:r>
              <a:rPr lang="en-US" sz="1600" dirty="0">
                <a:solidFill>
                  <a:schemeClr val="tx1"/>
                </a:solidFill>
                <a:latin typeface="Consolas" charset="0"/>
                <a:ea typeface="Consolas" charset="0"/>
                <a:cs typeface="Consolas" charset="0"/>
              </a:rPr>
              <a:t> 	double b = 1234567.8;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'\n' &lt;&lt; b &lt;&lt; "\n\n";</a:t>
            </a:r>
            <a:br>
              <a:rPr lang="en-US" sz="1600" dirty="0">
                <a:solidFill>
                  <a:schemeClr val="tx1"/>
                </a:solidFill>
                <a:latin typeface="Consolas" charset="0"/>
                <a:ea typeface="Consolas" charset="0"/>
                <a:cs typeface="Consolas" charset="0"/>
              </a:rPr>
            </a:b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accent6">
                    <a:lumMod val="75000"/>
                  </a:schemeClr>
                </a:solidFill>
                <a:latin typeface="Consolas" charset="0"/>
                <a:ea typeface="Consolas" charset="0"/>
                <a:cs typeface="Consolas" charset="0"/>
              </a:rPr>
              <a:t>setprecision</a:t>
            </a:r>
            <a:r>
              <a:rPr lang="en-US" sz="1600" b="1" dirty="0">
                <a:solidFill>
                  <a:schemeClr val="accent6">
                    <a:lumMod val="75000"/>
                  </a:schemeClr>
                </a:solidFill>
                <a:latin typeface="Consolas" charset="0"/>
                <a:ea typeface="Consolas" charset="0"/>
                <a:cs typeface="Consolas" charset="0"/>
              </a:rPr>
              <a:t>(2)</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'\n' &lt;&lt; b &lt;&lt; '\n';</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5178465" y="3043451"/>
            <a:ext cx="2405446" cy="162921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1.23457</a:t>
            </a:r>
          </a:p>
          <a:p>
            <a:r>
              <a:rPr lang="en-US" sz="1600" dirty="0">
                <a:latin typeface="Consolas" charset="0"/>
                <a:ea typeface="Consolas" charset="0"/>
                <a:cs typeface="Consolas" charset="0"/>
              </a:rPr>
              <a:t>1.23457e+006</a:t>
            </a: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p:txBody>
      </p:sp>
      <p:sp>
        <p:nvSpPr>
          <p:cNvPr id="8" name="TextBox 7"/>
          <p:cNvSpPr txBox="1"/>
          <p:nvPr/>
        </p:nvSpPr>
        <p:spPr>
          <a:xfrm>
            <a:off x="6075719" y="276038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Rectangle 8"/>
          <p:cNvSpPr/>
          <p:nvPr/>
        </p:nvSpPr>
        <p:spPr>
          <a:xfrm>
            <a:off x="5229199" y="3974326"/>
            <a:ext cx="1012185" cy="6040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a:stCxn id="11" idx="1"/>
            <a:endCxn id="9" idx="3"/>
          </p:cNvCxnSpPr>
          <p:nvPr/>
        </p:nvCxnSpPr>
        <p:spPr>
          <a:xfrm flipH="1" flipV="1">
            <a:off x="6241384" y="4276362"/>
            <a:ext cx="594621" cy="582062"/>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1" name="Rounded Rectangle 10"/>
          <p:cNvSpPr/>
          <p:nvPr/>
        </p:nvSpPr>
        <p:spPr>
          <a:xfrm>
            <a:off x="6836005" y="4276362"/>
            <a:ext cx="2129725" cy="1164123"/>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showing 2 significant digits with </a:t>
            </a:r>
            <a:r>
              <a:rPr lang="en-US" sz="1600" b="1" dirty="0" err="1">
                <a:latin typeface="Avenir Next Condensed" charset="0"/>
                <a:ea typeface="Avenir Next Condensed" charset="0"/>
                <a:cs typeface="Avenir Next Condensed" charset="0"/>
              </a:rPr>
              <a:t>setprecision</a:t>
            </a:r>
            <a:r>
              <a:rPr lang="en-US" sz="1600" b="1" dirty="0">
                <a:latin typeface="Avenir Next Condensed" charset="0"/>
                <a:ea typeface="Avenir Next Condensed" charset="0"/>
                <a:cs typeface="Avenir Next Condensed" charset="0"/>
              </a:rPr>
              <a:t>(2)</a:t>
            </a:r>
          </a:p>
        </p:txBody>
      </p:sp>
      <p:sp>
        <p:nvSpPr>
          <p:cNvPr id="17" name="TextBox 16"/>
          <p:cNvSpPr txBox="1"/>
          <p:nvPr/>
        </p:nvSpPr>
        <p:spPr>
          <a:xfrm>
            <a:off x="5632704" y="6285847"/>
            <a:ext cx="2611612"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err="1"/>
              <a:t>manipulator_setprecision.cpp</a:t>
            </a:r>
            <a:endParaRPr lang="en-US" dirty="0"/>
          </a:p>
        </p:txBody>
      </p:sp>
      <p:sp>
        <p:nvSpPr>
          <p:cNvPr id="23" name="Rectangle 22"/>
          <p:cNvSpPr/>
          <p:nvPr/>
        </p:nvSpPr>
        <p:spPr>
          <a:xfrm>
            <a:off x="1156972" y="3008516"/>
            <a:ext cx="2070286" cy="30777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186469" y="3975059"/>
            <a:ext cx="1082348" cy="584775"/>
          </a:xfrm>
          <a:prstGeom prst="rect">
            <a:avLst/>
          </a:prstGeom>
          <a:noFill/>
          <a:effectLst/>
        </p:spPr>
        <p:txBody>
          <a:bodyPr wrap="none" rtlCol="0">
            <a:spAutoFit/>
          </a:bodyPr>
          <a:lstStyle/>
          <a:p>
            <a:r>
              <a:rPr lang="en-US" sz="1600" dirty="0">
                <a:latin typeface="Consolas" charset="0"/>
                <a:ea typeface="Consolas" charset="0"/>
                <a:cs typeface="Consolas" charset="0"/>
              </a:rPr>
              <a:t>1.2</a:t>
            </a:r>
          </a:p>
          <a:p>
            <a:r>
              <a:rPr lang="en-US" sz="1600" dirty="0">
                <a:latin typeface="Consolas" charset="0"/>
                <a:ea typeface="Consolas" charset="0"/>
                <a:cs typeface="Consolas" charset="0"/>
              </a:rPr>
              <a:t>1.2e+006</a:t>
            </a:r>
          </a:p>
        </p:txBody>
      </p:sp>
    </p:spTree>
    <p:extLst>
      <p:ext uri="{BB962C8B-B14F-4D97-AF65-F5344CB8AC3E}">
        <p14:creationId xmlns:p14="http://schemas.microsoft.com/office/powerpoint/2010/main" val="53618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setprecision</a:t>
            </a:r>
            <a:r>
              <a:rPr lang="en-US" dirty="0"/>
              <a:t> Manipulator</a:t>
            </a:r>
          </a:p>
        </p:txBody>
      </p:sp>
      <p:sp>
        <p:nvSpPr>
          <p:cNvPr id="3" name="Content Placeholder 2"/>
          <p:cNvSpPr>
            <a:spLocks noGrp="1"/>
          </p:cNvSpPr>
          <p:nvPr>
            <p:ph idx="1"/>
          </p:nvPr>
        </p:nvSpPr>
        <p:spPr>
          <a:xfrm>
            <a:off x="457200" y="1417638"/>
            <a:ext cx="8229600" cy="1314397"/>
          </a:xfrm>
        </p:spPr>
        <p:txBody>
          <a:bodyPr>
            <a:normAutofit/>
          </a:bodyPr>
          <a:lstStyle/>
          <a:p>
            <a:r>
              <a:rPr lang="en-US" dirty="0"/>
              <a:t>With the </a:t>
            </a:r>
            <a:r>
              <a:rPr lang="en-US" dirty="0">
                <a:solidFill>
                  <a:schemeClr val="accent5">
                    <a:lumMod val="75000"/>
                  </a:schemeClr>
                </a:solidFill>
              </a:rPr>
              <a:t>fixed or scientific notation</a:t>
            </a:r>
            <a:r>
              <a:rPr lang="en-US" dirty="0"/>
              <a:t>, </a:t>
            </a:r>
            <a:r>
              <a:rPr lang="en-US" b="1" dirty="0" err="1"/>
              <a:t>setprecision</a:t>
            </a:r>
            <a:r>
              <a:rPr lang="en-US" dirty="0"/>
              <a:t> specifies the </a:t>
            </a:r>
            <a:r>
              <a:rPr lang="en-US" dirty="0">
                <a:solidFill>
                  <a:schemeClr val="accent6">
                    <a:lumMod val="75000"/>
                  </a:schemeClr>
                </a:solidFill>
              </a:rPr>
              <a:t>exact</a:t>
            </a:r>
            <a:r>
              <a:rPr lang="en-US" dirty="0"/>
              <a:t> number of digits after the decimal point.   By default, 6 decimal places are used.</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37</a:t>
            </a:fld>
            <a:endParaRPr lang="en-US"/>
          </a:p>
        </p:txBody>
      </p:sp>
      <p:sp>
        <p:nvSpPr>
          <p:cNvPr id="6" name="Rectangle 5"/>
          <p:cNvSpPr/>
          <p:nvPr/>
        </p:nvSpPr>
        <p:spPr>
          <a:xfrm>
            <a:off x="589109" y="2673173"/>
            <a:ext cx="4319030" cy="39255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iomanip</a:t>
            </a:r>
            <a:r>
              <a:rPr lang="en-US" sz="1600" dirty="0">
                <a:solidFill>
                  <a:schemeClr val="tx1"/>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double a = 1.2345678;</a:t>
            </a:r>
          </a:p>
          <a:p>
            <a:pPr defTabSz="511175">
              <a:tabLst>
                <a:tab pos="346075" algn="l"/>
                <a:tab pos="684213" algn="l"/>
              </a:tabLst>
            </a:pPr>
            <a:r>
              <a:rPr lang="en-US" sz="1600" dirty="0">
                <a:solidFill>
                  <a:schemeClr val="tx1"/>
                </a:solidFill>
                <a:latin typeface="Consolas" charset="0"/>
                <a:ea typeface="Consolas" charset="0"/>
                <a:cs typeface="Consolas" charset="0"/>
              </a:rPr>
              <a:t> 	double b = 1234567.8;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chemeClr val="accent5">
                    <a:lumMod val="75000"/>
                  </a:schemeClr>
                </a:solidFill>
                <a:latin typeface="Consolas" charset="0"/>
                <a:ea typeface="Consolas" charset="0"/>
                <a:cs typeface="Consolas" charset="0"/>
              </a:rPr>
              <a:t>fixed</a:t>
            </a:r>
            <a:r>
              <a:rPr lang="en-US" sz="1600" dirty="0">
                <a:solidFill>
                  <a:schemeClr val="tx1"/>
                </a:solidFill>
                <a:latin typeface="Consolas" charset="0"/>
                <a:ea typeface="Consolas" charset="0"/>
                <a:cs typeface="Consolas" charset="0"/>
              </a:rPr>
              <a:t> &lt;&lt; </a:t>
            </a:r>
            <a:r>
              <a:rPr lang="en-US" sz="1600" b="1" dirty="0" err="1">
                <a:solidFill>
                  <a:schemeClr val="accent5">
                    <a:lumMod val="75000"/>
                  </a:schemeClr>
                </a:solidFill>
                <a:latin typeface="Consolas" charset="0"/>
                <a:ea typeface="Consolas" charset="0"/>
                <a:cs typeface="Consolas" charset="0"/>
              </a:rPr>
              <a:t>setprecision</a:t>
            </a:r>
            <a:r>
              <a:rPr lang="en-US" sz="1600" b="1" dirty="0">
                <a:solidFill>
                  <a:schemeClr val="accent5">
                    <a:lumMod val="75000"/>
                  </a:schemeClr>
                </a:solidFill>
                <a:latin typeface="Consolas" charset="0"/>
                <a:ea typeface="Consolas" charset="0"/>
                <a:cs typeface="Consolas" charset="0"/>
              </a:rPr>
              <a:t>(2)</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'\n' &lt;&lt; b &lt;&lt; "\n\n";</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accent5">
                    <a:lumMod val="75000"/>
                  </a:schemeClr>
                </a:solidFill>
                <a:latin typeface="Consolas" charset="0"/>
                <a:ea typeface="Consolas" charset="0"/>
                <a:cs typeface="Consolas" charset="0"/>
              </a:rPr>
              <a:t>setprecision</a:t>
            </a:r>
            <a:r>
              <a:rPr lang="en-US" sz="1600" b="1" dirty="0">
                <a:solidFill>
                  <a:schemeClr val="accent5">
                    <a:lumMod val="75000"/>
                  </a:schemeClr>
                </a:solidFill>
                <a:latin typeface="Consolas" charset="0"/>
                <a:ea typeface="Consolas" charset="0"/>
                <a:cs typeface="Consolas" charset="0"/>
              </a:rPr>
              <a:t>(8)</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'\n' &lt;&lt; b &lt;&lt; '\n';</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4955848" y="3059411"/>
            <a:ext cx="2405446" cy="162921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p>
        </p:txBody>
      </p:sp>
      <p:sp>
        <p:nvSpPr>
          <p:cNvPr id="8" name="TextBox 7"/>
          <p:cNvSpPr txBox="1"/>
          <p:nvPr/>
        </p:nvSpPr>
        <p:spPr>
          <a:xfrm>
            <a:off x="4955848" y="277634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Rounded Rectangle 8"/>
          <p:cNvSpPr/>
          <p:nvPr/>
        </p:nvSpPr>
        <p:spPr>
          <a:xfrm>
            <a:off x="6883314" y="2776349"/>
            <a:ext cx="1935396" cy="889838"/>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showing 2 decimal places with </a:t>
            </a:r>
            <a:r>
              <a:rPr lang="en-US" sz="1600" b="1" dirty="0" err="1">
                <a:latin typeface="Avenir Next Condensed" charset="0"/>
                <a:ea typeface="Avenir Next Condensed" charset="0"/>
                <a:cs typeface="Avenir Next Condensed" charset="0"/>
              </a:rPr>
              <a:t>setprecision</a:t>
            </a:r>
            <a:r>
              <a:rPr lang="en-US" sz="1600" b="1" dirty="0">
                <a:latin typeface="Avenir Next Condensed" charset="0"/>
                <a:ea typeface="Avenir Next Condensed" charset="0"/>
                <a:cs typeface="Avenir Next Condensed" charset="0"/>
              </a:rPr>
              <a:t>(2)</a:t>
            </a:r>
          </a:p>
        </p:txBody>
      </p:sp>
      <p:sp>
        <p:nvSpPr>
          <p:cNvPr id="10" name="TextBox 9"/>
          <p:cNvSpPr txBox="1"/>
          <p:nvPr/>
        </p:nvSpPr>
        <p:spPr>
          <a:xfrm>
            <a:off x="5017944" y="6331053"/>
            <a:ext cx="2611612"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err="1"/>
              <a:t>manipulator_setprecision.cpp</a:t>
            </a:r>
            <a:endParaRPr lang="en-US" dirty="0"/>
          </a:p>
        </p:txBody>
      </p:sp>
      <p:sp>
        <p:nvSpPr>
          <p:cNvPr id="11" name="Rectangle 10"/>
          <p:cNvSpPr/>
          <p:nvPr/>
        </p:nvSpPr>
        <p:spPr>
          <a:xfrm>
            <a:off x="5006582" y="3194465"/>
            <a:ext cx="1159086" cy="6040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9" idx="1"/>
            <a:endCxn id="11" idx="3"/>
          </p:cNvCxnSpPr>
          <p:nvPr/>
        </p:nvCxnSpPr>
        <p:spPr>
          <a:xfrm flipH="1">
            <a:off x="6165668" y="3221268"/>
            <a:ext cx="717646" cy="275233"/>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5012127" y="4015713"/>
            <a:ext cx="1871186" cy="535370"/>
          </a:xfrm>
          <a:prstGeom prst="rect">
            <a:avLst/>
          </a:prstGeom>
          <a:noFill/>
          <a:ln>
            <a:solidFill>
              <a:schemeClr val="accent5">
                <a:lumMod val="75000"/>
              </a:schemeClr>
            </a:solidFill>
          </a:ln>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7" name="Straight Arrow Connector 16"/>
          <p:cNvCxnSpPr>
            <a:stCxn id="18" idx="0"/>
            <a:endCxn id="16" idx="3"/>
          </p:cNvCxnSpPr>
          <p:nvPr/>
        </p:nvCxnSpPr>
        <p:spPr>
          <a:xfrm flipH="1" flipV="1">
            <a:off x="6883313" y="4283398"/>
            <a:ext cx="527151" cy="348667"/>
          </a:xfrm>
          <a:prstGeom prst="straightConnector1">
            <a:avLst/>
          </a:prstGeom>
          <a:ln>
            <a:solidFill>
              <a:schemeClr val="accent5">
                <a:lumMod val="60000"/>
                <a:lumOff val="40000"/>
              </a:schemeClr>
            </a:solidFill>
            <a:tailEnd type="arrow"/>
          </a:ln>
          <a:effectLst/>
        </p:spPr>
        <p:style>
          <a:lnRef idx="2">
            <a:schemeClr val="accent6"/>
          </a:lnRef>
          <a:fillRef idx="0">
            <a:schemeClr val="accent6"/>
          </a:fillRef>
          <a:effectRef idx="1">
            <a:schemeClr val="accent6"/>
          </a:effectRef>
          <a:fontRef idx="minor">
            <a:schemeClr val="tx1"/>
          </a:fontRef>
        </p:style>
      </p:cxnSp>
      <p:sp>
        <p:nvSpPr>
          <p:cNvPr id="18" name="Rounded Rectangle 17"/>
          <p:cNvSpPr/>
          <p:nvPr/>
        </p:nvSpPr>
        <p:spPr>
          <a:xfrm>
            <a:off x="6012783" y="4632065"/>
            <a:ext cx="2795361" cy="933254"/>
          </a:xfrm>
          <a:prstGeom prst="roundRect">
            <a:avLst/>
          </a:prstGeom>
          <a:ln>
            <a:solidFill>
              <a:schemeClr val="accent5">
                <a:lumMod val="60000"/>
                <a:lumOff val="40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Showing 8 decimal places with </a:t>
            </a:r>
            <a:r>
              <a:rPr lang="en-US" sz="1600" b="1" dirty="0">
                <a:solidFill>
                  <a:schemeClr val="accent6">
                    <a:lumMod val="75000"/>
                  </a:schemeClr>
                </a:solidFill>
                <a:latin typeface="Avenir Next Condensed" charset="0"/>
                <a:ea typeface="Avenir Next Condensed" charset="0"/>
                <a:cs typeface="Avenir Next Condensed" charset="0"/>
              </a:rPr>
              <a:t>padding zeros </a:t>
            </a:r>
            <a:r>
              <a:rPr lang="en-US" sz="1600" dirty="0">
                <a:latin typeface="Avenir Next Condensed" charset="0"/>
                <a:ea typeface="Avenir Next Condensed" charset="0"/>
                <a:cs typeface="Avenir Next Condensed" charset="0"/>
              </a:rPr>
              <a:t>at the end with </a:t>
            </a:r>
            <a:r>
              <a:rPr lang="en-US" sz="1600" b="1" dirty="0" err="1">
                <a:latin typeface="Avenir Next Condensed" charset="0"/>
                <a:ea typeface="Avenir Next Condensed" charset="0"/>
                <a:cs typeface="Avenir Next Condensed" charset="0"/>
              </a:rPr>
              <a:t>setprecision</a:t>
            </a:r>
            <a:r>
              <a:rPr lang="en-US" sz="1600" b="1" dirty="0">
                <a:latin typeface="Avenir Next Condensed" charset="0"/>
                <a:ea typeface="Avenir Next Condensed" charset="0"/>
                <a:cs typeface="Avenir Next Condensed" charset="0"/>
              </a:rPr>
              <a:t>(8)</a:t>
            </a:r>
            <a:r>
              <a:rPr lang="en-US" sz="1600" dirty="0">
                <a:latin typeface="Avenir Next Condensed" charset="0"/>
                <a:ea typeface="Avenir Next Condensed" charset="0"/>
                <a:cs typeface="Avenir Next Condensed" charset="0"/>
              </a:rPr>
              <a:t> </a:t>
            </a:r>
          </a:p>
        </p:txBody>
      </p:sp>
      <p:sp>
        <p:nvSpPr>
          <p:cNvPr id="28" name="TextBox 27"/>
          <p:cNvSpPr txBox="1"/>
          <p:nvPr/>
        </p:nvSpPr>
        <p:spPr>
          <a:xfrm>
            <a:off x="6757416" y="5686576"/>
            <a:ext cx="1857854" cy="523220"/>
          </a:xfrm>
          <a:prstGeom prst="rect">
            <a:avLst/>
          </a:prstGeom>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Try using </a:t>
            </a:r>
            <a:r>
              <a:rPr lang="en-US" sz="1400" dirty="0" err="1">
                <a:latin typeface="Avenir Next Condensed" charset="0"/>
                <a:ea typeface="Avenir Next Condensed" charset="0"/>
                <a:cs typeface="Avenir Next Condensed" charset="0"/>
              </a:rPr>
              <a:t>setprecision</a:t>
            </a:r>
            <a:r>
              <a:rPr lang="en-US" sz="1400" dirty="0">
                <a:latin typeface="Avenir Next Condensed" charset="0"/>
                <a:ea typeface="Avenir Next Condensed" charset="0"/>
                <a:cs typeface="Avenir Next Condensed" charset="0"/>
              </a:rPr>
              <a:t> </a:t>
            </a:r>
            <a:br>
              <a:rPr lang="en-US" sz="1400" dirty="0">
                <a:latin typeface="Avenir Next Condensed" charset="0"/>
                <a:ea typeface="Avenir Next Condensed" charset="0"/>
                <a:cs typeface="Avenir Next Condensed" charset="0"/>
              </a:rPr>
            </a:br>
            <a:r>
              <a:rPr lang="en-US" sz="1400" dirty="0">
                <a:latin typeface="Avenir Next Condensed" charset="0"/>
                <a:ea typeface="Avenir Next Condensed" charset="0"/>
                <a:cs typeface="Avenir Next Condensed" charset="0"/>
              </a:rPr>
              <a:t>with scientific notation</a:t>
            </a:r>
          </a:p>
        </p:txBody>
      </p:sp>
      <p:sp>
        <p:nvSpPr>
          <p:cNvPr id="19" name="TextBox 18"/>
          <p:cNvSpPr txBox="1"/>
          <p:nvPr/>
        </p:nvSpPr>
        <p:spPr>
          <a:xfrm>
            <a:off x="4955306" y="3152206"/>
            <a:ext cx="1306768" cy="584775"/>
          </a:xfrm>
          <a:prstGeom prst="rect">
            <a:avLst/>
          </a:prstGeom>
          <a:noFill/>
          <a:effectLst/>
        </p:spPr>
        <p:txBody>
          <a:bodyPr wrap="none" rtlCol="0">
            <a:spAutoFit/>
          </a:bodyPr>
          <a:lstStyle/>
          <a:p>
            <a:r>
              <a:rPr lang="en-US" sz="1600" dirty="0">
                <a:latin typeface="Consolas" charset="0"/>
                <a:ea typeface="Consolas" charset="0"/>
                <a:cs typeface="Consolas" charset="0"/>
              </a:rPr>
              <a:t>1.23</a:t>
            </a:r>
          </a:p>
          <a:p>
            <a:r>
              <a:rPr lang="en-US" sz="1600" dirty="0">
                <a:latin typeface="Consolas" charset="0"/>
                <a:ea typeface="Consolas" charset="0"/>
                <a:cs typeface="Consolas" charset="0"/>
              </a:rPr>
              <a:t>1234567.80</a:t>
            </a:r>
          </a:p>
        </p:txBody>
      </p:sp>
      <p:sp>
        <p:nvSpPr>
          <p:cNvPr id="20" name="TextBox 19"/>
          <p:cNvSpPr txBox="1"/>
          <p:nvPr/>
        </p:nvSpPr>
        <p:spPr>
          <a:xfrm>
            <a:off x="4955306" y="3985734"/>
            <a:ext cx="1980029" cy="584775"/>
          </a:xfrm>
          <a:prstGeom prst="rect">
            <a:avLst/>
          </a:prstGeom>
          <a:noFill/>
          <a:effectLst/>
        </p:spPr>
        <p:txBody>
          <a:bodyPr wrap="none" rtlCol="0">
            <a:spAutoFit/>
          </a:bodyPr>
          <a:lstStyle/>
          <a:p>
            <a:r>
              <a:rPr lang="en-US" sz="1600" dirty="0">
                <a:latin typeface="Consolas" charset="0"/>
                <a:ea typeface="Consolas" charset="0"/>
                <a:cs typeface="Consolas" charset="0"/>
              </a:rPr>
              <a:t>1.23456780</a:t>
            </a:r>
          </a:p>
          <a:p>
            <a:r>
              <a:rPr lang="en-US" sz="1600" dirty="0">
                <a:latin typeface="Consolas" charset="0"/>
                <a:ea typeface="Consolas" charset="0"/>
                <a:cs typeface="Consolas" charset="0"/>
              </a:rPr>
              <a:t>1234567.80000000</a:t>
            </a:r>
          </a:p>
        </p:txBody>
      </p:sp>
    </p:spTree>
    <p:extLst>
      <p:ext uri="{BB962C8B-B14F-4D97-AF65-F5344CB8AC3E}">
        <p14:creationId xmlns:p14="http://schemas.microsoft.com/office/powerpoint/2010/main" val="90254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6" grpId="0" animBg="1"/>
      <p:bldP spid="18" grpId="0" animBg="1"/>
      <p:bldP spid="19"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setw</a:t>
            </a:r>
            <a:r>
              <a:rPr lang="en-US" dirty="0"/>
              <a:t> Manipulator</a:t>
            </a:r>
          </a:p>
        </p:txBody>
      </p:sp>
      <p:sp>
        <p:nvSpPr>
          <p:cNvPr id="3" name="Content Placeholder 2"/>
          <p:cNvSpPr>
            <a:spLocks noGrp="1"/>
          </p:cNvSpPr>
          <p:nvPr>
            <p:ph idx="1"/>
          </p:nvPr>
        </p:nvSpPr>
        <p:spPr>
          <a:xfrm>
            <a:off x="457200" y="1311610"/>
            <a:ext cx="8229600" cy="4814553"/>
          </a:xfrm>
          <a:effectLst/>
        </p:spPr>
        <p:txBody>
          <a:bodyPr/>
          <a:lstStyle/>
          <a:p>
            <a:r>
              <a:rPr lang="en-US" dirty="0"/>
              <a:t>Use </a:t>
            </a:r>
            <a:r>
              <a:rPr lang="en-US" b="1" dirty="0" err="1">
                <a:solidFill>
                  <a:schemeClr val="accent6">
                    <a:lumMod val="75000"/>
                  </a:schemeClr>
                </a:solidFill>
              </a:rPr>
              <a:t>setw</a:t>
            </a:r>
            <a:r>
              <a:rPr lang="en-US" dirty="0"/>
              <a:t> to output a string or a number in a specific number of columns (the output is right-justified).</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38</a:t>
            </a:fld>
            <a:endParaRPr lang="en-US"/>
          </a:p>
        </p:txBody>
      </p:sp>
      <p:sp>
        <p:nvSpPr>
          <p:cNvPr id="6" name="Rectangle 5"/>
          <p:cNvSpPr/>
          <p:nvPr/>
        </p:nvSpPr>
        <p:spPr>
          <a:xfrm>
            <a:off x="594360" y="2173531"/>
            <a:ext cx="4695791" cy="443465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b="1" dirty="0">
                <a:solidFill>
                  <a:schemeClr val="accent5">
                    <a:lumMod val="75000"/>
                  </a:schemeClr>
                </a:solidFill>
                <a:latin typeface="Consolas" charset="0"/>
                <a:ea typeface="Consolas" charset="0"/>
                <a:cs typeface="Consolas" charset="0"/>
              </a:rPr>
              <a:t>#include &lt;</a:t>
            </a:r>
            <a:r>
              <a:rPr lang="en-US" sz="1600" b="1" dirty="0" err="1">
                <a:solidFill>
                  <a:schemeClr val="accent5">
                    <a:lumMod val="75000"/>
                  </a:schemeClr>
                </a:solidFill>
                <a:latin typeface="Consolas" charset="0"/>
                <a:ea typeface="Consolas" charset="0"/>
                <a:cs typeface="Consolas" charset="0"/>
              </a:rPr>
              <a:t>iomanip</a:t>
            </a:r>
            <a:r>
              <a:rPr lang="en-US" sz="1600" b="1" dirty="0">
                <a:solidFill>
                  <a:schemeClr val="accent5">
                    <a:lumMod val="7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x = 12;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string a = "Hello";</a:t>
            </a:r>
          </a:p>
          <a:p>
            <a:pPr defTabSz="511175">
              <a:tabLst>
                <a:tab pos="346075" algn="l"/>
                <a:tab pos="684213" algn="l"/>
              </a:tabLst>
            </a:pPr>
            <a:r>
              <a:rPr lang="en-US" sz="1600" dirty="0">
                <a:solidFill>
                  <a:schemeClr val="tx1"/>
                </a:solidFill>
                <a:latin typeface="Consolas" charset="0"/>
                <a:ea typeface="Consolas" charset="0"/>
                <a:cs typeface="Consolas" charset="0"/>
              </a:rPr>
              <a:t>	double b = 34.567;</a:t>
            </a:r>
          </a:p>
          <a:p>
            <a:pPr defTabSz="511175">
              <a:tabLst>
                <a:tab pos="346075" algn="l"/>
                <a:tab pos="684213" algn="l"/>
              </a:tabLst>
            </a:pP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fixed &lt;&lt; </a:t>
            </a:r>
            <a:r>
              <a:rPr lang="en-US" sz="1600" dirty="0" err="1">
                <a:solidFill>
                  <a:schemeClr val="tx1"/>
                </a:solidFill>
                <a:latin typeface="Consolas" charset="0"/>
                <a:ea typeface="Consolas" charset="0"/>
                <a:cs typeface="Consolas" charset="0"/>
              </a:rPr>
              <a:t>setprecision</a:t>
            </a:r>
            <a:r>
              <a:rPr lang="en-US" sz="1600" dirty="0">
                <a:solidFill>
                  <a:schemeClr val="tx1"/>
                </a:solidFill>
                <a:latin typeface="Consolas" charset="0"/>
                <a:ea typeface="Consolas" charset="0"/>
                <a:cs typeface="Consolas" charset="0"/>
              </a:rPr>
              <a:t>(2);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"12345678901234567890\n";</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tx1"/>
                </a:solidFill>
                <a:latin typeface="Consolas" charset="0"/>
                <a:ea typeface="Consolas" charset="0"/>
                <a:cs typeface="Consolas" charset="0"/>
              </a:rPr>
              <a:t>setw</a:t>
            </a:r>
            <a:r>
              <a:rPr lang="en-US" sz="1600" b="1" dirty="0">
                <a:solidFill>
                  <a:schemeClr val="tx1"/>
                </a:solidFill>
                <a:latin typeface="Consolas" charset="0"/>
                <a:ea typeface="Consolas" charset="0"/>
                <a:cs typeface="Consolas" charset="0"/>
              </a:rPr>
              <a:t>(5)</a:t>
            </a:r>
            <a:r>
              <a:rPr lang="en-US" sz="1600" dirty="0">
                <a:solidFill>
                  <a:schemeClr val="tx1"/>
                </a:solidFill>
                <a:latin typeface="Consolas" charset="0"/>
                <a:ea typeface="Consolas" charset="0"/>
                <a:cs typeface="Consolas" charset="0"/>
              </a:rPr>
              <a:t> &lt;&lt; x &lt;&lt; </a:t>
            </a:r>
            <a:r>
              <a:rPr lang="en-US" sz="1600" b="1" dirty="0" err="1">
                <a:solidFill>
                  <a:schemeClr val="tx1"/>
                </a:solidFill>
                <a:latin typeface="Consolas" charset="0"/>
                <a:ea typeface="Consolas" charset="0"/>
                <a:cs typeface="Consolas" charset="0"/>
              </a:rPr>
              <a:t>setw</a:t>
            </a:r>
            <a:r>
              <a:rPr lang="en-US" sz="1600" b="1" dirty="0">
                <a:solidFill>
                  <a:schemeClr val="tx1"/>
                </a:solidFill>
                <a:latin typeface="Consolas" charset="0"/>
                <a:ea typeface="Consolas" charset="0"/>
                <a:cs typeface="Consolas" charset="0"/>
              </a:rPr>
              <a:t>(8)</a:t>
            </a:r>
            <a:r>
              <a:rPr lang="en-US" sz="1600" dirty="0">
                <a:solidFill>
                  <a:schemeClr val="tx1"/>
                </a:solidFill>
                <a:latin typeface="Consolas" charset="0"/>
                <a:ea typeface="Consolas" charset="0"/>
                <a:cs typeface="Consolas" charset="0"/>
              </a:rPr>
              <a:t> &lt;&lt; a;</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tx1"/>
                </a:solidFill>
                <a:latin typeface="Consolas" charset="0"/>
                <a:ea typeface="Consolas" charset="0"/>
                <a:cs typeface="Consolas" charset="0"/>
              </a:rPr>
              <a:t>setw</a:t>
            </a:r>
            <a:r>
              <a:rPr lang="en-US" sz="1600" b="1" dirty="0">
                <a:solidFill>
                  <a:schemeClr val="tx1"/>
                </a:solidFill>
                <a:latin typeface="Consolas" charset="0"/>
                <a:ea typeface="Consolas" charset="0"/>
                <a:cs typeface="Consolas" charset="0"/>
              </a:rPr>
              <a:t>(6)</a:t>
            </a:r>
            <a:r>
              <a:rPr lang="en-US" sz="1600" dirty="0">
                <a:solidFill>
                  <a:schemeClr val="tx1"/>
                </a:solidFill>
                <a:latin typeface="Consolas" charset="0"/>
                <a:ea typeface="Consolas" charset="0"/>
                <a:cs typeface="Consolas" charset="0"/>
              </a:rPr>
              <a:t>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5332431" y="2785836"/>
            <a:ext cx="3095131" cy="763362"/>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12345678901234567890</a:t>
            </a:r>
          </a:p>
          <a:p>
            <a:r>
              <a:rPr lang="en-US" sz="1600" dirty="0">
                <a:latin typeface="Consolas" charset="0"/>
                <a:ea typeface="Consolas" charset="0"/>
                <a:cs typeface="Consolas" charset="0"/>
              </a:rPr>
              <a:t>   12   Hello 34.57</a:t>
            </a:r>
          </a:p>
        </p:txBody>
      </p:sp>
      <p:sp>
        <p:nvSpPr>
          <p:cNvPr id="8" name="TextBox 7"/>
          <p:cNvSpPr txBox="1"/>
          <p:nvPr/>
        </p:nvSpPr>
        <p:spPr>
          <a:xfrm>
            <a:off x="5332432" y="2502772"/>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Right Brace 8"/>
          <p:cNvSpPr/>
          <p:nvPr/>
        </p:nvSpPr>
        <p:spPr>
          <a:xfrm rot="5400000">
            <a:off x="5598408" y="3318631"/>
            <a:ext cx="201101" cy="586817"/>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ight Brace 9"/>
          <p:cNvSpPr/>
          <p:nvPr/>
        </p:nvSpPr>
        <p:spPr>
          <a:xfrm rot="5400000">
            <a:off x="6337197" y="3198719"/>
            <a:ext cx="201103" cy="826643"/>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Right Brace 10"/>
          <p:cNvSpPr/>
          <p:nvPr/>
        </p:nvSpPr>
        <p:spPr>
          <a:xfrm rot="5400000">
            <a:off x="7106445" y="3293526"/>
            <a:ext cx="201101" cy="637032"/>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TextBox 11"/>
          <p:cNvSpPr txBox="1"/>
          <p:nvPr/>
        </p:nvSpPr>
        <p:spPr>
          <a:xfrm>
            <a:off x="5455092" y="3712591"/>
            <a:ext cx="596766" cy="307777"/>
          </a:xfrm>
          <a:prstGeom prst="rect">
            <a:avLst/>
          </a:prstGeom>
          <a:noFill/>
          <a:effectLst/>
        </p:spPr>
        <p:txBody>
          <a:bodyPr wrap="none" rtlCol="0">
            <a:spAutoFit/>
          </a:bodyPr>
          <a:lstStyle/>
          <a:p>
            <a:r>
              <a:rPr lang="en-US" sz="1400" dirty="0"/>
              <a:t>5 cols</a:t>
            </a:r>
          </a:p>
        </p:txBody>
      </p:sp>
      <p:sp>
        <p:nvSpPr>
          <p:cNvPr id="13" name="TextBox 12"/>
          <p:cNvSpPr txBox="1"/>
          <p:nvPr/>
        </p:nvSpPr>
        <p:spPr>
          <a:xfrm>
            <a:off x="6167256" y="3712591"/>
            <a:ext cx="596766" cy="307777"/>
          </a:xfrm>
          <a:prstGeom prst="rect">
            <a:avLst/>
          </a:prstGeom>
          <a:noFill/>
          <a:effectLst/>
        </p:spPr>
        <p:txBody>
          <a:bodyPr wrap="none" rtlCol="0">
            <a:spAutoFit/>
          </a:bodyPr>
          <a:lstStyle/>
          <a:p>
            <a:r>
              <a:rPr lang="en-US" sz="1400" dirty="0"/>
              <a:t>8 cols</a:t>
            </a:r>
          </a:p>
        </p:txBody>
      </p:sp>
      <p:sp>
        <p:nvSpPr>
          <p:cNvPr id="14" name="TextBox 13"/>
          <p:cNvSpPr txBox="1"/>
          <p:nvPr/>
        </p:nvSpPr>
        <p:spPr>
          <a:xfrm>
            <a:off x="6914633" y="3712591"/>
            <a:ext cx="596766" cy="307777"/>
          </a:xfrm>
          <a:prstGeom prst="rect">
            <a:avLst/>
          </a:prstGeom>
          <a:noFill/>
          <a:effectLst/>
        </p:spPr>
        <p:txBody>
          <a:bodyPr wrap="none" rtlCol="0">
            <a:spAutoFit/>
          </a:bodyPr>
          <a:lstStyle/>
          <a:p>
            <a:r>
              <a:rPr lang="en-US" sz="1400" dirty="0"/>
              <a:t>6 cols</a:t>
            </a:r>
          </a:p>
        </p:txBody>
      </p:sp>
      <p:sp>
        <p:nvSpPr>
          <p:cNvPr id="15" name="TextBox 14"/>
          <p:cNvSpPr txBox="1"/>
          <p:nvPr/>
        </p:nvSpPr>
        <p:spPr>
          <a:xfrm>
            <a:off x="5290151" y="6264214"/>
            <a:ext cx="2000548"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manipulator_setw.cpp</a:t>
            </a:r>
          </a:p>
        </p:txBody>
      </p:sp>
      <p:sp>
        <p:nvSpPr>
          <p:cNvPr id="16" name="Rectangle 15"/>
          <p:cNvSpPr/>
          <p:nvPr/>
        </p:nvSpPr>
        <p:spPr>
          <a:xfrm>
            <a:off x="644908" y="2427178"/>
            <a:ext cx="2089148" cy="30777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7" name="Rounded Rectangle 16"/>
          <p:cNvSpPr/>
          <p:nvPr/>
        </p:nvSpPr>
        <p:spPr>
          <a:xfrm>
            <a:off x="5455092" y="4121378"/>
            <a:ext cx="3521145" cy="1696825"/>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For those manipulators that accept parameters such as </a:t>
            </a:r>
            <a:r>
              <a:rPr lang="en-US" sz="1600" dirty="0" err="1">
                <a:latin typeface="Avenir Next Condensed" charset="0"/>
                <a:ea typeface="Avenir Next Condensed" charset="0"/>
                <a:cs typeface="Avenir Next Condensed" charset="0"/>
              </a:rPr>
              <a:t>setw</a:t>
            </a:r>
            <a:r>
              <a:rPr lang="en-US" sz="1600" dirty="0">
                <a:latin typeface="Avenir Next Condensed" charset="0"/>
                <a:ea typeface="Avenir Next Condensed" charset="0"/>
                <a:cs typeface="Avenir Next Condensed" charset="0"/>
              </a:rPr>
              <a:t>(x), include the </a:t>
            </a:r>
            <a:r>
              <a:rPr lang="en-US" sz="1600" b="1" dirty="0">
                <a:latin typeface="Avenir Next Condensed" charset="0"/>
                <a:ea typeface="Avenir Next Condensed" charset="0"/>
                <a:cs typeface="Avenir Next Condensed" charset="0"/>
              </a:rPr>
              <a:t>&lt;</a:t>
            </a:r>
            <a:r>
              <a:rPr lang="en-US" sz="1600" b="1" dirty="0" err="1">
                <a:latin typeface="Avenir Next Condensed" charset="0"/>
                <a:ea typeface="Avenir Next Condensed" charset="0"/>
                <a:cs typeface="Avenir Next Condensed" charset="0"/>
              </a:rPr>
              <a:t>iomanip</a:t>
            </a:r>
            <a:r>
              <a:rPr lang="en-US" sz="1600" b="1" dirty="0">
                <a:latin typeface="Avenir Next Condensed" charset="0"/>
                <a:ea typeface="Avenir Next Condensed" charset="0"/>
                <a:cs typeface="Avenir Next Condensed" charset="0"/>
              </a:rPr>
              <a:t>&gt; </a:t>
            </a:r>
            <a:r>
              <a:rPr lang="en-US" sz="1600" dirty="0">
                <a:latin typeface="Avenir Next Condensed" charset="0"/>
                <a:ea typeface="Avenir Next Condensed" charset="0"/>
                <a:cs typeface="Avenir Next Condensed" charset="0"/>
              </a:rPr>
              <a:t>header; otherwise for those manipulator without parameters such as fixed, include the </a:t>
            </a:r>
            <a:r>
              <a:rPr lang="en-US" sz="1600" b="1" dirty="0">
                <a:latin typeface="Avenir Next Condensed" charset="0"/>
                <a:ea typeface="Avenir Next Condensed" charset="0"/>
                <a:cs typeface="Avenir Next Condensed" charset="0"/>
              </a:rPr>
              <a:t>&lt;</a:t>
            </a:r>
            <a:r>
              <a:rPr lang="en-US" sz="1600" b="1" dirty="0" err="1">
                <a:latin typeface="Avenir Next Condensed" charset="0"/>
                <a:ea typeface="Avenir Next Condensed" charset="0"/>
                <a:cs typeface="Avenir Next Condensed" charset="0"/>
              </a:rPr>
              <a:t>iostream</a:t>
            </a:r>
            <a:r>
              <a:rPr lang="en-US" sz="1600" b="1" dirty="0">
                <a:latin typeface="Avenir Next Condensed" charset="0"/>
                <a:ea typeface="Avenir Next Condensed" charset="0"/>
                <a:cs typeface="Avenir Next Condensed" charset="0"/>
              </a:rPr>
              <a:t>&gt;</a:t>
            </a:r>
            <a:r>
              <a:rPr lang="en-US" sz="1600" dirty="0">
                <a:latin typeface="Avenir Next Condensed" charset="0"/>
                <a:ea typeface="Avenir Next Condensed" charset="0"/>
                <a:cs typeface="Avenir Next Condensed" charset="0"/>
              </a:rPr>
              <a:t> header</a:t>
            </a:r>
          </a:p>
        </p:txBody>
      </p:sp>
    </p:spTree>
    <p:extLst>
      <p:ext uri="{BB962C8B-B14F-4D97-AF65-F5344CB8AC3E}">
        <p14:creationId xmlns:p14="http://schemas.microsoft.com/office/powerpoint/2010/main" val="2171728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setfill</a:t>
            </a:r>
            <a:r>
              <a:rPr lang="en-US" dirty="0"/>
              <a:t> Manipulator</a:t>
            </a:r>
          </a:p>
        </p:txBody>
      </p:sp>
      <p:sp>
        <p:nvSpPr>
          <p:cNvPr id="3" name="Content Placeholder 2"/>
          <p:cNvSpPr>
            <a:spLocks noGrp="1"/>
          </p:cNvSpPr>
          <p:nvPr>
            <p:ph idx="1"/>
          </p:nvPr>
        </p:nvSpPr>
        <p:spPr>
          <a:xfrm>
            <a:off x="457200" y="1600200"/>
            <a:ext cx="8229600" cy="1463513"/>
          </a:xfrm>
        </p:spPr>
        <p:txBody>
          <a:bodyPr>
            <a:normAutofit lnSpcReduction="10000"/>
          </a:bodyPr>
          <a:lstStyle/>
          <a:p>
            <a:r>
              <a:rPr lang="en-US" dirty="0"/>
              <a:t>With </a:t>
            </a:r>
            <a:r>
              <a:rPr lang="en-US" dirty="0" err="1"/>
              <a:t>setw</a:t>
            </a:r>
            <a:r>
              <a:rPr lang="en-US" dirty="0"/>
              <a:t>, if the specified number of columns &gt; the required number of columns, the unused columns are filled with spaces.  We may use </a:t>
            </a:r>
            <a:r>
              <a:rPr lang="en-US" b="1" dirty="0" err="1">
                <a:solidFill>
                  <a:schemeClr val="accent6">
                    <a:lumMod val="75000"/>
                  </a:schemeClr>
                </a:solidFill>
              </a:rPr>
              <a:t>setfill</a:t>
            </a:r>
            <a:r>
              <a:rPr lang="en-US" dirty="0"/>
              <a:t> to fill the unused columns with other characters.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39</a:t>
            </a:fld>
            <a:endParaRPr lang="en-US"/>
          </a:p>
        </p:txBody>
      </p:sp>
      <p:sp>
        <p:nvSpPr>
          <p:cNvPr id="6" name="Rectangle 5"/>
          <p:cNvSpPr/>
          <p:nvPr/>
        </p:nvSpPr>
        <p:spPr>
          <a:xfrm>
            <a:off x="549419" y="3186260"/>
            <a:ext cx="4646746" cy="31700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b="1" dirty="0">
                <a:solidFill>
                  <a:schemeClr val="accent5">
                    <a:lumMod val="75000"/>
                  </a:schemeClr>
                </a:solidFill>
                <a:latin typeface="Consolas" charset="0"/>
                <a:ea typeface="Consolas" charset="0"/>
                <a:cs typeface="Consolas" charset="0"/>
              </a:rPr>
              <a:t>#include &lt;</a:t>
            </a:r>
            <a:r>
              <a:rPr lang="en-US" sz="1600" b="1" dirty="0" err="1">
                <a:solidFill>
                  <a:schemeClr val="accent5">
                    <a:lumMod val="75000"/>
                  </a:schemeClr>
                </a:solidFill>
                <a:latin typeface="Consolas" charset="0"/>
                <a:ea typeface="Consolas" charset="0"/>
                <a:cs typeface="Consolas" charset="0"/>
              </a:rPr>
              <a:t>iomanip</a:t>
            </a:r>
            <a:r>
              <a:rPr lang="en-US" sz="1600" b="1" dirty="0">
                <a:solidFill>
                  <a:schemeClr val="accent5">
                    <a:lumMod val="7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x = 12;</a:t>
            </a:r>
          </a:p>
          <a:p>
            <a:pPr defTabSz="511175">
              <a:tabLst>
                <a:tab pos="346075" algn="l"/>
                <a:tab pos="684213" algn="l"/>
              </a:tabLst>
            </a:pPr>
            <a:r>
              <a:rPr lang="en-US" sz="1600" dirty="0">
                <a:solidFill>
                  <a:schemeClr val="tx1"/>
                </a:solidFill>
                <a:latin typeface="Consolas" charset="0"/>
                <a:ea typeface="Consolas" charset="0"/>
                <a:cs typeface="Consolas" charset="0"/>
              </a:rPr>
              <a:t>	string a = "Hello";</a:t>
            </a:r>
          </a:p>
          <a:p>
            <a:pPr defTabSz="511175">
              <a:tabLst>
                <a:tab pos="346075" algn="l"/>
                <a:tab pos="684213" algn="l"/>
              </a:tabLst>
            </a:pPr>
            <a:r>
              <a:rPr lang="en-US" sz="1600" dirty="0">
                <a:solidFill>
                  <a:schemeClr val="tx1"/>
                </a:solidFill>
                <a:latin typeface="Consolas" charset="0"/>
                <a:ea typeface="Consolas" charset="0"/>
                <a:cs typeface="Consolas" charset="0"/>
              </a:rPr>
              <a:t>   	double b = 34.567;</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fixed &lt;&lt; </a:t>
            </a:r>
            <a:r>
              <a:rPr lang="en-US" sz="1600" dirty="0" err="1">
                <a:solidFill>
                  <a:schemeClr val="tx1"/>
                </a:solidFill>
                <a:latin typeface="Consolas" charset="0"/>
                <a:ea typeface="Consolas" charset="0"/>
                <a:cs typeface="Consolas" charset="0"/>
              </a:rPr>
              <a:t>setprecision</a:t>
            </a:r>
            <a:r>
              <a:rPr lang="en-US" sz="1600" dirty="0">
                <a:solidFill>
                  <a:schemeClr val="tx1"/>
                </a:solidFill>
                <a:latin typeface="Consolas" charset="0"/>
                <a:ea typeface="Consolas" charset="0"/>
                <a:cs typeface="Consolas" charset="0"/>
              </a:rPr>
              <a:t>(2);</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"12345678901234567890\n"; </a:t>
            </a:r>
            <a:endParaRPr lang="en-US" sz="1600" dirty="0">
              <a:solidFill>
                <a:schemeClr val="bg1">
                  <a:lumMod val="65000"/>
                </a:schemeClr>
              </a:solidFill>
              <a:latin typeface="Consolas" charset="0"/>
              <a:ea typeface="Consolas" charset="0"/>
              <a:cs typeface="Consolas" charset="0"/>
            </a:endParaRPr>
          </a:p>
        </p:txBody>
      </p:sp>
      <p:sp>
        <p:nvSpPr>
          <p:cNvPr id="7" name="Rectangle 6"/>
          <p:cNvSpPr/>
          <p:nvPr/>
        </p:nvSpPr>
        <p:spPr>
          <a:xfrm>
            <a:off x="3811094" y="3063713"/>
            <a:ext cx="4646746" cy="161198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accent6">
                    <a:lumMod val="75000"/>
                  </a:schemeClr>
                </a:solidFill>
                <a:latin typeface="Consolas" charset="0"/>
                <a:ea typeface="Consolas" charset="0"/>
                <a:cs typeface="Consolas" charset="0"/>
              </a:rPr>
              <a:t>setfill</a:t>
            </a:r>
            <a:r>
              <a:rPr lang="en-US" sz="1600" b="1" dirty="0">
                <a:solidFill>
                  <a:schemeClr val="accent6">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(5) &lt;&lt; x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(8) &lt;&lt; a;</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(6)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8" name="Rectangle 7"/>
          <p:cNvSpPr/>
          <p:nvPr/>
        </p:nvSpPr>
        <p:spPr>
          <a:xfrm>
            <a:off x="5362709" y="5119015"/>
            <a:ext cx="3095131" cy="763362"/>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12345678901234567890</a:t>
            </a:r>
          </a:p>
          <a:p>
            <a:r>
              <a:rPr lang="en-US" sz="1600" dirty="0">
                <a:latin typeface="Consolas" pitchFamily="49" charset="0"/>
              </a:rPr>
              <a:t>***12***Hello*34.57</a:t>
            </a:r>
          </a:p>
        </p:txBody>
      </p:sp>
      <p:sp>
        <p:nvSpPr>
          <p:cNvPr id="9" name="TextBox 8"/>
          <p:cNvSpPr txBox="1"/>
          <p:nvPr/>
        </p:nvSpPr>
        <p:spPr>
          <a:xfrm>
            <a:off x="5362710" y="4835951"/>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2" name="TextBox 11"/>
          <p:cNvSpPr txBox="1"/>
          <p:nvPr/>
        </p:nvSpPr>
        <p:spPr>
          <a:xfrm>
            <a:off x="5196165" y="6077089"/>
            <a:ext cx="2000548"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manipulator_setw.cpp</a:t>
            </a:r>
          </a:p>
        </p:txBody>
      </p:sp>
    </p:spTree>
    <p:extLst>
      <p:ext uri="{BB962C8B-B14F-4D97-AF65-F5344CB8AC3E}">
        <p14:creationId xmlns:p14="http://schemas.microsoft.com/office/powerpoint/2010/main" val="111817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I/O</a:t>
            </a:r>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734898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a:t>
            </a:r>
            <a:r>
              <a:rPr lang="en-US" dirty="0"/>
              <a:t> / </a:t>
            </a:r>
            <a:r>
              <a:rPr lang="en-US" b="1" dirty="0"/>
              <a:t>right </a:t>
            </a:r>
            <a:r>
              <a:rPr lang="en-US" dirty="0"/>
              <a:t>Manipulators</a:t>
            </a:r>
          </a:p>
        </p:txBody>
      </p:sp>
      <p:sp>
        <p:nvSpPr>
          <p:cNvPr id="3" name="Content Placeholder 2"/>
          <p:cNvSpPr>
            <a:spLocks noGrp="1"/>
          </p:cNvSpPr>
          <p:nvPr>
            <p:ph idx="1"/>
          </p:nvPr>
        </p:nvSpPr>
        <p:spPr>
          <a:xfrm>
            <a:off x="457200" y="1600200"/>
            <a:ext cx="8229600" cy="1180707"/>
          </a:xfrm>
        </p:spPr>
        <p:txBody>
          <a:bodyPr>
            <a:normAutofit lnSpcReduction="10000"/>
          </a:bodyPr>
          <a:lstStyle/>
          <a:p>
            <a:r>
              <a:rPr lang="en-US" dirty="0"/>
              <a:t>With </a:t>
            </a:r>
            <a:r>
              <a:rPr lang="en-US" dirty="0" err="1"/>
              <a:t>setw</a:t>
            </a:r>
            <a:r>
              <a:rPr lang="en-US" dirty="0"/>
              <a:t>, the default output is right-justified within a column.  Use the </a:t>
            </a:r>
            <a:r>
              <a:rPr lang="en-US" b="1" dirty="0"/>
              <a:t>left</a:t>
            </a:r>
            <a:r>
              <a:rPr lang="en-US" dirty="0"/>
              <a:t> and </a:t>
            </a:r>
            <a:r>
              <a:rPr lang="en-US" b="1" dirty="0"/>
              <a:t>right</a:t>
            </a:r>
            <a:r>
              <a:rPr lang="en-US" dirty="0"/>
              <a:t> manipulators to set the output to be left-justified or right-justified, respectively.</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40</a:t>
            </a:fld>
            <a:endParaRPr lang="en-US"/>
          </a:p>
        </p:txBody>
      </p:sp>
      <p:sp>
        <p:nvSpPr>
          <p:cNvPr id="7" name="Rectangle 6"/>
          <p:cNvSpPr/>
          <p:nvPr/>
        </p:nvSpPr>
        <p:spPr>
          <a:xfrm>
            <a:off x="600791" y="2780907"/>
            <a:ext cx="4721017" cy="307817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 </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"12345678901234567890\n";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setfill</a:t>
            </a:r>
            <a:r>
              <a:rPr lang="en-US" sz="1600" dirty="0">
                <a:solidFill>
                  <a:schemeClr val="tx1"/>
                </a:solidFill>
                <a:latin typeface="Consolas" charset="0"/>
                <a:ea typeface="Consolas" charset="0"/>
                <a:cs typeface="Consolas" charset="0"/>
              </a:rPr>
              <a:t>('-');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chemeClr val="accent6">
                    <a:lumMod val="75000"/>
                  </a:schemeClr>
                </a:solidFill>
                <a:latin typeface="Consolas" charset="0"/>
                <a:ea typeface="Consolas" charset="0"/>
                <a:cs typeface="Consolas" charset="0"/>
              </a:rPr>
              <a:t>left</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(5) &lt;&lt; x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(8) &lt;&lt; a;</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(6)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chemeClr val="accent6">
                    <a:lumMod val="75000"/>
                  </a:schemeClr>
                </a:solidFill>
                <a:latin typeface="Consolas" charset="0"/>
                <a:ea typeface="Consolas" charset="0"/>
                <a:cs typeface="Consolas" charset="0"/>
              </a:rPr>
              <a:t>right</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(5) &lt;&lt; x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(8) &lt;&lt; a;</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(6)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a:t>
            </a:r>
          </a:p>
        </p:txBody>
      </p:sp>
      <p:sp>
        <p:nvSpPr>
          <p:cNvPr id="10" name="TextBox 9"/>
          <p:cNvSpPr txBox="1"/>
          <p:nvPr/>
        </p:nvSpPr>
        <p:spPr>
          <a:xfrm>
            <a:off x="600791" y="5859081"/>
            <a:ext cx="2000548"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manipulator_setw.cpp</a:t>
            </a:r>
          </a:p>
        </p:txBody>
      </p:sp>
      <p:sp>
        <p:nvSpPr>
          <p:cNvPr id="11" name="Rectangle 10"/>
          <p:cNvSpPr/>
          <p:nvPr/>
        </p:nvSpPr>
        <p:spPr>
          <a:xfrm>
            <a:off x="5591669" y="3346775"/>
            <a:ext cx="3095131" cy="116866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12345678901234567890</a:t>
            </a:r>
          </a:p>
          <a:p>
            <a:r>
              <a:rPr lang="en-US" sz="1600" dirty="0">
                <a:latin typeface="Consolas" charset="0"/>
                <a:ea typeface="Consolas" charset="0"/>
                <a:cs typeface="Consolas" charset="0"/>
              </a:rPr>
              <a:t>12---Hello---34.57-</a:t>
            </a:r>
          </a:p>
          <a:p>
            <a:r>
              <a:rPr lang="en-US" sz="1600" dirty="0">
                <a:latin typeface="Consolas" charset="0"/>
                <a:ea typeface="Consolas" charset="0"/>
                <a:cs typeface="Consolas" charset="0"/>
              </a:rPr>
              <a:t>---12---Hello-34.57</a:t>
            </a:r>
          </a:p>
        </p:txBody>
      </p:sp>
      <p:sp>
        <p:nvSpPr>
          <p:cNvPr id="12" name="TextBox 11"/>
          <p:cNvSpPr txBox="1"/>
          <p:nvPr/>
        </p:nvSpPr>
        <p:spPr>
          <a:xfrm>
            <a:off x="5591670" y="3063711"/>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3" name="TextBox 12"/>
          <p:cNvSpPr txBox="1"/>
          <p:nvPr/>
        </p:nvSpPr>
        <p:spPr>
          <a:xfrm>
            <a:off x="5824190" y="5309909"/>
            <a:ext cx="2867324" cy="646331"/>
          </a:xfrm>
          <a:prstGeom prst="rect">
            <a:avLst/>
          </a:prstGeom>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charset="0"/>
                <a:ea typeface="Consolas" charset="0"/>
                <a:cs typeface="Consolas" charset="0"/>
              </a:rPr>
              <a:t>left</a:t>
            </a:r>
            <a:r>
              <a:rPr lang="en-US" dirty="0">
                <a:latin typeface="Avenir Next Condensed" charset="0"/>
                <a:ea typeface="Avenir Next Condensed" charset="0"/>
                <a:cs typeface="Avenir Next Condensed" charset="0"/>
              </a:rPr>
              <a:t> and </a:t>
            </a:r>
            <a:r>
              <a:rPr lang="en-US" dirty="0">
                <a:latin typeface="Consolas" charset="0"/>
                <a:ea typeface="Consolas" charset="0"/>
                <a:cs typeface="Consolas" charset="0"/>
              </a:rPr>
              <a:t>right</a:t>
            </a:r>
            <a:r>
              <a:rPr lang="en-US" dirty="0">
                <a:latin typeface="Avenir Next Condensed" charset="0"/>
                <a:ea typeface="Avenir Next Condensed" charset="0"/>
                <a:cs typeface="Avenir Next Condensed" charset="0"/>
              </a:rPr>
              <a:t> are defined in &lt;</a:t>
            </a:r>
            <a:r>
              <a:rPr lang="en-US" dirty="0" err="1">
                <a:latin typeface="Avenir Next Condensed" charset="0"/>
                <a:ea typeface="Avenir Next Condensed" charset="0"/>
                <a:cs typeface="Avenir Next Condensed" charset="0"/>
              </a:rPr>
              <a:t>iostream</a:t>
            </a:r>
            <a:r>
              <a:rPr lang="en-US" dirty="0">
                <a:latin typeface="Avenir Next Condensed" charset="0"/>
                <a:ea typeface="Avenir Next Condensed" charset="0"/>
                <a:cs typeface="Avenir Next Condensed" charset="0"/>
              </a:rPr>
              <a:t>&gt;</a:t>
            </a:r>
          </a:p>
        </p:txBody>
      </p:sp>
    </p:spTree>
    <p:extLst>
      <p:ext uri="{BB962C8B-B14F-4D97-AF65-F5344CB8AC3E}">
        <p14:creationId xmlns:p14="http://schemas.microsoft.com/office/powerpoint/2010/main" val="306070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References on File I/O</a:t>
            </a:r>
          </a:p>
        </p:txBody>
      </p:sp>
      <p:sp>
        <p:nvSpPr>
          <p:cNvPr id="3" name="Content Placeholder 2"/>
          <p:cNvSpPr>
            <a:spLocks noGrp="1"/>
          </p:cNvSpPr>
          <p:nvPr>
            <p:ph idx="1"/>
          </p:nvPr>
        </p:nvSpPr>
        <p:spPr/>
        <p:txBody>
          <a:bodyPr>
            <a:normAutofit/>
          </a:bodyPr>
          <a:lstStyle/>
          <a:p>
            <a:r>
              <a:rPr lang="en-US" dirty="0"/>
              <a:t>C++ Language Tutorial: </a:t>
            </a:r>
            <a:r>
              <a:rPr lang="en-US" dirty="0" err="1"/>
              <a:t>Input/Output</a:t>
            </a:r>
            <a:r>
              <a:rPr lang="en-US" dirty="0"/>
              <a:t> with files </a:t>
            </a:r>
            <a:r>
              <a:rPr lang="en-US" sz="2000" u="sng" dirty="0">
                <a:uFill>
                  <a:solidFill>
                    <a:schemeClr val="bg1"/>
                  </a:solidFill>
                </a:uFill>
                <a:hlinkClick r:id="rId2"/>
              </a:rPr>
              <a:t>http://www.cplusplus.com/doc/tutorial/files/</a:t>
            </a:r>
            <a:endParaRPr lang="en-US" u="sng" dirty="0">
              <a:uFill>
                <a:solidFill>
                  <a:schemeClr val="bg1"/>
                </a:solidFill>
              </a:uFill>
            </a:endParaRPr>
          </a:p>
          <a:p>
            <a:r>
              <a:rPr lang="en-US" dirty="0"/>
              <a:t>C++ Library Reference: </a:t>
            </a:r>
            <a:r>
              <a:rPr lang="en-US" dirty="0" err="1"/>
              <a:t>ifstream</a:t>
            </a:r>
            <a:r>
              <a:rPr lang="en-US" dirty="0"/>
              <a:t> class </a:t>
            </a:r>
            <a:r>
              <a:rPr lang="en-US" sz="2000" u="sng" dirty="0">
                <a:uFill>
                  <a:solidFill>
                    <a:schemeClr val="bg1"/>
                  </a:solidFill>
                </a:uFill>
                <a:hlinkClick r:id="rId3"/>
              </a:rPr>
              <a:t>http://www.cplusplus.com/reference/fstream/ifstream/</a:t>
            </a:r>
            <a:r>
              <a:rPr lang="en-US" sz="2000" u="sng" dirty="0">
                <a:uFill>
                  <a:solidFill>
                    <a:schemeClr val="bg1"/>
                  </a:solidFill>
                </a:uFill>
              </a:rPr>
              <a:t> </a:t>
            </a:r>
          </a:p>
          <a:p>
            <a:r>
              <a:rPr lang="en-US" dirty="0"/>
              <a:t>C++ Library Reference: </a:t>
            </a:r>
            <a:r>
              <a:rPr lang="en-US" dirty="0" err="1"/>
              <a:t>istringstream</a:t>
            </a:r>
            <a:r>
              <a:rPr lang="en-US" dirty="0"/>
              <a:t> class </a:t>
            </a:r>
            <a:r>
              <a:rPr lang="en-US" sz="2000" u="sng" dirty="0">
                <a:uFill>
                  <a:solidFill>
                    <a:schemeClr val="bg1"/>
                  </a:solidFill>
                </a:uFill>
                <a:hlinkClick r:id="rId4"/>
              </a:rPr>
              <a:t>http://www.cplusplus.com/reference/sstream/istringstream/</a:t>
            </a:r>
            <a:endParaRPr lang="en-US" u="sng" dirty="0">
              <a:uFill>
                <a:solidFill>
                  <a:schemeClr val="bg1"/>
                </a:solidFill>
              </a:uFill>
            </a:endParaRPr>
          </a:p>
          <a:p>
            <a:r>
              <a:rPr lang="en-US" dirty="0"/>
              <a:t>C++ Library Reference: </a:t>
            </a:r>
            <a:r>
              <a:rPr lang="en-US" dirty="0" err="1"/>
              <a:t>ofstream</a:t>
            </a:r>
            <a:r>
              <a:rPr lang="en-US" dirty="0"/>
              <a:t> class </a:t>
            </a:r>
            <a:r>
              <a:rPr lang="en-US" sz="2000" u="sng" dirty="0">
                <a:uFill>
                  <a:solidFill>
                    <a:schemeClr val="bg1"/>
                  </a:solidFill>
                </a:uFill>
                <a:hlinkClick r:id="rId5"/>
              </a:rPr>
              <a:t>http://www.cplusplus.com/reference/fstream/ofstream/</a:t>
            </a:r>
            <a:r>
              <a:rPr lang="en-US" sz="2000" u="sng" dirty="0">
                <a:uFill>
                  <a:solidFill>
                    <a:schemeClr val="bg1"/>
                  </a:solidFill>
                </a:uFill>
              </a:rPr>
              <a:t> </a:t>
            </a:r>
          </a:p>
          <a:p>
            <a:r>
              <a:rPr lang="en-US" dirty="0"/>
              <a:t>C++ Library Reference: </a:t>
            </a:r>
            <a:r>
              <a:rPr lang="en-US" dirty="0" err="1"/>
              <a:t>ofstream</a:t>
            </a:r>
            <a:r>
              <a:rPr lang="en-US" dirty="0"/>
              <a:t> class </a:t>
            </a:r>
            <a:br>
              <a:rPr lang="en-US" u="sng" dirty="0">
                <a:uFill>
                  <a:solidFill>
                    <a:schemeClr val="bg1"/>
                  </a:solidFill>
                </a:uFill>
              </a:rPr>
            </a:br>
            <a:r>
              <a:rPr lang="en-US" sz="2000" u="sng" dirty="0">
                <a:uFill>
                  <a:solidFill>
                    <a:schemeClr val="bg1"/>
                  </a:solidFill>
                </a:uFill>
                <a:hlinkClick r:id="rId6"/>
              </a:rPr>
              <a:t>http://www.cplusplus.com/reference/library/manipulators/</a:t>
            </a:r>
            <a:endParaRPr lang="en-US" sz="2000" u="sng" dirty="0">
              <a:uFill>
                <a:solidFill>
                  <a:schemeClr val="bg1"/>
                </a:solidFill>
              </a:uFill>
            </a:endParaRPr>
          </a:p>
        </p:txBody>
      </p:sp>
      <p:sp>
        <p:nvSpPr>
          <p:cNvPr id="5" name="Slide Number Placeholder 4"/>
          <p:cNvSpPr>
            <a:spLocks noGrp="1"/>
          </p:cNvSpPr>
          <p:nvPr>
            <p:ph type="sldNum" sz="quarter" idx="12"/>
          </p:nvPr>
        </p:nvSpPr>
        <p:spPr/>
        <p:txBody>
          <a:bodyPr/>
          <a:lstStyle/>
          <a:p>
            <a:fld id="{A2D5F323-9395-A24C-8003-89F99F5948AE}" type="slidenum">
              <a:rPr lang="en-US" smtClean="0"/>
              <a:pPr/>
              <a:t>41</a:t>
            </a:fld>
            <a:endParaRPr lang="en-US"/>
          </a:p>
        </p:txBody>
      </p:sp>
    </p:spTree>
    <p:extLst>
      <p:ext uri="{BB962C8B-B14F-4D97-AF65-F5344CB8AC3E}">
        <p14:creationId xmlns:p14="http://schemas.microsoft.com/office/powerpoint/2010/main" val="221953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err="1"/>
              <a:t>Input/Output</a:t>
            </a:r>
            <a:endParaRPr lang="en-US" dirty="0"/>
          </a:p>
        </p:txBody>
      </p:sp>
      <p:sp>
        <p:nvSpPr>
          <p:cNvPr id="3" name="Content Placeholder 2"/>
          <p:cNvSpPr>
            <a:spLocks noGrp="1"/>
          </p:cNvSpPr>
          <p:nvPr>
            <p:ph idx="1"/>
          </p:nvPr>
        </p:nvSpPr>
        <p:spPr>
          <a:xfrm>
            <a:off x="457200" y="1600200"/>
            <a:ext cx="8229600" cy="3898771"/>
          </a:xfrm>
        </p:spPr>
        <p:txBody>
          <a:bodyPr>
            <a:normAutofit lnSpcReduction="10000"/>
          </a:bodyPr>
          <a:lstStyle/>
          <a:p>
            <a:r>
              <a:rPr lang="en-US" dirty="0"/>
              <a:t>Files are used for storing data </a:t>
            </a:r>
            <a:r>
              <a:rPr lang="en-US" dirty="0">
                <a:solidFill>
                  <a:schemeClr val="accent5">
                    <a:lumMod val="75000"/>
                  </a:schemeClr>
                </a:solidFill>
              </a:rPr>
              <a:t>permanently</a:t>
            </a:r>
            <a:r>
              <a:rPr lang="en-US" dirty="0"/>
              <a:t>.  The data is stored in the hard drive of your computer and you can read and write from/to it with your program.</a:t>
            </a:r>
          </a:p>
          <a:p>
            <a:endParaRPr lang="en-US" dirty="0"/>
          </a:p>
          <a:p>
            <a:endParaRPr lang="en-US" dirty="0"/>
          </a:p>
          <a:p>
            <a:endParaRPr lang="en-US" dirty="0"/>
          </a:p>
          <a:p>
            <a:endParaRPr lang="en-US" dirty="0"/>
          </a:p>
          <a:p>
            <a:endParaRPr lang="en-US" dirty="0"/>
          </a:p>
          <a:p>
            <a:endParaRPr lang="en-US" dirty="0"/>
          </a:p>
          <a:p>
            <a:r>
              <a:rPr lang="en-US" dirty="0"/>
              <a:t>C++ simply views a file as </a:t>
            </a:r>
            <a:r>
              <a:rPr lang="en-US" dirty="0">
                <a:solidFill>
                  <a:schemeClr val="accent6">
                    <a:lumMod val="75000"/>
                  </a:schemeClr>
                </a:solidFill>
              </a:rPr>
              <a:t>a sequence of bytes</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a:t>
            </a:fld>
            <a:endParaRPr lang="en-US"/>
          </a:p>
        </p:txBody>
      </p:sp>
      <p:pic>
        <p:nvPicPr>
          <p:cNvPr id="1026" name="Picture 2"/>
          <p:cNvPicPr>
            <a:picLocks noChangeAspect="1" noChangeArrowheads="1"/>
          </p:cNvPicPr>
          <p:nvPr/>
        </p:nvPicPr>
        <p:blipFill>
          <a:blip r:embed="rId2"/>
          <a:srcRect/>
          <a:stretch>
            <a:fillRect/>
          </a:stretch>
        </p:blipFill>
        <p:spPr bwMode="auto">
          <a:xfrm>
            <a:off x="1383438" y="2690991"/>
            <a:ext cx="3220454" cy="2039053"/>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5367878" y="2634794"/>
            <a:ext cx="2330702" cy="1829061"/>
          </a:xfrm>
          <a:prstGeom prst="rect">
            <a:avLst/>
          </a:prstGeom>
          <a:noFill/>
          <a:ln w="9525">
            <a:noFill/>
            <a:miter lim="800000"/>
            <a:headEnd/>
            <a:tailEnd/>
          </a:ln>
        </p:spPr>
      </p:pic>
      <p:cxnSp>
        <p:nvCxnSpPr>
          <p:cNvPr id="10" name="Straight Arrow Connector 9"/>
          <p:cNvCxnSpPr/>
          <p:nvPr/>
        </p:nvCxnSpPr>
        <p:spPr>
          <a:xfrm flipV="1">
            <a:off x="4307330" y="2989998"/>
            <a:ext cx="988541" cy="69197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632592" y="5498971"/>
          <a:ext cx="7690350" cy="370840"/>
        </p:xfrm>
        <a:graphic>
          <a:graphicData uri="http://schemas.openxmlformats.org/drawingml/2006/table">
            <a:tbl>
              <a:tblPr bandRow="1">
                <a:tableStyleId>{5C22544A-7EE6-4342-B048-85BDC9FD1C3A}</a:tableStyleId>
              </a:tblPr>
              <a:tblGrid>
                <a:gridCol w="512690">
                  <a:extLst>
                    <a:ext uri="{9D8B030D-6E8A-4147-A177-3AD203B41FA5}">
                      <a16:colId xmlns:a16="http://schemas.microsoft.com/office/drawing/2014/main" val="20000"/>
                    </a:ext>
                  </a:extLst>
                </a:gridCol>
                <a:gridCol w="512690">
                  <a:extLst>
                    <a:ext uri="{9D8B030D-6E8A-4147-A177-3AD203B41FA5}">
                      <a16:colId xmlns:a16="http://schemas.microsoft.com/office/drawing/2014/main" val="20001"/>
                    </a:ext>
                  </a:extLst>
                </a:gridCol>
                <a:gridCol w="512690">
                  <a:extLst>
                    <a:ext uri="{9D8B030D-6E8A-4147-A177-3AD203B41FA5}">
                      <a16:colId xmlns:a16="http://schemas.microsoft.com/office/drawing/2014/main" val="20002"/>
                    </a:ext>
                  </a:extLst>
                </a:gridCol>
                <a:gridCol w="512690">
                  <a:extLst>
                    <a:ext uri="{9D8B030D-6E8A-4147-A177-3AD203B41FA5}">
                      <a16:colId xmlns:a16="http://schemas.microsoft.com/office/drawing/2014/main" val="20003"/>
                    </a:ext>
                  </a:extLst>
                </a:gridCol>
                <a:gridCol w="512690">
                  <a:extLst>
                    <a:ext uri="{9D8B030D-6E8A-4147-A177-3AD203B41FA5}">
                      <a16:colId xmlns:a16="http://schemas.microsoft.com/office/drawing/2014/main" val="20004"/>
                    </a:ext>
                  </a:extLst>
                </a:gridCol>
                <a:gridCol w="512690">
                  <a:extLst>
                    <a:ext uri="{9D8B030D-6E8A-4147-A177-3AD203B41FA5}">
                      <a16:colId xmlns:a16="http://schemas.microsoft.com/office/drawing/2014/main" val="20005"/>
                    </a:ext>
                  </a:extLst>
                </a:gridCol>
                <a:gridCol w="512690">
                  <a:extLst>
                    <a:ext uri="{9D8B030D-6E8A-4147-A177-3AD203B41FA5}">
                      <a16:colId xmlns:a16="http://schemas.microsoft.com/office/drawing/2014/main" val="20006"/>
                    </a:ext>
                  </a:extLst>
                </a:gridCol>
                <a:gridCol w="512690">
                  <a:extLst>
                    <a:ext uri="{9D8B030D-6E8A-4147-A177-3AD203B41FA5}">
                      <a16:colId xmlns:a16="http://schemas.microsoft.com/office/drawing/2014/main" val="20007"/>
                    </a:ext>
                  </a:extLst>
                </a:gridCol>
                <a:gridCol w="512690">
                  <a:extLst>
                    <a:ext uri="{9D8B030D-6E8A-4147-A177-3AD203B41FA5}">
                      <a16:colId xmlns:a16="http://schemas.microsoft.com/office/drawing/2014/main" val="20008"/>
                    </a:ext>
                  </a:extLst>
                </a:gridCol>
                <a:gridCol w="512690">
                  <a:extLst>
                    <a:ext uri="{9D8B030D-6E8A-4147-A177-3AD203B41FA5}">
                      <a16:colId xmlns:a16="http://schemas.microsoft.com/office/drawing/2014/main" val="20009"/>
                    </a:ext>
                  </a:extLst>
                </a:gridCol>
                <a:gridCol w="512690">
                  <a:extLst>
                    <a:ext uri="{9D8B030D-6E8A-4147-A177-3AD203B41FA5}">
                      <a16:colId xmlns:a16="http://schemas.microsoft.com/office/drawing/2014/main" val="20010"/>
                    </a:ext>
                  </a:extLst>
                </a:gridCol>
                <a:gridCol w="512690">
                  <a:extLst>
                    <a:ext uri="{9D8B030D-6E8A-4147-A177-3AD203B41FA5}">
                      <a16:colId xmlns:a16="http://schemas.microsoft.com/office/drawing/2014/main" val="20011"/>
                    </a:ext>
                  </a:extLst>
                </a:gridCol>
                <a:gridCol w="512690">
                  <a:extLst>
                    <a:ext uri="{9D8B030D-6E8A-4147-A177-3AD203B41FA5}">
                      <a16:colId xmlns:a16="http://schemas.microsoft.com/office/drawing/2014/main" val="20012"/>
                    </a:ext>
                  </a:extLst>
                </a:gridCol>
                <a:gridCol w="512690">
                  <a:extLst>
                    <a:ext uri="{9D8B030D-6E8A-4147-A177-3AD203B41FA5}">
                      <a16:colId xmlns:a16="http://schemas.microsoft.com/office/drawing/2014/main" val="20013"/>
                    </a:ext>
                  </a:extLst>
                </a:gridCol>
                <a:gridCol w="512690">
                  <a:extLst>
                    <a:ext uri="{9D8B030D-6E8A-4147-A177-3AD203B41FA5}">
                      <a16:colId xmlns:a16="http://schemas.microsoft.com/office/drawing/2014/main" val="20014"/>
                    </a:ext>
                  </a:extLst>
                </a:gridCol>
              </a:tblGrid>
              <a:tr h="370840">
                <a:tc>
                  <a:txBody>
                    <a:bodyPr/>
                    <a:lstStyle/>
                    <a:p>
                      <a:pPr algn="ctr"/>
                      <a:r>
                        <a:rPr lang="en-US" dirty="0"/>
                        <a:t>'P'</a:t>
                      </a:r>
                    </a:p>
                  </a:txBody>
                  <a:tcPr>
                    <a:solidFill>
                      <a:schemeClr val="accent3">
                        <a:lumMod val="60000"/>
                        <a:lumOff val="40000"/>
                      </a:schemeClr>
                    </a:solidFill>
                  </a:tcPr>
                </a:tc>
                <a:tc>
                  <a:txBody>
                    <a:bodyPr/>
                    <a:lstStyle/>
                    <a:p>
                      <a:pPr algn="ctr"/>
                      <a:r>
                        <a:rPr lang="en-US" dirty="0"/>
                        <a:t>'e'</a:t>
                      </a:r>
                    </a:p>
                  </a:txBody>
                  <a:tcPr>
                    <a:solidFill>
                      <a:schemeClr val="accent3">
                        <a:lumMod val="60000"/>
                        <a:lumOff val="40000"/>
                      </a:schemeClr>
                    </a:solidFill>
                  </a:tcPr>
                </a:tc>
                <a:tc>
                  <a:txBody>
                    <a:bodyPr/>
                    <a:lstStyle/>
                    <a:p>
                      <a:pPr algn="ctr"/>
                      <a:r>
                        <a:rPr lang="en-US" dirty="0"/>
                        <a:t>'t'</a:t>
                      </a:r>
                    </a:p>
                  </a:txBody>
                  <a:tcPr>
                    <a:solidFill>
                      <a:schemeClr val="accent3">
                        <a:lumMod val="60000"/>
                        <a:lumOff val="40000"/>
                      </a:schemeClr>
                    </a:solidFill>
                  </a:tcPr>
                </a:tc>
                <a:tc>
                  <a:txBody>
                    <a:bodyPr/>
                    <a:lstStyle/>
                    <a:p>
                      <a:pPr algn="ctr"/>
                      <a:r>
                        <a:rPr lang="en-US" dirty="0"/>
                        <a:t>'e'</a:t>
                      </a:r>
                    </a:p>
                  </a:txBody>
                  <a:tcPr>
                    <a:solidFill>
                      <a:schemeClr val="accent3">
                        <a:lumMod val="60000"/>
                        <a:lumOff val="40000"/>
                      </a:schemeClr>
                    </a:solidFill>
                  </a:tcPr>
                </a:tc>
                <a:tc>
                  <a:txBody>
                    <a:bodyPr/>
                    <a:lstStyle/>
                    <a:p>
                      <a:pPr algn="ctr"/>
                      <a:r>
                        <a:rPr lang="en-US" dirty="0"/>
                        <a:t>'r'</a:t>
                      </a:r>
                    </a:p>
                  </a:txBody>
                  <a:tcPr>
                    <a:solidFill>
                      <a:schemeClr val="accent3">
                        <a:lumMod val="60000"/>
                        <a:lumOff val="40000"/>
                      </a:schemeClr>
                    </a:solidFill>
                  </a:tcPr>
                </a:tc>
                <a:tc>
                  <a:txBody>
                    <a:bodyPr/>
                    <a:lstStyle/>
                    <a:p>
                      <a:pPr algn="ctr"/>
                      <a:r>
                        <a:rPr lang="en-US" dirty="0"/>
                        <a:t>'\n'</a:t>
                      </a:r>
                    </a:p>
                  </a:txBody>
                  <a:tcPr>
                    <a:solidFill>
                      <a:schemeClr val="accent3">
                        <a:lumMod val="60000"/>
                        <a:lumOff val="40000"/>
                      </a:schemeClr>
                    </a:solidFill>
                  </a:tcPr>
                </a:tc>
                <a:tc>
                  <a:txBody>
                    <a:bodyPr/>
                    <a:lstStyle/>
                    <a:p>
                      <a:pPr algn="ctr"/>
                      <a:r>
                        <a:rPr lang="en-US" dirty="0"/>
                        <a:t>'3'</a:t>
                      </a:r>
                    </a:p>
                  </a:txBody>
                  <a:tcPr>
                    <a:solidFill>
                      <a:schemeClr val="accent3">
                        <a:lumMod val="60000"/>
                        <a:lumOff val="40000"/>
                      </a:schemeClr>
                    </a:solidFill>
                  </a:tcPr>
                </a:tc>
                <a:tc>
                  <a:txBody>
                    <a:bodyPr/>
                    <a:lstStyle/>
                    <a:p>
                      <a:pPr algn="ctr"/>
                      <a:r>
                        <a:rPr lang="en-US" dirty="0"/>
                        <a:t>'0'</a:t>
                      </a:r>
                    </a:p>
                  </a:txBody>
                  <a:tcPr>
                    <a:solidFill>
                      <a:schemeClr val="accent3">
                        <a:lumMod val="60000"/>
                        <a:lumOff val="40000"/>
                      </a:schemeClr>
                    </a:solidFill>
                  </a:tcPr>
                </a:tc>
                <a:tc>
                  <a:txBody>
                    <a:bodyPr/>
                    <a:lstStyle/>
                    <a:p>
                      <a:pPr algn="ctr"/>
                      <a:r>
                        <a:rPr lang="en-US" dirty="0"/>
                        <a:t>' '</a:t>
                      </a:r>
                    </a:p>
                  </a:txBody>
                  <a:tcPr>
                    <a:solidFill>
                      <a:schemeClr val="accent3">
                        <a:lumMod val="60000"/>
                        <a:lumOff val="40000"/>
                      </a:schemeClr>
                    </a:solidFill>
                  </a:tcPr>
                </a:tc>
                <a:tc>
                  <a:txBody>
                    <a:bodyPr/>
                    <a:lstStyle/>
                    <a:p>
                      <a:pPr algn="ctr"/>
                      <a:r>
                        <a:rPr lang="en-US" dirty="0"/>
                        <a:t>'1'</a:t>
                      </a:r>
                    </a:p>
                  </a:txBody>
                  <a:tcPr>
                    <a:solidFill>
                      <a:schemeClr val="accent3">
                        <a:lumMod val="60000"/>
                        <a:lumOff val="40000"/>
                      </a:schemeClr>
                    </a:solidFill>
                  </a:tcPr>
                </a:tc>
                <a:tc>
                  <a:txBody>
                    <a:bodyPr/>
                    <a:lstStyle/>
                    <a:p>
                      <a:pPr algn="ctr"/>
                      <a:r>
                        <a:rPr lang="en-US" dirty="0"/>
                        <a:t>'3'</a:t>
                      </a:r>
                    </a:p>
                  </a:txBody>
                  <a:tcPr>
                    <a:solidFill>
                      <a:schemeClr val="accent3">
                        <a:lumMod val="60000"/>
                        <a:lumOff val="40000"/>
                      </a:schemeClr>
                    </a:solidFill>
                  </a:tcPr>
                </a:tc>
                <a:tc>
                  <a:txBody>
                    <a:bodyPr/>
                    <a:lstStyle/>
                    <a:p>
                      <a:pPr algn="ctr"/>
                      <a:r>
                        <a:rPr lang="en-US" dirty="0"/>
                        <a:t>'0'</a:t>
                      </a:r>
                    </a:p>
                  </a:txBody>
                  <a:tcPr>
                    <a:solidFill>
                      <a:schemeClr val="accent3">
                        <a:lumMod val="60000"/>
                        <a:lumOff val="40000"/>
                      </a:schemeClr>
                    </a:solidFill>
                  </a:tcPr>
                </a:tc>
                <a:tc>
                  <a:txBody>
                    <a:bodyPr/>
                    <a:lstStyle/>
                    <a:p>
                      <a:pPr algn="ctr"/>
                      <a:r>
                        <a:rPr lang="en-US" dirty="0"/>
                        <a:t>'.'</a:t>
                      </a:r>
                    </a:p>
                  </a:txBody>
                  <a:tcPr>
                    <a:solidFill>
                      <a:schemeClr val="accent3">
                        <a:lumMod val="60000"/>
                        <a:lumOff val="40000"/>
                      </a:schemeClr>
                    </a:solidFill>
                  </a:tcPr>
                </a:tc>
                <a:tc>
                  <a:txBody>
                    <a:bodyPr/>
                    <a:lstStyle/>
                    <a:p>
                      <a:pPr algn="ctr"/>
                      <a:r>
                        <a:rPr lang="en-US" dirty="0"/>
                        <a:t>'5'</a:t>
                      </a:r>
                    </a:p>
                  </a:txBody>
                  <a:tcPr>
                    <a:solidFill>
                      <a:schemeClr val="accent3">
                        <a:lumMod val="60000"/>
                        <a:lumOff val="40000"/>
                      </a:schemeClr>
                    </a:solidFill>
                  </a:tcPr>
                </a:tc>
                <a:tc>
                  <a:txBody>
                    <a:bodyPr/>
                    <a:lstStyle/>
                    <a:p>
                      <a:pPr algn="ctr"/>
                      <a:r>
                        <a:rPr lang="en-US" b="1" dirty="0" err="1">
                          <a:solidFill>
                            <a:schemeClr val="accent5">
                              <a:lumMod val="75000"/>
                            </a:schemeClr>
                          </a:solidFill>
                        </a:rPr>
                        <a:t>eof</a:t>
                      </a:r>
                      <a:endParaRPr lang="en-US" b="1" dirty="0">
                        <a:solidFill>
                          <a:schemeClr val="accent5">
                            <a:lumMod val="75000"/>
                          </a:schemeClr>
                        </a:solidFill>
                      </a:endParaRPr>
                    </a:p>
                  </a:txBody>
                  <a:tcPr>
                    <a:solidFill>
                      <a:schemeClr val="accent3">
                        <a:lumMod val="60000"/>
                        <a:lumOff val="40000"/>
                      </a:schemeClr>
                    </a:solidFill>
                  </a:tcPr>
                </a:tc>
                <a:extLst>
                  <a:ext uri="{0D108BD9-81ED-4DB2-BD59-A6C34878D82A}">
                    <a16:rowId xmlns:a16="http://schemas.microsoft.com/office/drawing/2014/main" val="10000"/>
                  </a:ext>
                </a:extLst>
              </a:tr>
            </a:tbl>
          </a:graphicData>
        </a:graphic>
      </p:graphicFrame>
      <p:cxnSp>
        <p:nvCxnSpPr>
          <p:cNvPr id="13" name="Straight Arrow Connector 12"/>
          <p:cNvCxnSpPr>
            <a:stCxn id="16" idx="3"/>
          </p:cNvCxnSpPr>
          <p:nvPr/>
        </p:nvCxnSpPr>
        <p:spPr>
          <a:xfrm flipV="1">
            <a:off x="7831018" y="5869812"/>
            <a:ext cx="242062" cy="3669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6019800" y="6059606"/>
            <a:ext cx="1811218" cy="354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end of file marker</a:t>
            </a:r>
          </a:p>
        </p:txBody>
      </p:sp>
      <p:sp>
        <p:nvSpPr>
          <p:cNvPr id="19" name="TextBox 18"/>
          <p:cNvSpPr txBox="1"/>
          <p:nvPr/>
        </p:nvSpPr>
        <p:spPr>
          <a:xfrm>
            <a:off x="632593" y="5898165"/>
            <a:ext cx="3154518"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A file in the file system named "data3.txt"</a:t>
            </a:r>
          </a:p>
        </p:txBody>
      </p:sp>
      <p:sp>
        <p:nvSpPr>
          <p:cNvPr id="20" name="TextBox 19"/>
          <p:cNvSpPr txBox="1"/>
          <p:nvPr/>
        </p:nvSpPr>
        <p:spPr>
          <a:xfrm>
            <a:off x="5367878" y="4454193"/>
            <a:ext cx="1817421"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Contents of "data3.txt"</a:t>
            </a:r>
          </a:p>
        </p:txBody>
      </p:sp>
    </p:spTree>
    <p:extLst>
      <p:ext uri="{BB962C8B-B14F-4D97-AF65-F5344CB8AC3E}">
        <p14:creationId xmlns:p14="http://schemas.microsoft.com/office/powerpoint/2010/main" val="331389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err="1"/>
              <a:t>Input/Output</a:t>
            </a:r>
            <a:endParaRPr lang="en-US" dirty="0"/>
          </a:p>
        </p:txBody>
      </p:sp>
      <p:sp>
        <p:nvSpPr>
          <p:cNvPr id="3" name="Content Placeholder 2"/>
          <p:cNvSpPr>
            <a:spLocks noGrp="1"/>
          </p:cNvSpPr>
          <p:nvPr>
            <p:ph idx="1"/>
          </p:nvPr>
        </p:nvSpPr>
        <p:spPr>
          <a:xfrm>
            <a:off x="457200" y="1600200"/>
            <a:ext cx="8229600" cy="3898771"/>
          </a:xfrm>
        </p:spPr>
        <p:txBody>
          <a:bodyPr>
            <a:normAutofit/>
          </a:bodyPr>
          <a:lstStyle/>
          <a:p>
            <a:r>
              <a:rPr lang="en-US" dirty="0"/>
              <a:t>C++ provides two classes, namely </a:t>
            </a:r>
            <a:r>
              <a:rPr lang="en-US" b="1" dirty="0" err="1">
                <a:solidFill>
                  <a:schemeClr val="accent6"/>
                </a:solidFill>
              </a:rPr>
              <a:t>ofstream</a:t>
            </a:r>
            <a:r>
              <a:rPr lang="en-US" dirty="0"/>
              <a:t> (output stream) and </a:t>
            </a:r>
            <a:r>
              <a:rPr lang="en-US" b="1" dirty="0" err="1">
                <a:solidFill>
                  <a:schemeClr val="accent6"/>
                </a:solidFill>
              </a:rPr>
              <a:t>ifstream</a:t>
            </a:r>
            <a:r>
              <a:rPr lang="en-US" dirty="0"/>
              <a:t> (input stream), for writing and reading data to and from files </a:t>
            </a:r>
          </a:p>
          <a:p>
            <a:r>
              <a:rPr lang="en-US" dirty="0"/>
              <a:t>To use the classes </a:t>
            </a:r>
            <a:r>
              <a:rPr lang="en-US" dirty="0" err="1"/>
              <a:t>ofstream</a:t>
            </a:r>
            <a:r>
              <a:rPr lang="en-US" dirty="0"/>
              <a:t> and </a:t>
            </a:r>
            <a:r>
              <a:rPr lang="en-US" dirty="0" err="1"/>
              <a:t>ifstream</a:t>
            </a:r>
            <a:r>
              <a:rPr lang="en-US" dirty="0"/>
              <a:t>, simply include the header file </a:t>
            </a:r>
            <a:r>
              <a:rPr lang="en-US" b="1" dirty="0" err="1">
                <a:solidFill>
                  <a:schemeClr val="accent6"/>
                </a:solidFill>
              </a:rPr>
              <a:t>fstream</a:t>
            </a:r>
            <a:r>
              <a:rPr lang="en-US" dirty="0"/>
              <a:t>, i.e., </a:t>
            </a:r>
          </a:p>
          <a:p>
            <a:pPr marL="0" indent="0">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6</a:t>
            </a:fld>
            <a:endParaRPr lang="en-US"/>
          </a:p>
        </p:txBody>
      </p:sp>
      <p:sp>
        <p:nvSpPr>
          <p:cNvPr id="14" name="Rectangle 13">
            <a:extLst>
              <a:ext uri="{FF2B5EF4-FFF2-40B4-BE49-F238E27FC236}">
                <a16:creationId xmlns:a16="http://schemas.microsoft.com/office/drawing/2014/main" id="{3CB6FDC7-42C0-1F40-8E50-979DFCDDB93D}"/>
              </a:ext>
            </a:extLst>
          </p:cNvPr>
          <p:cNvSpPr/>
          <p:nvPr/>
        </p:nvSpPr>
        <p:spPr>
          <a:xfrm>
            <a:off x="2624674" y="4030352"/>
            <a:ext cx="3555286"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solidFill>
                  <a:schemeClr val="tx1"/>
                </a:solidFill>
                <a:latin typeface="Consolas" charset="0"/>
                <a:ea typeface="Consolas" charset="0"/>
                <a:cs typeface="Consolas" charset="0"/>
              </a:rPr>
              <a:t>#include &lt;</a:t>
            </a:r>
            <a:r>
              <a:rPr lang="en-US" sz="2000" dirty="0" err="1">
                <a:solidFill>
                  <a:schemeClr val="tx1"/>
                </a:solidFill>
                <a:latin typeface="Consolas" charset="0"/>
                <a:ea typeface="Consolas" charset="0"/>
                <a:cs typeface="Consolas" charset="0"/>
              </a:rPr>
              <a:t>fstream</a:t>
            </a:r>
            <a:r>
              <a:rPr lang="en-US" sz="2000" dirty="0">
                <a:solidFill>
                  <a:schemeClr val="tx1"/>
                </a:solidFill>
                <a:latin typeface="Consolas" charset="0"/>
                <a:ea typeface="Consolas" charset="0"/>
                <a:cs typeface="Consolas" charset="0"/>
              </a:rPr>
              <a:t>&gt;</a:t>
            </a:r>
          </a:p>
        </p:txBody>
      </p:sp>
    </p:spTree>
    <p:extLst>
      <p:ext uri="{BB962C8B-B14F-4D97-AF65-F5344CB8AC3E}">
        <p14:creationId xmlns:p14="http://schemas.microsoft.com/office/powerpoint/2010/main" val="424038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to File</a:t>
            </a:r>
          </a:p>
        </p:txBody>
      </p:sp>
      <p:sp>
        <p:nvSpPr>
          <p:cNvPr id="6" name="Text Placeholder 5"/>
          <p:cNvSpPr>
            <a:spLocks noGrp="1"/>
          </p:cNvSpPr>
          <p:nvPr>
            <p:ph type="body" idx="1"/>
          </p:nvPr>
        </p:nvSpPr>
        <p:spPr/>
        <p:txBody>
          <a:bodyPr/>
          <a:lstStyle/>
          <a:p>
            <a:r>
              <a:rPr lang="en-US" dirty="0"/>
              <a:t>File I/O</a:t>
            </a:r>
          </a:p>
        </p:txBody>
      </p:sp>
      <p:sp>
        <p:nvSpPr>
          <p:cNvPr id="4" name="Slide Number Placeholder 3"/>
          <p:cNvSpPr>
            <a:spLocks noGrp="1"/>
          </p:cNvSpPr>
          <p:nvPr>
            <p:ph type="sldNum" sz="quarter" idx="12"/>
          </p:nvPr>
        </p:nvSpPr>
        <p:spPr/>
        <p:txBody>
          <a:bodyPr/>
          <a:lstStyle/>
          <a:p>
            <a:fld id="{A2D5F323-9395-A24C-8003-89F99F5948AE}" type="slidenum">
              <a:rPr lang="en-US" smtClean="0"/>
              <a:pPr/>
              <a:t>7</a:t>
            </a:fld>
            <a:endParaRPr lang="en-US" dirty="0"/>
          </a:p>
        </p:txBody>
      </p:sp>
    </p:spTree>
    <p:extLst>
      <p:ext uri="{BB962C8B-B14F-4D97-AF65-F5344CB8AC3E}">
        <p14:creationId xmlns:p14="http://schemas.microsoft.com/office/powerpoint/2010/main" val="38196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File Stream</a:t>
            </a:r>
          </a:p>
        </p:txBody>
      </p:sp>
      <p:sp>
        <p:nvSpPr>
          <p:cNvPr id="3" name="Content Placeholder 2"/>
          <p:cNvSpPr>
            <a:spLocks noGrp="1"/>
          </p:cNvSpPr>
          <p:nvPr>
            <p:ph idx="1"/>
          </p:nvPr>
        </p:nvSpPr>
        <p:spPr>
          <a:xfrm>
            <a:off x="286603" y="1206708"/>
            <a:ext cx="8584442" cy="5021705"/>
          </a:xfrm>
        </p:spPr>
        <p:txBody>
          <a:bodyPr/>
          <a:lstStyle/>
          <a:p>
            <a:r>
              <a:rPr lang="en-US" dirty="0"/>
              <a:t>A basic example for </a:t>
            </a:r>
            <a:r>
              <a:rPr lang="en-US" b="1" dirty="0">
                <a:solidFill>
                  <a:schemeClr val="accent6">
                    <a:lumMod val="75000"/>
                  </a:schemeClr>
                </a:solidFill>
              </a:rPr>
              <a:t>creating and writing </a:t>
            </a:r>
            <a:r>
              <a:rPr lang="en-US" dirty="0"/>
              <a:t>to a file</a:t>
            </a:r>
          </a:p>
        </p:txBody>
      </p:sp>
      <p:sp>
        <p:nvSpPr>
          <p:cNvPr id="5" name="Rectangle 4"/>
          <p:cNvSpPr/>
          <p:nvPr/>
        </p:nvSpPr>
        <p:spPr>
          <a:xfrm>
            <a:off x="392511" y="1993557"/>
            <a:ext cx="4688176" cy="435497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fstream</a:t>
            </a:r>
            <a:r>
              <a:rPr lang="en-US" sz="1600" dirty="0">
                <a:solidFill>
                  <a:schemeClr val="tx1"/>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ofstream</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a:t>
            </a:r>
            <a:r>
              <a:rPr lang="en-US" sz="1600" b="1" dirty="0" err="1">
                <a:solidFill>
                  <a:schemeClr val="tx1"/>
                </a:solidFill>
                <a:latin typeface="Consolas" charset="0"/>
                <a:ea typeface="Consolas" charset="0"/>
                <a:cs typeface="Consolas" charset="0"/>
              </a:rPr>
              <a:t>open</a:t>
            </a:r>
            <a:r>
              <a:rPr lang="en-US" sz="1600" dirty="0">
                <a:solidFill>
                  <a:schemeClr val="tx1"/>
                </a:solidFill>
                <a:latin typeface="Consolas" charset="0"/>
                <a:ea typeface="Consolas" charset="0"/>
                <a:cs typeface="Consolas" charset="0"/>
              </a:rPr>
              <a:t>("data1.txt");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dirty="0" err="1">
                <a:solidFill>
                  <a:schemeClr val="bg1">
                    <a:lumMod val="65000"/>
                  </a:schemeClr>
                </a:solidFill>
                <a:latin typeface="Consolas" charset="0"/>
                <a:ea typeface="Consolas" charset="0"/>
                <a:cs typeface="Consolas" charset="0"/>
              </a:rPr>
              <a:t>fout.fail</a:t>
            </a:r>
            <a:r>
              <a:rPr lang="en-US" sz="1600" dirty="0">
                <a:solidFill>
                  <a:schemeClr val="bg1">
                    <a:lumMod val="65000"/>
                  </a:schemeClr>
                </a:solidFill>
                <a:latin typeface="Consolas" charset="0"/>
                <a:ea typeface="Consolas" charset="0"/>
                <a:cs typeface="Consolas" charset="0"/>
              </a:rPr>
              <a:t>()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6" name="Rectangle 5"/>
          <p:cNvSpPr/>
          <p:nvPr/>
        </p:nvSpPr>
        <p:spPr>
          <a:xfrm>
            <a:off x="6227805" y="5827650"/>
            <a:ext cx="2643240"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tx1">
                  <a:lumMod val="50000"/>
                  <a:lumOff val="50000"/>
                </a:schemeClr>
              </a:solidFill>
              <a:latin typeface="Consolas" pitchFamily="49" charset="0"/>
            </a:endParaRPr>
          </a:p>
        </p:txBody>
      </p:sp>
      <p:sp>
        <p:nvSpPr>
          <p:cNvPr id="7" name="TextBox 6"/>
          <p:cNvSpPr txBox="1"/>
          <p:nvPr/>
        </p:nvSpPr>
        <p:spPr>
          <a:xfrm>
            <a:off x="8000765" y="5577539"/>
            <a:ext cx="927946" cy="307777"/>
          </a:xfrm>
          <a:prstGeom prst="rect">
            <a:avLst/>
          </a:prstGeom>
          <a:noFill/>
        </p:spPr>
        <p:txBody>
          <a:bodyPr wrap="none" rtlCol="0">
            <a:spAutoFit/>
          </a:bodyPr>
          <a:lstStyle/>
          <a:p>
            <a:r>
              <a:rPr lang="en-US" sz="1400" dirty="0">
                <a:latin typeface="Chalkduster"/>
                <a:cs typeface="Chalkduster"/>
              </a:rPr>
              <a:t>data1.txt</a:t>
            </a:r>
          </a:p>
        </p:txBody>
      </p:sp>
      <p:sp>
        <p:nvSpPr>
          <p:cNvPr id="8" name="TextBox 7"/>
          <p:cNvSpPr txBox="1"/>
          <p:nvPr/>
        </p:nvSpPr>
        <p:spPr>
          <a:xfrm>
            <a:off x="392511" y="6329987"/>
            <a:ext cx="1438214"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output_file.cpp</a:t>
            </a:r>
          </a:p>
        </p:txBody>
      </p:sp>
      <p:sp>
        <p:nvSpPr>
          <p:cNvPr id="10" name="Rectangle 9"/>
          <p:cNvSpPr/>
          <p:nvPr/>
        </p:nvSpPr>
        <p:spPr>
          <a:xfrm>
            <a:off x="3569596" y="1671271"/>
            <a:ext cx="4900407" cy="25716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6075" algn="l"/>
                <a:tab pos="684213" algn="l"/>
              </a:tabLst>
            </a:pPr>
            <a:r>
              <a:rPr lang="en-US" sz="1600" dirty="0">
                <a:solidFill>
                  <a:schemeClr val="bg1">
                    <a:lumMod val="50000"/>
                  </a:schemeClr>
                </a:solidFill>
              </a:rPr>
              <a:t>    	</a:t>
            </a:r>
            <a:r>
              <a:rPr lang="en-US" sz="1600" dirty="0">
                <a:solidFill>
                  <a:schemeClr val="bg1">
                    <a:lumMod val="65000"/>
                  </a:schemeClr>
                </a:solidFill>
                <a:latin typeface="Consolas" charset="0"/>
                <a:ea typeface="Consolas" charset="0"/>
                <a:cs typeface="Consolas" charset="0"/>
              </a:rPr>
              <a:t>string name = "Peter";</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 = 30;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double weight = 130.5;</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a:t>
            </a:r>
            <a:r>
              <a:rPr lang="en-US" sz="1600" dirty="0">
                <a:solidFill>
                  <a:schemeClr val="bg1">
                    <a:lumMod val="65000"/>
                  </a:schemeClr>
                </a:solidFill>
                <a:latin typeface="Consolas" charset="0"/>
                <a:ea typeface="Consolas" charset="0"/>
                <a:cs typeface="Consolas" charset="0"/>
              </a:rPr>
              <a:t> &lt;&lt; name &lt;&lt; " " &lt;&lt; age &lt;&lt; " " </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fout.close</a:t>
            </a:r>
            <a:r>
              <a:rPr lang="en-US" sz="1600" dirty="0">
                <a:solidFill>
                  <a:schemeClr val="bg1">
                    <a:lumMod val="65000"/>
                  </a:schemeClr>
                </a:solidFill>
                <a:latin typeface="Consolas" charset="0"/>
                <a:ea typeface="Consolas" charset="0"/>
                <a:cs typeface="Consolas" charset="0"/>
              </a:rPr>
              <a:t>();</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8</a:t>
            </a:fld>
            <a:endParaRPr lang="en-US"/>
          </a:p>
        </p:txBody>
      </p:sp>
      <p:cxnSp>
        <p:nvCxnSpPr>
          <p:cNvPr id="17" name="Straight Arrow Connector 16"/>
          <p:cNvCxnSpPr>
            <a:stCxn id="18" idx="1"/>
          </p:cNvCxnSpPr>
          <p:nvPr/>
        </p:nvCxnSpPr>
        <p:spPr>
          <a:xfrm flipH="1">
            <a:off x="2523744" y="2323071"/>
            <a:ext cx="3138663" cy="228105"/>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8" name="Rounded Rectangle 17"/>
          <p:cNvSpPr/>
          <p:nvPr/>
        </p:nvSpPr>
        <p:spPr>
          <a:xfrm>
            <a:off x="5662407" y="2026508"/>
            <a:ext cx="2150075" cy="593125"/>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Include the file stream header file</a:t>
            </a:r>
          </a:p>
        </p:txBody>
      </p:sp>
      <p:sp>
        <p:nvSpPr>
          <p:cNvPr id="20" name="Rounded Rectangle 19"/>
          <p:cNvSpPr/>
          <p:nvPr/>
        </p:nvSpPr>
        <p:spPr>
          <a:xfrm>
            <a:off x="5359703" y="2822974"/>
            <a:ext cx="2611394" cy="112086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Create an </a:t>
            </a:r>
            <a:r>
              <a:rPr lang="en-US" sz="1600" b="1" dirty="0" err="1">
                <a:latin typeface="Avenir Next Condensed" charset="0"/>
                <a:ea typeface="Avenir Next Condensed" charset="0"/>
                <a:cs typeface="Avenir Next Condensed" charset="0"/>
              </a:rPr>
              <a:t>ofstream</a:t>
            </a:r>
            <a:r>
              <a:rPr lang="en-US" sz="1600" b="1" dirty="0">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(output file stream) object and connect it to an </a:t>
            </a:r>
            <a:r>
              <a:rPr lang="en-US" sz="1600" b="1" dirty="0">
                <a:latin typeface="Avenir Next Condensed" charset="0"/>
                <a:ea typeface="Avenir Next Condensed" charset="0"/>
                <a:cs typeface="Avenir Next Condensed" charset="0"/>
              </a:rPr>
              <a:t>external file </a:t>
            </a:r>
            <a:r>
              <a:rPr lang="en-US" sz="1600" dirty="0">
                <a:latin typeface="Avenir Next Condensed" charset="0"/>
                <a:ea typeface="Avenir Next Condensed" charset="0"/>
                <a:cs typeface="Avenir Next Condensed" charset="0"/>
              </a:rPr>
              <a:t>named "data1.txt"</a:t>
            </a:r>
          </a:p>
        </p:txBody>
      </p:sp>
      <p:cxnSp>
        <p:nvCxnSpPr>
          <p:cNvPr id="22" name="Straight Arrow Connector 21"/>
          <p:cNvCxnSpPr>
            <a:cxnSpLocks/>
            <a:stCxn id="20" idx="1"/>
          </p:cNvCxnSpPr>
          <p:nvPr/>
        </p:nvCxnSpPr>
        <p:spPr>
          <a:xfrm flipH="1">
            <a:off x="2325511" y="3383409"/>
            <a:ext cx="3034192" cy="832232"/>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29" name="Rounded Rectangle 28"/>
          <p:cNvSpPr/>
          <p:nvPr/>
        </p:nvSpPr>
        <p:spPr>
          <a:xfrm>
            <a:off x="5769550" y="3887243"/>
            <a:ext cx="2858529" cy="897925"/>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400" dirty="0">
                <a:latin typeface="Avenir Next Condensed" charset="0"/>
                <a:ea typeface="Avenir Next Condensed" charset="0"/>
                <a:cs typeface="Avenir Next Condensed" charset="0"/>
              </a:rPr>
              <a:t>These two statements can be replaced by:</a:t>
            </a:r>
          </a:p>
          <a:p>
            <a:pPr algn="ctr"/>
            <a:r>
              <a:rPr lang="en-US" sz="1400" b="1" dirty="0" err="1">
                <a:latin typeface="Avenir Next Condensed" charset="0"/>
                <a:ea typeface="Avenir Next Condensed" charset="0"/>
                <a:cs typeface="Avenir Next Condensed" charset="0"/>
              </a:rPr>
              <a:t>ofstream</a:t>
            </a:r>
            <a:r>
              <a:rPr lang="en-US" sz="1400" b="1" dirty="0">
                <a:latin typeface="Avenir Next Condensed" charset="0"/>
                <a:ea typeface="Avenir Next Condensed" charset="0"/>
                <a:cs typeface="Avenir Next Condensed" charset="0"/>
              </a:rPr>
              <a:t> </a:t>
            </a:r>
            <a:r>
              <a:rPr lang="en-US" sz="1400" b="1" dirty="0" err="1">
                <a:latin typeface="Avenir Next Condensed" charset="0"/>
                <a:ea typeface="Avenir Next Condensed" charset="0"/>
                <a:cs typeface="Avenir Next Condensed" charset="0"/>
              </a:rPr>
              <a:t>fout</a:t>
            </a:r>
            <a:r>
              <a:rPr lang="en-US" sz="1400" b="1" dirty="0">
                <a:latin typeface="Avenir Next Condensed" charset="0"/>
                <a:ea typeface="Avenir Next Condensed" charset="0"/>
                <a:cs typeface="Avenir Next Condensed" charset="0"/>
              </a:rPr>
              <a:t> ("data1.txt");</a:t>
            </a:r>
            <a:r>
              <a:rPr lang="en-US" sz="1400" dirty="0">
                <a:latin typeface="Avenir Next Condensed" charset="0"/>
                <a:ea typeface="Avenir Next Condensed" charset="0"/>
                <a:cs typeface="Avenir Next Condensed" charset="0"/>
              </a:rPr>
              <a:t> </a:t>
            </a:r>
          </a:p>
        </p:txBody>
      </p:sp>
      <p:sp>
        <p:nvSpPr>
          <p:cNvPr id="15" name="Rounded Rectangle 14">
            <a:extLst>
              <a:ext uri="{FF2B5EF4-FFF2-40B4-BE49-F238E27FC236}">
                <a16:creationId xmlns:a16="http://schemas.microsoft.com/office/drawing/2014/main" id="{FA20C40F-B300-8C48-902A-FCDF11B93EC9}"/>
              </a:ext>
            </a:extLst>
          </p:cNvPr>
          <p:cNvSpPr/>
          <p:nvPr/>
        </p:nvSpPr>
        <p:spPr>
          <a:xfrm>
            <a:off x="5343780" y="4702488"/>
            <a:ext cx="2643240" cy="1093613"/>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400" dirty="0">
                <a:latin typeface="Avenir Next Condensed" charset="0"/>
                <a:ea typeface="Avenir Next Condensed" charset="0"/>
                <a:cs typeface="Avenir Next Condensed" charset="0"/>
              </a:rPr>
              <a:t>After executing these two statements, a file will be created in your hard drive (in the same directory as your program executable):</a:t>
            </a:r>
          </a:p>
        </p:txBody>
      </p:sp>
    </p:spTree>
    <p:extLst>
      <p:ext uri="{BB962C8B-B14F-4D97-AF65-F5344CB8AC3E}">
        <p14:creationId xmlns:p14="http://schemas.microsoft.com/office/powerpoint/2010/main" val="421949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8" grpId="0" animBg="1"/>
      <p:bldP spid="20" grpId="0" animBg="1"/>
      <p:bldP spid="29"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p:spPr>
        <p:txBody>
          <a:bodyPr/>
          <a:lstStyle/>
          <a:p>
            <a:r>
              <a:rPr lang="en-US" dirty="0"/>
              <a:t>A basic example for </a:t>
            </a:r>
            <a:r>
              <a:rPr lang="en-US" b="1" dirty="0">
                <a:solidFill>
                  <a:schemeClr val="accent6">
                    <a:lumMod val="75000"/>
                  </a:schemeClr>
                </a:solidFill>
              </a:rPr>
              <a:t>creating and writing </a:t>
            </a:r>
            <a:r>
              <a:rPr lang="en-US" dirty="0"/>
              <a:t>to a file</a:t>
            </a:r>
          </a:p>
        </p:txBody>
      </p:sp>
      <p:sp>
        <p:nvSpPr>
          <p:cNvPr id="13" name="Rectangle 12"/>
          <p:cNvSpPr/>
          <p:nvPr/>
        </p:nvSpPr>
        <p:spPr>
          <a:xfrm>
            <a:off x="392511" y="1993557"/>
            <a:ext cx="4688176" cy="435497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a:t>
            </a:r>
            <a:r>
              <a:rPr lang="en-US" sz="1600" dirty="0" err="1">
                <a:solidFill>
                  <a:schemeClr val="bg1">
                    <a:lumMod val="65000"/>
                  </a:schemeClr>
                </a:solidFill>
                <a:latin typeface="Consolas" charset="0"/>
                <a:ea typeface="Consolas" charset="0"/>
                <a:cs typeface="Consolas" charset="0"/>
              </a:rPr>
              <a:t>std</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ofstream</a:t>
            </a: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fout.open</a:t>
            </a:r>
            <a:r>
              <a:rPr lang="en-US" sz="1600" dirty="0">
                <a:solidFill>
                  <a:schemeClr val="bg1">
                    <a:lumMod val="65000"/>
                  </a:schemeClr>
                </a:solidFill>
                <a:latin typeface="Consolas" charset="0"/>
                <a:ea typeface="Consolas" charset="0"/>
                <a:cs typeface="Consolas" charset="0"/>
              </a:rPr>
              <a:t>("data1.txt");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b="1" dirty="0" err="1">
                <a:solidFill>
                  <a:schemeClr val="tx1"/>
                </a:solidFill>
                <a:latin typeface="Consolas" charset="0"/>
                <a:ea typeface="Consolas" charset="0"/>
                <a:cs typeface="Consolas" charset="0"/>
              </a:rPr>
              <a:t>fout.fail</a:t>
            </a:r>
            <a:r>
              <a:rPr lang="en-US" sz="1600" b="1" dirty="0">
                <a:solidFill>
                  <a:schemeClr val="tx1"/>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a:solidFill>
                  <a:schemeClr val="tx1"/>
                </a:solidFill>
                <a:latin typeface="Consolas" charset="0"/>
                <a:ea typeface="Consolas" charset="0"/>
                <a:cs typeface="Consolas" charset="0"/>
              </a:rPr>
              <a:t>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2" name="Title 1"/>
          <p:cNvSpPr>
            <a:spLocks noGrp="1"/>
          </p:cNvSpPr>
          <p:nvPr>
            <p:ph type="title"/>
          </p:nvPr>
        </p:nvSpPr>
        <p:spPr/>
        <p:txBody>
          <a:bodyPr/>
          <a:lstStyle/>
          <a:p>
            <a:r>
              <a:rPr lang="en-US" dirty="0"/>
              <a:t>Output File Stream</a:t>
            </a:r>
          </a:p>
        </p:txBody>
      </p:sp>
      <p:sp>
        <p:nvSpPr>
          <p:cNvPr id="18" name="Rectangle 17"/>
          <p:cNvSpPr/>
          <p:nvPr/>
        </p:nvSpPr>
        <p:spPr>
          <a:xfrm>
            <a:off x="3569596" y="1671271"/>
            <a:ext cx="4900407" cy="25716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6075" algn="l"/>
                <a:tab pos="684213" algn="l"/>
              </a:tabLst>
            </a:pPr>
            <a:r>
              <a:rPr lang="en-US" sz="1600" dirty="0">
                <a:solidFill>
                  <a:schemeClr val="bg1">
                    <a:lumMod val="50000"/>
                  </a:schemeClr>
                </a:solidFill>
              </a:rPr>
              <a:t>    	</a:t>
            </a:r>
            <a:r>
              <a:rPr lang="en-US" sz="1600" dirty="0">
                <a:solidFill>
                  <a:schemeClr val="bg1">
                    <a:lumMod val="65000"/>
                  </a:schemeClr>
                </a:solidFill>
                <a:latin typeface="Consolas" charset="0"/>
                <a:ea typeface="Consolas" charset="0"/>
                <a:cs typeface="Consolas" charset="0"/>
              </a:rPr>
              <a:t>string name = "Peter";</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 = 30;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double weight = 130.5;</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a:t>
            </a:r>
            <a:r>
              <a:rPr lang="en-US" sz="1600" dirty="0">
                <a:solidFill>
                  <a:schemeClr val="bg1">
                    <a:lumMod val="65000"/>
                  </a:schemeClr>
                </a:solidFill>
                <a:latin typeface="Consolas" charset="0"/>
                <a:ea typeface="Consolas" charset="0"/>
                <a:cs typeface="Consolas" charset="0"/>
              </a:rPr>
              <a:t> &lt;&lt; name &lt;&lt; " " &lt;&lt; age &lt;&lt; " " </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fout.close</a:t>
            </a:r>
            <a:r>
              <a:rPr lang="en-US" sz="1600" dirty="0">
                <a:solidFill>
                  <a:schemeClr val="bg1">
                    <a:lumMod val="65000"/>
                  </a:schemeClr>
                </a:solidFill>
                <a:latin typeface="Consolas" charset="0"/>
                <a:ea typeface="Consolas" charset="0"/>
                <a:cs typeface="Consolas" charset="0"/>
              </a:rPr>
              <a:t>();</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9" name="TextBox 8"/>
          <p:cNvSpPr txBox="1"/>
          <p:nvPr/>
        </p:nvSpPr>
        <p:spPr>
          <a:xfrm>
            <a:off x="4947973" y="4222207"/>
            <a:ext cx="4095514" cy="1055608"/>
          </a:xfrm>
          <a:prstGeom prst="roundRect">
            <a:avLst/>
          </a:prstGeom>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Function </a:t>
            </a:r>
            <a:r>
              <a:rPr lang="en-US" sz="1400" b="1" dirty="0">
                <a:solidFill>
                  <a:schemeClr val="accent6">
                    <a:lumMod val="75000"/>
                  </a:schemeClr>
                </a:solidFill>
                <a:latin typeface="Avenir Next Condensed" charset="0"/>
                <a:ea typeface="Avenir Next Condensed" charset="0"/>
                <a:cs typeface="Avenir Next Condensed" charset="0"/>
              </a:rPr>
              <a:t>exit</a:t>
            </a:r>
            <a:r>
              <a:rPr lang="en-US" sz="1400" dirty="0">
                <a:latin typeface="Avenir Next Condensed" charset="0"/>
                <a:ea typeface="Avenir Next Condensed" charset="0"/>
                <a:cs typeface="Avenir Next Condensed" charset="0"/>
              </a:rPr>
              <a:t> forces a program to terminate immediately, and is often used to terminate a program when an error is detected in the input or if a file to be processed by the program cannot be opened.</a:t>
            </a:r>
          </a:p>
        </p:txBody>
      </p:sp>
      <p:cxnSp>
        <p:nvCxnSpPr>
          <p:cNvPr id="14" name="Curved Connector 13"/>
          <p:cNvCxnSpPr/>
          <p:nvPr/>
        </p:nvCxnSpPr>
        <p:spPr>
          <a:xfrm flipV="1">
            <a:off x="2024689" y="4932053"/>
            <a:ext cx="2923284" cy="812737"/>
          </a:xfrm>
          <a:prstGeom prst="curvedConnector3">
            <a:avLst>
              <a:gd name="adj1" fmla="val 50000"/>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2" name="Slide Number Placeholder 11"/>
          <p:cNvSpPr>
            <a:spLocks noGrp="1"/>
          </p:cNvSpPr>
          <p:nvPr>
            <p:ph type="sldNum" sz="quarter" idx="12"/>
          </p:nvPr>
        </p:nvSpPr>
        <p:spPr/>
        <p:txBody>
          <a:bodyPr/>
          <a:lstStyle/>
          <a:p>
            <a:fld id="{A2D5F323-9395-A24C-8003-89F99F5948AE}" type="slidenum">
              <a:rPr lang="en-US" smtClean="0"/>
              <a:pPr/>
              <a:t>9</a:t>
            </a:fld>
            <a:endParaRPr lang="en-US"/>
          </a:p>
        </p:txBody>
      </p:sp>
      <p:sp>
        <p:nvSpPr>
          <p:cNvPr id="15" name="Rectangle 14"/>
          <p:cNvSpPr/>
          <p:nvPr/>
        </p:nvSpPr>
        <p:spPr>
          <a:xfrm>
            <a:off x="6227805" y="5827650"/>
            <a:ext cx="2643240"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tx1">
                  <a:lumMod val="50000"/>
                  <a:lumOff val="50000"/>
                </a:schemeClr>
              </a:solidFill>
              <a:latin typeface="Consolas" pitchFamily="49" charset="0"/>
            </a:endParaRPr>
          </a:p>
        </p:txBody>
      </p:sp>
      <p:sp>
        <p:nvSpPr>
          <p:cNvPr id="16" name="TextBox 15"/>
          <p:cNvSpPr txBox="1"/>
          <p:nvPr/>
        </p:nvSpPr>
        <p:spPr>
          <a:xfrm>
            <a:off x="8000765" y="5577539"/>
            <a:ext cx="927946" cy="307777"/>
          </a:xfrm>
          <a:prstGeom prst="rect">
            <a:avLst/>
          </a:prstGeom>
          <a:noFill/>
        </p:spPr>
        <p:txBody>
          <a:bodyPr wrap="none" rtlCol="0">
            <a:spAutoFit/>
          </a:bodyPr>
          <a:lstStyle/>
          <a:p>
            <a:r>
              <a:rPr lang="en-US" sz="1400" dirty="0">
                <a:latin typeface="Chalkduster"/>
                <a:cs typeface="Chalkduster"/>
              </a:rPr>
              <a:t>data1.txt</a:t>
            </a:r>
          </a:p>
        </p:txBody>
      </p:sp>
      <p:sp>
        <p:nvSpPr>
          <p:cNvPr id="19" name="TextBox 18"/>
          <p:cNvSpPr txBox="1"/>
          <p:nvPr/>
        </p:nvSpPr>
        <p:spPr>
          <a:xfrm>
            <a:off x="4947973" y="1993557"/>
            <a:ext cx="3339291" cy="646986"/>
          </a:xfrm>
          <a:prstGeom prst="roundRect">
            <a:avLst/>
          </a:prstGeom>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This </a:t>
            </a:r>
            <a:r>
              <a:rPr lang="en-US" sz="1600" b="1" dirty="0">
                <a:latin typeface="Avenir Next Condensed" charset="0"/>
                <a:ea typeface="Avenir Next Condensed" charset="0"/>
                <a:cs typeface="Avenir Next Condensed" charset="0"/>
              </a:rPr>
              <a:t>if</a:t>
            </a:r>
            <a:r>
              <a:rPr lang="en-US" sz="1600" dirty="0">
                <a:latin typeface="Avenir Next Condensed" charset="0"/>
                <a:ea typeface="Avenir Next Condensed" charset="0"/>
                <a:cs typeface="Avenir Next Condensed" charset="0"/>
              </a:rPr>
              <a:t> block serves to exit the program if unable to create file.   </a:t>
            </a:r>
          </a:p>
        </p:txBody>
      </p:sp>
      <p:cxnSp>
        <p:nvCxnSpPr>
          <p:cNvPr id="22" name="Straight Arrow Connector 21"/>
          <p:cNvCxnSpPr>
            <a:endCxn id="19" idx="1"/>
          </p:cNvCxnSpPr>
          <p:nvPr/>
        </p:nvCxnSpPr>
        <p:spPr>
          <a:xfrm flipV="1">
            <a:off x="2468880" y="2317050"/>
            <a:ext cx="2479093" cy="2583909"/>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20" name="TextBox 19"/>
          <p:cNvSpPr txBox="1"/>
          <p:nvPr/>
        </p:nvSpPr>
        <p:spPr>
          <a:xfrm>
            <a:off x="392511" y="6329987"/>
            <a:ext cx="1438214"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output_file.cpp</a:t>
            </a:r>
          </a:p>
        </p:txBody>
      </p:sp>
    </p:spTree>
    <p:extLst>
      <p:ext uri="{BB962C8B-B14F-4D97-AF65-F5344CB8AC3E}">
        <p14:creationId xmlns:p14="http://schemas.microsoft.com/office/powerpoint/2010/main" val="247989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13100</TotalTime>
  <Words>4383</Words>
  <Application>Microsoft Macintosh PowerPoint</Application>
  <PresentationFormat>On-screen Show (4:3)</PresentationFormat>
  <Paragraphs>755</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Avenir Next</vt:lpstr>
      <vt:lpstr>Avenir Next Condensed</vt:lpstr>
      <vt:lpstr>Calibri</vt:lpstr>
      <vt:lpstr>Calibri Light</vt:lpstr>
      <vt:lpstr>Chalkduster</vt:lpstr>
      <vt:lpstr>Consolas</vt:lpstr>
      <vt:lpstr>1_Office Theme</vt:lpstr>
      <vt:lpstr>Module 7 Guidance Notes (7.1)  File I/O and Streams</vt:lpstr>
      <vt:lpstr>What are we going to learn?</vt:lpstr>
      <vt:lpstr>Streams</vt:lpstr>
      <vt:lpstr>FILE I/O</vt:lpstr>
      <vt:lpstr>File Input/Output</vt:lpstr>
      <vt:lpstr>File Input/Output</vt:lpstr>
      <vt:lpstr>Write to File</vt:lpstr>
      <vt:lpstr>Output File Stream</vt:lpstr>
      <vt:lpstr>Output File Stream</vt:lpstr>
      <vt:lpstr>Output File Stream</vt:lpstr>
      <vt:lpstr>Summary Steps for Creating and Writing to a File</vt:lpstr>
      <vt:lpstr>Appending Data to a File </vt:lpstr>
      <vt:lpstr>Appending Data to a File </vt:lpstr>
      <vt:lpstr>Read from File</vt:lpstr>
      <vt:lpstr>Input File Stream</vt:lpstr>
      <vt:lpstr>Input File Stream</vt:lpstr>
      <vt:lpstr>Input File Stream</vt:lpstr>
      <vt:lpstr>Summary  Steps for Reading Input from a File</vt:lpstr>
      <vt:lpstr>Reading until End of File (EOF)</vt:lpstr>
      <vt:lpstr>Reading until End of File (EOF)</vt:lpstr>
      <vt:lpstr>Reading Lines From a File</vt:lpstr>
      <vt:lpstr>Reading Lines From a File</vt:lpstr>
      <vt:lpstr>Programming Problem 1</vt:lpstr>
      <vt:lpstr>String Streams</vt:lpstr>
      <vt:lpstr>Input String Stream</vt:lpstr>
      <vt:lpstr>Input String Stream</vt:lpstr>
      <vt:lpstr>Input String Stream</vt:lpstr>
      <vt:lpstr>Programming Problem 2</vt:lpstr>
      <vt:lpstr>Programming Problem 3</vt:lpstr>
      <vt:lpstr>Programming Problem 4</vt:lpstr>
      <vt:lpstr>STREAM Output Formatting</vt:lpstr>
      <vt:lpstr>Stream Output Formatting</vt:lpstr>
      <vt:lpstr>Default floating-point notation</vt:lpstr>
      <vt:lpstr>showpoint Manipulator</vt:lpstr>
      <vt:lpstr>fixed / scientific Manipulators</vt:lpstr>
      <vt:lpstr>setprecision Manipulator</vt:lpstr>
      <vt:lpstr>setprecision Manipulator</vt:lpstr>
      <vt:lpstr>setw Manipulator</vt:lpstr>
      <vt:lpstr>setfill Manipulator</vt:lpstr>
      <vt:lpstr>left / right Manipulators</vt:lpstr>
      <vt:lpstr>Further References on File I/O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Computer Programming II</dc:title>
  <dc:subject/>
  <dc:creator>ykchoi</dc:creator>
  <cp:keywords/>
  <dc:description/>
  <cp:lastModifiedBy>lykchoi</cp:lastModifiedBy>
  <cp:revision>825</cp:revision>
  <cp:lastPrinted>2017-09-13T13:37:06Z</cp:lastPrinted>
  <dcterms:created xsi:type="dcterms:W3CDTF">2014-07-29T08:55:03Z</dcterms:created>
  <dcterms:modified xsi:type="dcterms:W3CDTF">2021-03-15T10:17:57Z</dcterms:modified>
  <cp:category/>
</cp:coreProperties>
</file>