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736" r:id="rId1"/>
  </p:sldMasterIdLst>
  <p:notesMasterIdLst>
    <p:notesMasterId r:id="rId8"/>
  </p:notesMasterIdLst>
  <p:handoutMasterIdLst>
    <p:handoutMasterId r:id="rId9"/>
  </p:handoutMasterIdLst>
  <p:sldIdLst>
    <p:sldId id="256" r:id="rId2"/>
    <p:sldId id="469" r:id="rId3"/>
    <p:sldId id="361" r:id="rId4"/>
    <p:sldId id="379" r:id="rId5"/>
    <p:sldId id="373" r:id="rId6"/>
    <p:sldId id="380" r:id="rId7"/>
  </p:sldIdLst>
  <p:sldSz cx="9144000" cy="6858000" type="screen4x3"/>
  <p:notesSz cx="6858000" cy="9144000"/>
  <p:embeddedFontLst>
    <p:embeddedFont>
      <p:font typeface="Avenir Next" panose="020B0503020202020204" pitchFamily="34" charset="0"/>
      <p:regular r:id="rId10"/>
      <p:bold r:id="rId11"/>
      <p:italic r:id="rId12"/>
      <p:boldItalic r:id="rId13"/>
    </p:embeddedFon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
      <p:font typeface="Consolas" panose="020B0609020204030204" pitchFamily="49" charset="0"/>
      <p:regular r:id="rId20"/>
      <p:bold r:id="rId21"/>
      <p:italic r:id="rId22"/>
      <p:boldItalic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067AC2-121E-FD48-B2BC-A9B5C8A7D4FE}">
          <p14:sldIdLst>
            <p14:sldId id="256"/>
            <p14:sldId id="469"/>
            <p14:sldId id="361"/>
            <p14:sldId id="379"/>
            <p14:sldId id="373"/>
            <p14:sldId id="3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46B73"/>
    <a:srgbClr val="FF6699"/>
    <a:srgbClr val="FF66CC"/>
    <a:srgbClr val="FEF4EC"/>
    <a:srgbClr val="91E41E"/>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21"/>
    <p:restoredTop sz="92449"/>
  </p:normalViewPr>
  <p:slideViewPr>
    <p:cSldViewPr snapToGrid="0" snapToObjects="1">
      <p:cViewPr varScale="1">
        <p:scale>
          <a:sx n="113" d="100"/>
          <a:sy n="113" d="100"/>
        </p:scale>
        <p:origin x="1720"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2970B9-02AE-0D4A-AC2C-25A677C7C916}" type="datetimeFigureOut">
              <a:rPr lang="en-US" smtClean="0"/>
              <a:pPr/>
              <a:t>3/23/21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EDA67C-559B-DF49-BDFA-0F43542B706F}" type="slidenum">
              <a:rPr lang="en-US" smtClean="0"/>
              <a:pPr/>
              <a:t>‹#›</a:t>
            </a:fld>
            <a:endParaRPr lang="en-US"/>
          </a:p>
        </p:txBody>
      </p:sp>
    </p:spTree>
    <p:extLst>
      <p:ext uri="{BB962C8B-B14F-4D97-AF65-F5344CB8AC3E}">
        <p14:creationId xmlns:p14="http://schemas.microsoft.com/office/powerpoint/2010/main" val="3902594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D8D069-5FD0-D649-8F1E-5F986D8C99D8}" type="datetimeFigureOut">
              <a:rPr lang="en-US" smtClean="0"/>
              <a:pPr/>
              <a:t>3/23/21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90DB7-2DE3-C342-B55B-305DF2A92E2C}" type="slidenum">
              <a:rPr lang="en-US" smtClean="0"/>
              <a:pPr/>
              <a:t>‹#›</a:t>
            </a:fld>
            <a:endParaRPr lang="en-US"/>
          </a:p>
        </p:txBody>
      </p:sp>
    </p:spTree>
    <p:extLst>
      <p:ext uri="{BB962C8B-B14F-4D97-AF65-F5344CB8AC3E}">
        <p14:creationId xmlns:p14="http://schemas.microsoft.com/office/powerpoint/2010/main" val="41463808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6939"/>
            <a:ext cx="7772400" cy="2110285"/>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685800" y="4572974"/>
            <a:ext cx="6400800" cy="882329"/>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8" name="Straight Connector 7"/>
          <p:cNvCxnSpPr/>
          <p:nvPr userDrawn="1"/>
        </p:nvCxnSpPr>
        <p:spPr>
          <a:xfrm flipV="1">
            <a:off x="685800" y="4392750"/>
            <a:ext cx="7772400" cy="25916"/>
          </a:xfrm>
          <a:prstGeom prst="line">
            <a:avLst/>
          </a:prstGeom>
          <a:ln w="9525" cmpd="sng">
            <a:solidFill>
              <a:schemeClr val="bg1">
                <a:lumMod val="85000"/>
              </a:schemeClr>
            </a:solidFill>
          </a:ln>
          <a:effectLst/>
        </p:spPr>
        <p:style>
          <a:lnRef idx="2">
            <a:schemeClr val="dk1"/>
          </a:lnRef>
          <a:fillRef idx="0">
            <a:schemeClr val="dk1"/>
          </a:fillRef>
          <a:effectRef idx="1">
            <a:schemeClr val="dk1"/>
          </a:effectRef>
          <a:fontRef idx="minor">
            <a:schemeClr val="tx1"/>
          </a:fontRef>
        </p:style>
      </p:cxnSp>
      <p:sp>
        <p:nvSpPr>
          <p:cNvPr id="7" name="Date Placeholder 6"/>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r>
              <a:rPr lang="en-US"/>
              <a:t>ENGG1112-14 Linked List</a:t>
            </a:r>
            <a:endParaRPr lang="en-US" dirty="0"/>
          </a:p>
        </p:txBody>
      </p:sp>
      <p:sp>
        <p:nvSpPr>
          <p:cNvPr id="10" name="Slide Number Placeholder 9"/>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ENGG1112-14 Linked List</a:t>
            </a:r>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ENGG1112-14 Linked List</a:t>
            </a:r>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tx1"/>
              </a:buClr>
              <a:defRPr sz="24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ENGG1112-14 Linked List</a:t>
            </a:r>
            <a:endParaRPr lang="en-US" dirty="0"/>
          </a:p>
        </p:txBody>
      </p:sp>
      <p:sp>
        <p:nvSpPr>
          <p:cNvPr id="6" name="Slide Number Placeholder 5"/>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ENGG1112-14 Linked List</a:t>
            </a:r>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ENGG1112-14 Linked List</a:t>
            </a:r>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ENGG1112-14 Linked List</a:t>
            </a:r>
          </a:p>
        </p:txBody>
      </p:sp>
      <p:sp>
        <p:nvSpPr>
          <p:cNvPr id="9" name="Slide Number Placeholder 8"/>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ENGG1112-14 Linked List</a:t>
            </a:r>
          </a:p>
        </p:txBody>
      </p:sp>
      <p:sp>
        <p:nvSpPr>
          <p:cNvPr id="5" name="Slide Number Placeholder 4"/>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ENGG1112-14 Linked List</a:t>
            </a:r>
          </a:p>
        </p:txBody>
      </p:sp>
      <p:sp>
        <p:nvSpPr>
          <p:cNvPr id="4" name="Slide Number Placeholder 3"/>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ENGG1112-14 Linked List</a:t>
            </a:r>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ENGG1112-14 Linked List</a:t>
            </a:r>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ENGG1112-14 Linked List</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i="0">
                <a:solidFill>
                  <a:schemeClr val="tx1">
                    <a:tint val="75000"/>
                  </a:schemeClr>
                </a:solidFill>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ext uri="{BB962C8B-B14F-4D97-AF65-F5344CB8AC3E}">
        <p14:creationId xmlns:p14="http://schemas.microsoft.com/office/powerpoint/2010/main" val="8618110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457200" rtl="0" eaLnBrk="1" latinLnBrk="0" hangingPunct="1">
        <a:spcBef>
          <a:spcPct val="0"/>
        </a:spcBef>
        <a:buNone/>
        <a:defRPr sz="4400" kern="1200">
          <a:solidFill>
            <a:schemeClr val="tx1"/>
          </a:solidFill>
          <a:latin typeface="Avenir Next" charset="0"/>
          <a:ea typeface="Avenir Next" charset="0"/>
          <a:cs typeface="Avenir Next" charset="0"/>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Calibri Light" charset="0"/>
          <a:ea typeface="Calibri Light" charset="0"/>
          <a:cs typeface="Calibri Light"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Light" charset="0"/>
          <a:ea typeface="Calibri Light" charset="0"/>
          <a:cs typeface="Calibri Light"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Light" charset="0"/>
          <a:ea typeface="Calibri Light" charset="0"/>
          <a:cs typeface="Calibri Light"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plusplus.com/doc/tutorial/pointers/" TargetMode="External"/><Relationship Id="rId2" Type="http://schemas.openxmlformats.org/officeDocument/2006/relationships/hyperlink" Target="https://ebookcentral.proquest.com/lib/HKUHK/detail.action?docID=5174548" TargetMode="External"/><Relationship Id="rId1" Type="http://schemas.openxmlformats.org/officeDocument/2006/relationships/slideLayout" Target="../slideLayouts/slideLayout2.xml"/><Relationship Id="rId4" Type="http://schemas.openxmlformats.org/officeDocument/2006/relationships/hyperlink" Target="http://www.cplusplus.com/doc/tutorial/dynami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spcBef>
                <a:spcPts val="600"/>
              </a:spcBef>
              <a:spcAft>
                <a:spcPts val="600"/>
              </a:spcAft>
            </a:pPr>
            <a:r>
              <a:rPr lang="en-US" sz="1800" dirty="0"/>
              <a:t>Module 8 Guidance Notes (8.0)</a:t>
            </a:r>
            <a:br>
              <a:rPr lang="en-US" sz="1800" dirty="0"/>
            </a:br>
            <a:br>
              <a:rPr lang="en-US" sz="1800" dirty="0"/>
            </a:br>
            <a:r>
              <a:rPr lang="en-US" sz="4800" dirty="0"/>
              <a:t>Pointers,</a:t>
            </a:r>
            <a:br>
              <a:rPr lang="en-US" sz="4800" dirty="0"/>
            </a:br>
            <a:r>
              <a:rPr lang="en-US" sz="4800" dirty="0"/>
              <a:t>Dynamic Memory &amp;</a:t>
            </a:r>
            <a:br>
              <a:rPr lang="en-US" sz="4800" dirty="0"/>
            </a:br>
            <a:r>
              <a:rPr lang="en-US" sz="4800" dirty="0"/>
              <a:t>Linked Lists</a:t>
            </a:r>
          </a:p>
        </p:txBody>
      </p:sp>
      <p:sp>
        <p:nvSpPr>
          <p:cNvPr id="3" name="Subtitle 2"/>
          <p:cNvSpPr>
            <a:spLocks noGrp="1"/>
          </p:cNvSpPr>
          <p:nvPr>
            <p:ph type="subTitle" idx="1"/>
          </p:nvPr>
        </p:nvSpPr>
        <p:spPr/>
        <p:txBody>
          <a:bodyPr>
            <a:normAutofit/>
          </a:bodyPr>
          <a:lstStyle/>
          <a:p>
            <a:pPr>
              <a:lnSpc>
                <a:spcPct val="105000"/>
              </a:lnSpc>
              <a:spcBef>
                <a:spcPts val="500"/>
              </a:spcBef>
              <a:spcAft>
                <a:spcPts val="500"/>
              </a:spcAft>
            </a:pPr>
            <a:r>
              <a:rPr lang="en-US" sz="1200" dirty="0"/>
              <a:t>ENGG1340</a:t>
            </a:r>
            <a:br>
              <a:rPr lang="en-US" sz="1200" dirty="0"/>
            </a:br>
            <a:r>
              <a:rPr lang="en-US" sz="1600" dirty="0"/>
              <a:t>Computer Programming II</a:t>
            </a:r>
            <a:br>
              <a:rPr lang="en-US" sz="1800" dirty="0"/>
            </a:br>
            <a:endParaRPr lang="en-US" sz="1100" dirty="0"/>
          </a:p>
        </p:txBody>
      </p:sp>
      <p:sp>
        <p:nvSpPr>
          <p:cNvPr id="4" name="Subtitle 2">
            <a:extLst>
              <a:ext uri="{FF2B5EF4-FFF2-40B4-BE49-F238E27FC236}">
                <a16:creationId xmlns:a16="http://schemas.microsoft.com/office/drawing/2014/main" id="{C4A307AF-4983-904B-BE59-F1E5C44D7C7B}"/>
              </a:ext>
            </a:extLst>
          </p:cNvPr>
          <p:cNvSpPr txBox="1">
            <a:spLocks/>
          </p:cNvSpPr>
          <p:nvPr/>
        </p:nvSpPr>
        <p:spPr>
          <a:xfrm>
            <a:off x="3603171" y="4571519"/>
            <a:ext cx="2471057" cy="882329"/>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3200" b="0" i="0" kern="1200">
                <a:solidFill>
                  <a:schemeClr val="tx1">
                    <a:tint val="75000"/>
                  </a:schemeClr>
                </a:solidFill>
                <a:latin typeface="Calibri Light" charset="0"/>
                <a:ea typeface="Calibri Light" charset="0"/>
                <a:cs typeface="Calibri Light" charset="0"/>
              </a:defRPr>
            </a:lvl1pPr>
            <a:lvl2pPr marL="457200" indent="0" algn="ctr" defTabSz="457200" rtl="0" eaLnBrk="1" latinLnBrk="0" hangingPunct="1">
              <a:spcBef>
                <a:spcPct val="20000"/>
              </a:spcBef>
              <a:buFont typeface="Arial"/>
              <a:buNone/>
              <a:defRPr sz="2800" b="0" i="0" kern="1200">
                <a:solidFill>
                  <a:schemeClr val="tx1">
                    <a:tint val="75000"/>
                  </a:schemeClr>
                </a:solidFill>
                <a:latin typeface="Calibri Light" charset="0"/>
                <a:ea typeface="Calibri Light" charset="0"/>
                <a:cs typeface="Calibri Light" charset="0"/>
              </a:defRPr>
            </a:lvl2pPr>
            <a:lvl3pPr marL="914400" indent="0" algn="ctr" defTabSz="457200" rtl="0" eaLnBrk="1" latinLnBrk="0" hangingPunct="1">
              <a:spcBef>
                <a:spcPct val="20000"/>
              </a:spcBef>
              <a:buFont typeface="Arial"/>
              <a:buNone/>
              <a:defRPr sz="2400" b="0" i="0" kern="1200">
                <a:solidFill>
                  <a:schemeClr val="tx1">
                    <a:tint val="75000"/>
                  </a:schemeClr>
                </a:solidFill>
                <a:latin typeface="Calibri Light" charset="0"/>
                <a:ea typeface="Calibri Light" charset="0"/>
                <a:cs typeface="Calibri Light" charset="0"/>
              </a:defRPr>
            </a:lvl3pPr>
            <a:lvl4pPr marL="1371600" indent="0" algn="ctr" defTabSz="457200" rtl="0" eaLnBrk="1" latinLnBrk="0" hangingPunct="1">
              <a:spcBef>
                <a:spcPct val="20000"/>
              </a:spcBef>
              <a:buFont typeface="Arial"/>
              <a:buNone/>
              <a:defRPr sz="2000" b="0" i="0" kern="1200">
                <a:solidFill>
                  <a:schemeClr val="tx1">
                    <a:tint val="75000"/>
                  </a:schemeClr>
                </a:solidFill>
                <a:latin typeface="Calibri Light" charset="0"/>
                <a:ea typeface="Calibri Light" charset="0"/>
                <a:cs typeface="Calibri Light" charset="0"/>
              </a:defRPr>
            </a:lvl4pPr>
            <a:lvl5pPr marL="1828800" indent="0" algn="ctr" defTabSz="457200" rtl="0" eaLnBrk="1" latinLnBrk="0" hangingPunct="1">
              <a:spcBef>
                <a:spcPct val="20000"/>
              </a:spcBef>
              <a:buFont typeface="Arial"/>
              <a:buNone/>
              <a:defRPr sz="2000" b="0" i="0" kern="1200">
                <a:solidFill>
                  <a:schemeClr val="tx1">
                    <a:tint val="75000"/>
                  </a:schemeClr>
                </a:solidFill>
                <a:latin typeface="Calibri Light" charset="0"/>
                <a:ea typeface="Calibri Light" charset="0"/>
                <a:cs typeface="Calibri Light" charset="0"/>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05000"/>
              </a:lnSpc>
              <a:spcBef>
                <a:spcPts val="500"/>
              </a:spcBef>
              <a:spcAft>
                <a:spcPts val="500"/>
              </a:spcAft>
            </a:pPr>
            <a:r>
              <a:rPr lang="en-US" sz="1200" dirty="0"/>
              <a:t>COMP2113</a:t>
            </a:r>
            <a:br>
              <a:rPr lang="en-US" sz="1200" dirty="0"/>
            </a:br>
            <a:r>
              <a:rPr lang="en-US" sz="1600" dirty="0"/>
              <a:t>Programming Technologies</a:t>
            </a:r>
            <a:endParaRPr lang="en-US" sz="1100" dirty="0"/>
          </a:p>
        </p:txBody>
      </p:sp>
    </p:spTree>
    <p:extLst>
      <p:ext uri="{BB962C8B-B14F-4D97-AF65-F5344CB8AC3E}">
        <p14:creationId xmlns:p14="http://schemas.microsoft.com/office/powerpoint/2010/main" val="1108082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a:ln>
            <a:noFill/>
          </a:ln>
        </p:spPr>
        <p:txBody>
          <a:bodyPr>
            <a:normAutofit/>
          </a:bodyPr>
          <a:lstStyle/>
          <a:p>
            <a:r>
              <a:rPr lang="en-US" sz="4000" dirty="0"/>
              <a:t>Before We Start</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199" y="1417638"/>
            <a:ext cx="8530683" cy="5410201"/>
          </a:xfrm>
        </p:spPr>
        <p:txBody>
          <a:bodyPr>
            <a:normAutofit lnSpcReduction="10000"/>
          </a:bodyPr>
          <a:lstStyle/>
          <a:p>
            <a:pPr marL="0" indent="0">
              <a:buNone/>
            </a:pPr>
            <a:r>
              <a:rPr lang="en-US" dirty="0"/>
              <a:t>We will go through three topics in this module:</a:t>
            </a:r>
          </a:p>
          <a:p>
            <a:r>
              <a:rPr lang="en-US" dirty="0"/>
              <a:t>The first topic is on </a:t>
            </a:r>
            <a:r>
              <a:rPr lang="en-US" b="1" dirty="0">
                <a:solidFill>
                  <a:schemeClr val="accent6">
                    <a:lumMod val="75000"/>
                  </a:schemeClr>
                </a:solidFill>
              </a:rPr>
              <a:t>Pointers</a:t>
            </a:r>
            <a:r>
              <a:rPr lang="en-US" dirty="0"/>
              <a:t>, which is a powerful construct in C/C++ for directly accessing a memory location.  As such, you, as a programmer, can have almost full control with how memory operations are done in the code.  But at the same time, you will also need to be really careful about pointer handling or your program will easily crash.</a:t>
            </a:r>
          </a:p>
          <a:p>
            <a:r>
              <a:rPr lang="en-US" dirty="0"/>
              <a:t>We will then talk about </a:t>
            </a:r>
            <a:r>
              <a:rPr lang="en-US" b="1" dirty="0">
                <a:solidFill>
                  <a:schemeClr val="accent6">
                    <a:lumMod val="75000"/>
                  </a:schemeClr>
                </a:solidFill>
              </a:rPr>
              <a:t>Dynamic Memory</a:t>
            </a:r>
            <a:r>
              <a:rPr lang="en-US" dirty="0"/>
              <a:t>.  By making use of pointers, you program can then allocate and release memory during runtime.  </a:t>
            </a:r>
          </a:p>
          <a:p>
            <a:r>
              <a:rPr lang="en-US" dirty="0"/>
              <a:t>Further develop from pointers and dynamic memory, we introduce </a:t>
            </a:r>
            <a:r>
              <a:rPr lang="en-US" b="1" dirty="0">
                <a:solidFill>
                  <a:schemeClr val="accent6">
                    <a:lumMod val="75000"/>
                  </a:schemeClr>
                </a:solidFill>
              </a:rPr>
              <a:t>Linked Lists </a:t>
            </a:r>
            <a:r>
              <a:rPr lang="en-US" dirty="0"/>
              <a:t>which are dynamic data structures which give us an alternative to arrays for storing a collection of data.  We will also compare the performance of arrays and linked lists on different data operations.</a:t>
            </a:r>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2</a:t>
            </a:fld>
            <a:endParaRPr lang="en-US" dirty="0"/>
          </a:p>
        </p:txBody>
      </p:sp>
    </p:spTree>
    <p:extLst>
      <p:ext uri="{BB962C8B-B14F-4D97-AF65-F5344CB8AC3E}">
        <p14:creationId xmlns:p14="http://schemas.microsoft.com/office/powerpoint/2010/main" val="3983536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a:ln>
            <a:noFill/>
          </a:ln>
        </p:spPr>
        <p:txBody>
          <a:bodyPr>
            <a:normAutofit/>
          </a:bodyPr>
          <a:lstStyle/>
          <a:p>
            <a:r>
              <a:rPr lang="en-US" sz="4000" dirty="0"/>
              <a:t>Before We Start</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199" y="1600200"/>
            <a:ext cx="8530683" cy="4853152"/>
          </a:xfrm>
        </p:spPr>
        <p:txBody>
          <a:bodyPr>
            <a:normAutofit/>
          </a:bodyPr>
          <a:lstStyle/>
          <a:p>
            <a:r>
              <a:rPr lang="en-US" dirty="0"/>
              <a:t>We will deal with only C++ in this module.</a:t>
            </a:r>
          </a:p>
          <a:p>
            <a:r>
              <a:rPr lang="en-US" b="1" dirty="0">
                <a:solidFill>
                  <a:schemeClr val="accent6">
                    <a:lumMod val="75000"/>
                  </a:schemeClr>
                </a:solidFill>
              </a:rPr>
              <a:t>C++</a:t>
            </a:r>
            <a:r>
              <a:rPr lang="en-US" dirty="0">
                <a:solidFill>
                  <a:schemeClr val="accent6">
                    <a:lumMod val="75000"/>
                  </a:schemeClr>
                </a:solidFill>
              </a:rPr>
              <a:t>: </a:t>
            </a:r>
            <a:r>
              <a:rPr lang="en-US" dirty="0"/>
              <a:t>We will be using the C++ 11 standard, so make sure that your compiler option is set appropriately.  We suggest to use the following command to compile your C++ program:</a:t>
            </a:r>
          </a:p>
          <a:p>
            <a:pPr marL="539750" lvl="1" indent="0">
              <a:buNone/>
            </a:pPr>
            <a:r>
              <a:rPr lang="en-US" sz="2000" dirty="0">
                <a:latin typeface="Consolas" panose="020B0609020204030204" pitchFamily="49" charset="0"/>
                <a:ea typeface="Menlo" panose="020B0609030804020204" pitchFamily="49" charset="0"/>
                <a:cs typeface="Consolas" panose="020B0609020204030204" pitchFamily="49" charset="0"/>
              </a:rPr>
              <a:t>g++ </a:t>
            </a:r>
            <a:r>
              <a:rPr lang="en-US" sz="2000"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-pedantic-errors -std=</a:t>
            </a:r>
            <a:r>
              <a:rPr lang="en-US" sz="2000" dirty="0" err="1">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c++</a:t>
            </a:r>
            <a:r>
              <a:rPr lang="en-US" sz="2000"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11</a:t>
            </a:r>
            <a:r>
              <a:rPr lang="en-US" sz="2000" dirty="0">
                <a:latin typeface="Consolas" panose="020B0609020204030204" pitchFamily="49" charset="0"/>
                <a:ea typeface="Menlo" panose="020B0609030804020204" pitchFamily="49" charset="0"/>
                <a:cs typeface="Consolas" panose="020B0609020204030204" pitchFamily="49" charset="0"/>
              </a:rPr>
              <a:t> </a:t>
            </a:r>
            <a:r>
              <a:rPr lang="en-US" sz="2000" dirty="0" err="1">
                <a:latin typeface="Consolas" panose="020B0609020204030204" pitchFamily="49" charset="0"/>
                <a:ea typeface="Menlo" panose="020B0609030804020204" pitchFamily="49" charset="0"/>
                <a:cs typeface="Consolas" panose="020B0609020204030204" pitchFamily="49" charset="0"/>
              </a:rPr>
              <a:t>your_program.cpp</a:t>
            </a:r>
            <a:endParaRPr lang="en-US" sz="2000" dirty="0">
              <a:latin typeface="Consolas" panose="020B0609020204030204" pitchFamily="49" charset="0"/>
              <a:ea typeface="Menlo" panose="020B0609030804020204" pitchFamily="49" charset="0"/>
              <a:cs typeface="Consolas" panose="020B0609020204030204" pitchFamily="49" charset="0"/>
            </a:endParaRPr>
          </a:p>
          <a:p>
            <a:pPr marL="539750" lvl="1" indent="0">
              <a:buNone/>
            </a:pPr>
            <a:endParaRPr lang="en-US" dirty="0">
              <a:latin typeface="Consolas" panose="020B0609020204030204" pitchFamily="49" charset="0"/>
              <a:ea typeface="Menlo" panose="020B0609030804020204" pitchFamily="49" charset="0"/>
              <a:cs typeface="Consolas" panose="020B0609020204030204" pitchFamily="49" charset="0"/>
            </a:endParaRPr>
          </a:p>
          <a:p>
            <a:pPr marL="539750" lvl="1" indent="0">
              <a:buNone/>
            </a:pPr>
            <a:endParaRPr lang="en-US" sz="2000" dirty="0">
              <a:latin typeface="Consolas" panose="020B0609020204030204" pitchFamily="49" charset="0"/>
              <a:ea typeface="Menlo" panose="020B0609030804020204" pitchFamily="49" charset="0"/>
              <a:cs typeface="Consolas" panose="020B0609020204030204" pitchFamily="49" charset="0"/>
            </a:endParaRPr>
          </a:p>
          <a:p>
            <a:endParaRPr lang="en-US" dirty="0"/>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3</a:t>
            </a:fld>
            <a:endParaRPr lang="en-US" dirty="0"/>
          </a:p>
        </p:txBody>
      </p:sp>
    </p:spTree>
    <p:extLst>
      <p:ext uri="{BB962C8B-B14F-4D97-AF65-F5344CB8AC3E}">
        <p14:creationId xmlns:p14="http://schemas.microsoft.com/office/powerpoint/2010/main" val="446893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3679-D4BA-4279-8E65-D209D270E332}"/>
              </a:ext>
            </a:extLst>
          </p:cNvPr>
          <p:cNvSpPr>
            <a:spLocks noGrp="1"/>
          </p:cNvSpPr>
          <p:nvPr>
            <p:ph type="title"/>
          </p:nvPr>
        </p:nvSpPr>
        <p:spPr/>
        <p:txBody>
          <a:bodyPr>
            <a:normAutofit fontScale="90000"/>
          </a:bodyPr>
          <a:lstStyle/>
          <a:p>
            <a:r>
              <a:rPr lang="en-US" dirty="0"/>
              <a:t>How to Use this Guidance Notes</a:t>
            </a:r>
          </a:p>
        </p:txBody>
      </p:sp>
      <p:sp>
        <p:nvSpPr>
          <p:cNvPr id="3" name="Content Placeholder 2">
            <a:extLst>
              <a:ext uri="{FF2B5EF4-FFF2-40B4-BE49-F238E27FC236}">
                <a16:creationId xmlns:a16="http://schemas.microsoft.com/office/drawing/2014/main" id="{3E5EE4CF-9921-442E-931D-A95BA9DCA719}"/>
              </a:ext>
            </a:extLst>
          </p:cNvPr>
          <p:cNvSpPr>
            <a:spLocks noGrp="1"/>
          </p:cNvSpPr>
          <p:nvPr>
            <p:ph idx="1"/>
          </p:nvPr>
        </p:nvSpPr>
        <p:spPr/>
        <p:txBody>
          <a:bodyPr>
            <a:normAutofit/>
          </a:bodyPr>
          <a:lstStyle/>
          <a:p>
            <a:pPr>
              <a:lnSpc>
                <a:spcPct val="110000"/>
              </a:lnSpc>
              <a:spcBef>
                <a:spcPts val="900"/>
              </a:spcBef>
            </a:pPr>
            <a:r>
              <a:rPr lang="en-US" dirty="0"/>
              <a:t>This guidance notes aim to lead you through the learning of the C/C++ materials.  It also defines the scope of this course, i.e., what we expect you should know for the purpose of this course.  (and which should not limit what you should know about C/C++ programming.)</a:t>
            </a:r>
          </a:p>
          <a:p>
            <a:pPr>
              <a:lnSpc>
                <a:spcPct val="110000"/>
              </a:lnSpc>
              <a:spcBef>
                <a:spcPts val="900"/>
              </a:spcBef>
            </a:pPr>
            <a:r>
              <a:rPr lang="en-US" dirty="0">
                <a:solidFill>
                  <a:schemeClr val="accent6">
                    <a:lumMod val="75000"/>
                  </a:schemeClr>
                </a:solidFill>
              </a:rPr>
              <a:t>Use “Presentation Mode” in PowerPoint to go through the slides</a:t>
            </a:r>
            <a:r>
              <a:rPr lang="en-US" dirty="0"/>
              <a:t> since animations are incorporated which may enhance the flow of reading</a:t>
            </a:r>
          </a:p>
          <a:p>
            <a:pPr>
              <a:lnSpc>
                <a:spcPct val="110000"/>
              </a:lnSpc>
              <a:spcBef>
                <a:spcPts val="900"/>
              </a:spcBef>
            </a:pPr>
            <a:r>
              <a:rPr lang="en-US" dirty="0"/>
              <a:t>Pages marked with “</a:t>
            </a:r>
            <a:r>
              <a:rPr lang="en-US" dirty="0">
                <a:solidFill>
                  <a:schemeClr val="accent5">
                    <a:lumMod val="75000"/>
                  </a:schemeClr>
                </a:solidFill>
              </a:rPr>
              <a:t>Reference Only</a:t>
            </a:r>
            <a:r>
              <a:rPr lang="en-US" dirty="0"/>
              <a:t>” means that they are not in the scope of assessment for this course.</a:t>
            </a:r>
          </a:p>
        </p:txBody>
      </p:sp>
      <p:sp>
        <p:nvSpPr>
          <p:cNvPr id="4" name="Slide Number Placeholder 3">
            <a:extLst>
              <a:ext uri="{FF2B5EF4-FFF2-40B4-BE49-F238E27FC236}">
                <a16:creationId xmlns:a16="http://schemas.microsoft.com/office/drawing/2014/main" id="{5FE8F894-DFD0-46AA-876F-CFC99E0713C8}"/>
              </a:ext>
            </a:extLst>
          </p:cNvPr>
          <p:cNvSpPr>
            <a:spLocks noGrp="1"/>
          </p:cNvSpPr>
          <p:nvPr>
            <p:ph type="sldNum" sz="quarter" idx="12"/>
          </p:nvPr>
        </p:nvSpPr>
        <p:spPr/>
        <p:txBody>
          <a:bodyPr/>
          <a:lstStyle/>
          <a:p>
            <a:fld id="{A2D5F323-9395-A24C-8003-89F99F5948AE}" type="slidenum">
              <a:rPr lang="en-US" smtClean="0"/>
              <a:pPr/>
              <a:t>4</a:t>
            </a:fld>
            <a:endParaRPr lang="en-US" dirty="0"/>
          </a:p>
        </p:txBody>
      </p:sp>
    </p:spTree>
    <p:extLst>
      <p:ext uri="{BB962C8B-B14F-4D97-AF65-F5344CB8AC3E}">
        <p14:creationId xmlns:p14="http://schemas.microsoft.com/office/powerpoint/2010/main" val="819857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p:txBody>
          <a:bodyPr>
            <a:normAutofit fontScale="90000"/>
          </a:bodyPr>
          <a:lstStyle/>
          <a:p>
            <a:r>
              <a:rPr lang="en-US" dirty="0"/>
              <a:t>How to Use this Guidance Notes</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200" y="1600200"/>
            <a:ext cx="8229600" cy="4983162"/>
          </a:xfrm>
        </p:spPr>
        <p:txBody>
          <a:bodyPr>
            <a:normAutofit/>
          </a:bodyPr>
          <a:lstStyle/>
          <a:p>
            <a:pPr>
              <a:spcBef>
                <a:spcPts val="900"/>
              </a:spcBef>
            </a:pPr>
            <a:r>
              <a:rPr lang="en-US" sz="2400" dirty="0"/>
              <a:t>The corresponding textbook chapters that we expect you to read will also be given.  The textbook may contain more details and information than we have here in this notes, and these extra textbook materials are considered references only.</a:t>
            </a:r>
          </a:p>
          <a:p>
            <a:pPr>
              <a:spcBef>
                <a:spcPts val="900"/>
              </a:spcBef>
            </a:pPr>
            <a:r>
              <a:rPr lang="en-US" sz="2400" dirty="0"/>
              <a:t>We suggest you to copy the code segments in this notes to the coding environment and try run the program yourself.  </a:t>
            </a:r>
          </a:p>
          <a:p>
            <a:pPr>
              <a:spcBef>
                <a:spcPts val="900"/>
              </a:spcBef>
            </a:pPr>
            <a:r>
              <a:rPr lang="en-US" sz="2400" dirty="0"/>
              <a:t>Also, try make change to the code, then observe the output and deduce the behavior of the code.  This way of playing around with the code can help give you a better understanding of the programming language.</a:t>
            </a:r>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5</a:t>
            </a:fld>
            <a:endParaRPr lang="en-US" dirty="0"/>
          </a:p>
        </p:txBody>
      </p:sp>
    </p:spTree>
    <p:extLst>
      <p:ext uri="{BB962C8B-B14F-4D97-AF65-F5344CB8AC3E}">
        <p14:creationId xmlns:p14="http://schemas.microsoft.com/office/powerpoint/2010/main" val="1449558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434D-91FB-4CAA-A07B-6ED6DF776855}"/>
              </a:ext>
            </a:extLst>
          </p:cNvPr>
          <p:cNvSpPr>
            <a:spLocks noGrp="1"/>
          </p:cNvSpPr>
          <p:nvPr>
            <p:ph type="title"/>
          </p:nvPr>
        </p:nvSpPr>
        <p:spPr/>
        <p:txBody>
          <a:bodyPr>
            <a:normAutofit/>
          </a:bodyPr>
          <a:lstStyle/>
          <a:p>
            <a:r>
              <a:rPr lang="en-US" sz="4000" dirty="0"/>
              <a:t>References</a:t>
            </a:r>
          </a:p>
        </p:txBody>
      </p:sp>
      <p:sp>
        <p:nvSpPr>
          <p:cNvPr id="3" name="Content Placeholder 2">
            <a:extLst>
              <a:ext uri="{FF2B5EF4-FFF2-40B4-BE49-F238E27FC236}">
                <a16:creationId xmlns:a16="http://schemas.microsoft.com/office/drawing/2014/main" id="{1CBBE7A3-9312-4B4C-BDCC-5B729F7D7482}"/>
              </a:ext>
            </a:extLst>
          </p:cNvPr>
          <p:cNvSpPr>
            <a:spLocks noGrp="1"/>
          </p:cNvSpPr>
          <p:nvPr>
            <p:ph idx="1"/>
          </p:nvPr>
        </p:nvSpPr>
        <p:spPr/>
        <p:txBody>
          <a:bodyPr>
            <a:normAutofit/>
          </a:bodyPr>
          <a:lstStyle/>
          <a:p>
            <a:pPr marL="0" indent="0">
              <a:lnSpc>
                <a:spcPct val="80000"/>
              </a:lnSpc>
              <a:spcBef>
                <a:spcPts val="1200"/>
              </a:spcBef>
              <a:buClr>
                <a:schemeClr val="dk1"/>
              </a:buClr>
              <a:buSzPts val="2800"/>
              <a:buNone/>
            </a:pPr>
            <a:r>
              <a:rPr lang="en-US" dirty="0"/>
              <a:t>You may want to check out the following supplementary readings:</a:t>
            </a:r>
          </a:p>
          <a:p>
            <a:pPr marL="0" lvl="0" indent="0">
              <a:lnSpc>
                <a:spcPct val="80000"/>
              </a:lnSpc>
              <a:spcBef>
                <a:spcPts val="1200"/>
              </a:spcBef>
              <a:buClr>
                <a:schemeClr val="dk1"/>
              </a:buClr>
              <a:buSzPts val="2800"/>
              <a:buNone/>
            </a:pPr>
            <a:endParaRPr lang="en-US" dirty="0"/>
          </a:p>
          <a:p>
            <a:pPr lvl="0">
              <a:lnSpc>
                <a:spcPct val="80000"/>
              </a:lnSpc>
              <a:spcBef>
                <a:spcPts val="1200"/>
              </a:spcBef>
              <a:buClr>
                <a:schemeClr val="dk1"/>
              </a:buClr>
              <a:buSzPts val="2800"/>
            </a:pPr>
            <a:r>
              <a:rPr lang="en-US" dirty="0"/>
              <a:t>Book Chapters </a:t>
            </a:r>
          </a:p>
          <a:p>
            <a:pPr marL="628650" lvl="1" indent="-228600">
              <a:lnSpc>
                <a:spcPct val="80000"/>
              </a:lnSpc>
              <a:spcBef>
                <a:spcPts val="1200"/>
              </a:spcBef>
              <a:buClr>
                <a:schemeClr val="dk1"/>
              </a:buClr>
              <a:buSzPts val="2800"/>
            </a:pPr>
            <a:r>
              <a:rPr lang="en-US" dirty="0">
                <a:hlinkClick r:id="rId2"/>
              </a:rPr>
              <a:t>Problem Solving with C++</a:t>
            </a:r>
            <a:endParaRPr lang="en-US" u="sng" dirty="0">
              <a:solidFill>
                <a:schemeClr val="hlink"/>
              </a:solidFill>
            </a:endParaRPr>
          </a:p>
          <a:p>
            <a:pPr marL="1028700" lvl="2">
              <a:lnSpc>
                <a:spcPct val="80000"/>
              </a:lnSpc>
              <a:spcBef>
                <a:spcPts val="1200"/>
              </a:spcBef>
              <a:buClr>
                <a:schemeClr val="dk1"/>
              </a:buClr>
              <a:buSzPts val="2800"/>
            </a:pPr>
            <a:r>
              <a:rPr lang="en-US" dirty="0"/>
              <a:t>Ch. 9</a:t>
            </a:r>
          </a:p>
          <a:p>
            <a:pPr marL="1028700" lvl="2">
              <a:lnSpc>
                <a:spcPct val="80000"/>
              </a:lnSpc>
              <a:spcBef>
                <a:spcPts val="1200"/>
              </a:spcBef>
              <a:buClr>
                <a:schemeClr val="dk1"/>
              </a:buClr>
              <a:buSzPts val="2800"/>
            </a:pPr>
            <a:r>
              <a:rPr lang="en-US" dirty="0"/>
              <a:t>Ch. 13.1</a:t>
            </a:r>
          </a:p>
          <a:p>
            <a:pPr marL="1028700" lvl="2">
              <a:lnSpc>
                <a:spcPct val="80000"/>
              </a:lnSpc>
              <a:spcBef>
                <a:spcPts val="1200"/>
              </a:spcBef>
              <a:buClr>
                <a:schemeClr val="dk1"/>
              </a:buClr>
              <a:buSzPts val="2800"/>
            </a:pPr>
            <a:endParaRPr lang="en-US" dirty="0"/>
          </a:p>
          <a:p>
            <a:pPr>
              <a:spcBef>
                <a:spcPts val="1200"/>
              </a:spcBef>
              <a:buClr>
                <a:schemeClr val="dk1"/>
              </a:buClr>
              <a:buSzPts val="2800"/>
            </a:pPr>
            <a:r>
              <a:rPr lang="en-US" dirty="0"/>
              <a:t>From C++ tutorials</a:t>
            </a:r>
          </a:p>
          <a:p>
            <a:pPr marL="628650" lvl="1" indent="-228600">
              <a:lnSpc>
                <a:spcPct val="80000"/>
              </a:lnSpc>
              <a:spcBef>
                <a:spcPts val="1200"/>
              </a:spcBef>
              <a:buClr>
                <a:schemeClr val="dk1"/>
              </a:buClr>
              <a:buSzPts val="2800"/>
            </a:pPr>
            <a:r>
              <a:rPr lang="en-US" dirty="0">
                <a:hlinkClick r:id="rId3"/>
              </a:rPr>
              <a:t>Pointers</a:t>
            </a:r>
            <a:endParaRPr lang="en-US" dirty="0"/>
          </a:p>
          <a:p>
            <a:pPr marL="628650" lvl="1" indent="-228600">
              <a:lnSpc>
                <a:spcPct val="80000"/>
              </a:lnSpc>
              <a:spcBef>
                <a:spcPts val="1200"/>
              </a:spcBef>
              <a:buClr>
                <a:schemeClr val="dk1"/>
              </a:buClr>
              <a:buSzPts val="2800"/>
            </a:pPr>
            <a:r>
              <a:rPr lang="en-US" dirty="0">
                <a:hlinkClick r:id="rId4"/>
              </a:rPr>
              <a:t>Dynamic Memory</a:t>
            </a:r>
            <a:endParaRPr lang="en-US" dirty="0"/>
          </a:p>
        </p:txBody>
      </p:sp>
      <p:sp>
        <p:nvSpPr>
          <p:cNvPr id="4" name="Slide Number Placeholder 3">
            <a:extLst>
              <a:ext uri="{FF2B5EF4-FFF2-40B4-BE49-F238E27FC236}">
                <a16:creationId xmlns:a16="http://schemas.microsoft.com/office/drawing/2014/main" id="{FF4E1D98-8E21-4C30-BF19-49920A87B31C}"/>
              </a:ext>
            </a:extLst>
          </p:cNvPr>
          <p:cNvSpPr>
            <a:spLocks noGrp="1"/>
          </p:cNvSpPr>
          <p:nvPr>
            <p:ph type="sldNum" sz="quarter" idx="12"/>
          </p:nvPr>
        </p:nvSpPr>
        <p:spPr/>
        <p:txBody>
          <a:bodyPr/>
          <a:lstStyle/>
          <a:p>
            <a:fld id="{A2D5F323-9395-A24C-8003-89F99F5948AE}" type="slidenum">
              <a:rPr lang="en-US" smtClean="0"/>
              <a:pPr/>
              <a:t>6</a:t>
            </a:fld>
            <a:endParaRPr lang="en-US" dirty="0"/>
          </a:p>
        </p:txBody>
      </p:sp>
    </p:spTree>
    <p:extLst>
      <p:ext uri="{BB962C8B-B14F-4D97-AF65-F5344CB8AC3E}">
        <p14:creationId xmlns:p14="http://schemas.microsoft.com/office/powerpoint/2010/main" val="205685246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11714</TotalTime>
  <Words>509</Words>
  <Application>Microsoft Macintosh PowerPoint</Application>
  <PresentationFormat>On-screen Show (4:3)</PresentationFormat>
  <Paragraphs>37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Consolas</vt:lpstr>
      <vt:lpstr>Calibri Light</vt:lpstr>
      <vt:lpstr>Avenir Next</vt:lpstr>
      <vt:lpstr>Calibri</vt:lpstr>
      <vt:lpstr>1_Office Theme</vt:lpstr>
      <vt:lpstr>Module 8 Guidance Notes (8.0)  Pointers, Dynamic Memory &amp; Linked Lists</vt:lpstr>
      <vt:lpstr>Before We Start</vt:lpstr>
      <vt:lpstr>Before We Start</vt:lpstr>
      <vt:lpstr>How to Use this Guidance Notes</vt:lpstr>
      <vt:lpstr>How to Use this Guidance Notes</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ENGG1340 Computer Programming II</dc:title>
  <dc:subject/>
  <dc:creator>ykchoi</dc:creator>
  <cp:keywords/>
  <dc:description/>
  <cp:lastModifiedBy>lykchoi</cp:lastModifiedBy>
  <cp:revision>770</cp:revision>
  <cp:lastPrinted>2017-09-13T13:37:06Z</cp:lastPrinted>
  <dcterms:created xsi:type="dcterms:W3CDTF">2014-07-29T08:55:03Z</dcterms:created>
  <dcterms:modified xsi:type="dcterms:W3CDTF">2021-03-23T13:09:17Z</dcterms:modified>
  <cp:category/>
</cp:coreProperties>
</file>