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736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5" r:id="rId3"/>
    <p:sldId id="286" r:id="rId4"/>
    <p:sldId id="287" r:id="rId5"/>
    <p:sldId id="472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18" r:id="rId23"/>
    <p:sldId id="304" r:id="rId24"/>
    <p:sldId id="305" r:id="rId25"/>
    <p:sldId id="319" r:id="rId26"/>
    <p:sldId id="389" r:id="rId27"/>
    <p:sldId id="446" r:id="rId28"/>
  </p:sldIdLst>
  <p:sldSz cx="9144000" cy="6858000" type="screen4x3"/>
  <p:notesSz cx="6858000" cy="9144000"/>
  <p:embeddedFontLst>
    <p:embeddedFont>
      <p:font typeface="Avenir Next" panose="020B0503020202020204" pitchFamily="34" charset="0"/>
      <p:regular r:id="rId31"/>
      <p:bold r:id="rId32"/>
      <p:italic r:id="rId33"/>
      <p:boldItalic r:id="rId34"/>
    </p:embeddedFont>
    <p:embeddedFont>
      <p:font typeface="Avenir Next Condensed Regular" panose="020B0506020202020204" pitchFamily="34" charset="0"/>
      <p:regular r:id="rId35"/>
      <p:bold r:id="rId36"/>
      <p:italic r:id="rId37"/>
      <p:bold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alibri Light" panose="020F0302020204030204" pitchFamily="34" charset="0"/>
      <p:regular r:id="rId43"/>
      <p:italic r:id="rId44"/>
    </p:embeddedFont>
    <p:embeddedFont>
      <p:font typeface="Chalkduster" panose="03050602040202020205" pitchFamily="66" charset="77"/>
      <p:regular r:id="rId45"/>
    </p:embeddedFont>
    <p:embeddedFont>
      <p:font typeface="Consolas" panose="020B0609020204030204" pitchFamily="49" charset="0"/>
      <p:regular r:id="rId46"/>
      <p:bold r:id="rId47"/>
      <p:italic r:id="rId48"/>
      <p:boldItalic r:id="rId4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067AC2-121E-FD48-B2BC-A9B5C8A7D4FE}">
          <p14:sldIdLst>
            <p14:sldId id="256"/>
            <p14:sldId id="285"/>
            <p14:sldId id="286"/>
            <p14:sldId id="287"/>
            <p14:sldId id="472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18"/>
            <p14:sldId id="304"/>
            <p14:sldId id="305"/>
            <p14:sldId id="319"/>
            <p14:sldId id="389"/>
            <p14:sldId id="4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46B73"/>
    <a:srgbClr val="FF6699"/>
    <a:srgbClr val="FF66CC"/>
    <a:srgbClr val="FEF4EC"/>
    <a:srgbClr val="91E41E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21"/>
    <p:restoredTop sz="92449"/>
  </p:normalViewPr>
  <p:slideViewPr>
    <p:cSldViewPr snapToGrid="0" snapToObjects="1">
      <p:cViewPr varScale="1">
        <p:scale>
          <a:sx n="113" d="100"/>
          <a:sy n="113" d="100"/>
        </p:scale>
        <p:origin x="17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970B9-02AE-0D4A-AC2C-25A677C7C916}" type="datetimeFigureOut">
              <a:rPr lang="en-US" smtClean="0"/>
              <a:pPr/>
              <a:t>3/23/21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DA67C-559B-DF49-BDFA-0F43542B70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940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8D069-5FD0-D649-8F1E-5F986D8C99D8}" type="datetimeFigureOut">
              <a:rPr lang="en-US" smtClean="0"/>
              <a:pPr/>
              <a:t>3/23/21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90DB7-2DE3-C342-B55B-305DF2A92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808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90DB7-2DE3-C342-B55B-305DF2A92E2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4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90DB7-2DE3-C342-B55B-305DF2A92E2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45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76939"/>
            <a:ext cx="7772400" cy="211028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974"/>
            <a:ext cx="6400800" cy="882329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685800" y="4392750"/>
            <a:ext cx="7772400" cy="25916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ENGG1112-14 Linked List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A2D5F323-9395-A24C-8003-89F99F5948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ENGG1112-14 Linked List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ENGG1112-14 Linked List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ENGG1112-14 Linked List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A2D5F323-9395-A24C-8003-89F99F5948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ENGG1112-14 Linked List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ENGG1112-14 Linked List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ENGG1112-14 Linked List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ENGG1112-14 Linked 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ENGG1112-14 Linked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ENGG1112-14 Linked List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ENGG1112-14 Linked List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ENGG1112-14 Linked List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A2D5F323-9395-A24C-8003-89F99F5948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" charset="0"/>
          <a:ea typeface="Avenir Next" charset="0"/>
          <a:cs typeface="Avenir Next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Module 8 Guidance Notes (8.1)</a:t>
            </a:r>
            <a:br>
              <a:rPr lang="en-US" sz="1800" dirty="0"/>
            </a:br>
            <a:br>
              <a:rPr lang="en-US" sz="1800" dirty="0"/>
            </a:br>
            <a:r>
              <a:rPr lang="en-US" sz="4800" dirty="0"/>
              <a:t>Pointers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200" dirty="0"/>
              <a:t>ENGG1340</a:t>
            </a:r>
            <a:br>
              <a:rPr lang="en-US" sz="1200" dirty="0"/>
            </a:br>
            <a:r>
              <a:rPr lang="en-US" sz="1600" dirty="0"/>
              <a:t>Computer Programming II</a:t>
            </a:r>
            <a:br>
              <a:rPr lang="en-US" sz="1800" dirty="0"/>
            </a:br>
            <a:endParaRPr lang="en-US" sz="11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A307AF-4983-904B-BE59-F1E5C44D7C7B}"/>
              </a:ext>
            </a:extLst>
          </p:cNvPr>
          <p:cNvSpPr txBox="1">
            <a:spLocks/>
          </p:cNvSpPr>
          <p:nvPr/>
        </p:nvSpPr>
        <p:spPr>
          <a:xfrm>
            <a:off x="3603171" y="4571519"/>
            <a:ext cx="2471057" cy="882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200" dirty="0"/>
              <a:t>COMP2113</a:t>
            </a:r>
            <a:br>
              <a:rPr lang="en-US" sz="1200" dirty="0"/>
            </a:br>
            <a:r>
              <a:rPr lang="en-US" sz="1600" dirty="0"/>
              <a:t>Programming Technologies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08082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Operator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/>
              <a:t>The memory location that a pointer points to can be accessed or modified using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dereference operator</a:t>
            </a:r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9449" y="2387353"/>
            <a:ext cx="4524703" cy="386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x = 10, y;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*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ptr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= &amp;x;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y = *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ptr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*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ptr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= 20;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cout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&lt;&lt; x &lt;&lt; ' ' &lt;&lt; y &lt;&lt;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endl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;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cout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&lt;&lt; *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ptr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&lt;&lt;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endl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;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ptr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= &amp;y;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(*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ptr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)++;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cout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&lt;&lt; x &lt;&lt; ' ' &lt;&lt; y &lt;&lt;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endl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;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cout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&lt;&lt; *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ptr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&lt;&lt;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endl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5824429" y="2321335"/>
            <a:ext cx="1727460" cy="16436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75538" y="25163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ea typeface="Consolas Regular" charset="0"/>
                <a:cs typeface="Consolas Regular" charset="0"/>
              </a:rPr>
              <a:t>x</a:t>
            </a:r>
            <a:endParaRPr lang="en-US" dirty="0"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3464" y="2516384"/>
            <a:ext cx="1562432" cy="3093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75538" y="29634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03464" y="2971300"/>
            <a:ext cx="1562432" cy="3093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75538" y="341045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ea typeface="Consolas Regular" charset="0"/>
                <a:cs typeface="Consolas Regular" charset="0"/>
              </a:rPr>
              <a:t>ptr</a:t>
            </a:r>
            <a:endParaRPr lang="en-US" dirty="0"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03464" y="3426216"/>
            <a:ext cx="1562432" cy="3093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</p:txBody>
      </p:sp>
      <p:cxnSp>
        <p:nvCxnSpPr>
          <p:cNvPr id="24" name="Curved Connector 23"/>
          <p:cNvCxnSpPr>
            <a:stCxn id="13" idx="1"/>
            <a:endCxn id="9" idx="1"/>
          </p:cNvCxnSpPr>
          <p:nvPr/>
        </p:nvCxnSpPr>
        <p:spPr>
          <a:xfrm rot="10800000">
            <a:off x="5903464" y="2671083"/>
            <a:ext cx="12700" cy="909832"/>
          </a:xfrm>
          <a:prstGeom prst="curvedConnector3">
            <a:avLst>
              <a:gd name="adj1" fmla="val 3289655"/>
            </a:avLst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7977" y="6228413"/>
            <a:ext cx="171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charset="0"/>
              </a:rPr>
              <a:t>dereference.cpp</a:t>
            </a:r>
          </a:p>
        </p:txBody>
      </p:sp>
    </p:spTree>
    <p:extLst>
      <p:ext uri="{BB962C8B-B14F-4D97-AF65-F5344CB8AC3E}">
        <p14:creationId xmlns:p14="http://schemas.microsoft.com/office/powerpoint/2010/main" val="3307548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/>
              <a:t>The memory location that a pointer points to can be accessed or modified using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dereference operator</a:t>
            </a:r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en-US" dirty="0"/>
              <a:t>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824429" y="2321335"/>
            <a:ext cx="1727460" cy="16436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Operator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9449" y="2387353"/>
            <a:ext cx="4524703" cy="386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x = 10, y;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*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ptr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= &amp;x;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y = *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ptr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*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ptr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= 20;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&lt;&lt; x &lt;&lt; ' ' &lt;&lt; y &lt;&lt;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endl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&lt;&lt; *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ptr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&lt;&lt;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endl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ptr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= &amp;y;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(*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ptr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)++;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cout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&lt;&lt; x &lt;&lt; ' ' &lt;&lt; y &lt;&lt;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endl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;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cout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&lt;&lt; *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ptr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&lt;&lt;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endl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75538" y="25163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ea typeface="Consolas Regular" charset="0"/>
                <a:cs typeface="Consolas Regular" charset="0"/>
              </a:rPr>
              <a:t>x</a:t>
            </a:r>
            <a:endParaRPr lang="en-US" dirty="0"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3464" y="2516384"/>
            <a:ext cx="1562432" cy="3093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75538" y="29634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03464" y="2971300"/>
            <a:ext cx="1562432" cy="3093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75538" y="341045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ea typeface="Consolas Regular" charset="0"/>
                <a:cs typeface="Consolas Regular" charset="0"/>
              </a:rPr>
              <a:t>ptr</a:t>
            </a:r>
            <a:endParaRPr lang="en-US" dirty="0"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03464" y="3426216"/>
            <a:ext cx="1562432" cy="3093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</p:txBody>
      </p:sp>
      <p:cxnSp>
        <p:nvCxnSpPr>
          <p:cNvPr id="24" name="Curved Connector 23"/>
          <p:cNvCxnSpPr>
            <a:stCxn id="13" idx="1"/>
            <a:endCxn id="9" idx="1"/>
          </p:cNvCxnSpPr>
          <p:nvPr/>
        </p:nvCxnSpPr>
        <p:spPr>
          <a:xfrm rot="10800000">
            <a:off x="5903464" y="2671083"/>
            <a:ext cx="12700" cy="909832"/>
          </a:xfrm>
          <a:prstGeom prst="curvedConnector3">
            <a:avLst>
              <a:gd name="adj1" fmla="val 3289655"/>
            </a:avLst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74386" y="296341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10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903464" y="2514085"/>
            <a:ext cx="1562432" cy="3093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20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824428" y="4584720"/>
            <a:ext cx="2354159" cy="16436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81724" y="4313341"/>
            <a:ext cx="1569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halkduster"/>
                <a:cs typeface="Chalkduster"/>
              </a:rPr>
              <a:t>Screen output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3464" y="4675634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20 10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03464" y="5014188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20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1638388" y="2489907"/>
            <a:ext cx="3216116" cy="725296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Condensed Regular" charset="0"/>
              </a:rPr>
              <a:t>Accessing the contents of the memory location pointed to by </a:t>
            </a:r>
            <a:r>
              <a:rPr lang="en-US" dirty="0" err="1">
                <a:latin typeface="Consolas" panose="020B0609020204030204" pitchFamily="49" charset="0"/>
                <a:ea typeface="Consolas Regular" charset="0"/>
                <a:cs typeface="Consolas Regular" charset="0"/>
              </a:rPr>
              <a:t>ptr</a:t>
            </a:r>
            <a:endParaRPr lang="en-US" dirty="0"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</p:txBody>
      </p:sp>
      <p:cxnSp>
        <p:nvCxnSpPr>
          <p:cNvPr id="39" name="Straight Arrow Connector 38"/>
          <p:cNvCxnSpPr>
            <a:stCxn id="37" idx="2"/>
          </p:cNvCxnSpPr>
          <p:nvPr/>
        </p:nvCxnSpPr>
        <p:spPr>
          <a:xfrm flipH="1">
            <a:off x="1844247" y="3215203"/>
            <a:ext cx="1402199" cy="36348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390931" y="3462043"/>
            <a:ext cx="3304800" cy="579605"/>
          </a:xfrm>
          <a:prstGeom prst="round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Condensed Regular" charset="0"/>
              </a:rPr>
              <a:t>Modifying the contents of the memory location pointed to by </a:t>
            </a:r>
            <a:r>
              <a:rPr lang="en-US" dirty="0" err="1">
                <a:latin typeface="Consolas" panose="020B0609020204030204" pitchFamily="49" charset="0"/>
                <a:ea typeface="Consolas Regular" charset="0"/>
                <a:cs typeface="Consolas Regular" charset="0"/>
              </a:rPr>
              <a:t>ptr</a:t>
            </a:r>
            <a:endParaRPr lang="en-US" dirty="0"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</p:txBody>
      </p:sp>
      <p:cxnSp>
        <p:nvCxnSpPr>
          <p:cNvPr id="45" name="Straight Arrow Connector 44"/>
          <p:cNvCxnSpPr>
            <a:stCxn id="43" idx="1"/>
          </p:cNvCxnSpPr>
          <p:nvPr/>
        </p:nvCxnSpPr>
        <p:spPr>
          <a:xfrm flipH="1">
            <a:off x="2173575" y="3751846"/>
            <a:ext cx="217356" cy="12311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47977" y="6228413"/>
            <a:ext cx="171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charset="0"/>
              </a:rPr>
              <a:t>dereference.cpp</a:t>
            </a:r>
          </a:p>
        </p:txBody>
      </p:sp>
    </p:spTree>
    <p:extLst>
      <p:ext uri="{BB962C8B-B14F-4D97-AF65-F5344CB8AC3E}">
        <p14:creationId xmlns:p14="http://schemas.microsoft.com/office/powerpoint/2010/main" val="62140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 animBg="1"/>
      <p:bldP spid="35" grpId="0"/>
      <p:bldP spid="36" grpId="0"/>
      <p:bldP spid="37" grpId="0" animBg="1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/>
              <a:t>The memory location that a pointer points to can be accessed or modified using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dereference operator</a:t>
            </a:r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en-US" dirty="0"/>
              <a:t>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824429" y="2321335"/>
            <a:ext cx="1727460" cy="1643693"/>
          </a:xfrm>
          <a:prstGeom prst="rect">
            <a:avLst/>
          </a:prstGeom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Operator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9449" y="2387353"/>
            <a:ext cx="4524703" cy="386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x = 10, y;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*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ptr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= &amp;x;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y = *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ptr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*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ptr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= 20;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cout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&lt;&lt; x &lt;&lt; ' ' &lt;&lt; y &lt;&lt;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endl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;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cout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&lt;&lt; *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ptr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&lt;&lt;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endl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ptr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= &amp;y;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(*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ptr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)++;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&lt;&lt; x &lt;&lt; ' ' &lt;&lt; y &lt;&lt;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endl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&lt;&lt; *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ptr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&lt;&lt;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endl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75538" y="2516384"/>
            <a:ext cx="31130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ea typeface="Consolas Regular" charset="0"/>
                <a:cs typeface="Consolas Regular" charset="0"/>
              </a:rPr>
              <a:t>x</a:t>
            </a:r>
            <a:endParaRPr lang="en-US" dirty="0"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3464" y="2516384"/>
            <a:ext cx="1562432" cy="3093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75538" y="2963417"/>
            <a:ext cx="31130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03464" y="2971300"/>
            <a:ext cx="1562432" cy="3093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75538" y="3410450"/>
            <a:ext cx="56457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ea typeface="Consolas Regular" charset="0"/>
                <a:cs typeface="Consolas Regular" charset="0"/>
              </a:rPr>
              <a:t>ptr</a:t>
            </a:r>
            <a:endParaRPr lang="en-US" dirty="0"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03464" y="3426216"/>
            <a:ext cx="1562432" cy="3093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</p:txBody>
      </p:sp>
      <p:cxnSp>
        <p:nvCxnSpPr>
          <p:cNvPr id="24" name="Curved Connector 23"/>
          <p:cNvCxnSpPr>
            <a:stCxn id="13" idx="1"/>
            <a:endCxn id="9" idx="1"/>
          </p:cNvCxnSpPr>
          <p:nvPr/>
        </p:nvCxnSpPr>
        <p:spPr>
          <a:xfrm rot="10800000">
            <a:off x="5903464" y="2671083"/>
            <a:ext cx="12700" cy="909832"/>
          </a:xfrm>
          <a:prstGeom prst="curvedConnector3">
            <a:avLst>
              <a:gd name="adj1" fmla="val 3289655"/>
            </a:avLst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74386" y="2963417"/>
            <a:ext cx="409086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10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903464" y="2514085"/>
            <a:ext cx="1562432" cy="3093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20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824428" y="4584720"/>
            <a:ext cx="2354159" cy="16436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81724" y="4313341"/>
            <a:ext cx="1569276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halkduster"/>
                <a:cs typeface="Chalkduster"/>
              </a:rPr>
              <a:t>Screen output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3464" y="4675634"/>
            <a:ext cx="745717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20 10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03464" y="5014188"/>
            <a:ext cx="409086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20</a:t>
            </a:r>
          </a:p>
        </p:txBody>
      </p:sp>
      <p:cxnSp>
        <p:nvCxnSpPr>
          <p:cNvPr id="22" name="Curved Connector 21"/>
          <p:cNvCxnSpPr>
            <a:stCxn id="13" idx="1"/>
            <a:endCxn id="11" idx="1"/>
          </p:cNvCxnSpPr>
          <p:nvPr/>
        </p:nvCxnSpPr>
        <p:spPr>
          <a:xfrm rot="10800000">
            <a:off x="5903464" y="3125999"/>
            <a:ext cx="12700" cy="454916"/>
          </a:xfrm>
          <a:prstGeom prst="curvedConnector3">
            <a:avLst>
              <a:gd name="adj1" fmla="val 3413796"/>
            </a:avLst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903464" y="2971300"/>
            <a:ext cx="1562432" cy="3093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11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03464" y="5352742"/>
            <a:ext cx="745717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20 11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03464" y="5691296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11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44149" y="2492484"/>
            <a:ext cx="4580322" cy="786463"/>
          </a:xfrm>
          <a:prstGeom prst="round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*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ptr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</a:t>
            </a:r>
            <a:r>
              <a:rPr lang="en-US" dirty="0">
                <a:latin typeface="Avenir Next Condensed Regular" charset="0"/>
              </a:rPr>
              <a:t>can be viewed as an alias (i.e., another name) of the variable that the pointer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ptr</a:t>
            </a:r>
            <a:r>
              <a:rPr lang="en-US" dirty="0">
                <a:latin typeface="Avenir Next Condensed Regular" charset="0"/>
              </a:rPr>
              <a:t> points to.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57332" y="3280168"/>
            <a:ext cx="4428935" cy="903447"/>
          </a:xfrm>
          <a:prstGeom prst="round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Condensed Regular" charset="0"/>
              </a:rPr>
              <a:t>Note that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*</a:t>
            </a:r>
            <a:r>
              <a:rPr lang="en-US" dirty="0">
                <a:latin typeface="Avenir Next Condensed Regular" charset="0"/>
              </a:rPr>
              <a:t> is both used (1)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Next Condensed Regular" charset="0"/>
              </a:rPr>
              <a:t>declare</a:t>
            </a:r>
            <a:r>
              <a:rPr lang="en-US" dirty="0">
                <a:latin typeface="Avenir Next Condensed Regular" charset="0"/>
              </a:rPr>
              <a:t> a pointer and (2)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Next Condensed Regular" charset="0"/>
              </a:rPr>
              <a:t>dereference</a:t>
            </a:r>
            <a:r>
              <a:rPr lang="en-US" dirty="0">
                <a:latin typeface="Avenir Next Condensed Regular" charset="0"/>
              </a:rPr>
              <a:t> a pointer.  It has different meanings in the two cases.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2186581" y="4182394"/>
            <a:ext cx="3458211" cy="948778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Condensed Regular" charset="0"/>
              </a:rPr>
              <a:t>The parentheses are necessary since the </a:t>
            </a:r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++</a:t>
            </a:r>
            <a:r>
              <a:rPr lang="en-US" dirty="0">
                <a:latin typeface="Avenir Next Condensed Regular" charset="0"/>
              </a:rPr>
              <a:t> operator takes high precedence over </a:t>
            </a:r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*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2051638" y="5125420"/>
            <a:ext cx="682672" cy="13045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47977" y="6228413"/>
            <a:ext cx="171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charset="0"/>
              </a:rPr>
              <a:t>dereference.cpp</a:t>
            </a:r>
          </a:p>
        </p:txBody>
      </p:sp>
    </p:spTree>
    <p:extLst>
      <p:ext uri="{BB962C8B-B14F-4D97-AF65-F5344CB8AC3E}">
        <p14:creationId xmlns:p14="http://schemas.microsoft.com/office/powerpoint/2010/main" val="9445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7" grpId="0"/>
      <p:bldP spid="38" grpId="0" animBg="1"/>
      <p:bldP spid="39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1353" y="877016"/>
            <a:ext cx="3032676" cy="2173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x = 10, y = 20;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string s = 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abc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";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* ptr1, * ptr2;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* ptr3;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string * ptr4;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61487" y="345782"/>
            <a:ext cx="5455662" cy="4694944"/>
          </a:xfrm>
          <a:prstGeom prst="roundRect">
            <a:avLst>
              <a:gd name="adj" fmla="val 663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Avenir Next Condensed Regular" charset="0"/>
              </a:rPr>
              <a:t>What are the results of the followings?</a:t>
            </a:r>
          </a:p>
          <a:p>
            <a:pPr marL="341313" indent="-341313">
              <a:spcBef>
                <a:spcPts val="2400"/>
              </a:spcBef>
              <a:buFont typeface="Arial" pitchFamily="34" charset="0"/>
              <a:buChar char="•"/>
            </a:pPr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ptr1 = &amp;x;</a:t>
            </a:r>
          </a:p>
          <a:p>
            <a:pPr marL="341313" indent="-341313">
              <a:spcBef>
                <a:spcPts val="2400"/>
              </a:spcBef>
              <a:buFont typeface="Arial" pitchFamily="34" charset="0"/>
              <a:buChar char="•"/>
            </a:pPr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ptr2 = &amp;y;</a:t>
            </a:r>
          </a:p>
          <a:p>
            <a:pPr marL="341313" indent="-341313">
              <a:spcBef>
                <a:spcPts val="2400"/>
              </a:spcBef>
              <a:buFont typeface="Arial" pitchFamily="34" charset="0"/>
              <a:buChar char="•"/>
            </a:pPr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ptr3 = &amp;y;</a:t>
            </a:r>
          </a:p>
          <a:p>
            <a:pPr marL="341313" indent="-341313">
              <a:spcBef>
                <a:spcPts val="2400"/>
              </a:spcBef>
              <a:buFont typeface="Arial" pitchFamily="34" charset="0"/>
              <a:buChar char="•"/>
            </a:pPr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ptr4 = &amp;y;</a:t>
            </a:r>
          </a:p>
          <a:p>
            <a:pPr marL="341313" indent="-341313">
              <a:spcBef>
                <a:spcPts val="2400"/>
              </a:spcBef>
              <a:buFont typeface="Arial" pitchFamily="34" charset="0"/>
              <a:buChar char="•"/>
            </a:pPr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*ptr1 = *ptr2;</a:t>
            </a:r>
          </a:p>
          <a:p>
            <a:pPr marL="341313" indent="-341313">
              <a:spcBef>
                <a:spcPts val="2400"/>
              </a:spcBef>
              <a:buFont typeface="Arial" pitchFamily="34" charset="0"/>
              <a:buChar char="•"/>
            </a:pPr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*ptr3 = *&amp;x - 10;</a:t>
            </a:r>
          </a:p>
          <a:p>
            <a:pPr marL="341313" indent="-341313">
              <a:spcBef>
                <a:spcPts val="2400"/>
              </a:spcBef>
              <a:buFont typeface="Arial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  <a:ea typeface="Consolas Regular" charset="0"/>
                <a:cs typeface="Consolas Regular" charset="0"/>
              </a:rPr>
              <a:t>cout</a:t>
            </a:r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 &lt;&lt; *ptr3;</a:t>
            </a:r>
          </a:p>
        </p:txBody>
      </p:sp>
      <p:sp>
        <p:nvSpPr>
          <p:cNvPr id="9" name="Rectangle 8"/>
          <p:cNvSpPr/>
          <p:nvPr/>
        </p:nvSpPr>
        <p:spPr>
          <a:xfrm>
            <a:off x="5806888" y="967714"/>
            <a:ext cx="2401901" cy="4178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ptr1 </a:t>
            </a:r>
            <a:r>
              <a:rPr lang="en-US" dirty="0">
                <a:latin typeface="Avenir Next Condensed Regular" charset="0"/>
                <a:ea typeface="Consolas Regular" charset="0"/>
                <a:cs typeface="Consolas Regular" charset="0"/>
              </a:rPr>
              <a:t>points to</a:t>
            </a:r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 x</a:t>
            </a:r>
            <a:endParaRPr lang="en-US" dirty="0">
              <a:latin typeface="Calibri Light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887" y="1575789"/>
            <a:ext cx="2401901" cy="4178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ptr2 </a:t>
            </a:r>
            <a:r>
              <a:rPr lang="en-US" dirty="0">
                <a:latin typeface="Avenir Next Condensed Regular" charset="0"/>
                <a:ea typeface="Consolas Regular" charset="0"/>
                <a:cs typeface="Consolas Regular" charset="0"/>
              </a:rPr>
              <a:t>points to</a:t>
            </a:r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 y</a:t>
            </a:r>
            <a:endParaRPr lang="en-US" dirty="0">
              <a:latin typeface="Calibri Light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24820" y="2719111"/>
            <a:ext cx="3346225" cy="5901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Condensed Regular" charset="0"/>
                <a:ea typeface="Consolas Regular" charset="0"/>
                <a:cs typeface="Consolas Regular" charset="0"/>
              </a:rPr>
              <a:t>Error! A pointer to </a:t>
            </a:r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string </a:t>
            </a:r>
            <a:r>
              <a:rPr lang="en-US" dirty="0">
                <a:latin typeface="Avenir Next Condensed Regular" charset="0"/>
                <a:ea typeface="Consolas Regular" charset="0"/>
                <a:cs typeface="Consolas Regular" charset="0"/>
              </a:rPr>
              <a:t>cannot store the address of an </a:t>
            </a:r>
            <a:r>
              <a:rPr lang="en-US" dirty="0" err="1">
                <a:latin typeface="Consolas" panose="020B0609020204030204" pitchFamily="49" charset="0"/>
                <a:ea typeface="Consolas Regular" charset="0"/>
                <a:cs typeface="Consolas Regular" charset="0"/>
              </a:rPr>
              <a:t>int</a:t>
            </a:r>
            <a:endParaRPr lang="en-US" dirty="0"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06888" y="2146695"/>
            <a:ext cx="2401901" cy="4178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ptr3 </a:t>
            </a:r>
            <a:r>
              <a:rPr lang="en-US" dirty="0">
                <a:latin typeface="Avenir Next Condensed Regular" charset="0"/>
                <a:ea typeface="Consolas Regular" charset="0"/>
                <a:cs typeface="Consolas Regular" charset="0"/>
              </a:rPr>
              <a:t>also points to y</a:t>
            </a:r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89318" y="3376764"/>
            <a:ext cx="2401901" cy="4369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x </a:t>
            </a:r>
            <a:r>
              <a:rPr lang="en-US" dirty="0">
                <a:latin typeface="Avenir Next Condensed Regular" charset="0"/>
                <a:ea typeface="Consolas Regular" charset="0"/>
                <a:cs typeface="Consolas Regular" charset="0"/>
              </a:rPr>
              <a:t>now stores</a:t>
            </a:r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 20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19049" y="3942945"/>
            <a:ext cx="2401901" cy="4369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y </a:t>
            </a:r>
            <a:r>
              <a:rPr lang="en-US" dirty="0">
                <a:latin typeface="Avenir Next Condensed Regular" charset="0"/>
                <a:ea typeface="Consolas Regular" charset="0"/>
                <a:cs typeface="Consolas Regular" charset="0"/>
              </a:rPr>
              <a:t>now stores</a:t>
            </a:r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 10</a:t>
            </a:r>
            <a:endParaRPr lang="en-US" dirty="0">
              <a:latin typeface="Calibri Light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89318" y="4516392"/>
            <a:ext cx="2401901" cy="4369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8410" y="4027470"/>
            <a:ext cx="476410" cy="26790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52500" y="4295376"/>
            <a:ext cx="4343400" cy="1728906"/>
            <a:chOff x="952500" y="4295376"/>
            <a:chExt cx="4343400" cy="1728906"/>
          </a:xfrm>
          <a:effectLst/>
        </p:grpSpPr>
        <p:sp>
          <p:nvSpPr>
            <p:cNvPr id="18" name="Rounded Rectangle 17"/>
            <p:cNvSpPr/>
            <p:nvPr/>
          </p:nvSpPr>
          <p:spPr>
            <a:xfrm>
              <a:off x="952500" y="5237819"/>
              <a:ext cx="4343400" cy="786463"/>
            </a:xfrm>
            <a:prstGeom prst="roundRect">
              <a:avLst/>
            </a:prstGeom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ea typeface="Consolas Regular" charset="0"/>
                  <a:cs typeface="Consolas Regular" charset="0"/>
                </a:rPr>
                <a:t>&amp;</a:t>
              </a:r>
              <a:r>
                <a:rPr lang="en-US" dirty="0">
                  <a:latin typeface="Avenir Next Condensed Regular" charset="0"/>
                </a:rPr>
                <a:t> and 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ea typeface="Consolas Regular" charset="0"/>
                  <a:cs typeface="Consolas Regular" charset="0"/>
                </a:rPr>
                <a:t>*</a:t>
              </a:r>
              <a:r>
                <a:rPr lang="en-US" dirty="0">
                  <a:latin typeface="Avenir Next Condensed Regular" charset="0"/>
                </a:rPr>
                <a:t> are inverse of each other</a:t>
              </a:r>
            </a:p>
          </p:txBody>
        </p:sp>
        <p:cxnSp>
          <p:nvCxnSpPr>
            <p:cNvPr id="21" name="Curved Connector 20"/>
            <p:cNvCxnSpPr>
              <a:stCxn id="18" idx="0"/>
              <a:endCxn id="19" idx="2"/>
            </p:cNvCxnSpPr>
            <p:nvPr/>
          </p:nvCxnSpPr>
          <p:spPr>
            <a:xfrm rot="5400000" flipH="1" flipV="1">
              <a:off x="3734185" y="3685390"/>
              <a:ext cx="942444" cy="2162415"/>
            </a:xfrm>
            <a:prstGeom prst="curvedConnector3">
              <a:avLst>
                <a:gd name="adj1" fmla="val 27985"/>
              </a:avLst>
            </a:prstGeom>
            <a:ln>
              <a:tailEnd type="arrow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762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683599" y="2825782"/>
            <a:ext cx="2004560" cy="2514621"/>
          </a:xfrm>
          <a:prstGeom prst="rect">
            <a:avLst/>
          </a:prstGeom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Access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pointer that points to a compound data (e.g., a structure or a class):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A2D5F323-9395-A24C-8003-89F99F5948A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3880" y="2551099"/>
            <a:ext cx="3234978" cy="30812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struct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Date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day;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month;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year;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};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Date today;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Date *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dPtr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= &amp;today;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37445" y="4564316"/>
            <a:ext cx="691215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ea typeface="Consolas Regular" charset="0"/>
                <a:cs typeface="Consolas Regular" charset="0"/>
              </a:rPr>
              <a:t>dPtr</a:t>
            </a:r>
            <a:endParaRPr lang="en-US" dirty="0"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</p:txBody>
      </p:sp>
      <p:cxnSp>
        <p:nvCxnSpPr>
          <p:cNvPr id="19" name="Curved Connector 18"/>
          <p:cNvCxnSpPr>
            <a:stCxn id="24" idx="1"/>
            <a:endCxn id="29" idx="1"/>
          </p:cNvCxnSpPr>
          <p:nvPr/>
        </p:nvCxnSpPr>
        <p:spPr>
          <a:xfrm rot="10800000">
            <a:off x="4823300" y="3082303"/>
            <a:ext cx="12700" cy="1696647"/>
          </a:xfrm>
          <a:prstGeom prst="curvedConnector3">
            <a:avLst>
              <a:gd name="adj1" fmla="val 4583190"/>
            </a:avLst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823300" y="2927603"/>
            <a:ext cx="2706361" cy="1506083"/>
            <a:chOff x="4823300" y="2927603"/>
            <a:chExt cx="2706361" cy="1506083"/>
          </a:xfrm>
          <a:effectLst/>
        </p:grpSpPr>
        <p:sp>
          <p:nvSpPr>
            <p:cNvPr id="20" name="Rectangle 19"/>
            <p:cNvSpPr/>
            <p:nvPr/>
          </p:nvSpPr>
          <p:spPr>
            <a:xfrm>
              <a:off x="4823300" y="2927603"/>
              <a:ext cx="1778865" cy="15060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11808" y="2960897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ea typeface="Consolas Regular" charset="0"/>
                  <a:cs typeface="Consolas Regular" charset="0"/>
                </a:rPr>
                <a:t>today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78715" y="3066935"/>
              <a:ext cx="1023557" cy="3093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78715" y="3513968"/>
              <a:ext cx="1023557" cy="3093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78715" y="3961001"/>
              <a:ext cx="1023557" cy="3093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0265" y="3066935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ea typeface="Consolas Regular" charset="0"/>
                  <a:cs typeface="Consolas Regular" charset="0"/>
                </a:rPr>
                <a:t>day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35538" y="3515589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latin typeface="Consolas" panose="020B0609020204030204" pitchFamily="49" charset="0"/>
                  <a:ea typeface="Consolas Regular" charset="0"/>
                  <a:cs typeface="Consolas Regular" charset="0"/>
                </a:rPr>
                <a:t>month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34924" y="396100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latin typeface="Consolas" panose="020B0609020204030204" pitchFamily="49" charset="0"/>
                  <a:ea typeface="Consolas Regular" charset="0"/>
                  <a:cs typeface="Consolas Regular" charset="0"/>
                </a:rPr>
                <a:t>year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4823300" y="4624250"/>
            <a:ext cx="1778865" cy="3093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23300" y="2927603"/>
            <a:ext cx="186965" cy="3093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258765" y="5815114"/>
            <a:ext cx="4343400" cy="596017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Condensed Regular" charset="0"/>
              </a:rPr>
              <a:t>Declare a pointer to a structure of type </a:t>
            </a:r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Date</a:t>
            </a:r>
            <a:r>
              <a:rPr lang="en-US" dirty="0">
                <a:latin typeface="Avenir Next Condensed Regular" charset="0"/>
              </a:rPr>
              <a:t> and assign the address of </a:t>
            </a:r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today</a:t>
            </a:r>
            <a:r>
              <a:rPr lang="en-US" dirty="0">
                <a:latin typeface="Avenir Next Condensed Regular" charset="0"/>
              </a:rPr>
              <a:t> to it.</a:t>
            </a:r>
          </a:p>
        </p:txBody>
      </p:sp>
      <p:cxnSp>
        <p:nvCxnSpPr>
          <p:cNvPr id="34" name="Straight Arrow Connector 33"/>
          <p:cNvCxnSpPr>
            <a:stCxn id="32" idx="0"/>
          </p:cNvCxnSpPr>
          <p:nvPr/>
        </p:nvCxnSpPr>
        <p:spPr>
          <a:xfrm flipH="1" flipV="1">
            <a:off x="3423424" y="5452946"/>
            <a:ext cx="1007041" cy="36216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97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Access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may access the members of the structure in the following ways: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52047" y="2551100"/>
            <a:ext cx="2960317" cy="522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today.year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= 2015;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136999" y="2800043"/>
            <a:ext cx="4223229" cy="547141"/>
          </a:xfrm>
          <a:prstGeom prst="round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Condensed Regular" charset="0"/>
              </a:rPr>
              <a:t>By using the dot operator of a structure</a:t>
            </a:r>
            <a:endParaRPr lang="en-US" dirty="0"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52047" y="3580760"/>
            <a:ext cx="2960317" cy="522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(*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dPtr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).year = 2015;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137000" y="3760547"/>
            <a:ext cx="4223228" cy="1212897"/>
          </a:xfrm>
          <a:prstGeom prst="round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Condensed Regular" charset="0"/>
              </a:rPr>
              <a:t>By first dereferencing the pointer to obtain a structure, then using the dot operator.</a:t>
            </a:r>
          </a:p>
          <a:p>
            <a:pPr algn="ctr"/>
            <a:r>
              <a:rPr lang="en-US" dirty="0">
                <a:latin typeface="Avenir Next Condensed Regular" charset="0"/>
              </a:rPr>
              <a:t>Note that the parentheses are necessary here, as . (dot) takes higher precedence over * (star)</a:t>
            </a:r>
            <a:endParaRPr lang="en-US" dirty="0"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52047" y="5071462"/>
            <a:ext cx="2960317" cy="522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dPtr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-&gt;year = 2015;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137000" y="5484825"/>
            <a:ext cx="4223228" cy="641338"/>
          </a:xfrm>
          <a:prstGeom prst="round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Condensed Regular" charset="0"/>
              </a:rPr>
              <a:t>By using the </a:t>
            </a:r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-&gt;</a:t>
            </a:r>
            <a:r>
              <a:rPr lang="en-US" dirty="0">
                <a:latin typeface="Avenir Next Condensed Regular" charset="0"/>
              </a:rPr>
              <a:t> shorthand (which means member of pointer)</a:t>
            </a:r>
            <a:endParaRPr lang="en-US" dirty="0"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7977" y="5987018"/>
            <a:ext cx="2314864" cy="369332"/>
          </a:xfrm>
          <a:prstGeom prst="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Avenir Next Condensed Regular" charset="0"/>
              </a:rPr>
              <a:t>Check </a:t>
            </a:r>
            <a:r>
              <a:rPr lang="en-US" dirty="0">
                <a:latin typeface="Calibri Light" charset="0"/>
              </a:rPr>
              <a:t>pointer_date.cpp</a:t>
            </a:r>
          </a:p>
        </p:txBody>
      </p:sp>
    </p:spTree>
    <p:extLst>
      <p:ext uri="{BB962C8B-B14F-4D97-AF65-F5344CB8AC3E}">
        <p14:creationId xmlns:p14="http://schemas.microsoft.com/office/powerpoint/2010/main" val="30614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Access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 functions of a class can also be accessed in the same ways.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A2D5F323-9395-A24C-8003-89F99F5948A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75980" y="2497311"/>
            <a:ext cx="7799294" cy="29276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string s = "good day!";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string *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sPtr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= &amp;s;     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&lt;&lt;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s.length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() &lt;&lt;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endl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&lt;&lt; "1st word: " &lt;&lt;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(*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sPtr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substr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(0, 4) &lt;&lt;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endl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&lt;&lt; "2nd word: " &lt;&lt;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sPtr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-&gt;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substr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(5, 3) &lt;&lt;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endl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&lt;&lt; "sixth letter: " &lt;&lt;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(*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sPtr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[5] &lt;&lt;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endl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32936" y="5632396"/>
            <a:ext cx="2389734" cy="596017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ea typeface="Consolas Regular" charset="0"/>
                <a:cs typeface="Consolas Regular" charset="0"/>
              </a:rPr>
              <a:t>sPtr</a:t>
            </a:r>
            <a:r>
              <a:rPr lang="en-US" dirty="0">
                <a:latin typeface="Avenir Next Condensed Regular" charset="0"/>
              </a:rPr>
              <a:t> is like an alias to </a:t>
            </a:r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s</a:t>
            </a: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H="1" flipV="1">
            <a:off x="5132936" y="5196468"/>
            <a:ext cx="1194867" cy="43592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5980" y="5424928"/>
            <a:ext cx="191353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charset="0"/>
              </a:rPr>
              <a:t>pointer_string.cpp</a:t>
            </a:r>
          </a:p>
        </p:txBody>
      </p:sp>
    </p:spTree>
    <p:extLst>
      <p:ext uri="{BB962C8B-B14F-4D97-AF65-F5344CB8AC3E}">
        <p14:creationId xmlns:p14="http://schemas.microsoft.com/office/powerpoint/2010/main" val="225180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2" y="1319134"/>
            <a:ext cx="8857397" cy="4909279"/>
          </a:xfrm>
        </p:spPr>
        <p:txBody>
          <a:bodyPr/>
          <a:lstStyle/>
          <a:p>
            <a:r>
              <a:rPr lang="en-US" dirty="0"/>
              <a:t>A pointer that does not point to a valid object is called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dangling pointer</a:t>
            </a:r>
            <a:r>
              <a:rPr lang="en-US" dirty="0"/>
              <a:t>. </a:t>
            </a:r>
          </a:p>
          <a:p>
            <a:r>
              <a:rPr lang="en-US" dirty="0"/>
              <a:t>Dereferencing a dangling pointer will lead to unpredictable result and sometimes may crash your program.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71389" y="3357923"/>
            <a:ext cx="5244993" cy="1521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*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dangling_ptr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&lt;&lt; *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dangling_ptr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&lt;&lt;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endl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74474" y="4387583"/>
            <a:ext cx="2627375" cy="859030"/>
          </a:xfrm>
          <a:prstGeom prst="roundRect">
            <a:avLst/>
          </a:prstGeom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Condensed Regular" charset="0"/>
              </a:rPr>
              <a:t>What is the result?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356517" y="5140700"/>
            <a:ext cx="4817327" cy="1398212"/>
          </a:xfrm>
          <a:prstGeom prst="round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Condensed Regular" charset="0"/>
              </a:rPr>
              <a:t>Since </a:t>
            </a:r>
            <a:r>
              <a:rPr lang="en-US" dirty="0" err="1">
                <a:latin typeface="Consolas" panose="020B0609020204030204" pitchFamily="49" charset="0"/>
                <a:ea typeface="Consolas Regular" charset="0"/>
                <a:cs typeface="Consolas Regular" charset="0"/>
              </a:rPr>
              <a:t>dangling_ptr</a:t>
            </a:r>
            <a:r>
              <a:rPr lang="en-US" dirty="0">
                <a:latin typeface="Avenir Next Condensed Regular" charset="0"/>
              </a:rPr>
              <a:t> is not initialized, it stores an address which is just some garbage value.</a:t>
            </a:r>
          </a:p>
          <a:p>
            <a:pPr algn="ctr"/>
            <a:r>
              <a:rPr lang="en-US" dirty="0">
                <a:latin typeface="Avenir Next Condensed Regular" charset="0"/>
              </a:rPr>
              <a:t>The result of the statement depends on where </a:t>
            </a:r>
            <a:r>
              <a:rPr lang="en-US" dirty="0" err="1">
                <a:latin typeface="Consolas" panose="020B0609020204030204" pitchFamily="49" charset="0"/>
                <a:ea typeface="Consolas Regular" charset="0"/>
                <a:cs typeface="Consolas Regular" charset="0"/>
              </a:rPr>
              <a:t>dangling_ptr</a:t>
            </a:r>
            <a:r>
              <a:rPr lang="en-US" dirty="0">
                <a:latin typeface="Avenir Next Condensed Regular" charset="0"/>
              </a:rPr>
              <a:t> points to.</a:t>
            </a:r>
          </a:p>
        </p:txBody>
      </p:sp>
    </p:spTree>
    <p:extLst>
      <p:ext uri="{BB962C8B-B14F-4D97-AF65-F5344CB8AC3E}">
        <p14:creationId xmlns:p14="http://schemas.microsoft.com/office/powerpoint/2010/main" val="64446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may assign a zero value (using the keyword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en-US" dirty="0"/>
              <a:t>) to a pointer which means that the pointer points to nothing.</a:t>
            </a:r>
          </a:p>
          <a:p>
            <a:r>
              <a:rPr lang="en-US" dirty="0"/>
              <a:t>The pointer is then called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null pointer</a:t>
            </a:r>
            <a:r>
              <a:rPr lang="en-US" dirty="0"/>
              <a:t> or a zero pointer.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A2D5F323-9395-A24C-8003-89F99F5948A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89314" y="3373292"/>
            <a:ext cx="3688336" cy="1014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*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ptr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nullptr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&lt;&lt; *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ptr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&lt;&lt;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endl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542577" y="3373292"/>
            <a:ext cx="2817651" cy="789786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Condensed Regular" charset="0"/>
              </a:rPr>
              <a:t>Dereferencing a null pointer will crash the program</a:t>
            </a:r>
            <a:endParaRPr lang="en-US" dirty="0"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4633475" y="3768185"/>
            <a:ext cx="909102" cy="20112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589314" y="4879362"/>
            <a:ext cx="3688336" cy="1014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if (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ptr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!=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nullptr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&lt;&lt; *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ptr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&lt;&lt;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endl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;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542577" y="4581353"/>
            <a:ext cx="3010408" cy="596017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Condensed Regular" charset="0"/>
              </a:rPr>
              <a:t>Check if a pointer is null before using it</a:t>
            </a:r>
            <a:endParaRPr lang="en-US" dirty="0"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4633475" y="4879362"/>
            <a:ext cx="909102" cy="29800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542578" y="5222705"/>
            <a:ext cx="3144222" cy="1219907"/>
          </a:xfrm>
          <a:prstGeom prst="round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nullptr</a:t>
            </a:r>
            <a:r>
              <a:rPr lang="en-US" dirty="0">
                <a:latin typeface="Avenir Next Condensed Regular" charset="0"/>
              </a:rPr>
              <a:t> is a constant that equals </a:t>
            </a:r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0</a:t>
            </a:r>
            <a:r>
              <a:rPr lang="en-US" dirty="0">
                <a:latin typeface="Avenir Next Condensed Regular" charset="0"/>
              </a:rPr>
              <a:t>, so we may use either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nullptr</a:t>
            </a:r>
            <a:r>
              <a:rPr lang="en-US" dirty="0">
                <a:latin typeface="Avenir Next Condensed Regular" charset="0"/>
              </a:rPr>
              <a:t> or </a:t>
            </a:r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0</a:t>
            </a:r>
            <a:r>
              <a:rPr lang="en-US" dirty="0">
                <a:latin typeface="Avenir Next Condensed Regular" charset="0"/>
              </a:rPr>
              <a:t>.  (Prior to C++11, the constant NULL is used instead.)</a:t>
            </a:r>
            <a:endParaRPr lang="en-US" dirty="0"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89314" y="5987018"/>
            <a:ext cx="1711751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charset="0"/>
              </a:rPr>
              <a:t>null_pointer.cpp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14755" y="3602300"/>
            <a:ext cx="1178666" cy="338554"/>
            <a:chOff x="6527892" y="277318"/>
            <a:chExt cx="1178666" cy="338554"/>
          </a:xfrm>
          <a:effectLst/>
        </p:grpSpPr>
        <p:sp>
          <p:nvSpPr>
            <p:cNvPr id="19" name="Rectangle 18"/>
            <p:cNvSpPr/>
            <p:nvPr/>
          </p:nvSpPr>
          <p:spPr>
            <a:xfrm>
              <a:off x="7045377" y="329783"/>
              <a:ext cx="261079" cy="2548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 Light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27892" y="277318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nsolas" panose="020B0609020204030204" pitchFamily="49" charset="0"/>
                  <a:ea typeface="Consolas Regular" charset="0"/>
                  <a:cs typeface="Consolas Regular" charset="0"/>
                </a:rPr>
                <a:t>ptr</a:t>
              </a:r>
              <a:endParaRPr lang="en-US" sz="1600" dirty="0">
                <a:latin typeface="Consolas" panose="020B0609020204030204" pitchFamily="49" charset="0"/>
                <a:ea typeface="Consolas Regular" charset="0"/>
                <a:cs typeface="Consolas Regular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180289" y="457200"/>
              <a:ext cx="442209" cy="0"/>
            </a:xfrm>
            <a:prstGeom prst="straightConnector1">
              <a:avLst/>
            </a:prstGeom>
            <a:ln w="19050"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622498" y="329783"/>
              <a:ext cx="0" cy="254833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664528" y="356615"/>
              <a:ext cx="0" cy="201168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706558" y="384047"/>
              <a:ext cx="0" cy="146304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91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5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4137" y="961680"/>
            <a:ext cx="3260244" cy="1182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Date today;</a:t>
            </a:r>
          </a:p>
          <a:p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Date * dPtr;</a:t>
            </a:r>
          </a:p>
          <a:p>
            <a:endParaRPr lang="nn-NO" sz="1600" dirty="0">
              <a:solidFill>
                <a:schemeClr val="tx1"/>
              </a:solidFill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  <a:p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cout &lt;&lt; dPtr-&gt;month;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4137" y="3649929"/>
            <a:ext cx="2897279" cy="1310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Date today;</a:t>
            </a:r>
          </a:p>
          <a:p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Date * dPtr </a:t>
            </a:r>
            <a:r>
              <a:rPr lang="nn-NO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= 0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;</a:t>
            </a:r>
          </a:p>
          <a:p>
            <a:endParaRPr lang="nn-NO" sz="1600" dirty="0">
              <a:solidFill>
                <a:schemeClr val="tx1"/>
              </a:solidFill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  <a:p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cout &lt;&lt; dPtr-&gt;month;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812" y="485522"/>
            <a:ext cx="5848268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 Light" charset="0"/>
              </a:rPr>
              <a:t>What's wrong with the following statements?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5193" y="2407171"/>
            <a:ext cx="1839543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 Light" charset="0"/>
              </a:rPr>
              <a:t>How to fix it?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836511" y="1058782"/>
            <a:ext cx="3965097" cy="859030"/>
          </a:xfrm>
          <a:prstGeom prst="roundRect">
            <a:avLst/>
          </a:prstGeom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ea typeface="Consolas Regular" charset="0"/>
                <a:cs typeface="Consolas Regular" charset="0"/>
              </a:rPr>
              <a:t>dPtr</a:t>
            </a:r>
            <a:r>
              <a:rPr lang="en-US" dirty="0">
                <a:latin typeface="Avenir Next Condensed Regular" charset="0"/>
              </a:rPr>
              <a:t> is a dangling pointer.  Accessing </a:t>
            </a:r>
            <a:r>
              <a:rPr lang="en-US" dirty="0" err="1">
                <a:latin typeface="Consolas" panose="020B0609020204030204" pitchFamily="49" charset="0"/>
                <a:ea typeface="Consolas Regular" charset="0"/>
                <a:cs typeface="Consolas Regular" charset="0"/>
              </a:rPr>
              <a:t>dPtr</a:t>
            </a:r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-&gt;month</a:t>
            </a:r>
            <a:r>
              <a:rPr lang="en-US" dirty="0">
                <a:latin typeface="Avenir Next Condensed Regular" charset="0"/>
              </a:rPr>
              <a:t> is error prone.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3216" y="3337240"/>
            <a:ext cx="66524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 Condensed Regular" charset="0"/>
              </a:rPr>
              <a:t>Trial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24200" y="1553671"/>
            <a:ext cx="623889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Calibri Light" charset="0"/>
                <a:sym typeface="Wingdings"/>
              </a:rPr>
              <a:t></a:t>
            </a:r>
            <a:endParaRPr lang="en-US" sz="5400" dirty="0">
              <a:solidFill>
                <a:srgbClr val="FF0000"/>
              </a:solidFill>
              <a:latin typeface="Calibri Ligh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12622" y="4360769"/>
            <a:ext cx="623889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Calibri Light" charset="0"/>
                <a:sym typeface="Wingdings"/>
              </a:rPr>
              <a:t></a:t>
            </a:r>
            <a:endParaRPr lang="en-US" sz="5400" dirty="0">
              <a:solidFill>
                <a:srgbClr val="FF0000"/>
              </a:solidFill>
              <a:latin typeface="Calibri Light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85193" y="5081798"/>
            <a:ext cx="3519188" cy="859030"/>
          </a:xfrm>
          <a:prstGeom prst="roundRect">
            <a:avLst/>
          </a:prstGeom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ea typeface="Consolas Regular" charset="0"/>
                <a:cs typeface="Consolas Regular" charset="0"/>
              </a:rPr>
              <a:t>dPtr</a:t>
            </a:r>
            <a:r>
              <a:rPr lang="en-US" dirty="0">
                <a:latin typeface="Avenir Next Condensed Regular" charset="0"/>
              </a:rPr>
              <a:t> is a null/zero pointer.  Accessing </a:t>
            </a:r>
            <a:r>
              <a:rPr lang="en-US" dirty="0" err="1">
                <a:latin typeface="Consolas" panose="020B0609020204030204" pitchFamily="49" charset="0"/>
                <a:ea typeface="Consolas Regular" charset="0"/>
                <a:cs typeface="Consolas Regular" charset="0"/>
              </a:rPr>
              <a:t>dPtr</a:t>
            </a:r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-&gt;month</a:t>
            </a:r>
            <a:r>
              <a:rPr lang="en-US" dirty="0">
                <a:latin typeface="Avenir Next Condensed Regular" charset="0"/>
              </a:rPr>
              <a:t> will crash the program.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85955" y="2662490"/>
            <a:ext cx="3148132" cy="12685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Date today;</a:t>
            </a:r>
          </a:p>
          <a:p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Date * dPtr </a:t>
            </a:r>
            <a:r>
              <a:rPr lang="nn-NO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= &amp;</a:t>
            </a:r>
            <a:r>
              <a:rPr lang="nn-NO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today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;</a:t>
            </a:r>
          </a:p>
          <a:p>
            <a:endParaRPr lang="nn-NO" sz="1600" dirty="0">
              <a:solidFill>
                <a:schemeClr val="tx1"/>
              </a:solidFill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  <a:p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cout &lt;&lt; dPtr-&gt;month;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5035" y="2364325"/>
            <a:ext cx="66524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 Condensed Regular" charset="0"/>
              </a:rPr>
              <a:t>Trial 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38014" y="4447508"/>
            <a:ext cx="3148132" cy="14933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Date today;</a:t>
            </a:r>
          </a:p>
          <a:p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Date * dPtr </a:t>
            </a:r>
            <a:r>
              <a:rPr lang="nn-NO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= 0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;</a:t>
            </a:r>
          </a:p>
          <a:p>
            <a:endParaRPr lang="nn-NO" sz="1600" dirty="0">
              <a:solidFill>
                <a:schemeClr val="tx1"/>
              </a:solidFill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  <a:p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if (dPtr != 0)</a:t>
            </a:r>
          </a:p>
          <a:p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	cout &lt;&lt; dPtr-&gt;month;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39704" y="4162146"/>
            <a:ext cx="66524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 Condensed Regular" charset="0"/>
              </a:rPr>
              <a:t>Trial 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58062" y="3337240"/>
            <a:ext cx="728084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3">
                    <a:lumMod val="75000"/>
                  </a:schemeClr>
                </a:solidFill>
                <a:latin typeface="Calibri Light" charset="0"/>
                <a:sym typeface="Wingdings"/>
              </a:rPr>
              <a:t></a:t>
            </a:r>
            <a:endParaRPr lang="en-US" sz="5400" dirty="0">
              <a:solidFill>
                <a:schemeClr val="accent3">
                  <a:lumMod val="75000"/>
                </a:schemeClr>
              </a:solidFill>
              <a:latin typeface="Calibri Light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22104" y="5424928"/>
            <a:ext cx="728084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3">
                    <a:lumMod val="75000"/>
                  </a:schemeClr>
                </a:solidFill>
                <a:latin typeface="Calibri Light" charset="0"/>
                <a:sym typeface="Wingdings"/>
              </a:rPr>
              <a:t></a:t>
            </a:r>
            <a:endParaRPr lang="en-US" sz="5400" dirty="0">
              <a:solidFill>
                <a:schemeClr val="accent3">
                  <a:lumMod val="75000"/>
                </a:schemeClr>
              </a:solidFill>
              <a:latin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32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4" grpId="0"/>
      <p:bldP spid="15" grpId="0"/>
      <p:bldP spid="16" grpId="0"/>
      <p:bldP spid="17" grpId="0" animBg="1"/>
      <p:bldP spid="18" grpId="0" animBg="1"/>
      <p:bldP spid="19" grpId="0"/>
      <p:bldP spid="21" grpId="0" animBg="1"/>
      <p:bldP spid="22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addresses and pointers </a:t>
            </a:r>
          </a:p>
          <a:p>
            <a:r>
              <a:rPr lang="en-US" dirty="0"/>
              <a:t>Pointers and arrays </a:t>
            </a:r>
          </a:p>
          <a:p>
            <a:r>
              <a:rPr lang="en-US" dirty="0"/>
              <a:t>Pass-by-reference with pointers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17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name of an array </a:t>
            </a:r>
            <a:r>
              <a:rPr lang="en-US" dirty="0"/>
              <a:t>is indeed a pointer pointing to the first element of the array</a:t>
            </a:r>
          </a:p>
          <a:p>
            <a:r>
              <a:rPr lang="en-US" dirty="0"/>
              <a:t>Hence, we may assign an array name to a pointer, and use the pointer to access the array elements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1390" y="3357922"/>
            <a:ext cx="4223698" cy="2998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int x[10], i;</a:t>
            </a:r>
          </a:p>
          <a:p>
            <a:endParaRPr lang="nn-NO" dirty="0">
              <a:solidFill>
                <a:schemeClr val="tx1"/>
              </a:solidFill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  <a:p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for ( i = 0; i &lt; 10; ++i )</a:t>
            </a:r>
          </a:p>
          <a:p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	x[i] = 2 * i;</a:t>
            </a:r>
          </a:p>
          <a:p>
            <a:endParaRPr lang="nn-NO" dirty="0">
              <a:solidFill>
                <a:schemeClr val="tx1"/>
              </a:solidFill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  <a:p>
            <a:r>
              <a:rPr lang="nn-NO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int * p = x;</a:t>
            </a:r>
          </a:p>
          <a:p>
            <a:endParaRPr lang="nn-NO" dirty="0">
              <a:solidFill>
                <a:schemeClr val="tx1"/>
              </a:solidFill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  <a:p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for ( i = 0; i &lt; 10; ++i )</a:t>
            </a:r>
          </a:p>
          <a:p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	cout &lt;&lt; </a:t>
            </a:r>
            <a:r>
              <a:rPr lang="nn-NO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p</a:t>
            </a:r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[i] &lt;&lt; ' ';</a:t>
            </a:r>
          </a:p>
          <a:p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cout &lt;&lt; endl;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42577" y="3222702"/>
            <a:ext cx="3328468" cy="731237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Condensed Regular" charset="0"/>
              </a:rPr>
              <a:t>Assigning an array name to a pointer of the same type as the array element</a:t>
            </a:r>
            <a:endParaRPr lang="en-US" dirty="0"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2969777" y="3588321"/>
            <a:ext cx="2572800" cy="145301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542577" y="4064546"/>
            <a:ext cx="3328468" cy="731237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Condensed Regular" charset="0"/>
              </a:rPr>
              <a:t>The pointer variable can be used </a:t>
            </a:r>
            <a:br>
              <a:rPr lang="en-US" dirty="0">
                <a:latin typeface="Avenir Next Condensed Regular" charset="0"/>
              </a:rPr>
            </a:br>
            <a:r>
              <a:rPr lang="en-US" dirty="0">
                <a:latin typeface="Avenir Next Condensed Regular" charset="0"/>
              </a:rPr>
              <a:t>just as an array name</a:t>
            </a:r>
            <a:endParaRPr lang="en-US" dirty="0"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3228723" y="4430165"/>
            <a:ext cx="2313854" cy="133945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542577" y="5041338"/>
            <a:ext cx="3403168" cy="1382834"/>
          </a:xfrm>
          <a:prstGeom prst="round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Avenir Next Condensed Regular" charset="0"/>
              </a:rPr>
              <a:t>However, it is invalid to assign a pointer to an array name </a:t>
            </a:r>
            <a:br>
              <a:rPr lang="en-US" dirty="0">
                <a:latin typeface="Avenir Next Condensed Regular" charset="0"/>
              </a:rPr>
            </a:br>
            <a:r>
              <a:rPr lang="en-US" dirty="0">
                <a:latin typeface="Avenir Next Condensed Regular" charset="0"/>
              </a:rPr>
              <a:t>(e.g., </a:t>
            </a:r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x = p</a:t>
            </a:r>
            <a:r>
              <a:rPr lang="en-US" dirty="0">
                <a:latin typeface="Avenir Next Condensed Regular" charset="0"/>
              </a:rPr>
              <a:t>), since an array name is a constant pointer variable.</a:t>
            </a:r>
          </a:p>
        </p:txBody>
      </p:sp>
    </p:spTree>
    <p:extLst>
      <p:ext uri="{BB962C8B-B14F-4D97-AF65-F5344CB8AC3E}">
        <p14:creationId xmlns:p14="http://schemas.microsoft.com/office/powerpoint/2010/main" val="10485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8101" y="1206708"/>
            <a:ext cx="4223698" cy="51496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int a[10], i;</a:t>
            </a:r>
          </a:p>
          <a:p>
            <a:endParaRPr lang="nn-NO" dirty="0">
              <a:solidFill>
                <a:schemeClr val="tx1"/>
              </a:solidFill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  <a:p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for ( i = 0; i &lt; 10; ++i )</a:t>
            </a:r>
          </a:p>
          <a:p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	a[i] = 2 * i;</a:t>
            </a:r>
          </a:p>
          <a:p>
            <a:endParaRPr lang="nn-NO" dirty="0">
              <a:solidFill>
                <a:schemeClr val="tx1"/>
              </a:solidFill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  <a:p>
            <a:r>
              <a:rPr lang="nn-NO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int * p = a;</a:t>
            </a:r>
          </a:p>
          <a:p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for ( i = 0; i &lt; 10; ++i )</a:t>
            </a:r>
          </a:p>
          <a:p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	cout &lt;&lt; </a:t>
            </a:r>
            <a:r>
              <a:rPr lang="nn-NO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p</a:t>
            </a:r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[i] &lt;&lt; ' ';</a:t>
            </a:r>
          </a:p>
          <a:p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cout &lt;&lt; endl;</a:t>
            </a:r>
          </a:p>
          <a:p>
            <a:endParaRPr lang="nn-NO" dirty="0">
              <a:solidFill>
                <a:schemeClr val="tx1"/>
              </a:solidFill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  <a:p>
            <a:r>
              <a:rPr lang="nn-NO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int * q = &amp;a[0];</a:t>
            </a:r>
          </a:p>
          <a:p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for ( i = 0; i &lt; 10; ++i )</a:t>
            </a:r>
          </a:p>
          <a:p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	cout &lt;&lt; </a:t>
            </a:r>
            <a:r>
              <a:rPr lang="nn-NO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q</a:t>
            </a:r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[i] &lt;&lt; ' ';</a:t>
            </a:r>
          </a:p>
          <a:p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cout &lt;&lt; endl;</a:t>
            </a:r>
          </a:p>
          <a:p>
            <a:endParaRPr lang="nn-NO" dirty="0">
              <a:solidFill>
                <a:schemeClr val="tx1"/>
              </a:solidFill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p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&amp;a[2]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&lt;&lt;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p[3]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&lt;&lt;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endl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77866" y="1638934"/>
            <a:ext cx="3388704" cy="13470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35162" y="1367554"/>
            <a:ext cx="1569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halkduster"/>
                <a:cs typeface="Chalkduster"/>
              </a:rPr>
              <a:t>Screen output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6902" y="1729847"/>
            <a:ext cx="2877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0 2 4 6 8 10 12 14 16 18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56902" y="2068401"/>
            <a:ext cx="2877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0 2 4 6 8 10 12 14 16 18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56902" y="2406955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63924" y="5987018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charset="0"/>
              </a:rPr>
              <a:t>pointer_array.cpp</a:t>
            </a:r>
          </a:p>
        </p:txBody>
      </p:sp>
    </p:spTree>
    <p:extLst>
      <p:ext uri="{BB962C8B-B14F-4D97-AF65-F5344CB8AC3E}">
        <p14:creationId xmlns:p14="http://schemas.microsoft.com/office/powerpoint/2010/main" val="385619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that takes an integer array and its size, and returns a pointer to the largest element in the array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1E8B-893D-EF48-8D5F-D25FC097B488}"/>
              </a:ext>
            </a:extLst>
          </p:cNvPr>
          <p:cNvSpPr txBox="1"/>
          <p:nvPr/>
        </p:nvSpPr>
        <p:spPr>
          <a:xfrm>
            <a:off x="457200" y="5941497"/>
            <a:ext cx="183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Solution:  ex1.cpp</a:t>
            </a:r>
          </a:p>
        </p:txBody>
      </p:sp>
    </p:spTree>
    <p:extLst>
      <p:ext uri="{BB962C8B-B14F-4D97-AF65-F5344CB8AC3E}">
        <p14:creationId xmlns:p14="http://schemas.microsoft.com/office/powerpoint/2010/main" val="687382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Pass-by-reference </a:t>
            </a:r>
            <a:br>
              <a:rPr lang="en-US" dirty="0"/>
            </a:br>
            <a:r>
              <a:rPr lang="en-US" dirty="0"/>
              <a:t>with Reference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learned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pass-by-value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pass-by-reference</a:t>
            </a:r>
            <a:r>
              <a:rPr lang="en-US" dirty="0"/>
              <a:t> for passing arguments to a function.</a:t>
            </a:r>
          </a:p>
          <a:p>
            <a:r>
              <a:rPr lang="en-US" dirty="0"/>
              <a:t>Pass-by-reference enables the called functions to modify the values of the arguments passed from the caller.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0144" y="3738520"/>
            <a:ext cx="4223698" cy="1845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void swap( int &amp; x, int &amp; y)</a:t>
            </a:r>
          </a:p>
          <a:p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{</a:t>
            </a:r>
          </a:p>
          <a:p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	int temp = x;</a:t>
            </a:r>
          </a:p>
          <a:p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	x = y;</a:t>
            </a:r>
          </a:p>
          <a:p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	y = temp;</a:t>
            </a:r>
          </a:p>
          <a:p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113665" y="3927107"/>
            <a:ext cx="2881266" cy="1200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int a = 2, b = 3;</a:t>
            </a:r>
          </a:p>
          <a:p>
            <a:endParaRPr lang="nn-NO" dirty="0">
              <a:solidFill>
                <a:schemeClr val="tx1"/>
              </a:solidFill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  <a:p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swap(a, b);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13665" y="3557775"/>
            <a:ext cx="311444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 Condensed Regular" charset="0"/>
              </a:rPr>
              <a:t>In the caller (e.g., the main function)</a:t>
            </a:r>
          </a:p>
        </p:txBody>
      </p:sp>
      <p:sp>
        <p:nvSpPr>
          <p:cNvPr id="9" name="Oval 8"/>
          <p:cNvSpPr/>
          <p:nvPr/>
        </p:nvSpPr>
        <p:spPr>
          <a:xfrm>
            <a:off x="1887026" y="3738520"/>
            <a:ext cx="1036455" cy="445062"/>
          </a:xfrm>
          <a:prstGeom prst="ellipse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133200" y="3738520"/>
            <a:ext cx="1036455" cy="445062"/>
          </a:xfrm>
          <a:prstGeom prst="ellipse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87745" y="5384203"/>
            <a:ext cx="2411427" cy="596017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Next Condensed Regular" charset="0"/>
              </a:rPr>
              <a:t>Reference arguments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H="1" flipV="1">
            <a:off x="2642839" y="4183582"/>
            <a:ext cx="650620" cy="12006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0"/>
            <a:endCxn id="10" idx="4"/>
          </p:cNvCxnSpPr>
          <p:nvPr/>
        </p:nvCxnSpPr>
        <p:spPr>
          <a:xfrm flipV="1">
            <a:off x="3293459" y="4183582"/>
            <a:ext cx="357969" cy="12006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610974" y="5127728"/>
            <a:ext cx="4245085" cy="1269904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Condensed Regular" charset="0"/>
              </a:rPr>
              <a:t>The values in </a:t>
            </a:r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a</a:t>
            </a:r>
            <a:r>
              <a:rPr lang="en-US" dirty="0">
                <a:latin typeface="Avenir Next Condensed Regular" charset="0"/>
              </a:rPr>
              <a:t> and </a:t>
            </a:r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b</a:t>
            </a:r>
            <a:r>
              <a:rPr lang="en-US" dirty="0">
                <a:latin typeface="Avenir Next Condensed Regular" charset="0"/>
              </a:rPr>
              <a:t> will be swapped after calling </a:t>
            </a:r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swap() </a:t>
            </a:r>
            <a:r>
              <a:rPr lang="en-US" dirty="0">
                <a:latin typeface="Avenir Next Condensed Regular" charset="0"/>
              </a:rPr>
              <a:t>because </a:t>
            </a:r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x</a:t>
            </a:r>
            <a:r>
              <a:rPr lang="en-US" dirty="0">
                <a:latin typeface="Avenir Next Condensed Regular" charset="0"/>
              </a:rPr>
              <a:t> and </a:t>
            </a:r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y</a:t>
            </a:r>
            <a:r>
              <a:rPr lang="en-US" dirty="0">
                <a:latin typeface="Avenir Next Condensed Regular" charset="0"/>
              </a:rPr>
              <a:t> are just aliases of </a:t>
            </a:r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a</a:t>
            </a:r>
            <a:r>
              <a:rPr lang="en-US" dirty="0">
                <a:latin typeface="Avenir Next Condensed Regular" charset="0"/>
              </a:rPr>
              <a:t> and </a:t>
            </a:r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b</a:t>
            </a:r>
            <a:r>
              <a:rPr lang="en-US" dirty="0">
                <a:latin typeface="Avenir Next Condensed Regular" charset="0"/>
              </a:rPr>
              <a:t>, respectively (i.e., they share the same memory locations)</a:t>
            </a:r>
            <a:endParaRPr lang="en-US" dirty="0"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78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Pass-by-reference with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achieve pass-by-reference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by passing pointers </a:t>
            </a:r>
            <a:r>
              <a:rPr lang="en-US" dirty="0"/>
              <a:t>as arguments.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4028" y="2516623"/>
            <a:ext cx="4223698" cy="1845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void swap( int * x, int * y)</a:t>
            </a:r>
          </a:p>
          <a:p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{</a:t>
            </a:r>
          </a:p>
          <a:p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	int temp = *x;</a:t>
            </a:r>
          </a:p>
          <a:p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	*x = *y;</a:t>
            </a:r>
          </a:p>
          <a:p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	*y = temp;</a:t>
            </a:r>
          </a:p>
          <a:p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847302" y="2516623"/>
            <a:ext cx="2881266" cy="1200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int a = 2, b = 3;</a:t>
            </a:r>
          </a:p>
          <a:p>
            <a:endParaRPr lang="nn-NO" dirty="0">
              <a:solidFill>
                <a:schemeClr val="tx1"/>
              </a:solidFill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  <a:p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swap(&amp;a, &amp;b);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7302" y="2208846"/>
            <a:ext cx="311444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 Condensed Regular" charset="0"/>
              </a:rPr>
              <a:t>In the caller (e.g., the main function)</a:t>
            </a:r>
          </a:p>
        </p:txBody>
      </p:sp>
      <p:sp>
        <p:nvSpPr>
          <p:cNvPr id="9" name="Oval 8"/>
          <p:cNvSpPr/>
          <p:nvPr/>
        </p:nvSpPr>
        <p:spPr>
          <a:xfrm>
            <a:off x="1667458" y="2516623"/>
            <a:ext cx="1036455" cy="445062"/>
          </a:xfrm>
          <a:prstGeom prst="ellipse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913632" y="2516623"/>
            <a:ext cx="1036455" cy="445062"/>
          </a:xfrm>
          <a:prstGeom prst="ellipse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901629" y="4162306"/>
            <a:ext cx="2817651" cy="596017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Next Condensed Regular" charset="0"/>
              </a:rPr>
              <a:t>Pointer arguments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H="1" flipV="1">
            <a:off x="2486722" y="2961685"/>
            <a:ext cx="823733" cy="12006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0"/>
            <a:endCxn id="10" idx="4"/>
          </p:cNvCxnSpPr>
          <p:nvPr/>
        </p:nvCxnSpPr>
        <p:spPr>
          <a:xfrm flipV="1">
            <a:off x="3310455" y="2961685"/>
            <a:ext cx="121405" cy="12006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016113" y="4875409"/>
            <a:ext cx="3853432" cy="744739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Condensed Regular" charset="0"/>
              </a:rPr>
              <a:t>The values in </a:t>
            </a:r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a</a:t>
            </a:r>
            <a:r>
              <a:rPr lang="en-US" dirty="0">
                <a:latin typeface="Avenir Next Condensed Regular" charset="0"/>
              </a:rPr>
              <a:t> and </a:t>
            </a:r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b</a:t>
            </a:r>
            <a:r>
              <a:rPr lang="en-US" dirty="0">
                <a:latin typeface="Avenir Next Condensed Regular" charset="0"/>
              </a:rPr>
              <a:t> will be swapped after calling </a:t>
            </a:r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swap().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016113" y="3669969"/>
            <a:ext cx="3853432" cy="120544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Condensed Regular" charset="0"/>
              </a:rPr>
              <a:t>Here we explicitly pass the memory addresses of a and b to swap(), so that swap() operates on these memory locations directly. </a:t>
            </a:r>
            <a:endParaRPr lang="en-US" dirty="0"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4028" y="4928050"/>
            <a:ext cx="229518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charset="0"/>
              </a:rPr>
              <a:t>swap_by_pointers.cpp</a:t>
            </a:r>
          </a:p>
        </p:txBody>
      </p:sp>
    </p:spTree>
    <p:extLst>
      <p:ext uri="{BB962C8B-B14F-4D97-AF65-F5344CB8AC3E}">
        <p14:creationId xmlns:p14="http://schemas.microsoft.com/office/powerpoint/2010/main" val="314908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 animBg="1"/>
      <p:bldP spid="1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void </a:t>
            </a:r>
            <a:r>
              <a:rPr lang="en-US" dirty="0" err="1"/>
              <a:t>addOne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&amp;p) which adds 1 to the integer referenced by p</a:t>
            </a:r>
          </a:p>
          <a:p>
            <a:endParaRPr lang="en-US" dirty="0"/>
          </a:p>
          <a:p>
            <a:r>
              <a:rPr lang="en-US" dirty="0"/>
              <a:t>Write a function void </a:t>
            </a:r>
            <a:r>
              <a:rPr lang="en-US" dirty="0" err="1"/>
              <a:t>addOne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*p) which adds 1 to the integer pointed to by p</a:t>
            </a:r>
          </a:p>
          <a:p>
            <a:endParaRPr lang="en-US" dirty="0"/>
          </a:p>
          <a:p>
            <a:r>
              <a:rPr lang="en-US" dirty="0"/>
              <a:t>Note the difference in the function parameter.  For each of the above, write the appropriate function call in the main body of your program.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CF6806-BA41-7442-8A0D-74D1B1BBCD5B}"/>
              </a:ext>
            </a:extLst>
          </p:cNvPr>
          <p:cNvSpPr txBox="1"/>
          <p:nvPr/>
        </p:nvSpPr>
        <p:spPr>
          <a:xfrm>
            <a:off x="6703819" y="2091986"/>
            <a:ext cx="194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Solution:  ex2a.cpp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0164C-03B6-324B-8E23-236EC337DBFA}"/>
              </a:ext>
            </a:extLst>
          </p:cNvPr>
          <p:cNvSpPr txBox="1"/>
          <p:nvPr/>
        </p:nvSpPr>
        <p:spPr>
          <a:xfrm>
            <a:off x="6703818" y="3429000"/>
            <a:ext cx="195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Solution:  ex2b.cpp</a:t>
            </a:r>
          </a:p>
        </p:txBody>
      </p:sp>
    </p:spTree>
    <p:extLst>
      <p:ext uri="{BB962C8B-B14F-4D97-AF65-F5344CB8AC3E}">
        <p14:creationId xmlns:p14="http://schemas.microsoft.com/office/powerpoint/2010/main" val="4276599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76686-2788-45F6-A0AC-3CAF847F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9296A-58C5-4E31-B3C2-27DDFBCBD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output of the following program?  Explain.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would the output change if line 9 is replaced with </a:t>
            </a:r>
            <a:br>
              <a:rPr lang="en-US" dirty="0"/>
            </a:br>
            <a:r>
              <a:rPr lang="en-US" dirty="0"/>
              <a:t>*p1 = *p2?  Explain.</a:t>
            </a:r>
            <a:endParaRPr lang="en-HK" dirty="0"/>
          </a:p>
          <a:p>
            <a:pPr marL="0" indent="0">
              <a:buNone/>
            </a:pPr>
            <a:endParaRPr lang="en-HK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4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CF604-F448-4088-8C32-1CFADC89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84EAD9F-2123-4B5E-B2AE-595A4810A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84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 descr="../../../../Desktop/Screen%20Shot%202017-11-23%20at%2010.15.11%">
            <a:extLst>
              <a:ext uri="{FF2B5EF4-FFF2-40B4-BE49-F238E27FC236}">
                <a16:creationId xmlns:a16="http://schemas.microsoft.com/office/drawing/2014/main" id="{1AF90739-0F85-424B-AFA5-CE7E4E05BA2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8"/>
          <a:stretch/>
        </p:blipFill>
        <p:spPr bwMode="auto">
          <a:xfrm>
            <a:off x="2520950" y="2154724"/>
            <a:ext cx="4102100" cy="2798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0526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76686-2788-45F6-A0AC-3CAF847F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2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9296A-58C5-4E31-B3C2-27DDFBCBD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93410"/>
            <a:ext cx="8229600" cy="4933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unfortunate misinterpretation can occur with the following declaration? </a:t>
            </a:r>
          </a:p>
          <a:p>
            <a:pPr marL="0" indent="0">
              <a:buNone/>
            </a:pPr>
            <a:endParaRPr lang="en-HK" dirty="0"/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* int_ptr1, int_ptr2; </a:t>
            </a:r>
            <a:endParaRPr lang="en-HK" sz="20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CF604-F448-4088-8C32-1CFADC89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84EAD9F-2123-4B5E-B2AE-595A4810A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84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3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1319134"/>
            <a:ext cx="8584442" cy="2042133"/>
          </a:xfrm>
          <a:custGeom>
            <a:avLst/>
            <a:gdLst>
              <a:gd name="connsiteX0" fmla="*/ 0 w 8584442"/>
              <a:gd name="connsiteY0" fmla="*/ 0 h 4909279"/>
              <a:gd name="connsiteX1" fmla="*/ 8584442 w 8584442"/>
              <a:gd name="connsiteY1" fmla="*/ 0 h 4909279"/>
              <a:gd name="connsiteX2" fmla="*/ 8584442 w 8584442"/>
              <a:gd name="connsiteY2" fmla="*/ 4909279 h 4909279"/>
              <a:gd name="connsiteX3" fmla="*/ 0 w 8584442"/>
              <a:gd name="connsiteY3" fmla="*/ 4909279 h 4909279"/>
              <a:gd name="connsiteX4" fmla="*/ 0 w 8584442"/>
              <a:gd name="connsiteY4" fmla="*/ 0 h 490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4442" h="4909279">
                <a:moveTo>
                  <a:pt x="0" y="0"/>
                </a:moveTo>
                <a:lnTo>
                  <a:pt x="8584442" y="0"/>
                </a:lnTo>
                <a:lnTo>
                  <a:pt x="8584442" y="4909279"/>
                </a:lnTo>
                <a:lnTo>
                  <a:pt x="0" y="4909279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r>
              <a:rPr lang="en-US" dirty="0"/>
              <a:t>The main memory of a computer can be regarded as a collection of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consecutively numbered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memory cells </a:t>
            </a:r>
          </a:p>
          <a:p>
            <a:r>
              <a:rPr lang="en-US" dirty="0"/>
              <a:t>Each memory cell has a minimal size that the computer can manage (e.g., one byte)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20735" y="3395135"/>
          <a:ext cx="1490133" cy="2167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0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940">
                <a:tc>
                  <a:txBody>
                    <a:bodyPr/>
                    <a:lstStyle/>
                    <a:p>
                      <a:endParaRPr lang="en-US" sz="1000" b="0" i="0" dirty="0">
                        <a:latin typeface="Calibri Light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40">
                <a:tc>
                  <a:txBody>
                    <a:bodyPr/>
                    <a:lstStyle/>
                    <a:p>
                      <a:endParaRPr lang="en-US" sz="1000" b="0" i="0" dirty="0">
                        <a:latin typeface="Calibri Light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40">
                <a:tc>
                  <a:txBody>
                    <a:bodyPr/>
                    <a:lstStyle/>
                    <a:p>
                      <a:endParaRPr lang="en-US" sz="1000" b="0" i="0" dirty="0">
                        <a:latin typeface="Calibri Light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940">
                <a:tc>
                  <a:txBody>
                    <a:bodyPr/>
                    <a:lstStyle/>
                    <a:p>
                      <a:endParaRPr lang="en-US" sz="1000" b="0" i="0" dirty="0">
                        <a:latin typeface="Calibri Light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940">
                <a:tc>
                  <a:txBody>
                    <a:bodyPr/>
                    <a:lstStyle/>
                    <a:p>
                      <a:endParaRPr lang="en-US" sz="1000" b="0" i="0" dirty="0">
                        <a:latin typeface="Calibri Light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940">
                <a:tc>
                  <a:txBody>
                    <a:bodyPr/>
                    <a:lstStyle/>
                    <a:p>
                      <a:endParaRPr lang="en-US" sz="1000" b="0" i="0" dirty="0">
                        <a:latin typeface="Calibri Light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940">
                <a:tc>
                  <a:txBody>
                    <a:bodyPr/>
                    <a:lstStyle/>
                    <a:p>
                      <a:endParaRPr lang="en-US" sz="1000" b="0" i="0" dirty="0">
                        <a:latin typeface="Calibri Light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940">
                <a:tc>
                  <a:txBody>
                    <a:bodyPr/>
                    <a:lstStyle/>
                    <a:p>
                      <a:endParaRPr lang="en-US" sz="1000" b="0" i="0" dirty="0">
                        <a:latin typeface="Calibri Light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86604" y="3361267"/>
            <a:ext cx="4624064" cy="2042133"/>
          </a:xfrm>
          <a:custGeom>
            <a:avLst/>
            <a:gdLst>
              <a:gd name="connsiteX0" fmla="*/ 0 w 8584442"/>
              <a:gd name="connsiteY0" fmla="*/ 0 h 4909279"/>
              <a:gd name="connsiteX1" fmla="*/ 8584442 w 8584442"/>
              <a:gd name="connsiteY1" fmla="*/ 0 h 4909279"/>
              <a:gd name="connsiteX2" fmla="*/ 8584442 w 8584442"/>
              <a:gd name="connsiteY2" fmla="*/ 4909279 h 4909279"/>
              <a:gd name="connsiteX3" fmla="*/ 0 w 8584442"/>
              <a:gd name="connsiteY3" fmla="*/ 4909279 h 4909279"/>
              <a:gd name="connsiteX4" fmla="*/ 0 w 8584442"/>
              <a:gd name="connsiteY4" fmla="*/ 0 h 490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4442" h="4909279">
                <a:moveTo>
                  <a:pt x="0" y="0"/>
                </a:moveTo>
                <a:lnTo>
                  <a:pt x="8584442" y="0"/>
                </a:lnTo>
                <a:lnTo>
                  <a:pt x="8584442" y="4909279"/>
                </a:lnTo>
                <a:lnTo>
                  <a:pt x="0" y="4909279"/>
                </a:lnTo>
                <a:lnTo>
                  <a:pt x="0" y="0"/>
                </a:lnTo>
                <a:close/>
              </a:path>
            </a:pathLst>
          </a:cu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ts val="1200"/>
              </a:spcBef>
              <a:buClr>
                <a:schemeClr val="tx1"/>
              </a:buClr>
              <a:buFont typeface="Arial"/>
              <a:buChar char="•"/>
            </a:pPr>
            <a:r>
              <a:rPr lang="en-US" sz="2400" dirty="0">
                <a:latin typeface="Calibri Light" charset="0"/>
              </a:rPr>
              <a:t>The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libri Light" charset="0"/>
              </a:rPr>
              <a:t>unique number </a:t>
            </a:r>
            <a:r>
              <a:rPr lang="en-US" sz="2400" dirty="0">
                <a:latin typeface="Calibri Light" charset="0"/>
              </a:rPr>
              <a:t>assigned to each memory cell is called its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 Light" charset="0"/>
              </a:rPr>
              <a:t>address</a:t>
            </a:r>
            <a:r>
              <a:rPr lang="en-US" sz="2400" dirty="0">
                <a:latin typeface="Calibri Light" charset="0"/>
              </a:rPr>
              <a:t>, which is used to locate the memory cell in main memory</a:t>
            </a:r>
            <a:r>
              <a:rPr kumimoji="0" 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0734" y="306854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latin typeface="Chalkduster"/>
                <a:cs typeface="Chalkduster"/>
              </a:defRPr>
            </a:lvl1pPr>
          </a:lstStyle>
          <a:p>
            <a:r>
              <a:rPr lang="en-US" dirty="0"/>
              <a:t>Main memory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080695" y="3386668"/>
            <a:ext cx="1182375" cy="2183092"/>
            <a:chOff x="5724404" y="3386668"/>
            <a:chExt cx="1182375" cy="2183092"/>
          </a:xfrm>
        </p:grpSpPr>
        <p:sp>
          <p:nvSpPr>
            <p:cNvPr id="10" name="TextBox 9"/>
            <p:cNvSpPr txBox="1"/>
            <p:nvPr/>
          </p:nvSpPr>
          <p:spPr>
            <a:xfrm>
              <a:off x="6093736" y="3386668"/>
              <a:ext cx="813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 Light" charset="0"/>
                </a:rPr>
                <a:t>10111022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93736" y="3658967"/>
              <a:ext cx="813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 Light" charset="0"/>
                </a:rPr>
                <a:t>10111023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93736" y="3931266"/>
              <a:ext cx="813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 Light" charset="0"/>
                </a:rPr>
                <a:t>10111024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93736" y="4203565"/>
              <a:ext cx="813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 Light" charset="0"/>
                </a:rPr>
                <a:t>10111025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93736" y="4475864"/>
              <a:ext cx="813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 Light" charset="0"/>
                </a:rPr>
                <a:t>10111026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93736" y="4748163"/>
              <a:ext cx="813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 Light" charset="0"/>
                </a:rPr>
                <a:t>10111027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93736" y="5020462"/>
              <a:ext cx="813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 Light" charset="0"/>
                </a:rPr>
                <a:t>10111028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93736" y="5292761"/>
              <a:ext cx="813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 Light" charset="0"/>
                </a:rPr>
                <a:t>10111029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24404" y="3776179"/>
              <a:ext cx="400110" cy="1323247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400" dirty="0">
                  <a:latin typeface="Calibri Light" charset="0"/>
                </a:rPr>
                <a:t>Memory Address</a:t>
              </a:r>
            </a:p>
          </p:txBody>
        </p:sp>
      </p:grpSp>
      <p:sp>
        <p:nvSpPr>
          <p:cNvPr id="21" name="Right Brace 20"/>
          <p:cNvSpPr/>
          <p:nvPr/>
        </p:nvSpPr>
        <p:spPr>
          <a:xfrm>
            <a:off x="7710868" y="3668367"/>
            <a:ext cx="194733" cy="1084496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05601" y="403898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ea typeface="Consolas Regular" charset="0"/>
                <a:cs typeface="Consolas Regular" charset="0"/>
              </a:rPr>
              <a:t>i</a:t>
            </a:r>
            <a:endParaRPr lang="en-US" sz="1200" dirty="0"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58625" y="4748163"/>
            <a:ext cx="19987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Condensed Regular" charset="0"/>
              </a:rPr>
              <a:t>A memory space of an integer size (4 bytes) is allocated by the variable declaration</a:t>
            </a:r>
            <a:r>
              <a:rPr lang="en-US" dirty="0">
                <a:latin typeface="Calibri Light" charset="0"/>
              </a:rPr>
              <a:t> </a:t>
            </a:r>
            <a:br>
              <a:rPr lang="en-US" dirty="0">
                <a:latin typeface="Calibri Light" charset="0"/>
              </a:rPr>
            </a:b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;</a:t>
            </a:r>
            <a:r>
              <a:rPr lang="en-US" dirty="0">
                <a:latin typeface="Calibri Light" charset="0"/>
              </a:rPr>
              <a:t>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177832" y="5675167"/>
            <a:ext cx="3517241" cy="487202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venir Next Condensed Regular" charset="0"/>
              </a:rPr>
              <a:t>The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venir Next Condensed Regular" charset="0"/>
              </a:rPr>
              <a:t>address</a:t>
            </a:r>
            <a:r>
              <a:rPr lang="en-US" sz="1600" dirty="0">
                <a:solidFill>
                  <a:schemeClr val="tx1"/>
                </a:solidFill>
                <a:latin typeface="Avenir Next Condensed Regular" charset="0"/>
              </a:rPr>
              <a:t> of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Avenir Next Condensed Regular" charset="0"/>
              </a:rPr>
              <a:t> is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10111023</a:t>
            </a:r>
            <a:r>
              <a:rPr lang="en-US" sz="1600" dirty="0">
                <a:solidFill>
                  <a:schemeClr val="tx1"/>
                </a:solidFill>
                <a:latin typeface="Avenir Next Condensed Regular" charset="0"/>
              </a:rPr>
              <a:t>.</a:t>
            </a:r>
            <a:endParaRPr lang="en-US" sz="1600" dirty="0">
              <a:solidFill>
                <a:schemeClr val="tx1"/>
              </a:solidFill>
              <a:latin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Address-of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memory address of a variable can be obtained by placing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address-of operator</a:t>
            </a:r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  <a:r>
              <a:rPr lang="en-US" dirty="0"/>
              <a:t> in front of the variable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51863" y="3191591"/>
            <a:ext cx="3780269" cy="16947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char c;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&lt;&lt; &amp;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&lt;&lt; ' ' &lt;&lt; &amp;c;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390069" y="3056581"/>
          <a:ext cx="1490133" cy="2167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0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940">
                <a:tc>
                  <a:txBody>
                    <a:bodyPr/>
                    <a:lstStyle/>
                    <a:p>
                      <a:endParaRPr lang="en-US" sz="1000" b="0" i="0" dirty="0">
                        <a:latin typeface="Calibri Light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40">
                <a:tc>
                  <a:txBody>
                    <a:bodyPr/>
                    <a:lstStyle/>
                    <a:p>
                      <a:endParaRPr lang="en-US" sz="1000" b="0" i="0" dirty="0">
                        <a:latin typeface="Calibri Light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40">
                <a:tc>
                  <a:txBody>
                    <a:bodyPr/>
                    <a:lstStyle/>
                    <a:p>
                      <a:endParaRPr lang="en-US" sz="1000" b="0" i="0" dirty="0">
                        <a:latin typeface="Calibri Light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940">
                <a:tc>
                  <a:txBody>
                    <a:bodyPr/>
                    <a:lstStyle/>
                    <a:p>
                      <a:endParaRPr lang="en-US" sz="1000" b="0" i="0" dirty="0">
                        <a:latin typeface="Calibri Light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940">
                <a:tc>
                  <a:txBody>
                    <a:bodyPr/>
                    <a:lstStyle/>
                    <a:p>
                      <a:endParaRPr lang="en-US" sz="1000" b="0" i="0" dirty="0">
                        <a:latin typeface="Calibri Light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940">
                <a:tc>
                  <a:txBody>
                    <a:bodyPr/>
                    <a:lstStyle/>
                    <a:p>
                      <a:endParaRPr lang="en-US" sz="1000" b="0" i="0" dirty="0">
                        <a:latin typeface="Calibri Light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940">
                <a:tc>
                  <a:txBody>
                    <a:bodyPr/>
                    <a:lstStyle/>
                    <a:p>
                      <a:endParaRPr lang="en-US" sz="1000" b="0" i="0" dirty="0">
                        <a:latin typeface="Calibri Light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940">
                <a:tc>
                  <a:txBody>
                    <a:bodyPr/>
                    <a:lstStyle/>
                    <a:p>
                      <a:endParaRPr lang="en-US" sz="1000" b="0" i="0" dirty="0">
                        <a:latin typeface="Calibri Light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63070" y="2590969"/>
            <a:ext cx="1770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halkduster"/>
                <a:cs typeface="Chalkduster"/>
              </a:rPr>
              <a:t>Main memory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250029" y="3048114"/>
            <a:ext cx="1182375" cy="2183092"/>
            <a:chOff x="5724404" y="3386668"/>
            <a:chExt cx="1182375" cy="2183092"/>
          </a:xfrm>
        </p:grpSpPr>
        <p:sp>
          <p:nvSpPr>
            <p:cNvPr id="10" name="TextBox 9"/>
            <p:cNvSpPr txBox="1"/>
            <p:nvPr/>
          </p:nvSpPr>
          <p:spPr>
            <a:xfrm>
              <a:off x="6093736" y="3386668"/>
              <a:ext cx="813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 Light" charset="0"/>
                </a:rPr>
                <a:t>10111022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93736" y="3658967"/>
              <a:ext cx="813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 Light" charset="0"/>
                </a:rPr>
                <a:t>10111023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93736" y="3931266"/>
              <a:ext cx="813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 Light" charset="0"/>
                </a:rPr>
                <a:t>10111024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93736" y="4203565"/>
              <a:ext cx="813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 Light" charset="0"/>
                </a:rPr>
                <a:t>10111025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93736" y="4475864"/>
              <a:ext cx="813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 Light" charset="0"/>
                </a:rPr>
                <a:t>10111026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93736" y="4748163"/>
              <a:ext cx="813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 Light" charset="0"/>
                </a:rPr>
                <a:t>10111027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93736" y="5020462"/>
              <a:ext cx="813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 Light" charset="0"/>
                </a:rPr>
                <a:t>10111028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93736" y="5292761"/>
              <a:ext cx="813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 Light" charset="0"/>
                </a:rPr>
                <a:t>10111029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24404" y="3952252"/>
              <a:ext cx="369332" cy="114717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200" dirty="0">
                  <a:latin typeface="Calibri Light" charset="0"/>
                </a:rPr>
                <a:t>Memory Address</a:t>
              </a:r>
            </a:p>
          </p:txBody>
        </p:sp>
      </p:grpSp>
      <p:sp>
        <p:nvSpPr>
          <p:cNvPr id="19" name="Right Brace 18"/>
          <p:cNvSpPr/>
          <p:nvPr/>
        </p:nvSpPr>
        <p:spPr>
          <a:xfrm>
            <a:off x="7880202" y="3329813"/>
            <a:ext cx="194733" cy="1084496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74935" y="370043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ea typeface="Consolas Regular" charset="0"/>
                <a:cs typeface="Consolas Regular" charset="0"/>
              </a:rPr>
              <a:t>i</a:t>
            </a:r>
            <a:endParaRPr lang="en-US" sz="1200" dirty="0"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42056" y="438596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c</a:t>
            </a:r>
            <a:endParaRPr lang="en-US" sz="1200" dirty="0"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01095" y="5224101"/>
            <a:ext cx="3231037" cy="408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10111023 10111027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412957" y="5478517"/>
            <a:ext cx="3467245" cy="8778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Next Condensed Regular" charset="0"/>
              </a:rPr>
              <a:t>This is just the conceptual output, as memory addresses are by default output as hex.  Check </a:t>
            </a:r>
            <a:r>
              <a:rPr lang="en-US" sz="1600" dirty="0">
                <a:latin typeface="Calibri Light" charset="0"/>
              </a:rPr>
              <a:t>addressof.cpp</a:t>
            </a:r>
          </a:p>
        </p:txBody>
      </p:sp>
    </p:spTree>
    <p:extLst>
      <p:ext uri="{BB962C8B-B14F-4D97-AF65-F5344CB8AC3E}">
        <p14:creationId xmlns:p14="http://schemas.microsoft.com/office/powerpoint/2010/main" val="292417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F15C7-EAFD-0645-8884-463C6698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&amp;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3C375-6E15-2846-853E-64EA2F3D8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Note that the &amp; operator in C++ have two meanings:</a:t>
            </a:r>
          </a:p>
          <a:p>
            <a:r>
              <a:rPr lang="en-US" dirty="0"/>
              <a:t>If it is used in an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expression</a:t>
            </a:r>
            <a:r>
              <a:rPr lang="en-US" dirty="0"/>
              <a:t>, then it is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address-of</a:t>
            </a:r>
            <a:r>
              <a:rPr lang="en-US" dirty="0"/>
              <a:t> operator as in the example in the previous slide.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it is used in a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declaration</a:t>
            </a:r>
            <a:r>
              <a:rPr lang="en-US" dirty="0"/>
              <a:t>, it serves as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reference</a:t>
            </a:r>
            <a:r>
              <a:rPr lang="en-US" dirty="0"/>
              <a:t> operator to provide a reference of an alias to a variable.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86991-8140-2D42-80C8-ECC59A52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455E1A-F383-C24E-A2B8-D17F5BB39CE3}"/>
              </a:ext>
            </a:extLst>
          </p:cNvPr>
          <p:cNvSpPr/>
          <p:nvPr/>
        </p:nvSpPr>
        <p:spPr>
          <a:xfrm>
            <a:off x="2772931" y="2948233"/>
            <a:ext cx="3780269" cy="7565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&lt;&lt; &amp;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1701D7-E53A-EF42-BEFC-EB03B65A28DC}"/>
              </a:ext>
            </a:extLst>
          </p:cNvPr>
          <p:cNvSpPr txBox="1"/>
          <p:nvPr/>
        </p:nvSpPr>
        <p:spPr>
          <a:xfrm>
            <a:off x="2647361" y="5706907"/>
            <a:ext cx="4647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 example you’ve seen before is when it is used in the function formal parameters for pass-by-reference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DF833C-212C-9247-8BA2-E1F0BD82C4D9}"/>
              </a:ext>
            </a:extLst>
          </p:cNvPr>
          <p:cNvSpPr/>
          <p:nvPr/>
        </p:nvSpPr>
        <p:spPr>
          <a:xfrm>
            <a:off x="2228949" y="5175897"/>
            <a:ext cx="4223698" cy="5310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void swap( int &amp; x, int &amp; y);</a:t>
            </a:r>
          </a:p>
        </p:txBody>
      </p:sp>
    </p:spTree>
    <p:extLst>
      <p:ext uri="{BB962C8B-B14F-4D97-AF65-F5344CB8AC3E}">
        <p14:creationId xmlns:p14="http://schemas.microsoft.com/office/powerpoint/2010/main" val="376805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may declare a pointer variable to store the address of a variable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74448" y="3710433"/>
            <a:ext cx="2679311" cy="7918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;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*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iPtr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= &amp;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;</a:t>
            </a:r>
          </a:p>
        </p:txBody>
      </p:sp>
      <p:sp>
        <p:nvSpPr>
          <p:cNvPr id="31" name="Oval 30"/>
          <p:cNvSpPr/>
          <p:nvPr/>
        </p:nvSpPr>
        <p:spPr>
          <a:xfrm>
            <a:off x="2701182" y="3801829"/>
            <a:ext cx="275699" cy="29900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925307" y="4091872"/>
            <a:ext cx="275699" cy="29900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512495" y="4091872"/>
            <a:ext cx="275699" cy="29900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charset="0"/>
            </a:endParaRPr>
          </a:p>
        </p:txBody>
      </p:sp>
      <p:cxnSp>
        <p:nvCxnSpPr>
          <p:cNvPr id="36" name="Straight Arrow Connector 35"/>
          <p:cNvCxnSpPr>
            <a:stCxn id="38" idx="0"/>
          </p:cNvCxnSpPr>
          <p:nvPr/>
        </p:nvCxnSpPr>
        <p:spPr>
          <a:xfrm flipV="1">
            <a:off x="1810528" y="4390881"/>
            <a:ext cx="1114779" cy="6486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1321887" y="2471479"/>
            <a:ext cx="2820503" cy="85903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Condensed Regular" charset="0"/>
              </a:rPr>
              <a:t>Creating a variable named </a:t>
            </a:r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i</a:t>
            </a:r>
            <a:r>
              <a:rPr lang="en-US" dirty="0">
                <a:latin typeface="Avenir Next Condensed Regular" charset="0"/>
              </a:rPr>
              <a:t> of type </a:t>
            </a:r>
            <a:r>
              <a:rPr lang="en-US" dirty="0" err="1">
                <a:latin typeface="Consolas" panose="020B0609020204030204" pitchFamily="49" charset="0"/>
                <a:ea typeface="Consolas Regular" charset="0"/>
                <a:cs typeface="Consolas Regular" charset="0"/>
              </a:rPr>
              <a:t>int</a:t>
            </a:r>
            <a:r>
              <a:rPr lang="en-US" dirty="0">
                <a:latin typeface="Avenir Next Condensed Regular" charset="0"/>
              </a:rPr>
              <a:t> that stores an integer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345689" y="5039521"/>
            <a:ext cx="2929678" cy="12692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Condensed Regular" charset="0"/>
              </a:rPr>
              <a:t>Creating a variable named </a:t>
            </a:r>
            <a:r>
              <a:rPr lang="en-US" dirty="0" err="1">
                <a:latin typeface="Consolas" panose="020B0609020204030204" pitchFamily="49" charset="0"/>
                <a:ea typeface="Consolas Regular" charset="0"/>
                <a:cs typeface="Consolas Regular" charset="0"/>
              </a:rPr>
              <a:t>iPtr</a:t>
            </a:r>
            <a:r>
              <a:rPr lang="en-US" dirty="0">
                <a:latin typeface="Avenir Next Condensed Regular" charset="0"/>
              </a:rPr>
              <a:t> of type </a:t>
            </a:r>
            <a:r>
              <a:rPr lang="en-US" dirty="0" err="1">
                <a:latin typeface="Consolas" panose="020B0609020204030204" pitchFamily="49" charset="0"/>
                <a:ea typeface="Consolas Regular" charset="0"/>
                <a:cs typeface="Consolas Regular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 *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Avenir Next Condensed Regular" charset="0"/>
              </a:rPr>
              <a:t>that stores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Next Condensed Regular" charset="0"/>
              </a:rPr>
              <a:t>address of another integer variable</a:t>
            </a:r>
            <a:r>
              <a:rPr lang="en-US" dirty="0">
                <a:latin typeface="Avenir Next Condensed Regular" charset="0"/>
              </a:rPr>
              <a:t>.</a:t>
            </a:r>
          </a:p>
        </p:txBody>
      </p:sp>
      <p:sp>
        <p:nvSpPr>
          <p:cNvPr id="39" name="Oval 38"/>
          <p:cNvSpPr/>
          <p:nvPr/>
        </p:nvSpPr>
        <p:spPr>
          <a:xfrm>
            <a:off x="1819257" y="3801829"/>
            <a:ext cx="275699" cy="29900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charset="0"/>
            </a:endParaRPr>
          </a:p>
        </p:txBody>
      </p:sp>
      <p:sp>
        <p:nvSpPr>
          <p:cNvPr id="40" name="Oval 39"/>
          <p:cNvSpPr/>
          <p:nvPr/>
        </p:nvSpPr>
        <p:spPr>
          <a:xfrm flipH="1">
            <a:off x="1774450" y="4101894"/>
            <a:ext cx="320506" cy="29900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charset="0"/>
            </a:endParaRPr>
          </a:p>
        </p:txBody>
      </p:sp>
      <p:cxnSp>
        <p:nvCxnSpPr>
          <p:cNvPr id="41" name="Straight Arrow Connector 40"/>
          <p:cNvCxnSpPr>
            <a:stCxn id="37" idx="2"/>
          </p:cNvCxnSpPr>
          <p:nvPr/>
        </p:nvCxnSpPr>
        <p:spPr>
          <a:xfrm flipH="1">
            <a:off x="2506141" y="3330509"/>
            <a:ext cx="225998" cy="47132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414372" y="2023696"/>
            <a:ext cx="1225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halkduster"/>
                <a:cs typeface="Chalkduster"/>
              </a:rPr>
              <a:t>Memory 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224975" y="2422049"/>
            <a:ext cx="1557513" cy="13360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790371" y="25808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ea typeface="Consolas Regular" charset="0"/>
                <a:cs typeface="Consolas Regular" charset="0"/>
              </a:rPr>
              <a:t>i</a:t>
            </a:r>
            <a:endParaRPr lang="en-US" dirty="0"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280361" y="2617098"/>
            <a:ext cx="1462712" cy="3093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790371" y="31505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ea typeface="Consolas Regular" charset="0"/>
                <a:cs typeface="Consolas Regular" charset="0"/>
              </a:rPr>
              <a:t>iPtr</a:t>
            </a:r>
            <a:endParaRPr lang="en-US" dirty="0"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280361" y="3192377"/>
            <a:ext cx="1462712" cy="3093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140553" y="2524647"/>
            <a:ext cx="369332" cy="114717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dirty="0">
                <a:latin typeface="Calibri Light" charset="0"/>
              </a:rPr>
              <a:t>Memory Address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419815" y="2648630"/>
            <a:ext cx="813043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200" dirty="0">
                <a:latin typeface="Calibri Light" charset="0"/>
              </a:rPr>
              <a:t>10111023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419815" y="3192377"/>
            <a:ext cx="813043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200" dirty="0">
                <a:latin typeface="Calibri Light" charset="0"/>
              </a:rPr>
              <a:t>10111027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95047" y="316084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charset="0"/>
              </a:rPr>
              <a:t>10111023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140553" y="3992482"/>
            <a:ext cx="3268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Condensed Regular" charset="0"/>
              </a:rPr>
              <a:t>Usually represented as a diagram with an arrow pointing from the pointer variable to the memory address that it stores: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17362" y="5020266"/>
            <a:ext cx="2256611" cy="1336084"/>
            <a:chOff x="5806592" y="5020266"/>
            <a:chExt cx="2256611" cy="1336084"/>
          </a:xfrm>
        </p:grpSpPr>
        <p:grpSp>
          <p:nvGrpSpPr>
            <p:cNvPr id="86" name="Group 85"/>
            <p:cNvGrpSpPr/>
            <p:nvPr/>
          </p:nvGrpSpPr>
          <p:grpSpPr>
            <a:xfrm>
              <a:off x="5806592" y="5020266"/>
              <a:ext cx="2256611" cy="1336084"/>
              <a:chOff x="5841123" y="3330509"/>
              <a:chExt cx="2256611" cy="1336084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5841123" y="3330509"/>
                <a:ext cx="1557513" cy="133608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charset="0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7406519" y="3489273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  <a:ea typeface="Consolas Regular" charset="0"/>
                    <a:cs typeface="Consolas Regular" charset="0"/>
                  </a:rPr>
                  <a:t>i</a:t>
                </a:r>
                <a:endParaRPr lang="en-US" dirty="0">
                  <a:latin typeface="Consolas" panose="020B0609020204030204" pitchFamily="49" charset="0"/>
                  <a:ea typeface="Consolas Regular" charset="0"/>
                  <a:cs typeface="Consolas Regular" charset="0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5896509" y="3525558"/>
                <a:ext cx="1462712" cy="30939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7406519" y="4059038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  <a:ea typeface="Consolas Regular" charset="0"/>
                    <a:cs typeface="Consolas Regular" charset="0"/>
                  </a:rPr>
                  <a:t>iPtr</a:t>
                </a:r>
                <a:endParaRPr lang="en-US" dirty="0">
                  <a:latin typeface="Consolas" panose="020B0609020204030204" pitchFamily="49" charset="0"/>
                  <a:ea typeface="Consolas Regular" charset="0"/>
                  <a:cs typeface="Consolas Regular" charset="0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5896509" y="4100837"/>
                <a:ext cx="1462712" cy="30939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charset="0"/>
                </a:endParaRPr>
              </a:p>
            </p:txBody>
          </p:sp>
        </p:grpSp>
        <p:cxnSp>
          <p:nvCxnSpPr>
            <p:cNvPr id="93" name="Curved Connector 92"/>
            <p:cNvCxnSpPr>
              <a:stCxn id="91" idx="1"/>
              <a:endCxn id="89" idx="1"/>
            </p:cNvCxnSpPr>
            <p:nvPr/>
          </p:nvCxnSpPr>
          <p:spPr>
            <a:xfrm rot="10800000">
              <a:off x="5861978" y="5370015"/>
              <a:ext cx="12700" cy="575279"/>
            </a:xfrm>
            <a:prstGeom prst="curvedConnector3">
              <a:avLst>
                <a:gd name="adj1" fmla="val 3600001"/>
              </a:avLst>
            </a:prstGeom>
            <a:ln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96" name="Straight Arrow Connector 95"/>
          <p:cNvCxnSpPr>
            <a:stCxn id="97" idx="0"/>
          </p:cNvCxnSpPr>
          <p:nvPr/>
        </p:nvCxnSpPr>
        <p:spPr>
          <a:xfrm flipH="1" flipV="1">
            <a:off x="3788194" y="4400902"/>
            <a:ext cx="354196" cy="63862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3381703" y="5039522"/>
            <a:ext cx="1521374" cy="508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Condensed Regular" charset="0"/>
              </a:rPr>
              <a:t>address of </a:t>
            </a:r>
            <a:r>
              <a:rPr lang="en-US" dirty="0" err="1">
                <a:latin typeface="Consolas" panose="020B0609020204030204" pitchFamily="49" charset="0"/>
                <a:ea typeface="Consolas Regular" charset="0"/>
                <a:cs typeface="Consolas Regular" charset="0"/>
              </a:rPr>
              <a:t>i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17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74" grpId="0"/>
      <p:bldP spid="75" grpId="0" animBg="1"/>
      <p:bldP spid="77" grpId="0"/>
      <p:bldP spid="78" grpId="0" animBg="1"/>
      <p:bldP spid="80" grpId="0"/>
      <p:bldP spid="81" grpId="0"/>
      <p:bldP spid="83" grpId="0"/>
      <p:bldP spid="84" grpId="0"/>
      <p:bldP spid="9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Variable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A2D5F323-9395-A24C-8003-89F99F5948A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7629" y="1434662"/>
            <a:ext cx="3780269" cy="4792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= 10;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char c = 'Q';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double d = 2.5;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string s = "good day!";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*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iPtr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char *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cPtr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double *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dPtr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string *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sPtr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iPtr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= &amp;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cPtr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= &amp;c;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dPtr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= &amp;d;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sPtr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= &amp;s;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31388" y="1736354"/>
            <a:ext cx="1727460" cy="4010177"/>
          </a:xfrm>
          <a:prstGeom prst="rect">
            <a:avLst/>
          </a:prstGeom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82497" y="1931403"/>
            <a:ext cx="31130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ea typeface="Consolas Regular" charset="0"/>
                <a:cs typeface="Consolas Regular" charset="0"/>
              </a:rPr>
              <a:t>i</a:t>
            </a:r>
            <a:endParaRPr lang="en-US" dirty="0"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10423" y="1931403"/>
            <a:ext cx="1562432" cy="3093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10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2497" y="2378436"/>
            <a:ext cx="31130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10423" y="2386319"/>
            <a:ext cx="1562432" cy="3093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'Q'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82497" y="2825469"/>
            <a:ext cx="31130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10423" y="2841235"/>
            <a:ext cx="1562432" cy="3093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2.5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82497" y="3272502"/>
            <a:ext cx="31130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Consolas Regular" charset="0"/>
                <a:cs typeface="Consolas Regular" charset="0"/>
              </a:rPr>
              <a:t>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910423" y="3296151"/>
            <a:ext cx="1562432" cy="3093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"good day!"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82497" y="3815383"/>
            <a:ext cx="691215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ea typeface="Consolas Regular" charset="0"/>
                <a:cs typeface="Consolas Regular" charset="0"/>
              </a:rPr>
              <a:t>iPtr</a:t>
            </a:r>
            <a:endParaRPr lang="en-US" dirty="0"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10422" y="3815383"/>
            <a:ext cx="1562432" cy="3093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82497" y="4262416"/>
            <a:ext cx="691215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ea typeface="Consolas Regular" charset="0"/>
                <a:cs typeface="Consolas Regular" charset="0"/>
              </a:rPr>
              <a:t>cPtr</a:t>
            </a:r>
            <a:endParaRPr lang="en-US" dirty="0"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10423" y="4270299"/>
            <a:ext cx="1562432" cy="3093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82497" y="4709449"/>
            <a:ext cx="691215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ea typeface="Consolas Regular" charset="0"/>
                <a:cs typeface="Consolas Regular" charset="0"/>
              </a:rPr>
              <a:t>dPtr</a:t>
            </a:r>
            <a:endParaRPr lang="en-US" dirty="0"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10423" y="4725215"/>
            <a:ext cx="1562432" cy="3093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82497" y="5156482"/>
            <a:ext cx="691215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ea typeface="Consolas Regular" charset="0"/>
                <a:cs typeface="Consolas Regular" charset="0"/>
              </a:rPr>
              <a:t>sPtr</a:t>
            </a:r>
            <a:endParaRPr lang="en-US" dirty="0"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10423" y="5180131"/>
            <a:ext cx="1562432" cy="3093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charset="0"/>
            </a:endParaRPr>
          </a:p>
        </p:txBody>
      </p:sp>
      <p:cxnSp>
        <p:nvCxnSpPr>
          <p:cNvPr id="31" name="Curved Connector 30"/>
          <p:cNvCxnSpPr>
            <a:stCxn id="22" idx="1"/>
            <a:endCxn id="14" idx="1"/>
          </p:cNvCxnSpPr>
          <p:nvPr/>
        </p:nvCxnSpPr>
        <p:spPr>
          <a:xfrm rot="10800000">
            <a:off x="5910423" y="2541018"/>
            <a:ext cx="12700" cy="1883980"/>
          </a:xfrm>
          <a:prstGeom prst="curvedConnector3">
            <a:avLst>
              <a:gd name="adj1" fmla="val 4717246"/>
            </a:avLst>
          </a:prstGeom>
          <a:ln>
            <a:solidFill>
              <a:srgbClr val="CA6A68"/>
            </a:solidFill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4" idx="1"/>
            <a:endCxn id="16" idx="1"/>
          </p:cNvCxnSpPr>
          <p:nvPr/>
        </p:nvCxnSpPr>
        <p:spPr>
          <a:xfrm rot="10800000">
            <a:off x="5910423" y="2995934"/>
            <a:ext cx="12700" cy="1883980"/>
          </a:xfrm>
          <a:prstGeom prst="curvedConnector3">
            <a:avLst>
              <a:gd name="adj1" fmla="val 4220686"/>
            </a:avLst>
          </a:prstGeom>
          <a:ln>
            <a:solidFill>
              <a:srgbClr val="D38583"/>
            </a:solidFill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26" idx="1"/>
            <a:endCxn id="18" idx="1"/>
          </p:cNvCxnSpPr>
          <p:nvPr/>
        </p:nvCxnSpPr>
        <p:spPr>
          <a:xfrm rot="10800000">
            <a:off x="5910423" y="3450850"/>
            <a:ext cx="12700" cy="1883980"/>
          </a:xfrm>
          <a:prstGeom prst="curvedConnector3">
            <a:avLst>
              <a:gd name="adj1" fmla="val 4220694"/>
            </a:avLst>
          </a:prstGeom>
          <a:ln>
            <a:solidFill>
              <a:srgbClr val="E7BCBB"/>
            </a:solidFill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>
          <a:xfrm rot="10800000">
            <a:off x="5904073" y="2110892"/>
            <a:ext cx="12700" cy="1883980"/>
          </a:xfrm>
          <a:prstGeom prst="curvedConnector3">
            <a:avLst>
              <a:gd name="adj1" fmla="val 4717246"/>
            </a:avLst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44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Variable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687740" y="1446486"/>
            <a:ext cx="5850805" cy="1594886"/>
            <a:chOff x="1386719" y="1446486"/>
            <a:chExt cx="5850805" cy="1594886"/>
          </a:xfrm>
          <a:effectLst/>
        </p:grpSpPr>
        <p:sp>
          <p:nvSpPr>
            <p:cNvPr id="6" name="Rectangle 5"/>
            <p:cNvSpPr/>
            <p:nvPr/>
          </p:nvSpPr>
          <p:spPr>
            <a:xfrm>
              <a:off x="1386719" y="1446486"/>
              <a:ext cx="2521653" cy="14188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  <a:ea typeface="Consolas Regular" charset="0"/>
                  <a:cs typeface="Consolas Regular" charset="0"/>
                </a:rPr>
                <a:t>int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  <a:ea typeface="Consolas Regular" charset="0"/>
                  <a:cs typeface="Consolas Regular" charset="0"/>
                </a:rPr>
                <a:t> *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  <a:ea typeface="Consolas Regular" charset="0"/>
                  <a:cs typeface="Consolas Regular" charset="0"/>
                </a:rPr>
                <a:t>iPtr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  <a:ea typeface="Consolas Regular" charset="0"/>
                  <a:cs typeface="Consolas Regular" charset="0"/>
                </a:rPr>
                <a:t>;</a:t>
              </a:r>
            </a:p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  <a:ea typeface="Consolas Regular" charset="0"/>
                  <a:cs typeface="Consolas Regular" charset="0"/>
                </a:rPr>
                <a:t>char *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  <a:ea typeface="Consolas Regular" charset="0"/>
                  <a:cs typeface="Consolas Regular" charset="0"/>
                </a:rPr>
                <a:t>cPtr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  <a:ea typeface="Consolas Regular" charset="0"/>
                  <a:cs typeface="Consolas Regular" charset="0"/>
                </a:rPr>
                <a:t>;</a:t>
              </a:r>
            </a:p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  <a:ea typeface="Consolas Regular" charset="0"/>
                  <a:cs typeface="Consolas Regular" charset="0"/>
                </a:rPr>
                <a:t>double *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  <a:ea typeface="Consolas Regular" charset="0"/>
                  <a:cs typeface="Consolas Regular" charset="0"/>
                </a:rPr>
                <a:t>dPtr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  <a:ea typeface="Consolas Regular" charset="0"/>
                  <a:cs typeface="Consolas Regular" charset="0"/>
                </a:rPr>
                <a:t>;</a:t>
              </a:r>
            </a:p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  <a:ea typeface="Consolas Regular" charset="0"/>
                  <a:cs typeface="Consolas Regular" charset="0"/>
                </a:rPr>
                <a:t>string *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  <a:ea typeface="Consolas Regular" charset="0"/>
                  <a:cs typeface="Consolas Regular" charset="0"/>
                </a:rPr>
                <a:t>sPtr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  <a:ea typeface="Consolas Regular" charset="0"/>
                  <a:cs typeface="Consolas Regular" charset="0"/>
                </a:rPr>
                <a:t>;</a:t>
              </a: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452648" y="1568669"/>
              <a:ext cx="141890" cy="1174531"/>
            </a:xfrm>
            <a:prstGeom prst="rightBrac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 Light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256900" y="1726419"/>
              <a:ext cx="2980624" cy="131495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venir Next Condensed Regular" charset="0"/>
                </a:rPr>
                <a:t>These are all pointers that point to variables of different types, and therefore the pointers are of different types</a:t>
              </a:r>
            </a:p>
          </p:txBody>
        </p:sp>
        <p:cxnSp>
          <p:nvCxnSpPr>
            <p:cNvPr id="10" name="Straight Arrow Connector 9"/>
            <p:cNvCxnSpPr>
              <a:cxnSpLocks/>
              <a:stCxn id="9" idx="1"/>
              <a:endCxn id="7" idx="1"/>
            </p:cNvCxnSpPr>
            <p:nvPr/>
          </p:nvCxnSpPr>
          <p:spPr>
            <a:xfrm flipH="1" flipV="1">
              <a:off x="3594538" y="2155935"/>
              <a:ext cx="662362" cy="22796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699563" y="3287110"/>
            <a:ext cx="7114674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charset="0"/>
              </a:rPr>
              <a:t>Hence, it is an </a:t>
            </a:r>
            <a:r>
              <a:rPr lang="en-US" sz="2400" dirty="0">
                <a:solidFill>
                  <a:srgbClr val="FF0000"/>
                </a:solidFill>
                <a:latin typeface="Calibri Light" charset="0"/>
              </a:rPr>
              <a:t>error</a:t>
            </a:r>
            <a:r>
              <a:rPr lang="en-US" sz="2400" dirty="0">
                <a:latin typeface="Calibri Light" charset="0"/>
              </a:rPr>
              <a:t> to assign to a pointer variable of one type with an address of another variable of a different type.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91973" y="4336564"/>
            <a:ext cx="2521653" cy="1418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*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iPtr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char c;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Consolas Regular" charset="0"/>
              <a:cs typeface="Consolas Regular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iPtr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= &amp;c;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09393" y="5041338"/>
            <a:ext cx="623889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Calibri Light" charset="0"/>
                <a:sym typeface="Wingdings"/>
              </a:rPr>
              <a:t></a:t>
            </a:r>
            <a:endParaRPr lang="en-US" sz="5400" dirty="0">
              <a:solidFill>
                <a:srgbClr val="FF0000"/>
              </a:solidFill>
              <a:latin typeface="Calibri Light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179183" y="5400308"/>
            <a:ext cx="2359362" cy="710305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Condensed Regular" charset="0"/>
              </a:rPr>
              <a:t>Compilation error! 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 Regular" charset="0"/>
              </a:rPr>
              <a:t>&amp;c </a:t>
            </a:r>
            <a:r>
              <a:rPr lang="en-US" dirty="0">
                <a:latin typeface="Avenir Next Condensed Regular" charset="0"/>
              </a:rPr>
              <a:t>is of type </a:t>
            </a:r>
            <a:r>
              <a:rPr lang="en-US" dirty="0">
                <a:latin typeface="Consolas" panose="020B0609020204030204" pitchFamily="49" charset="0"/>
                <a:cs typeface="Consolas Regular" charset="0"/>
              </a:rPr>
              <a:t>char *</a:t>
            </a:r>
          </a:p>
        </p:txBody>
      </p:sp>
    </p:spTree>
    <p:extLst>
      <p:ext uri="{BB962C8B-B14F-4D97-AF65-F5344CB8AC3E}">
        <p14:creationId xmlns:p14="http://schemas.microsoft.com/office/powerpoint/2010/main" val="33501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declare pointer variables and regular variables together in the same declaration statement: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51912" y="2385051"/>
            <a:ext cx="3267888" cy="13907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, *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iPtr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char c, *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cPtr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double d, *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dPtr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string s, *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sPtr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83021" y="4154214"/>
            <a:ext cx="4682358" cy="914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Condensed Regular" charset="0"/>
              </a:rPr>
              <a:t>How may we declare multiple pointers of the same type in a single statement?</a:t>
            </a:r>
          </a:p>
        </p:txBody>
      </p:sp>
      <p:sp>
        <p:nvSpPr>
          <p:cNvPr id="8" name="Rectangle 7"/>
          <p:cNvSpPr/>
          <p:nvPr/>
        </p:nvSpPr>
        <p:spPr>
          <a:xfrm>
            <a:off x="2751912" y="4942490"/>
            <a:ext cx="4681529" cy="6469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onsolas Regular" charset="0"/>
                <a:cs typeface="Consolas Regular" charset="0"/>
              </a:rPr>
              <a:t> * iPtr1, * iPtr2, * iPtr3;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59166" y="5569887"/>
            <a:ext cx="4343400" cy="78646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Condensed Regular" charset="0"/>
              </a:rPr>
              <a:t>We need to place an asterisk * in front of each variable to indicate that each of them is a pointer. </a:t>
            </a:r>
          </a:p>
        </p:txBody>
      </p:sp>
    </p:spTree>
    <p:extLst>
      <p:ext uri="{BB962C8B-B14F-4D97-AF65-F5344CB8AC3E}">
        <p14:creationId xmlns:p14="http://schemas.microsoft.com/office/powerpoint/2010/main" val="268959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3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11722</TotalTime>
  <Words>2533</Words>
  <Application>Microsoft Macintosh PowerPoint</Application>
  <PresentationFormat>On-screen Show (4:3)</PresentationFormat>
  <Paragraphs>431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Consolas</vt:lpstr>
      <vt:lpstr>Avenir Next Condensed Regular</vt:lpstr>
      <vt:lpstr>Calibri Light</vt:lpstr>
      <vt:lpstr>Chalkduster</vt:lpstr>
      <vt:lpstr>Avenir Next</vt:lpstr>
      <vt:lpstr>Calibri</vt:lpstr>
      <vt:lpstr>1_Office Theme</vt:lpstr>
      <vt:lpstr>Module 8 Guidance Notes (8.1)  Pointers</vt:lpstr>
      <vt:lpstr>What are we going to learn?</vt:lpstr>
      <vt:lpstr>Memory Address</vt:lpstr>
      <vt:lpstr>Address-of Operator</vt:lpstr>
      <vt:lpstr>The &amp; Operator</vt:lpstr>
      <vt:lpstr>Pointer Variable</vt:lpstr>
      <vt:lpstr>Pointer Variable</vt:lpstr>
      <vt:lpstr>Pointer Variable</vt:lpstr>
      <vt:lpstr>Pointer Variable</vt:lpstr>
      <vt:lpstr>Dereference Operator </vt:lpstr>
      <vt:lpstr>Dereference Operator </vt:lpstr>
      <vt:lpstr>Dereference Operator </vt:lpstr>
      <vt:lpstr>PowerPoint Presentation</vt:lpstr>
      <vt:lpstr>Member Access Operator</vt:lpstr>
      <vt:lpstr>Member Access Operator</vt:lpstr>
      <vt:lpstr>Member Access Operator</vt:lpstr>
      <vt:lpstr>Dangling Pointers</vt:lpstr>
      <vt:lpstr>Null Pointer</vt:lpstr>
      <vt:lpstr>PowerPoint Presentation</vt:lpstr>
      <vt:lpstr>Pointers and Arrays</vt:lpstr>
      <vt:lpstr>Pointers and Arrays</vt:lpstr>
      <vt:lpstr>Exercise 1</vt:lpstr>
      <vt:lpstr>Pass-by-reference  with Reference Arguments</vt:lpstr>
      <vt:lpstr>Pass-by-reference with Pointers</vt:lpstr>
      <vt:lpstr>Exercise 2</vt:lpstr>
      <vt:lpstr>Problem 1</vt:lpstr>
      <vt:lpstr>Problem 2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ENGG1340 Computer Programming II</dc:title>
  <dc:subject/>
  <dc:creator>ykchoi</dc:creator>
  <cp:keywords/>
  <dc:description/>
  <cp:lastModifiedBy>lykchoi</cp:lastModifiedBy>
  <cp:revision>773</cp:revision>
  <cp:lastPrinted>2017-09-13T13:37:06Z</cp:lastPrinted>
  <dcterms:created xsi:type="dcterms:W3CDTF">2014-07-29T08:55:03Z</dcterms:created>
  <dcterms:modified xsi:type="dcterms:W3CDTF">2021-03-23T13:29:45Z</dcterms:modified>
  <cp:category/>
</cp:coreProperties>
</file>