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6" r:id="rId1"/>
  </p:sldMasterIdLst>
  <p:notesMasterIdLst>
    <p:notesMasterId r:id="rId33"/>
  </p:notesMasterIdLst>
  <p:handoutMasterIdLst>
    <p:handoutMasterId r:id="rId34"/>
  </p:handoutMasterIdLst>
  <p:sldIdLst>
    <p:sldId id="256" r:id="rId2"/>
    <p:sldId id="40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68" r:id="rId15"/>
    <p:sldId id="269" r:id="rId16"/>
    <p:sldId id="270" r:id="rId17"/>
    <p:sldId id="271" r:id="rId18"/>
    <p:sldId id="272" r:id="rId19"/>
    <p:sldId id="426" r:id="rId20"/>
    <p:sldId id="276" r:id="rId21"/>
    <p:sldId id="278" r:id="rId22"/>
    <p:sldId id="430" r:id="rId23"/>
    <p:sldId id="360" r:id="rId24"/>
    <p:sldId id="407" r:id="rId25"/>
    <p:sldId id="378" r:id="rId26"/>
    <p:sldId id="374" r:id="rId27"/>
    <p:sldId id="375" r:id="rId28"/>
    <p:sldId id="408" r:id="rId29"/>
    <p:sldId id="376" r:id="rId30"/>
    <p:sldId id="409" r:id="rId31"/>
    <p:sldId id="38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067AC2-121E-FD48-B2BC-A9B5C8A7D4FE}">
          <p14:sldIdLst>
            <p14:sldId id="256"/>
            <p14:sldId id="402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4"/>
            <p14:sldId id="267"/>
            <p14:sldId id="268"/>
            <p14:sldId id="269"/>
            <p14:sldId id="270"/>
            <p14:sldId id="271"/>
            <p14:sldId id="272"/>
            <p14:sldId id="426"/>
            <p14:sldId id="276"/>
            <p14:sldId id="278"/>
            <p14:sldId id="430"/>
            <p14:sldId id="360"/>
            <p14:sldId id="407"/>
            <p14:sldId id="378"/>
            <p14:sldId id="374"/>
            <p14:sldId id="375"/>
            <p14:sldId id="408"/>
            <p14:sldId id="376"/>
            <p14:sldId id="409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B73"/>
    <a:srgbClr val="FF6699"/>
    <a:srgbClr val="FF66CC"/>
    <a:srgbClr val="FEF4EC"/>
    <a:srgbClr val="91E41E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2517"/>
  </p:normalViewPr>
  <p:slideViewPr>
    <p:cSldViewPr snapToGrid="0" snapToObjects="1">
      <p:cViewPr varScale="1">
        <p:scale>
          <a:sx n="114" d="100"/>
          <a:sy n="114" d="100"/>
        </p:scale>
        <p:origin x="10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970B9-02AE-0D4A-AC2C-25A677C7C916}" type="datetimeFigureOut">
              <a:rPr lang="en-US" smtClean="0"/>
              <a:pPr/>
              <a:t>3/15/21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DA67C-559B-DF49-BDFA-0F43542B70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4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D069-5FD0-D649-8F1E-5F986D8C99D8}" type="datetimeFigureOut">
              <a:rPr lang="en-US" smtClean="0"/>
              <a:pPr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0DB7-2DE3-C342-B55B-305DF2A92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08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90DB7-2DE3-C342-B55B-305DF2A92E2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6939"/>
            <a:ext cx="7772400" cy="211028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974"/>
            <a:ext cx="6400800" cy="88232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685800" y="4392750"/>
            <a:ext cx="7772400" cy="25916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fld id="{A2D5F323-9395-A24C-8003-89F99F5948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" charset="0"/>
          <a:ea typeface="Avenir Next" charset="0"/>
          <a:cs typeface="Avenir Nex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Module 7 Guidance Notes (7.3)</a:t>
            </a:r>
            <a:br>
              <a:rPr lang="en-US" sz="1800" dirty="0"/>
            </a:br>
            <a:br>
              <a:rPr lang="en-US" sz="1800" dirty="0"/>
            </a:br>
            <a:r>
              <a:rPr lang="en-US" sz="4800" dirty="0"/>
              <a:t>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sz="1200" dirty="0"/>
              <a:t>ENGG1340/COMP2113</a:t>
            </a:r>
            <a:br>
              <a:rPr lang="en-US" sz="1200" dirty="0"/>
            </a:br>
            <a:r>
              <a:rPr lang="en-US" sz="1600" dirty="0"/>
              <a:t>Computer Programming II/Programming Technologies</a:t>
            </a:r>
            <a:br>
              <a:rPr lang="en-US" sz="18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808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Sequence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70676" y="120670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Menlo" pitchFamily="49" charset="0"/>
                <a:ea typeface="Menlo" pitchFamily="49" charset="0"/>
                <a:cs typeface="Menlo" pitchFamily="49" charset="0"/>
              </a:rPr>
              <a:t>fib(4)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816029" y="1447848"/>
            <a:ext cx="2286000" cy="615622"/>
            <a:chOff x="366648" y="3155576"/>
            <a:chExt cx="2194583" cy="824753"/>
          </a:xfrm>
        </p:grpSpPr>
        <p:sp>
          <p:nvSpPr>
            <p:cNvPr id="26" name="Rectangle 25"/>
            <p:cNvSpPr/>
            <p:nvPr/>
          </p:nvSpPr>
          <p:spPr>
            <a:xfrm>
              <a:off x="366648" y="3155576"/>
              <a:ext cx="2194583" cy="82475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9518" y="3209081"/>
              <a:ext cx="50687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num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86388" y="3214164"/>
              <a:ext cx="391383" cy="33855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3193" y="3607506"/>
              <a:ext cx="2140917" cy="37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fib(3) + fib(2)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64912" y="1240188"/>
            <a:ext cx="1951175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Segoe Print" pitchFamily="2" charset="0"/>
              </a:rPr>
              <a:t>Suppose we call </a:t>
            </a:r>
            <a:r>
              <a:rPr lang="en-US" sz="2000" dirty="0"/>
              <a:t> </a:t>
            </a:r>
          </a:p>
          <a:p>
            <a:r>
              <a:rPr lang="en-US" sz="1600" dirty="0">
                <a:latin typeface="Menlo" pitchFamily="49" charset="0"/>
                <a:ea typeface="Menlo" pitchFamily="49" charset="0"/>
                <a:cs typeface="Menlo" pitchFamily="49" charset="0"/>
              </a:rPr>
              <a:t>fib(4)</a:t>
            </a:r>
            <a:r>
              <a:rPr lang="en-US" sz="2000" dirty="0"/>
              <a:t>:</a:t>
            </a:r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1209936" y="1998482"/>
            <a:ext cx="2412017" cy="1425224"/>
            <a:chOff x="1209936" y="1998482"/>
            <a:chExt cx="2412017" cy="1425224"/>
          </a:xfrm>
        </p:grpSpPr>
        <p:grpSp>
          <p:nvGrpSpPr>
            <p:cNvPr id="31" name="Group 30"/>
            <p:cNvGrpSpPr/>
            <p:nvPr/>
          </p:nvGrpSpPr>
          <p:grpSpPr>
            <a:xfrm>
              <a:off x="1250396" y="2808084"/>
              <a:ext cx="2286000" cy="615622"/>
              <a:chOff x="366648" y="3155576"/>
              <a:chExt cx="2194584" cy="82475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66648" y="3155576"/>
                <a:ext cx="2194584" cy="82475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  <a:latin typeface="Menlo" pitchFamily="49" charset="0"/>
                  <a:ea typeface="Menlo" pitchFamily="49" charset="0"/>
                  <a:cs typeface="Menlo" pitchFamily="49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79518" y="3209081"/>
                <a:ext cx="506870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num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186388" y="3214164"/>
                <a:ext cx="391383" cy="3385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3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13193" y="3607506"/>
                <a:ext cx="2140917" cy="371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return fib(2) + fib(1)</a:t>
                </a: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209936" y="2566725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fib(3)</a:t>
              </a:r>
            </a:p>
          </p:txBody>
        </p:sp>
        <p:cxnSp>
          <p:nvCxnSpPr>
            <p:cNvPr id="51" name="Straight Arrow Connector 50"/>
            <p:cNvCxnSpPr>
              <a:endCxn id="47" idx="3"/>
            </p:cNvCxnSpPr>
            <p:nvPr/>
          </p:nvCxnSpPr>
          <p:spPr>
            <a:xfrm flipH="1">
              <a:off x="1952447" y="1998482"/>
              <a:ext cx="1669506" cy="7067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2349841" y="2251694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62576" y="3367889"/>
            <a:ext cx="2340640" cy="1416053"/>
            <a:chOff x="562576" y="3367889"/>
            <a:chExt cx="2340640" cy="1416053"/>
          </a:xfrm>
        </p:grpSpPr>
        <p:grpSp>
          <p:nvGrpSpPr>
            <p:cNvPr id="36" name="Group 35"/>
            <p:cNvGrpSpPr/>
            <p:nvPr/>
          </p:nvGrpSpPr>
          <p:grpSpPr>
            <a:xfrm>
              <a:off x="617216" y="4168320"/>
              <a:ext cx="2286000" cy="615622"/>
              <a:chOff x="366648" y="3155576"/>
              <a:chExt cx="2194584" cy="82475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66648" y="3155576"/>
                <a:ext cx="2194584" cy="82475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  <a:latin typeface="Menlo" pitchFamily="49" charset="0"/>
                  <a:ea typeface="Menlo" pitchFamily="49" charset="0"/>
                  <a:cs typeface="Menlo" pitchFamily="49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79518" y="3209081"/>
                <a:ext cx="506870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num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86388" y="3214164"/>
                <a:ext cx="391383" cy="3385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2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13193" y="3607506"/>
                <a:ext cx="2140917" cy="371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return fib(1) + fib(0)</a:t>
                </a:r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62576" y="392368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fib(2)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1305087" y="3367889"/>
              <a:ext cx="968776" cy="6943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1517885" y="3578033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327908" y="4731560"/>
            <a:ext cx="1700560" cy="1412617"/>
            <a:chOff x="327908" y="4731560"/>
            <a:chExt cx="1700560" cy="1412617"/>
          </a:xfrm>
        </p:grpSpPr>
        <p:grpSp>
          <p:nvGrpSpPr>
            <p:cNvPr id="41" name="Group 40"/>
            <p:cNvGrpSpPr/>
            <p:nvPr/>
          </p:nvGrpSpPr>
          <p:grpSpPr>
            <a:xfrm>
              <a:off x="382548" y="5528555"/>
              <a:ext cx="1645920" cy="615622"/>
              <a:chOff x="366648" y="3155576"/>
              <a:chExt cx="1580103" cy="824753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66648" y="3155576"/>
                <a:ext cx="1580103" cy="82475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  <a:latin typeface="Menlo" pitchFamily="49" charset="0"/>
                  <a:ea typeface="Menlo" pitchFamily="49" charset="0"/>
                  <a:cs typeface="Menlo" pitchFamily="49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79518" y="3209081"/>
                <a:ext cx="506870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num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86388" y="3214164"/>
                <a:ext cx="391383" cy="3385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1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86441" y="3607506"/>
                <a:ext cx="1069845" cy="371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return num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327908" y="528485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fib(1)</a:t>
              </a:r>
            </a:p>
          </p:txBody>
        </p:sp>
        <p:cxnSp>
          <p:nvCxnSpPr>
            <p:cNvPr id="64" name="Straight Arrow Connector 63"/>
            <p:cNvCxnSpPr>
              <a:endCxn id="49" idx="3"/>
            </p:cNvCxnSpPr>
            <p:nvPr/>
          </p:nvCxnSpPr>
          <p:spPr>
            <a:xfrm flipH="1">
              <a:off x="1070419" y="4731560"/>
              <a:ext cx="573702" cy="691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0" name="Oval 149"/>
            <p:cNvSpPr/>
            <p:nvPr/>
          </p:nvSpPr>
          <p:spPr>
            <a:xfrm>
              <a:off x="1082143" y="4984559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551748" y="4731561"/>
            <a:ext cx="864339" cy="796994"/>
            <a:chOff x="1551748" y="4731561"/>
            <a:chExt cx="864339" cy="796994"/>
          </a:xfrm>
        </p:grpSpPr>
        <p:cxnSp>
          <p:nvCxnSpPr>
            <p:cNvPr id="74" name="Straight Arrow Connector 73"/>
            <p:cNvCxnSpPr/>
            <p:nvPr/>
          </p:nvCxnSpPr>
          <p:spPr>
            <a:xfrm flipH="1" flipV="1">
              <a:off x="1725041" y="4731561"/>
              <a:ext cx="105029" cy="796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551748" y="5007860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1</a:t>
              </a:r>
            </a:p>
          </p:txBody>
        </p:sp>
        <p:sp>
          <p:nvSpPr>
            <p:cNvPr id="151" name="Oval 150"/>
            <p:cNvSpPr/>
            <p:nvPr/>
          </p:nvSpPr>
          <p:spPr>
            <a:xfrm>
              <a:off x="1861007" y="5284859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219223" y="4731560"/>
            <a:ext cx="1700560" cy="1412617"/>
            <a:chOff x="2219223" y="4731560"/>
            <a:chExt cx="1700560" cy="1412617"/>
          </a:xfrm>
        </p:grpSpPr>
        <p:grpSp>
          <p:nvGrpSpPr>
            <p:cNvPr id="68" name="Group 67"/>
            <p:cNvGrpSpPr/>
            <p:nvPr/>
          </p:nvGrpSpPr>
          <p:grpSpPr>
            <a:xfrm>
              <a:off x="2273863" y="5528555"/>
              <a:ext cx="1645920" cy="615622"/>
              <a:chOff x="366648" y="3155576"/>
              <a:chExt cx="1580103" cy="82475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66648" y="3155576"/>
                <a:ext cx="1580103" cy="82475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  <a:latin typeface="Menlo" pitchFamily="49" charset="0"/>
                  <a:ea typeface="Menlo" pitchFamily="49" charset="0"/>
                  <a:cs typeface="Menlo" pitchFamily="49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79518" y="3209081"/>
                <a:ext cx="506870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num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186388" y="3214164"/>
                <a:ext cx="391383" cy="3385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0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86441" y="3607506"/>
                <a:ext cx="1069845" cy="371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return num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2219223" y="5284859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fib(0)</a:t>
              </a:r>
            </a:p>
          </p:txBody>
        </p:sp>
        <p:cxnSp>
          <p:nvCxnSpPr>
            <p:cNvPr id="83" name="Straight Arrow Connector 82"/>
            <p:cNvCxnSpPr>
              <a:endCxn id="73" idx="3"/>
            </p:cNvCxnSpPr>
            <p:nvPr/>
          </p:nvCxnSpPr>
          <p:spPr>
            <a:xfrm>
              <a:off x="2677985" y="4731560"/>
              <a:ext cx="283749" cy="691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2560077" y="4984559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2790770" y="4731560"/>
            <a:ext cx="1231292" cy="830298"/>
            <a:chOff x="2790770" y="4731560"/>
            <a:chExt cx="1231292" cy="830298"/>
          </a:xfrm>
        </p:grpSpPr>
        <p:cxnSp>
          <p:nvCxnSpPr>
            <p:cNvPr id="80" name="Straight Arrow Connector 79"/>
            <p:cNvCxnSpPr/>
            <p:nvPr/>
          </p:nvCxnSpPr>
          <p:spPr>
            <a:xfrm flipH="1" flipV="1">
              <a:off x="2790770" y="4731560"/>
              <a:ext cx="930615" cy="8302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157723" y="5007860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0</a:t>
              </a:r>
            </a:p>
          </p:txBody>
        </p:sp>
        <p:sp>
          <p:nvSpPr>
            <p:cNvPr id="153" name="Oval 152"/>
            <p:cNvSpPr/>
            <p:nvPr/>
          </p:nvSpPr>
          <p:spPr>
            <a:xfrm>
              <a:off x="3614313" y="5273378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</a:rPr>
                <a:t>6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104283" y="3367889"/>
            <a:ext cx="864339" cy="796994"/>
            <a:chOff x="2104283" y="3367889"/>
            <a:chExt cx="864339" cy="796994"/>
          </a:xfrm>
        </p:grpSpPr>
        <p:cxnSp>
          <p:nvCxnSpPr>
            <p:cNvPr id="85" name="Straight Arrow Connector 84"/>
            <p:cNvCxnSpPr/>
            <p:nvPr/>
          </p:nvCxnSpPr>
          <p:spPr>
            <a:xfrm flipH="1" flipV="1">
              <a:off x="2427692" y="3367889"/>
              <a:ext cx="105029" cy="796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104283" y="3785189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1</a:t>
              </a:r>
            </a:p>
          </p:txBody>
        </p:sp>
        <p:sp>
          <p:nvSpPr>
            <p:cNvPr id="155" name="Oval 154"/>
            <p:cNvSpPr/>
            <p:nvPr/>
          </p:nvSpPr>
          <p:spPr>
            <a:xfrm>
              <a:off x="2520997" y="3578033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</a:rPr>
                <a:t>7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076001" y="3371326"/>
            <a:ext cx="1828800" cy="1412616"/>
            <a:chOff x="3076001" y="3371326"/>
            <a:chExt cx="1828800" cy="1412616"/>
          </a:xfrm>
        </p:grpSpPr>
        <p:grpSp>
          <p:nvGrpSpPr>
            <p:cNvPr id="98" name="Group 97"/>
            <p:cNvGrpSpPr/>
            <p:nvPr/>
          </p:nvGrpSpPr>
          <p:grpSpPr>
            <a:xfrm>
              <a:off x="3258881" y="4168320"/>
              <a:ext cx="1645920" cy="615622"/>
              <a:chOff x="366648" y="3155576"/>
              <a:chExt cx="1580103" cy="824753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66648" y="3155576"/>
                <a:ext cx="1580103" cy="82475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  <a:latin typeface="Menlo" pitchFamily="49" charset="0"/>
                  <a:ea typeface="Menlo" pitchFamily="49" charset="0"/>
                  <a:cs typeface="Menlo" pitchFamily="49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79518" y="3209081"/>
                <a:ext cx="506870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num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186388" y="3214164"/>
                <a:ext cx="391383" cy="3385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1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86441" y="3607506"/>
                <a:ext cx="1069845" cy="371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return num</a:t>
                </a: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204241" y="3924624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fib(1)</a:t>
              </a:r>
            </a:p>
          </p:txBody>
        </p:sp>
        <p:cxnSp>
          <p:nvCxnSpPr>
            <p:cNvPr id="104" name="Straight Arrow Connector 103"/>
            <p:cNvCxnSpPr>
              <a:endCxn id="103" idx="0"/>
            </p:cNvCxnSpPr>
            <p:nvPr/>
          </p:nvCxnSpPr>
          <p:spPr>
            <a:xfrm>
              <a:off x="3127748" y="3371326"/>
              <a:ext cx="447749" cy="5532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3076001" y="3578033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8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310887" y="3371326"/>
            <a:ext cx="1516388" cy="796994"/>
            <a:chOff x="3310887" y="3371326"/>
            <a:chExt cx="1516388" cy="796994"/>
          </a:xfrm>
        </p:grpSpPr>
        <p:cxnSp>
          <p:nvCxnSpPr>
            <p:cNvPr id="105" name="Straight Arrow Connector 104"/>
            <p:cNvCxnSpPr/>
            <p:nvPr/>
          </p:nvCxnSpPr>
          <p:spPr>
            <a:xfrm flipH="1" flipV="1">
              <a:off x="3310887" y="3371326"/>
              <a:ext cx="1395517" cy="796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962936" y="3785189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1</a:t>
              </a:r>
            </a:p>
          </p:txBody>
        </p:sp>
        <p:sp>
          <p:nvSpPr>
            <p:cNvPr id="157" name="Oval 156"/>
            <p:cNvSpPr/>
            <p:nvPr/>
          </p:nvSpPr>
          <p:spPr>
            <a:xfrm>
              <a:off x="4022062" y="3578033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</a:rPr>
                <a:t>9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310887" y="1998482"/>
            <a:ext cx="1041065" cy="853334"/>
            <a:chOff x="3310887" y="1998482"/>
            <a:chExt cx="1041065" cy="853334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3310887" y="1998482"/>
              <a:ext cx="661687" cy="8533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487613" y="2289726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2</a:t>
              </a:r>
            </a:p>
          </p:txBody>
        </p:sp>
        <p:sp>
          <p:nvSpPr>
            <p:cNvPr id="158" name="Oval 157"/>
            <p:cNvSpPr/>
            <p:nvPr/>
          </p:nvSpPr>
          <p:spPr>
            <a:xfrm>
              <a:off x="3535434" y="2606091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</a:rPr>
                <a:t>10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662576" y="1998482"/>
            <a:ext cx="3089623" cy="1420802"/>
            <a:chOff x="4662576" y="1998482"/>
            <a:chExt cx="3089623" cy="1420802"/>
          </a:xfrm>
        </p:grpSpPr>
        <p:grpSp>
          <p:nvGrpSpPr>
            <p:cNvPr id="110" name="Group 109"/>
            <p:cNvGrpSpPr/>
            <p:nvPr/>
          </p:nvGrpSpPr>
          <p:grpSpPr>
            <a:xfrm>
              <a:off x="5466199" y="2803662"/>
              <a:ext cx="2286000" cy="615622"/>
              <a:chOff x="366648" y="3155576"/>
              <a:chExt cx="2194584" cy="824753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366648" y="3155576"/>
                <a:ext cx="2194584" cy="82475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  <a:latin typeface="Menlo" pitchFamily="49" charset="0"/>
                  <a:ea typeface="Menlo" pitchFamily="49" charset="0"/>
                  <a:cs typeface="Menlo" pitchFamily="49" charset="0"/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9518" y="3209081"/>
                <a:ext cx="506870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num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186388" y="3214164"/>
                <a:ext cx="391383" cy="3385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2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13193" y="3607506"/>
                <a:ext cx="2140917" cy="371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return fib(1) + fib(0)</a:t>
                </a: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5411559" y="2559031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fib(2)</a:t>
              </a:r>
            </a:p>
          </p:txBody>
        </p:sp>
        <p:cxnSp>
          <p:nvCxnSpPr>
            <p:cNvPr id="135" name="Straight Arrow Connector 134"/>
            <p:cNvCxnSpPr>
              <a:endCxn id="120" idx="1"/>
            </p:cNvCxnSpPr>
            <p:nvPr/>
          </p:nvCxnSpPr>
          <p:spPr>
            <a:xfrm>
              <a:off x="4662576" y="1998482"/>
              <a:ext cx="748983" cy="6990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4871857" y="2383845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11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176891" y="3366902"/>
            <a:ext cx="1700560" cy="1412617"/>
            <a:chOff x="5176891" y="3366902"/>
            <a:chExt cx="1700560" cy="1412617"/>
          </a:xfrm>
        </p:grpSpPr>
        <p:grpSp>
          <p:nvGrpSpPr>
            <p:cNvPr id="115" name="Group 114"/>
            <p:cNvGrpSpPr/>
            <p:nvPr/>
          </p:nvGrpSpPr>
          <p:grpSpPr>
            <a:xfrm>
              <a:off x="5231531" y="4163897"/>
              <a:ext cx="1645920" cy="615622"/>
              <a:chOff x="366648" y="3155576"/>
              <a:chExt cx="1580103" cy="824753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66648" y="3155576"/>
                <a:ext cx="1580103" cy="82475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  <a:latin typeface="Menlo" pitchFamily="49" charset="0"/>
                  <a:ea typeface="Menlo" pitchFamily="49" charset="0"/>
                  <a:cs typeface="Menlo" pitchFamily="49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79518" y="3209081"/>
                <a:ext cx="506870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num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186388" y="3214164"/>
                <a:ext cx="391383" cy="3385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1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86441" y="3607506"/>
                <a:ext cx="1069845" cy="371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return num</a:t>
                </a: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5176891" y="3920201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fib(1)</a:t>
              </a:r>
            </a:p>
          </p:txBody>
        </p:sp>
        <p:cxnSp>
          <p:nvCxnSpPr>
            <p:cNvPr id="122" name="Straight Arrow Connector 121"/>
            <p:cNvCxnSpPr>
              <a:endCxn id="121" idx="3"/>
            </p:cNvCxnSpPr>
            <p:nvPr/>
          </p:nvCxnSpPr>
          <p:spPr>
            <a:xfrm flipH="1">
              <a:off x="5919402" y="3366902"/>
              <a:ext cx="573702" cy="691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0" name="Oval 159"/>
            <p:cNvSpPr/>
            <p:nvPr/>
          </p:nvSpPr>
          <p:spPr>
            <a:xfrm>
              <a:off x="5993976" y="3551762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12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6400731" y="3366903"/>
            <a:ext cx="864339" cy="796994"/>
            <a:chOff x="6400731" y="3366903"/>
            <a:chExt cx="864339" cy="796994"/>
          </a:xfrm>
        </p:grpSpPr>
        <p:cxnSp>
          <p:nvCxnSpPr>
            <p:cNvPr id="129" name="Straight Arrow Connector 128"/>
            <p:cNvCxnSpPr/>
            <p:nvPr/>
          </p:nvCxnSpPr>
          <p:spPr>
            <a:xfrm flipH="1" flipV="1">
              <a:off x="6574024" y="3366903"/>
              <a:ext cx="105029" cy="7969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6400731" y="3643202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1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6727771" y="3920201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</a:rPr>
                <a:t>13</a:t>
              </a: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068206" y="3366902"/>
            <a:ext cx="1700560" cy="1412617"/>
            <a:chOff x="7068206" y="3366902"/>
            <a:chExt cx="1700560" cy="1412617"/>
          </a:xfrm>
        </p:grpSpPr>
        <p:grpSp>
          <p:nvGrpSpPr>
            <p:cNvPr id="123" name="Group 122"/>
            <p:cNvGrpSpPr/>
            <p:nvPr/>
          </p:nvGrpSpPr>
          <p:grpSpPr>
            <a:xfrm>
              <a:off x="7122846" y="4163897"/>
              <a:ext cx="1645920" cy="615622"/>
              <a:chOff x="366648" y="3155576"/>
              <a:chExt cx="1580103" cy="824753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66648" y="3155576"/>
                <a:ext cx="1580103" cy="82475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  <a:latin typeface="Menlo" pitchFamily="49" charset="0"/>
                  <a:ea typeface="Menlo" pitchFamily="49" charset="0"/>
                  <a:cs typeface="Menlo" pitchFamily="49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679518" y="3209081"/>
                <a:ext cx="506870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num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186388" y="3214164"/>
                <a:ext cx="391383" cy="33855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686441" y="3607506"/>
                <a:ext cx="1069845" cy="371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return num</a:t>
                </a:r>
              </a:p>
            </p:txBody>
          </p:sp>
        </p:grpSp>
        <p:sp>
          <p:nvSpPr>
            <p:cNvPr id="128" name="TextBox 127"/>
            <p:cNvSpPr txBox="1"/>
            <p:nvPr/>
          </p:nvSpPr>
          <p:spPr>
            <a:xfrm>
              <a:off x="7068206" y="3920201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fib(0)</a:t>
              </a:r>
            </a:p>
          </p:txBody>
        </p:sp>
        <p:cxnSp>
          <p:nvCxnSpPr>
            <p:cNvPr id="133" name="Straight Arrow Connector 132"/>
            <p:cNvCxnSpPr>
              <a:endCxn id="128" idx="3"/>
            </p:cNvCxnSpPr>
            <p:nvPr/>
          </p:nvCxnSpPr>
          <p:spPr>
            <a:xfrm>
              <a:off x="7526968" y="3366902"/>
              <a:ext cx="283749" cy="691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2" name="Oval 161"/>
            <p:cNvSpPr/>
            <p:nvPr/>
          </p:nvSpPr>
          <p:spPr>
            <a:xfrm>
              <a:off x="7384060" y="3551762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6">
                      <a:lumMod val="75000"/>
                    </a:schemeClr>
                  </a:solidFill>
                </a:rPr>
                <a:t>14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7639753" y="3366902"/>
            <a:ext cx="1231292" cy="830298"/>
            <a:chOff x="7639753" y="3366902"/>
            <a:chExt cx="1231292" cy="830298"/>
          </a:xfrm>
        </p:grpSpPr>
        <p:cxnSp>
          <p:nvCxnSpPr>
            <p:cNvPr id="131" name="Straight Arrow Connector 130"/>
            <p:cNvCxnSpPr/>
            <p:nvPr/>
          </p:nvCxnSpPr>
          <p:spPr>
            <a:xfrm flipH="1" flipV="1">
              <a:off x="7639753" y="3366902"/>
              <a:ext cx="930615" cy="8302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8006706" y="3643202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0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8478928" y="3924624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</a:rPr>
                <a:t>15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4810897" y="1998482"/>
            <a:ext cx="2664603" cy="837548"/>
            <a:chOff x="4810897" y="1998482"/>
            <a:chExt cx="2664603" cy="837548"/>
          </a:xfrm>
        </p:grpSpPr>
        <p:sp>
          <p:nvSpPr>
            <p:cNvPr id="134" name="TextBox 133"/>
            <p:cNvSpPr txBox="1"/>
            <p:nvPr/>
          </p:nvSpPr>
          <p:spPr>
            <a:xfrm>
              <a:off x="6203867" y="2289726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1</a:t>
              </a: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 flipH="1" flipV="1">
              <a:off x="4810897" y="1998482"/>
              <a:ext cx="2645063" cy="8375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7292620" y="2566725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</a:rPr>
                <a:t>16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4963297" y="1083597"/>
            <a:ext cx="3931502" cy="660691"/>
            <a:chOff x="4963297" y="1083597"/>
            <a:chExt cx="3931502" cy="660691"/>
          </a:xfrm>
        </p:grpSpPr>
        <p:cxnSp>
          <p:nvCxnSpPr>
            <p:cNvPr id="143" name="Straight Arrow Connector 142"/>
            <p:cNvCxnSpPr/>
            <p:nvPr/>
          </p:nvCxnSpPr>
          <p:spPr>
            <a:xfrm flipV="1">
              <a:off x="4963297" y="1083597"/>
              <a:ext cx="1437434" cy="5105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5792102" y="1240188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3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5564645" y="1447848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800" b="1" dirty="0">
                  <a:solidFill>
                    <a:schemeClr val="accent5">
                      <a:lumMod val="75000"/>
                    </a:schemeClr>
                  </a:solidFill>
                </a:rPr>
                <a:t>17</a:t>
              </a:r>
            </a:p>
          </p:txBody>
        </p:sp>
        <p:sp>
          <p:nvSpPr>
            <p:cNvPr id="166" name="Rounded Rectangle 165"/>
            <p:cNvSpPr/>
            <p:nvPr/>
          </p:nvSpPr>
          <p:spPr>
            <a:xfrm>
              <a:off x="6877451" y="1332646"/>
              <a:ext cx="2017348" cy="411642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Segoe Print" pitchFamily="2" charset="0"/>
                </a:rPr>
                <a:t>Hence, </a:t>
              </a:r>
              <a:r>
                <a:rPr lang="en-US" sz="14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fib(4) = 3</a:t>
              </a:r>
            </a:p>
          </p:txBody>
        </p:sp>
      </p:grpSp>
      <p:sp>
        <p:nvSpPr>
          <p:cNvPr id="167" name="Slide Number Placeholder 1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Example: Greatest Common Divisor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240"/>
            <a:ext cx="8229600" cy="4746924"/>
          </a:xfrm>
        </p:spPr>
        <p:txBody>
          <a:bodyPr/>
          <a:lstStyle/>
          <a:p>
            <a:r>
              <a:rPr lang="en-US" dirty="0"/>
              <a:t>Euclidean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627" y="1948074"/>
            <a:ext cx="2634054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Segoe Print" pitchFamily="2" charset="0"/>
              </a:rPr>
              <a:t>E.g., </a:t>
            </a:r>
            <a:r>
              <a:rPr lang="en-US" sz="1600" dirty="0" err="1">
                <a:latin typeface="Segoe Print" pitchFamily="2" charset="0"/>
              </a:rPr>
              <a:t>gcd</a:t>
            </a:r>
            <a:r>
              <a:rPr lang="en-US" sz="1600" dirty="0">
                <a:latin typeface="Segoe Print" pitchFamily="2" charset="0"/>
              </a:rPr>
              <a:t> of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Segoe Print" pitchFamily="2" charset="0"/>
              </a:rPr>
              <a:t>48</a:t>
            </a:r>
            <a:r>
              <a:rPr lang="en-US" sz="1600" dirty="0">
                <a:latin typeface="Segoe Print" pitchFamily="2" charset="0"/>
              </a:rPr>
              <a:t> and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Segoe Print" pitchFamily="2" charset="0"/>
              </a:rPr>
              <a:t>18</a:t>
            </a:r>
            <a:r>
              <a:rPr lang="en-US" sz="1600" dirty="0">
                <a:latin typeface="Segoe Print" pitchFamily="2" charset="0"/>
              </a:rPr>
              <a:t>: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133420" y="2392241"/>
            <a:ext cx="945663" cy="1284938"/>
            <a:chOff x="1133420" y="2392241"/>
            <a:chExt cx="945663" cy="1284938"/>
          </a:xfrm>
        </p:grpSpPr>
        <p:grpSp>
          <p:nvGrpSpPr>
            <p:cNvPr id="53" name="Group 52"/>
            <p:cNvGrpSpPr/>
            <p:nvPr/>
          </p:nvGrpSpPr>
          <p:grpSpPr>
            <a:xfrm>
              <a:off x="1133420" y="2701019"/>
              <a:ext cx="943802" cy="976160"/>
              <a:chOff x="1133420" y="2701019"/>
              <a:chExt cx="943802" cy="97616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613634" y="2701019"/>
                <a:ext cx="463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Menlo" pitchFamily="49" charset="0"/>
                    <a:ea typeface="Menlo" pitchFamily="49" charset="0"/>
                    <a:cs typeface="Menlo" pitchFamily="49" charset="0"/>
                  </a:rPr>
                  <a:t>48</a:t>
                </a:r>
              </a:p>
              <a:p>
                <a:r>
                  <a:rPr lang="en-US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36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503776" y="2728321"/>
                <a:ext cx="540197" cy="272935"/>
                <a:chOff x="3419095" y="3649287"/>
                <a:chExt cx="875284" cy="389313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3616037" y="3649287"/>
                  <a:ext cx="678342" cy="0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 15"/>
                <p:cNvSpPr/>
                <p:nvPr/>
              </p:nvSpPr>
              <p:spPr>
                <a:xfrm>
                  <a:off x="3419095" y="3649287"/>
                  <a:ext cx="205254" cy="389313"/>
                </a:xfrm>
                <a:custGeom>
                  <a:avLst/>
                  <a:gdLst>
                    <a:gd name="connsiteX0" fmla="*/ 108065 w 108065"/>
                    <a:gd name="connsiteY0" fmla="*/ 0 h 381000"/>
                    <a:gd name="connsiteX1" fmla="*/ 83127 w 108065"/>
                    <a:gd name="connsiteY1" fmla="*/ 332509 h 381000"/>
                    <a:gd name="connsiteX2" fmla="*/ 0 w 108065"/>
                    <a:gd name="connsiteY2" fmla="*/ 290945 h 38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8065" h="381000">
                      <a:moveTo>
                        <a:pt x="108065" y="0"/>
                      </a:moveTo>
                      <a:cubicBezTo>
                        <a:pt x="104601" y="142009"/>
                        <a:pt x="101138" y="284018"/>
                        <a:pt x="83127" y="332509"/>
                      </a:cubicBezTo>
                      <a:cubicBezTo>
                        <a:pt x="65116" y="381000"/>
                        <a:pt x="32558" y="335972"/>
                        <a:pt x="0" y="290945"/>
                      </a:cubicBezTo>
                    </a:path>
                  </a:pathLst>
                </a:cu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1133420" y="270101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Menlo" pitchFamily="49" charset="0"/>
                    <a:ea typeface="Menlo" pitchFamily="49" charset="0"/>
                    <a:cs typeface="Menlo" pitchFamily="49" charset="0"/>
                  </a:rPr>
                  <a:t>18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597008" y="3291221"/>
                <a:ext cx="480214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1613634" y="3307847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Menlo" pitchFamily="49" charset="0"/>
                    <a:ea typeface="Menlo" pitchFamily="49" charset="0"/>
                    <a:cs typeface="Menlo" pitchFamily="49" charset="0"/>
                  </a:rPr>
                  <a:t>12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754955" y="239224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Menlo" pitchFamily="49" charset="0"/>
                  <a:ea typeface="Menlo" pitchFamily="49" charset="0"/>
                  <a:cs typeface="Menlo" pitchFamily="49" charset="0"/>
                </a:rPr>
                <a:t>2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124200" y="2392241"/>
            <a:ext cx="943805" cy="1284938"/>
            <a:chOff x="3124200" y="2392241"/>
            <a:chExt cx="943805" cy="1284938"/>
          </a:xfrm>
        </p:grpSpPr>
        <p:sp>
          <p:nvSpPr>
            <p:cNvPr id="26" name="TextBox 25"/>
            <p:cNvSpPr txBox="1"/>
            <p:nvPr/>
          </p:nvSpPr>
          <p:spPr>
            <a:xfrm>
              <a:off x="3604414" y="2701019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Menlo" pitchFamily="49" charset="0"/>
                  <a:ea typeface="Menlo" pitchFamily="49" charset="0"/>
                  <a:cs typeface="Menlo" pitchFamily="49" charset="0"/>
                </a:rPr>
                <a:t>18</a:t>
              </a:r>
            </a:p>
            <a:p>
              <a:r>
                <a:rPr lang="en-US" dirty="0">
                  <a:latin typeface="Menlo" pitchFamily="49" charset="0"/>
                  <a:ea typeface="Menlo" pitchFamily="49" charset="0"/>
                  <a:cs typeface="Menlo" pitchFamily="49" charset="0"/>
                </a:rPr>
                <a:t>12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494556" y="2728321"/>
              <a:ext cx="540197" cy="272935"/>
              <a:chOff x="3419095" y="3649287"/>
              <a:chExt cx="875284" cy="389313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616037" y="3649287"/>
                <a:ext cx="678342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Freeform 28"/>
              <p:cNvSpPr/>
              <p:nvPr/>
            </p:nvSpPr>
            <p:spPr>
              <a:xfrm>
                <a:off x="3419095" y="3649287"/>
                <a:ext cx="205254" cy="389313"/>
              </a:xfrm>
              <a:custGeom>
                <a:avLst/>
                <a:gdLst>
                  <a:gd name="connsiteX0" fmla="*/ 108065 w 108065"/>
                  <a:gd name="connsiteY0" fmla="*/ 0 h 381000"/>
                  <a:gd name="connsiteX1" fmla="*/ 83127 w 108065"/>
                  <a:gd name="connsiteY1" fmla="*/ 332509 h 381000"/>
                  <a:gd name="connsiteX2" fmla="*/ 0 w 108065"/>
                  <a:gd name="connsiteY2" fmla="*/ 290945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065" h="381000">
                    <a:moveTo>
                      <a:pt x="108065" y="0"/>
                    </a:moveTo>
                    <a:cubicBezTo>
                      <a:pt x="104601" y="142009"/>
                      <a:pt x="101138" y="284018"/>
                      <a:pt x="83127" y="332509"/>
                    </a:cubicBezTo>
                    <a:cubicBezTo>
                      <a:pt x="65116" y="381000"/>
                      <a:pt x="32558" y="335972"/>
                      <a:pt x="0" y="290945"/>
                    </a:cubicBezTo>
                  </a:path>
                </a:pathLst>
              </a:cu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124200" y="27010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Menlo" pitchFamily="49" charset="0"/>
                  <a:ea typeface="Menlo" pitchFamily="49" charset="0"/>
                  <a:cs typeface="Menlo" pitchFamily="49" charset="0"/>
                </a:rPr>
                <a:t>12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587788" y="3291221"/>
              <a:ext cx="480214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737422" y="330784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  <a:latin typeface="Menlo" pitchFamily="49" charset="0"/>
                  <a:ea typeface="Menlo" pitchFamily="49" charset="0"/>
                  <a:cs typeface="Menlo" pitchFamily="49" charset="0"/>
                </a:rPr>
                <a:t>6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43877" y="239224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Menlo" pitchFamily="49" charset="0"/>
                  <a:ea typeface="Menlo" pitchFamily="49" charset="0"/>
                  <a:cs typeface="Menlo" pitchFamily="49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209003" y="2392241"/>
            <a:ext cx="802484" cy="1284938"/>
            <a:chOff x="5209003" y="2392241"/>
            <a:chExt cx="802484" cy="1284938"/>
          </a:xfrm>
        </p:grpSpPr>
        <p:sp>
          <p:nvSpPr>
            <p:cNvPr id="36" name="TextBox 35"/>
            <p:cNvSpPr txBox="1"/>
            <p:nvPr/>
          </p:nvSpPr>
          <p:spPr>
            <a:xfrm>
              <a:off x="5547896" y="2701019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Menlo" pitchFamily="49" charset="0"/>
                  <a:ea typeface="Menlo" pitchFamily="49" charset="0"/>
                  <a:cs typeface="Menlo" pitchFamily="49" charset="0"/>
                </a:rPr>
                <a:t>12</a:t>
              </a:r>
            </a:p>
            <a:p>
              <a:r>
                <a:rPr lang="en-US" dirty="0">
                  <a:latin typeface="Menlo" pitchFamily="49" charset="0"/>
                  <a:ea typeface="Menlo" pitchFamily="49" charset="0"/>
                  <a:cs typeface="Menlo" pitchFamily="49" charset="0"/>
                </a:rPr>
                <a:t>12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5438038" y="2728321"/>
              <a:ext cx="540197" cy="272935"/>
              <a:chOff x="3419095" y="3649287"/>
              <a:chExt cx="875284" cy="389313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616037" y="3649287"/>
                <a:ext cx="678342" cy="0"/>
              </a:xfrm>
              <a:prstGeom prst="line">
                <a:avLst/>
              </a:pr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3419095" y="3649287"/>
                <a:ext cx="205254" cy="389313"/>
              </a:xfrm>
              <a:custGeom>
                <a:avLst/>
                <a:gdLst>
                  <a:gd name="connsiteX0" fmla="*/ 108065 w 108065"/>
                  <a:gd name="connsiteY0" fmla="*/ 0 h 381000"/>
                  <a:gd name="connsiteX1" fmla="*/ 83127 w 108065"/>
                  <a:gd name="connsiteY1" fmla="*/ 332509 h 381000"/>
                  <a:gd name="connsiteX2" fmla="*/ 0 w 108065"/>
                  <a:gd name="connsiteY2" fmla="*/ 290945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065" h="381000">
                    <a:moveTo>
                      <a:pt x="108065" y="0"/>
                    </a:moveTo>
                    <a:cubicBezTo>
                      <a:pt x="104601" y="142009"/>
                      <a:pt x="101138" y="284018"/>
                      <a:pt x="83127" y="332509"/>
                    </a:cubicBezTo>
                    <a:cubicBezTo>
                      <a:pt x="65116" y="381000"/>
                      <a:pt x="32558" y="335972"/>
                      <a:pt x="0" y="290945"/>
                    </a:cubicBezTo>
                  </a:path>
                </a:pathLst>
              </a:custGeom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209003" y="2701019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Menlo" pitchFamily="49" charset="0"/>
                  <a:ea typeface="Menlo" pitchFamily="49" charset="0"/>
                  <a:cs typeface="Menlo" pitchFamily="49" charset="0"/>
                </a:rPr>
                <a:t>6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531270" y="3291221"/>
              <a:ext cx="480214" cy="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680904" y="330784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Menlo" pitchFamily="49" charset="0"/>
                  <a:ea typeface="Menlo" pitchFamily="49" charset="0"/>
                  <a:cs typeface="Menlo" pitchFamily="49" charset="0"/>
                </a:rPr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87359" y="2392241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Menlo" pitchFamily="49" charset="0"/>
                  <a:ea typeface="Menlo" pitchFamily="49" charset="0"/>
                  <a:cs typeface="Menlo" pitchFamily="49" charset="0"/>
                </a:rPr>
                <a:t>2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003029" y="2831979"/>
            <a:ext cx="986167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err="1">
                <a:latin typeface="Segoe Print" pitchFamily="2" charset="0"/>
              </a:rPr>
              <a:t>gcd</a:t>
            </a:r>
            <a:r>
              <a:rPr lang="en-US" sz="1600" dirty="0">
                <a:latin typeface="Segoe Print" pitchFamily="2" charset="0"/>
              </a:rPr>
              <a:t> = 6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451184" y="3726544"/>
            <a:ext cx="2938010" cy="1975988"/>
            <a:chOff x="451184" y="3726544"/>
            <a:chExt cx="2938010" cy="1975988"/>
          </a:xfrm>
        </p:grpSpPr>
        <p:sp>
          <p:nvSpPr>
            <p:cNvPr id="45" name="Rectangle 44"/>
            <p:cNvSpPr/>
            <p:nvPr/>
          </p:nvSpPr>
          <p:spPr>
            <a:xfrm>
              <a:off x="486116" y="3994335"/>
              <a:ext cx="2903078" cy="1708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400" dirty="0">
                <a:solidFill>
                  <a:schemeClr val="tx1"/>
                </a:solidFill>
                <a:latin typeface="Segoe Print" pitchFamily="2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9542" y="3726544"/>
              <a:ext cx="2119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Print" pitchFamily="2" charset="0"/>
                </a:rPr>
                <a:t>A recursive definition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51184" y="4064371"/>
              <a:ext cx="2905780" cy="1414390"/>
              <a:chOff x="218420" y="4139188"/>
              <a:chExt cx="2905780" cy="141439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345096" y="4139188"/>
                <a:ext cx="12853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gcd</a:t>
                </a:r>
                <a:r>
                  <a:rPr lang="en-US" dirty="0"/>
                  <a:t>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47" name="Left Brace 46"/>
              <p:cNvSpPr/>
              <p:nvPr/>
            </p:nvSpPr>
            <p:spPr>
              <a:xfrm>
                <a:off x="458472" y="4522114"/>
                <a:ext cx="194309" cy="1031463"/>
              </a:xfrm>
              <a:prstGeom prst="leftBrace">
                <a:avLst/>
              </a:prstGeom>
              <a:ln w="19050"/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52781" y="4568693"/>
                <a:ext cx="19200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00" dirty="0"/>
                  <a:t>,      </a:t>
                </a:r>
                <a:r>
                  <a:rPr lang="en-US" sz="1600" i="1" dirty="0"/>
                  <a:t>if</a:t>
                </a:r>
                <a:r>
                  <a:rPr lang="en-US" sz="1600" dirty="0"/>
                  <a:t>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00" dirty="0"/>
                  <a:t> = 0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52781" y="4968803"/>
                <a:ext cx="24714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gcd</a:t>
                </a:r>
                <a:r>
                  <a:rPr lang="en-US" sz="1600" dirty="0"/>
                  <a:t>(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00" dirty="0"/>
                  <a:t>, remainder of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00" dirty="0"/>
                  <a:t> /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en-US" sz="1600" dirty="0"/>
                  <a:t>) , </a:t>
                </a:r>
              </a:p>
              <a:p>
                <a:r>
                  <a:rPr lang="en-US" sz="1600" i="1" dirty="0"/>
                  <a:t>         otherwise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18420" y="4820826"/>
                <a:ext cx="1285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=</a:t>
                </a:r>
              </a:p>
            </p:txBody>
          </p:sp>
        </p:grpSp>
      </p:grpSp>
      <p:sp>
        <p:nvSpPr>
          <p:cNvPr id="54" name="Rectangle 53"/>
          <p:cNvSpPr/>
          <p:nvPr/>
        </p:nvSpPr>
        <p:spPr>
          <a:xfrm>
            <a:off x="3743877" y="3791176"/>
            <a:ext cx="4102331" cy="2565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gcd</a:t>
            </a:r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x, </a:t>
            </a:r>
            <a:r>
              <a:rPr lang="en-US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y)</a:t>
            </a: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{</a:t>
            </a:r>
          </a:p>
          <a:p>
            <a:endParaRPr lang="en-US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</a:t>
            </a:r>
          </a:p>
          <a:p>
            <a:endParaRPr lang="en-US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}		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32357" y="4562820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if (y == 0)</a:t>
            </a:r>
          </a:p>
          <a:p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	return  ???;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32357" y="5209151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else</a:t>
            </a:r>
          </a:p>
          <a:p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	return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???</a:t>
            </a:r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;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794110" y="5350824"/>
            <a:ext cx="1919094" cy="653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gcd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(y,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x%y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);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798697" y="4859351"/>
            <a:ext cx="1107509" cy="317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x;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46208" y="6059136"/>
            <a:ext cx="82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gcd.cpp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E20DAB-C258-AE41-9054-B53653247624}"/>
              </a:ext>
            </a:extLst>
          </p:cNvPr>
          <p:cNvGrpSpPr/>
          <p:nvPr/>
        </p:nvGrpSpPr>
        <p:grpSpPr>
          <a:xfrm>
            <a:off x="1365214" y="2925368"/>
            <a:ext cx="1683106" cy="567145"/>
            <a:chOff x="1365214" y="2925368"/>
            <a:chExt cx="1683106" cy="567145"/>
          </a:xfrm>
        </p:grpSpPr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2205F79D-0E12-DF40-BE72-2B3ACBAAD8E4}"/>
                </a:ext>
              </a:extLst>
            </p:cNvPr>
            <p:cNvCxnSpPr>
              <a:cxnSpLocks/>
              <a:stCxn id="19" idx="2"/>
              <a:endCxn id="25" idx="1"/>
            </p:cNvCxnSpPr>
            <p:nvPr/>
          </p:nvCxnSpPr>
          <p:spPr>
            <a:xfrm rot="16200000" flipH="1">
              <a:off x="1278343" y="3157222"/>
              <a:ext cx="422162" cy="248420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33F483-59F5-6843-B4B4-A936A87831A9}"/>
                </a:ext>
              </a:extLst>
            </p:cNvPr>
            <p:cNvSpPr txBox="1"/>
            <p:nvPr/>
          </p:nvSpPr>
          <p:spPr>
            <a:xfrm>
              <a:off x="2504581" y="3221514"/>
              <a:ext cx="5437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18÷12</a:t>
              </a:r>
            </a:p>
          </p:txBody>
        </p: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C24DE46C-BC0D-8E47-AFFB-E88EDD71E5DA}"/>
                </a:ext>
              </a:extLst>
            </p:cNvPr>
            <p:cNvSpPr/>
            <p:nvPr/>
          </p:nvSpPr>
          <p:spPr>
            <a:xfrm>
              <a:off x="2572789" y="2925368"/>
              <a:ext cx="407324" cy="28996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106886-B962-F447-BB2F-021F75773207}"/>
              </a:ext>
            </a:extLst>
          </p:cNvPr>
          <p:cNvGrpSpPr/>
          <p:nvPr/>
        </p:nvGrpSpPr>
        <p:grpSpPr>
          <a:xfrm>
            <a:off x="3397074" y="2925368"/>
            <a:ext cx="1526521" cy="568647"/>
            <a:chOff x="3397074" y="2925368"/>
            <a:chExt cx="1526521" cy="568647"/>
          </a:xfrm>
        </p:grpSpPr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CB214545-1C40-2040-89E9-EC8A9B41D3F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310203" y="3158724"/>
              <a:ext cx="422162" cy="248420"/>
            </a:xfrm>
            <a:prstGeom prst="curvedConnector2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71FC74E-171A-C44E-A63B-E3091F72D78B}"/>
                </a:ext>
              </a:extLst>
            </p:cNvPr>
            <p:cNvSpPr txBox="1"/>
            <p:nvPr/>
          </p:nvSpPr>
          <p:spPr>
            <a:xfrm>
              <a:off x="4444885" y="3218019"/>
              <a:ext cx="4587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12÷6</a:t>
              </a:r>
            </a:p>
          </p:txBody>
        </p:sp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DB91CE9A-9EB3-EF4C-BE8F-69E00932FA2B}"/>
                </a:ext>
              </a:extLst>
            </p:cNvPr>
            <p:cNvSpPr/>
            <p:nvPr/>
          </p:nvSpPr>
          <p:spPr>
            <a:xfrm>
              <a:off x="4516271" y="2925368"/>
              <a:ext cx="407324" cy="28996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3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4" grpId="0" animBg="1"/>
      <p:bldP spid="54" grpId="0" animBg="1"/>
      <p:bldP spid="55" grpId="0"/>
      <p:bldP spid="56" grpId="0"/>
      <p:bldP spid="57" grpId="0" animBg="1"/>
      <p:bldP spid="58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514"/>
            <a:ext cx="8229600" cy="4841649"/>
          </a:xfrm>
        </p:spPr>
        <p:txBody>
          <a:bodyPr>
            <a:normAutofit/>
          </a:bodyPr>
          <a:lstStyle/>
          <a:p>
            <a:r>
              <a:rPr lang="en-US" sz="2400" dirty="0"/>
              <a:t>Recall that a palindrome is a word that reads the same forward and backward, e.g., level, noon, racecar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773" y="2436460"/>
            <a:ext cx="6712783" cy="12496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 check if a string </a:t>
            </a:r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s[0..n–1]</a:t>
            </a:r>
            <a:r>
              <a:rPr lang="en-US" dirty="0">
                <a:solidFill>
                  <a:schemeClr val="tx1"/>
                </a:solidFill>
              </a:rPr>
              <a:t> is a palindrome,</a:t>
            </a:r>
          </a:p>
          <a:p>
            <a:pPr marL="6858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&lt; 2, </a:t>
            </a:r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 is a palindrome</a:t>
            </a:r>
          </a:p>
          <a:p>
            <a:pPr marL="6858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otherwise, </a:t>
            </a:r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 is a palindrome if and only if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s[0]</a:t>
            </a:r>
            <a:r>
              <a:rPr lang="en-US" dirty="0">
                <a:solidFill>
                  <a:schemeClr val="tx1"/>
                </a:solidFill>
              </a:rPr>
              <a:t> is the same as </a:t>
            </a:r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s[n-1]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s[1..n-2] </a:t>
            </a:r>
            <a:r>
              <a:rPr lang="en-US" dirty="0">
                <a:solidFill>
                  <a:schemeClr val="tx1"/>
                </a:solidFill>
              </a:rPr>
              <a:t>is a palindrome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168669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Recursive algorithm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84963"/>
              </p:ext>
            </p:extLst>
          </p:nvPr>
        </p:nvGraphicFramePr>
        <p:xfrm>
          <a:off x="4962945" y="2179285"/>
          <a:ext cx="3914778" cy="365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59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9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92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63379" y="3791176"/>
            <a:ext cx="7989021" cy="2565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bool</a:t>
            </a:r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is_palindrome</a:t>
            </a:r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( string s )</a:t>
            </a: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{</a:t>
            </a:r>
          </a:p>
          <a:p>
            <a:endParaRPr lang="en-US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</a:t>
            </a:r>
          </a:p>
          <a:p>
            <a:endParaRPr lang="en-US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}	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1860" y="4372320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if (</a:t>
            </a:r>
            <a:r>
              <a:rPr lang="en-US" dirty="0" err="1">
                <a:latin typeface="Menlo" pitchFamily="49" charset="0"/>
                <a:ea typeface="Menlo" pitchFamily="49" charset="0"/>
                <a:cs typeface="Menlo" pitchFamily="49" charset="0"/>
              </a:rPr>
              <a:t>s.length</a:t>
            </a:r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() &lt; 2)</a:t>
            </a:r>
          </a:p>
          <a:p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	return  ???;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1860" y="5018651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else</a:t>
            </a:r>
          </a:p>
          <a:p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	return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???</a:t>
            </a:r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46938" y="5284149"/>
            <a:ext cx="5938788" cy="380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(s[0] == s[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s.length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()-1])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8200" y="4668851"/>
            <a:ext cx="1107509" cy="317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true;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46923" y="6358142"/>
            <a:ext cx="2351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palindrome_recursive.cpp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91338" y="5616030"/>
            <a:ext cx="6278418" cy="3266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&amp;&amp;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is_palindrome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s.substr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(1,s.length()-2));</a:t>
            </a:r>
          </a:p>
        </p:txBody>
      </p:sp>
    </p:spTree>
    <p:extLst>
      <p:ext uri="{BB962C8B-B14F-4D97-AF65-F5344CB8AC3E}">
        <p14:creationId xmlns:p14="http://schemas.microsoft.com/office/powerpoint/2010/main" val="39235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Tower of Hanoi</a:t>
            </a:r>
            <a:r>
              <a:rPr lang="en-US" sz="2400" dirty="0"/>
              <a:t> is a mathematical game, consisting of three rods and disks of different sizes which can slide onto any rod.</a:t>
            </a:r>
          </a:p>
          <a:p>
            <a:r>
              <a:rPr lang="en-US" sz="2400" dirty="0"/>
              <a:t>The puzzle starts with the disks neatly stacked in order of size on one rod, the smallest at the top, thus making a conical shape.</a:t>
            </a:r>
          </a:p>
          <a:p>
            <a:r>
              <a:rPr lang="en-US" sz="2400" dirty="0"/>
              <a:t>Objectives: To move the entire stack to another rod.</a:t>
            </a:r>
          </a:p>
          <a:p>
            <a:r>
              <a:rPr lang="en-US" sz="2400" dirty="0"/>
              <a:t>Rules: </a:t>
            </a:r>
          </a:p>
          <a:p>
            <a:pPr lvl="1"/>
            <a:r>
              <a:rPr lang="en-US" dirty="0"/>
              <a:t>Only one disk may be moved at a time</a:t>
            </a:r>
          </a:p>
          <a:p>
            <a:pPr lvl="1"/>
            <a:r>
              <a:rPr lang="en-US" dirty="0"/>
              <a:t>The removed disk must be placed on one of the rods</a:t>
            </a:r>
          </a:p>
          <a:p>
            <a:pPr lvl="1"/>
            <a:r>
              <a:rPr lang="en-US" dirty="0"/>
              <a:t>No disk may be placed on top </a:t>
            </a:r>
            <a:br>
              <a:rPr lang="en-US" dirty="0"/>
            </a:br>
            <a:r>
              <a:rPr lang="en-US" dirty="0"/>
              <a:t>of a smaller disk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2" descr="C:\Users\ykchoi\Dropbox\teaching\programming\engg1112 computer programming (2014-15)\lecture\lect15_Recursion\Tower_of_Hanoi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9537" y="5231803"/>
            <a:ext cx="3187326" cy="140298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327739" y="6581001"/>
            <a:ext cx="2276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69265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/>
          <p:cNvSpPr/>
          <p:nvPr/>
        </p:nvSpPr>
        <p:spPr>
          <a:xfrm>
            <a:off x="7380124" y="2509216"/>
            <a:ext cx="1618425" cy="21341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itchFamily="2" charset="0"/>
              </a:rPr>
              <a:t>Done! 1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8896"/>
          </a:xfrm>
        </p:spPr>
        <p:txBody>
          <a:bodyPr>
            <a:noAutofit/>
          </a:bodyPr>
          <a:lstStyle/>
          <a:p>
            <a:r>
              <a:rPr lang="en-US" sz="3600" dirty="0"/>
              <a:t>Tower of Hanoi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415" y="1152290"/>
            <a:ext cx="4937570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Segoe Print" pitchFamily="2" charset="0"/>
              </a:rPr>
              <a:t>What if the initial stack contains 1 disk only?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55415" y="2647950"/>
            <a:ext cx="4498347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Segoe Print" pitchFamily="2" charset="0"/>
              </a:rPr>
              <a:t>What if the initial stack contains 2 disks?</a:t>
            </a:r>
            <a:endParaRPr lang="en-US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920905" y="3088242"/>
            <a:ext cx="2743200" cy="950059"/>
            <a:chOff x="920905" y="3088242"/>
            <a:chExt cx="2743200" cy="950059"/>
          </a:xfrm>
        </p:grpSpPr>
        <p:sp>
          <p:nvSpPr>
            <p:cNvPr id="36" name="TextBox 35"/>
            <p:cNvSpPr txBox="1"/>
            <p:nvPr/>
          </p:nvSpPr>
          <p:spPr>
            <a:xfrm>
              <a:off x="1229983" y="369974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2766" y="369974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73100" y="369974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20905" y="3088242"/>
              <a:ext cx="2743200" cy="654455"/>
              <a:chOff x="920905" y="3088242"/>
              <a:chExt cx="2743200" cy="654455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331691" y="3088242"/>
                <a:ext cx="1921628" cy="640080"/>
                <a:chOff x="1951237" y="2331722"/>
                <a:chExt cx="1921628" cy="640080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 rot="5400000">
                  <a:off x="1676917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 rot="5400000">
                  <a:off x="2592011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 rot="5400000">
                  <a:off x="3507105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Rounded Rectangle 33"/>
              <p:cNvSpPr/>
              <p:nvPr/>
            </p:nvSpPr>
            <p:spPr>
              <a:xfrm>
                <a:off x="920905" y="3651257"/>
                <a:ext cx="274320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1009649" y="3495910"/>
                <a:ext cx="731520" cy="14582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1101089" y="3340563"/>
                <a:ext cx="548640" cy="14582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3749830" y="3088242"/>
            <a:ext cx="4359215" cy="950059"/>
            <a:chOff x="3749830" y="3088242"/>
            <a:chExt cx="4359215" cy="950059"/>
          </a:xfrm>
        </p:grpSpPr>
        <p:sp>
          <p:nvSpPr>
            <p:cNvPr id="39" name="Right Arrow 38"/>
            <p:cNvSpPr/>
            <p:nvPr/>
          </p:nvSpPr>
          <p:spPr>
            <a:xfrm>
              <a:off x="3981450" y="3609347"/>
              <a:ext cx="1047750" cy="13335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776631" y="3088242"/>
              <a:ext cx="1921628" cy="640080"/>
              <a:chOff x="1951237" y="2331722"/>
              <a:chExt cx="1921628" cy="640080"/>
            </a:xfrm>
          </p:grpSpPr>
          <p:sp>
            <p:nvSpPr>
              <p:cNvPr id="41" name="Rounded Rectangle 40"/>
              <p:cNvSpPr/>
              <p:nvPr/>
            </p:nvSpPr>
            <p:spPr>
              <a:xfrm rot="5400000">
                <a:off x="1676917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 rot="5400000">
                <a:off x="2592011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5400000">
                <a:off x="3507105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5365845" y="3651257"/>
              <a:ext cx="2743200" cy="9144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4923" y="369974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87706" y="369974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18040" y="369974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49830" y="3333955"/>
              <a:ext cx="1469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Move from A to B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464211" y="3495910"/>
              <a:ext cx="731520" cy="1458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6472650" y="3495910"/>
              <a:ext cx="548640" cy="1458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749830" y="4247267"/>
            <a:ext cx="4359215" cy="950059"/>
            <a:chOff x="3749830" y="4240562"/>
            <a:chExt cx="4359215" cy="950059"/>
          </a:xfrm>
        </p:grpSpPr>
        <p:sp>
          <p:nvSpPr>
            <p:cNvPr id="63" name="Right Arrow 62"/>
            <p:cNvSpPr/>
            <p:nvPr/>
          </p:nvSpPr>
          <p:spPr>
            <a:xfrm>
              <a:off x="3981450" y="4761667"/>
              <a:ext cx="1047750" cy="13335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776631" y="4240562"/>
              <a:ext cx="1921628" cy="640080"/>
              <a:chOff x="1951237" y="2331722"/>
              <a:chExt cx="1921628" cy="640080"/>
            </a:xfrm>
          </p:grpSpPr>
          <p:sp>
            <p:nvSpPr>
              <p:cNvPr id="65" name="Rounded Rectangle 64"/>
              <p:cNvSpPr/>
              <p:nvPr/>
            </p:nvSpPr>
            <p:spPr>
              <a:xfrm rot="5400000">
                <a:off x="1676917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 rot="5400000">
                <a:off x="2592011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ounded Rectangle 66"/>
              <p:cNvSpPr/>
              <p:nvPr/>
            </p:nvSpPr>
            <p:spPr>
              <a:xfrm rot="5400000">
                <a:off x="3507105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Rounded Rectangle 67"/>
            <p:cNvSpPr/>
            <p:nvPr/>
          </p:nvSpPr>
          <p:spPr>
            <a:xfrm>
              <a:off x="5365845" y="4803577"/>
              <a:ext cx="2743200" cy="9144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74923" y="485206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87706" y="485206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18040" y="485206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49830" y="4486275"/>
              <a:ext cx="1467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Move from A to C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7294400" y="4648230"/>
              <a:ext cx="731520" cy="1458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6472650" y="4648230"/>
              <a:ext cx="548640" cy="1458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749830" y="5406291"/>
            <a:ext cx="4359215" cy="950059"/>
            <a:chOff x="3749830" y="5406291"/>
            <a:chExt cx="4359215" cy="950059"/>
          </a:xfrm>
        </p:grpSpPr>
        <p:sp>
          <p:nvSpPr>
            <p:cNvPr id="85" name="Right Arrow 84"/>
            <p:cNvSpPr/>
            <p:nvPr/>
          </p:nvSpPr>
          <p:spPr>
            <a:xfrm>
              <a:off x="3981450" y="5927396"/>
              <a:ext cx="1047750" cy="13335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776631" y="5406291"/>
              <a:ext cx="1921628" cy="640080"/>
              <a:chOff x="1951237" y="2331722"/>
              <a:chExt cx="1921628" cy="640080"/>
            </a:xfrm>
          </p:grpSpPr>
          <p:sp>
            <p:nvSpPr>
              <p:cNvPr id="87" name="Rounded Rectangle 86"/>
              <p:cNvSpPr/>
              <p:nvPr/>
            </p:nvSpPr>
            <p:spPr>
              <a:xfrm rot="5400000">
                <a:off x="1676917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 rot="5400000">
                <a:off x="2592011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 rot="5400000">
                <a:off x="3507105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Rounded Rectangle 89"/>
            <p:cNvSpPr/>
            <p:nvPr/>
          </p:nvSpPr>
          <p:spPr>
            <a:xfrm>
              <a:off x="5365845" y="5969306"/>
              <a:ext cx="2743200" cy="9144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674923" y="601779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587706" y="601779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518040" y="6017796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749830" y="5652004"/>
              <a:ext cx="1467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Move from B to C</a:t>
              </a:r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7294400" y="5813959"/>
              <a:ext cx="731520" cy="1458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7380124" y="5652004"/>
              <a:ext cx="548640" cy="1458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0905" y="1573532"/>
            <a:ext cx="2743200" cy="950059"/>
            <a:chOff x="920905" y="1573532"/>
            <a:chExt cx="2743200" cy="950059"/>
          </a:xfrm>
        </p:grpSpPr>
        <p:grpSp>
          <p:nvGrpSpPr>
            <p:cNvPr id="11" name="Group 10"/>
            <p:cNvGrpSpPr/>
            <p:nvPr/>
          </p:nvGrpSpPr>
          <p:grpSpPr>
            <a:xfrm>
              <a:off x="1331691" y="1573532"/>
              <a:ext cx="1921628" cy="640080"/>
              <a:chOff x="1951237" y="2331722"/>
              <a:chExt cx="1921628" cy="640080"/>
            </a:xfrm>
          </p:grpSpPr>
          <p:sp>
            <p:nvSpPr>
              <p:cNvPr id="8" name="Rounded Rectangle 7"/>
              <p:cNvSpPr/>
              <p:nvPr/>
            </p:nvSpPr>
            <p:spPr>
              <a:xfrm rot="5400000">
                <a:off x="1676917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 rot="5400000">
                <a:off x="2592011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 rot="5400000">
                <a:off x="3507105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920905" y="2136547"/>
              <a:ext cx="2743200" cy="9144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09649" y="1981200"/>
              <a:ext cx="731520" cy="1458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29983" y="218503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42766" y="218503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3100" y="218503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749830" y="1573532"/>
            <a:ext cx="4359215" cy="950059"/>
            <a:chOff x="3749830" y="1573532"/>
            <a:chExt cx="4359215" cy="950059"/>
          </a:xfrm>
        </p:grpSpPr>
        <p:sp>
          <p:nvSpPr>
            <p:cNvPr id="24" name="TextBox 23"/>
            <p:cNvSpPr txBox="1"/>
            <p:nvPr/>
          </p:nvSpPr>
          <p:spPr>
            <a:xfrm>
              <a:off x="5674923" y="218503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87706" y="218503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18040" y="2185037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3749830" y="1573532"/>
              <a:ext cx="4359215" cy="654455"/>
              <a:chOff x="3749830" y="1573532"/>
              <a:chExt cx="4359215" cy="654455"/>
            </a:xfrm>
          </p:grpSpPr>
          <p:sp>
            <p:nvSpPr>
              <p:cNvPr id="17" name="Right Arrow 16"/>
              <p:cNvSpPr/>
              <p:nvPr/>
            </p:nvSpPr>
            <p:spPr>
              <a:xfrm>
                <a:off x="3981450" y="2094637"/>
                <a:ext cx="1047750" cy="13335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5776631" y="1573532"/>
                <a:ext cx="1921628" cy="640080"/>
                <a:chOff x="1951237" y="2331722"/>
                <a:chExt cx="1921628" cy="640080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 rot="5400000">
                  <a:off x="1676917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 rot="5400000">
                  <a:off x="2592011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 rot="5400000">
                  <a:off x="3507105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ounded Rectangle 21"/>
              <p:cNvSpPr/>
              <p:nvPr/>
            </p:nvSpPr>
            <p:spPr>
              <a:xfrm>
                <a:off x="5365845" y="2136547"/>
                <a:ext cx="274320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294400" y="1981200"/>
                <a:ext cx="731520" cy="14582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749830" y="1819245"/>
                <a:ext cx="1467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Move from A to C</a:t>
                </a:r>
              </a:p>
            </p:txBody>
          </p:sp>
        </p:grpSp>
      </p:grpSp>
      <p:sp>
        <p:nvSpPr>
          <p:cNvPr id="115" name="Rounded Rectangle 114"/>
          <p:cNvSpPr/>
          <p:nvPr/>
        </p:nvSpPr>
        <p:spPr>
          <a:xfrm>
            <a:off x="6212077" y="6352586"/>
            <a:ext cx="1977259" cy="2799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itchFamily="2" charset="0"/>
              </a:rPr>
              <a:t>Done! 3 steps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4E1FDF2-00B0-0842-B4BD-FC87944810AA}"/>
              </a:ext>
            </a:extLst>
          </p:cNvPr>
          <p:cNvSpPr txBox="1"/>
          <p:nvPr/>
        </p:nvSpPr>
        <p:spPr>
          <a:xfrm>
            <a:off x="655415" y="825702"/>
            <a:ext cx="6306535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Segoe Print" pitchFamily="2" charset="0"/>
              </a:rPr>
              <a:t>Suppose the task is to move the stack from rod A to rod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6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29" grpId="0" animBg="1"/>
      <p:bldP spid="1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Tower of Hanoi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415" y="1152290"/>
            <a:ext cx="4498347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Segoe Print" pitchFamily="2" charset="0"/>
              </a:rPr>
              <a:t>What if the initial stack contains 3 disks?</a:t>
            </a:r>
            <a:endParaRPr lang="en-US" dirty="0"/>
          </a:p>
        </p:txBody>
      </p:sp>
      <p:grpSp>
        <p:nvGrpSpPr>
          <p:cNvPr id="228" name="Group 227"/>
          <p:cNvGrpSpPr/>
          <p:nvPr/>
        </p:nvGrpSpPr>
        <p:grpSpPr>
          <a:xfrm>
            <a:off x="920905" y="1590664"/>
            <a:ext cx="2743200" cy="950059"/>
            <a:chOff x="920905" y="1590664"/>
            <a:chExt cx="2743200" cy="950059"/>
          </a:xfrm>
        </p:grpSpPr>
        <p:sp>
          <p:nvSpPr>
            <p:cNvPr id="36" name="TextBox 35"/>
            <p:cNvSpPr txBox="1"/>
            <p:nvPr/>
          </p:nvSpPr>
          <p:spPr>
            <a:xfrm>
              <a:off x="1229983" y="220216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42766" y="220216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73100" y="220216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grpSp>
          <p:nvGrpSpPr>
            <p:cNvPr id="45" name="Group 29"/>
            <p:cNvGrpSpPr/>
            <p:nvPr/>
          </p:nvGrpSpPr>
          <p:grpSpPr>
            <a:xfrm>
              <a:off x="1331691" y="1590664"/>
              <a:ext cx="1921628" cy="640080"/>
              <a:chOff x="1951237" y="2331722"/>
              <a:chExt cx="1921628" cy="640080"/>
            </a:xfrm>
          </p:grpSpPr>
          <p:sp>
            <p:nvSpPr>
              <p:cNvPr id="31" name="Rounded Rectangle 30"/>
              <p:cNvSpPr/>
              <p:nvPr/>
            </p:nvSpPr>
            <p:spPr>
              <a:xfrm rot="5400000">
                <a:off x="1676917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 rot="5400000">
                <a:off x="2592011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 rot="5400000">
                <a:off x="3507105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920905" y="2153679"/>
              <a:ext cx="2743200" cy="9144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009649" y="1998332"/>
              <a:ext cx="731520" cy="1458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1101089" y="1842985"/>
              <a:ext cx="548640" cy="1458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1196339" y="1681030"/>
              <a:ext cx="365760" cy="14582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3749830" y="1590664"/>
            <a:ext cx="4359215" cy="950059"/>
            <a:chOff x="3749830" y="1590664"/>
            <a:chExt cx="4359215" cy="950059"/>
          </a:xfrm>
        </p:grpSpPr>
        <p:sp>
          <p:nvSpPr>
            <p:cNvPr id="39" name="Right Arrow 38"/>
            <p:cNvSpPr/>
            <p:nvPr/>
          </p:nvSpPr>
          <p:spPr>
            <a:xfrm>
              <a:off x="3981450" y="2111769"/>
              <a:ext cx="1047750" cy="13335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39"/>
            <p:cNvGrpSpPr/>
            <p:nvPr/>
          </p:nvGrpSpPr>
          <p:grpSpPr>
            <a:xfrm>
              <a:off x="5776631" y="1590664"/>
              <a:ext cx="1921628" cy="640080"/>
              <a:chOff x="1951237" y="2331722"/>
              <a:chExt cx="1921628" cy="640080"/>
            </a:xfrm>
          </p:grpSpPr>
          <p:sp>
            <p:nvSpPr>
              <p:cNvPr id="41" name="Rounded Rectangle 40"/>
              <p:cNvSpPr/>
              <p:nvPr/>
            </p:nvSpPr>
            <p:spPr>
              <a:xfrm rot="5400000">
                <a:off x="1676917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 rot="5400000">
                <a:off x="2592011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5400000">
                <a:off x="3507105" y="2606042"/>
                <a:ext cx="64008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ounded Rectangle 43"/>
            <p:cNvSpPr/>
            <p:nvPr/>
          </p:nvSpPr>
          <p:spPr>
            <a:xfrm>
              <a:off x="5365845" y="2153679"/>
              <a:ext cx="2743200" cy="9144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74923" y="220216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87706" y="220216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518040" y="2202169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49830" y="1836377"/>
              <a:ext cx="14695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Move from A to C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464211" y="1998332"/>
              <a:ext cx="731520" cy="1458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5549936" y="1842985"/>
              <a:ext cx="548640" cy="1458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7474618" y="1998332"/>
              <a:ext cx="365760" cy="14582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749830" y="2809521"/>
            <a:ext cx="4359215" cy="950059"/>
            <a:chOff x="3749830" y="2749689"/>
            <a:chExt cx="4359215" cy="950059"/>
          </a:xfrm>
        </p:grpSpPr>
        <p:grpSp>
          <p:nvGrpSpPr>
            <p:cNvPr id="98" name="Group 103"/>
            <p:cNvGrpSpPr/>
            <p:nvPr/>
          </p:nvGrpSpPr>
          <p:grpSpPr>
            <a:xfrm>
              <a:off x="3749830" y="2749689"/>
              <a:ext cx="4359215" cy="950059"/>
              <a:chOff x="3749830" y="4240562"/>
              <a:chExt cx="4359215" cy="950059"/>
            </a:xfrm>
          </p:grpSpPr>
          <p:sp>
            <p:nvSpPr>
              <p:cNvPr id="63" name="Right Arrow 62"/>
              <p:cNvSpPr/>
              <p:nvPr/>
            </p:nvSpPr>
            <p:spPr>
              <a:xfrm>
                <a:off x="3981450" y="4761667"/>
                <a:ext cx="1047750" cy="13335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63"/>
              <p:cNvGrpSpPr/>
              <p:nvPr/>
            </p:nvGrpSpPr>
            <p:grpSpPr>
              <a:xfrm>
                <a:off x="5776631" y="4240562"/>
                <a:ext cx="1921628" cy="640080"/>
                <a:chOff x="1951237" y="2331722"/>
                <a:chExt cx="1921628" cy="640080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 rot="5400000">
                  <a:off x="1676917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 rot="5400000">
                  <a:off x="2592011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5400000">
                  <a:off x="3507105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Rounded Rectangle 67"/>
              <p:cNvSpPr/>
              <p:nvPr/>
            </p:nvSpPr>
            <p:spPr>
              <a:xfrm>
                <a:off x="5365845" y="4803577"/>
                <a:ext cx="274320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674923" y="4852067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587706" y="4852067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518040" y="4852067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749830" y="4486275"/>
                <a:ext cx="1467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Move from A to B</a:t>
                </a:r>
              </a:p>
            </p:txBody>
          </p:sp>
        </p:grpSp>
        <p:sp>
          <p:nvSpPr>
            <p:cNvPr id="189" name="Rounded Rectangle 188"/>
            <p:cNvSpPr/>
            <p:nvPr/>
          </p:nvSpPr>
          <p:spPr>
            <a:xfrm>
              <a:off x="5464211" y="3157357"/>
              <a:ext cx="731520" cy="1458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72650" y="3157357"/>
              <a:ext cx="548640" cy="1458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7474618" y="3157357"/>
              <a:ext cx="365760" cy="14582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749830" y="4028378"/>
            <a:ext cx="4359215" cy="950059"/>
            <a:chOff x="3749830" y="3908713"/>
            <a:chExt cx="4359215" cy="950059"/>
          </a:xfrm>
        </p:grpSpPr>
        <p:grpSp>
          <p:nvGrpSpPr>
            <p:cNvPr id="103" name="Group 109"/>
            <p:cNvGrpSpPr/>
            <p:nvPr/>
          </p:nvGrpSpPr>
          <p:grpSpPr>
            <a:xfrm>
              <a:off x="3749830" y="3908713"/>
              <a:ext cx="4359215" cy="950059"/>
              <a:chOff x="3749830" y="5406291"/>
              <a:chExt cx="4359215" cy="950059"/>
            </a:xfrm>
          </p:grpSpPr>
          <p:sp>
            <p:nvSpPr>
              <p:cNvPr id="85" name="Right Arrow 84"/>
              <p:cNvSpPr/>
              <p:nvPr/>
            </p:nvSpPr>
            <p:spPr>
              <a:xfrm>
                <a:off x="3981450" y="5927396"/>
                <a:ext cx="1047750" cy="13335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" name="Group 85"/>
              <p:cNvGrpSpPr/>
              <p:nvPr/>
            </p:nvGrpSpPr>
            <p:grpSpPr>
              <a:xfrm>
                <a:off x="5776631" y="5406291"/>
                <a:ext cx="1921628" cy="640080"/>
                <a:chOff x="1951237" y="2331722"/>
                <a:chExt cx="1921628" cy="640080"/>
              </a:xfrm>
            </p:grpSpPr>
            <p:sp>
              <p:nvSpPr>
                <p:cNvPr id="87" name="Rounded Rectangle 86"/>
                <p:cNvSpPr/>
                <p:nvPr/>
              </p:nvSpPr>
              <p:spPr>
                <a:xfrm rot="5400000">
                  <a:off x="1676917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 rot="5400000">
                  <a:off x="2592011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 rot="5400000">
                  <a:off x="3507105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Rounded Rectangle 89"/>
              <p:cNvSpPr/>
              <p:nvPr/>
            </p:nvSpPr>
            <p:spPr>
              <a:xfrm>
                <a:off x="5365845" y="5969306"/>
                <a:ext cx="274320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5674923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587706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518040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749830" y="5652004"/>
                <a:ext cx="1461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Move from C to B</a:t>
                </a:r>
              </a:p>
            </p:txBody>
          </p:sp>
        </p:grpSp>
        <p:sp>
          <p:nvSpPr>
            <p:cNvPr id="195" name="Rounded Rectangle 194"/>
            <p:cNvSpPr/>
            <p:nvPr/>
          </p:nvSpPr>
          <p:spPr>
            <a:xfrm>
              <a:off x="5464211" y="4316381"/>
              <a:ext cx="731520" cy="1458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6472650" y="4316381"/>
              <a:ext cx="548640" cy="1458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6563334" y="4161034"/>
              <a:ext cx="365760" cy="14582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749830" y="5247235"/>
            <a:ext cx="4359215" cy="950059"/>
            <a:chOff x="3749830" y="5047210"/>
            <a:chExt cx="4359215" cy="950059"/>
          </a:xfrm>
        </p:grpSpPr>
        <p:grpSp>
          <p:nvGrpSpPr>
            <p:cNvPr id="200" name="Group 109"/>
            <p:cNvGrpSpPr/>
            <p:nvPr/>
          </p:nvGrpSpPr>
          <p:grpSpPr>
            <a:xfrm>
              <a:off x="3749830" y="5047210"/>
              <a:ext cx="4359215" cy="950059"/>
              <a:chOff x="3749830" y="5406291"/>
              <a:chExt cx="4359215" cy="950059"/>
            </a:xfrm>
          </p:grpSpPr>
          <p:sp>
            <p:nvSpPr>
              <p:cNvPr id="201" name="Right Arrow 200"/>
              <p:cNvSpPr/>
              <p:nvPr/>
            </p:nvSpPr>
            <p:spPr>
              <a:xfrm>
                <a:off x="3981450" y="5927396"/>
                <a:ext cx="1047750" cy="13335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2" name="Group 85"/>
              <p:cNvGrpSpPr/>
              <p:nvPr/>
            </p:nvGrpSpPr>
            <p:grpSpPr>
              <a:xfrm>
                <a:off x="5776631" y="5406291"/>
                <a:ext cx="1921628" cy="640080"/>
                <a:chOff x="1951237" y="2331722"/>
                <a:chExt cx="1921628" cy="640080"/>
              </a:xfrm>
            </p:grpSpPr>
            <p:sp>
              <p:nvSpPr>
                <p:cNvPr id="208" name="Rounded Rectangle 207"/>
                <p:cNvSpPr/>
                <p:nvPr/>
              </p:nvSpPr>
              <p:spPr>
                <a:xfrm rot="5400000">
                  <a:off x="1676917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>
                <a:xfrm rot="5400000">
                  <a:off x="2592011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>
                <a:xfrm rot="5400000">
                  <a:off x="3507105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3" name="Rounded Rectangle 202"/>
              <p:cNvSpPr/>
              <p:nvPr/>
            </p:nvSpPr>
            <p:spPr>
              <a:xfrm>
                <a:off x="5365845" y="5969306"/>
                <a:ext cx="274320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674923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6587706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7518040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3749830" y="5652004"/>
                <a:ext cx="1461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Move from A to C</a:t>
                </a:r>
              </a:p>
            </p:txBody>
          </p:sp>
        </p:grpSp>
        <p:sp>
          <p:nvSpPr>
            <p:cNvPr id="222" name="Rounded Rectangle 221"/>
            <p:cNvSpPr/>
            <p:nvPr/>
          </p:nvSpPr>
          <p:spPr>
            <a:xfrm>
              <a:off x="7294399" y="5454878"/>
              <a:ext cx="731520" cy="1458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6472650" y="5454878"/>
              <a:ext cx="548640" cy="1458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6563334" y="5299531"/>
              <a:ext cx="365760" cy="14582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Oval 241"/>
          <p:cNvSpPr/>
          <p:nvPr/>
        </p:nvSpPr>
        <p:spPr>
          <a:xfrm>
            <a:off x="4288183" y="1507418"/>
            <a:ext cx="365760" cy="3657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43" name="Oval 242"/>
          <p:cNvSpPr/>
          <p:nvPr/>
        </p:nvSpPr>
        <p:spPr>
          <a:xfrm>
            <a:off x="4297727" y="2700129"/>
            <a:ext cx="365760" cy="3657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44" name="Oval 243"/>
          <p:cNvSpPr/>
          <p:nvPr/>
        </p:nvSpPr>
        <p:spPr>
          <a:xfrm>
            <a:off x="4288183" y="3949409"/>
            <a:ext cx="365760" cy="3657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45" name="Oval 244"/>
          <p:cNvSpPr/>
          <p:nvPr/>
        </p:nvSpPr>
        <p:spPr>
          <a:xfrm>
            <a:off x="4297727" y="5167702"/>
            <a:ext cx="365760" cy="3657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221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2" grpId="0" animBg="1"/>
      <p:bldP spid="243" grpId="0" animBg="1"/>
      <p:bldP spid="244" grpId="0" animBg="1"/>
      <p:bldP spid="2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Tower of Hanoi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62" name="Group 161"/>
          <p:cNvGrpSpPr/>
          <p:nvPr/>
        </p:nvGrpSpPr>
        <p:grpSpPr>
          <a:xfrm>
            <a:off x="3749830" y="1206708"/>
            <a:ext cx="4359215" cy="950059"/>
            <a:chOff x="3749830" y="1206708"/>
            <a:chExt cx="4359215" cy="950059"/>
          </a:xfrm>
        </p:grpSpPr>
        <p:grpSp>
          <p:nvGrpSpPr>
            <p:cNvPr id="19" name="Group 109"/>
            <p:cNvGrpSpPr/>
            <p:nvPr/>
          </p:nvGrpSpPr>
          <p:grpSpPr>
            <a:xfrm>
              <a:off x="3749830" y="1206708"/>
              <a:ext cx="4359215" cy="950059"/>
              <a:chOff x="3749830" y="5406291"/>
              <a:chExt cx="4359215" cy="950059"/>
            </a:xfrm>
          </p:grpSpPr>
          <p:sp>
            <p:nvSpPr>
              <p:cNvPr id="201" name="Right Arrow 200"/>
              <p:cNvSpPr/>
              <p:nvPr/>
            </p:nvSpPr>
            <p:spPr>
              <a:xfrm>
                <a:off x="3981450" y="5927396"/>
                <a:ext cx="1047750" cy="13335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85"/>
              <p:cNvGrpSpPr/>
              <p:nvPr/>
            </p:nvGrpSpPr>
            <p:grpSpPr>
              <a:xfrm>
                <a:off x="5776631" y="5406291"/>
                <a:ext cx="1921628" cy="640080"/>
                <a:chOff x="1951237" y="2331722"/>
                <a:chExt cx="1921628" cy="640080"/>
              </a:xfrm>
            </p:grpSpPr>
            <p:sp>
              <p:nvSpPr>
                <p:cNvPr id="208" name="Rounded Rectangle 207"/>
                <p:cNvSpPr/>
                <p:nvPr/>
              </p:nvSpPr>
              <p:spPr>
                <a:xfrm rot="5400000">
                  <a:off x="1676917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>
                <a:xfrm rot="5400000">
                  <a:off x="2592011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ounded Rectangle 209"/>
                <p:cNvSpPr/>
                <p:nvPr/>
              </p:nvSpPr>
              <p:spPr>
                <a:xfrm rot="5400000">
                  <a:off x="3507105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3" name="Rounded Rectangle 202"/>
              <p:cNvSpPr/>
              <p:nvPr/>
            </p:nvSpPr>
            <p:spPr>
              <a:xfrm>
                <a:off x="5365845" y="5969306"/>
                <a:ext cx="274320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674923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6587706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7518040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3749830" y="5652004"/>
                <a:ext cx="1461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Move from B to A</a:t>
                </a:r>
              </a:p>
            </p:txBody>
          </p:sp>
        </p:grpSp>
        <p:sp>
          <p:nvSpPr>
            <p:cNvPr id="222" name="Rounded Rectangle 221"/>
            <p:cNvSpPr/>
            <p:nvPr/>
          </p:nvSpPr>
          <p:spPr>
            <a:xfrm>
              <a:off x="7294399" y="1614376"/>
              <a:ext cx="731520" cy="1458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6472650" y="1614376"/>
              <a:ext cx="548640" cy="1458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5647091" y="1614376"/>
              <a:ext cx="365760" cy="14582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20905" y="1206708"/>
            <a:ext cx="2743200" cy="950059"/>
            <a:chOff x="920905" y="1206708"/>
            <a:chExt cx="2743200" cy="950059"/>
          </a:xfrm>
        </p:grpSpPr>
        <p:grpSp>
          <p:nvGrpSpPr>
            <p:cNvPr id="17" name="Group 108"/>
            <p:cNvGrpSpPr/>
            <p:nvPr/>
          </p:nvGrpSpPr>
          <p:grpSpPr>
            <a:xfrm>
              <a:off x="920905" y="1206708"/>
              <a:ext cx="2743200" cy="950059"/>
              <a:chOff x="920905" y="5406291"/>
              <a:chExt cx="2743200" cy="950059"/>
            </a:xfrm>
          </p:grpSpPr>
          <p:grpSp>
            <p:nvGrpSpPr>
              <p:cNvPr id="18" name="Group 75"/>
              <p:cNvGrpSpPr/>
              <p:nvPr/>
            </p:nvGrpSpPr>
            <p:grpSpPr>
              <a:xfrm>
                <a:off x="1331691" y="5406291"/>
                <a:ext cx="1921628" cy="640080"/>
                <a:chOff x="1951237" y="2331722"/>
                <a:chExt cx="1921628" cy="640080"/>
              </a:xfrm>
            </p:grpSpPr>
            <p:sp>
              <p:nvSpPr>
                <p:cNvPr id="216" name="Rounded Rectangle 215"/>
                <p:cNvSpPr/>
                <p:nvPr/>
              </p:nvSpPr>
              <p:spPr>
                <a:xfrm rot="5400000">
                  <a:off x="1676917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ounded Rectangle 216"/>
                <p:cNvSpPr/>
                <p:nvPr/>
              </p:nvSpPr>
              <p:spPr>
                <a:xfrm rot="5400000">
                  <a:off x="2592011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ounded Rectangle 217"/>
                <p:cNvSpPr/>
                <p:nvPr/>
              </p:nvSpPr>
              <p:spPr>
                <a:xfrm rot="5400000">
                  <a:off x="3507105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2" name="Rounded Rectangle 211"/>
              <p:cNvSpPr/>
              <p:nvPr/>
            </p:nvSpPr>
            <p:spPr>
              <a:xfrm>
                <a:off x="920905" y="5969306"/>
                <a:ext cx="274320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1229983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142766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3073100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</a:p>
            </p:txBody>
          </p:sp>
        </p:grpSp>
        <p:sp>
          <p:nvSpPr>
            <p:cNvPr id="225" name="Rounded Rectangle 224"/>
            <p:cNvSpPr/>
            <p:nvPr/>
          </p:nvSpPr>
          <p:spPr>
            <a:xfrm>
              <a:off x="2849459" y="1614376"/>
              <a:ext cx="731520" cy="1458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2027710" y="1614376"/>
              <a:ext cx="548640" cy="1458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2118394" y="1459029"/>
              <a:ext cx="365760" cy="14582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749830" y="2440727"/>
            <a:ext cx="4359215" cy="950059"/>
            <a:chOff x="3749830" y="2430782"/>
            <a:chExt cx="4359215" cy="950059"/>
          </a:xfrm>
        </p:grpSpPr>
        <p:grpSp>
          <p:nvGrpSpPr>
            <p:cNvPr id="118" name="Group 109"/>
            <p:cNvGrpSpPr/>
            <p:nvPr/>
          </p:nvGrpSpPr>
          <p:grpSpPr>
            <a:xfrm>
              <a:off x="3749830" y="2430782"/>
              <a:ext cx="4359215" cy="950059"/>
              <a:chOff x="3749830" y="5406291"/>
              <a:chExt cx="4359215" cy="950059"/>
            </a:xfrm>
          </p:grpSpPr>
          <p:sp>
            <p:nvSpPr>
              <p:cNvPr id="119" name="Right Arrow 118"/>
              <p:cNvSpPr/>
              <p:nvPr/>
            </p:nvSpPr>
            <p:spPr>
              <a:xfrm>
                <a:off x="3981450" y="5927396"/>
                <a:ext cx="1047750" cy="13335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0" name="Group 85"/>
              <p:cNvGrpSpPr/>
              <p:nvPr/>
            </p:nvGrpSpPr>
            <p:grpSpPr>
              <a:xfrm>
                <a:off x="5776631" y="5406291"/>
                <a:ext cx="1921628" cy="640080"/>
                <a:chOff x="1951237" y="2331722"/>
                <a:chExt cx="1921628" cy="640080"/>
              </a:xfrm>
            </p:grpSpPr>
            <p:sp>
              <p:nvSpPr>
                <p:cNvPr id="126" name="Rounded Rectangle 125"/>
                <p:cNvSpPr/>
                <p:nvPr/>
              </p:nvSpPr>
              <p:spPr>
                <a:xfrm rot="5400000">
                  <a:off x="1676917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ounded Rectangle 126"/>
                <p:cNvSpPr/>
                <p:nvPr/>
              </p:nvSpPr>
              <p:spPr>
                <a:xfrm rot="5400000">
                  <a:off x="2592011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/>
                <p:cNvSpPr/>
                <p:nvPr/>
              </p:nvSpPr>
              <p:spPr>
                <a:xfrm rot="5400000">
                  <a:off x="3507105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Rounded Rectangle 120"/>
              <p:cNvSpPr/>
              <p:nvPr/>
            </p:nvSpPr>
            <p:spPr>
              <a:xfrm>
                <a:off x="5365845" y="5969306"/>
                <a:ext cx="274320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674923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6587706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7518040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749830" y="5652004"/>
                <a:ext cx="1461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Move from B to C</a:t>
                </a: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5647091" y="2686020"/>
              <a:ext cx="2378828" cy="298252"/>
              <a:chOff x="5647091" y="2686020"/>
              <a:chExt cx="2378828" cy="298252"/>
            </a:xfrm>
          </p:grpSpPr>
          <p:sp>
            <p:nvSpPr>
              <p:cNvPr id="129" name="Rounded Rectangle 128"/>
              <p:cNvSpPr/>
              <p:nvPr/>
            </p:nvSpPr>
            <p:spPr>
              <a:xfrm>
                <a:off x="7294399" y="2838450"/>
                <a:ext cx="731520" cy="145822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7385839" y="2686020"/>
                <a:ext cx="548640" cy="14582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5647091" y="2838450"/>
                <a:ext cx="365760" cy="145822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Group 166"/>
          <p:cNvGrpSpPr/>
          <p:nvPr/>
        </p:nvGrpSpPr>
        <p:grpSpPr>
          <a:xfrm>
            <a:off x="3749830" y="3674745"/>
            <a:ext cx="4359215" cy="950059"/>
            <a:chOff x="3749830" y="3674745"/>
            <a:chExt cx="4359215" cy="950059"/>
          </a:xfrm>
        </p:grpSpPr>
        <p:grpSp>
          <p:nvGrpSpPr>
            <p:cNvPr id="144" name="Group 109"/>
            <p:cNvGrpSpPr/>
            <p:nvPr/>
          </p:nvGrpSpPr>
          <p:grpSpPr>
            <a:xfrm>
              <a:off x="3749830" y="3674745"/>
              <a:ext cx="4359215" cy="950059"/>
              <a:chOff x="3749830" y="5406291"/>
              <a:chExt cx="4359215" cy="950059"/>
            </a:xfrm>
          </p:grpSpPr>
          <p:sp>
            <p:nvSpPr>
              <p:cNvPr id="145" name="Right Arrow 144"/>
              <p:cNvSpPr/>
              <p:nvPr/>
            </p:nvSpPr>
            <p:spPr>
              <a:xfrm>
                <a:off x="3981450" y="5927396"/>
                <a:ext cx="1047750" cy="13335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6" name="Group 85"/>
              <p:cNvGrpSpPr/>
              <p:nvPr/>
            </p:nvGrpSpPr>
            <p:grpSpPr>
              <a:xfrm>
                <a:off x="5776631" y="5406291"/>
                <a:ext cx="1921628" cy="640080"/>
                <a:chOff x="1951237" y="2331722"/>
                <a:chExt cx="1921628" cy="640080"/>
              </a:xfrm>
            </p:grpSpPr>
            <p:sp>
              <p:nvSpPr>
                <p:cNvPr id="152" name="Rounded Rectangle 151"/>
                <p:cNvSpPr/>
                <p:nvPr/>
              </p:nvSpPr>
              <p:spPr>
                <a:xfrm rot="5400000">
                  <a:off x="1676917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>
                <a:xfrm rot="5400000">
                  <a:off x="2592011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>
                <a:xfrm rot="5400000">
                  <a:off x="3507105" y="2606042"/>
                  <a:ext cx="640080" cy="91440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7" name="Rounded Rectangle 146"/>
              <p:cNvSpPr/>
              <p:nvPr/>
            </p:nvSpPr>
            <p:spPr>
              <a:xfrm>
                <a:off x="5365845" y="5969306"/>
                <a:ext cx="2743200" cy="9144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5674923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6587706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B</a:t>
                </a:r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7518040" y="6017796"/>
                <a:ext cx="303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749830" y="5652004"/>
                <a:ext cx="14615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Move from A to C</a:t>
                </a:r>
              </a:p>
            </p:txBody>
          </p:sp>
        </p:grpSp>
        <p:sp>
          <p:nvSpPr>
            <p:cNvPr id="155" name="Rounded Rectangle 154"/>
            <p:cNvSpPr/>
            <p:nvPr/>
          </p:nvSpPr>
          <p:spPr>
            <a:xfrm>
              <a:off x="7294399" y="4082413"/>
              <a:ext cx="731520" cy="14582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ed Rectangle 155"/>
            <p:cNvSpPr/>
            <p:nvPr/>
          </p:nvSpPr>
          <p:spPr>
            <a:xfrm>
              <a:off x="7385839" y="3929983"/>
              <a:ext cx="548640" cy="14582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7474618" y="3774636"/>
              <a:ext cx="365760" cy="14582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Rounded Rectangle 170"/>
          <p:cNvSpPr/>
          <p:nvPr/>
        </p:nvSpPr>
        <p:spPr>
          <a:xfrm>
            <a:off x="7305485" y="4695492"/>
            <a:ext cx="1530553" cy="33855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Segoe Print" pitchFamily="2" charset="0"/>
              </a:rPr>
              <a:t>Done! 7 steps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307962" y="4955173"/>
            <a:ext cx="4860626" cy="33855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Segoe Print" pitchFamily="2" charset="0"/>
              </a:rPr>
              <a:t>What if the initial stack contains 64 disks???</a:t>
            </a:r>
            <a:endParaRPr lang="en-US" dirty="0"/>
          </a:p>
        </p:txBody>
      </p:sp>
      <p:sp>
        <p:nvSpPr>
          <p:cNvPr id="173" name="Oval 172"/>
          <p:cNvSpPr/>
          <p:nvPr/>
        </p:nvSpPr>
        <p:spPr>
          <a:xfrm>
            <a:off x="4297727" y="1150247"/>
            <a:ext cx="365760" cy="3657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74" name="Oval 173"/>
          <p:cNvSpPr/>
          <p:nvPr/>
        </p:nvSpPr>
        <p:spPr>
          <a:xfrm>
            <a:off x="4297727" y="2351316"/>
            <a:ext cx="365760" cy="3657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75" name="Oval 174"/>
          <p:cNvSpPr/>
          <p:nvPr/>
        </p:nvSpPr>
        <p:spPr>
          <a:xfrm>
            <a:off x="4297727" y="3609647"/>
            <a:ext cx="365760" cy="36576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76" name="Rounded Rectangle 175"/>
          <p:cNvSpPr/>
          <p:nvPr/>
        </p:nvSpPr>
        <p:spPr>
          <a:xfrm>
            <a:off x="752571" y="5293727"/>
            <a:ext cx="5580002" cy="106262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Look at the example for moving 3 disks:</a:t>
            </a:r>
          </a:p>
          <a:p>
            <a:r>
              <a:rPr lang="en-US" sz="1600" dirty="0"/>
              <a:t>Steps 1 to 3 essentially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move a stack of 2 disks </a:t>
            </a:r>
            <a:r>
              <a:rPr lang="en-US" sz="1600" dirty="0"/>
              <a:t>from A to B</a:t>
            </a:r>
          </a:p>
          <a:p>
            <a:r>
              <a:rPr lang="en-US" sz="1600" dirty="0"/>
              <a:t>Step 4 moves a disk (the lowest of the initial stack) from A to C</a:t>
            </a:r>
          </a:p>
          <a:p>
            <a:r>
              <a:rPr lang="en-US" sz="1600" dirty="0"/>
              <a:t>Steps 5 to 7 essentially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move a stack of 2 disks</a:t>
            </a:r>
            <a:r>
              <a:rPr lang="en-US" sz="1600" dirty="0"/>
              <a:t> from B to C</a:t>
            </a:r>
            <a:endParaRPr lang="en-US" sz="1600" dirty="0">
              <a:ea typeface="Menlo" pitchFamily="49" charset="0"/>
              <a:cs typeface="Menlo" pitchFamily="49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354454" y="5482709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itchFamily="2" charset="0"/>
              </a:rPr>
              <a:t>A recursive algorithm!</a:t>
            </a:r>
          </a:p>
        </p:txBody>
      </p:sp>
      <p:cxnSp>
        <p:nvCxnSpPr>
          <p:cNvPr id="179" name="Straight Arrow Connector 178"/>
          <p:cNvCxnSpPr/>
          <p:nvPr/>
        </p:nvCxnSpPr>
        <p:spPr>
          <a:xfrm flipH="1">
            <a:off x="6354454" y="5852041"/>
            <a:ext cx="939945" cy="1772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Tower of Hanoi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563" y="1474499"/>
            <a:ext cx="7535937" cy="12496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To move a stack of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disks from rod A to rod C,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&gt;= 1</a:t>
            </a:r>
          </a:p>
          <a:p>
            <a:pPr marL="6858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Move the top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– 1 disks from A to B, using C as an intermediate rod</a:t>
            </a:r>
          </a:p>
          <a:p>
            <a:pPr marL="6858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Move the remaining 1 disk from A to C</a:t>
            </a:r>
          </a:p>
          <a:p>
            <a:pPr marL="6858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Move the top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– 1 disks from B to C, using A as an intermediate rod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990" y="1206708"/>
            <a:ext cx="1976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Recursive 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989" y="3305174"/>
            <a:ext cx="8029235" cy="3051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void move(</a:t>
            </a:r>
            <a:r>
              <a:rPr lang="en-US" sz="1600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n, char </a:t>
            </a:r>
            <a:r>
              <a:rPr lang="en-US" sz="1600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src</a:t>
            </a:r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, char des, char </a:t>
            </a:r>
            <a:r>
              <a:rPr lang="en-US" sz="1600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tmp</a:t>
            </a:r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{</a:t>
            </a:r>
          </a:p>
          <a:p>
            <a:endParaRPr lang="en-US" sz="1600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</a:t>
            </a:r>
          </a:p>
          <a:p>
            <a:endParaRPr lang="en-US" sz="1600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}	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0881" y="3868864"/>
            <a:ext cx="7890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pitchFamily="49" charset="0"/>
                <a:ea typeface="Menlo" pitchFamily="49" charset="0"/>
                <a:cs typeface="Menlo" pitchFamily="49" charset="0"/>
              </a:rPr>
              <a:t>if (n == 1)</a:t>
            </a:r>
          </a:p>
          <a:p>
            <a:r>
              <a:rPr lang="en-US" sz="1600" dirty="0">
                <a:latin typeface="Menlo" pitchFamily="49" charset="0"/>
                <a:ea typeface="Menlo" pitchFamily="49" charset="0"/>
                <a:cs typeface="Menlo" pitchFamily="49" charset="0"/>
              </a:rPr>
              <a:t>	</a:t>
            </a:r>
            <a:r>
              <a:rPr lang="en-US" sz="1600" dirty="0" err="1">
                <a:latin typeface="Menlo" pitchFamily="49" charset="0"/>
                <a:ea typeface="Menlo" pitchFamily="49" charset="0"/>
                <a:cs typeface="Menlo" pitchFamily="49" charset="0"/>
              </a:rPr>
              <a:t>cout</a:t>
            </a:r>
            <a:r>
              <a:rPr lang="en-US" sz="1600" dirty="0">
                <a:latin typeface="Menlo" pitchFamily="49" charset="0"/>
                <a:ea typeface="Menlo" pitchFamily="49" charset="0"/>
                <a:cs typeface="Menlo" pitchFamily="49" charset="0"/>
              </a:rPr>
              <a:t> &lt;&lt; "Move disk from " &lt;&lt; </a:t>
            </a:r>
            <a:r>
              <a:rPr lang="en-US" sz="1600" dirty="0" err="1">
                <a:latin typeface="Menlo" pitchFamily="49" charset="0"/>
                <a:ea typeface="Menlo" pitchFamily="49" charset="0"/>
                <a:cs typeface="Menlo" pitchFamily="49" charset="0"/>
              </a:rPr>
              <a:t>src</a:t>
            </a:r>
            <a:r>
              <a:rPr lang="en-US" sz="1600" dirty="0">
                <a:latin typeface="Menlo" pitchFamily="49" charset="0"/>
                <a:ea typeface="Menlo" pitchFamily="49" charset="0"/>
                <a:cs typeface="Menlo" pitchFamily="49" charset="0"/>
              </a:rPr>
              <a:t> &lt;&lt; " to " &lt;&lt; des &lt;&lt; </a:t>
            </a:r>
            <a:r>
              <a:rPr lang="en-US" sz="1600" dirty="0" err="1">
                <a:latin typeface="Menlo" pitchFamily="49" charset="0"/>
                <a:ea typeface="Menlo" pitchFamily="49" charset="0"/>
                <a:cs typeface="Menlo" pitchFamily="49" charset="0"/>
              </a:rPr>
              <a:t>endl</a:t>
            </a:r>
            <a:r>
              <a:rPr lang="en-US" sz="1600" dirty="0">
                <a:latin typeface="Menlo" pitchFamily="49" charset="0"/>
                <a:ea typeface="Menlo" pitchFamily="49" charset="0"/>
                <a:cs typeface="Menlo" pitchFamily="49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0881" y="4505670"/>
            <a:ext cx="9252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enlo" pitchFamily="49" charset="0"/>
                <a:ea typeface="Menlo" pitchFamily="49" charset="0"/>
                <a:cs typeface="Menlo" pitchFamily="49" charset="0"/>
              </a:rPr>
              <a:t>else {</a:t>
            </a:r>
          </a:p>
          <a:p>
            <a:endParaRPr lang="en-US" sz="1600" dirty="0"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sz="1600" dirty="0"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sz="1600" dirty="0"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sz="1600" dirty="0"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r>
              <a:rPr lang="en-US" sz="1600" dirty="0">
                <a:latin typeface="Menlo" pitchFamily="49" charset="0"/>
                <a:ea typeface="Menlo" pitchFamily="49" charset="0"/>
                <a:cs typeface="Menlo" pitchFamily="49" charset="0"/>
              </a:rPr>
              <a:t>}</a:t>
            </a:r>
          </a:p>
          <a:p>
            <a:r>
              <a:rPr lang="en-US" sz="1600" dirty="0">
                <a:latin typeface="Menlo" pitchFamily="49" charset="0"/>
                <a:ea typeface="Menlo" pitchFamily="49" charset="0"/>
                <a:cs typeface="Menlo" pitchFamily="49" charset="0"/>
              </a:rPr>
              <a:t>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1628" y="4830775"/>
            <a:ext cx="5750221" cy="317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move( n-1,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src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tmp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, des);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31628" y="5176809"/>
            <a:ext cx="5750221" cy="317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move( 1,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src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, des,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tmp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31628" y="5522843"/>
            <a:ext cx="5750221" cy="317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move( n-1,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tmp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, des,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src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082" y="60591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hanoi.cpp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989" y="2882384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No. of disks to move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47875" y="3152061"/>
            <a:ext cx="400050" cy="238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5939" y="2882384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Source rod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91364" y="2882384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Destination rod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83393" y="2882384"/>
            <a:ext cx="1742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Intermediate rod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24250" y="3152061"/>
            <a:ext cx="0" cy="238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857750" y="3103722"/>
            <a:ext cx="342900" cy="287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988276" y="3185041"/>
            <a:ext cx="749169" cy="2058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0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Tower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many steps does it take to move 64 disks?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199" y="2524125"/>
            <a:ext cx="5899245" cy="3832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T(n) = 2 T(n – 1) + 1</a:t>
            </a:r>
          </a:p>
          <a:p>
            <a:endParaRPr lang="en-US" sz="2400" dirty="0">
              <a:solidFill>
                <a:schemeClr val="tx1"/>
              </a:solidFill>
              <a:ea typeface="Menlo" pitchFamily="49" charset="0"/>
              <a:cs typeface="Menl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3449" y="2895600"/>
            <a:ext cx="5899246" cy="305117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	= 2 [ 2 T(n – 2) + 1 ] + 1</a:t>
            </a:r>
          </a:p>
          <a:p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	=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2 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T(n – 2) + 2 + 1</a:t>
            </a:r>
          </a:p>
          <a:p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	=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2 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[ 2 T(n – 3) + 1 ] + 2 + 1</a:t>
            </a:r>
          </a:p>
          <a:p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	=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3 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T(n – 3) + 2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+ 2 + 1</a:t>
            </a:r>
          </a:p>
          <a:p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	= …</a:t>
            </a:r>
          </a:p>
          <a:p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	=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n – 1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T(n – (n – 1)) + 2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n – 2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+ …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+ 2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+ 2 + 1</a:t>
            </a:r>
          </a:p>
          <a:p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	=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n – 1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T(1) + 2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n – 2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+ …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+ 2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+ 2 + 1</a:t>
            </a:r>
          </a:p>
          <a:p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	=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n – 1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+ 2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n – 1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+ …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+ 2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+ 2 + 1</a:t>
            </a:r>
          </a:p>
          <a:p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	= 2</a:t>
            </a:r>
            <a:r>
              <a:rPr lang="en-US" sz="2400" baseline="300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ea typeface="Menlo" pitchFamily="49" charset="0"/>
                <a:cs typeface="Menlo" pitchFamily="49" charset="0"/>
              </a:rPr>
              <a:t> – 1</a:t>
            </a:r>
          </a:p>
          <a:p>
            <a:endParaRPr lang="en-US" sz="2400" dirty="0">
              <a:solidFill>
                <a:schemeClr val="tx1"/>
              </a:solidFill>
              <a:ea typeface="Menlo" pitchFamily="49" charset="0"/>
              <a:cs typeface="Menlo" pitchFamily="49" charset="0"/>
            </a:endParaRPr>
          </a:p>
          <a:p>
            <a:endParaRPr lang="en-US" sz="2400" dirty="0">
              <a:solidFill>
                <a:schemeClr val="tx1"/>
              </a:solidFill>
              <a:ea typeface="Menlo" pitchFamily="49" charset="0"/>
              <a:cs typeface="Menlo" pitchFamily="49" charset="0"/>
            </a:endParaRPr>
          </a:p>
          <a:p>
            <a:endParaRPr lang="en-US" sz="2400" dirty="0">
              <a:solidFill>
                <a:schemeClr val="tx1"/>
              </a:solidFill>
              <a:ea typeface="Menlo" pitchFamily="49" charset="0"/>
              <a:cs typeface="Menlo" pitchFamily="49" charset="0"/>
            </a:endParaRPr>
          </a:p>
          <a:p>
            <a:endParaRPr lang="en-US" sz="2400" dirty="0">
              <a:solidFill>
                <a:schemeClr val="tx1"/>
              </a:solidFill>
              <a:ea typeface="Menlo" pitchFamily="49" charset="0"/>
              <a:cs typeface="Menlo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012" y="2131397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No. of steps to move n disks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95375" y="2401074"/>
            <a:ext cx="114300" cy="2388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991225" y="1836122"/>
            <a:ext cx="2560848" cy="7642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Hence, it takes </a:t>
            </a:r>
          </a:p>
          <a:p>
            <a:pPr algn="ctr"/>
            <a:r>
              <a:rPr lang="en-US" sz="1400" dirty="0">
                <a:latin typeface="Segoe Print" pitchFamily="2" charset="0"/>
              </a:rPr>
              <a:t>2</a:t>
            </a:r>
            <a:r>
              <a:rPr lang="en-US" sz="1400" baseline="30000" dirty="0">
                <a:latin typeface="Segoe Print" pitchFamily="2" charset="0"/>
              </a:rPr>
              <a:t>64</a:t>
            </a:r>
            <a:r>
              <a:rPr lang="en-US" sz="1400" dirty="0">
                <a:latin typeface="Segoe Print" pitchFamily="2" charset="0"/>
              </a:rPr>
              <a:t>- 1 </a:t>
            </a:r>
            <a:r>
              <a:rPr lang="en-US" sz="1400" dirty="0">
                <a:latin typeface="Segoe Print" pitchFamily="2" charset="0"/>
                <a:sym typeface="Symbol"/>
              </a:rPr>
              <a:t> 1.6  10</a:t>
            </a:r>
            <a:r>
              <a:rPr lang="en-US" sz="1400" baseline="30000" dirty="0">
                <a:latin typeface="Segoe Print" pitchFamily="2" charset="0"/>
                <a:sym typeface="Symbol"/>
              </a:rPr>
              <a:t>19</a:t>
            </a:r>
            <a:r>
              <a:rPr lang="en-US" sz="1400" dirty="0">
                <a:latin typeface="Segoe Print" pitchFamily="2" charset="0"/>
                <a:sym typeface="Symbol"/>
              </a:rPr>
              <a:t> </a:t>
            </a:r>
            <a:r>
              <a:rPr lang="en-US" sz="1400" dirty="0">
                <a:latin typeface="Segoe Print" pitchFamily="2" charset="0"/>
              </a:rPr>
              <a:t>steps to move 64 disks</a:t>
            </a:r>
            <a:endParaRPr lang="en-US" sz="1400" dirty="0">
              <a:latin typeface="Menlo" pitchFamily="49" charset="0"/>
              <a:ea typeface="Menlo" pitchFamily="49" charset="0"/>
              <a:cs typeface="Menlo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40129" y="2639913"/>
            <a:ext cx="3513347" cy="94148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If it takes 1 second to move a disk physically by hand, it would take</a:t>
            </a:r>
            <a:br>
              <a:rPr lang="en-US" sz="1400" dirty="0">
                <a:latin typeface="Segoe Print" pitchFamily="2" charset="0"/>
              </a:rPr>
            </a:br>
            <a:r>
              <a:rPr lang="en-US" sz="1400" dirty="0">
                <a:latin typeface="Segoe Print" pitchFamily="2" charset="0"/>
                <a:sym typeface="Symbol"/>
              </a:rPr>
              <a:t>5  10</a:t>
            </a:r>
            <a:r>
              <a:rPr lang="en-US" sz="1400" baseline="30000" dirty="0">
                <a:latin typeface="Segoe Print" pitchFamily="2" charset="0"/>
                <a:sym typeface="Symbol"/>
              </a:rPr>
              <a:t>11</a:t>
            </a:r>
            <a:r>
              <a:rPr lang="en-US" sz="1400" dirty="0">
                <a:latin typeface="Segoe Print" pitchFamily="2" charset="0"/>
              </a:rPr>
              <a:t> years to finish.</a:t>
            </a:r>
            <a:endParaRPr lang="en-US" sz="1400" dirty="0">
              <a:latin typeface="Menlo" pitchFamily="49" charset="0"/>
              <a:ea typeface="Menlo" pitchFamily="49" charset="0"/>
              <a:cs typeface="Menlo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38726" y="3619500"/>
            <a:ext cx="3714750" cy="83450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If a computer can generate 10</a:t>
            </a:r>
            <a:r>
              <a:rPr lang="en-US" sz="1400" baseline="30000" dirty="0">
                <a:latin typeface="Segoe Print" pitchFamily="2" charset="0"/>
              </a:rPr>
              <a:t>9</a:t>
            </a:r>
            <a:r>
              <a:rPr lang="en-US" sz="1400" dirty="0">
                <a:latin typeface="Segoe Print" pitchFamily="2" charset="0"/>
              </a:rPr>
              <a:t> moves per second, it still takes 500 years to generate all the moves!</a:t>
            </a:r>
            <a:endParaRPr lang="en-US" sz="1400" dirty="0">
              <a:latin typeface="Menlo" pitchFamily="49" charset="0"/>
              <a:ea typeface="Menlo" pitchFamily="49" charset="0"/>
              <a:cs typeface="Menl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2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9C57-2F72-4A4E-AE55-56891D57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8A743-F3CD-DB4E-97FC-66EFFDF2A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call entails additional memory space (function call stack).</a:t>
            </a:r>
          </a:p>
          <a:p>
            <a:r>
              <a:rPr lang="en-US" dirty="0"/>
              <a:t>There is always some limit to the memory size.</a:t>
            </a:r>
          </a:p>
          <a:p>
            <a:r>
              <a:rPr lang="en-US" dirty="0"/>
              <a:t>If there is excessively long chain of recursive call, e.g., infinite recursion,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stack overflow error</a:t>
            </a:r>
            <a:r>
              <a:rPr lang="en-US" dirty="0"/>
              <a:t> may occur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the Tower of Hanoi program and see what’s the largest </a:t>
            </a:r>
            <a:r>
              <a:rPr lang="en-US" i="1" dirty="0"/>
              <a:t>n </a:t>
            </a:r>
            <a:r>
              <a:rPr lang="en-US" dirty="0"/>
              <a:t>that will crash your machine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1BB8D-AF0F-BB4A-9F1F-44B5B0DB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19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  <a:p>
            <a:r>
              <a:rPr lang="en-US" dirty="0"/>
              <a:t>Recursive functions in C++</a:t>
            </a:r>
          </a:p>
          <a:p>
            <a:r>
              <a:rPr lang="en-US" dirty="0"/>
              <a:t>Flow of control in recursive functions</a:t>
            </a:r>
          </a:p>
          <a:p>
            <a:r>
              <a:rPr lang="en-US" dirty="0"/>
              <a:t>General structure of a recursive function</a:t>
            </a:r>
          </a:p>
          <a:p>
            <a:r>
              <a:rPr lang="en-US" dirty="0"/>
              <a:t>Examples of recursive functions</a:t>
            </a:r>
          </a:p>
          <a:p>
            <a:r>
              <a:rPr lang="en-US" dirty="0"/>
              <a:t>Stack overflow problem</a:t>
            </a:r>
          </a:p>
          <a:p>
            <a:r>
              <a:rPr lang="en-US" dirty="0"/>
              <a:t>Recursion versus iteration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7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</a:t>
            </a:r>
            <a:r>
              <a:rPr lang="en-US" dirty="0" err="1"/>
              <a:t>vs</a:t>
            </a:r>
            <a:r>
              <a:rPr lang="en-US" dirty="0"/>
              <a:t>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Recursion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/>
              <a:t> absolutely necessary.</a:t>
            </a:r>
          </a:p>
          <a:p>
            <a:r>
              <a:rPr lang="en-US" sz="2400" dirty="0"/>
              <a:t>Any task that can be accomplished using recursion can also be done in some other way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without</a:t>
            </a:r>
            <a:r>
              <a:rPr lang="en-US" sz="2400" dirty="0"/>
              <a:t> using recursion. </a:t>
            </a:r>
          </a:p>
          <a:p>
            <a:r>
              <a:rPr lang="en-US" sz="2400" dirty="0"/>
              <a:t>The non-recursive version of a function typically uses a loop of some sort in place of recursion, hence often being referred to as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iterative version</a:t>
            </a:r>
            <a:r>
              <a:rPr lang="en-US" sz="2400" dirty="0"/>
              <a:t>.  </a:t>
            </a:r>
          </a:p>
          <a:p>
            <a:r>
              <a:rPr lang="en-US" sz="2400" dirty="0"/>
              <a:t>A recursively written function will usually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run slower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use more storage</a:t>
            </a:r>
            <a:r>
              <a:rPr lang="en-US" sz="2400" dirty="0"/>
              <a:t> than an equivalent iterative version (due to extra work in memory management for function calls (aka stack management).</a:t>
            </a:r>
          </a:p>
          <a:p>
            <a:r>
              <a:rPr lang="en-US" sz="2400" dirty="0"/>
              <a:t>Nonetheless, using recursion can sometimes make the job of programming easier and produce code that is easier to understand.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</a:t>
            </a:r>
            <a:r>
              <a:rPr lang="en-US" dirty="0" err="1"/>
              <a:t>vs</a:t>
            </a:r>
            <a:r>
              <a:rPr lang="en-US" dirty="0"/>
              <a:t> Iteration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9169" y="1657349"/>
            <a:ext cx="4229098" cy="4441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 err="1">
                <a:ea typeface="Menlo" pitchFamily="49" charset="0"/>
                <a:cs typeface="Menlo" pitchFamily="49" charset="0"/>
              </a:rPr>
              <a:t>int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binary_search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(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int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 A[],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int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 lb,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int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ub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,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int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 value)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{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	if (lb &gt;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ub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)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		return -1;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	else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	{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		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int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i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 = (lb +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ub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) / 2;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		if (A[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i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] == value)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			return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i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		else if (A[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i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] &gt; value)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			return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binary_search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(A, lb,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i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 - 1, value);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		else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			return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binary_search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(A,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i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 + 1, </a:t>
            </a:r>
            <a:r>
              <a:rPr lang="en-US" sz="1600" dirty="0" err="1">
                <a:ea typeface="Menlo" pitchFamily="49" charset="0"/>
                <a:cs typeface="Menlo" pitchFamily="49" charset="0"/>
              </a:rPr>
              <a:t>ub</a:t>
            </a:r>
            <a:r>
              <a:rPr lang="en-US" sz="1600" dirty="0">
                <a:ea typeface="Menlo" pitchFamily="49" charset="0"/>
                <a:cs typeface="Menlo" pitchFamily="49" charset="0"/>
              </a:rPr>
              <a:t>, value);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	}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>
                <a:ea typeface="Menlo" pitchFamily="49" charset="0"/>
                <a:cs typeface="Menlo" pitchFamily="49" charset="0"/>
              </a:rPr>
              <a:t>}</a:t>
            </a:r>
            <a:endParaRPr lang="en-US" sz="1600" dirty="0">
              <a:solidFill>
                <a:schemeClr val="tx1"/>
              </a:solidFill>
              <a:ea typeface="Menlo" pitchFamily="49" charset="0"/>
              <a:cs typeface="Menl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68291" y="1657349"/>
            <a:ext cx="4102753" cy="4441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dirty="0"/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binary_search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A[], </a:t>
            </a:r>
            <a:r>
              <a:rPr lang="en-US" sz="1600" dirty="0" err="1"/>
              <a:t>int</a:t>
            </a:r>
            <a:r>
              <a:rPr lang="en-US" sz="1600" dirty="0"/>
              <a:t> size, </a:t>
            </a:r>
            <a:r>
              <a:rPr lang="en-US" sz="1600" dirty="0" err="1"/>
              <a:t>int</a:t>
            </a:r>
            <a:r>
              <a:rPr lang="en-US" sz="1600" dirty="0"/>
              <a:t> value)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{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 	</a:t>
            </a:r>
            <a:r>
              <a:rPr lang="en-US" sz="1600" dirty="0" err="1"/>
              <a:t>int</a:t>
            </a:r>
            <a:r>
              <a:rPr lang="en-US" sz="1600" dirty="0"/>
              <a:t> lb = 0, </a:t>
            </a:r>
            <a:r>
              <a:rPr lang="en-US" sz="1600" dirty="0" err="1"/>
              <a:t>ub</a:t>
            </a:r>
            <a:r>
              <a:rPr lang="en-US" sz="1600" dirty="0"/>
              <a:t> = size - 1;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endParaRPr lang="en-US" sz="1600" dirty="0"/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	while (lb &lt;= </a:t>
            </a:r>
            <a:r>
              <a:rPr lang="en-US" sz="1600" dirty="0" err="1"/>
              <a:t>ub</a:t>
            </a:r>
            <a:r>
              <a:rPr lang="en-US" sz="1600" dirty="0"/>
              <a:t>)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	{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		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(lb + </a:t>
            </a:r>
            <a:r>
              <a:rPr lang="en-US" sz="1600" dirty="0" err="1"/>
              <a:t>ub</a:t>
            </a:r>
            <a:r>
              <a:rPr lang="en-US" sz="1600" dirty="0"/>
              <a:t>) / 2;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 		if (A[</a:t>
            </a:r>
            <a:r>
              <a:rPr lang="en-US" sz="1600" dirty="0" err="1"/>
              <a:t>i</a:t>
            </a:r>
            <a:r>
              <a:rPr lang="en-US" sz="1600" dirty="0"/>
              <a:t>] == value)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	 		return </a:t>
            </a:r>
            <a:r>
              <a:rPr lang="en-US" sz="1600" dirty="0" err="1"/>
              <a:t>i</a:t>
            </a:r>
            <a:r>
              <a:rPr lang="en-US" sz="1600" dirty="0"/>
              <a:t>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		else if (A[</a:t>
            </a:r>
            <a:r>
              <a:rPr lang="en-US" sz="1600" dirty="0" err="1"/>
              <a:t>i</a:t>
            </a:r>
            <a:r>
              <a:rPr lang="en-US" sz="1600" dirty="0"/>
              <a:t>] &gt; value)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			</a:t>
            </a:r>
            <a:r>
              <a:rPr lang="en-US" sz="1600" dirty="0" err="1"/>
              <a:t>ub</a:t>
            </a:r>
            <a:r>
              <a:rPr lang="en-US" sz="1600" dirty="0"/>
              <a:t> = </a:t>
            </a:r>
            <a:r>
              <a:rPr lang="en-US" sz="1600" dirty="0" err="1"/>
              <a:t>i</a:t>
            </a:r>
            <a:r>
              <a:rPr lang="en-US" sz="1600" dirty="0"/>
              <a:t> - 1;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		else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			lb = </a:t>
            </a:r>
            <a:r>
              <a:rPr lang="en-US" sz="1600" dirty="0" err="1"/>
              <a:t>i</a:t>
            </a:r>
            <a:r>
              <a:rPr lang="en-US" sz="1600" dirty="0"/>
              <a:t> + 1;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	}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	return -1; </a:t>
            </a:r>
          </a:p>
          <a:p>
            <a:pPr>
              <a:tabLst>
                <a:tab pos="228600" algn="l"/>
                <a:tab pos="457200" algn="l"/>
                <a:tab pos="685800" algn="l"/>
              </a:tabLst>
            </a:pPr>
            <a:r>
              <a:rPr 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7445" y="6099174"/>
            <a:ext cx="170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binary_search.cpp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553" y="1364892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itchFamily="2" charset="0"/>
              </a:rPr>
              <a:t>Recursive example: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9241" y="1364892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Print" pitchFamily="2" charset="0"/>
              </a:rPr>
              <a:t>Iterative example:</a:t>
            </a:r>
          </a:p>
        </p:txBody>
      </p:sp>
    </p:spTree>
    <p:extLst>
      <p:ext uri="{BB962C8B-B14F-4D97-AF65-F5344CB8AC3E}">
        <p14:creationId xmlns:p14="http://schemas.microsoft.com/office/powerpoint/2010/main" val="20175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AD78E6-D7AE-491B-AB44-E8B140DF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natural numbers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3B923-4F17-4D98-9ED8-9A77C3C1D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 Problems - Recursion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729B2-D49E-4769-90A3-50AC4D72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81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 of 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that calculates the sum of the first </a:t>
            </a:r>
            <a:r>
              <a:rPr lang="en-US" b="1" dirty="0"/>
              <a:t>n</a:t>
            </a:r>
            <a:r>
              <a:rPr lang="en-US" dirty="0"/>
              <a:t> natural numbers, i.e., 1 + 2 + … + n.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Create a new file and save it as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sum.cpp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Write 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function that </a:t>
            </a:r>
          </a:p>
          <a:p>
            <a:pPr lvl="1"/>
            <a:r>
              <a:rPr lang="en-US" dirty="0"/>
              <a:t>ask a user to input a positive integer </a:t>
            </a:r>
            <a:r>
              <a:rPr lang="en-US" b="1" dirty="0"/>
              <a:t>n</a:t>
            </a:r>
          </a:p>
          <a:p>
            <a:pPr lvl="1"/>
            <a:r>
              <a:rPr lang="en-US" dirty="0"/>
              <a:t>call a function </a:t>
            </a:r>
            <a:r>
              <a:rPr lang="en-US" sz="1800" b="1" dirty="0">
                <a:latin typeface="Menlo Regular"/>
                <a:cs typeface="Menlo Regular"/>
              </a:rPr>
              <a:t>sum(n)</a:t>
            </a:r>
            <a:r>
              <a:rPr lang="en-US" b="1" dirty="0"/>
              <a:t> </a:t>
            </a:r>
            <a:r>
              <a:rPr lang="en-US" dirty="0"/>
              <a:t>to calculate the sum</a:t>
            </a:r>
          </a:p>
          <a:p>
            <a:pPr lvl="1"/>
            <a:r>
              <a:rPr lang="en-US" dirty="0"/>
              <a:t>output the result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Write 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sum()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function (see also next slide) that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takes an integer n as input parameter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return the result of 1 + 2 + … + 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00175" y="5713778"/>
            <a:ext cx="3519707" cy="5953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Menlo Regular"/>
                <a:cs typeface="Menlo Regular"/>
              </a:rPr>
              <a:t>Enter a positive integer: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5</a:t>
            </a:r>
            <a:br>
              <a:rPr lang="en-US" sz="1200" dirty="0">
                <a:latin typeface="Menlo Regular"/>
                <a:cs typeface="Menlo Regular"/>
              </a:rPr>
            </a:br>
            <a:r>
              <a:rPr lang="en-US" sz="1200" dirty="0">
                <a:latin typeface="Menlo Regular"/>
                <a:cs typeface="Menlo Regular"/>
              </a:rPr>
              <a:t>Sum of first 5 natural numbers = 15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Menlo Regular"/>
              <a:cs typeface="Menlo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5196" y="5438570"/>
            <a:ext cx="3640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Print"/>
                <a:cs typeface="Segoe Print"/>
              </a:rPr>
              <a:t>Sample output (user input in </a:t>
            </a:r>
            <a:r>
              <a:rPr lang="en-US" sz="1400" dirty="0">
                <a:solidFill>
                  <a:srgbClr val="E46C0A"/>
                </a:solidFill>
                <a:latin typeface="Segoe Print"/>
                <a:cs typeface="Segoe Print"/>
              </a:rPr>
              <a:t>orange</a:t>
            </a:r>
            <a:r>
              <a:rPr lang="en-US" sz="1400" dirty="0">
                <a:latin typeface="Segoe Print"/>
                <a:cs typeface="Segoe Print"/>
              </a:rPr>
              <a:t>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7CF29-3D2D-B147-9797-1F91B4373FA0}"/>
              </a:ext>
            </a:extLst>
          </p:cNvPr>
          <p:cNvSpPr txBox="1"/>
          <p:nvPr/>
        </p:nvSpPr>
        <p:spPr>
          <a:xfrm>
            <a:off x="299097" y="5798145"/>
            <a:ext cx="4867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sum_complete.cpp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provides the completed version of this tutorial problem.  You may compile and run it to see the expected results first.</a:t>
            </a:r>
          </a:p>
        </p:txBody>
      </p:sp>
    </p:spTree>
    <p:extLst>
      <p:ext uri="{BB962C8B-B14F-4D97-AF65-F5344CB8AC3E}">
        <p14:creationId xmlns:p14="http://schemas.microsoft.com/office/powerpoint/2010/main" val="366436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 of Natural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45"/>
            <a:ext cx="8229600" cy="51526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First version of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sum()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– iterative version</a:t>
            </a:r>
          </a:p>
          <a:p>
            <a:pPr lvl="1"/>
            <a:r>
              <a:rPr lang="en-US" dirty="0"/>
              <a:t>Write a </a:t>
            </a:r>
            <a:r>
              <a:rPr lang="en-US" sz="1800" b="1" dirty="0">
                <a:latin typeface="Menlo Regular"/>
                <a:cs typeface="Menlo Regular"/>
              </a:rPr>
              <a:t>sum()</a:t>
            </a:r>
            <a:r>
              <a:rPr lang="en-US" dirty="0"/>
              <a:t> function so that it makes use of a loop to calculate the sum</a:t>
            </a:r>
          </a:p>
          <a:p>
            <a:pPr lvl="1"/>
            <a:r>
              <a:rPr lang="en-US" dirty="0"/>
              <a:t>Run and test your program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Second version of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sum()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– recursive version</a:t>
            </a:r>
          </a:p>
          <a:p>
            <a:pPr lvl="1"/>
            <a:r>
              <a:rPr lang="en-US" dirty="0"/>
              <a:t>Write a </a:t>
            </a:r>
            <a:r>
              <a:rPr lang="en-US" sz="1800" b="1" dirty="0">
                <a:latin typeface="Menlo Regular"/>
                <a:cs typeface="Menlo Regular"/>
              </a:rPr>
              <a:t>sum()</a:t>
            </a:r>
            <a:r>
              <a:rPr lang="en-US" dirty="0"/>
              <a:t> function which makes use of recursion to calculate the sum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is the base case?  What is the general case?</a:t>
            </a:r>
          </a:p>
          <a:p>
            <a:pPr lvl="1"/>
            <a:r>
              <a:rPr lang="en-US" dirty="0"/>
              <a:t>Run and test your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60751" y="4113160"/>
            <a:ext cx="5130179" cy="522750"/>
          </a:xfrm>
          <a:prstGeom prst="roundRect">
            <a:avLst/>
          </a:prstGeom>
          <a:solidFill>
            <a:srgbClr val="CCC1DA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Print" pitchFamily="2" charset="0"/>
              </a:rPr>
              <a:t>Idea:  1+2+…+n = (1+2+…+n-1) + n </a:t>
            </a:r>
            <a:endParaRPr lang="en-US" sz="1600" b="1" dirty="0">
              <a:latin typeface="Menlo Regular"/>
              <a:cs typeface="Menl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4805" y="4903820"/>
            <a:ext cx="1624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Print"/>
                <a:cs typeface="Segoe Print"/>
              </a:rPr>
              <a:t>This is sum(n)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2526" y="4903820"/>
            <a:ext cx="1826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Print"/>
                <a:cs typeface="Segoe Print"/>
              </a:rPr>
              <a:t>So what is this?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5208499" y="4134475"/>
            <a:ext cx="335760" cy="120292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>
            <a:off x="3707737" y="4252690"/>
            <a:ext cx="335760" cy="96649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58867" y="5850731"/>
            <a:ext cx="3709595" cy="595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Go to see </a:t>
            </a:r>
            <a:r>
              <a:rPr lang="en-US" sz="1400" dirty="0">
                <a:latin typeface="Segoe Print" pitchFamily="2" charset="0"/>
                <a:hlinkClick r:id="rId2" action="ppaction://hlinksldjump"/>
              </a:rPr>
              <a:t>Hints</a:t>
            </a:r>
            <a:r>
              <a:rPr lang="en-US" sz="1400" dirty="0">
                <a:latin typeface="Segoe Print" pitchFamily="2" charset="0"/>
              </a:rPr>
              <a:t> if you want the answer to these two questions </a:t>
            </a:r>
            <a:endParaRPr lang="en-US" sz="1400" b="1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03207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Largest element in an array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 Problems -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85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9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Largest Element in an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find the largest element in an array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largest_element_incomplete.cpp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Study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function</a:t>
            </a:r>
            <a:r>
              <a:rPr lang="en-US" dirty="0"/>
              <a:t>.  It </a:t>
            </a:r>
          </a:p>
          <a:p>
            <a:pPr lvl="1"/>
            <a:r>
              <a:rPr lang="en-US" dirty="0"/>
              <a:t>generates a set of random positive numbers in an array</a:t>
            </a:r>
          </a:p>
          <a:p>
            <a:pPr lvl="1"/>
            <a:r>
              <a:rPr lang="en-US" dirty="0"/>
              <a:t>outputs the numbers to the screen</a:t>
            </a:r>
          </a:p>
          <a:p>
            <a:pPr lvl="1"/>
            <a:r>
              <a:rPr lang="en-US" dirty="0"/>
              <a:t>determines the largest element in the array by calling </a:t>
            </a:r>
            <a:r>
              <a:rPr lang="en-US" sz="1800" b="1" dirty="0">
                <a:latin typeface="Menlo Regular"/>
                <a:cs typeface="Menlo Regular"/>
              </a:rPr>
              <a:t>largest()</a:t>
            </a:r>
          </a:p>
          <a:p>
            <a:pPr lvl="1"/>
            <a:r>
              <a:rPr lang="en-US" dirty="0"/>
              <a:t>outputs the largest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06530-3594-F543-B40D-BECEE8A06A2B}"/>
              </a:ext>
            </a:extLst>
          </p:cNvPr>
          <p:cNvSpPr txBox="1"/>
          <p:nvPr/>
        </p:nvSpPr>
        <p:spPr>
          <a:xfrm>
            <a:off x="457200" y="5399315"/>
            <a:ext cx="718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largest_element.cpp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provides the complete version of this tutorial problem.</a:t>
            </a:r>
          </a:p>
        </p:txBody>
      </p:sp>
    </p:spTree>
    <p:extLst>
      <p:ext uri="{BB962C8B-B14F-4D97-AF65-F5344CB8AC3E}">
        <p14:creationId xmlns:p14="http://schemas.microsoft.com/office/powerpoint/2010/main" val="3683120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Largest Element in an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944"/>
            <a:ext cx="8229600" cy="5145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Write the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largest_element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()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function that uses a loop to determine the largest element in an array</a:t>
            </a:r>
          </a:p>
          <a:p>
            <a:pPr lvl="1"/>
            <a:r>
              <a:rPr lang="en-US" dirty="0"/>
              <a:t>First determine the function prototype.   Look at how it is called in </a:t>
            </a:r>
            <a:r>
              <a:rPr lang="en-US" sz="1600" b="1" dirty="0">
                <a:latin typeface="Menlo Regular"/>
                <a:cs typeface="Menlo Regular"/>
              </a:rPr>
              <a:t>main()</a:t>
            </a:r>
            <a:r>
              <a:rPr lang="en-US" dirty="0"/>
              <a:t>.  What should be the input parameters? What should be the return value?</a:t>
            </a:r>
          </a:p>
          <a:p>
            <a:pPr lvl="1"/>
            <a:r>
              <a:rPr lang="en-US" dirty="0"/>
              <a:t>Finish the function body.  Compile and run the program.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Write the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largest_element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()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function that uses recursion to determine the largest element in an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What is the base case?  What is the general case?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38602" y="4925060"/>
          <a:ext cx="4381500" cy="370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3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8897" y="5486402"/>
            <a:ext cx="4128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Segoe Print"/>
                <a:cs typeface="Segoe Print"/>
              </a:rPr>
              <a:t>B:  67 is the largest of the first 5 elements</a:t>
            </a:r>
          </a:p>
        </p:txBody>
      </p:sp>
      <p:sp>
        <p:nvSpPr>
          <p:cNvPr id="7" name="Left Brace 6"/>
          <p:cNvSpPr/>
          <p:nvPr/>
        </p:nvSpPr>
        <p:spPr>
          <a:xfrm rot="16200000">
            <a:off x="2510337" y="3778333"/>
            <a:ext cx="228601" cy="3263734"/>
          </a:xfrm>
          <a:prstGeom prst="lef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 flipH="1" flipV="1">
            <a:off x="2880254" y="2798746"/>
            <a:ext cx="213430" cy="3988399"/>
          </a:xfrm>
          <a:prstGeom prst="lef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53297" y="4415452"/>
            <a:ext cx="4136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Segoe Print"/>
                <a:cs typeface="Segoe Print"/>
              </a:rPr>
              <a:t>A:  82 is the largest of the first 6 elements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4198" y="4899661"/>
            <a:ext cx="2712864" cy="5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Print"/>
                <a:cs typeface="Segoe Print"/>
              </a:rPr>
              <a:t>How to determine A using the results of B?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58867" y="6236868"/>
            <a:ext cx="3709595" cy="595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Go to see </a:t>
            </a:r>
            <a:r>
              <a:rPr lang="en-US" sz="1400" dirty="0">
                <a:latin typeface="Segoe Print" pitchFamily="2" charset="0"/>
                <a:hlinkClick r:id="rId2" action="ppaction://hlinksldjump"/>
              </a:rPr>
              <a:t>Hints</a:t>
            </a:r>
            <a:r>
              <a:rPr lang="en-US" sz="1400" dirty="0">
                <a:latin typeface="Segoe Print" pitchFamily="2" charset="0"/>
              </a:rPr>
              <a:t> if you want the answer to these two questions </a:t>
            </a:r>
            <a:endParaRPr lang="en-US" sz="1400" b="1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8395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 Problems -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76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program to reverse an input string.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Open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string_reverse_incomplete.cpp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Study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main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function</a:t>
            </a:r>
            <a:r>
              <a:rPr lang="en-US" dirty="0"/>
              <a:t>.  It </a:t>
            </a:r>
          </a:p>
          <a:p>
            <a:pPr lvl="1"/>
            <a:r>
              <a:rPr lang="en-US" dirty="0"/>
              <a:t>asks the user to input a string</a:t>
            </a:r>
          </a:p>
          <a:p>
            <a:pPr lvl="1"/>
            <a:r>
              <a:rPr lang="en-US" dirty="0"/>
              <a:t>reverse the string by calling </a:t>
            </a:r>
            <a:r>
              <a:rPr lang="en-US" sz="1700" b="1" dirty="0">
                <a:latin typeface="Menlo Regular"/>
                <a:cs typeface="Menlo Regular"/>
              </a:rPr>
              <a:t>reverse()</a:t>
            </a:r>
          </a:p>
          <a:p>
            <a:pPr lvl="1"/>
            <a:r>
              <a:rPr lang="en-US" dirty="0"/>
              <a:t>print out the reversed string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Write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reverse()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function that uses a loop to reverse an input string</a:t>
            </a:r>
          </a:p>
          <a:p>
            <a:pPr lvl="1"/>
            <a:r>
              <a:rPr lang="en-US" dirty="0"/>
              <a:t>First determine the function prototype.   Look at how it is called in </a:t>
            </a:r>
            <a:r>
              <a:rPr lang="en-US" sz="1700" b="1" dirty="0">
                <a:latin typeface="Menlo Regular"/>
                <a:cs typeface="Menlo Regular"/>
              </a:rPr>
              <a:t>main()</a:t>
            </a:r>
            <a:r>
              <a:rPr lang="en-US" dirty="0"/>
              <a:t>.  What should be the input parameters? What should be the return value?</a:t>
            </a:r>
          </a:p>
          <a:p>
            <a:pPr lvl="1"/>
            <a:r>
              <a:rPr lang="en-US" dirty="0"/>
              <a:t>Finish the function body.  Compile and run the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E2409-B691-D74E-BB1A-8549F9FE85B0}"/>
              </a:ext>
            </a:extLst>
          </p:cNvPr>
          <p:cNvSpPr txBox="1"/>
          <p:nvPr/>
        </p:nvSpPr>
        <p:spPr>
          <a:xfrm>
            <a:off x="489857" y="6169580"/>
            <a:ext cx="696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string_reverse.cpp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provides the complete version of this tutorial problem.</a:t>
            </a:r>
          </a:p>
        </p:txBody>
      </p:sp>
    </p:spTree>
    <p:extLst>
      <p:ext uri="{BB962C8B-B14F-4D97-AF65-F5344CB8AC3E}">
        <p14:creationId xmlns:p14="http://schemas.microsoft.com/office/powerpoint/2010/main" val="298335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problems are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recursive</a:t>
            </a:r>
            <a:r>
              <a:rPr lang="en-US" dirty="0"/>
              <a:t> by nature, i.e., it has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recursive definition</a:t>
            </a:r>
            <a:r>
              <a:rPr lang="en-US" dirty="0"/>
              <a:t> which means that the problem can be defined in terms of a smaller version of itself.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693" y="3048044"/>
            <a:ext cx="460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factorial of a nonnegative integer: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07390" y="3417376"/>
            <a:ext cx="6648773" cy="922149"/>
            <a:chOff x="1007390" y="3417376"/>
            <a:chExt cx="6648773" cy="922149"/>
          </a:xfrm>
        </p:grpSpPr>
        <p:sp>
          <p:nvSpPr>
            <p:cNvPr id="8" name="Rectangle 7"/>
            <p:cNvSpPr/>
            <p:nvPr/>
          </p:nvSpPr>
          <p:spPr>
            <a:xfrm>
              <a:off x="1007390" y="3417376"/>
              <a:ext cx="6648773" cy="9221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Segoe Print" pitchFamily="2" charset="0"/>
                </a:rPr>
                <a:t>Definition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27553" y="3564610"/>
              <a:ext cx="43043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0! = 1</a:t>
              </a:r>
            </a:p>
            <a:p>
              <a:r>
                <a:rPr lang="en-US" dirty="0"/>
                <a:t>n! = n </a:t>
              </a:r>
              <a:r>
                <a:rPr lang="en-US" dirty="0">
                  <a:sym typeface="Symbol"/>
                </a:rPr>
                <a:t></a:t>
              </a:r>
              <a:r>
                <a:rPr lang="en-US" dirty="0"/>
                <a:t> (n</a:t>
              </a:r>
              <a:r>
                <a:rPr lang="en-US" dirty="0">
                  <a:sym typeface="Symbol"/>
                </a:rPr>
                <a:t></a:t>
              </a:r>
              <a:r>
                <a:rPr lang="en-US" dirty="0"/>
                <a:t>1) </a:t>
              </a:r>
              <a:r>
                <a:rPr lang="en-US" dirty="0">
                  <a:sym typeface="Symbol"/>
                </a:rPr>
                <a:t> (n2)  …  2  1,      if n &gt; 0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7390" y="4827722"/>
            <a:ext cx="6648773" cy="922149"/>
            <a:chOff x="1007390" y="4827722"/>
            <a:chExt cx="6648773" cy="922149"/>
          </a:xfrm>
        </p:grpSpPr>
        <p:sp>
          <p:nvSpPr>
            <p:cNvPr id="9" name="Rectangle 8"/>
            <p:cNvSpPr/>
            <p:nvPr/>
          </p:nvSpPr>
          <p:spPr>
            <a:xfrm>
              <a:off x="1007390" y="4827722"/>
              <a:ext cx="6648773" cy="9221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Segoe Print" pitchFamily="2" charset="0"/>
                </a:rPr>
                <a:t>Definition 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27553" y="4979554"/>
              <a:ext cx="2550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0! = 1</a:t>
              </a:r>
            </a:p>
            <a:p>
              <a:r>
                <a:rPr lang="en-US" dirty="0"/>
                <a:t>n! = n </a:t>
              </a:r>
              <a:r>
                <a:rPr lang="en-US" dirty="0">
                  <a:sym typeface="Symbol"/>
                </a:rPr>
                <a:t></a:t>
              </a:r>
              <a:r>
                <a:rPr lang="en-US" dirty="0"/>
                <a:t> 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(n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sym typeface="Symbol"/>
                </a:rPr>
                <a:t>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1)!</a:t>
              </a:r>
              <a:r>
                <a:rPr lang="en-US" dirty="0">
                  <a:sym typeface="Symbol"/>
                </a:rPr>
                <a:t>,      if n &gt; 0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87858" y="4252383"/>
            <a:ext cx="2217677" cy="340519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An iterative 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87858" y="5625885"/>
            <a:ext cx="2139989" cy="340519"/>
          </a:xfrm>
          <a:prstGeom prst="roundRect">
            <a:avLst/>
          </a:prstGeom>
          <a:solidFill>
            <a:srgbClr val="FFFF00"/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A recursive definition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0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Write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Menlo Regular"/>
                <a:cs typeface="Menlo Regular"/>
              </a:rPr>
              <a:t>reverse()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function that uses recursion to reverse an input string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What is the base case? </a:t>
            </a:r>
            <a:br>
              <a:rPr lang="en-US" dirty="0"/>
            </a:br>
            <a:r>
              <a:rPr lang="en-US" dirty="0"/>
              <a:t>What is the general case?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4004" y="2689860"/>
          <a:ext cx="5217696" cy="365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86502" y="3824228"/>
          <a:ext cx="5217696" cy="365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7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3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eft Brace 6"/>
          <p:cNvSpPr/>
          <p:nvPr/>
        </p:nvSpPr>
        <p:spPr>
          <a:xfrm rot="16200000" flipH="1" flipV="1">
            <a:off x="3253519" y="97232"/>
            <a:ext cx="213432" cy="5014331"/>
          </a:xfrm>
          <a:prstGeom prst="lef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1024" y="2226903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Segoe Print"/>
                <a:cs typeface="Segoe Print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4154" y="3212976"/>
            <a:ext cx="325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Segoe Print"/>
                <a:cs typeface="Segoe Print"/>
              </a:rPr>
              <a:t>B</a:t>
            </a:r>
          </a:p>
        </p:txBody>
      </p:sp>
      <p:sp>
        <p:nvSpPr>
          <p:cNvPr id="10" name="Left Brace 9"/>
          <p:cNvSpPr/>
          <p:nvPr/>
        </p:nvSpPr>
        <p:spPr>
          <a:xfrm rot="5400000" flipH="1">
            <a:off x="3068833" y="928759"/>
            <a:ext cx="189106" cy="4442830"/>
          </a:xfrm>
          <a:prstGeom prst="lef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rot="16200000" flipH="1" flipV="1">
            <a:off x="5488719" y="1199199"/>
            <a:ext cx="213432" cy="5014331"/>
          </a:xfrm>
          <a:prstGeom prst="lef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1724" y="3328870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Segoe Print"/>
                <a:cs typeface="Segoe Print"/>
              </a:rPr>
              <a:t>reverse of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6654" y="4314943"/>
            <a:ext cx="1305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Segoe Print"/>
                <a:cs typeface="Segoe Print"/>
              </a:rPr>
              <a:t>reverse of B</a:t>
            </a:r>
          </a:p>
        </p:txBody>
      </p:sp>
      <p:sp>
        <p:nvSpPr>
          <p:cNvPr id="14" name="Left Brace 13"/>
          <p:cNvSpPr/>
          <p:nvPr/>
        </p:nvSpPr>
        <p:spPr>
          <a:xfrm rot="5400000" flipH="1">
            <a:off x="5786633" y="2030726"/>
            <a:ext cx="189106" cy="4442830"/>
          </a:xfrm>
          <a:prstGeom prst="lef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94904" y="4647916"/>
            <a:ext cx="2712864" cy="5847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Print"/>
                <a:cs typeface="Segoe Print"/>
              </a:rPr>
              <a:t>How is reverse of A and reverse of B related?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05086" y="5828297"/>
            <a:ext cx="3709595" cy="5957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Go to see </a:t>
            </a:r>
            <a:r>
              <a:rPr lang="en-US" sz="1400" dirty="0">
                <a:latin typeface="Segoe Print" pitchFamily="2" charset="0"/>
                <a:hlinkClick r:id="rId2" action="ppaction://hlinksldjump"/>
              </a:rPr>
              <a:t>Hints</a:t>
            </a:r>
            <a:r>
              <a:rPr lang="en-US" sz="1400" dirty="0">
                <a:latin typeface="Segoe Print" pitchFamily="2" charset="0"/>
              </a:rPr>
              <a:t> if you want the answer to these two questions </a:t>
            </a:r>
            <a:endParaRPr lang="en-US" sz="1400" b="1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54389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Print"/>
                <a:cs typeface="Segoe Print"/>
              </a:rPr>
              <a:t>Sum of Natural Numbers</a:t>
            </a:r>
          </a:p>
          <a:p>
            <a:pPr marL="0" indent="0">
              <a:buNone/>
            </a:pPr>
            <a:endParaRPr lang="en-US" dirty="0">
              <a:latin typeface="Segoe Print"/>
              <a:cs typeface="Segoe Print"/>
            </a:endParaRPr>
          </a:p>
          <a:p>
            <a:pPr marL="0" indent="0">
              <a:buNone/>
            </a:pPr>
            <a:br>
              <a:rPr lang="en-US" dirty="0">
                <a:latin typeface="Segoe Print"/>
                <a:cs typeface="Segoe Print"/>
              </a:rPr>
            </a:br>
            <a:endParaRPr lang="en-US" dirty="0">
              <a:latin typeface="Segoe Print"/>
              <a:cs typeface="Segoe Print"/>
            </a:endParaRPr>
          </a:p>
          <a:p>
            <a:r>
              <a:rPr lang="en-HK" dirty="0">
                <a:latin typeface="Segoe Print"/>
                <a:cs typeface="Segoe Print"/>
              </a:rPr>
              <a:t>Largest Element in an Array </a:t>
            </a:r>
            <a:endParaRPr lang="en-US" dirty="0">
              <a:latin typeface="Segoe Print"/>
              <a:cs typeface="Segoe Print"/>
            </a:endParaRPr>
          </a:p>
          <a:p>
            <a:pPr marL="0" indent="0">
              <a:buNone/>
            </a:pPr>
            <a:endParaRPr lang="en-US" dirty="0">
              <a:latin typeface="Segoe Print"/>
              <a:cs typeface="Segoe Print"/>
            </a:endParaRPr>
          </a:p>
          <a:p>
            <a:endParaRPr lang="en-US" dirty="0">
              <a:latin typeface="Segoe Print"/>
              <a:cs typeface="Segoe Print"/>
            </a:endParaRPr>
          </a:p>
          <a:p>
            <a:endParaRPr lang="en-US" dirty="0">
              <a:latin typeface="Segoe Print"/>
              <a:cs typeface="Segoe Print"/>
            </a:endParaRPr>
          </a:p>
          <a:p>
            <a:r>
              <a:rPr lang="en-US" dirty="0">
                <a:latin typeface="Segoe Print"/>
                <a:cs typeface="Segoe Print"/>
              </a:rPr>
              <a:t>Reversing a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1088" y="2156278"/>
            <a:ext cx="365650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sum = 1,  				if n = 1</a:t>
            </a:r>
          </a:p>
          <a:p>
            <a:r>
              <a:rPr lang="en-US" sz="2000" dirty="0"/>
              <a:t>sum(n) = sum(n–1) + n, 	if n &gt; 1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7463" y="3854715"/>
            <a:ext cx="8151037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largest(array[0..n–1]) = –1,  									if n &lt; 1</a:t>
            </a:r>
          </a:p>
          <a:p>
            <a:r>
              <a:rPr lang="en-US" sz="2000" dirty="0"/>
              <a:t>largest(array[0..n–1]) = max(largest(array[0..n–2]), array[n–1]) , 	otherwise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8912" y="5603548"/>
            <a:ext cx="716617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reverse(s[0..n–1]) = s,  						if length of s = 0,  </a:t>
            </a:r>
          </a:p>
          <a:p>
            <a:r>
              <a:rPr lang="en-US" sz="2000" dirty="0"/>
              <a:t>reverse(s[0..n–1]) = s[n–1] + reverse(s[0..n–2]), 	otherwise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14681" y="274637"/>
            <a:ext cx="3709595" cy="117160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Note that these are only suggestions.</a:t>
            </a:r>
          </a:p>
          <a:p>
            <a:pPr algn="ctr"/>
            <a:r>
              <a:rPr lang="en-US" sz="1400" b="1" dirty="0">
                <a:latin typeface="Segoe Print" pitchFamily="2" charset="0"/>
                <a:cs typeface="Menlo Regular"/>
              </a:rPr>
              <a:t>You may come up with other solutions that work as well! </a:t>
            </a:r>
            <a:endParaRPr lang="en-US" sz="1400" b="1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273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recursive definition work?</a:t>
            </a:r>
          </a:p>
        </p:txBody>
      </p:sp>
      <p:sp>
        <p:nvSpPr>
          <p:cNvPr id="7" name="Rectangle 6"/>
          <p:cNvSpPr/>
          <p:nvPr/>
        </p:nvSpPr>
        <p:spPr>
          <a:xfrm>
            <a:off x="2426092" y="2156850"/>
            <a:ext cx="5137081" cy="1201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solidFill>
                <a:schemeClr val="tx1"/>
              </a:solidFill>
              <a:latin typeface="Segoe Print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20332" y="2249838"/>
            <a:ext cx="3323346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0! = 1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n! = n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sym typeface="Symbol"/>
              </a:rPr>
              <a:t>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1)!</a:t>
            </a:r>
            <a:r>
              <a:rPr lang="en-US" sz="2400" dirty="0">
                <a:sym typeface="Symbol"/>
              </a:rPr>
              <a:t>,      if n &gt; 0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46008" y="2365670"/>
            <a:ext cx="1060966" cy="340519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Base case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8503" y="2249838"/>
            <a:ext cx="1061829" cy="978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Eq. (1):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Eq. (2):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0456" y="3537513"/>
            <a:ext cx="1838965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Segoe Print" pitchFamily="2" charset="0"/>
              </a:rPr>
              <a:t>To calculate</a:t>
            </a:r>
            <a:r>
              <a:rPr lang="en-US" sz="2000" dirty="0"/>
              <a:t>  </a:t>
            </a:r>
            <a:r>
              <a:rPr lang="en-US" dirty="0"/>
              <a:t>3! :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3358901" y="5987778"/>
            <a:ext cx="2966791" cy="400110"/>
            <a:chOff x="2832858" y="5682975"/>
            <a:chExt cx="2966791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2832858" y="5682975"/>
              <a:ext cx="20785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itchFamily="2" charset="0"/>
                </a:rPr>
                <a:t>4.  Apply</a:t>
              </a:r>
              <a:r>
                <a:rPr lang="en-US" sz="2000" dirty="0"/>
                <a:t>  Eq. (1) :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8284" y="5682975"/>
              <a:ext cx="771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0! = 1</a:t>
              </a:r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85027" y="5315673"/>
            <a:ext cx="3275101" cy="400110"/>
            <a:chOff x="538817" y="5010870"/>
            <a:chExt cx="3275101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538817" y="5010870"/>
              <a:ext cx="2065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itchFamily="2" charset="0"/>
                </a:rPr>
                <a:t>3.  Apply</a:t>
              </a:r>
              <a:r>
                <a:rPr lang="en-US" sz="2000" dirty="0"/>
                <a:t>  Eq. (2) :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2873" y="5010870"/>
              <a:ext cx="1241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1! = 1 </a:t>
              </a:r>
              <a:r>
                <a:rPr lang="en-US" sz="2000" dirty="0">
                  <a:sym typeface="Symbol"/>
                </a:rPr>
                <a:t>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0!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7239" y="5315673"/>
            <a:ext cx="326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Print" pitchFamily="2" charset="0"/>
              </a:rPr>
              <a:t>5.  Substitute</a:t>
            </a:r>
            <a:r>
              <a:rPr lang="en-US" sz="2000" dirty="0"/>
              <a:t>:    1! = 1</a:t>
            </a:r>
            <a:r>
              <a:rPr lang="en-US" sz="2000" dirty="0">
                <a:sym typeface="Symbol"/>
              </a:rPr>
              <a:t> 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sym typeface="Symbol"/>
              </a:rPr>
              <a:t>1</a:t>
            </a:r>
            <a:r>
              <a:rPr lang="en-US" sz="2000" dirty="0">
                <a:sym typeface="Symbol"/>
              </a:rPr>
              <a:t> = 1</a:t>
            </a:r>
            <a:endParaRPr lang="en-US" sz="20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485027" y="4643569"/>
            <a:ext cx="3275101" cy="400110"/>
            <a:chOff x="538817" y="4338766"/>
            <a:chExt cx="3275101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538817" y="4338766"/>
              <a:ext cx="2065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itchFamily="2" charset="0"/>
                </a:rPr>
                <a:t>2.  Apply</a:t>
              </a:r>
              <a:r>
                <a:rPr lang="en-US" sz="2000" dirty="0"/>
                <a:t>  Eq. (2) :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72873" y="4338766"/>
              <a:ext cx="1241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2! = 2 </a:t>
              </a:r>
              <a:r>
                <a:rPr lang="en-US" sz="2000" dirty="0">
                  <a:sym typeface="Symbol"/>
                </a:rPr>
                <a:t>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1!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417239" y="4643569"/>
            <a:ext cx="326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Print" pitchFamily="2" charset="0"/>
              </a:rPr>
              <a:t>6.  Substitute</a:t>
            </a:r>
            <a:r>
              <a:rPr lang="en-US" sz="2000" dirty="0"/>
              <a:t>:    2! = 2</a:t>
            </a:r>
            <a:r>
              <a:rPr lang="en-US" sz="2000" dirty="0">
                <a:sym typeface="Symbol"/>
              </a:rPr>
              <a:t> 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sym typeface="Symbol"/>
              </a:rPr>
              <a:t>1</a:t>
            </a:r>
            <a:r>
              <a:rPr lang="en-US" sz="2000" dirty="0">
                <a:sym typeface="Symbol"/>
              </a:rPr>
              <a:t> = 2</a:t>
            </a:r>
            <a:endParaRPr lang="en-US" sz="20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485027" y="3971465"/>
            <a:ext cx="3275101" cy="400110"/>
            <a:chOff x="538817" y="3666662"/>
            <a:chExt cx="3275101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538817" y="3666662"/>
              <a:ext cx="20657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Segoe Print" pitchFamily="2" charset="0"/>
                </a:rPr>
                <a:t>1.  Apply</a:t>
              </a:r>
              <a:r>
                <a:rPr lang="en-US" sz="2000" dirty="0"/>
                <a:t>  Eq. (2) :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72873" y="3666662"/>
              <a:ext cx="1241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3! = 3 </a:t>
              </a:r>
              <a:r>
                <a:rPr lang="en-US" sz="2000" dirty="0">
                  <a:sym typeface="Symbol"/>
                </a:rPr>
                <a:t></a:t>
              </a:r>
              <a:r>
                <a:rPr lang="en-US" sz="2000" dirty="0"/>
                <a:t> </a:t>
              </a:r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2!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417239" y="3971465"/>
            <a:ext cx="326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Print" pitchFamily="2" charset="0"/>
              </a:rPr>
              <a:t>7.  Substitute</a:t>
            </a:r>
            <a:r>
              <a:rPr lang="en-US" sz="2000" dirty="0"/>
              <a:t>:    3! = 3</a:t>
            </a:r>
            <a:r>
              <a:rPr lang="en-US" sz="2000" dirty="0">
                <a:sym typeface="Symbol"/>
              </a:rPr>
              <a:t> 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sym typeface="Symbol"/>
              </a:rPr>
              <a:t>2</a:t>
            </a:r>
            <a:r>
              <a:rPr lang="en-US" sz="2000" dirty="0">
                <a:sym typeface="Symbol"/>
              </a:rPr>
              <a:t> = 6</a:t>
            </a:r>
            <a:endParaRPr lang="en-US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65126" y="2825293"/>
            <a:ext cx="1341848" cy="340519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General case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95988" y="4020283"/>
            <a:ext cx="1175179" cy="30646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Segoe Print" pitchFamily="2" charset="0"/>
              </a:rPr>
              <a:t>General case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813918" y="4695376"/>
            <a:ext cx="1175179" cy="30646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Segoe Print" pitchFamily="2" charset="0"/>
              </a:rPr>
              <a:t>General case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95988" y="5370469"/>
            <a:ext cx="1175179" cy="30646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Segoe Print" pitchFamily="2" charset="0"/>
              </a:rPr>
              <a:t>General case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88447" y="6045561"/>
            <a:ext cx="935603" cy="306467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Segoe Print" pitchFamily="2" charset="0"/>
              </a:rPr>
              <a:t>Base case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8F9B4E-52C1-EE48-961A-B634E663997A}"/>
              </a:ext>
            </a:extLst>
          </p:cNvPr>
          <p:cNvCxnSpPr/>
          <p:nvPr/>
        </p:nvCxnSpPr>
        <p:spPr>
          <a:xfrm flipH="1">
            <a:off x="2758503" y="4326750"/>
            <a:ext cx="752341" cy="36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E92FCB-C203-4643-BB8B-4A60AAA3171C}"/>
              </a:ext>
            </a:extLst>
          </p:cNvPr>
          <p:cNvCxnSpPr>
            <a:cxnSpLocks/>
          </p:cNvCxnSpPr>
          <p:nvPr/>
        </p:nvCxnSpPr>
        <p:spPr>
          <a:xfrm flipH="1">
            <a:off x="2758502" y="5000733"/>
            <a:ext cx="752341" cy="36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BCB017-B406-A240-A0C6-4942A764B3B8}"/>
              </a:ext>
            </a:extLst>
          </p:cNvPr>
          <p:cNvCxnSpPr>
            <a:cxnSpLocks/>
          </p:cNvCxnSpPr>
          <p:nvPr/>
        </p:nvCxnSpPr>
        <p:spPr>
          <a:xfrm>
            <a:off x="3589674" y="5693688"/>
            <a:ext cx="2084165" cy="361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E290D1-FE80-4344-B7FE-4D3C56A01261}"/>
              </a:ext>
            </a:extLst>
          </p:cNvPr>
          <p:cNvCxnSpPr>
            <a:cxnSpLocks/>
          </p:cNvCxnSpPr>
          <p:nvPr/>
        </p:nvCxnSpPr>
        <p:spPr>
          <a:xfrm flipV="1">
            <a:off x="6119911" y="5663691"/>
            <a:ext cx="1962933" cy="391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066D45-72DE-5548-9C48-33886BFC99B4}"/>
              </a:ext>
            </a:extLst>
          </p:cNvPr>
          <p:cNvCxnSpPr>
            <a:cxnSpLocks/>
          </p:cNvCxnSpPr>
          <p:nvPr/>
        </p:nvCxnSpPr>
        <p:spPr>
          <a:xfrm flipH="1" flipV="1">
            <a:off x="8119588" y="4991587"/>
            <a:ext cx="367993" cy="37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160729-3A49-B14C-ABAF-DCD0C2EC295E}"/>
              </a:ext>
            </a:extLst>
          </p:cNvPr>
          <p:cNvCxnSpPr>
            <a:cxnSpLocks/>
          </p:cNvCxnSpPr>
          <p:nvPr/>
        </p:nvCxnSpPr>
        <p:spPr>
          <a:xfrm flipH="1" flipV="1">
            <a:off x="8109238" y="4309836"/>
            <a:ext cx="367993" cy="37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  <p:bldP spid="23" grpId="0"/>
      <p:bldP spid="24" grpId="0"/>
      <p:bldP spid="49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319134"/>
            <a:ext cx="8584442" cy="3620419"/>
          </a:xfrm>
        </p:spPr>
        <p:txBody>
          <a:bodyPr/>
          <a:lstStyle/>
          <a:p>
            <a:r>
              <a:rPr lang="en-US" dirty="0"/>
              <a:t>Properties for a recursive definition</a:t>
            </a:r>
          </a:p>
          <a:p>
            <a:pPr lvl="1"/>
            <a:r>
              <a:rPr lang="en-US" dirty="0"/>
              <a:t>Must have one (or more) base cases</a:t>
            </a:r>
          </a:p>
          <a:p>
            <a:pPr lvl="1"/>
            <a:r>
              <a:rPr lang="en-US" dirty="0"/>
              <a:t>The general case must be reduced to a base case eventually</a:t>
            </a:r>
          </a:p>
          <a:p>
            <a:pPr lvl="1"/>
            <a:r>
              <a:rPr lang="en-US" dirty="0"/>
              <a:t>The base case terminates the recursion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6603" y="3129343"/>
            <a:ext cx="8584442" cy="362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more examples of recursive problems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Fibonacci sequence: 0, 1, 1, 2, 3, 5, 8, 13, 21, 34, …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F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F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n-2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  F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0,  F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Tower of Hanoi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98141" y="4025153"/>
            <a:ext cx="2801469" cy="47512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Print" pitchFamily="2" charset="0"/>
              </a:rPr>
              <a:t>General case:</a:t>
            </a:r>
            <a:r>
              <a:rPr lang="en-US" sz="1200" dirty="0">
                <a:latin typeface="Segoe Print" pitchFamily="2" charset="0"/>
              </a:rPr>
              <a:t> a number is the sum of its previous two numbers</a:t>
            </a:r>
            <a:endParaRPr lang="en-US" sz="1200" dirty="0">
              <a:latin typeface="Menlo" pitchFamily="49" charset="0"/>
              <a:ea typeface="Menlo" pitchFamily="49" charset="0"/>
              <a:cs typeface="Menlo" pitchFamily="49" charset="0"/>
            </a:endParaRPr>
          </a:p>
        </p:txBody>
      </p:sp>
      <p:pic>
        <p:nvPicPr>
          <p:cNvPr id="1026" name="Picture 2" descr="C:\Users\ykchoi\Dropbox\teaching\programming\engg1112 computer programming (2014-15)\lecture\lect15_Recursion\Tower_of_Hanoi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8086" y="4825425"/>
            <a:ext cx="3187326" cy="140298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707401" y="6174623"/>
            <a:ext cx="2276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Wikimedia Commons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C/C++, we may write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recursive function </a:t>
            </a:r>
            <a:r>
              <a:rPr lang="en-US" dirty="0"/>
              <a:t>to implement recursion.  </a:t>
            </a:r>
          </a:p>
          <a:p>
            <a:r>
              <a:rPr lang="en-US" dirty="0"/>
              <a:t>A recursive function is one that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contains a call to itself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4097" y="3119711"/>
            <a:ext cx="5613171" cy="2268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factorial(</a:t>
            </a:r>
            <a:r>
              <a:rPr lang="en-US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num)</a:t>
            </a: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if (num == 0)</a:t>
            </a: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	return 1;</a:t>
            </a: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else</a:t>
            </a: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	return num *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factorial(num – 1)</a:t>
            </a:r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}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25" y="3899786"/>
            <a:ext cx="1060966" cy="340519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Base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643" y="4556563"/>
            <a:ext cx="1341848" cy="340519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General case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86519" y="5150216"/>
            <a:ext cx="4500282" cy="12061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Print" pitchFamily="2" charset="0"/>
              </a:rPr>
              <a:t>Since the argument passed to the functions keeps decrementing by 1, we are certain that the base case will be reached eventually which stops the recursion.</a:t>
            </a:r>
            <a:endParaRPr lang="en-US" sz="1400" dirty="0">
              <a:latin typeface="Menlo" pitchFamily="49" charset="0"/>
              <a:ea typeface="Menlo" pitchFamily="49" charset="0"/>
              <a:cs typeface="Menlo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9127" y="5414161"/>
            <a:ext cx="1218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factorial.cpp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206708"/>
            <a:ext cx="8584442" cy="5021705"/>
          </a:xfrm>
        </p:spPr>
        <p:txBody>
          <a:bodyPr>
            <a:normAutofit/>
          </a:bodyPr>
          <a:lstStyle/>
          <a:p>
            <a:r>
              <a:rPr lang="en-US" sz="2400" dirty="0"/>
              <a:t>Flow of control is essentially the same as function calls, except that the same function is repeatedly called.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615" y="2112838"/>
            <a:ext cx="350128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Segoe Print" pitchFamily="2" charset="0"/>
              </a:rPr>
              <a:t>Suppose we call </a:t>
            </a:r>
            <a:r>
              <a:rPr lang="en-US" sz="2000" dirty="0"/>
              <a:t> </a:t>
            </a:r>
            <a:r>
              <a:rPr lang="en-US" sz="1600" dirty="0">
                <a:latin typeface="Menlo" pitchFamily="49" charset="0"/>
                <a:ea typeface="Menlo" pitchFamily="49" charset="0"/>
                <a:cs typeface="Menlo" pitchFamily="49" charset="0"/>
              </a:rPr>
              <a:t>factorial(3)</a:t>
            </a:r>
            <a:r>
              <a:rPr lang="en-US" sz="2000" dirty="0"/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78089" y="2029034"/>
            <a:ext cx="3792956" cy="1335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factorial(</a:t>
            </a:r>
            <a:r>
              <a:rPr lang="en-US" sz="1100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num)</a:t>
            </a:r>
          </a:p>
          <a:p>
            <a:r>
              <a:rPr lang="en-US" sz="11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{</a:t>
            </a:r>
          </a:p>
          <a:p>
            <a:r>
              <a:rPr lang="en-US" sz="11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if (num == 0)</a:t>
            </a:r>
          </a:p>
          <a:p>
            <a:r>
              <a:rPr lang="en-US" sz="11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	return 1;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else</a:t>
            </a:r>
          </a:p>
          <a:p>
            <a:r>
              <a:rPr lang="en-US" sz="11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	return num * factorial(num – 1);</a:t>
            </a:r>
          </a:p>
          <a:p>
            <a:r>
              <a:rPr lang="en-US" sz="11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}		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56296" y="2606660"/>
            <a:ext cx="3183599" cy="1065892"/>
            <a:chOff x="456296" y="2606660"/>
            <a:chExt cx="3183599" cy="1065892"/>
          </a:xfrm>
        </p:grpSpPr>
        <p:sp>
          <p:nvSpPr>
            <p:cNvPr id="11" name="TextBox 10"/>
            <p:cNvSpPr txBox="1"/>
            <p:nvPr/>
          </p:nvSpPr>
          <p:spPr>
            <a:xfrm>
              <a:off x="456296" y="2606660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factorial(3)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56296" y="2847799"/>
              <a:ext cx="3183599" cy="824753"/>
              <a:chOff x="366647" y="3155576"/>
              <a:chExt cx="3183599" cy="82475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6647" y="3155576"/>
                <a:ext cx="3183599" cy="8247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  <a:latin typeface="Menlo" pitchFamily="49" charset="0"/>
                  <a:ea typeface="Menlo" pitchFamily="49" charset="0"/>
                  <a:cs typeface="Menlo" pitchFamily="49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79518" y="3284968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num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86388" y="3290051"/>
                <a:ext cx="391383" cy="3385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3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3193" y="3672552"/>
                <a:ext cx="310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Halts at   </a:t>
                </a:r>
                <a:r>
                  <a:rPr lang="en-US" sz="12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return 3 * factorial(2);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56296" y="3742398"/>
            <a:ext cx="4507500" cy="824753"/>
            <a:chOff x="456296" y="3742398"/>
            <a:chExt cx="4507500" cy="824753"/>
          </a:xfrm>
        </p:grpSpPr>
        <p:grpSp>
          <p:nvGrpSpPr>
            <p:cNvPr id="29" name="Group 28"/>
            <p:cNvGrpSpPr/>
            <p:nvPr/>
          </p:nvGrpSpPr>
          <p:grpSpPr>
            <a:xfrm>
              <a:off x="1780197" y="3742398"/>
              <a:ext cx="3183599" cy="824753"/>
              <a:chOff x="366647" y="3155576"/>
              <a:chExt cx="3183599" cy="824753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66647" y="3155576"/>
                <a:ext cx="3183599" cy="8247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  <a:latin typeface="Menlo" pitchFamily="49" charset="0"/>
                  <a:ea typeface="Menlo" pitchFamily="49" charset="0"/>
                  <a:cs typeface="Menlo" pitchFamily="49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79518" y="3284968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num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86388" y="3290051"/>
                <a:ext cx="391383" cy="3385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2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13193" y="3672552"/>
                <a:ext cx="310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Halts at   </a:t>
                </a:r>
                <a:r>
                  <a:rPr lang="en-US" sz="12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return 2 * factorial(1);</a:t>
                </a:r>
              </a:p>
            </p:txBody>
          </p:sp>
        </p:grpSp>
        <p:cxnSp>
          <p:nvCxnSpPr>
            <p:cNvPr id="45" name="Elbow Connector 44"/>
            <p:cNvCxnSpPr/>
            <p:nvPr/>
          </p:nvCxnSpPr>
          <p:spPr>
            <a:xfrm>
              <a:off x="502842" y="3742398"/>
              <a:ext cx="1164578" cy="437169"/>
            </a:xfrm>
            <a:prstGeom prst="bentConnector3">
              <a:avLst>
                <a:gd name="adj1" fmla="val -806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56296" y="3920498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factorial(2)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12707" y="4636997"/>
            <a:ext cx="4474990" cy="824753"/>
            <a:chOff x="1812707" y="4636997"/>
            <a:chExt cx="4474990" cy="824753"/>
          </a:xfrm>
        </p:grpSpPr>
        <p:grpSp>
          <p:nvGrpSpPr>
            <p:cNvPr id="34" name="Group 33"/>
            <p:cNvGrpSpPr/>
            <p:nvPr/>
          </p:nvGrpSpPr>
          <p:grpSpPr>
            <a:xfrm>
              <a:off x="3104098" y="4636997"/>
              <a:ext cx="3183599" cy="824753"/>
              <a:chOff x="366647" y="3155576"/>
              <a:chExt cx="3183599" cy="82475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66647" y="3155576"/>
                <a:ext cx="3183599" cy="8247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  <a:latin typeface="Menlo" pitchFamily="49" charset="0"/>
                  <a:ea typeface="Menlo" pitchFamily="49" charset="0"/>
                  <a:cs typeface="Menlo" pitchFamily="49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79518" y="3284968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num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186388" y="3290051"/>
                <a:ext cx="391383" cy="3385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1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13193" y="3672552"/>
                <a:ext cx="310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Halts at   </a:t>
                </a:r>
                <a:r>
                  <a:rPr lang="en-US" sz="12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return 1 * factorial(0);</a:t>
                </a:r>
              </a:p>
            </p:txBody>
          </p:sp>
        </p:grpSp>
        <p:cxnSp>
          <p:nvCxnSpPr>
            <p:cNvPr id="48" name="Elbow Connector 47"/>
            <p:cNvCxnSpPr/>
            <p:nvPr/>
          </p:nvCxnSpPr>
          <p:spPr>
            <a:xfrm>
              <a:off x="1859253" y="4654927"/>
              <a:ext cx="1164578" cy="437169"/>
            </a:xfrm>
            <a:prstGeom prst="bentConnector3">
              <a:avLst>
                <a:gd name="adj1" fmla="val -806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1812707" y="4833027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factorial(1)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157888" y="5513667"/>
            <a:ext cx="4453711" cy="842683"/>
            <a:chOff x="3157888" y="5513667"/>
            <a:chExt cx="4453711" cy="842683"/>
          </a:xfrm>
        </p:grpSpPr>
        <p:grpSp>
          <p:nvGrpSpPr>
            <p:cNvPr id="39" name="Group 38"/>
            <p:cNvGrpSpPr/>
            <p:nvPr/>
          </p:nvGrpSpPr>
          <p:grpSpPr>
            <a:xfrm>
              <a:off x="4428000" y="5531597"/>
              <a:ext cx="3183599" cy="824753"/>
              <a:chOff x="366647" y="3155576"/>
              <a:chExt cx="3183599" cy="82475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66647" y="3155576"/>
                <a:ext cx="3183599" cy="8247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1100" dirty="0">
                  <a:solidFill>
                    <a:schemeClr val="tx1"/>
                  </a:solidFill>
                  <a:latin typeface="Menlo" pitchFamily="49" charset="0"/>
                  <a:ea typeface="Menlo" pitchFamily="49" charset="0"/>
                  <a:cs typeface="Menlo" pitchFamily="49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79518" y="3284968"/>
                <a:ext cx="50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num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86388" y="3290051"/>
                <a:ext cx="391383" cy="3385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32607" y="3672552"/>
                <a:ext cx="17635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Executes</a:t>
                </a:r>
                <a:r>
                  <a:rPr lang="en-US" sz="1200" dirty="0">
                    <a:latin typeface="Menlo" pitchFamily="49" charset="0"/>
                    <a:ea typeface="Menlo" pitchFamily="49" charset="0"/>
                    <a:cs typeface="Menlo" pitchFamily="49" charset="0"/>
                  </a:rPr>
                  <a:t> return 1;</a:t>
                </a:r>
              </a:p>
            </p:txBody>
          </p:sp>
        </p:grpSp>
        <p:cxnSp>
          <p:nvCxnSpPr>
            <p:cNvPr id="50" name="Elbow Connector 49"/>
            <p:cNvCxnSpPr/>
            <p:nvPr/>
          </p:nvCxnSpPr>
          <p:spPr>
            <a:xfrm>
              <a:off x="3204434" y="5513667"/>
              <a:ext cx="1164578" cy="437169"/>
            </a:xfrm>
            <a:prstGeom prst="bentConnector3">
              <a:avLst>
                <a:gd name="adj1" fmla="val -806"/>
              </a:avLst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157888" y="5691767"/>
              <a:ext cx="1300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factorial(0)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66485" y="5388547"/>
            <a:ext cx="2423288" cy="921636"/>
            <a:chOff x="6266485" y="5388547"/>
            <a:chExt cx="2423288" cy="921636"/>
          </a:xfrm>
        </p:grpSpPr>
        <p:cxnSp>
          <p:nvCxnSpPr>
            <p:cNvPr id="53" name="Elbow Connector 52"/>
            <p:cNvCxnSpPr/>
            <p:nvPr/>
          </p:nvCxnSpPr>
          <p:spPr>
            <a:xfrm flipV="1">
              <a:off x="6266485" y="5388547"/>
              <a:ext cx="12700" cy="894600"/>
            </a:xfrm>
            <a:prstGeom prst="bentConnector3">
              <a:avLst>
                <a:gd name="adj1" fmla="val 13870595"/>
              </a:avLst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017520" y="5600249"/>
              <a:ext cx="167225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factorial(0) = 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83140" y="6048573"/>
              <a:ext cx="864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1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974687" y="4523716"/>
            <a:ext cx="3576181" cy="812060"/>
            <a:chOff x="4974687" y="4523716"/>
            <a:chExt cx="3576181" cy="812060"/>
          </a:xfrm>
        </p:grpSpPr>
        <p:cxnSp>
          <p:nvCxnSpPr>
            <p:cNvPr id="63" name="Elbow Connector 62"/>
            <p:cNvCxnSpPr/>
            <p:nvPr/>
          </p:nvCxnSpPr>
          <p:spPr>
            <a:xfrm rot="10800000">
              <a:off x="4974687" y="4523716"/>
              <a:ext cx="1168491" cy="784149"/>
            </a:xfrm>
            <a:prstGeom prst="bentConnector3">
              <a:avLst>
                <a:gd name="adj1" fmla="val -141034"/>
              </a:avLst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878615" y="4694527"/>
              <a:ext cx="167225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factorial(1) = 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15894" y="5074166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1 * 1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639895" y="3613059"/>
            <a:ext cx="3612125" cy="822840"/>
            <a:chOff x="3639895" y="3613059"/>
            <a:chExt cx="3612125" cy="822840"/>
          </a:xfrm>
        </p:grpSpPr>
        <p:cxnSp>
          <p:nvCxnSpPr>
            <p:cNvPr id="78" name="Elbow Connector 77"/>
            <p:cNvCxnSpPr/>
            <p:nvPr/>
          </p:nvCxnSpPr>
          <p:spPr>
            <a:xfrm rot="10800000">
              <a:off x="3639895" y="3613059"/>
              <a:ext cx="1175770" cy="800204"/>
            </a:xfrm>
            <a:prstGeom prst="bentConnector3">
              <a:avLst>
                <a:gd name="adj1" fmla="val -153029"/>
              </a:avLst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579767" y="3781998"/>
              <a:ext cx="167225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factorial(2) = 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47741" y="4174289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2 * 1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302433" y="2265771"/>
            <a:ext cx="1672253" cy="1280807"/>
            <a:chOff x="3302433" y="2265771"/>
            <a:chExt cx="1672253" cy="1280807"/>
          </a:xfrm>
        </p:grpSpPr>
        <p:cxnSp>
          <p:nvCxnSpPr>
            <p:cNvPr id="90" name="Elbow Connector 89"/>
            <p:cNvCxnSpPr/>
            <p:nvPr/>
          </p:nvCxnSpPr>
          <p:spPr>
            <a:xfrm rot="5400000" flipH="1" flipV="1">
              <a:off x="3370091" y="2369292"/>
              <a:ext cx="1227390" cy="1020347"/>
            </a:xfrm>
            <a:prstGeom prst="bentConnector3">
              <a:avLst>
                <a:gd name="adj1" fmla="val -1425"/>
              </a:avLst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3302433" y="2700192"/>
              <a:ext cx="167225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factorial(3) = 6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3134" y="3284968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Menlo" pitchFamily="49" charset="0"/>
                  <a:ea typeface="Menlo" pitchFamily="49" charset="0"/>
                  <a:cs typeface="Menlo" pitchFamily="49" charset="0"/>
                </a:rPr>
                <a:t>return 3 * 2</a:t>
              </a:r>
            </a:p>
          </p:txBody>
        </p:sp>
      </p:grp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sz="2400" dirty="0"/>
              <a:t>The process of calling a function itself recursively can be repeated any number of times.</a:t>
            </a:r>
          </a:p>
          <a:p>
            <a:r>
              <a:rPr lang="en-US" sz="2400" dirty="0"/>
              <a:t>How to avoid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infinite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recursion</a:t>
            </a:r>
            <a:r>
              <a:rPr lang="en-US" sz="2400" dirty="0"/>
              <a:t>?</a:t>
            </a:r>
          </a:p>
          <a:p>
            <a:r>
              <a:rPr lang="en-US" sz="2400" dirty="0"/>
              <a:t>General structure for a recursive function definition:</a:t>
            </a:r>
          </a:p>
          <a:p>
            <a:pPr lvl="1"/>
            <a:r>
              <a:rPr lang="en-US" sz="2000" dirty="0"/>
              <a:t>Having one or more recursive calls to itself to accomplish smaller tasks</a:t>
            </a:r>
          </a:p>
          <a:p>
            <a:pPr lvl="1"/>
            <a:r>
              <a:rPr lang="en-US" sz="2000" dirty="0"/>
              <a:t>Having one or more base cases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without using recursive calls</a:t>
            </a:r>
            <a:r>
              <a:rPr lang="en-US" sz="2000" dirty="0"/>
              <a:t> to terminate the recursion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7063" y="4354741"/>
            <a:ext cx="4878149" cy="2268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factorial(</a:t>
            </a:r>
            <a:r>
              <a:rPr lang="en-US" sz="1400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num)</a:t>
            </a:r>
          </a:p>
          <a:p>
            <a:r>
              <a:rPr lang="en-US" sz="14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if (num == 0)</a:t>
            </a:r>
          </a:p>
          <a:p>
            <a:r>
              <a:rPr lang="en-US" sz="14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	return 1;</a:t>
            </a:r>
          </a:p>
          <a:p>
            <a:r>
              <a:rPr lang="en-US" sz="14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else</a:t>
            </a:r>
          </a:p>
          <a:p>
            <a:r>
              <a:rPr lang="en-US" sz="14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	return num *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factorial(num – 1)</a:t>
            </a:r>
            <a:r>
              <a:rPr lang="en-US" sz="14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}		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769202" y="4539057"/>
            <a:ext cx="4313044" cy="2182418"/>
            <a:chOff x="4661024" y="4272595"/>
            <a:chExt cx="4313044" cy="2182418"/>
          </a:xfrm>
        </p:grpSpPr>
        <p:sp>
          <p:nvSpPr>
            <p:cNvPr id="6" name="TextBox 5"/>
            <p:cNvSpPr txBox="1"/>
            <p:nvPr/>
          </p:nvSpPr>
          <p:spPr>
            <a:xfrm>
              <a:off x="5381204" y="4272595"/>
              <a:ext cx="3263232" cy="340519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Print" pitchFamily="2" charset="0"/>
                </a:rPr>
                <a:t>Base case without using recursion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49868" y="5876131"/>
              <a:ext cx="3124200" cy="578882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Segoe Print" pitchFamily="2" charset="0"/>
                </a:rPr>
                <a:t>Recursion to handle smaller tasks by making recursive calls</a:t>
              </a:r>
            </a:p>
          </p:txBody>
        </p:sp>
        <p:cxnSp>
          <p:nvCxnSpPr>
            <p:cNvPr id="9" name="Straight Arrow Connector 8"/>
            <p:cNvCxnSpPr>
              <a:stCxn id="6" idx="2"/>
            </p:cNvCxnSpPr>
            <p:nvPr/>
          </p:nvCxnSpPr>
          <p:spPr>
            <a:xfrm flipH="1">
              <a:off x="4661024" y="4613114"/>
              <a:ext cx="2351796" cy="5900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1"/>
            </p:cNvCxnSpPr>
            <p:nvPr/>
          </p:nvCxnSpPr>
          <p:spPr>
            <a:xfrm flipH="1" flipV="1">
              <a:off x="5381204" y="5778500"/>
              <a:ext cx="468664" cy="38707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Fibonacci Sequence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55659" y="1319134"/>
            <a:ext cx="5137081" cy="1201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Segoe Print" pitchFamily="2" charset="0"/>
              </a:rPr>
              <a:t>Recursive definition for the problem: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5320" y="1650775"/>
            <a:ext cx="275428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200" dirty="0"/>
              <a:t>F</a:t>
            </a:r>
            <a:r>
              <a:rPr lang="en-US" sz="2200" baseline="-25000" dirty="0"/>
              <a:t>0</a:t>
            </a:r>
            <a:r>
              <a:rPr lang="en-US" sz="2200" dirty="0"/>
              <a:t> = 0,  F</a:t>
            </a:r>
            <a:r>
              <a:rPr lang="en-US" sz="2200" baseline="-25000" dirty="0"/>
              <a:t>1</a:t>
            </a:r>
            <a:r>
              <a:rPr lang="en-US" sz="2200" dirty="0"/>
              <a:t> = 1</a:t>
            </a:r>
          </a:p>
          <a:p>
            <a:pPr marL="0" lvl="2"/>
            <a:r>
              <a:rPr lang="en-US" sz="2200" dirty="0"/>
              <a:t>F</a:t>
            </a:r>
            <a:r>
              <a:rPr lang="en-US" sz="2200" baseline="-25000" dirty="0"/>
              <a:t>n  </a:t>
            </a:r>
            <a:r>
              <a:rPr lang="en-US" sz="2200" dirty="0"/>
              <a:t>= F</a:t>
            </a:r>
            <a:r>
              <a:rPr lang="en-US" sz="2200" baseline="-25000" dirty="0"/>
              <a:t>n-1</a:t>
            </a:r>
            <a:r>
              <a:rPr lang="en-US" sz="2200" dirty="0"/>
              <a:t> + F</a:t>
            </a:r>
            <a:r>
              <a:rPr lang="en-US" sz="2200" baseline="-25000" dirty="0"/>
              <a:t>n-2 </a:t>
            </a:r>
            <a:r>
              <a:rPr lang="en-US" sz="2200" dirty="0"/>
              <a:t>,  if n &gt;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884173" y="1699919"/>
            <a:ext cx="1579152" cy="705314"/>
            <a:chOff x="3884173" y="1699919"/>
            <a:chExt cx="1579152" cy="705314"/>
          </a:xfrm>
        </p:grpSpPr>
        <p:sp>
          <p:nvSpPr>
            <p:cNvPr id="7" name="TextBox 6"/>
            <p:cNvSpPr txBox="1"/>
            <p:nvPr/>
          </p:nvSpPr>
          <p:spPr>
            <a:xfrm>
              <a:off x="4384214" y="1699919"/>
              <a:ext cx="1060966" cy="340519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Print" pitchFamily="2" charset="0"/>
                </a:rPr>
                <a:t>Base case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84214" y="2064714"/>
              <a:ext cx="1079111" cy="340519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Print" pitchFamily="2" charset="0"/>
                </a:rPr>
                <a:t>Recursion</a:t>
              </a:r>
            </a:p>
          </p:txBody>
        </p: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 flipV="1">
              <a:off x="3884173" y="1869260"/>
              <a:ext cx="500041" cy="9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1"/>
            </p:cNvCxnSpPr>
            <p:nvPr/>
          </p:nvCxnSpPr>
          <p:spPr>
            <a:xfrm flipH="1">
              <a:off x="3884173" y="2234974"/>
              <a:ext cx="50004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Rounded Rectangle 15"/>
          <p:cNvSpPr/>
          <p:nvPr/>
        </p:nvSpPr>
        <p:spPr>
          <a:xfrm>
            <a:off x="5591596" y="1906585"/>
            <a:ext cx="2840305" cy="6567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The sequence: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0, 1, 1, 2, 3, 5, 8, 13, 21, 34, 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2142" y="2953594"/>
            <a:ext cx="6312463" cy="2565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fib(</a:t>
            </a:r>
            <a:r>
              <a:rPr lang="en-US" dirty="0" err="1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num)</a:t>
            </a: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{</a:t>
            </a:r>
          </a:p>
          <a:p>
            <a:endParaRPr lang="en-US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endParaRPr lang="en-US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	</a:t>
            </a:r>
          </a:p>
          <a:p>
            <a:endParaRPr lang="en-US" dirty="0">
              <a:solidFill>
                <a:schemeClr val="tx1"/>
              </a:solidFill>
              <a:latin typeface="Menlo" pitchFamily="49" charset="0"/>
              <a:ea typeface="Menlo" pitchFamily="49" charset="0"/>
              <a:cs typeface="Menlo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}	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0622" y="3725238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if (num &lt; 2)</a:t>
            </a:r>
          </a:p>
          <a:p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	return  ???;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90622" y="4371569"/>
            <a:ext cx="25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else</a:t>
            </a:r>
          </a:p>
          <a:p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	return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???</a:t>
            </a:r>
            <a:r>
              <a:rPr lang="en-US" dirty="0">
                <a:latin typeface="Menlo" pitchFamily="49" charset="0"/>
                <a:ea typeface="Menlo" pitchFamily="49" charset="0"/>
                <a:cs typeface="Menlo" pitchFamily="49" charset="0"/>
              </a:rPr>
              <a:t>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52375" y="4513242"/>
            <a:ext cx="3525854" cy="653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fib(num-1) </a:t>
            </a:r>
            <a:r>
              <a:rPr lang="en-US" dirty="0">
                <a:solidFill>
                  <a:schemeClr val="tx1"/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+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 fib(num-2);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62137" y="4021742"/>
            <a:ext cx="3525854" cy="3174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Menlo" pitchFamily="49" charset="0"/>
                <a:ea typeface="Menlo" pitchFamily="49" charset="0"/>
                <a:cs typeface="Menlo" pitchFamily="49" charset="0"/>
              </a:rPr>
              <a:t>num;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98300" y="3220631"/>
            <a:ext cx="3263232" cy="340519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Base case without using recursion</a:t>
            </a:r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4178120" y="3561150"/>
            <a:ext cx="2351796" cy="590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9152" y="5677884"/>
            <a:ext cx="3124200" cy="578882"/>
          </a:xfrm>
          <a:prstGeom prst="roundRect">
            <a:avLst/>
          </a:prstGeom>
          <a:solidFill>
            <a:srgbClr val="FFFF00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Segoe Print" pitchFamily="2" charset="0"/>
              </a:rPr>
              <a:t>Recursion to handle smaller tasks by making recursive calls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4178120" y="5017900"/>
            <a:ext cx="2063132" cy="659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0"/>
          </p:cNvCxnSpPr>
          <p:nvPr/>
        </p:nvCxnSpPr>
        <p:spPr>
          <a:xfrm flipH="1" flipV="1">
            <a:off x="6019800" y="5017900"/>
            <a:ext cx="221452" cy="6599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302142" y="5488978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fibonacci.cpp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323-9395-A24C-8003-89F99F5948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0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18" grpId="0" animBg="1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3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13010</TotalTime>
  <Words>3375</Words>
  <Application>Microsoft Macintosh PowerPoint</Application>
  <PresentationFormat>On-screen Show (4:3)</PresentationFormat>
  <Paragraphs>631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Avenir Next</vt:lpstr>
      <vt:lpstr>Calibri</vt:lpstr>
      <vt:lpstr>Calibri Light</vt:lpstr>
      <vt:lpstr>Menlo</vt:lpstr>
      <vt:lpstr>Menlo Regular</vt:lpstr>
      <vt:lpstr>Segoe Print</vt:lpstr>
      <vt:lpstr>Times New Roman</vt:lpstr>
      <vt:lpstr>1_Office Theme</vt:lpstr>
      <vt:lpstr>Module 7 Guidance Notes (7.3)  Recursion</vt:lpstr>
      <vt:lpstr>What are we going to learn?</vt:lpstr>
      <vt:lpstr>Recursive Definition</vt:lpstr>
      <vt:lpstr>Recursive Definition</vt:lpstr>
      <vt:lpstr>Recursive Definition</vt:lpstr>
      <vt:lpstr>Recursive Function</vt:lpstr>
      <vt:lpstr>Flow of Control</vt:lpstr>
      <vt:lpstr>General Structure</vt:lpstr>
      <vt:lpstr>Example: Fibonacci Sequence</vt:lpstr>
      <vt:lpstr>Example: Fibonacci Sequence</vt:lpstr>
      <vt:lpstr>Example: Greatest Common Divisor</vt:lpstr>
      <vt:lpstr>Example: Palindrome</vt:lpstr>
      <vt:lpstr>Example: Tower of Hanoi</vt:lpstr>
      <vt:lpstr>Tower of Hanoi</vt:lpstr>
      <vt:lpstr>Example: Tower of Hanoi</vt:lpstr>
      <vt:lpstr>Example: Tower of Hanoi</vt:lpstr>
      <vt:lpstr>Example: Tower of Hanoi</vt:lpstr>
      <vt:lpstr>Example: Tower of Hanoi</vt:lpstr>
      <vt:lpstr>Stack Overflow</vt:lpstr>
      <vt:lpstr>Recursion vs Iteration</vt:lpstr>
      <vt:lpstr>Recursion vs Iteration</vt:lpstr>
      <vt:lpstr>Sum of natural numbers</vt:lpstr>
      <vt:lpstr>Sum of Natural Numbers</vt:lpstr>
      <vt:lpstr>Sum of Natural Numbers</vt:lpstr>
      <vt:lpstr>Largest element in an array</vt:lpstr>
      <vt:lpstr>Largest Element in an Array </vt:lpstr>
      <vt:lpstr>Largest Element in an Array </vt:lpstr>
      <vt:lpstr>Reversing a string</vt:lpstr>
      <vt:lpstr>Reversing a String</vt:lpstr>
      <vt:lpstr>Reversing a String</vt:lpstr>
      <vt:lpstr>Hints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ENGG1340 Computer Programming II</dc:title>
  <dc:subject/>
  <dc:creator>ykchoi</dc:creator>
  <cp:keywords/>
  <dc:description/>
  <cp:lastModifiedBy>lykchoi</cp:lastModifiedBy>
  <cp:revision>809</cp:revision>
  <cp:lastPrinted>2017-09-13T13:37:06Z</cp:lastPrinted>
  <dcterms:created xsi:type="dcterms:W3CDTF">2014-07-29T08:55:03Z</dcterms:created>
  <dcterms:modified xsi:type="dcterms:W3CDTF">2021-03-15T10:16:40Z</dcterms:modified>
  <cp:category/>
</cp:coreProperties>
</file>