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6" r:id="rId1"/>
  </p:sldMasterIdLst>
  <p:notesMasterIdLst>
    <p:notesMasterId r:id="rId29"/>
  </p:notesMasterIdLst>
  <p:handoutMasterIdLst>
    <p:handoutMasterId r:id="rId30"/>
  </p:handoutMasterIdLst>
  <p:sldIdLst>
    <p:sldId id="256" r:id="rId2"/>
    <p:sldId id="419" r:id="rId3"/>
    <p:sldId id="420" r:id="rId4"/>
    <p:sldId id="421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067AC2-121E-FD48-B2BC-A9B5C8A7D4FE}">
          <p14:sldIdLst>
            <p14:sldId id="256"/>
            <p14:sldId id="419"/>
            <p14:sldId id="420"/>
            <p14:sldId id="421"/>
            <p14:sldId id="267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B73"/>
    <a:srgbClr val="FF6699"/>
    <a:srgbClr val="FF66CC"/>
    <a:srgbClr val="FEF4EC"/>
    <a:srgbClr val="91E41E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1" autoAdjust="0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7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970B9-02AE-0D4A-AC2C-25A677C7C916}" type="datetimeFigureOut">
              <a:rPr lang="en-US" smtClean="0"/>
              <a:pPr/>
              <a:t>2/18/21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DA67C-559B-DF49-BDFA-0F43542B70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4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8D069-5FD0-D649-8F1E-5F986D8C99D8}" type="datetimeFigureOut">
              <a:rPr lang="en-US" smtClean="0"/>
              <a:pPr/>
              <a:t>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90DB7-2DE3-C342-B55B-305DF2A92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80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76939"/>
            <a:ext cx="7772400" cy="211028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974"/>
            <a:ext cx="6400800" cy="88232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685800" y="4392750"/>
            <a:ext cx="7772400" cy="25916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ENGG1112-02 C++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" charset="0"/>
          <a:ea typeface="Avenir Next" charset="0"/>
          <a:cs typeface="Avenir Next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Module 5 Guidance Notes (5.2)</a:t>
            </a:r>
            <a:br>
              <a:rPr lang="en-US" sz="1800" dirty="0"/>
            </a:br>
            <a:br>
              <a:rPr lang="en-US" sz="1800" dirty="0"/>
            </a:br>
            <a:r>
              <a:rPr lang="en-US" sz="4800" dirty="0"/>
              <a:t>Functions</a:t>
            </a:r>
            <a:br>
              <a:rPr lang="en-HK" sz="4800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200" dirty="0"/>
              <a:t>ENGG1340</a:t>
            </a:r>
            <a:br>
              <a:rPr lang="en-US" sz="1200" dirty="0"/>
            </a:br>
            <a:r>
              <a:rPr lang="en-US" sz="1600" dirty="0"/>
              <a:t>Computer Programming II</a:t>
            </a:r>
            <a:endParaRPr lang="en-US" sz="11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0F1524B-9D5B-6E4F-9DD1-933BF1D932E0}"/>
              </a:ext>
            </a:extLst>
          </p:cNvPr>
          <p:cNvSpPr txBox="1">
            <a:spLocks/>
          </p:cNvSpPr>
          <p:nvPr/>
        </p:nvSpPr>
        <p:spPr>
          <a:xfrm>
            <a:off x="3603171" y="4571519"/>
            <a:ext cx="2471057" cy="88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200" dirty="0"/>
              <a:t>COMP2113</a:t>
            </a:r>
            <a:br>
              <a:rPr lang="en-US" sz="1200" dirty="0"/>
            </a:br>
            <a:r>
              <a:rPr lang="en-US" sz="1600" dirty="0"/>
              <a:t>Programming Technologies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808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095967"/>
            <a:ext cx="3475822" cy="37957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std; 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200" b="1" dirty="0">
              <a:solidFill>
                <a:schemeClr val="accent2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larger(double x, double y)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(x &gt;= y)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x;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y;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….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= larger(a, b);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….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9981" y="2095967"/>
            <a:ext cx="3707718" cy="4030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std; </a:t>
            </a:r>
          </a:p>
          <a:p>
            <a:pPr>
              <a:tabLst>
                <a:tab pos="344488" algn="l"/>
                <a:tab pos="687388" algn="l"/>
              </a:tabLst>
            </a:pP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larger(double x, double y);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….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 = larger(a, b);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….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larger(double x, double y)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(x &gt;= y)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x;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y;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56725" y="5361852"/>
            <a:ext cx="1966234" cy="1359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One way to do this is to place the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function definition before the function call </a:t>
            </a:r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in the source file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53200" y="4905055"/>
            <a:ext cx="2260113" cy="15020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1600" dirty="0">
                <a:solidFill>
                  <a:schemeClr val="dk1"/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Alternatively, the function definition can be placed  anywhere in the source file by including a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function declaration before the function call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441E1-3038-EF4E-A542-224AFA9279A0}"/>
              </a:ext>
            </a:extLst>
          </p:cNvPr>
          <p:cNvSpPr txBox="1"/>
          <p:nvPr/>
        </p:nvSpPr>
        <p:spPr>
          <a:xfrm>
            <a:off x="457201" y="1365717"/>
            <a:ext cx="828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compiler needs to know about the function prototype (i.e., its name, input parameters, return type)  before a function can be used.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A9BB8B-B3D6-9448-9617-4D02618A855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518400" y="3096851"/>
            <a:ext cx="606321" cy="229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B1CE8-25EE-9543-929E-39BF320D08F8}"/>
              </a:ext>
            </a:extLst>
          </p:cNvPr>
          <p:cNvSpPr/>
          <p:nvPr/>
        </p:nvSpPr>
        <p:spPr>
          <a:xfrm>
            <a:off x="7086414" y="3326280"/>
            <a:ext cx="2076614" cy="7268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venir Next Condensed" charset="0"/>
                <a:ea typeface="Avenir Next Condensed" charset="0"/>
                <a:cs typeface="Avenir Next Condensed" charset="0"/>
              </a:rPr>
              <a:t>Note the ; here.  It is needed since this function declaration is a statement. Compare this with the function header in the example on the left.</a:t>
            </a:r>
          </a:p>
        </p:txBody>
      </p:sp>
    </p:spTree>
    <p:extLst>
      <p:ext uri="{BB962C8B-B14F-4D97-AF65-F5344CB8AC3E}">
        <p14:creationId xmlns:p14="http://schemas.microsoft.com/office/powerpoint/2010/main" val="105318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declaration is similar to a function header except that it must be followed by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semicolon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;</a:t>
            </a:r>
            <a:r>
              <a:rPr lang="en-US" dirty="0"/>
              <a:t> and the identifiers in the parameter list can be changed or even omitted.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It provides all the information needed in making a function call.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5403" y="3892491"/>
            <a:ext cx="6182685" cy="1958417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Syntax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	</a:t>
            </a:r>
            <a:r>
              <a:rPr lang="en-US" sz="2000" dirty="0" err="1">
                <a:solidFill>
                  <a:srgbClr val="0070C0"/>
                </a:solidFill>
              </a:rPr>
              <a:t>type_ret</a:t>
            </a:r>
            <a:r>
              <a:rPr lang="en-US" sz="2000" dirty="0">
                <a:solidFill>
                  <a:srgbClr val="0070C0"/>
                </a:solidFill>
              </a:rPr>
              <a:t>	 </a:t>
            </a:r>
            <a:r>
              <a:rPr lang="en-US" sz="2000" dirty="0" err="1">
                <a:solidFill>
                  <a:schemeClr val="accent4"/>
                </a:solidFill>
              </a:rPr>
              <a:t>func_name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>
                <a:solidFill>
                  <a:srgbClr val="E46C0A"/>
                </a:solidFill>
              </a:rPr>
              <a:t>type1 par1, type2 par2, …</a:t>
            </a:r>
            <a:r>
              <a:rPr lang="en-US" sz="2000" dirty="0">
                <a:solidFill>
                  <a:srgbClr val="0070C0"/>
                </a:solidFill>
              </a:rPr>
              <a:t>);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or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	</a:t>
            </a:r>
            <a:r>
              <a:rPr lang="en-US" sz="2000" dirty="0" err="1">
                <a:solidFill>
                  <a:srgbClr val="0070C0"/>
                </a:solidFill>
              </a:rPr>
              <a:t>type_ret</a:t>
            </a:r>
            <a:r>
              <a:rPr lang="en-US" sz="2000" dirty="0">
                <a:solidFill>
                  <a:srgbClr val="0070C0"/>
                </a:solidFill>
              </a:rPr>
              <a:t>	 </a:t>
            </a:r>
            <a:r>
              <a:rPr lang="en-US" sz="2000" dirty="0" err="1">
                <a:solidFill>
                  <a:schemeClr val="accent4"/>
                </a:solidFill>
              </a:rPr>
              <a:t>func_name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>
                <a:solidFill>
                  <a:srgbClr val="E46C0A"/>
                </a:solidFill>
              </a:rPr>
              <a:t>type1, type2, …</a:t>
            </a:r>
            <a:r>
              <a:rPr lang="en-US" sz="2000" dirty="0">
                <a:solidFill>
                  <a:srgbClr val="0070C0"/>
                </a:solidFill>
              </a:rPr>
              <a:t>);  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4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333" y="2057400"/>
            <a:ext cx="3713290" cy="3770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std; </a:t>
            </a:r>
          </a:p>
          <a:p>
            <a:pPr>
              <a:tabLst>
                <a:tab pos="344488" algn="l"/>
                <a:tab pos="687388" algn="l"/>
              </a:tabLst>
            </a:pP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larger(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p, double q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….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c= larger(a, b);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….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larger(double x, double y)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(x &gt;= y)? x : y;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</p:txBody>
      </p:sp>
      <p:sp>
        <p:nvSpPr>
          <p:cNvPr id="8" name="Rectangle 7"/>
          <p:cNvSpPr/>
          <p:nvPr/>
        </p:nvSpPr>
        <p:spPr>
          <a:xfrm>
            <a:off x="5102579" y="2057400"/>
            <a:ext cx="3584221" cy="3770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std; </a:t>
            </a:r>
          </a:p>
          <a:p>
            <a:pPr>
              <a:tabLst>
                <a:tab pos="344488" algn="l"/>
                <a:tab pos="687388" algn="l"/>
              </a:tabLst>
            </a:pP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larger(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double, double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….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 = larger(a, b);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….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larger(double x, double y)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(x &gt;= y)? x : y;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68217" y="3055463"/>
            <a:ext cx="433069" cy="142612"/>
          </a:xfrm>
          <a:prstGeom prst="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702561" y="3055463"/>
            <a:ext cx="433069" cy="142612"/>
          </a:xfrm>
          <a:prstGeom prst="rightArrow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5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02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Function Call - 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2" y="1319134"/>
            <a:ext cx="8584443" cy="5037216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When a program is put into execution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It always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starts at the main function </a:t>
            </a:r>
            <a:r>
              <a:rPr lang="en-US" dirty="0"/>
              <a:t>no matter where its definition is in the source file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statements in the main function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executed sequentially </a:t>
            </a:r>
            <a:r>
              <a:rPr lang="en-US" dirty="0"/>
              <a:t>from top to bottom and the control is passed from one statement to another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When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 call is encountered</a:t>
            </a:r>
            <a:r>
              <a:rPr lang="en-US" dirty="0"/>
              <a:t>, the execution of the current function is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suspended 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The values of the arguments are copied to the formal parameters of the called function, and the control is passed to the called function 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Likewise, the statements in the called function are executed from top to bottom, and the control is passed from one statement to another 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When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return statement </a:t>
            </a:r>
            <a:r>
              <a:rPr lang="en-US" dirty="0"/>
              <a:t>is encountered, the execution of the function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terminates 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The control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passed back to the calling function </a:t>
            </a:r>
            <a:r>
              <a:rPr lang="en-US" dirty="0"/>
              <a:t>together with the return value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main function will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resume</a:t>
            </a:r>
            <a:r>
              <a:rPr lang="en-US" dirty="0"/>
              <a:t> at the calling statement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When a return statement in the main function is encountered, the program ends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2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- 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program on the right </a:t>
            </a:r>
            <a:br>
              <a:rPr lang="en-US" sz="2400" dirty="0"/>
            </a:br>
            <a:r>
              <a:rPr lang="en-US" sz="2400" dirty="0"/>
              <a:t>consists of two functions: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main()</a:t>
            </a:r>
            <a:r>
              <a:rPr lang="en-US" sz="2000" dirty="0"/>
              <a:t>:  controls general </a:t>
            </a:r>
            <a:br>
              <a:rPr lang="en-US" sz="2000" dirty="0"/>
            </a:br>
            <a:r>
              <a:rPr lang="en-US" sz="2000" dirty="0"/>
              <a:t>logic flow and handles I/O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larger()</a:t>
            </a:r>
            <a:r>
              <a:rPr lang="en-US" sz="2000" dirty="0"/>
              <a:t>: determines the </a:t>
            </a:r>
            <a:br>
              <a:rPr lang="en-US" sz="2000" dirty="0"/>
            </a:br>
            <a:r>
              <a:rPr lang="en-US" sz="2000" dirty="0"/>
              <a:t>larger of two numbers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0210" y="1206708"/>
            <a:ext cx="4211761" cy="4889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std; </a:t>
            </a:r>
          </a:p>
          <a:p>
            <a:pPr>
              <a:tabLst>
                <a:tab pos="344488" algn="l"/>
                <a:tab pos="687388" algn="l"/>
              </a:tabLst>
            </a:pP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larger(double x, double y)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(x &gt;= y)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x;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y;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double a = 2.5, b = 5.0, c;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 = larger(a, b);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c &lt;&lt; " is larger." &lt;&lt; </a:t>
            </a:r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6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- 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19134"/>
            <a:ext cx="3714946" cy="4909279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 typeface="Arial"/>
              <a:buChar char="•"/>
            </a:pPr>
            <a:r>
              <a:rPr lang="en-US" sz="2000" dirty="0"/>
              <a:t>When a program is put into execution, it always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starts at the main function </a:t>
            </a:r>
            <a:r>
              <a:rPr lang="en-US" sz="2000" dirty="0"/>
              <a:t>no matter where its definition is in the source file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0210" y="1202041"/>
            <a:ext cx="4211761" cy="4889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std; </a:t>
            </a:r>
          </a:p>
          <a:p>
            <a:pPr>
              <a:tabLst>
                <a:tab pos="344488" algn="l"/>
                <a:tab pos="687388" algn="l"/>
              </a:tabLst>
            </a:pP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larger(double x, double y)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(x &gt;= y)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x;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y;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double a = 2.5, b = 5.0, c;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 = larger(a, b);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c &lt;&lt; " is larger." &lt;&lt;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051883" y="3763719"/>
            <a:ext cx="258661" cy="192947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9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- 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19134"/>
            <a:ext cx="3714946" cy="490927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dirty="0"/>
              <a:t>The statements in the main function are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executed sequentially </a:t>
            </a:r>
            <a:r>
              <a:rPr lang="en-US" sz="2600" dirty="0"/>
              <a:t>from top to bottom 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The control is passed from one statement to another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0210" y="1206708"/>
            <a:ext cx="4211761" cy="4889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std; </a:t>
            </a:r>
          </a:p>
          <a:p>
            <a:pPr>
              <a:tabLst>
                <a:tab pos="344488" algn="l"/>
                <a:tab pos="687388" algn="l"/>
              </a:tabLst>
            </a:pP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larger(double x, double y)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(x &gt;= y)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x;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return y;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a = 2.5, b = 5.0, c;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 = larger(a, b);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c &lt;&lt; " is larger." &lt;&lt;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051883" y="4203359"/>
            <a:ext cx="258661" cy="192947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54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- 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19134"/>
            <a:ext cx="3714946" cy="490927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When 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function call is encountered</a:t>
            </a:r>
            <a:r>
              <a:rPr lang="en-US" sz="2400" dirty="0"/>
              <a:t>, the execution of the current function is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suspended</a:t>
            </a:r>
            <a:endParaRPr lang="en-US" sz="26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0210" y="1206708"/>
            <a:ext cx="4211761" cy="4889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std; </a:t>
            </a:r>
          </a:p>
          <a:p>
            <a:pPr>
              <a:tabLst>
                <a:tab pos="344488" algn="l"/>
                <a:tab pos="687388" algn="l"/>
              </a:tabLst>
            </a:pP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larger(double x, double y)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(x &gt;= y)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x;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y;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double a = 2.5, b = 5.0, c;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= larger(a, b);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c &lt;&lt; " is larger." &lt;&lt;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051883" y="4638400"/>
            <a:ext cx="258661" cy="192947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64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- 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19134"/>
            <a:ext cx="3714946" cy="4909279"/>
          </a:xfrm>
        </p:spPr>
        <p:txBody>
          <a:bodyPr/>
          <a:lstStyle/>
          <a:p>
            <a:pPr marL="342900" lvl="2" indent="-342900">
              <a:spcBef>
                <a:spcPts val="600"/>
              </a:spcBef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en-US" dirty="0"/>
              <a:t> of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arguments</a:t>
            </a:r>
            <a:r>
              <a:rPr lang="en-US" dirty="0"/>
              <a:t> are copied to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formal parameters</a:t>
            </a:r>
            <a:r>
              <a:rPr lang="en-US" dirty="0"/>
              <a:t> of the called function</a:t>
            </a:r>
          </a:p>
          <a:p>
            <a:pPr marL="342900" lvl="2" indent="-342900">
              <a:spcBef>
                <a:spcPts val="600"/>
              </a:spcBef>
              <a:buClr>
                <a:schemeClr val="tx1"/>
              </a:buClr>
            </a:pPr>
            <a:r>
              <a:rPr lang="en-US" dirty="0"/>
              <a:t>The control is passed to the called function </a:t>
            </a:r>
          </a:p>
          <a:p>
            <a:pPr>
              <a:spcBef>
                <a:spcPts val="600"/>
              </a:spcBef>
            </a:pPr>
            <a:endParaRPr lang="en-US" sz="26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0210" y="1206708"/>
            <a:ext cx="4211761" cy="4889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std; </a:t>
            </a:r>
          </a:p>
          <a:p>
            <a:pPr>
              <a:tabLst>
                <a:tab pos="344488" algn="l"/>
                <a:tab pos="687388" algn="l"/>
              </a:tabLst>
            </a:pP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larger(double x, double y)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(x &gt;= y)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x;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y;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double a = 2.5, b = 5.0, c;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 = larger(a, b);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c &lt;&lt; " is larger." &lt;&lt;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051883" y="2060991"/>
            <a:ext cx="258661" cy="192947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000127" y="4640225"/>
            <a:ext cx="310417" cy="192947"/>
            <a:chOff x="4000127" y="4848837"/>
            <a:chExt cx="310417" cy="192947"/>
          </a:xfrm>
          <a:effectLst/>
        </p:grpSpPr>
        <p:sp>
          <p:nvSpPr>
            <p:cNvPr id="8" name="Right Arrow 7"/>
            <p:cNvSpPr/>
            <p:nvPr/>
          </p:nvSpPr>
          <p:spPr>
            <a:xfrm>
              <a:off x="4051883" y="4848837"/>
              <a:ext cx="258661" cy="192947"/>
            </a:xfrm>
            <a:prstGeom prst="rightArrow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00127" y="4848837"/>
              <a:ext cx="66893" cy="19294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89873" y="4848837"/>
              <a:ext cx="66893" cy="19294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5797619" y="2253938"/>
            <a:ext cx="814863" cy="2386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6106614" y="2253938"/>
            <a:ext cx="1576886" cy="2386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78777" y="2821194"/>
            <a:ext cx="41229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2.5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72477" y="2615497"/>
            <a:ext cx="41229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5.0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3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- 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19134"/>
            <a:ext cx="3714946" cy="490927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Likewise, the statements in the called function are executed from top to bottom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 control is passed from one statement to another 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260210" y="1206708"/>
            <a:ext cx="4211761" cy="4889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std; </a:t>
            </a:r>
          </a:p>
          <a:p>
            <a:pPr>
              <a:tabLst>
                <a:tab pos="344488" algn="l"/>
                <a:tab pos="687388" algn="l"/>
              </a:tabLst>
            </a:pP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larger(double x, double y)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(x &gt;= y)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x;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y;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double a = 2.5, b = 5.0, c;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 = larger(a, b);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c &lt;&lt; " is larger." &lt;&lt;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051883" y="2510287"/>
            <a:ext cx="258661" cy="192947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000127" y="4640225"/>
            <a:ext cx="310417" cy="192947"/>
            <a:chOff x="4000127" y="4848837"/>
            <a:chExt cx="310417" cy="192947"/>
          </a:xfrm>
        </p:grpSpPr>
        <p:sp>
          <p:nvSpPr>
            <p:cNvPr id="8" name="Right Arrow 7"/>
            <p:cNvSpPr/>
            <p:nvPr/>
          </p:nvSpPr>
          <p:spPr>
            <a:xfrm>
              <a:off x="4051883" y="4848837"/>
              <a:ext cx="258661" cy="192947"/>
            </a:xfrm>
            <a:prstGeom prst="rightArrow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00127" y="4848837"/>
              <a:ext cx="66893" cy="19294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89873" y="4848837"/>
              <a:ext cx="66893" cy="19294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366090" y="2258331"/>
            <a:ext cx="41229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2.5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84564" y="2252886"/>
            <a:ext cx="41229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5.0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8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1456-8922-FB42-847E-1754F1DC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766FF-D30A-694F-BE41-CAEF7852C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Suppose you want to have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 function which tells which of the two given floating point numbers is larger</a:t>
            </a:r>
            <a:r>
              <a:rPr lang="en-US" sz="2400" dirty="0"/>
              <a:t>.  </a:t>
            </a:r>
          </a:p>
          <a:p>
            <a:pPr marL="0" indent="0">
              <a:buNone/>
            </a:pPr>
            <a:r>
              <a:rPr lang="en-US" sz="2400" dirty="0"/>
              <a:t>These are the questions that you should ask (&amp; answer):</a:t>
            </a:r>
            <a:br>
              <a:rPr lang="en-US" sz="2400" dirty="0"/>
            </a:br>
            <a:endParaRPr lang="en-US" sz="2400" dirty="0"/>
          </a:p>
          <a:p>
            <a:pPr marL="0" lvl="1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Q1. What are the input(s) to the functions? What are their data type?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Q2. What is the output of the function? What is its data type?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Q3. What should be done inside the function to make it work?</a:t>
            </a:r>
          </a:p>
          <a:p>
            <a:pPr marL="857250" lvl="1" indent="-457200">
              <a:buFont typeface="+mj-lt"/>
              <a:buAutoNum type="arabicPeriod"/>
            </a:pPr>
            <a:endParaRPr lang="en-US" sz="2000" dirty="0"/>
          </a:p>
          <a:p>
            <a:pPr marL="40005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CD717-50AA-B949-B1DF-0AF742B0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9E537-9CEE-1F4A-83BA-6C2DC70842FB}"/>
              </a:ext>
            </a:extLst>
          </p:cNvPr>
          <p:cNvSpPr txBox="1"/>
          <p:nvPr/>
        </p:nvSpPr>
        <p:spPr>
          <a:xfrm>
            <a:off x="1460666" y="3571637"/>
            <a:ext cx="501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Two floating-point numbers, data type: double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9DC5A-52E8-1C4E-BD4A-752E9432DC89}"/>
              </a:ext>
            </a:extLst>
          </p:cNvPr>
          <p:cNvSpPr txBox="1"/>
          <p:nvPr/>
        </p:nvSpPr>
        <p:spPr>
          <a:xfrm>
            <a:off x="1457171" y="4786889"/>
            <a:ext cx="502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One floating-point numbers, data type: double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29BEC-8FCD-AB40-B0F8-E28F3E0A6B69}"/>
              </a:ext>
            </a:extLst>
          </p:cNvPr>
          <p:cNvSpPr txBox="1"/>
          <p:nvPr/>
        </p:nvSpPr>
        <p:spPr>
          <a:xfrm>
            <a:off x="1457171" y="5943184"/>
            <a:ext cx="7069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How do you determine which of the two given numbers are larger?</a:t>
            </a:r>
          </a:p>
        </p:txBody>
      </p:sp>
    </p:spTree>
    <p:extLst>
      <p:ext uri="{BB962C8B-B14F-4D97-AF65-F5344CB8AC3E}">
        <p14:creationId xmlns:p14="http://schemas.microsoft.com/office/powerpoint/2010/main" val="348735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- 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19134"/>
            <a:ext cx="3714946" cy="490927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When 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return statement </a:t>
            </a:r>
            <a:r>
              <a:rPr lang="en-US" sz="2400" dirty="0"/>
              <a:t>is encountered, the execution of the function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terminates 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260210" y="1206708"/>
            <a:ext cx="4211761" cy="4889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std; </a:t>
            </a:r>
          </a:p>
          <a:p>
            <a:pPr>
              <a:tabLst>
                <a:tab pos="344488" algn="l"/>
                <a:tab pos="687388" algn="l"/>
              </a:tabLst>
            </a:pP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larger(double x, double y)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(x &gt;= y)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x;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y;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double a = 2.5, b = 5.0, c;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 = larger(a, b);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c &lt;&lt; " is larger." &lt;&lt;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051883" y="3127311"/>
            <a:ext cx="258661" cy="192947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000127" y="4640225"/>
            <a:ext cx="310417" cy="192947"/>
            <a:chOff x="4000127" y="4848837"/>
            <a:chExt cx="310417" cy="192947"/>
          </a:xfrm>
        </p:grpSpPr>
        <p:sp>
          <p:nvSpPr>
            <p:cNvPr id="8" name="Right Arrow 7"/>
            <p:cNvSpPr/>
            <p:nvPr/>
          </p:nvSpPr>
          <p:spPr>
            <a:xfrm>
              <a:off x="4051883" y="4848837"/>
              <a:ext cx="258661" cy="192947"/>
            </a:xfrm>
            <a:prstGeom prst="rightArrow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00127" y="4848837"/>
              <a:ext cx="66893" cy="19294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89873" y="4848837"/>
              <a:ext cx="66893" cy="19294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6A190-A09B-A247-95EE-A50DA5045DAB}"/>
              </a:ext>
            </a:extLst>
          </p:cNvPr>
          <p:cNvSpPr txBox="1"/>
          <p:nvPr/>
        </p:nvSpPr>
        <p:spPr>
          <a:xfrm>
            <a:off x="6366090" y="2258331"/>
            <a:ext cx="41229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2.5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EF03BD-DABA-DE44-91EA-32E4BCFCC791}"/>
              </a:ext>
            </a:extLst>
          </p:cNvPr>
          <p:cNvSpPr txBox="1"/>
          <p:nvPr/>
        </p:nvSpPr>
        <p:spPr>
          <a:xfrm>
            <a:off x="7484564" y="2252886"/>
            <a:ext cx="41229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1008965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- 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19134"/>
            <a:ext cx="3714946" cy="490927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The control is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passed back to the calling function </a:t>
            </a:r>
            <a:r>
              <a:rPr lang="en-US" sz="2400" dirty="0"/>
              <a:t>together with the return value 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260210" y="1206708"/>
            <a:ext cx="4211761" cy="4889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std; </a:t>
            </a:r>
          </a:p>
          <a:p>
            <a:pPr>
              <a:tabLst>
                <a:tab pos="344488" algn="l"/>
                <a:tab pos="687388" algn="l"/>
              </a:tabLst>
            </a:pP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larger(double x, double y)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(x &gt;= y)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x;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y;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double a = 2.5, b = 5.0, c;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= larger(a, b);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c &lt;&lt; " is larger." &lt;&lt;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051883" y="4640225"/>
            <a:ext cx="258661" cy="192947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431316" y="3321170"/>
            <a:ext cx="124934" cy="131905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97508" y="3773773"/>
            <a:ext cx="41229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5.0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000127" y="3128223"/>
            <a:ext cx="310417" cy="192947"/>
            <a:chOff x="4000127" y="4848837"/>
            <a:chExt cx="310417" cy="192947"/>
          </a:xfrm>
          <a:effectLst/>
        </p:grpSpPr>
        <p:sp>
          <p:nvSpPr>
            <p:cNvPr id="24" name="Right Arrow 23"/>
            <p:cNvSpPr/>
            <p:nvPr/>
          </p:nvSpPr>
          <p:spPr>
            <a:xfrm>
              <a:off x="4051883" y="4848837"/>
              <a:ext cx="258661" cy="192947"/>
            </a:xfrm>
            <a:prstGeom prst="rightArrow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00127" y="4848837"/>
              <a:ext cx="156639" cy="19294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3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- 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19134"/>
            <a:ext cx="3714946" cy="490927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The main function will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resume</a:t>
            </a:r>
            <a:r>
              <a:rPr lang="en-US" dirty="0"/>
              <a:t> at the calling statement 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sz="26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0210" y="1206708"/>
            <a:ext cx="4211761" cy="4889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std; </a:t>
            </a:r>
          </a:p>
          <a:p>
            <a:pPr>
              <a:tabLst>
                <a:tab pos="344488" algn="l"/>
                <a:tab pos="687388" algn="l"/>
              </a:tabLst>
            </a:pP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larger(double x, double y)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(x &gt;= y)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x;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y;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double a = 2.5, b = 5.0, c;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= larger(a, b);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c &lt;&lt; " is larger." &lt;&lt;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051883" y="4640225"/>
            <a:ext cx="258661" cy="192947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0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- 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19134"/>
            <a:ext cx="3714946" cy="490927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The statements in the main function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executed sequentially </a:t>
            </a:r>
            <a:r>
              <a:rPr lang="en-US" dirty="0"/>
              <a:t>from top to bottom</a:t>
            </a:r>
          </a:p>
          <a:p>
            <a:pPr>
              <a:spcBef>
                <a:spcPts val="600"/>
              </a:spcBef>
            </a:pPr>
            <a:r>
              <a:rPr lang="en-US" dirty="0"/>
              <a:t>The control is passed from one statement to another 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sz="26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0210" y="1206708"/>
            <a:ext cx="4211761" cy="4889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std; </a:t>
            </a:r>
          </a:p>
          <a:p>
            <a:pPr>
              <a:tabLst>
                <a:tab pos="344488" algn="l"/>
                <a:tab pos="687388" algn="l"/>
              </a:tabLst>
            </a:pP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larger(double x, double y)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(x &gt;= y)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x;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y;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double a = 2.5, b = 5.0, c;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= larger(a, b);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c &lt;&lt; " is larger." &lt;&lt;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051883" y="4640225"/>
            <a:ext cx="258661" cy="192947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EDAE24E-2961-6E4C-A3E7-AF60FF1721A0}"/>
              </a:ext>
            </a:extLst>
          </p:cNvPr>
          <p:cNvSpPr/>
          <p:nvPr/>
        </p:nvSpPr>
        <p:spPr>
          <a:xfrm>
            <a:off x="5918200" y="5780087"/>
            <a:ext cx="2260113" cy="7588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 takes the value 5.0 which is the return value of 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larger()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989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- 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19134"/>
            <a:ext cx="3714946" cy="490927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The statements in the main function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executed sequentially </a:t>
            </a:r>
            <a:r>
              <a:rPr lang="en-US" dirty="0"/>
              <a:t>from top to bottom</a:t>
            </a:r>
          </a:p>
          <a:p>
            <a:pPr>
              <a:spcBef>
                <a:spcPts val="600"/>
              </a:spcBef>
            </a:pPr>
            <a:r>
              <a:rPr lang="en-US" dirty="0"/>
              <a:t>The control is passed from one statement to another 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sz="26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0210" y="1206708"/>
            <a:ext cx="4211761" cy="4889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std; </a:t>
            </a:r>
          </a:p>
          <a:p>
            <a:pPr>
              <a:tabLst>
                <a:tab pos="344488" algn="l"/>
                <a:tab pos="687388" algn="l"/>
              </a:tabLst>
            </a:pP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larger(double x, double y)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(x &gt;= y)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x;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y;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double a = 2.5, b = 5.0, c;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 = larger(a, b);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c &lt;&lt; " is larger." &lt;&lt; </a:t>
            </a:r>
            <a:r>
              <a:rPr lang="en-US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051883" y="4837366"/>
            <a:ext cx="258661" cy="192947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56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- 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19134"/>
            <a:ext cx="3714946" cy="490927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When a return statement in the main function is encountered, the program ends 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sz="26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0210" y="1206708"/>
            <a:ext cx="4211761" cy="4889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iostream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std; </a:t>
            </a:r>
          </a:p>
          <a:p>
            <a:pPr>
              <a:tabLst>
                <a:tab pos="344488" algn="l"/>
                <a:tab pos="687388" algn="l"/>
              </a:tabLst>
            </a:pP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larger(double x, double y)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(x &gt;= y)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x;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y;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main()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double a = 2.5, b = 5.0, c;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 = larger(a, b); 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c &lt;&lt; " is larger." &lt;&lt;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0;</a:t>
            </a:r>
          </a:p>
          <a:p>
            <a:pPr>
              <a:tabLst>
                <a:tab pos="344488" algn="l"/>
                <a:tab pos="6873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tabLst>
                <a:tab pos="344488" algn="l"/>
                <a:tab pos="687388" algn="l"/>
              </a:tabLst>
            </a:pPr>
            <a:endParaRPr lang="en-US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051883" y="5276675"/>
            <a:ext cx="258661" cy="192947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1411821-24D2-134B-A01C-26B64A69B910}"/>
              </a:ext>
            </a:extLst>
          </p:cNvPr>
          <p:cNvSpPr/>
          <p:nvPr/>
        </p:nvSpPr>
        <p:spPr>
          <a:xfrm>
            <a:off x="5055844" y="5731508"/>
            <a:ext cx="2260113" cy="986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12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Think about this: the main body is also a function main(), it is called by the operating system when you run the program.</a:t>
            </a:r>
            <a:endParaRPr lang="en-US" sz="1400" dirty="0">
              <a:solidFill>
                <a:schemeClr val="tx1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98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some situations, a function simply carries out some operations and produces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 return value </a:t>
            </a:r>
          </a:p>
          <a:p>
            <a:r>
              <a:rPr lang="en-US" dirty="0"/>
              <a:t>A function with no return value is called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void function </a:t>
            </a:r>
          </a:p>
          <a:p>
            <a:r>
              <a:rPr lang="en-US" dirty="0"/>
              <a:t>In this case,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US" dirty="0"/>
              <a:t> type </a:t>
            </a:r>
            <a:r>
              <a:rPr lang="en-US" dirty="0" err="1"/>
              <a:t>specifier</a:t>
            </a:r>
            <a:r>
              <a:rPr lang="en-US" dirty="0"/>
              <a:t>, which indicates absence of type, can be used </a:t>
            </a:r>
          </a:p>
          <a:p>
            <a:r>
              <a:rPr lang="en-US" dirty="0"/>
              <a:t>The return statement in a void function does not specify any return value. It is used to return the control to the calling function </a:t>
            </a:r>
          </a:p>
          <a:p>
            <a:r>
              <a:rPr lang="en-US" dirty="0"/>
              <a:t>If a return statement is missing in a void function, the control will be returned to the calling function after the execution of the last statement in the function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1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5194" y="2284006"/>
            <a:ext cx="7011606" cy="17449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/>
            <a:r>
              <a:rPr lang="en-US" sz="160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print_msg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x) </a:t>
            </a:r>
          </a:p>
          <a:p>
            <a:pPr marL="285750"/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marL="285750">
              <a:tabLst>
                <a:tab pos="569913" algn="l"/>
              </a:tabLst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"This is a void function " &lt;&lt; x &lt;&lt;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285750">
              <a:tabLst>
                <a:tab pos="569913" algn="l"/>
              </a:tabLst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return;</a:t>
            </a:r>
          </a:p>
          <a:p>
            <a:pPr marL="285750"/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5194" y="4398032"/>
            <a:ext cx="7011606" cy="13757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/>
            <a:r>
              <a:rPr lang="en-US" sz="160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print_msg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x) </a:t>
            </a:r>
          </a:p>
          <a:p>
            <a:pPr marL="285750"/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marL="285750">
              <a:tabLst>
                <a:tab pos="569913" algn="l"/>
              </a:tabLst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"This is a void function " &lt;&lt; x &lt;&lt;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285750"/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36440" y="3567521"/>
            <a:ext cx="2072081" cy="5872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 return statement with no return value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36440" y="5538935"/>
            <a:ext cx="2206305" cy="5872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No return statement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3149600" y="3454400"/>
            <a:ext cx="1086840" cy="398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 flipV="1">
            <a:off x="2550254" y="5404711"/>
            <a:ext cx="1686186" cy="427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0754" y="6019540"/>
            <a:ext cx="178606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>
                <a:latin typeface="Avenir Next Condensed" charset="0"/>
                <a:ea typeface="Avenir Next Condensed" charset="0"/>
                <a:cs typeface="Avenir Next Condensed" charset="0"/>
              </a:rPr>
              <a:t>Both are OK!</a:t>
            </a:r>
          </a:p>
        </p:txBody>
      </p:sp>
    </p:spTree>
    <p:extLst>
      <p:ext uri="{BB962C8B-B14F-4D97-AF65-F5344CB8AC3E}">
        <p14:creationId xmlns:p14="http://schemas.microsoft.com/office/powerpoint/2010/main" val="278600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1456-8922-FB42-847E-1754F1DC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CD717-50AA-B949-B1DF-0AF742B0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0CFAC2-8D4B-7942-AA8A-E50CF411B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Let’s give a name to the function: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larger</a:t>
            </a:r>
          </a:p>
          <a:p>
            <a:pPr marL="0" indent="0">
              <a:buNone/>
            </a:pP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By answering Q1 &amp; Q2</a:t>
            </a:r>
            <a:r>
              <a:rPr lang="en-US" sz="2400" dirty="0"/>
              <a:t>, we can come up with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function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1A5078-4F9C-804C-B96E-B5460902246E}"/>
              </a:ext>
            </a:extLst>
          </p:cNvPr>
          <p:cNvSpPr/>
          <p:nvPr/>
        </p:nvSpPr>
        <p:spPr>
          <a:xfrm>
            <a:off x="1959478" y="3209496"/>
            <a:ext cx="5225044" cy="31468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larger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x, double y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FA036A-BCC5-6E4D-8C87-392A7C922A9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429497" y="3821164"/>
            <a:ext cx="1074220" cy="96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0B9BFD-ABAB-8248-A797-D2723CB36CB1}"/>
              </a:ext>
            </a:extLst>
          </p:cNvPr>
          <p:cNvSpPr txBox="1"/>
          <p:nvPr/>
        </p:nvSpPr>
        <p:spPr>
          <a:xfrm>
            <a:off x="5503717" y="4328472"/>
            <a:ext cx="304057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latin typeface="Avenir Next Condensed" panose="020B0506020202020204" pitchFamily="34" charset="0"/>
              </a:rPr>
              <a:t>input parameters with data type</a:t>
            </a:r>
          </a:p>
          <a:p>
            <a:r>
              <a:rPr lang="en-US" dirty="0">
                <a:latin typeface="Avenir Next Condensed" panose="020B0506020202020204" pitchFamily="34" charset="0"/>
              </a:rPr>
              <a:t>The two input numbers will be named x and y inside this 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051CBF-5714-7E4D-B61D-5E2C0C04ECF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355771" y="3821164"/>
            <a:ext cx="147946" cy="96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1070FE-2177-CE44-90B5-83CC9625F9D7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380384" y="3821164"/>
            <a:ext cx="0" cy="465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A86FCD-9313-5E4C-9248-D2F25C226852}"/>
              </a:ext>
            </a:extLst>
          </p:cNvPr>
          <p:cNvSpPr txBox="1"/>
          <p:nvPr/>
        </p:nvSpPr>
        <p:spPr>
          <a:xfrm>
            <a:off x="1364523" y="4286657"/>
            <a:ext cx="20317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dirty="0">
                <a:latin typeface="Avenir Next Condensed" panose="020B0506020202020204" pitchFamily="34" charset="0"/>
              </a:rPr>
              <a:t>return data type</a:t>
            </a:r>
          </a:p>
        </p:txBody>
      </p:sp>
    </p:spTree>
    <p:extLst>
      <p:ext uri="{BB962C8B-B14F-4D97-AF65-F5344CB8AC3E}">
        <p14:creationId xmlns:p14="http://schemas.microsoft.com/office/powerpoint/2010/main" val="3855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1456-8922-FB42-847E-1754F1DC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CD717-50AA-B949-B1DF-0AF742B0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0CFAC2-8D4B-7942-AA8A-E50CF411B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answer Q3, we need the actual computations inside the </a:t>
            </a:r>
            <a:br>
              <a:rPr lang="en-US" sz="2400" dirty="0"/>
            </a:b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function body</a:t>
            </a:r>
            <a:r>
              <a:rPr lang="en-US" sz="2400" dirty="0"/>
              <a:t>: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1A5078-4F9C-804C-B96E-B5460902246E}"/>
              </a:ext>
            </a:extLst>
          </p:cNvPr>
          <p:cNvSpPr/>
          <p:nvPr/>
        </p:nvSpPr>
        <p:spPr>
          <a:xfrm>
            <a:off x="2883506" y="2373999"/>
            <a:ext cx="5225044" cy="31468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larger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x, double y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double max;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max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max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	</a:t>
            </a:r>
          </a:p>
          <a:p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max; 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2053FC-A060-3745-97B1-9E665F62F65B}"/>
              </a:ext>
            </a:extLst>
          </p:cNvPr>
          <p:cNvGrpSpPr/>
          <p:nvPr/>
        </p:nvGrpSpPr>
        <p:grpSpPr>
          <a:xfrm>
            <a:off x="636932" y="3051693"/>
            <a:ext cx="2130020" cy="1907015"/>
            <a:chOff x="793187" y="4529996"/>
            <a:chExt cx="2130020" cy="19070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1D2E2B-1AF4-7B4F-BAAE-0294A1FF2CAC}"/>
                </a:ext>
              </a:extLst>
            </p:cNvPr>
            <p:cNvSpPr/>
            <p:nvPr/>
          </p:nvSpPr>
          <p:spPr>
            <a:xfrm>
              <a:off x="793187" y="5246651"/>
              <a:ext cx="1622854" cy="5766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venir Next Condensed" charset="0"/>
                  <a:ea typeface="Avenir Next Condensed" charset="0"/>
                  <a:cs typeface="Avenir Next Condensed" charset="0"/>
                </a:rPr>
                <a:t>function body</a:t>
              </a:r>
            </a:p>
            <a:p>
              <a:pPr algn="ctr"/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embraced by </a:t>
              </a:r>
              <a:r>
                <a:rPr lang="en-US" sz="1600" b="1" dirty="0">
                  <a:latin typeface="Avenir Next Condensed" charset="0"/>
                  <a:ea typeface="Avenir Next Condensed" charset="0"/>
                  <a:cs typeface="Avenir Next Condensed" charset="0"/>
                </a:rPr>
                <a:t>{}</a:t>
              </a:r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85394547-9EE7-1A41-9B58-38008262970C}"/>
                </a:ext>
              </a:extLst>
            </p:cNvPr>
            <p:cNvSpPr/>
            <p:nvPr/>
          </p:nvSpPr>
          <p:spPr>
            <a:xfrm>
              <a:off x="2692597" y="4529996"/>
              <a:ext cx="230610" cy="1907015"/>
            </a:xfrm>
            <a:prstGeom prst="leftBrace">
              <a:avLst>
                <a:gd name="adj1" fmla="val 8333"/>
                <a:gd name="adj2" fmla="val 50952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3163FE-B78F-B542-80AD-E55C63614BA8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 flipV="1">
              <a:off x="2416041" y="5501658"/>
              <a:ext cx="276556" cy="333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92C0A6D-F8C3-9D43-A132-359D905BFF79}"/>
              </a:ext>
            </a:extLst>
          </p:cNvPr>
          <p:cNvSpPr/>
          <p:nvPr/>
        </p:nvSpPr>
        <p:spPr>
          <a:xfrm>
            <a:off x="6078522" y="3768348"/>
            <a:ext cx="2448896" cy="7502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function parameters x and y </a:t>
            </a:r>
            <a:b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</a:br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are used in the calculation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375E6A1-8788-4C44-AF97-93E0B2631A68}"/>
              </a:ext>
            </a:extLst>
          </p:cNvPr>
          <p:cNvCxnSpPr>
            <a:stCxn id="19" idx="1"/>
          </p:cNvCxnSpPr>
          <p:nvPr/>
        </p:nvCxnSpPr>
        <p:spPr>
          <a:xfrm rot="10800000">
            <a:off x="4572000" y="3525034"/>
            <a:ext cx="1506523" cy="6184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9461502-11CA-0944-AFC3-75EAF5E480DE}"/>
              </a:ext>
            </a:extLst>
          </p:cNvPr>
          <p:cNvSpPr/>
          <p:nvPr/>
        </p:nvSpPr>
        <p:spPr>
          <a:xfrm>
            <a:off x="5693403" y="4748785"/>
            <a:ext cx="2993397" cy="1069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return statement</a:t>
            </a:r>
          </a:p>
          <a:p>
            <a:pPr marL="173038" indent="-173038">
              <a:buFont typeface="Arial" pitchFamily="34" charset="0"/>
              <a:buChar char="•"/>
            </a:pPr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returns the specified value to the caller</a:t>
            </a:r>
          </a:p>
          <a:p>
            <a:pPr marL="173038" indent="-173038">
              <a:buFont typeface="Arial" pitchFamily="34" charset="0"/>
              <a:buChar char="•"/>
            </a:pPr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terminates the execution of the function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F98AD23-932B-A042-AEC5-A4F4C5FB0048}"/>
              </a:ext>
            </a:extLst>
          </p:cNvPr>
          <p:cNvCxnSpPr/>
          <p:nvPr/>
        </p:nvCxnSpPr>
        <p:spPr>
          <a:xfrm rot="10800000">
            <a:off x="4571999" y="4748786"/>
            <a:ext cx="1121404" cy="18062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836DF7B-69EE-4247-A463-144C7B97F45B}"/>
              </a:ext>
            </a:extLst>
          </p:cNvPr>
          <p:cNvSpPr/>
          <p:nvPr/>
        </p:nvSpPr>
        <p:spPr>
          <a:xfrm>
            <a:off x="2305256" y="5194421"/>
            <a:ext cx="3225139" cy="9317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venir Next Condensed" charset="0"/>
                <a:ea typeface="Avenir Next Condensed" charset="0"/>
                <a:cs typeface="Avenir Next Condensed" charset="0"/>
              </a:rPr>
              <a:t>max</a:t>
            </a:r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 is the return value, and its data type must agree with that specified in the function header (i.e., </a:t>
            </a:r>
            <a:r>
              <a:rPr lang="en-US" sz="160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D669CE-BE41-2740-8B2E-96743FBD6FEF}"/>
              </a:ext>
            </a:extLst>
          </p:cNvPr>
          <p:cNvCxnSpPr/>
          <p:nvPr/>
        </p:nvCxnSpPr>
        <p:spPr>
          <a:xfrm flipV="1">
            <a:off x="4246048" y="4951151"/>
            <a:ext cx="7483" cy="243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ADE5261-E2E6-7A43-BCC8-8F4225F585AF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H="1">
            <a:off x="2305256" y="2797404"/>
            <a:ext cx="578250" cy="2862889"/>
          </a:xfrm>
          <a:prstGeom prst="curvedConnector4">
            <a:avLst>
              <a:gd name="adj1" fmla="val -382495"/>
              <a:gd name="adj2" fmla="val 100861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00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By now, we have completed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function definition </a:t>
            </a:r>
            <a:r>
              <a:rPr lang="en-US" sz="2400" dirty="0"/>
              <a:t>for larger().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2652588" y="3067266"/>
            <a:ext cx="5225044" cy="31468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larger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x, double 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double max;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if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max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else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max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	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max; 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421492"/>
            <a:ext cx="1622854" cy="444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venir Next Condensed" charset="0"/>
                <a:ea typeface="Avenir Next Condensed" charset="0"/>
                <a:cs typeface="Avenir Next Condensed" charset="0"/>
              </a:rPr>
              <a:t>function header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772499"/>
            <a:ext cx="1622854" cy="576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venir Next Condensed" charset="0"/>
                <a:ea typeface="Avenir Next Condensed" charset="0"/>
                <a:cs typeface="Avenir Next Condensed" charset="0"/>
              </a:rPr>
              <a:t>function body</a:t>
            </a:r>
          </a:p>
        </p:txBody>
      </p:sp>
      <p:sp>
        <p:nvSpPr>
          <p:cNvPr id="8" name="Rectangle 7"/>
          <p:cNvSpPr/>
          <p:nvPr/>
        </p:nvSpPr>
        <p:spPr>
          <a:xfrm>
            <a:off x="1324034" y="2342335"/>
            <a:ext cx="2100648" cy="4448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return type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9438" y="2342335"/>
            <a:ext cx="1802227" cy="4448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function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9649" y="2334097"/>
            <a:ext cx="2242752" cy="4530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list of parameters 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2450755" y="3981666"/>
            <a:ext cx="230659" cy="1878227"/>
          </a:xfrm>
          <a:prstGeom prst="leftBrace">
            <a:avLst>
              <a:gd name="adj1" fmla="val 8333"/>
              <a:gd name="adj2" fmla="val 50952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cxnSpLocks/>
            <a:stCxn id="6" idx="3"/>
          </p:cNvCxnSpPr>
          <p:nvPr/>
        </p:nvCxnSpPr>
        <p:spPr>
          <a:xfrm flipV="1">
            <a:off x="2080054" y="3643629"/>
            <a:ext cx="572534" cy="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11" idx="1"/>
          </p:cNvCxnSpPr>
          <p:nvPr/>
        </p:nvCxnSpPr>
        <p:spPr>
          <a:xfrm flipV="1">
            <a:off x="2080054" y="4938660"/>
            <a:ext cx="370701" cy="122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H="1">
            <a:off x="2723735" y="3025145"/>
            <a:ext cx="634315" cy="15838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cxnSpLocks/>
            <a:stCxn id="9" idx="2"/>
          </p:cNvCxnSpPr>
          <p:nvPr/>
        </p:nvCxnSpPr>
        <p:spPr>
          <a:xfrm rot="5400000">
            <a:off x="4051277" y="3011347"/>
            <a:ext cx="663444" cy="21510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cxnSpLocks/>
          </p:cNvCxnSpPr>
          <p:nvPr/>
        </p:nvCxnSpPr>
        <p:spPr>
          <a:xfrm rot="5400000">
            <a:off x="6140694" y="2782738"/>
            <a:ext cx="671685" cy="6640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8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Formally speaking, a function is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defined</a:t>
            </a:r>
            <a:r>
              <a:rPr lang="en-US" dirty="0"/>
              <a:t> using a function definition which </a:t>
            </a:r>
          </a:p>
          <a:p>
            <a:r>
              <a:rPr lang="en-US" sz="2400" dirty="0"/>
              <a:t>Describes how a function computes the value it returns </a:t>
            </a:r>
          </a:p>
          <a:p>
            <a:r>
              <a:rPr lang="en-US" sz="2400" dirty="0"/>
              <a:t>Consists of 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function header </a:t>
            </a:r>
            <a:r>
              <a:rPr lang="en-US" sz="2400" dirty="0"/>
              <a:t>followed by 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function body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8477" y="4022989"/>
            <a:ext cx="5600409" cy="2801472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Syntax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	</a:t>
            </a:r>
            <a:r>
              <a:rPr lang="en-US" sz="2000" dirty="0" err="1">
                <a:solidFill>
                  <a:srgbClr val="0070C0"/>
                </a:solidFill>
              </a:rPr>
              <a:t>type_ret</a:t>
            </a:r>
            <a:r>
              <a:rPr lang="en-US" sz="2000" dirty="0">
                <a:solidFill>
                  <a:srgbClr val="0070C0"/>
                </a:solidFill>
              </a:rPr>
              <a:t>	 </a:t>
            </a:r>
            <a:r>
              <a:rPr lang="en-US" sz="2000" dirty="0" err="1">
                <a:solidFill>
                  <a:schemeClr val="accent4"/>
                </a:solidFill>
              </a:rPr>
              <a:t>func_name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>
                <a:solidFill>
                  <a:srgbClr val="E46C0A"/>
                </a:solidFill>
              </a:rPr>
              <a:t>type1 par1, type2 par2, …</a:t>
            </a:r>
            <a:r>
              <a:rPr lang="en-US" sz="2000" dirty="0">
                <a:solidFill>
                  <a:srgbClr val="0070C0"/>
                </a:solidFill>
              </a:rPr>
              <a:t>)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{  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	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// variable declarations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		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	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// executable statements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		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} 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319" y="4525496"/>
            <a:ext cx="1622854" cy="444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venir Next Condensed" charset="0"/>
                <a:ea typeface="Avenir Next Condensed" charset="0"/>
                <a:cs typeface="Avenir Next Condensed" charset="0"/>
              </a:rPr>
              <a:t>function header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61319" y="5365756"/>
            <a:ext cx="1622854" cy="576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venir Next Condensed" charset="0"/>
                <a:ea typeface="Avenir Next Condensed" charset="0"/>
                <a:cs typeface="Avenir Next Condensed" charset="0"/>
              </a:rPr>
              <a:t>function body</a:t>
            </a:r>
          </a:p>
          <a:p>
            <a:pPr algn="ctr"/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embraced by </a:t>
            </a:r>
            <a:r>
              <a:rPr lang="en-US" sz="1600" b="1" dirty="0">
                <a:latin typeface="Avenir Next Condensed" charset="0"/>
                <a:ea typeface="Avenir Next Condensed" charset="0"/>
                <a:cs typeface="Avenir Next Condensed" charset="0"/>
              </a:rPr>
              <a:t>{}</a:t>
            </a:r>
          </a:p>
        </p:txBody>
      </p:sp>
      <p:sp>
        <p:nvSpPr>
          <p:cNvPr id="8" name="Left Brace 7"/>
          <p:cNvSpPr/>
          <p:nvPr/>
        </p:nvSpPr>
        <p:spPr>
          <a:xfrm>
            <a:off x="2561967" y="4945626"/>
            <a:ext cx="230659" cy="1571537"/>
          </a:xfrm>
          <a:prstGeom prst="leftBrace">
            <a:avLst>
              <a:gd name="adj1" fmla="val 8333"/>
              <a:gd name="adj2" fmla="val 50952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2084173" y="4657302"/>
            <a:ext cx="815546" cy="90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2084173" y="5654081"/>
            <a:ext cx="477794" cy="9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28153" y="3446339"/>
            <a:ext cx="2100648" cy="4448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type of return value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93557" y="3421626"/>
            <a:ext cx="1802227" cy="4448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function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33767" y="3298060"/>
            <a:ext cx="2926491" cy="5684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list of parameters </a:t>
            </a:r>
            <a:b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</a:br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(types and names)</a:t>
            </a:r>
          </a:p>
        </p:txBody>
      </p:sp>
      <p:cxnSp>
        <p:nvCxnSpPr>
          <p:cNvPr id="23" name="Curved Connector 22"/>
          <p:cNvCxnSpPr/>
          <p:nvPr/>
        </p:nvCxnSpPr>
        <p:spPr>
          <a:xfrm rot="16200000" flipH="1">
            <a:off x="3032455" y="4104436"/>
            <a:ext cx="634313" cy="15837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6" idx="2"/>
          </p:cNvCxnSpPr>
          <p:nvPr/>
        </p:nvCxnSpPr>
        <p:spPr>
          <a:xfrm rot="5400000">
            <a:off x="4088492" y="4094604"/>
            <a:ext cx="634315" cy="1780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7" idx="2"/>
          </p:cNvCxnSpPr>
          <p:nvPr/>
        </p:nvCxnSpPr>
        <p:spPr>
          <a:xfrm rot="5400000">
            <a:off x="6497080" y="4000849"/>
            <a:ext cx="634312" cy="3655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6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6430"/>
            <a:ext cx="8229600" cy="4969392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buClr>
                <a:schemeClr val="tx1"/>
              </a:buClr>
              <a:buFont typeface="Arial"/>
              <a:buChar char="•"/>
            </a:pPr>
            <a:r>
              <a:rPr lang="en-US" dirty="0"/>
              <a:t>How to call (or invoke) a function?</a:t>
            </a:r>
          </a:p>
          <a:p>
            <a:pPr marL="342900" lvl="1" indent="-342900">
              <a:spcBef>
                <a:spcPts val="1200"/>
              </a:spcBef>
              <a:buClr>
                <a:schemeClr val="tx1"/>
              </a:buClr>
              <a:buFont typeface="Arial"/>
              <a:buChar char="•"/>
            </a:pPr>
            <a:r>
              <a:rPr lang="en-US" dirty="0"/>
              <a:t>Think about how you use the pre-specified function sqrt()?</a:t>
            </a:r>
          </a:p>
          <a:p>
            <a:pPr marL="342900" lvl="1" indent="-342900">
              <a:spcBef>
                <a:spcPts val="1200"/>
              </a:spcBef>
              <a:buClr>
                <a:schemeClr val="tx1"/>
              </a:buClr>
              <a:buFont typeface="Arial"/>
              <a:buChar char="•"/>
            </a:pPr>
            <a:r>
              <a:rPr lang="en-US" dirty="0"/>
              <a:t>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function call </a:t>
            </a:r>
            <a:r>
              <a:rPr lang="en-US" dirty="0"/>
              <a:t>(i.e., the process of calling a function) is made using the function name with the necessary parameters </a:t>
            </a:r>
          </a:p>
          <a:p>
            <a:pPr lvl="1"/>
            <a:r>
              <a:rPr lang="en-US" sz="2000" dirty="0"/>
              <a:t>A function call is itself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an expression</a:t>
            </a:r>
            <a:r>
              <a:rPr lang="en-US" sz="2000" dirty="0"/>
              <a:t>, and can be put in any places where an expression is expected </a:t>
            </a:r>
          </a:p>
          <a:p>
            <a:pPr lvl="1"/>
            <a:r>
              <a:rPr lang="en-US" sz="2000" dirty="0"/>
              <a:t>Example: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6212" y="4623171"/>
            <a:ext cx="5225044" cy="5403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z =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larger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2.5, 5.0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39454" y="5482666"/>
            <a:ext cx="1718559" cy="4208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Function name</a:t>
            </a:r>
          </a:p>
        </p:txBody>
      </p:sp>
      <p:cxnSp>
        <p:nvCxnSpPr>
          <p:cNvPr id="9" name="Straight Arrow Connector 8"/>
          <p:cNvCxnSpPr>
            <a:cxnSpLocks/>
            <a:stCxn id="15" idx="0"/>
          </p:cNvCxnSpPr>
          <p:nvPr/>
        </p:nvCxnSpPr>
        <p:spPr>
          <a:xfrm flipV="1">
            <a:off x="1824219" y="5085655"/>
            <a:ext cx="1488997" cy="394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604995" y="5085653"/>
            <a:ext cx="652586" cy="397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693920" y="5480651"/>
            <a:ext cx="2076614" cy="5990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Parameters as input </a:t>
            </a:r>
            <a:r>
              <a:rPr lang="en-US" sz="1600">
                <a:latin typeface="Avenir Next Condensed" charset="0"/>
                <a:ea typeface="Avenir Next Condensed" charset="0"/>
                <a:cs typeface="Avenir Next Condensed" charset="0"/>
              </a:rPr>
              <a:t>to function</a:t>
            </a:r>
            <a:endParaRPr lang="en-US" sz="16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2877" y="5480233"/>
            <a:ext cx="2502683" cy="876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Return values from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larger()</a:t>
            </a:r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 after function call is assigned to the variable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z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C3077C-2351-9140-92EE-6A1A0EFD76A7}"/>
              </a:ext>
            </a:extLst>
          </p:cNvPr>
          <p:cNvCxnSpPr>
            <a:cxnSpLocks/>
          </p:cNvCxnSpPr>
          <p:nvPr/>
        </p:nvCxnSpPr>
        <p:spPr>
          <a:xfrm flipV="1">
            <a:off x="4474885" y="5085653"/>
            <a:ext cx="0" cy="394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1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/>
              <a:t>Parameters vs. arguments </a:t>
            </a:r>
          </a:p>
          <a:p>
            <a:pPr lvl="1"/>
            <a:r>
              <a:rPr lang="en-US" sz="2000" dirty="0"/>
              <a:t>The parameters used in the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function definition </a:t>
            </a:r>
            <a:r>
              <a:rPr lang="en-US" sz="2000" dirty="0"/>
              <a:t>are called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formal parameters</a:t>
            </a:r>
            <a:r>
              <a:rPr lang="en-US" sz="2000" dirty="0"/>
              <a:t> or simply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parameters</a:t>
            </a:r>
            <a:r>
              <a:rPr lang="en-US" sz="2000" dirty="0"/>
              <a:t>. They are placeholders in the function. </a:t>
            </a:r>
            <a:br>
              <a:rPr lang="en-US" sz="20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sz="2000" dirty="0"/>
              <a:t>The actual values passed to a function in a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function call </a:t>
            </a:r>
            <a:r>
              <a:rPr lang="en-US" sz="2000" dirty="0"/>
              <a:t>are referred to as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actual parameters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arguments</a:t>
            </a:r>
            <a:r>
              <a:rPr lang="en-US" sz="2000" dirty="0"/>
              <a:t>. They are the actual values used in the execution of the function to produce the return value.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4444" y="2896258"/>
            <a:ext cx="4924135" cy="1254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double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solidFill>
                  <a:schemeClr val="accent4"/>
                </a:solidFill>
                <a:latin typeface="Menlo" charset="0"/>
                <a:ea typeface="Menlo" charset="0"/>
                <a:cs typeface="Menlo" charset="0"/>
              </a:rPr>
              <a:t>larger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double x, double y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{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	…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539261" y="5519955"/>
            <a:ext cx="3651814" cy="7084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 = </a:t>
            </a:r>
            <a:r>
              <a:rPr lang="en-US" sz="1600" b="1" dirty="0">
                <a:solidFill>
                  <a:schemeClr val="accent4"/>
                </a:solidFill>
                <a:latin typeface="Menlo" charset="0"/>
                <a:ea typeface="Menlo" charset="0"/>
                <a:cs typeface="Menlo" charset="0"/>
              </a:rPr>
              <a:t>larger </a:t>
            </a:r>
            <a:r>
              <a:rPr lang="en-US" sz="16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b="1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2.5, 5.0 </a:t>
            </a:r>
            <a:r>
              <a:rPr lang="en-US" sz="16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85542" y="3457783"/>
            <a:ext cx="101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cs typeface="Chalkduster"/>
              </a:rPr>
              <a:t>parameters</a:t>
            </a:r>
            <a:endParaRPr lang="en-US" sz="1400" dirty="0">
              <a:cs typeface="Chalkdust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8579" y="6238549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cs typeface="Chalkduster"/>
              </a:rPr>
              <a:t>arguments</a:t>
            </a:r>
            <a:endParaRPr lang="en-US" sz="1400" dirty="0">
              <a:cs typeface="Chalkduster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7BEF4B-C4C4-8046-B102-6F560696B6CA}"/>
              </a:ext>
            </a:extLst>
          </p:cNvPr>
          <p:cNvGrpSpPr/>
          <p:nvPr/>
        </p:nvGrpSpPr>
        <p:grpSpPr>
          <a:xfrm>
            <a:off x="3460750" y="3302590"/>
            <a:ext cx="3424792" cy="315373"/>
            <a:chOff x="3460750" y="3302590"/>
            <a:chExt cx="3424792" cy="315373"/>
          </a:xfrm>
        </p:grpSpPr>
        <p:sp>
          <p:nvSpPr>
            <p:cNvPr id="35" name="Freeform 34"/>
            <p:cNvSpPr/>
            <p:nvPr/>
          </p:nvSpPr>
          <p:spPr>
            <a:xfrm>
              <a:off x="4686968" y="3302590"/>
              <a:ext cx="2198574" cy="315373"/>
            </a:xfrm>
            <a:custGeom>
              <a:avLst/>
              <a:gdLst>
                <a:gd name="connsiteX0" fmla="*/ 0 w 1384184"/>
                <a:gd name="connsiteY0" fmla="*/ 0 h 385893"/>
                <a:gd name="connsiteX1" fmla="*/ 0 w 1384184"/>
                <a:gd name="connsiteY1" fmla="*/ 385893 h 385893"/>
                <a:gd name="connsiteX2" fmla="*/ 1384184 w 1384184"/>
                <a:gd name="connsiteY2" fmla="*/ 385893 h 38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4184" h="385893">
                  <a:moveTo>
                    <a:pt x="0" y="0"/>
                  </a:moveTo>
                  <a:lnTo>
                    <a:pt x="0" y="385893"/>
                  </a:lnTo>
                  <a:lnTo>
                    <a:pt x="1384184" y="385893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40BC463-CBF9-D44D-B2F9-4BFFE2F0F003}"/>
                </a:ext>
              </a:extLst>
            </p:cNvPr>
            <p:cNvCxnSpPr/>
            <p:nvPr/>
          </p:nvCxnSpPr>
          <p:spPr>
            <a:xfrm>
              <a:off x="3460750" y="3302590"/>
              <a:ext cx="22542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DE63DD-DD0E-C340-B975-89D13315B066}"/>
              </a:ext>
            </a:extLst>
          </p:cNvPr>
          <p:cNvGrpSpPr/>
          <p:nvPr/>
        </p:nvGrpSpPr>
        <p:grpSpPr>
          <a:xfrm>
            <a:off x="4070350" y="6035465"/>
            <a:ext cx="2482850" cy="385893"/>
            <a:chOff x="4070350" y="6035465"/>
            <a:chExt cx="2482850" cy="385893"/>
          </a:xfrm>
        </p:grpSpPr>
        <p:sp>
          <p:nvSpPr>
            <p:cNvPr id="36" name="Freeform 35"/>
            <p:cNvSpPr/>
            <p:nvPr/>
          </p:nvSpPr>
          <p:spPr>
            <a:xfrm>
              <a:off x="4756150" y="6035465"/>
              <a:ext cx="1797050" cy="385893"/>
            </a:xfrm>
            <a:custGeom>
              <a:avLst/>
              <a:gdLst>
                <a:gd name="connsiteX0" fmla="*/ 0 w 1384184"/>
                <a:gd name="connsiteY0" fmla="*/ 0 h 385893"/>
                <a:gd name="connsiteX1" fmla="*/ 0 w 1384184"/>
                <a:gd name="connsiteY1" fmla="*/ 385893 h 385893"/>
                <a:gd name="connsiteX2" fmla="*/ 1384184 w 1384184"/>
                <a:gd name="connsiteY2" fmla="*/ 385893 h 38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4184" h="385893">
                  <a:moveTo>
                    <a:pt x="0" y="0"/>
                  </a:moveTo>
                  <a:lnTo>
                    <a:pt x="0" y="385893"/>
                  </a:lnTo>
                  <a:lnTo>
                    <a:pt x="1384184" y="385893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3B4A4C6-7175-CC48-A18F-9E9E705E8AC9}"/>
                </a:ext>
              </a:extLst>
            </p:cNvPr>
            <p:cNvCxnSpPr>
              <a:cxnSpLocks/>
            </p:cNvCxnSpPr>
            <p:nvPr/>
          </p:nvCxnSpPr>
          <p:spPr>
            <a:xfrm>
              <a:off x="4070350" y="6042405"/>
              <a:ext cx="12890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06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arguments used in a function call can be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constants</a:t>
            </a:r>
            <a:r>
              <a:rPr lang="en-US" dirty="0"/>
              <a:t>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variables</a:t>
            </a:r>
            <a:r>
              <a:rPr lang="en-US" dirty="0"/>
              <a:t>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expressions</a:t>
            </a:r>
            <a:r>
              <a:rPr lang="en-US" dirty="0"/>
              <a:t>, or even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function calls</a:t>
            </a:r>
            <a:r>
              <a:rPr lang="en-US" dirty="0"/>
              <a:t>, e.g.,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In using expressions as arguments, the expressions will be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evaluated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to produce a value before the function call is made </a:t>
            </a:r>
          </a:p>
          <a:p>
            <a:r>
              <a:rPr lang="en-US" dirty="0"/>
              <a:t>Since a function call is also an expression, the mechanism of using function calls as arguments is identical to that of using expressions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397837"/>
            <a:ext cx="7937500" cy="1619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0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z1 = </a:t>
            </a:r>
            <a:r>
              <a:rPr lang="en-US" sz="1600" b="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larger</a:t>
            </a:r>
            <a:r>
              <a:rPr lang="en-US" sz="16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2.5, 5.0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				// constants </a:t>
            </a:r>
            <a:b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0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z2 = </a:t>
            </a:r>
            <a:r>
              <a:rPr lang="en-US" sz="1600" b="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larger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one, two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				// variables</a:t>
            </a:r>
            <a:b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0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z3 = </a:t>
            </a:r>
            <a:r>
              <a:rPr lang="en-US" sz="1600" b="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larger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one – 2, two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			// expressions</a:t>
            </a:r>
            <a:b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00" dirty="0">
                <a:solidFill>
                  <a:schemeClr val="tx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z4 = </a:t>
            </a:r>
            <a:r>
              <a:rPr lang="en-US" sz="1600" b="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larger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2.5, </a:t>
            </a:r>
            <a:r>
              <a:rPr lang="en-US" sz="1600" b="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larger 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3, 5.0</a:t>
            </a: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 // a function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427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10625</TotalTime>
  <Words>2958</Words>
  <Application>Microsoft Macintosh PowerPoint</Application>
  <PresentationFormat>On-screen Show (4:3)</PresentationFormat>
  <Paragraphs>490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Avenir Next</vt:lpstr>
      <vt:lpstr>Avenir Next Condensed</vt:lpstr>
      <vt:lpstr>Calibri</vt:lpstr>
      <vt:lpstr>Calibri Light</vt:lpstr>
      <vt:lpstr>Consolas</vt:lpstr>
      <vt:lpstr>Menlo</vt:lpstr>
      <vt:lpstr>1_Office Theme</vt:lpstr>
      <vt:lpstr>Module 5 Guidance Notes (5.2)  Functions </vt:lpstr>
      <vt:lpstr>Defining Your Own Functions</vt:lpstr>
      <vt:lpstr>Defining Your Own Functions</vt:lpstr>
      <vt:lpstr>Defining Your Own Functions</vt:lpstr>
      <vt:lpstr>Function Definition</vt:lpstr>
      <vt:lpstr>Function Definition </vt:lpstr>
      <vt:lpstr>Function Call</vt:lpstr>
      <vt:lpstr>Function Call</vt:lpstr>
      <vt:lpstr>Function Call</vt:lpstr>
      <vt:lpstr>Function Declaration</vt:lpstr>
      <vt:lpstr>Function Declaration</vt:lpstr>
      <vt:lpstr>Function Declaration</vt:lpstr>
      <vt:lpstr>Function Call - Flow of Control</vt:lpstr>
      <vt:lpstr>Function Call - Flow of Control</vt:lpstr>
      <vt:lpstr>Function Call - Flow of Control</vt:lpstr>
      <vt:lpstr>Function Call - Flow of Control</vt:lpstr>
      <vt:lpstr>Function Call - Flow of Control</vt:lpstr>
      <vt:lpstr>Function Call - Flow of Control</vt:lpstr>
      <vt:lpstr>Function Call - Flow of Control</vt:lpstr>
      <vt:lpstr>Function Call - Flow of Control</vt:lpstr>
      <vt:lpstr>Function Call - Flow of Control</vt:lpstr>
      <vt:lpstr>Function Call - Flow of Control</vt:lpstr>
      <vt:lpstr>Function Call - Flow of Control</vt:lpstr>
      <vt:lpstr>Function Call - Flow of Control</vt:lpstr>
      <vt:lpstr>Function Call - Flow of Control</vt:lpstr>
      <vt:lpstr>Void Functions</vt:lpstr>
      <vt:lpstr>Void Functions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ENGG1112 Computer Programming and Applications</dc:title>
  <dc:subject/>
  <dc:creator>Macbook Pro 2014</dc:creator>
  <cp:keywords/>
  <dc:description/>
  <cp:lastModifiedBy>lykchoi</cp:lastModifiedBy>
  <cp:revision>644</cp:revision>
  <cp:lastPrinted>2017-09-13T13:37:06Z</cp:lastPrinted>
  <dcterms:created xsi:type="dcterms:W3CDTF">2014-07-29T08:55:03Z</dcterms:created>
  <dcterms:modified xsi:type="dcterms:W3CDTF">2021-02-18T06:53:50Z</dcterms:modified>
  <cp:category/>
</cp:coreProperties>
</file>