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6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8" r:id="rId10"/>
    <p:sldId id="297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34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067AC2-121E-FD48-B2BC-A9B5C8A7D4FE}">
          <p14:sldIdLst>
            <p14:sldId id="256"/>
            <p14:sldId id="289"/>
            <p14:sldId id="290"/>
            <p14:sldId id="291"/>
            <p14:sldId id="292"/>
            <p14:sldId id="293"/>
            <p14:sldId id="294"/>
            <p14:sldId id="295"/>
            <p14:sldId id="298"/>
            <p14:sldId id="297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3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B73"/>
    <a:srgbClr val="FF6699"/>
    <a:srgbClr val="FF66CC"/>
    <a:srgbClr val="FEF4EC"/>
    <a:srgbClr val="91E41E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31" autoAdjust="0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7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970B9-02AE-0D4A-AC2C-25A677C7C916}" type="datetimeFigureOut">
              <a:rPr lang="en-US" smtClean="0"/>
              <a:pPr/>
              <a:t>2/18/21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DA67C-559B-DF49-BDFA-0F43542B70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940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8D069-5FD0-D649-8F1E-5F986D8C99D8}" type="datetimeFigureOut">
              <a:rPr lang="en-US" smtClean="0"/>
              <a:pPr/>
              <a:t>2/18/21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90DB7-2DE3-C342-B55B-305DF2A92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808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90DB7-2DE3-C342-B55B-305DF2A92E2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7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76939"/>
            <a:ext cx="7772400" cy="211028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974"/>
            <a:ext cx="6400800" cy="882329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685800" y="4392750"/>
            <a:ext cx="7772400" cy="25916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A2D5F323-9395-A24C-8003-89F99F5948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A2D5F323-9395-A24C-8003-89F99F5948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ENGG1112-02 C++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A2D5F323-9395-A24C-8003-89F99F5948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" charset="0"/>
          <a:ea typeface="Avenir Next" charset="0"/>
          <a:cs typeface="Avenir Next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Module 5 Guidance Notes (5.3)</a:t>
            </a:r>
            <a:br>
              <a:rPr lang="en-US" sz="1800" dirty="0"/>
            </a:br>
            <a:br>
              <a:rPr lang="en-US" sz="1800" dirty="0"/>
            </a:br>
            <a:r>
              <a:rPr lang="en-US" sz="4800" dirty="0"/>
              <a:t>Functions</a:t>
            </a:r>
            <a:br>
              <a:rPr lang="en-HK" sz="4800" dirty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200" dirty="0"/>
              <a:t>ENGG1340</a:t>
            </a:r>
            <a:br>
              <a:rPr lang="en-US" sz="1200" dirty="0"/>
            </a:br>
            <a:r>
              <a:rPr lang="en-US" sz="1600" dirty="0"/>
              <a:t>Computer Programming II</a:t>
            </a:r>
            <a:endParaRPr lang="en-US" sz="11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0F1524B-9D5B-6E4F-9DD1-933BF1D932E0}"/>
              </a:ext>
            </a:extLst>
          </p:cNvPr>
          <p:cNvSpPr txBox="1">
            <a:spLocks/>
          </p:cNvSpPr>
          <p:nvPr/>
        </p:nvSpPr>
        <p:spPr>
          <a:xfrm>
            <a:off x="3603171" y="4571519"/>
            <a:ext cx="2471057" cy="882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200" dirty="0"/>
              <a:t>COMP2113</a:t>
            </a:r>
            <a:br>
              <a:rPr lang="en-US" sz="1200" dirty="0"/>
            </a:br>
            <a:r>
              <a:rPr lang="en-US" sz="1600" dirty="0"/>
              <a:t>Programming Technologies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08082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 of Variables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1619" y="1417638"/>
            <a:ext cx="6606591" cy="4589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344488" algn="l"/>
                <a:tab pos="687388" algn="l"/>
              </a:tabLst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using namespace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main()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da-DK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a-DK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da-DK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 = 0;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da-DK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a-DK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da-DK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"Outer </a:t>
            </a:r>
            <a:r>
              <a:rPr lang="da-DK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block</a:t>
            </a:r>
            <a:r>
              <a:rPr lang="da-DK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: i = " &lt;&lt; i &lt;&lt; </a:t>
            </a:r>
            <a:r>
              <a:rPr lang="da-DK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da-DK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endParaRPr lang="da-DK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da-DK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{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da-DK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da-DK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da-DK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 = 100;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da-DK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da-DK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da-DK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"Inner </a:t>
            </a:r>
            <a:r>
              <a:rPr lang="da-DK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block</a:t>
            </a:r>
            <a:r>
              <a:rPr lang="da-DK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: i = " &lt;&lt; i &lt;&lt; </a:t>
            </a:r>
            <a:r>
              <a:rPr lang="da-DK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da-DK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da-DK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tabLst>
                <a:tab pos="344488" algn="l"/>
                <a:tab pos="687388" algn="l"/>
              </a:tabLst>
            </a:pPr>
            <a:endParaRPr lang="da-DK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da-DK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a-DK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da-DK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"Outer </a:t>
            </a:r>
            <a:r>
              <a:rPr lang="da-DK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block</a:t>
            </a:r>
            <a:r>
              <a:rPr lang="da-DK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: i = " &lt;&lt; i &lt;&lt; </a:t>
            </a:r>
            <a:r>
              <a:rPr lang="da-DK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da-DK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is-I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return 0;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is-I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14068" y="1136110"/>
            <a:ext cx="2717411" cy="1667959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cs typeface="Times New Roman" pitchFamily="18" charset="0"/>
            </a:endParaRPr>
          </a:p>
          <a:p>
            <a:endParaRPr lang="en-US" sz="1400" dirty="0">
              <a:solidFill>
                <a:schemeClr val="dk1"/>
              </a:solidFill>
              <a:cs typeface="Times New Roman" pitchFamily="18" charset="0"/>
            </a:endParaRPr>
          </a:p>
          <a:p>
            <a:endParaRPr lang="en-US" sz="1400" dirty="0">
              <a:solidFill>
                <a:schemeClr val="dk1"/>
              </a:solidFill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14068" y="888218"/>
            <a:ext cx="172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cs typeface="Chalkduster"/>
              </a:rPr>
              <a:t>Screen output</a:t>
            </a:r>
          </a:p>
        </p:txBody>
      </p:sp>
      <p:sp>
        <p:nvSpPr>
          <p:cNvPr id="9" name="Oval 8"/>
          <p:cNvSpPr/>
          <p:nvPr/>
        </p:nvSpPr>
        <p:spPr>
          <a:xfrm>
            <a:off x="331261" y="3125895"/>
            <a:ext cx="340716" cy="3316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331261" y="5012298"/>
            <a:ext cx="340716" cy="3316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331261" y="4234911"/>
            <a:ext cx="340716" cy="3316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14068" y="1189794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Outer block: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14068" y="1571954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Inner block: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100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14068" y="1954114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Outer block: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0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32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Pass-by-Value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a function call takes place,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values </a:t>
            </a:r>
            <a:r>
              <a:rPr lang="en-US" dirty="0"/>
              <a:t>of the arguments are </a:t>
            </a:r>
            <a:r>
              <a:rPr lang="en-US" dirty="0">
                <a:solidFill>
                  <a:srgbClr val="31859C"/>
                </a:solidFill>
              </a:rPr>
              <a:t>copied </a:t>
            </a:r>
            <a:r>
              <a:rPr lang="en-US" dirty="0"/>
              <a:t>to the formal parameters of the function</a:t>
            </a:r>
          </a:p>
          <a:p>
            <a:r>
              <a:rPr lang="en-US" dirty="0"/>
              <a:t>This mechanism of parameter-passing is known as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pass-by-value </a:t>
            </a:r>
          </a:p>
          <a:p>
            <a:r>
              <a:rPr lang="en-US" dirty="0"/>
              <a:t>Recall that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formal parameters are local variables</a:t>
            </a:r>
          </a:p>
          <a:p>
            <a:pPr lvl="1"/>
            <a:r>
              <a:rPr lang="en-US" dirty="0"/>
              <a:t>Any changes made to their values are local to the function and will not alter the arguments in the calling function</a:t>
            </a:r>
          </a:p>
          <a:p>
            <a:pPr lvl="1"/>
            <a:r>
              <a:rPr lang="en-US" dirty="0"/>
              <a:t>These variables will disappear when the function exits, only the return value of the function will be passed back to the calling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4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Pass-by-Value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4975" y="1417639"/>
            <a:ext cx="4219214" cy="4823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using namespace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computes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the square of an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integer</a:t>
            </a:r>
            <a:endParaRPr lang="fr-FR" sz="1600" dirty="0">
              <a:solidFill>
                <a:schemeClr val="bg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fr-FR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square( </a:t>
            </a:r>
            <a:r>
              <a:rPr lang="fr-FR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x )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x *= x;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344488" algn="l"/>
                <a:tab pos="687388" algn="l"/>
              </a:tabLst>
            </a:pP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main()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a = 10;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a &lt;&lt; " squared: ";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square( a );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a &lt;&lt;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return 0; </a:t>
            </a: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tabLst>
                <a:tab pos="344488" algn="l"/>
                <a:tab pos="687388" algn="l"/>
              </a:tabLst>
            </a:pPr>
            <a:endParaRPr lang="fr-FR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00491" y="2753461"/>
            <a:ext cx="258661" cy="192947"/>
          </a:xfrm>
          <a:prstGeom prst="right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/>
          <p:cNvCxnSpPr>
            <a:stCxn id="55" idx="1"/>
            <a:endCxn id="9" idx="1"/>
          </p:cNvCxnSpPr>
          <p:nvPr/>
        </p:nvCxnSpPr>
        <p:spPr>
          <a:xfrm rot="10800000" flipH="1">
            <a:off x="487215" y="2849936"/>
            <a:ext cx="13276" cy="2198009"/>
          </a:xfrm>
          <a:prstGeom prst="bentConnector3">
            <a:avLst>
              <a:gd name="adj1" fmla="val -172190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435459" y="4951470"/>
            <a:ext cx="310417" cy="192947"/>
            <a:chOff x="4000127" y="4848837"/>
            <a:chExt cx="310417" cy="192947"/>
          </a:xfrm>
          <a:effectLst/>
        </p:grpSpPr>
        <p:sp>
          <p:nvSpPr>
            <p:cNvPr id="55" name="Right Arrow 54"/>
            <p:cNvSpPr/>
            <p:nvPr/>
          </p:nvSpPr>
          <p:spPr>
            <a:xfrm>
              <a:off x="4051883" y="4848837"/>
              <a:ext cx="258661" cy="192947"/>
            </a:xfrm>
            <a:prstGeom prst="rightArrow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000127" y="4848837"/>
              <a:ext cx="66893" cy="192947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089873" y="4848837"/>
              <a:ext cx="66893" cy="192947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585254" y="4910688"/>
            <a:ext cx="1120346" cy="4674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1322" y="444902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98293" y="4913584"/>
            <a:ext cx="691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10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61322" y="247166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x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78441" y="2927537"/>
            <a:ext cx="1120346" cy="4674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98293" y="2940437"/>
            <a:ext cx="691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10</a:t>
            </a:r>
          </a:p>
        </p:txBody>
      </p:sp>
      <p:sp>
        <p:nvSpPr>
          <p:cNvPr id="7" name="Freeform 6"/>
          <p:cNvSpPr/>
          <p:nvPr/>
        </p:nvSpPr>
        <p:spPr>
          <a:xfrm>
            <a:off x="6803814" y="3186570"/>
            <a:ext cx="591261" cy="1878227"/>
          </a:xfrm>
          <a:custGeom>
            <a:avLst/>
            <a:gdLst>
              <a:gd name="connsiteX0" fmla="*/ 197708 w 768600"/>
              <a:gd name="connsiteY0" fmla="*/ 1964725 h 1964725"/>
              <a:gd name="connsiteX1" fmla="*/ 766118 w 768600"/>
              <a:gd name="connsiteY1" fmla="*/ 852617 h 1964725"/>
              <a:gd name="connsiteX2" fmla="*/ 0 w 768600"/>
              <a:gd name="connsiteY2" fmla="*/ 0 h 1964725"/>
              <a:gd name="connsiteX0" fmla="*/ 0 w 875403"/>
              <a:gd name="connsiteY0" fmla="*/ 1927654 h 1927654"/>
              <a:gd name="connsiteX1" fmla="*/ 875093 w 875403"/>
              <a:gd name="connsiteY1" fmla="*/ 852617 h 1927654"/>
              <a:gd name="connsiteX2" fmla="*/ 108975 w 875403"/>
              <a:gd name="connsiteY2" fmla="*/ 0 h 1927654"/>
              <a:gd name="connsiteX0" fmla="*/ 0 w 875403"/>
              <a:gd name="connsiteY0" fmla="*/ 1927654 h 1927654"/>
              <a:gd name="connsiteX1" fmla="*/ 875093 w 875403"/>
              <a:gd name="connsiteY1" fmla="*/ 852617 h 1927654"/>
              <a:gd name="connsiteX2" fmla="*/ 108975 w 875403"/>
              <a:gd name="connsiteY2" fmla="*/ 0 h 1927654"/>
              <a:gd name="connsiteX0" fmla="*/ 0 w 957157"/>
              <a:gd name="connsiteY0" fmla="*/ 1927654 h 1927654"/>
              <a:gd name="connsiteX1" fmla="*/ 956875 w 957157"/>
              <a:gd name="connsiteY1" fmla="*/ 926758 h 1927654"/>
              <a:gd name="connsiteX2" fmla="*/ 108975 w 957157"/>
              <a:gd name="connsiteY2" fmla="*/ 0 h 1927654"/>
              <a:gd name="connsiteX0" fmla="*/ 0 w 957058"/>
              <a:gd name="connsiteY0" fmla="*/ 1878227 h 1878227"/>
              <a:gd name="connsiteX1" fmla="*/ 956875 w 957058"/>
              <a:gd name="connsiteY1" fmla="*/ 877331 h 1878227"/>
              <a:gd name="connsiteX2" fmla="*/ 88529 w 957058"/>
              <a:gd name="connsiteY2" fmla="*/ 0 h 1878227"/>
              <a:gd name="connsiteX0" fmla="*/ 0 w 936615"/>
              <a:gd name="connsiteY0" fmla="*/ 1878227 h 1878227"/>
              <a:gd name="connsiteX1" fmla="*/ 936428 w 936615"/>
              <a:gd name="connsiteY1" fmla="*/ 556055 h 1878227"/>
              <a:gd name="connsiteX2" fmla="*/ 88529 w 936615"/>
              <a:gd name="connsiteY2" fmla="*/ 0 h 1878227"/>
              <a:gd name="connsiteX0" fmla="*/ 0 w 977498"/>
              <a:gd name="connsiteY0" fmla="*/ 1878227 h 1878227"/>
              <a:gd name="connsiteX1" fmla="*/ 977320 w 977498"/>
              <a:gd name="connsiteY1" fmla="*/ 840261 h 1878227"/>
              <a:gd name="connsiteX2" fmla="*/ 88529 w 977498"/>
              <a:gd name="connsiteY2" fmla="*/ 0 h 1878227"/>
              <a:gd name="connsiteX0" fmla="*/ 0 w 977371"/>
              <a:gd name="connsiteY0" fmla="*/ 1878227 h 1878227"/>
              <a:gd name="connsiteX1" fmla="*/ 977320 w 977371"/>
              <a:gd name="connsiteY1" fmla="*/ 840261 h 1878227"/>
              <a:gd name="connsiteX2" fmla="*/ 88529 w 977371"/>
              <a:gd name="connsiteY2" fmla="*/ 0 h 1878227"/>
              <a:gd name="connsiteX0" fmla="*/ 0 w 977401"/>
              <a:gd name="connsiteY0" fmla="*/ 1878227 h 1878227"/>
              <a:gd name="connsiteX1" fmla="*/ 977320 w 977401"/>
              <a:gd name="connsiteY1" fmla="*/ 840261 h 1878227"/>
              <a:gd name="connsiteX2" fmla="*/ 88529 w 977401"/>
              <a:gd name="connsiteY2" fmla="*/ 0 h 1878227"/>
              <a:gd name="connsiteX0" fmla="*/ 0 w 977421"/>
              <a:gd name="connsiteY0" fmla="*/ 1878227 h 1878227"/>
              <a:gd name="connsiteX1" fmla="*/ 977320 w 977421"/>
              <a:gd name="connsiteY1" fmla="*/ 840261 h 1878227"/>
              <a:gd name="connsiteX2" fmla="*/ 88529 w 977421"/>
              <a:gd name="connsiteY2" fmla="*/ 0 h 1878227"/>
              <a:gd name="connsiteX0" fmla="*/ 0 w 978300"/>
              <a:gd name="connsiteY0" fmla="*/ 1878227 h 1878227"/>
              <a:gd name="connsiteX1" fmla="*/ 977320 w 978300"/>
              <a:gd name="connsiteY1" fmla="*/ 840261 h 1878227"/>
              <a:gd name="connsiteX2" fmla="*/ 88529 w 978300"/>
              <a:gd name="connsiteY2" fmla="*/ 0 h 187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8300" h="1878227">
                <a:moveTo>
                  <a:pt x="0" y="1878227"/>
                </a:moveTo>
                <a:cubicBezTo>
                  <a:pt x="750479" y="1658894"/>
                  <a:pt x="942118" y="1363364"/>
                  <a:pt x="977320" y="840261"/>
                </a:cubicBezTo>
                <a:cubicBezTo>
                  <a:pt x="1012522" y="317158"/>
                  <a:pt x="88529" y="0"/>
                  <a:pt x="88529" y="0"/>
                </a:cubicBez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flipH="1">
            <a:off x="7408793" y="3293617"/>
            <a:ext cx="10911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Condensed" charset="0"/>
                <a:ea typeface="Avenir Next Condensed" charset="0"/>
                <a:cs typeface="Avenir Next Condensed" charset="0"/>
              </a:rPr>
              <a:t>Copying of value of  actual argument to formal parameter</a:t>
            </a:r>
          </a:p>
        </p:txBody>
      </p:sp>
      <p:sp>
        <p:nvSpPr>
          <p:cNvPr id="22" name="TextBox 21"/>
          <p:cNvSpPr txBox="1"/>
          <p:nvPr/>
        </p:nvSpPr>
        <p:spPr>
          <a:xfrm flipH="1">
            <a:off x="7408792" y="1511136"/>
            <a:ext cx="1091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Condensed" charset="0"/>
                <a:ea typeface="Avenir Next Condensed" charset="0"/>
                <a:cs typeface="Avenir Next Condensed" charset="0"/>
              </a:rPr>
              <a:t>x is a local variable of the square function</a:t>
            </a:r>
          </a:p>
        </p:txBody>
      </p:sp>
    </p:spTree>
    <p:extLst>
      <p:ext uri="{BB962C8B-B14F-4D97-AF65-F5344CB8AC3E}">
        <p14:creationId xmlns:p14="http://schemas.microsoft.com/office/powerpoint/2010/main" val="394510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5" grpId="0"/>
      <p:bldP spid="16" grpId="0" animBg="1"/>
      <p:bldP spid="17" grpId="0"/>
      <p:bldP spid="7" grpId="0" animBg="1"/>
      <p:bldP spid="8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6084"/>
            <a:ext cx="8229600" cy="1143000"/>
          </a:xfrm>
        </p:spPr>
        <p:txBody>
          <a:bodyPr/>
          <a:lstStyle/>
          <a:p>
            <a:r>
              <a:rPr lang="en-US" dirty="0"/>
              <a:t>Pass-by-Value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4975" y="1417639"/>
            <a:ext cx="4219214" cy="4823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using namespace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computes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the square of an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integer</a:t>
            </a:r>
            <a:endParaRPr lang="fr-FR" sz="1600" dirty="0">
              <a:solidFill>
                <a:schemeClr val="bg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fr-FR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square( </a:t>
            </a:r>
            <a:r>
              <a:rPr lang="fr-FR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x )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x *= x;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344488" algn="l"/>
                <a:tab pos="687388" algn="l"/>
              </a:tabLst>
            </a:pP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main()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a = 10;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a &lt;&lt; " squared: ";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square( a );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a &lt;&lt;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return 0; </a:t>
            </a: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tabLst>
                <a:tab pos="344488" algn="l"/>
                <a:tab pos="687388" algn="l"/>
              </a:tabLst>
            </a:pPr>
            <a:endParaRPr lang="fr-FR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00491" y="3220497"/>
            <a:ext cx="258661" cy="192947"/>
          </a:xfrm>
          <a:prstGeom prst="right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435459" y="4951470"/>
            <a:ext cx="310417" cy="192947"/>
            <a:chOff x="4000127" y="4848837"/>
            <a:chExt cx="310417" cy="192947"/>
          </a:xfrm>
          <a:effectLst/>
        </p:grpSpPr>
        <p:sp>
          <p:nvSpPr>
            <p:cNvPr id="55" name="Right Arrow 54"/>
            <p:cNvSpPr/>
            <p:nvPr/>
          </p:nvSpPr>
          <p:spPr>
            <a:xfrm>
              <a:off x="4051883" y="4848837"/>
              <a:ext cx="258661" cy="192947"/>
            </a:xfrm>
            <a:prstGeom prst="rightArrow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000127" y="4848837"/>
              <a:ext cx="66893" cy="192947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089873" y="4848837"/>
              <a:ext cx="66893" cy="192947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585254" y="4910688"/>
            <a:ext cx="1120346" cy="4674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1322" y="444902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98293" y="4913584"/>
            <a:ext cx="691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10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61322" y="247166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x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78441" y="2927537"/>
            <a:ext cx="1120346" cy="4674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98293" y="2940437"/>
            <a:ext cx="691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99438" y="2958587"/>
            <a:ext cx="691978" cy="39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52877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Pass-by-Value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4975" y="1417639"/>
            <a:ext cx="4219214" cy="4823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using namespace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computes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the square of an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integer</a:t>
            </a:r>
            <a:endParaRPr lang="fr-FR" sz="1600" dirty="0">
              <a:solidFill>
                <a:schemeClr val="bg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fr-FR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square( </a:t>
            </a:r>
            <a:r>
              <a:rPr lang="fr-FR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x )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x *= x;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344488" algn="l"/>
                <a:tab pos="687388" algn="l"/>
              </a:tabLst>
            </a:pP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main()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a = 10;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a &lt;&lt; " squared: ";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square( a );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a &lt;&lt;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return 0; </a:t>
            </a: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tabLst>
                <a:tab pos="344488" algn="l"/>
                <a:tab pos="687388" algn="l"/>
              </a:tabLst>
            </a:pPr>
            <a:endParaRPr lang="fr-FR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00491" y="5194659"/>
            <a:ext cx="258661" cy="192947"/>
          </a:xfrm>
          <a:prstGeom prst="right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85254" y="4910688"/>
            <a:ext cx="1120346" cy="4674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1322" y="444902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98293" y="4913584"/>
            <a:ext cx="691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C57868-41DB-1645-8246-0AED854E3AAA}"/>
              </a:ext>
            </a:extLst>
          </p:cNvPr>
          <p:cNvSpPr txBox="1"/>
          <p:nvPr/>
        </p:nvSpPr>
        <p:spPr>
          <a:xfrm flipH="1">
            <a:off x="5585254" y="2186865"/>
            <a:ext cx="20072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Condensed" charset="0"/>
                <a:ea typeface="Avenir Next Condensed" charset="0"/>
                <a:cs typeface="Avenir Next Condensed" charset="0"/>
              </a:rPr>
              <a:t>Variable </a:t>
            </a:r>
            <a:r>
              <a:rPr lang="en-US" b="1" dirty="0">
                <a:latin typeface="Avenir Next Condensed" charset="0"/>
                <a:ea typeface="Avenir Next Condensed" charset="0"/>
                <a:cs typeface="Avenir Next Condensed" charset="0"/>
              </a:rPr>
              <a:t>x</a:t>
            </a:r>
            <a:r>
              <a:rPr lang="en-US" dirty="0">
                <a:latin typeface="Avenir Next Condensed" charset="0"/>
                <a:ea typeface="Avenir Next Condensed" charset="0"/>
                <a:cs typeface="Avenir Next Condensed" charset="0"/>
              </a:rPr>
              <a:t> disappears (more precisely, the memory location it occupies is released back to the system) upon function completion. </a:t>
            </a:r>
          </a:p>
        </p:txBody>
      </p:sp>
    </p:spTree>
    <p:extLst>
      <p:ext uri="{BB962C8B-B14F-4D97-AF65-F5344CB8AC3E}">
        <p14:creationId xmlns:p14="http://schemas.microsoft.com/office/powerpoint/2010/main" val="166123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Pass-by-Value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232167"/>
            <a:ext cx="6182404" cy="5398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using namespace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s-ES_tradnl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swap(</a:t>
            </a:r>
            <a:r>
              <a:rPr lang="es-ES_tradnl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a, </a:t>
            </a:r>
            <a:r>
              <a:rPr lang="es-ES_tradnl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b)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cout &lt;&lt; </a:t>
            </a: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 = </a:t>
            </a: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a &lt;&lt; </a:t>
            </a: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, b = </a:t>
            </a: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b &lt;&lt; </a:t>
            </a:r>
            <a:r>
              <a:rPr lang="fr-FR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fr-FR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temp</a:t>
            </a: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a;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a = b;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b = </a:t>
            </a:r>
            <a:r>
              <a:rPr lang="fr-FR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temp</a:t>
            </a: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 = </a:t>
            </a: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a &lt;&lt; </a:t>
            </a: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, b = </a:t>
            </a: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b &lt;&lt;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main()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s-ES_tradnl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x = 0, y = 100;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s-ES_tradnl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"x = " &lt;&lt; x &lt;&lt; ", y = " &lt;&lt; y &lt;&lt; </a:t>
            </a:r>
            <a:r>
              <a:rPr lang="es-ES_tradnl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swap(x, y);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s-ES_tradnl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"x = " &lt;&lt; x &lt;&lt; ", y = " &lt;&lt; y &lt;&lt; </a:t>
            </a:r>
            <a:r>
              <a:rPr lang="es-ES_tradnl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s-ES_tradnl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0;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tabLst>
                <a:tab pos="344488" algn="l"/>
                <a:tab pos="687388" algn="l"/>
              </a:tabLst>
            </a:pPr>
            <a:endParaRPr lang="es-ES_tradnl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18073" y="2525541"/>
            <a:ext cx="2626251" cy="1667959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dk1"/>
              </a:solidFill>
              <a:cs typeface="Times New Roman" pitchFamily="18" charset="0"/>
            </a:endParaRPr>
          </a:p>
          <a:p>
            <a:endParaRPr lang="en-US" sz="1600" dirty="0">
              <a:solidFill>
                <a:schemeClr val="dk1"/>
              </a:solidFill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39604" y="2260452"/>
            <a:ext cx="172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cs typeface="Chalkduster"/>
              </a:rPr>
              <a:t>Screen output</a:t>
            </a:r>
          </a:p>
        </p:txBody>
      </p:sp>
      <p:sp>
        <p:nvSpPr>
          <p:cNvPr id="9" name="Oval 8"/>
          <p:cNvSpPr/>
          <p:nvPr/>
        </p:nvSpPr>
        <p:spPr>
          <a:xfrm>
            <a:off x="451927" y="4970491"/>
            <a:ext cx="340716" cy="3316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451927" y="2542169"/>
            <a:ext cx="340716" cy="3316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451927" y="3499698"/>
            <a:ext cx="340716" cy="3316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12" name="Oval 11"/>
          <p:cNvSpPr/>
          <p:nvPr/>
        </p:nvSpPr>
        <p:spPr>
          <a:xfrm>
            <a:off x="451927" y="5468832"/>
            <a:ext cx="340716" cy="3316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18073" y="262879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x = 0, y = 100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18073" y="2953095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 = 0, b = 100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18073" y="327739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 = 100, b = 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18073" y="3601692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x = 0, y = 100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6BBC08-61BF-6641-93D7-0D2358019101}"/>
              </a:ext>
            </a:extLst>
          </p:cNvPr>
          <p:cNvSpPr txBox="1"/>
          <p:nvPr/>
        </p:nvSpPr>
        <p:spPr>
          <a:xfrm>
            <a:off x="4268185" y="1042470"/>
            <a:ext cx="4418615" cy="9233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Suppose we want to swap the values in the variables x and y using the function swap(), what will happen in this program?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C22D8E-E1A6-9D4D-A1C3-E94604C091E2}"/>
              </a:ext>
            </a:extLst>
          </p:cNvPr>
          <p:cNvSpPr txBox="1"/>
          <p:nvPr/>
        </p:nvSpPr>
        <p:spPr>
          <a:xfrm>
            <a:off x="6828849" y="4194553"/>
            <a:ext cx="2015475" cy="338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Avenir Next Condensed" panose="020B0506020202020204" pitchFamily="34" charset="0"/>
              </a:rPr>
              <a:t>It doesn’t work! Why?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A1D98-0FBB-C94B-B7CB-288FF75FD791}"/>
              </a:ext>
            </a:extLst>
          </p:cNvPr>
          <p:cNvSpPr txBox="1"/>
          <p:nvPr/>
        </p:nvSpPr>
        <p:spPr>
          <a:xfrm>
            <a:off x="6172304" y="4533107"/>
            <a:ext cx="2906803" cy="132343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600" dirty="0">
                <a:latin typeface="Avenir Next Condensed" panose="020B0506020202020204" pitchFamily="34" charset="0"/>
              </a:rPr>
              <a:t>Because the variables x and y are passed to swap() using pass-by-value, only the values are transferred to swap(), and swap() can only deal with its local variables a and b. </a:t>
            </a:r>
          </a:p>
        </p:txBody>
      </p:sp>
    </p:spTree>
    <p:extLst>
      <p:ext uri="{BB962C8B-B14F-4D97-AF65-F5344CB8AC3E}">
        <p14:creationId xmlns:p14="http://schemas.microsoft.com/office/powerpoint/2010/main" val="34761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7" grpId="0"/>
      <p:bldP spid="18" grpId="0"/>
      <p:bldP spid="19" grpId="0"/>
      <p:bldP spid="20" grpId="0"/>
      <p:bldP spid="16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Pass-by-Reference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order to allow a function to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modify the arguments (variables) in the calling function</a:t>
            </a:r>
            <a:r>
              <a:rPr lang="en-US" dirty="0"/>
              <a:t>, another parameter-passing mechanism known as </a:t>
            </a:r>
            <a:r>
              <a:rPr lang="en-US" b="1" dirty="0">
                <a:solidFill>
                  <a:srgbClr val="E46C0A"/>
                </a:solidFill>
              </a:rPr>
              <a:t>pass-by-reference </a:t>
            </a:r>
            <a:r>
              <a:rPr lang="en-US" dirty="0"/>
              <a:t>should be used</a:t>
            </a:r>
          </a:p>
          <a:p>
            <a:r>
              <a:rPr lang="en-US" dirty="0"/>
              <a:t>In pass-by-reference</a:t>
            </a:r>
          </a:p>
          <a:p>
            <a:pPr lvl="1"/>
            <a:r>
              <a:rPr lang="en-US" dirty="0"/>
              <a:t>The formal parameters will refer to the same memory cells of the arguments in run-time, and therefore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the arguments must be variables</a:t>
            </a:r>
          </a:p>
          <a:p>
            <a:pPr lvl="1"/>
            <a:r>
              <a:rPr lang="en-US" dirty="0"/>
              <a:t>Any changes made to the values of the formal parameters will be reflected in the arguments as they share the same memory cells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8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Pass-by-Reference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indicate a formal parameter will be passed by reference, 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ampersand sign</a:t>
            </a:r>
            <a:r>
              <a:rPr lang="en-US" dirty="0"/>
              <a:t> </a:t>
            </a:r>
            <a:r>
              <a:rPr lang="en-US" b="1" dirty="0">
                <a:solidFill>
                  <a:srgbClr val="E46C0A"/>
                </a:solidFill>
              </a:rPr>
              <a:t>&amp;</a:t>
            </a:r>
            <a:r>
              <a:rPr lang="en-US" dirty="0">
                <a:solidFill>
                  <a:srgbClr val="E46C0A"/>
                </a:solidFill>
              </a:rPr>
              <a:t> </a:t>
            </a:r>
            <a:r>
              <a:rPr lang="en-US" dirty="0"/>
              <a:t>is placed in front of its identifier in the function header and function declaration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91648" y="3641642"/>
            <a:ext cx="6487250" cy="2302714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Syntax (function header)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</a:t>
            </a:r>
            <a:r>
              <a:rPr lang="en-US" sz="2000" dirty="0" err="1">
                <a:solidFill>
                  <a:srgbClr val="0070C0"/>
                </a:solidFill>
              </a:rPr>
              <a:t>type_ret</a:t>
            </a:r>
            <a:r>
              <a:rPr lang="en-US" sz="2000" dirty="0">
                <a:solidFill>
                  <a:srgbClr val="0070C0"/>
                </a:solidFill>
              </a:rPr>
              <a:t> 	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func_name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type1 </a:t>
            </a:r>
            <a:r>
              <a:rPr lang="en-US" sz="2000" dirty="0">
                <a:solidFill>
                  <a:srgbClr val="E46C0A"/>
                </a:solidFill>
              </a:rPr>
              <a:t>&amp;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par1, type2 </a:t>
            </a:r>
            <a:r>
              <a:rPr lang="en-US" sz="2000" dirty="0">
                <a:solidFill>
                  <a:srgbClr val="E46C0A"/>
                </a:solidFill>
              </a:rPr>
              <a:t>&amp;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par2, …</a:t>
            </a:r>
            <a:r>
              <a:rPr lang="en-US" sz="2000" dirty="0">
                <a:solidFill>
                  <a:srgbClr val="0070C0"/>
                </a:solidFill>
              </a:rPr>
              <a:t>)   </a:t>
            </a:r>
            <a:br>
              <a:rPr lang="en-US" sz="2000" dirty="0">
                <a:solidFill>
                  <a:srgbClr val="0070C0"/>
                </a:solidFill>
              </a:rPr>
            </a:b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b="1" dirty="0"/>
              <a:t>Syntax (function declaration)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</a:t>
            </a:r>
            <a:r>
              <a:rPr lang="en-US" sz="2000" dirty="0" err="1">
                <a:solidFill>
                  <a:srgbClr val="0070C0"/>
                </a:solidFill>
              </a:rPr>
              <a:t>type_ret</a:t>
            </a:r>
            <a:r>
              <a:rPr lang="en-US" sz="2000" dirty="0">
                <a:solidFill>
                  <a:srgbClr val="0070C0"/>
                </a:solidFill>
              </a:rPr>
              <a:t> 	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func_name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type1 </a:t>
            </a:r>
            <a:r>
              <a:rPr lang="en-US" sz="2000" dirty="0">
                <a:solidFill>
                  <a:srgbClr val="E46C0A"/>
                </a:solidFill>
              </a:rPr>
              <a:t>&amp;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par1, type2 </a:t>
            </a:r>
            <a:r>
              <a:rPr lang="en-US" sz="2000" dirty="0">
                <a:solidFill>
                  <a:srgbClr val="E46C0A"/>
                </a:solidFill>
              </a:rPr>
              <a:t>&amp;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par2, …</a:t>
            </a:r>
            <a:r>
              <a:rPr lang="en-US" sz="2000" dirty="0">
                <a:solidFill>
                  <a:srgbClr val="0070C0"/>
                </a:solidFill>
              </a:rPr>
              <a:t>);  </a:t>
            </a:r>
          </a:p>
        </p:txBody>
      </p:sp>
    </p:spTree>
    <p:extLst>
      <p:ext uri="{BB962C8B-B14F-4D97-AF65-F5344CB8AC3E}">
        <p14:creationId xmlns:p14="http://schemas.microsoft.com/office/powerpoint/2010/main" val="4061434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Pass-by-Reference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4975" y="1417638"/>
            <a:ext cx="4219214" cy="5018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using namespace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computes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the square of an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integer</a:t>
            </a:r>
            <a:endParaRPr lang="fr-FR" sz="1600" dirty="0">
              <a:solidFill>
                <a:schemeClr val="bg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fr-FR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square( </a:t>
            </a:r>
            <a:r>
              <a:rPr lang="fr-FR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&amp;x )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x *= x;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344488" algn="l"/>
                <a:tab pos="687388" algn="l"/>
              </a:tabLst>
            </a:pP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main()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a = 10;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a &lt;&lt; " squared: ";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square( a );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a &lt;&lt;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return 0;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tabLst>
                <a:tab pos="344488" algn="l"/>
                <a:tab pos="687388" algn="l"/>
              </a:tabLst>
            </a:pPr>
            <a:endParaRPr lang="fr-FR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00491" y="2728747"/>
            <a:ext cx="258661" cy="192947"/>
          </a:xfrm>
          <a:prstGeom prst="right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/>
          <p:cNvCxnSpPr>
            <a:stCxn id="55" idx="1"/>
            <a:endCxn id="9" idx="1"/>
          </p:cNvCxnSpPr>
          <p:nvPr/>
        </p:nvCxnSpPr>
        <p:spPr>
          <a:xfrm rot="10800000" flipH="1">
            <a:off x="487215" y="2825222"/>
            <a:ext cx="13276" cy="2222723"/>
          </a:xfrm>
          <a:prstGeom prst="bentConnector3">
            <a:avLst>
              <a:gd name="adj1" fmla="val -172190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435459" y="4951470"/>
            <a:ext cx="310417" cy="192947"/>
            <a:chOff x="4000127" y="4848837"/>
            <a:chExt cx="310417" cy="192947"/>
          </a:xfrm>
          <a:effectLst/>
        </p:grpSpPr>
        <p:sp>
          <p:nvSpPr>
            <p:cNvPr id="55" name="Right Arrow 54"/>
            <p:cNvSpPr/>
            <p:nvPr/>
          </p:nvSpPr>
          <p:spPr>
            <a:xfrm>
              <a:off x="4051883" y="4848837"/>
              <a:ext cx="258661" cy="192947"/>
            </a:xfrm>
            <a:prstGeom prst="rightArrow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000127" y="4848837"/>
              <a:ext cx="66893" cy="192947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089873" y="4848837"/>
              <a:ext cx="66893" cy="192947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585254" y="4910688"/>
            <a:ext cx="1120346" cy="4674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1322" y="444902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98293" y="4913584"/>
            <a:ext cx="691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10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61322" y="247166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x</a:t>
            </a:r>
          </a:p>
        </p:txBody>
      </p:sp>
      <p:cxnSp>
        <p:nvCxnSpPr>
          <p:cNvPr id="24" name="Straight Arrow Connector 23"/>
          <p:cNvCxnSpPr>
            <a:stCxn id="45" idx="2"/>
            <a:endCxn id="20" idx="0"/>
          </p:cNvCxnSpPr>
          <p:nvPr/>
        </p:nvCxnSpPr>
        <p:spPr>
          <a:xfrm>
            <a:off x="6138614" y="2933330"/>
            <a:ext cx="0" cy="1515693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flipH="1">
            <a:off x="6315906" y="3091011"/>
            <a:ext cx="1758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Condensed" charset="0"/>
                <a:ea typeface="Avenir Next Condensed" charset="0"/>
                <a:cs typeface="Avenir Next Condensed" charset="0"/>
              </a:rPr>
              <a:t>Formal parameter refers to the same memory location as the argument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42549F-8C6E-0F4F-BCC5-67AC8BFAC36C}"/>
              </a:ext>
            </a:extLst>
          </p:cNvPr>
          <p:cNvGrpSpPr/>
          <p:nvPr/>
        </p:nvGrpSpPr>
        <p:grpSpPr>
          <a:xfrm>
            <a:off x="2749100" y="1439160"/>
            <a:ext cx="5881656" cy="1289587"/>
            <a:chOff x="2749100" y="1439160"/>
            <a:chExt cx="5881656" cy="128958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FC63D3-DBD0-B644-B730-E1AF76F49093}"/>
                </a:ext>
              </a:extLst>
            </p:cNvPr>
            <p:cNvSpPr txBox="1"/>
            <p:nvPr/>
          </p:nvSpPr>
          <p:spPr>
            <a:xfrm flipH="1">
              <a:off x="5066812" y="1439160"/>
              <a:ext cx="35639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Next Condensed" charset="0"/>
                  <a:ea typeface="Avenir Next Condensed" charset="0"/>
                  <a:cs typeface="Avenir Next Condensed" charset="0"/>
                </a:rPr>
                <a:t>Note the </a:t>
              </a:r>
              <a:r>
                <a:rPr lang="en-US" b="1" dirty="0">
                  <a:latin typeface="Avenir Next Condensed" charset="0"/>
                  <a:ea typeface="Avenir Next Condensed" charset="0"/>
                  <a:cs typeface="Avenir Next Condensed" charset="0"/>
                </a:rPr>
                <a:t>&amp;</a:t>
              </a:r>
              <a:r>
                <a:rPr lang="en-US" dirty="0">
                  <a:latin typeface="Avenir Next Condensed" charset="0"/>
                  <a:ea typeface="Avenir Next Condensed" charset="0"/>
                  <a:cs typeface="Avenir Next Condensed" charset="0"/>
                </a:rPr>
                <a:t> to indicate that the formal parameter x is pass-by-reference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13C456D-7CD4-C040-BBA7-C7608AD3F597}"/>
                </a:ext>
              </a:extLst>
            </p:cNvPr>
            <p:cNvCxnSpPr>
              <a:stCxn id="17" idx="3"/>
            </p:cNvCxnSpPr>
            <p:nvPr/>
          </p:nvCxnSpPr>
          <p:spPr>
            <a:xfrm flipH="1">
              <a:off x="2749100" y="1762326"/>
              <a:ext cx="2317712" cy="9664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140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5" grpId="0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207C2DB-F2CB-7248-99DB-6A89B050796D}"/>
              </a:ext>
            </a:extLst>
          </p:cNvPr>
          <p:cNvSpPr/>
          <p:nvPr/>
        </p:nvSpPr>
        <p:spPr>
          <a:xfrm>
            <a:off x="674975" y="1417638"/>
            <a:ext cx="4219214" cy="5018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using namespace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computes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the square of an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integer</a:t>
            </a:r>
            <a:endParaRPr lang="fr-FR" sz="1600" dirty="0">
              <a:solidFill>
                <a:schemeClr val="bg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fr-FR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square( </a:t>
            </a:r>
            <a:r>
              <a:rPr lang="fr-FR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&amp;x )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x *= x;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344488" algn="l"/>
                <a:tab pos="687388" algn="l"/>
              </a:tabLst>
            </a:pP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main()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a = 10;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a &lt;&lt; " squared: ";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square( a );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a &lt;&lt;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return 0;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tabLst>
                <a:tab pos="344488" algn="l"/>
                <a:tab pos="687388" algn="l"/>
              </a:tabLst>
            </a:pPr>
            <a:endParaRPr lang="fr-FR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Pass-by-Reference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00491" y="3247729"/>
            <a:ext cx="258661" cy="192947"/>
          </a:xfrm>
          <a:prstGeom prst="right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435459" y="4951470"/>
            <a:ext cx="310417" cy="192947"/>
            <a:chOff x="4000127" y="4848837"/>
            <a:chExt cx="310417" cy="192947"/>
          </a:xfrm>
          <a:effectLst/>
        </p:grpSpPr>
        <p:sp>
          <p:nvSpPr>
            <p:cNvPr id="55" name="Right Arrow 54"/>
            <p:cNvSpPr/>
            <p:nvPr/>
          </p:nvSpPr>
          <p:spPr>
            <a:xfrm>
              <a:off x="4051883" y="4848837"/>
              <a:ext cx="258661" cy="192947"/>
            </a:xfrm>
            <a:prstGeom prst="rightArrow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000127" y="4848837"/>
              <a:ext cx="66893" cy="192947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089873" y="4848837"/>
              <a:ext cx="66893" cy="192947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585254" y="4910688"/>
            <a:ext cx="1120346" cy="4674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1322" y="444902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98293" y="4913584"/>
            <a:ext cx="691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61322" y="247166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x</a:t>
            </a:r>
          </a:p>
        </p:txBody>
      </p:sp>
      <p:cxnSp>
        <p:nvCxnSpPr>
          <p:cNvPr id="24" name="Straight Arrow Connector 23"/>
          <p:cNvCxnSpPr>
            <a:stCxn id="45" idx="2"/>
            <a:endCxn id="20" idx="0"/>
          </p:cNvCxnSpPr>
          <p:nvPr/>
        </p:nvCxnSpPr>
        <p:spPr>
          <a:xfrm>
            <a:off x="6138614" y="2933330"/>
            <a:ext cx="0" cy="1515693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61222" y="4933893"/>
            <a:ext cx="691978" cy="39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34826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1824"/>
              </a:spcBef>
            </a:pPr>
            <a:r>
              <a:rPr lang="en-US" dirty="0"/>
              <a:t>Variables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declared within a function</a:t>
            </a:r>
            <a:r>
              <a:rPr lang="en-US" dirty="0"/>
              <a:t>, including formal parameters, are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private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local</a:t>
            </a:r>
            <a:r>
              <a:rPr lang="en-US" dirty="0"/>
              <a:t> to that particular function, i.e., no other function can have direct access to them </a:t>
            </a:r>
          </a:p>
          <a:p>
            <a:pPr>
              <a:spcBef>
                <a:spcPts val="1824"/>
              </a:spcBef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Local variables </a:t>
            </a:r>
            <a:r>
              <a:rPr lang="en-US" dirty="0"/>
              <a:t>in a function come into existence only when the function is called, and disappear when the function is exited </a:t>
            </a:r>
          </a:p>
          <a:p>
            <a:pPr lvl="1">
              <a:spcBef>
                <a:spcPts val="624"/>
              </a:spcBef>
            </a:pPr>
            <a:r>
              <a:rPr lang="en-US" dirty="0"/>
              <a:t>Do not retain their values from one function call to another </a:t>
            </a:r>
          </a:p>
          <a:p>
            <a:pPr lvl="1">
              <a:spcBef>
                <a:spcPts val="624"/>
              </a:spcBef>
            </a:pPr>
            <a:r>
              <a:rPr lang="en-US" dirty="0"/>
              <a:t>Their values must be explicitly set upon each entry </a:t>
            </a:r>
          </a:p>
          <a:p>
            <a:pPr>
              <a:spcBef>
                <a:spcPts val="1824"/>
              </a:spcBef>
            </a:pPr>
            <a:r>
              <a:rPr lang="en-US" dirty="0"/>
              <a:t>Local variables declared within the same function must have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unique</a:t>
            </a:r>
            <a:r>
              <a:rPr lang="en-US" dirty="0"/>
              <a:t> identifiers, whereas local variables of different functions may use the same identifier </a:t>
            </a:r>
          </a:p>
          <a:p>
            <a:pPr>
              <a:spcBef>
                <a:spcPts val="1824"/>
              </a:spcBef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798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EA00227-64BB-9B4B-8F29-CAA9F5BF1FC7}"/>
              </a:ext>
            </a:extLst>
          </p:cNvPr>
          <p:cNvSpPr/>
          <p:nvPr/>
        </p:nvSpPr>
        <p:spPr>
          <a:xfrm>
            <a:off x="674975" y="1417638"/>
            <a:ext cx="4219214" cy="5018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using namespace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computes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the square of an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integer</a:t>
            </a:r>
            <a:endParaRPr lang="fr-FR" sz="1600" dirty="0">
              <a:solidFill>
                <a:schemeClr val="bg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fr-FR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square( </a:t>
            </a:r>
            <a:r>
              <a:rPr lang="fr-FR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&amp;x )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x *= x;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344488" algn="l"/>
                <a:tab pos="687388" algn="l"/>
              </a:tabLst>
            </a:pP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main()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a = 10;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a &lt;&lt; " squared: ";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square( a );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a &lt;&lt;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return 0;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tabLst>
                <a:tab pos="344488" algn="l"/>
                <a:tab pos="687388" algn="l"/>
              </a:tabLst>
            </a:pPr>
            <a:endParaRPr lang="fr-FR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Pass-by-Reference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00491" y="5182302"/>
            <a:ext cx="258661" cy="192947"/>
          </a:xfrm>
          <a:prstGeom prst="right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85254" y="4910688"/>
            <a:ext cx="1120346" cy="4674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1322" y="444902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98293" y="4913584"/>
            <a:ext cx="691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1222" y="4933893"/>
            <a:ext cx="691978" cy="39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130651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Pass-by-Reference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85847"/>
            <a:ext cx="2133600" cy="365125"/>
          </a:xfrm>
        </p:spPr>
        <p:txBody>
          <a:bodyPr/>
          <a:lstStyle/>
          <a:p>
            <a:fld id="{A2D5F323-9395-A24C-8003-89F99F5948A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7200" y="1232167"/>
            <a:ext cx="6182404" cy="5398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using namespace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s-ES_tradnl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swap(</a:t>
            </a:r>
            <a:r>
              <a:rPr lang="es-ES_tradnl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&amp;a, </a:t>
            </a:r>
            <a:r>
              <a:rPr lang="es-ES_tradnl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&amp;b)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cout &lt;&lt; </a:t>
            </a: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 = </a:t>
            </a: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a &lt;&lt; </a:t>
            </a: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, b = </a:t>
            </a: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b &lt;&lt; </a:t>
            </a:r>
            <a:r>
              <a:rPr lang="fr-FR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fr-FR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temp</a:t>
            </a: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a;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a = b;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b = </a:t>
            </a:r>
            <a:r>
              <a:rPr lang="fr-FR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temp</a:t>
            </a:r>
            <a:r>
              <a:rPr lang="fr-FR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 = </a:t>
            </a: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a &lt;&lt; </a:t>
            </a: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, b = </a:t>
            </a: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b &lt;&lt;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main()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s-ES_tradnl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x = 0, y = 100;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s-ES_tradnl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"x = " &lt;&lt; x &lt;&lt; ", y = " &lt;&lt; y &lt;&lt; </a:t>
            </a:r>
            <a:r>
              <a:rPr lang="es-ES_tradnl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swap(x, y);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s-ES_tradnl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"x = " &lt;&lt; x &lt;&lt; ", y = " &lt;&lt; y &lt;&lt; </a:t>
            </a:r>
            <a:r>
              <a:rPr lang="es-ES_tradnl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s-ES_tradnl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0;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s-ES_tradnl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tabLst>
                <a:tab pos="344488" algn="l"/>
                <a:tab pos="687388" algn="l"/>
              </a:tabLst>
            </a:pPr>
            <a:endParaRPr lang="es-ES_tradnl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19908" y="3010631"/>
            <a:ext cx="2626251" cy="1667959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dk1"/>
              </a:solidFill>
              <a:cs typeface="Times New Roman" pitchFamily="18" charset="0"/>
            </a:endParaRPr>
          </a:p>
          <a:p>
            <a:endParaRPr lang="en-US" sz="1600" dirty="0">
              <a:solidFill>
                <a:schemeClr val="dk1"/>
              </a:solidFill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66036" y="2735298"/>
            <a:ext cx="172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cs typeface="Chalkduster"/>
              </a:rPr>
              <a:t>Screen output</a:t>
            </a:r>
          </a:p>
        </p:txBody>
      </p:sp>
      <p:sp>
        <p:nvSpPr>
          <p:cNvPr id="22" name="Oval 21"/>
          <p:cNvSpPr/>
          <p:nvPr/>
        </p:nvSpPr>
        <p:spPr>
          <a:xfrm>
            <a:off x="451927" y="4970491"/>
            <a:ext cx="340716" cy="3316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451927" y="2542169"/>
            <a:ext cx="340716" cy="3316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451927" y="3499698"/>
            <a:ext cx="340716" cy="3316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451927" y="5468832"/>
            <a:ext cx="340716" cy="3316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50769" y="313456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x = 0, y = 100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50769" y="345886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 = 0, b = 100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50769" y="378316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 = 100, b = 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50769" y="410746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x = 100, y =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78CE5C-9F27-3B42-89FD-2D82F7100FA9}"/>
              </a:ext>
            </a:extLst>
          </p:cNvPr>
          <p:cNvSpPr txBox="1"/>
          <p:nvPr/>
        </p:nvSpPr>
        <p:spPr>
          <a:xfrm>
            <a:off x="4268185" y="1151430"/>
            <a:ext cx="4418615" cy="6463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happens if we use pass-by-reference for the swap function?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BCC35-6D51-1644-BA1D-E8075BECEF0A}"/>
              </a:ext>
            </a:extLst>
          </p:cNvPr>
          <p:cNvSpPr txBox="1"/>
          <p:nvPr/>
        </p:nvSpPr>
        <p:spPr>
          <a:xfrm>
            <a:off x="6250769" y="4955589"/>
            <a:ext cx="2693944" cy="1077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Avenir Next Condensed" panose="020B0506020202020204" pitchFamily="34" charset="0"/>
              </a:rPr>
              <a:t>The formal parameters a and b in swap() refer to the memory locations of the arguments x and y, respectively.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BDD848-BDA5-E042-A407-39C01FF5ABE5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2176863" y="5434326"/>
            <a:ext cx="4073906" cy="59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51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Pass-by-Reference vs. </a:t>
            </a:r>
            <a:br>
              <a:rPr lang="en-US" dirty="0"/>
            </a:br>
            <a:r>
              <a:rPr lang="en-US" dirty="0"/>
              <a:t>Value-Returning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1621020"/>
            <a:ext cx="8584442" cy="4607393"/>
          </a:xfrm>
        </p:spPr>
        <p:txBody>
          <a:bodyPr/>
          <a:lstStyle/>
          <a:p>
            <a:r>
              <a:rPr lang="en-US" dirty="0">
                <a:solidFill>
                  <a:srgbClr val="E46C0A"/>
                </a:solidFill>
              </a:rPr>
              <a:t>Call by Reference</a:t>
            </a:r>
            <a:r>
              <a:rPr lang="en-US" dirty="0"/>
              <a:t>:  modify the values of the actual parameters in the calling function</a:t>
            </a:r>
          </a:p>
          <a:p>
            <a:r>
              <a:rPr lang="en-US" dirty="0">
                <a:solidFill>
                  <a:srgbClr val="E46C0A"/>
                </a:solidFill>
              </a:rPr>
              <a:t>Value-Returning Function</a:t>
            </a:r>
            <a:r>
              <a:rPr lang="en-US" dirty="0"/>
              <a:t>:  returning a value that can be used by the calling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2931" y="4006953"/>
            <a:ext cx="3022641" cy="1176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squareByValue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200" b="1" dirty="0">
                <a:latin typeface="Consolas" charset="0"/>
                <a:ea typeface="Consolas" charset="0"/>
                <a:cs typeface="Consolas" charset="0"/>
              </a:rPr>
              <a:t> number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return number *= number; </a:t>
            </a:r>
            <a:br>
              <a:rPr lang="en-US" sz="12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2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04028" y="4006953"/>
            <a:ext cx="3536569" cy="1176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squareByReference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200" b="1" dirty="0">
                <a:latin typeface="Consolas" charset="0"/>
                <a:ea typeface="Consolas" charset="0"/>
                <a:cs typeface="Consolas" charset="0"/>
              </a:rPr>
              <a:t> &amp;number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)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number *= number; </a:t>
            </a:r>
            <a:br>
              <a:rPr lang="en-US" sz="12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2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66537" y="5040946"/>
            <a:ext cx="3248575" cy="13154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Caller's argument not modified,</a:t>
            </a:r>
            <a:br>
              <a:rPr lang="en-US" dirty="0"/>
            </a:br>
            <a:r>
              <a:rPr lang="en-US" dirty="0"/>
              <a:t> return result by </a:t>
            </a:r>
            <a:r>
              <a:rPr lang="en-US" b="1" dirty="0"/>
              <a:t>return value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2932" y="3729954"/>
            <a:ext cx="1723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cs typeface="Chalkduster"/>
              </a:rPr>
              <a:t>Call by Value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29564" y="3729954"/>
            <a:ext cx="2502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cs typeface="Chalkduster"/>
              </a:rPr>
              <a:t>Call by Reference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813799" y="5040946"/>
            <a:ext cx="4057245" cy="13154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dirty="0"/>
              <a:t>Caller's argument modified,</a:t>
            </a:r>
          </a:p>
          <a:p>
            <a:pPr algn="ctr"/>
            <a:r>
              <a:rPr lang="en-US" dirty="0"/>
              <a:t>result stores in the </a:t>
            </a:r>
            <a:r>
              <a:rPr lang="en-US" b="1" dirty="0"/>
              <a:t>reference parameter</a:t>
            </a:r>
          </a:p>
        </p:txBody>
      </p:sp>
    </p:spTree>
    <p:extLst>
      <p:ext uri="{BB962C8B-B14F-4D97-AF65-F5344CB8AC3E}">
        <p14:creationId xmlns:p14="http://schemas.microsoft.com/office/powerpoint/2010/main" val="559770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28236" cy="1143000"/>
          </a:xfrm>
        </p:spPr>
        <p:txBody>
          <a:bodyPr>
            <a:noAutofit/>
          </a:bodyPr>
          <a:lstStyle/>
          <a:p>
            <a:r>
              <a:rPr lang="en-US" sz="3200" dirty="0"/>
              <a:t>Pass-by-Reference vs. </a:t>
            </a:r>
            <a:br>
              <a:rPr lang="en-US" sz="3200" dirty="0"/>
            </a:br>
            <a:r>
              <a:rPr lang="en-US" sz="3200" dirty="0"/>
              <a:t>Value-Returning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6603" y="2123753"/>
            <a:ext cx="6749628" cy="4261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squareByValue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); 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squareByReference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&amp; ); 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main()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x = 2;</a:t>
            </a:r>
          </a:p>
          <a:p>
            <a:r>
              <a:rPr lang="de-DE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e-DE" sz="1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de-DE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400" dirty="0" err="1">
                <a:latin typeface="Consolas" charset="0"/>
                <a:ea typeface="Consolas" charset="0"/>
                <a:cs typeface="Consolas" charset="0"/>
              </a:rPr>
              <a:t>z</a:t>
            </a:r>
            <a:r>
              <a:rPr lang="de-DE" sz="1400" dirty="0">
                <a:latin typeface="Consolas" charset="0"/>
                <a:ea typeface="Consolas" charset="0"/>
                <a:cs typeface="Consolas" charset="0"/>
              </a:rPr>
              <a:t> = 4;</a:t>
            </a:r>
          </a:p>
          <a:p>
            <a:endParaRPr lang="de-DE" sz="1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&lt;&lt; "x = " &lt;&lt; x &lt;&lt; " before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squareByValue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\n";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&lt;&lt; "Value returned by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squareByValue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: "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	&lt;&lt;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squareByValue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 x )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&lt;&lt; "x = " &lt;&lt; x &lt;&lt; " after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squareByValue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\n" &lt;&lt;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&lt;&lt; "z = " &lt;&lt; z &lt;&lt; " before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squareByReference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" &lt;&lt;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squareByReference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 z );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&lt;&lt; "z = " &lt;&lt; z &lt;&lt; " after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squareByReference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" &lt;&lt;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return 0;</a:t>
            </a:r>
          </a:p>
          <a:p>
            <a:r>
              <a:rPr lang="fr-FR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548834" y="1174101"/>
            <a:ext cx="3558564" cy="2553521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x = 2 before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squareByValue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Value returned by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squareByValue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: 4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x = 2 after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squareByValue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z = 4 before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squareByReference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z = 16 after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squareByReference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dk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0" y="3727622"/>
            <a:ext cx="1388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cs typeface="Chalkduster"/>
              </a:rPr>
              <a:t>Screen 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1FD978-FA21-A34E-89C3-8D3C8551BCFF}"/>
              </a:ext>
            </a:extLst>
          </p:cNvPr>
          <p:cNvSpPr txBox="1"/>
          <p:nvPr/>
        </p:nvSpPr>
        <p:spPr>
          <a:xfrm>
            <a:off x="6746316" y="4202905"/>
            <a:ext cx="2262000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Avenir Next Condensed" panose="020B0506020202020204" pitchFamily="34" charset="0"/>
              </a:rPr>
              <a:t>Return value of </a:t>
            </a:r>
            <a:r>
              <a:rPr lang="en-US" sz="1400" dirty="0" err="1">
                <a:latin typeface="Avenir Next Condensed" panose="020B0506020202020204" pitchFamily="34" charset="0"/>
              </a:rPr>
              <a:t>squareByValue</a:t>
            </a:r>
            <a:r>
              <a:rPr lang="en-US" sz="1400" dirty="0">
                <a:latin typeface="Avenir Next Condensed" panose="020B0506020202020204" pitchFamily="34" charset="0"/>
              </a:rPr>
              <a:t>() is used by the </a:t>
            </a:r>
            <a:r>
              <a:rPr lang="en-US" sz="1400" dirty="0" err="1">
                <a:latin typeface="Avenir Next Condensed" panose="020B0506020202020204" pitchFamily="34" charset="0"/>
              </a:rPr>
              <a:t>cout</a:t>
            </a:r>
            <a:r>
              <a:rPr lang="en-US" sz="1400" dirty="0">
                <a:latin typeface="Avenir Next Condensed" panose="020B0506020202020204" pitchFamily="34" charset="0"/>
              </a:rPr>
              <a:t> </a:t>
            </a:r>
            <a:r>
              <a:rPr lang="en-US" sz="1400" dirty="0" err="1">
                <a:latin typeface="Avenir Next Condensed" panose="020B0506020202020204" pitchFamily="34" charset="0"/>
              </a:rPr>
              <a:t>expresssion</a:t>
            </a:r>
            <a:r>
              <a:rPr lang="en-US" sz="1400" dirty="0">
                <a:latin typeface="Avenir Next Condensed" panose="020B0506020202020204" pitchFamily="34" charset="0"/>
              </a:rPr>
              <a:t>.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C74B44-9382-4348-BF17-B392A5F45600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392129" y="4464515"/>
            <a:ext cx="33541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1ED305-E6C7-AB44-BCE4-F50C16D0AA98}"/>
              </a:ext>
            </a:extLst>
          </p:cNvPr>
          <p:cNvSpPr txBox="1"/>
          <p:nvPr/>
        </p:nvSpPr>
        <p:spPr>
          <a:xfrm>
            <a:off x="6746316" y="5201408"/>
            <a:ext cx="2262000" cy="7386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Avenir Next Condensed" panose="020B0506020202020204" pitchFamily="34" charset="0"/>
              </a:rPr>
              <a:t>Result of computation by </a:t>
            </a:r>
            <a:r>
              <a:rPr lang="en-US" sz="1400" dirty="0" err="1">
                <a:latin typeface="Avenir Next Condensed" panose="020B0506020202020204" pitchFamily="34" charset="0"/>
              </a:rPr>
              <a:t>squareByReference</a:t>
            </a:r>
            <a:r>
              <a:rPr lang="en-US" sz="1400" dirty="0">
                <a:latin typeface="Avenir Next Condensed" panose="020B0506020202020204" pitchFamily="34" charset="0"/>
              </a:rPr>
              <a:t>() is updated in z.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147FFE-ADD3-CD4E-997E-37921EBC88EC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114860" y="5356614"/>
            <a:ext cx="3631456" cy="214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00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Pass-by-Reference vs. </a:t>
            </a:r>
            <a:br>
              <a:rPr lang="en-US" dirty="0"/>
            </a:br>
            <a:r>
              <a:rPr lang="en-US" dirty="0"/>
              <a:t>Value-Returning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2" y="1594970"/>
            <a:ext cx="8857398" cy="4633443"/>
          </a:xfrm>
        </p:spPr>
        <p:txBody>
          <a:bodyPr/>
          <a:lstStyle/>
          <a:p>
            <a:r>
              <a:rPr lang="en-US" dirty="0"/>
              <a:t>Good programming style:</a:t>
            </a:r>
          </a:p>
          <a:p>
            <a:pPr lvl="1"/>
            <a:r>
              <a:rPr lang="en-US" dirty="0"/>
              <a:t>If a function needs to return more than one values, use a </a:t>
            </a:r>
            <a:br>
              <a:rPr lang="en-US" dirty="0"/>
            </a:br>
            <a:r>
              <a:rPr lang="en-US" b="1" dirty="0">
                <a:solidFill>
                  <a:srgbClr val="E46C0A"/>
                </a:solidFill>
              </a:rPr>
              <a:t>void function</a:t>
            </a:r>
            <a:r>
              <a:rPr lang="en-US" dirty="0"/>
              <a:t> with </a:t>
            </a:r>
            <a:r>
              <a:rPr lang="en-US" b="1" dirty="0">
                <a:solidFill>
                  <a:srgbClr val="E46C0A"/>
                </a:solidFill>
              </a:rPr>
              <a:t>reference parameters</a:t>
            </a:r>
            <a:r>
              <a:rPr lang="en-US" dirty="0"/>
              <a:t> to return the values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39864" y="3042257"/>
            <a:ext cx="6892056" cy="3008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double CONVERSION = 2.54;</a:t>
            </a:r>
          </a:p>
          <a:p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INCHES_IN_FOOT = 12;</a:t>
            </a:r>
          </a:p>
          <a:p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CENTIMETERS_IN_METER = 100;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metersAndCentTofeetAndInches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mt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ct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&amp; f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&amp; in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centimeters;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centimeters =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mt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* CENTIMETERS_IN_METER +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ct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in = (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) (centimeters / CONVERSION); 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= in / INCHES_IN_FOOT;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= in % INCHES_IN_FOOT;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B8DBDF-C1D3-5440-A67B-14A18F23433D}"/>
              </a:ext>
            </a:extLst>
          </p:cNvPr>
          <p:cNvSpPr txBox="1"/>
          <p:nvPr/>
        </p:nvSpPr>
        <p:spPr>
          <a:xfrm>
            <a:off x="6494206" y="4971355"/>
            <a:ext cx="2262000" cy="13849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Avenir Next Condensed" panose="020B0506020202020204" pitchFamily="34" charset="0"/>
              </a:rPr>
              <a:t>f and in are the computation results.  </a:t>
            </a:r>
          </a:p>
          <a:p>
            <a:r>
              <a:rPr lang="en-US" sz="1400" dirty="0">
                <a:latin typeface="Avenir Next Condensed" panose="020B0506020202020204" pitchFamily="34" charset="0"/>
              </a:rPr>
              <a:t>Think about how the calling functions can call this function and access the results through the arguments after function call.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F755CA-87B5-B643-9756-58E5BE20D3DD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4294732" y="5397257"/>
            <a:ext cx="2199474" cy="266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1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86602" y="1417638"/>
            <a:ext cx="8780706" cy="481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What’s the output of the following program?</a:t>
            </a:r>
          </a:p>
          <a:p>
            <a:pPr marL="0" indent="0">
              <a:buNone/>
            </a:pPr>
            <a:r>
              <a:rPr lang="en-US" sz="2000" dirty="0"/>
              <a:t>Try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dry run </a:t>
            </a:r>
            <a:r>
              <a:rPr lang="en-US" sz="2000" dirty="0"/>
              <a:t>(i.e., trace manually without using the computer to run) the program to obtain the result.  Then run it on your computer to check the result.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Exercise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8315" y="2560638"/>
            <a:ext cx="6749628" cy="4123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using namespace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figureMeOut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&amp;x,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y,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&amp;z) {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x &lt;&lt; ' ' &lt;&lt; y &lt;&lt; ' ' &lt;&lt; z &lt;&lt;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x = 1;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y = 2;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z = 3;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x &lt;&lt; ' ' &lt;&lt; y &lt;&lt; ' ' &lt;&lt; z &lt;&lt;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a=10, b=20, c=30;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figureMeOut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(a, b, c);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>
                <a:latin typeface="Consolas" charset="0"/>
                <a:ea typeface="Consolas" charset="0"/>
                <a:cs typeface="Consolas" charset="0"/>
              </a:rPr>
              <a:t>&lt;&lt; a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&lt;&lt; ' ' </a:t>
            </a:r>
            <a:r>
              <a:rPr lang="en-US" sz="1600">
                <a:latin typeface="Consolas" charset="0"/>
                <a:ea typeface="Consolas" charset="0"/>
                <a:cs typeface="Consolas" charset="0"/>
              </a:rPr>
              <a:t>&lt;&lt; b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&lt;&lt; ' ' </a:t>
            </a:r>
            <a:r>
              <a:rPr lang="en-US" sz="1600">
                <a:latin typeface="Consolas" charset="0"/>
                <a:ea typeface="Consolas" charset="0"/>
                <a:cs typeface="Consolas" charset="0"/>
              </a:rPr>
              <a:t>&lt;&lt; c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7927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to Quick 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Screen output: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5EEAB6-F3BB-B749-BA69-E2EED5C1AD38}"/>
              </a:ext>
            </a:extLst>
          </p:cNvPr>
          <p:cNvSpPr/>
          <p:nvPr/>
        </p:nvSpPr>
        <p:spPr>
          <a:xfrm>
            <a:off x="1554971" y="2324475"/>
            <a:ext cx="3558564" cy="2518895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10 20 30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1 2 3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1 20 3</a:t>
            </a:r>
          </a:p>
          <a:p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dk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40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967312" y="1319134"/>
            <a:ext cx="4825287" cy="5213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Menlo" panose="020B0609030804020204" pitchFamily="49" charset="0"/>
                <a:cs typeface="Consolas" charset="0"/>
              </a:rPr>
              <a:t>#include &lt;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Menlo" panose="020B0609030804020204" pitchFamily="49" charset="0"/>
                <a:cs typeface="Consolas" charset="0"/>
              </a:rPr>
              <a:t>iostream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Menlo" panose="020B0609030804020204" pitchFamily="49" charset="0"/>
                <a:cs typeface="Consolas" charset="0"/>
              </a:rPr>
              <a:t>&gt; </a:t>
            </a:r>
            <a:br>
              <a:rPr lang="en-US" sz="1600" dirty="0">
                <a:solidFill>
                  <a:schemeClr val="tx1"/>
                </a:solidFill>
                <a:latin typeface="Consolas" charset="0"/>
                <a:ea typeface="Menlo" panose="020B0609030804020204" pitchFamily="49" charset="0"/>
                <a:cs typeface="Consolas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charset="0"/>
                <a:ea typeface="Menlo" panose="020B0609030804020204" pitchFamily="49" charset="0"/>
                <a:cs typeface="Consolas" charset="0"/>
              </a:rPr>
              <a:t>using namespace std; </a:t>
            </a:r>
          </a:p>
          <a:p>
            <a:pPr>
              <a:tabLst>
                <a:tab pos="344488" algn="l"/>
                <a:tab pos="687388" algn="l"/>
              </a:tabLst>
            </a:pPr>
            <a:br>
              <a:rPr lang="en-US" sz="1600" dirty="0">
                <a:solidFill>
                  <a:schemeClr val="tx1"/>
                </a:solidFill>
                <a:latin typeface="Consolas" charset="0"/>
                <a:ea typeface="Menlo" panose="020B0609030804020204" pitchFamily="49" charset="0"/>
                <a:cs typeface="Consolas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charset="0"/>
                <a:ea typeface="Menlo" panose="020B0609030804020204" pitchFamily="49" charset="0"/>
                <a:cs typeface="Consolas" charset="0"/>
              </a:rPr>
              <a:t>double larger(double </a:t>
            </a:r>
            <a:r>
              <a:rPr lang="en-US" sz="1600" b="1" dirty="0">
                <a:solidFill>
                  <a:srgbClr val="0000FF"/>
                </a:solidFill>
                <a:latin typeface="Consolas" charset="0"/>
                <a:ea typeface="Menlo" panose="020B0609030804020204" pitchFamily="49" charset="0"/>
                <a:cs typeface="Consolas" charset="0"/>
              </a:rPr>
              <a:t>x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Menlo" panose="020B0609030804020204" pitchFamily="49" charset="0"/>
                <a:cs typeface="Consolas" charset="0"/>
              </a:rPr>
              <a:t>, double </a:t>
            </a:r>
            <a:r>
              <a:rPr lang="en-US" sz="1600" b="1" dirty="0">
                <a:solidFill>
                  <a:srgbClr val="0000FF"/>
                </a:solidFill>
                <a:latin typeface="Consolas" charset="0"/>
                <a:ea typeface="Menlo" panose="020B0609030804020204" pitchFamily="49" charset="0"/>
                <a:cs typeface="Consolas" charset="0"/>
              </a:rPr>
              <a:t>y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Menlo" panose="020B0609030804020204" pitchFamily="49" charset="0"/>
                <a:cs typeface="Consolas" charset="0"/>
              </a:rPr>
              <a:t>)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Menlo" panose="020B0609030804020204" pitchFamily="49" charset="0"/>
                <a:cs typeface="Consolas" charset="0"/>
              </a:rPr>
              <a:t>{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Menlo" panose="020B0609030804020204" pitchFamily="49" charset="0"/>
                <a:cs typeface="Consolas" charset="0"/>
              </a:rPr>
              <a:t>	double </a:t>
            </a:r>
            <a:r>
              <a:rPr lang="en-US" sz="1600" b="1" dirty="0">
                <a:solidFill>
                  <a:schemeClr val="tx1"/>
                </a:solidFill>
                <a:latin typeface="Consolas" charset="0"/>
                <a:ea typeface="Menlo" panose="020B0609030804020204" pitchFamily="49" charset="0"/>
                <a:cs typeface="Consolas" charset="0"/>
              </a:rPr>
              <a:t>max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Menlo" panose="020B0609030804020204" pitchFamily="49" charset="0"/>
                <a:cs typeface="Consolas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Menlo" panose="020B0609030804020204" pitchFamily="49" charset="0"/>
                <a:cs typeface="Consolas" charset="0"/>
              </a:rPr>
              <a:t>	max = (x &gt;= y)? x : y;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600" dirty="0">
              <a:solidFill>
                <a:schemeClr val="tx1"/>
              </a:solidFill>
              <a:latin typeface="Consolas" charset="0"/>
              <a:ea typeface="Menlo" panose="020B0609030804020204" pitchFamily="49" charset="0"/>
              <a:cs typeface="Consolas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Menlo" panose="020B0609030804020204" pitchFamily="49" charset="0"/>
                <a:cs typeface="Consolas" charset="0"/>
              </a:rPr>
              <a:t>	return max;</a:t>
            </a:r>
            <a:br>
              <a:rPr lang="en-US" sz="1600" dirty="0">
                <a:solidFill>
                  <a:schemeClr val="tx1"/>
                </a:solidFill>
                <a:latin typeface="Consolas" charset="0"/>
                <a:ea typeface="Menlo" panose="020B0609030804020204" pitchFamily="49" charset="0"/>
                <a:cs typeface="Consolas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charset="0"/>
                <a:ea typeface="Menlo" panose="020B0609030804020204" pitchFamily="49" charset="0"/>
                <a:cs typeface="Consolas" charset="0"/>
              </a:rPr>
              <a:t>} 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600" dirty="0">
              <a:solidFill>
                <a:schemeClr val="tx1"/>
              </a:solidFill>
              <a:latin typeface="Consolas" charset="0"/>
              <a:ea typeface="Menlo" panose="020B0609030804020204" pitchFamily="49" charset="0"/>
              <a:cs typeface="Consolas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onsolas" charset="0"/>
                <a:ea typeface="Menlo" panose="020B0609030804020204" pitchFamily="49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Menlo" panose="020B0609030804020204" pitchFamily="49" charset="0"/>
                <a:cs typeface="Consolas" charset="0"/>
              </a:rPr>
              <a:t> main()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Menlo" panose="020B0609030804020204" pitchFamily="49" charset="0"/>
                <a:cs typeface="Consolas" charset="0"/>
              </a:rPr>
              <a:t>{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Menlo" panose="020B0609030804020204" pitchFamily="49" charset="0"/>
                <a:cs typeface="Consolas" charset="0"/>
              </a:rPr>
              <a:t>	double </a:t>
            </a:r>
            <a:r>
              <a:rPr lang="en-US" sz="1600" b="1" dirty="0">
                <a:solidFill>
                  <a:srgbClr val="0000FF"/>
                </a:solidFill>
                <a:latin typeface="Consolas" charset="0"/>
                <a:ea typeface="Menlo" panose="020B0609030804020204" pitchFamily="49" charset="0"/>
                <a:cs typeface="Consolas" charset="0"/>
              </a:rPr>
              <a:t>a</a:t>
            </a:r>
            <a:r>
              <a:rPr lang="en-US" sz="1600" b="1" dirty="0">
                <a:solidFill>
                  <a:schemeClr val="tx1"/>
                </a:solidFill>
                <a:latin typeface="Consolas" charset="0"/>
                <a:ea typeface="Menlo" panose="020B0609030804020204" pitchFamily="49" charset="0"/>
                <a:cs typeface="Consolas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Menlo" panose="020B0609030804020204" pitchFamily="49" charset="0"/>
                <a:cs typeface="Consolas" charset="0"/>
              </a:rPr>
              <a:t>= 2.5, </a:t>
            </a:r>
            <a:r>
              <a:rPr lang="en-US" sz="1600" b="1" dirty="0">
                <a:solidFill>
                  <a:srgbClr val="0000FF"/>
                </a:solidFill>
                <a:latin typeface="Consolas" charset="0"/>
                <a:ea typeface="Menlo" panose="020B0609030804020204" pitchFamily="49" charset="0"/>
                <a:cs typeface="Consolas" charset="0"/>
              </a:rPr>
              <a:t>b</a:t>
            </a:r>
            <a:r>
              <a:rPr lang="en-US" sz="1600" dirty="0">
                <a:solidFill>
                  <a:srgbClr val="0000FF"/>
                </a:solidFill>
                <a:latin typeface="Consolas" charset="0"/>
                <a:ea typeface="Menlo" panose="020B0609030804020204" pitchFamily="49" charset="0"/>
                <a:cs typeface="Consolas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Menlo" panose="020B0609030804020204" pitchFamily="49" charset="0"/>
                <a:cs typeface="Consolas" charset="0"/>
              </a:rPr>
              <a:t>= 5.0, </a:t>
            </a:r>
            <a:r>
              <a:rPr lang="en-US" sz="1600" b="1" dirty="0">
                <a:solidFill>
                  <a:srgbClr val="0000FF"/>
                </a:solidFill>
                <a:latin typeface="Consolas" charset="0"/>
                <a:ea typeface="Menlo" panose="020B0609030804020204" pitchFamily="49" charset="0"/>
                <a:cs typeface="Consolas" charset="0"/>
              </a:rPr>
              <a:t>max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Menlo" panose="020B0609030804020204" pitchFamily="49" charset="0"/>
                <a:cs typeface="Consolas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600" dirty="0">
              <a:solidFill>
                <a:schemeClr val="tx1"/>
              </a:solidFill>
              <a:latin typeface="Consolas" charset="0"/>
              <a:ea typeface="Menlo" panose="020B0609030804020204" pitchFamily="49" charset="0"/>
              <a:cs typeface="Consolas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Menlo" panose="020B0609030804020204" pitchFamily="49" charset="0"/>
                <a:cs typeface="Consolas" charset="0"/>
              </a:rPr>
              <a:t>	max = larger(a, b);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Menlo" panose="020B0609030804020204" pitchFamily="49" charset="0"/>
                <a:cs typeface="Consolas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Menlo" panose="020B0609030804020204" pitchFamily="49" charset="0"/>
                <a:cs typeface="Consolas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Menlo" panose="020B0609030804020204" pitchFamily="49" charset="0"/>
                <a:cs typeface="Consolas" charset="0"/>
              </a:rPr>
              <a:t> &lt;&lt; max &lt;&lt; " is larger." &lt;&lt;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Menlo" panose="020B0609030804020204" pitchFamily="49" charset="0"/>
                <a:cs typeface="Consolas" charset="0"/>
              </a:rPr>
              <a:t>endl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Menlo" panose="020B0609030804020204" pitchFamily="49" charset="0"/>
                <a:cs typeface="Consolas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Menlo" panose="020B0609030804020204" pitchFamily="49" charset="0"/>
                <a:cs typeface="Consolas" charset="0"/>
              </a:rPr>
              <a:t>	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Menlo" panose="020B0609030804020204" pitchFamily="49" charset="0"/>
                <a:cs typeface="Consolas" charset="0"/>
              </a:rPr>
              <a:t>	return 0;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Menlo" panose="020B0609030804020204" pitchFamily="49" charset="0"/>
                <a:cs typeface="Consolas" charset="0"/>
              </a:rPr>
              <a:t>}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600" dirty="0">
              <a:solidFill>
                <a:schemeClr val="tx1"/>
              </a:solidFill>
              <a:latin typeface="Consolas" charset="0"/>
              <a:ea typeface="Menlo" panose="020B0609030804020204" pitchFamily="49" charset="0"/>
              <a:cs typeface="Consolas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80683" y="4783787"/>
            <a:ext cx="2718033" cy="122273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Next Condensed" charset="0"/>
                <a:ea typeface="Avenir Next Condensed" charset="0"/>
                <a:cs typeface="Avenir Next Condensed" charset="0"/>
              </a:rPr>
              <a:t>The local variables </a:t>
            </a:r>
            <a:r>
              <a:rPr lang="en-US" sz="1600" b="1" dirty="0">
                <a:latin typeface="Avenir Next Condensed" charset="0"/>
                <a:ea typeface="Avenir Next Condensed" charset="0"/>
                <a:cs typeface="Avenir Next Condensed" charset="0"/>
              </a:rPr>
              <a:t>max</a:t>
            </a:r>
            <a:r>
              <a:rPr lang="en-US" sz="1600" dirty="0">
                <a:latin typeface="Avenir Next Condensed" charset="0"/>
                <a:ea typeface="Avenir Next Condensed" charset="0"/>
                <a:cs typeface="Avenir Next Condensed" charset="0"/>
              </a:rPr>
              <a:t> of </a:t>
            </a:r>
            <a:r>
              <a:rPr lang="en-US" sz="1600" b="1" dirty="0">
                <a:latin typeface="Avenir Next Condensed" charset="0"/>
                <a:ea typeface="Avenir Next Condensed" charset="0"/>
                <a:cs typeface="Avenir Next Condensed" charset="0"/>
              </a:rPr>
              <a:t>larger()</a:t>
            </a:r>
            <a:r>
              <a:rPr lang="en-US" sz="1600" dirty="0">
                <a:latin typeface="Avenir Next Condensed" charset="0"/>
                <a:ea typeface="Avenir Next Condensed" charset="0"/>
                <a:cs typeface="Avenir Next Condensed" charset="0"/>
              </a:rPr>
              <a:t> and </a:t>
            </a:r>
            <a:r>
              <a:rPr lang="en-US" sz="1600" b="1" dirty="0">
                <a:latin typeface="Avenir Next Condensed" charset="0"/>
                <a:ea typeface="Avenir Next Condensed" charset="0"/>
                <a:cs typeface="Avenir Next Condensed" charset="0"/>
              </a:rPr>
              <a:t>max</a:t>
            </a:r>
            <a:r>
              <a:rPr lang="en-US" sz="1600" dirty="0">
                <a:latin typeface="Avenir Next Condensed" charset="0"/>
                <a:ea typeface="Avenir Next Condensed" charset="0"/>
                <a:cs typeface="Avenir Next Condensed" charset="0"/>
              </a:rPr>
              <a:t> of </a:t>
            </a:r>
            <a:r>
              <a:rPr lang="en-US" sz="1600" b="1" dirty="0">
                <a:latin typeface="Avenir Next Condensed" charset="0"/>
                <a:ea typeface="Avenir Next Condensed" charset="0"/>
                <a:cs typeface="Avenir Next Condensed" charset="0"/>
              </a:rPr>
              <a:t>main()</a:t>
            </a:r>
            <a:r>
              <a:rPr lang="en-US" sz="1600" dirty="0">
                <a:latin typeface="Avenir Next Condensed" charset="0"/>
                <a:ea typeface="Avenir Next Condensed" charset="0"/>
                <a:cs typeface="Avenir Next Condensed" charset="0"/>
              </a:rPr>
              <a:t> are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venir Next Condensed" charset="0"/>
                <a:ea typeface="Avenir Next Condensed" charset="0"/>
                <a:cs typeface="Avenir Next Condensed" charset="0"/>
              </a:rPr>
              <a:t>unrelated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095892" y="819150"/>
            <a:ext cx="6502824" cy="2088797"/>
            <a:chOff x="2095892" y="819150"/>
            <a:chExt cx="6502824" cy="2088797"/>
          </a:xfrm>
        </p:grpSpPr>
        <p:sp>
          <p:nvSpPr>
            <p:cNvPr id="7" name="Rounded Rectangle 6"/>
            <p:cNvSpPr/>
            <p:nvPr/>
          </p:nvSpPr>
          <p:spPr>
            <a:xfrm>
              <a:off x="5880683" y="819150"/>
              <a:ext cx="2718033" cy="192281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local variables of </a:t>
              </a:r>
              <a:r>
                <a:rPr lang="en-US" sz="1600" b="1" dirty="0">
                  <a:latin typeface="Avenir Next Condensed" charset="0"/>
                  <a:ea typeface="Avenir Next Condensed" charset="0"/>
                  <a:cs typeface="Avenir Next Condensed" charset="0"/>
                </a:rPr>
                <a:t>larger()</a:t>
              </a:r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:</a:t>
              </a:r>
              <a:b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</a:br>
              <a:r>
                <a:rPr lang="en-US" sz="1600" b="1" dirty="0">
                  <a:latin typeface="Avenir Next Condensed" charset="0"/>
                  <a:ea typeface="Avenir Next Condensed" charset="0"/>
                  <a:cs typeface="Avenir Next Condensed" charset="0"/>
                </a:rPr>
                <a:t>x, y, max</a:t>
              </a:r>
            </a:p>
            <a:p>
              <a:pPr algn="ctr"/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i.e., these variables are input parameters or variables defined in the function larger(), and therefore can only be seen or used in larger()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279397" y="2059463"/>
              <a:ext cx="276836" cy="402671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422746" y="2041945"/>
              <a:ext cx="251669" cy="402671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095892" y="2538832"/>
              <a:ext cx="432078" cy="369115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cxnSpLocks/>
              <a:stCxn id="7" idx="1"/>
            </p:cNvCxnSpPr>
            <p:nvPr/>
          </p:nvCxnSpPr>
          <p:spPr>
            <a:xfrm flipH="1">
              <a:off x="4674415" y="1780556"/>
              <a:ext cx="1206268" cy="4130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110595" y="2921430"/>
            <a:ext cx="6488121" cy="1899976"/>
            <a:chOff x="2110595" y="2921430"/>
            <a:chExt cx="6488121" cy="1899976"/>
          </a:xfrm>
        </p:grpSpPr>
        <p:sp>
          <p:nvSpPr>
            <p:cNvPr id="8" name="Rounded Rectangle 7"/>
            <p:cNvSpPr/>
            <p:nvPr/>
          </p:nvSpPr>
          <p:spPr>
            <a:xfrm>
              <a:off x="5880683" y="2921430"/>
              <a:ext cx="2718033" cy="169501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local variables of </a:t>
              </a:r>
              <a:r>
                <a:rPr lang="en-US" sz="1600" b="1" dirty="0">
                  <a:latin typeface="Avenir Next Condensed" charset="0"/>
                  <a:ea typeface="Avenir Next Condensed" charset="0"/>
                  <a:cs typeface="Avenir Next Condensed" charset="0"/>
                </a:rPr>
                <a:t>main()</a:t>
              </a:r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:</a:t>
              </a:r>
              <a:b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</a:br>
              <a:r>
                <a:rPr lang="en-US" sz="1600" b="1" dirty="0">
                  <a:latin typeface="Avenir Next Condensed" charset="0"/>
                  <a:ea typeface="Avenir Next Condensed" charset="0"/>
                  <a:cs typeface="Avenir Next Condensed" charset="0"/>
                </a:rPr>
                <a:t>a, b, max</a:t>
              </a:r>
            </a:p>
            <a:p>
              <a:pPr algn="ctr"/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i.e., these variables are defined in the function main(), and therefore can only be seen or used in main()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139922" y="4452291"/>
              <a:ext cx="432078" cy="369115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150425" y="4430884"/>
              <a:ext cx="201336" cy="369115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110595" y="4430884"/>
              <a:ext cx="201336" cy="369115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cxnSpLocks/>
              <a:stCxn id="8" idx="1"/>
            </p:cNvCxnSpPr>
            <p:nvPr/>
          </p:nvCxnSpPr>
          <p:spPr>
            <a:xfrm flipH="1">
              <a:off x="4572001" y="3768940"/>
              <a:ext cx="1308682" cy="7547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947452" y="1319134"/>
            <a:ext cx="5376230" cy="5279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  <a:b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using namespace std; </a:t>
            </a:r>
          </a:p>
          <a:p>
            <a:pPr>
              <a:tabLst>
                <a:tab pos="344488" algn="l"/>
                <a:tab pos="687388" algn="l"/>
              </a:tabLst>
            </a:pPr>
            <a:b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double larger(double x, double y)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double max;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max = (x &gt;= y)? x : y;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return max;</a:t>
            </a:r>
            <a:b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main()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double a = 2.5, b = 5.0, max;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max = larger(a, b);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max &lt;&lt; " is larger." &lt;&lt;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924300" y="1728132"/>
            <a:ext cx="4674417" cy="1875914"/>
            <a:chOff x="3924300" y="1728132"/>
            <a:chExt cx="4674417" cy="1875914"/>
          </a:xfrm>
        </p:grpSpPr>
        <p:sp>
          <p:nvSpPr>
            <p:cNvPr id="9" name="Rounded Rectangle 8"/>
            <p:cNvSpPr/>
            <p:nvPr/>
          </p:nvSpPr>
          <p:spPr>
            <a:xfrm>
              <a:off x="5416551" y="1728132"/>
              <a:ext cx="3182166" cy="187591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There will be a compilation error if we comment out the declaration of </a:t>
              </a:r>
              <a:r>
                <a:rPr lang="en-US" sz="1600" b="1" dirty="0">
                  <a:latin typeface="Avenir Next Condensed" charset="0"/>
                  <a:ea typeface="Avenir Next Condensed" charset="0"/>
                  <a:cs typeface="Avenir Next Condensed" charset="0"/>
                </a:rPr>
                <a:t>max </a:t>
              </a:r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in </a:t>
              </a:r>
              <a:r>
                <a:rPr lang="en-US" sz="1600" b="1" dirty="0">
                  <a:latin typeface="Avenir Next Condensed" charset="0"/>
                  <a:ea typeface="Avenir Next Condensed" charset="0"/>
                  <a:cs typeface="Avenir Next Condensed" charset="0"/>
                </a:rPr>
                <a:t>larger() </a:t>
              </a:r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because </a:t>
              </a:r>
              <a:r>
                <a:rPr lang="en-US" sz="1600" b="1" dirty="0">
                  <a:latin typeface="Avenir Next Condensed" charset="0"/>
                  <a:ea typeface="Avenir Next Condensed" charset="0"/>
                  <a:cs typeface="Avenir Next Condensed" charset="0"/>
                </a:rPr>
                <a:t>max</a:t>
              </a:r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 in </a:t>
              </a:r>
              <a:r>
                <a:rPr lang="en-US" sz="1600" b="1" dirty="0">
                  <a:latin typeface="Avenir Next Condensed" charset="0"/>
                  <a:ea typeface="Avenir Next Condensed" charset="0"/>
                  <a:cs typeface="Avenir Next Condensed" charset="0"/>
                </a:rPr>
                <a:t>main() </a:t>
              </a:r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is a local variable of </a:t>
              </a:r>
              <a:r>
                <a:rPr lang="en-US" sz="1600" b="1" dirty="0">
                  <a:latin typeface="Avenir Next Condensed" charset="0"/>
                  <a:ea typeface="Avenir Next Condensed" charset="0"/>
                  <a:cs typeface="Avenir Next Condensed" charset="0"/>
                </a:rPr>
                <a:t>main() </a:t>
              </a:r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and cannot be seen or used in larger()</a:t>
              </a:r>
              <a:endParaRPr lang="en-US" sz="1600" b="1" dirty="0">
                <a:latin typeface="Avenir Next Condensed" charset="0"/>
                <a:ea typeface="Avenir Next Condensed" charset="0"/>
                <a:cs typeface="Avenir Next Condensed" charset="0"/>
              </a:endParaRPr>
            </a:p>
          </p:txBody>
        </p:sp>
        <p:cxnSp>
          <p:nvCxnSpPr>
            <p:cNvPr id="17" name="Straight Arrow Connector 16"/>
            <p:cNvCxnSpPr>
              <a:cxnSpLocks/>
              <a:stCxn id="9" idx="1"/>
            </p:cNvCxnSpPr>
            <p:nvPr/>
          </p:nvCxnSpPr>
          <p:spPr>
            <a:xfrm flipH="1">
              <a:off x="3924300" y="2666089"/>
              <a:ext cx="1492251" cy="2993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3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82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Variables may also be declared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outside all functions</a:t>
            </a:r>
          </a:p>
          <a:p>
            <a:r>
              <a:rPr lang="en-US" dirty="0"/>
              <a:t>Such variables are called </a:t>
            </a:r>
            <a:r>
              <a:rPr lang="en-US" b="1" dirty="0">
                <a:solidFill>
                  <a:srgbClr val="E46C0A"/>
                </a:solidFill>
              </a:rPr>
              <a:t>global variables</a:t>
            </a:r>
            <a:r>
              <a:rPr lang="en-US" dirty="0"/>
              <a:t> because they can be accessed by all functions, i.e., globally accessible within the file containing the program</a:t>
            </a:r>
          </a:p>
          <a:p>
            <a:r>
              <a:rPr lang="en-US" dirty="0"/>
              <a:t>Global variables remain in existence permanently</a:t>
            </a:r>
          </a:p>
          <a:p>
            <a:pPr lvl="1"/>
            <a:r>
              <a:rPr lang="en-US" dirty="0"/>
              <a:t>Retain their values even after the functions that set their values have returned and exited</a:t>
            </a:r>
          </a:p>
          <a:p>
            <a:pPr lvl="1"/>
            <a:r>
              <a:rPr lang="en-US" dirty="0"/>
              <a:t>Can be used instead of arguments to communicate data between functions,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however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The values of global variables can be changed by any functions</a:t>
            </a:r>
          </a:p>
          <a:p>
            <a:pPr lvl="2"/>
            <a:r>
              <a:rPr lang="en-US" dirty="0"/>
              <a:t>Hard to trace, especially when something goes wrong</a:t>
            </a:r>
          </a:p>
          <a:p>
            <a:pPr lvl="2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Not recommended</a:t>
            </a:r>
            <a:r>
              <a:rPr lang="en-US" dirty="0"/>
              <a:t> and should be avoided!</a:t>
            </a:r>
          </a:p>
          <a:p>
            <a:r>
              <a:rPr lang="en-US" dirty="0"/>
              <a:t>Frequently used as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declared constant </a:t>
            </a:r>
            <a:r>
              <a:rPr lang="en-US" dirty="0"/>
              <a:t>(whose values cannot be changed)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9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18" y="-55896"/>
            <a:ext cx="6516476" cy="1143000"/>
          </a:xfrm>
        </p:spPr>
        <p:txBody>
          <a:bodyPr>
            <a:normAutofit/>
          </a:bodyPr>
          <a:lstStyle/>
          <a:p>
            <a:r>
              <a:rPr lang="en-US" dirty="0"/>
              <a:t>Global Variables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12718" y="909274"/>
            <a:ext cx="6458615" cy="59487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  <a:b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using namespace std; 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double </a:t>
            </a:r>
            <a:r>
              <a:rPr lang="en-US" sz="1600" b="1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double </a:t>
            </a:r>
            <a:r>
              <a:rPr lang="en-US" sz="1600" b="1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PI</a:t>
            </a:r>
            <a:r>
              <a:rPr lang="en-US" sz="16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= 3.1415;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b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double larger()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return (a &gt;= b)? a : b;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main()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"Input two integers: ";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cin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&gt;&gt; a &gt;&gt; b;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larger() &lt;&lt; " is larger." &lt;&lt;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double r;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"Input radius of a circle: ";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cin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&gt;&gt; r;	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"Area of circle = " &lt;&lt; PI * r * r &lt;&lt;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173795" y="1319134"/>
            <a:ext cx="7424921" cy="1222730"/>
            <a:chOff x="1173795" y="1319134"/>
            <a:chExt cx="7424921" cy="1222730"/>
          </a:xfrm>
        </p:grpSpPr>
        <p:sp>
          <p:nvSpPr>
            <p:cNvPr id="7" name="Rounded Rectangle 6"/>
            <p:cNvSpPr/>
            <p:nvPr/>
          </p:nvSpPr>
          <p:spPr>
            <a:xfrm>
              <a:off x="5880683" y="1319134"/>
              <a:ext cx="2718033" cy="122273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global variables:</a:t>
              </a:r>
              <a:b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</a:br>
              <a:r>
                <a:rPr lang="en-US" sz="1600" b="1" dirty="0">
                  <a:latin typeface="Avenir Next Condensed" charset="0"/>
                  <a:ea typeface="Avenir Next Condensed" charset="0"/>
                  <a:cs typeface="Avenir Next Condensed" charset="0"/>
                </a:rPr>
                <a:t>a, b, PI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173795" y="1756948"/>
              <a:ext cx="588903" cy="347101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3349128" y="1930499"/>
              <a:ext cx="2531555" cy="2484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1866849" y="2050921"/>
              <a:ext cx="391174" cy="255983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5736148" y="4039670"/>
            <a:ext cx="3163028" cy="175349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sz="1600" b="1" dirty="0">
                <a:solidFill>
                  <a:srgbClr val="E46C0A"/>
                </a:solidFill>
                <a:latin typeface="Avenir Next Condensed" charset="0"/>
                <a:ea typeface="Avenir Next Condensed" charset="0"/>
                <a:cs typeface="Avenir Next Condensed" charset="0"/>
              </a:rPr>
            </a:br>
            <a:r>
              <a:rPr lang="en-US" sz="1600" b="1" dirty="0">
                <a:solidFill>
                  <a:srgbClr val="E46C0A"/>
                </a:solidFill>
                <a:latin typeface="Avenir Next Condensed" charset="0"/>
                <a:ea typeface="Avenir Next Condensed" charset="0"/>
                <a:cs typeface="Avenir Next Condensed" charset="0"/>
              </a:rPr>
              <a:t>Avoid</a:t>
            </a:r>
            <a:r>
              <a:rPr lang="en-US" sz="1600" dirty="0">
                <a:latin typeface="Avenir Next Condensed" charset="0"/>
                <a:ea typeface="Avenir Next Condensed" charset="0"/>
                <a:cs typeface="Avenir Next Condensed" charset="0"/>
              </a:rPr>
              <a:t> using global variables to communicate data between functions</a:t>
            </a:r>
          </a:p>
          <a:p>
            <a:pPr algn="ctr"/>
            <a:endParaRPr lang="en-US" sz="1600" dirty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pPr algn="ctr"/>
            <a:r>
              <a:rPr lang="en-US" sz="1600" dirty="0">
                <a:latin typeface="Avenir Next Condensed" charset="0"/>
                <a:ea typeface="Avenir Next Condensed" charset="0"/>
                <a:cs typeface="Avenir Next Condensed" charset="0"/>
              </a:rPr>
              <a:t>The variables </a:t>
            </a:r>
            <a:r>
              <a:rPr lang="en-US" sz="1600" b="1" dirty="0">
                <a:latin typeface="Avenir Next Condensed" charset="0"/>
                <a:ea typeface="Avenir Next Condensed" charset="0"/>
                <a:cs typeface="Avenir Next Condensed" charset="0"/>
              </a:rPr>
              <a:t>a, b </a:t>
            </a:r>
            <a:r>
              <a:rPr lang="en-US" sz="1600" dirty="0">
                <a:latin typeface="Avenir Next Condensed" charset="0"/>
                <a:ea typeface="Avenir Next Condensed" charset="0"/>
                <a:cs typeface="Avenir Next Condensed" charset="0"/>
              </a:rPr>
              <a:t>should best be changed into input parameters for the function larger().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Avenir Next Condensed" charset="0"/>
                <a:ea typeface="Avenir Next Condensed" charset="0"/>
                <a:cs typeface="Avenir Next Condensed" charset="0"/>
              </a:rPr>
              <a:t>Can you do that?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  <a:latin typeface="Avenir Next Condensed" charset="0"/>
                <a:ea typeface="Avenir Next Condensed" charset="0"/>
                <a:cs typeface="Avenir Next Condensed" charset="0"/>
              </a:rPr>
            </a:br>
            <a:endParaRPr lang="en-US" sz="1600" b="1" dirty="0">
              <a:solidFill>
                <a:schemeClr val="accent5">
                  <a:lumMod val="75000"/>
                </a:schemeClr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A06A48D-3237-964A-984D-CC35118B04D8}"/>
              </a:ext>
            </a:extLst>
          </p:cNvPr>
          <p:cNvSpPr/>
          <p:nvPr/>
        </p:nvSpPr>
        <p:spPr>
          <a:xfrm>
            <a:off x="5736148" y="2680415"/>
            <a:ext cx="3163028" cy="122273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sz="1600" b="1" dirty="0">
                <a:solidFill>
                  <a:srgbClr val="E46C0A"/>
                </a:solidFill>
                <a:latin typeface="Avenir Next Condensed" charset="0"/>
                <a:ea typeface="Avenir Next Condensed" charset="0"/>
                <a:cs typeface="Avenir Next Condensed" charset="0"/>
              </a:rPr>
            </a:br>
            <a:r>
              <a:rPr lang="en-US" sz="1600" dirty="0">
                <a:latin typeface="Avenir Next Condensed" charset="0"/>
                <a:ea typeface="Avenir Next Condensed" charset="0"/>
                <a:cs typeface="Avenir Next Condensed" charset="0"/>
              </a:rPr>
              <a:t>The global constant </a:t>
            </a:r>
            <a:r>
              <a:rPr lang="en-US" sz="1600" b="1" dirty="0">
                <a:latin typeface="Avenir Next Condensed" charset="0"/>
                <a:ea typeface="Avenir Next Condensed" charset="0"/>
                <a:cs typeface="Avenir Next Condensed" charset="0"/>
              </a:rPr>
              <a:t>PI</a:t>
            </a:r>
            <a:r>
              <a:rPr lang="en-US" sz="1600" dirty="0">
                <a:latin typeface="Avenir Next Condensed" charset="0"/>
                <a:ea typeface="Avenir Next Condensed" charset="0"/>
                <a:cs typeface="Avenir Next Condensed" charset="0"/>
              </a:rPr>
              <a:t> can be used throughout the file after its declaration.  </a:t>
            </a:r>
            <a:br>
              <a:rPr lang="en-US" sz="1600" dirty="0">
                <a:latin typeface="Avenir Next Condensed" charset="0"/>
                <a:ea typeface="Avenir Next Condensed" charset="0"/>
                <a:cs typeface="Avenir Next Condensed" charset="0"/>
              </a:rPr>
            </a:br>
            <a:endParaRPr lang="en-US" sz="1600" b="1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78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E46C0A"/>
                </a:solidFill>
              </a:rPr>
              <a:t>scope</a:t>
            </a:r>
            <a:r>
              <a:rPr lang="en-US" dirty="0"/>
              <a:t> of a variable is the </a:t>
            </a:r>
            <a:r>
              <a:rPr lang="en-US" dirty="0">
                <a:solidFill>
                  <a:srgbClr val="31859C"/>
                </a:solidFill>
              </a:rPr>
              <a:t>portion</a:t>
            </a:r>
            <a:r>
              <a:rPr lang="en-US" dirty="0"/>
              <a:t> of a program that the variable is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well-defined</a:t>
            </a:r>
            <a:r>
              <a:rPr lang="en-US" dirty="0"/>
              <a:t> and can be used</a:t>
            </a:r>
          </a:p>
          <a:p>
            <a:r>
              <a:rPr lang="en-US" dirty="0"/>
              <a:t>A variable cannot be referred to beyond its scope</a:t>
            </a:r>
          </a:p>
          <a:p>
            <a:r>
              <a:rPr lang="en-US" dirty="0"/>
              <a:t>The scope of a local / global variable starts from its declaration up to the end of the block / file</a:t>
            </a:r>
          </a:p>
          <a:p>
            <a:pPr lvl="1"/>
            <a:r>
              <a:rPr lang="en-US" dirty="0"/>
              <a:t>A block is delimited by a pair of braces { }</a:t>
            </a:r>
          </a:p>
          <a:p>
            <a:pPr lvl="1"/>
            <a:r>
              <a:rPr lang="en-US" dirty="0"/>
              <a:t>Variables declared in outer blocks can be referred to in an inner block</a:t>
            </a:r>
          </a:p>
          <a:p>
            <a:r>
              <a:rPr lang="en-US" dirty="0"/>
              <a:t>Variables can be declared with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same identifier</a:t>
            </a:r>
            <a:r>
              <a:rPr lang="en-US" dirty="0"/>
              <a:t> as long as they have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different scopes</a:t>
            </a:r>
          </a:p>
          <a:p>
            <a:pPr lvl="1"/>
            <a:r>
              <a:rPr lang="en-US" dirty="0"/>
              <a:t>Variables in an inner block will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hide</a:t>
            </a:r>
            <a:r>
              <a:rPr lang="en-US" dirty="0"/>
              <a:t> any identically named variables in outer blocks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721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988" y="53603"/>
            <a:ext cx="4334012" cy="1143000"/>
          </a:xfrm>
        </p:spPr>
        <p:txBody>
          <a:bodyPr>
            <a:normAutofit/>
          </a:bodyPr>
          <a:lstStyle/>
          <a:p>
            <a:r>
              <a:rPr lang="en-US" sz="3600" dirty="0"/>
              <a:t>Scopes of Variables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440" y="203261"/>
            <a:ext cx="4423481" cy="6475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double </a:t>
            </a:r>
            <a:r>
              <a:rPr lang="en-US" sz="1600" b="1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func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…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if (x &gt; y)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{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k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	…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z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…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double </a:t>
            </a:r>
            <a:r>
              <a:rPr lang="en-US" sz="1600" b="1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main()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z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…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if (…)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{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	…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}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…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520329" y="505987"/>
            <a:ext cx="7350716" cy="1517492"/>
            <a:chOff x="1520329" y="505987"/>
            <a:chExt cx="7350716" cy="1517492"/>
          </a:xfrm>
        </p:grpSpPr>
        <p:sp>
          <p:nvSpPr>
            <p:cNvPr id="7" name="Rounded Rectangle 6"/>
            <p:cNvSpPr/>
            <p:nvPr/>
          </p:nvSpPr>
          <p:spPr>
            <a:xfrm>
              <a:off x="5880683" y="964499"/>
              <a:ext cx="2990362" cy="105898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Scope of global variable </a:t>
              </a:r>
              <a:r>
                <a:rPr lang="en-US" sz="1600" b="1" dirty="0">
                  <a:latin typeface="Avenir Next Condensed" charset="0"/>
                  <a:ea typeface="Avenir Next Condensed" charset="0"/>
                  <a:cs typeface="Avenir Next Condensed" charset="0"/>
                </a:rPr>
                <a:t>a</a:t>
              </a:r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:</a:t>
              </a:r>
              <a:b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</a:br>
              <a:r>
                <a:rPr lang="en-US" sz="1600" dirty="0">
                  <a:solidFill>
                    <a:schemeClr val="accent5">
                      <a:lumMod val="75000"/>
                    </a:schemeClr>
                  </a:solidFill>
                  <a:latin typeface="Avenir Next Condensed" charset="0"/>
                  <a:ea typeface="Avenir Next Condensed" charset="0"/>
                  <a:cs typeface="Avenir Next Condensed" charset="0"/>
                </a:rPr>
                <a:t>from declaration to end of block </a:t>
              </a:r>
              <a:br>
                <a:rPr lang="en-US" sz="1600" dirty="0">
                  <a:solidFill>
                    <a:schemeClr val="accent5">
                      <a:lumMod val="75000"/>
                    </a:schemeClr>
                  </a:solidFill>
                  <a:latin typeface="Avenir Next Condensed" charset="0"/>
                  <a:ea typeface="Avenir Next Condensed" charset="0"/>
                  <a:cs typeface="Avenir Next Condensed" charset="0"/>
                </a:rPr>
              </a:br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 (in this case, end of file; hence scope of </a:t>
              </a:r>
              <a:r>
                <a:rPr lang="en-US" sz="1600" b="1" dirty="0">
                  <a:latin typeface="Avenir Next Condensed" charset="0"/>
                  <a:ea typeface="Avenir Next Condensed" charset="0"/>
                  <a:cs typeface="Avenir Next Condensed" charset="0"/>
                </a:rPr>
                <a:t>a</a:t>
              </a:r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 is the entire file)</a:t>
              </a:r>
              <a:endParaRPr lang="en-US" sz="1600" b="1" dirty="0">
                <a:solidFill>
                  <a:schemeClr val="accent5">
                    <a:lumMod val="75000"/>
                  </a:schemeClr>
                </a:solidFill>
                <a:latin typeface="Avenir Next Condensed" charset="0"/>
                <a:ea typeface="Avenir Next Condensed" charset="0"/>
                <a:cs typeface="Avenir Next Condensed" charset="0"/>
              </a:endParaRPr>
            </a:p>
          </p:txBody>
        </p:sp>
        <p:cxnSp>
          <p:nvCxnSpPr>
            <p:cNvPr id="8" name="Straight Arrow Connector 7"/>
            <p:cNvCxnSpPr>
              <a:cxnSpLocks/>
              <a:stCxn id="7" idx="1"/>
            </p:cNvCxnSpPr>
            <p:nvPr/>
          </p:nvCxnSpPr>
          <p:spPr>
            <a:xfrm flipH="1" flipV="1">
              <a:off x="1520329" y="505987"/>
              <a:ext cx="4360354" cy="9880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83216" y="616632"/>
            <a:ext cx="8487829" cy="2721479"/>
            <a:chOff x="383216" y="616632"/>
            <a:chExt cx="8487829" cy="2721479"/>
          </a:xfrm>
        </p:grpSpPr>
        <p:sp>
          <p:nvSpPr>
            <p:cNvPr id="13" name="Rounded Rectangle 12"/>
            <p:cNvSpPr/>
            <p:nvPr/>
          </p:nvSpPr>
          <p:spPr>
            <a:xfrm>
              <a:off x="5880683" y="2209999"/>
              <a:ext cx="2990362" cy="965999"/>
            </a:xfrm>
            <a:prstGeom prst="roundRect">
              <a:avLst/>
            </a:prstGeom>
            <a:ln>
              <a:solidFill>
                <a:srgbClr val="4F81BD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Scope of formal parameters </a:t>
              </a:r>
              <a:r>
                <a:rPr lang="en-US" sz="1600" b="1" dirty="0">
                  <a:latin typeface="Avenir Next Condensed" charset="0"/>
                  <a:ea typeface="Avenir Next Condensed" charset="0"/>
                  <a:cs typeface="Avenir Next Condensed" charset="0"/>
                </a:rPr>
                <a:t>x, y</a:t>
              </a:r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:</a:t>
              </a:r>
              <a:b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</a:br>
              <a:r>
                <a:rPr lang="en-US" sz="1600" dirty="0">
                  <a:solidFill>
                    <a:schemeClr val="accent5">
                      <a:lumMod val="75000"/>
                    </a:schemeClr>
                  </a:solidFill>
                  <a:latin typeface="Avenir Next Condensed" charset="0"/>
                  <a:ea typeface="Avenir Next Condensed" charset="0"/>
                  <a:cs typeface="Avenir Next Condensed" charset="0"/>
                </a:rPr>
                <a:t>entire function</a:t>
              </a:r>
              <a:endParaRPr lang="en-US" sz="1600" b="1" dirty="0">
                <a:solidFill>
                  <a:schemeClr val="accent5">
                    <a:lumMod val="75000"/>
                  </a:schemeClr>
                </a:solidFill>
                <a:latin typeface="Avenir Next Condensed" charset="0"/>
                <a:ea typeface="Avenir Next Condensed" charset="0"/>
                <a:cs typeface="Avenir Next Condensed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6" idx="3"/>
            </p:cNvCxnSpPr>
            <p:nvPr/>
          </p:nvCxnSpPr>
          <p:spPr>
            <a:xfrm flipH="1" flipV="1">
              <a:off x="3106757" y="1977372"/>
              <a:ext cx="2773926" cy="715627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83216" y="616632"/>
              <a:ext cx="2723541" cy="2721479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Next Condensed" charset="0"/>
                <a:ea typeface="Avenir Next Condensed" charset="0"/>
                <a:cs typeface="Avenir Next Condensed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09505" y="1869010"/>
            <a:ext cx="7961540" cy="2774449"/>
            <a:chOff x="909505" y="1869010"/>
            <a:chExt cx="7961540" cy="2774449"/>
          </a:xfrm>
        </p:grpSpPr>
        <p:sp>
          <p:nvSpPr>
            <p:cNvPr id="17" name="Rectangle 16"/>
            <p:cNvSpPr/>
            <p:nvPr/>
          </p:nvSpPr>
          <p:spPr>
            <a:xfrm>
              <a:off x="909505" y="1869010"/>
              <a:ext cx="1082490" cy="466175"/>
            </a:xfrm>
            <a:prstGeom prst="rect">
              <a:avLst/>
            </a:prstGeom>
            <a:noFill/>
            <a:ln>
              <a:solidFill>
                <a:srgbClr val="80CA1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Next Condensed" charset="0"/>
                <a:ea typeface="Avenir Next Condensed" charset="0"/>
                <a:cs typeface="Avenir Next Condensed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880683" y="3677460"/>
              <a:ext cx="2990362" cy="965999"/>
            </a:xfrm>
            <a:prstGeom prst="roundRect">
              <a:avLst/>
            </a:prstGeom>
            <a:ln>
              <a:solidFill>
                <a:srgbClr val="91E41E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Scope of local variable </a:t>
              </a:r>
              <a:r>
                <a:rPr lang="en-US" sz="1600" b="1" dirty="0">
                  <a:latin typeface="Avenir Next Condensed" charset="0"/>
                  <a:ea typeface="Avenir Next Condensed" charset="0"/>
                  <a:cs typeface="Avenir Next Condensed" charset="0"/>
                </a:rPr>
                <a:t>k</a:t>
              </a:r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:</a:t>
              </a:r>
              <a:b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</a:br>
              <a:r>
                <a:rPr lang="en-US" sz="1600" dirty="0">
                  <a:solidFill>
                    <a:schemeClr val="accent5">
                      <a:lumMod val="75000"/>
                    </a:schemeClr>
                  </a:solidFill>
                  <a:latin typeface="Avenir Next Condensed" charset="0"/>
                  <a:ea typeface="Avenir Next Condensed" charset="0"/>
                  <a:cs typeface="Avenir Next Condensed" charset="0"/>
                </a:rPr>
                <a:t>from declaration to end of block</a:t>
              </a:r>
            </a:p>
            <a:p>
              <a:pPr algn="ctr"/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(in this case, end of if statement) </a:t>
              </a:r>
              <a:endParaRPr lang="en-US" sz="1600" b="1" dirty="0">
                <a:solidFill>
                  <a:schemeClr val="accent5">
                    <a:lumMod val="75000"/>
                  </a:schemeClr>
                </a:solidFill>
                <a:latin typeface="Avenir Next Condensed" charset="0"/>
                <a:ea typeface="Avenir Next Condensed" charset="0"/>
                <a:cs typeface="Avenir Next Condensed" charset="0"/>
              </a:endParaRPr>
            </a:p>
          </p:txBody>
        </p:sp>
        <p:cxnSp>
          <p:nvCxnSpPr>
            <p:cNvPr id="19" name="Straight Arrow Connector 18"/>
            <p:cNvCxnSpPr>
              <a:stCxn id="18" idx="1"/>
              <a:endCxn id="17" idx="3"/>
            </p:cNvCxnSpPr>
            <p:nvPr/>
          </p:nvCxnSpPr>
          <p:spPr>
            <a:xfrm flipH="1" flipV="1">
              <a:off x="1991995" y="2102098"/>
              <a:ext cx="3888688" cy="2058362"/>
            </a:xfrm>
            <a:prstGeom prst="straightConnector1">
              <a:avLst/>
            </a:prstGeom>
            <a:ln>
              <a:solidFill>
                <a:srgbClr val="91E41E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00383" y="2603560"/>
            <a:ext cx="8170662" cy="3427690"/>
            <a:chOff x="700383" y="2603560"/>
            <a:chExt cx="8170662" cy="3427690"/>
          </a:xfrm>
        </p:grpSpPr>
        <p:sp>
          <p:nvSpPr>
            <p:cNvPr id="21" name="Rectangle 20"/>
            <p:cNvSpPr/>
            <p:nvPr/>
          </p:nvSpPr>
          <p:spPr>
            <a:xfrm>
              <a:off x="700383" y="2603560"/>
              <a:ext cx="819945" cy="466175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Next Condensed" charset="0"/>
                <a:ea typeface="Avenir Next Condensed" charset="0"/>
                <a:cs typeface="Avenir Next Condensed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880683" y="5065251"/>
              <a:ext cx="2990362" cy="965999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Scope of local variable </a:t>
              </a:r>
              <a:r>
                <a:rPr lang="en-US" sz="1600" b="1" dirty="0">
                  <a:latin typeface="Avenir Next Condensed" charset="0"/>
                  <a:ea typeface="Avenir Next Condensed" charset="0"/>
                  <a:cs typeface="Avenir Next Condensed" charset="0"/>
                </a:rPr>
                <a:t>z</a:t>
              </a:r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:</a:t>
              </a:r>
              <a:b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</a:br>
              <a:r>
                <a:rPr lang="en-US" sz="1600" dirty="0">
                  <a:solidFill>
                    <a:schemeClr val="accent5">
                      <a:lumMod val="75000"/>
                    </a:schemeClr>
                  </a:solidFill>
                  <a:latin typeface="Avenir Next Condensed" charset="0"/>
                  <a:ea typeface="Avenir Next Condensed" charset="0"/>
                  <a:cs typeface="Avenir Next Condensed" charset="0"/>
                </a:rPr>
                <a:t>from declaration to end of block</a:t>
              </a:r>
            </a:p>
            <a:p>
              <a:pPr algn="ctr"/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(in this case, end of </a:t>
              </a:r>
              <a:r>
                <a:rPr lang="en-US" sz="1600" dirty="0" err="1">
                  <a:latin typeface="Avenir Next Condensed" charset="0"/>
                  <a:ea typeface="Avenir Next Condensed" charset="0"/>
                  <a:cs typeface="Avenir Next Condensed" charset="0"/>
                </a:rPr>
                <a:t>func</a:t>
              </a:r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)</a:t>
              </a:r>
              <a:endParaRPr lang="en-US" sz="1600" b="1" dirty="0">
                <a:solidFill>
                  <a:schemeClr val="accent5">
                    <a:lumMod val="75000"/>
                  </a:schemeClr>
                </a:solidFill>
                <a:latin typeface="Avenir Next Condensed" charset="0"/>
                <a:ea typeface="Avenir Next Condensed" charset="0"/>
                <a:cs typeface="Avenir Next Condensed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520328" y="2836647"/>
              <a:ext cx="4360355" cy="2711604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9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988" y="53603"/>
            <a:ext cx="4334012" cy="1143000"/>
          </a:xfrm>
        </p:spPr>
        <p:txBody>
          <a:bodyPr>
            <a:normAutofit/>
          </a:bodyPr>
          <a:lstStyle/>
          <a:p>
            <a:r>
              <a:rPr lang="en-US" sz="3600" dirty="0"/>
              <a:t>Scopes of Variables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440" y="203261"/>
            <a:ext cx="4423481" cy="6475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double </a:t>
            </a:r>
            <a:r>
              <a:rPr lang="en-US" sz="1600" b="1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func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…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if (x &gt; y)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{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k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	…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z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…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double </a:t>
            </a:r>
            <a:r>
              <a:rPr lang="en-US" sz="1600" b="1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main()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z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…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if (…)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{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	…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}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…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58576" y="2209999"/>
            <a:ext cx="8212469" cy="4146351"/>
            <a:chOff x="658576" y="2209999"/>
            <a:chExt cx="8212469" cy="4146351"/>
          </a:xfrm>
        </p:grpSpPr>
        <p:sp>
          <p:nvSpPr>
            <p:cNvPr id="25" name="Rounded Rectangle 24"/>
            <p:cNvSpPr/>
            <p:nvPr/>
          </p:nvSpPr>
          <p:spPr>
            <a:xfrm>
              <a:off x="5880683" y="2209999"/>
              <a:ext cx="2990362" cy="965999"/>
            </a:xfrm>
            <a:prstGeom prst="roundRect">
              <a:avLst/>
            </a:prstGeom>
            <a:ln>
              <a:solidFill>
                <a:srgbClr val="4F81BD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Scope of local variables </a:t>
              </a:r>
              <a:r>
                <a:rPr lang="en-US" sz="1600" b="1" dirty="0">
                  <a:latin typeface="Avenir Next Condensed" charset="0"/>
                  <a:ea typeface="Avenir Next Condensed" charset="0"/>
                  <a:cs typeface="Avenir Next Condensed" charset="0"/>
                </a:rPr>
                <a:t>x, y, z</a:t>
              </a:r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:</a:t>
              </a:r>
              <a:b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</a:br>
              <a:r>
                <a:rPr lang="en-US" sz="1600" dirty="0">
                  <a:solidFill>
                    <a:schemeClr val="accent5">
                      <a:lumMod val="75000"/>
                    </a:schemeClr>
                  </a:solidFill>
                  <a:latin typeface="Avenir Next Condensed" charset="0"/>
                  <a:ea typeface="Avenir Next Condensed" charset="0"/>
                  <a:cs typeface="Avenir Next Condensed" charset="0"/>
                </a:rPr>
                <a:t>from declaration to end of block</a:t>
              </a:r>
            </a:p>
            <a:p>
              <a:pPr algn="ctr"/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(in this case, end of main function)</a:t>
              </a:r>
              <a:endParaRPr lang="en-US" sz="1600" b="1" dirty="0">
                <a:solidFill>
                  <a:schemeClr val="accent5">
                    <a:lumMod val="75000"/>
                  </a:schemeClr>
                </a:solidFill>
                <a:latin typeface="Avenir Next Condensed" charset="0"/>
                <a:ea typeface="Avenir Next Condensed" charset="0"/>
                <a:cs typeface="Avenir Next Condensed" charset="0"/>
              </a:endParaRPr>
            </a:p>
          </p:txBody>
        </p:sp>
        <p:cxnSp>
          <p:nvCxnSpPr>
            <p:cNvPr id="26" name="Straight Arrow Connector 25"/>
            <p:cNvCxnSpPr>
              <a:stCxn id="25" idx="1"/>
            </p:cNvCxnSpPr>
            <p:nvPr/>
          </p:nvCxnSpPr>
          <p:spPr>
            <a:xfrm flipH="1">
              <a:off x="2196814" y="2692999"/>
              <a:ext cx="3683869" cy="2452134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658576" y="4264497"/>
              <a:ext cx="1538238" cy="2091853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Next Condensed" charset="0"/>
                <a:ea typeface="Avenir Next Condensed" charset="0"/>
                <a:cs typeface="Avenir Next Condensed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14160" y="964499"/>
            <a:ext cx="8456885" cy="5623588"/>
            <a:chOff x="414160" y="964499"/>
            <a:chExt cx="8456885" cy="5623588"/>
          </a:xfrm>
          <a:effectLst/>
        </p:grpSpPr>
        <p:sp>
          <p:nvSpPr>
            <p:cNvPr id="29" name="Rounded Rectangle 28"/>
            <p:cNvSpPr/>
            <p:nvPr/>
          </p:nvSpPr>
          <p:spPr>
            <a:xfrm>
              <a:off x="5880683" y="964499"/>
              <a:ext cx="2990362" cy="96599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Scope of global variable </a:t>
              </a:r>
              <a:r>
                <a:rPr lang="en-US" sz="1600" b="1" dirty="0">
                  <a:latin typeface="Avenir Next Condensed" charset="0"/>
                  <a:ea typeface="Avenir Next Condensed" charset="0"/>
                  <a:cs typeface="Avenir Next Condensed" charset="0"/>
                </a:rPr>
                <a:t>b</a:t>
              </a:r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:</a:t>
              </a:r>
              <a:b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</a:br>
              <a:r>
                <a:rPr lang="en-US" sz="1600" dirty="0">
                  <a:solidFill>
                    <a:schemeClr val="accent5">
                      <a:lumMod val="75000"/>
                    </a:schemeClr>
                  </a:solidFill>
                  <a:latin typeface="Avenir Next Condensed" charset="0"/>
                  <a:ea typeface="Avenir Next Condensed" charset="0"/>
                  <a:cs typeface="Avenir Next Condensed" charset="0"/>
                </a:rPr>
                <a:t>from declaration to end of block </a:t>
              </a:r>
              <a:br>
                <a:rPr lang="en-US" sz="1600" dirty="0">
                  <a:solidFill>
                    <a:schemeClr val="accent5">
                      <a:lumMod val="75000"/>
                    </a:schemeClr>
                  </a:solidFill>
                  <a:latin typeface="Avenir Next Condensed" charset="0"/>
                  <a:ea typeface="Avenir Next Condensed" charset="0"/>
                  <a:cs typeface="Avenir Next Condensed" charset="0"/>
                </a:rPr>
              </a:br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 (in this case, end of file)</a:t>
              </a:r>
              <a:endParaRPr lang="en-US" sz="1600" b="1" dirty="0">
                <a:solidFill>
                  <a:schemeClr val="accent5">
                    <a:lumMod val="75000"/>
                  </a:schemeClr>
                </a:solidFill>
                <a:latin typeface="Avenir Next Condensed" charset="0"/>
                <a:ea typeface="Avenir Next Condensed" charset="0"/>
                <a:cs typeface="Avenir Next Condensed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>
              <a:off x="2455985" y="1447499"/>
              <a:ext cx="3424698" cy="26838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414160" y="3532773"/>
              <a:ext cx="2041825" cy="3055314"/>
            </a:xfrm>
            <a:prstGeom prst="rect">
              <a:avLst/>
            </a:prstGeom>
            <a:ln>
              <a:tailEnd type="arrow"/>
            </a:ln>
            <a:effec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Next Condensed" charset="0"/>
                <a:ea typeface="Avenir Next Condensed" charset="0"/>
                <a:cs typeface="Avenir Next Condensed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048531" y="4272916"/>
            <a:ext cx="7822514" cy="2205311"/>
            <a:chOff x="1048531" y="4272916"/>
            <a:chExt cx="7822514" cy="2205311"/>
          </a:xfrm>
        </p:grpSpPr>
        <p:grpSp>
          <p:nvGrpSpPr>
            <p:cNvPr id="33" name="Group 32"/>
            <p:cNvGrpSpPr/>
            <p:nvPr/>
          </p:nvGrpSpPr>
          <p:grpSpPr>
            <a:xfrm>
              <a:off x="1048531" y="4388477"/>
              <a:ext cx="7822514" cy="2089750"/>
              <a:chOff x="1048531" y="4388477"/>
              <a:chExt cx="7822514" cy="208975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048531" y="5288678"/>
                <a:ext cx="819945" cy="466175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venir Next Condensed" charset="0"/>
                  <a:ea typeface="Avenir Next Condensed" charset="0"/>
                  <a:cs typeface="Avenir Next Condensed" charset="0"/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5659232" y="4388477"/>
                <a:ext cx="3211813" cy="2089750"/>
              </a:xfrm>
              <a:prstGeom prst="roundRect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Avenir Next Condensed" charset="0"/>
                    <a:ea typeface="Avenir Next Condensed" charset="0"/>
                    <a:cs typeface="Avenir Next Condensed" charset="0"/>
                  </a:rPr>
                  <a:t>Scope of local variable </a:t>
                </a:r>
                <a:r>
                  <a:rPr lang="en-US" sz="1600" b="1" dirty="0">
                    <a:latin typeface="Avenir Next Condensed" charset="0"/>
                    <a:ea typeface="Avenir Next Condensed" charset="0"/>
                    <a:cs typeface="Avenir Next Condensed" charset="0"/>
                  </a:rPr>
                  <a:t>x </a:t>
                </a:r>
                <a:r>
                  <a:rPr lang="en-US" sz="1600" dirty="0">
                    <a:latin typeface="Avenir Next Condensed" charset="0"/>
                    <a:ea typeface="Avenir Next Condensed" charset="0"/>
                    <a:cs typeface="Avenir Next Condensed" charset="0"/>
                  </a:rPr>
                  <a:t>in the inner block:</a:t>
                </a:r>
                <a:br>
                  <a:rPr lang="en-US" sz="1600" dirty="0">
                    <a:latin typeface="Avenir Next Condensed" charset="0"/>
                    <a:ea typeface="Avenir Next Condensed" charset="0"/>
                    <a:cs typeface="Avenir Next Condensed" charset="0"/>
                  </a:rPr>
                </a:br>
                <a:r>
                  <a:rPr lang="en-US" sz="1600" dirty="0">
                    <a:solidFill>
                      <a:schemeClr val="accent5">
                        <a:lumMod val="75000"/>
                      </a:schemeClr>
                    </a:solidFill>
                    <a:latin typeface="Avenir Next Condensed" charset="0"/>
                    <a:ea typeface="Avenir Next Condensed" charset="0"/>
                    <a:cs typeface="Avenir Next Condensed" charset="0"/>
                  </a:rPr>
                  <a:t>from declaration to end of block</a:t>
                </a:r>
              </a:p>
              <a:p>
                <a:pPr algn="ctr"/>
                <a:r>
                  <a:rPr lang="en-US" sz="1600" dirty="0">
                    <a:latin typeface="Avenir Next Condensed" charset="0"/>
                    <a:ea typeface="Avenir Next Condensed" charset="0"/>
                    <a:cs typeface="Avenir Next Condensed" charset="0"/>
                  </a:rPr>
                  <a:t>(in this case, end of if statement)</a:t>
                </a:r>
                <a:endParaRPr lang="en-US" sz="1600" dirty="0">
                  <a:solidFill>
                    <a:schemeClr val="accent5">
                      <a:lumMod val="75000"/>
                    </a:schemeClr>
                  </a:solidFill>
                  <a:latin typeface="Avenir Next Condensed" charset="0"/>
                  <a:ea typeface="Avenir Next Condensed" charset="0"/>
                  <a:cs typeface="Avenir Next Condensed" charset="0"/>
                </a:endParaRPr>
              </a:p>
              <a:p>
                <a:pPr algn="ctr"/>
                <a:br>
                  <a:rPr lang="en-US" sz="1600" b="1" dirty="0">
                    <a:solidFill>
                      <a:schemeClr val="tx1"/>
                    </a:solidFill>
                    <a:latin typeface="Avenir Next Condensed" charset="0"/>
                    <a:ea typeface="Avenir Next Condensed" charset="0"/>
                    <a:cs typeface="Avenir Next Condensed" charset="0"/>
                  </a:rPr>
                </a:br>
                <a:r>
                  <a:rPr lang="en-US" sz="1600" b="1" dirty="0">
                    <a:solidFill>
                      <a:srgbClr val="FF0000"/>
                    </a:solidFill>
                    <a:latin typeface="Avenir Next Condensed" charset="0"/>
                    <a:ea typeface="Avenir Next Condensed" charset="0"/>
                    <a:cs typeface="Avenir Next Condensed" charset="0"/>
                  </a:rPr>
                  <a:t>the outer x is hidden </a:t>
                </a:r>
                <a:br>
                  <a:rPr lang="en-US" sz="1600" b="1" dirty="0">
                    <a:solidFill>
                      <a:srgbClr val="FF0000"/>
                    </a:solidFill>
                    <a:latin typeface="Avenir Next Condensed" charset="0"/>
                    <a:ea typeface="Avenir Next Condensed" charset="0"/>
                    <a:cs typeface="Avenir Next Condensed" charset="0"/>
                  </a:rPr>
                </a:br>
                <a:r>
                  <a:rPr lang="en-US" sz="1600" b="1" dirty="0">
                    <a:solidFill>
                      <a:srgbClr val="FF0000"/>
                    </a:solidFill>
                    <a:latin typeface="Avenir Next Condensed" charset="0"/>
                    <a:ea typeface="Avenir Next Condensed" charset="0"/>
                    <a:cs typeface="Avenir Next Condensed" charset="0"/>
                  </a:rPr>
                  <a:t>within this block</a:t>
                </a: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 flipH="1">
                <a:off x="1868476" y="5433352"/>
                <a:ext cx="3790756" cy="88413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34" name="Oval 33"/>
            <p:cNvSpPr/>
            <p:nvPr/>
          </p:nvSpPr>
          <p:spPr>
            <a:xfrm>
              <a:off x="1152364" y="4272916"/>
              <a:ext cx="198120" cy="33578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Next Condensed" charset="0"/>
                <a:ea typeface="Avenir Next Condensed" charset="0"/>
                <a:cs typeface="Avenir Next Condensed" charset="0"/>
              </a:endParaRPr>
            </a:p>
          </p:txBody>
        </p:sp>
        <p:cxnSp>
          <p:nvCxnSpPr>
            <p:cNvPr id="35" name="Curved Connector 34"/>
            <p:cNvCxnSpPr/>
            <p:nvPr/>
          </p:nvCxnSpPr>
          <p:spPr>
            <a:xfrm rot="10800000">
              <a:off x="1427695" y="4608698"/>
              <a:ext cx="4833408" cy="1348219"/>
            </a:xfrm>
            <a:prstGeom prst="curvedConnector3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646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3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10624</TotalTime>
  <Words>3070</Words>
  <Application>Microsoft Macintosh PowerPoint</Application>
  <PresentationFormat>On-screen Show (4:3)</PresentationFormat>
  <Paragraphs>512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Avenir Next</vt:lpstr>
      <vt:lpstr>Avenir Next Condensed</vt:lpstr>
      <vt:lpstr>Calibri</vt:lpstr>
      <vt:lpstr>Calibri Light</vt:lpstr>
      <vt:lpstr>Consolas</vt:lpstr>
      <vt:lpstr>1_Office Theme</vt:lpstr>
      <vt:lpstr>Module 5 Guidance Notes (5.3)  Functions </vt:lpstr>
      <vt:lpstr>Local Variables</vt:lpstr>
      <vt:lpstr>Local Variables</vt:lpstr>
      <vt:lpstr>Local Variables</vt:lpstr>
      <vt:lpstr>Global Variables</vt:lpstr>
      <vt:lpstr>Global Variables</vt:lpstr>
      <vt:lpstr>Scopes of Variables</vt:lpstr>
      <vt:lpstr>Scopes of Variables</vt:lpstr>
      <vt:lpstr>Scopes of Variables</vt:lpstr>
      <vt:lpstr>Scopes of Variables</vt:lpstr>
      <vt:lpstr>Pass-by-Value</vt:lpstr>
      <vt:lpstr>Pass-by-Value</vt:lpstr>
      <vt:lpstr>Pass-by-Value</vt:lpstr>
      <vt:lpstr>Pass-by-Value</vt:lpstr>
      <vt:lpstr>Pass-by-Value</vt:lpstr>
      <vt:lpstr>Pass-by-Reference</vt:lpstr>
      <vt:lpstr>Pass-by-Reference</vt:lpstr>
      <vt:lpstr>Pass-by-Reference</vt:lpstr>
      <vt:lpstr>Pass-by-Reference</vt:lpstr>
      <vt:lpstr>Pass-by-Reference</vt:lpstr>
      <vt:lpstr>Pass-by-Reference</vt:lpstr>
      <vt:lpstr>Pass-by-Reference vs.  Value-Returning Function</vt:lpstr>
      <vt:lpstr>Pass-by-Reference vs.  Value-Returning Function</vt:lpstr>
      <vt:lpstr>Pass-by-Reference vs.  Value-Returning Function</vt:lpstr>
      <vt:lpstr>Quick Exercise 1</vt:lpstr>
      <vt:lpstr>Answer to Quick Exercise 1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ENGG1112 Computer Programming and Applications</dc:title>
  <dc:subject/>
  <dc:creator>Macbook Pro 2014</dc:creator>
  <cp:keywords/>
  <dc:description/>
  <cp:lastModifiedBy>lykchoi</cp:lastModifiedBy>
  <cp:revision>644</cp:revision>
  <cp:lastPrinted>2017-09-13T13:37:06Z</cp:lastPrinted>
  <dcterms:created xsi:type="dcterms:W3CDTF">2014-07-29T08:55:03Z</dcterms:created>
  <dcterms:modified xsi:type="dcterms:W3CDTF">2021-02-18T06:54:29Z</dcterms:modified>
  <cp:category/>
</cp:coreProperties>
</file>