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6" r:id="rId1"/>
  </p:sldMasterIdLst>
  <p:notesMasterIdLst>
    <p:notesMasterId r:id="rId28"/>
  </p:notesMasterIdLst>
  <p:handoutMasterIdLst>
    <p:handoutMasterId r:id="rId29"/>
  </p:handoutMasterIdLst>
  <p:sldIdLst>
    <p:sldId id="256" r:id="rId2"/>
    <p:sldId id="388" r:id="rId3"/>
    <p:sldId id="389" r:id="rId4"/>
    <p:sldId id="422" r:id="rId5"/>
    <p:sldId id="423" r:id="rId6"/>
    <p:sldId id="424" r:id="rId7"/>
    <p:sldId id="425" r:id="rId8"/>
    <p:sldId id="426" r:id="rId9"/>
    <p:sldId id="427" r:id="rId10"/>
    <p:sldId id="428" r:id="rId11"/>
    <p:sldId id="429" r:id="rId12"/>
    <p:sldId id="430" r:id="rId13"/>
    <p:sldId id="431" r:id="rId14"/>
    <p:sldId id="432" r:id="rId15"/>
    <p:sldId id="433" r:id="rId16"/>
    <p:sldId id="434" r:id="rId17"/>
    <p:sldId id="442" r:id="rId18"/>
    <p:sldId id="443" r:id="rId19"/>
    <p:sldId id="444" r:id="rId20"/>
    <p:sldId id="397" r:id="rId21"/>
    <p:sldId id="396" r:id="rId22"/>
    <p:sldId id="436" r:id="rId23"/>
    <p:sldId id="437" r:id="rId24"/>
    <p:sldId id="438" r:id="rId25"/>
    <p:sldId id="439" r:id="rId26"/>
    <p:sldId id="44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067AC2-121E-FD48-B2BC-A9B5C8A7D4FE}">
          <p14:sldIdLst>
            <p14:sldId id="256"/>
            <p14:sldId id="388"/>
            <p14:sldId id="389"/>
            <p14:sldId id="422"/>
            <p14:sldId id="423"/>
            <p14:sldId id="424"/>
            <p14:sldId id="425"/>
            <p14:sldId id="426"/>
            <p14:sldId id="427"/>
            <p14:sldId id="428"/>
            <p14:sldId id="429"/>
            <p14:sldId id="430"/>
            <p14:sldId id="431"/>
            <p14:sldId id="432"/>
            <p14:sldId id="433"/>
            <p14:sldId id="434"/>
            <p14:sldId id="442"/>
            <p14:sldId id="443"/>
            <p14:sldId id="444"/>
            <p14:sldId id="397"/>
            <p14:sldId id="396"/>
            <p14:sldId id="436"/>
            <p14:sldId id="437"/>
            <p14:sldId id="438"/>
            <p14:sldId id="439"/>
            <p14:sldId id="44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B73"/>
    <a:srgbClr val="FF6699"/>
    <a:srgbClr val="FF66CC"/>
    <a:srgbClr val="FEF4EC"/>
    <a:srgbClr val="91E41E"/>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31" autoAdjust="0"/>
    <p:restoredTop sz="94694"/>
  </p:normalViewPr>
  <p:slideViewPr>
    <p:cSldViewPr snapToGrid="0" snapToObjects="1">
      <p:cViewPr varScale="1">
        <p:scale>
          <a:sx n="117" d="100"/>
          <a:sy n="117" d="100"/>
        </p:scale>
        <p:origin x="1776"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2970B9-02AE-0D4A-AC2C-25A677C7C916}" type="datetimeFigureOut">
              <a:rPr lang="en-US" smtClean="0"/>
              <a:pPr/>
              <a:t>2/18/21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DA67C-559B-DF49-BDFA-0F43542B706F}" type="slidenum">
              <a:rPr lang="en-US" smtClean="0"/>
              <a:pPr/>
              <a:t>‹#›</a:t>
            </a:fld>
            <a:endParaRPr lang="en-US"/>
          </a:p>
        </p:txBody>
      </p:sp>
    </p:spTree>
    <p:extLst>
      <p:ext uri="{BB962C8B-B14F-4D97-AF65-F5344CB8AC3E}">
        <p14:creationId xmlns:p14="http://schemas.microsoft.com/office/powerpoint/2010/main" val="3902594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D069-5FD0-D649-8F1E-5F986D8C99D8}" type="datetimeFigureOut">
              <a:rPr lang="en-US" smtClean="0"/>
              <a:pPr/>
              <a:t>2/18/21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90DB7-2DE3-C342-B55B-305DF2A92E2C}" type="slidenum">
              <a:rPr lang="en-US" smtClean="0"/>
              <a:pPr/>
              <a:t>‹#›</a:t>
            </a:fld>
            <a:endParaRPr lang="en-US"/>
          </a:p>
        </p:txBody>
      </p:sp>
    </p:spTree>
    <p:extLst>
      <p:ext uri="{BB962C8B-B14F-4D97-AF65-F5344CB8AC3E}">
        <p14:creationId xmlns:p14="http://schemas.microsoft.com/office/powerpoint/2010/main" val="41463808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14</a:t>
            </a:fld>
            <a:endParaRPr lang="en-US"/>
          </a:p>
        </p:txBody>
      </p:sp>
    </p:spTree>
    <p:extLst>
      <p:ext uri="{BB962C8B-B14F-4D97-AF65-F5344CB8AC3E}">
        <p14:creationId xmlns:p14="http://schemas.microsoft.com/office/powerpoint/2010/main" val="50304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15</a:t>
            </a:fld>
            <a:endParaRPr lang="en-US"/>
          </a:p>
        </p:txBody>
      </p:sp>
    </p:spTree>
    <p:extLst>
      <p:ext uri="{BB962C8B-B14F-4D97-AF65-F5344CB8AC3E}">
        <p14:creationId xmlns:p14="http://schemas.microsoft.com/office/powerpoint/2010/main" val="9805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16</a:t>
            </a:fld>
            <a:endParaRPr lang="en-US"/>
          </a:p>
        </p:txBody>
      </p:sp>
    </p:spTree>
    <p:extLst>
      <p:ext uri="{BB962C8B-B14F-4D97-AF65-F5344CB8AC3E}">
        <p14:creationId xmlns:p14="http://schemas.microsoft.com/office/powerpoint/2010/main" val="377961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17</a:t>
            </a:fld>
            <a:endParaRPr lang="en-US"/>
          </a:p>
        </p:txBody>
      </p:sp>
    </p:spTree>
    <p:extLst>
      <p:ext uri="{BB962C8B-B14F-4D97-AF65-F5344CB8AC3E}">
        <p14:creationId xmlns:p14="http://schemas.microsoft.com/office/powerpoint/2010/main" val="373207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18</a:t>
            </a:fld>
            <a:endParaRPr lang="en-US"/>
          </a:p>
        </p:txBody>
      </p:sp>
    </p:spTree>
    <p:extLst>
      <p:ext uri="{BB962C8B-B14F-4D97-AF65-F5344CB8AC3E}">
        <p14:creationId xmlns:p14="http://schemas.microsoft.com/office/powerpoint/2010/main" val="437301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0DB7-2DE3-C342-B55B-305DF2A92E2C}" type="slidenum">
              <a:rPr lang="en-US" smtClean="0"/>
              <a:pPr/>
              <a:t>19</a:t>
            </a:fld>
            <a:endParaRPr lang="en-US"/>
          </a:p>
        </p:txBody>
      </p:sp>
    </p:spTree>
    <p:extLst>
      <p:ext uri="{BB962C8B-B14F-4D97-AF65-F5344CB8AC3E}">
        <p14:creationId xmlns:p14="http://schemas.microsoft.com/office/powerpoint/2010/main" val="167863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6939"/>
            <a:ext cx="7772400" cy="2110285"/>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685800" y="4572974"/>
            <a:ext cx="6400800" cy="882329"/>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flipV="1">
            <a:off x="685800" y="4392750"/>
            <a:ext cx="7772400" cy="25916"/>
          </a:xfrm>
          <a:prstGeom prst="line">
            <a:avLst/>
          </a:prstGeom>
          <a:ln w="9525" cmpd="sng">
            <a:solidFill>
              <a:schemeClr val="bg1">
                <a:lumMod val="85000"/>
              </a:schemeClr>
            </a:solidFill>
          </a:ln>
          <a:effectLst/>
        </p:spPr>
        <p:style>
          <a:lnRef idx="2">
            <a:schemeClr val="dk1"/>
          </a:lnRef>
          <a:fillRef idx="0">
            <a:schemeClr val="dk1"/>
          </a:fillRef>
          <a:effectRef idx="1">
            <a:schemeClr val="dk1"/>
          </a:effectRef>
          <a:fontRef idx="minor">
            <a:schemeClr val="tx1"/>
          </a:fontRef>
        </p:style>
      </p:cxnSp>
      <p:sp>
        <p:nvSpPr>
          <p:cNvPr id="7" name="Date Placeholder 6"/>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r>
              <a:rPr lang="de-DE"/>
              <a:t>ENGG1112-02 C++ Basics</a:t>
            </a:r>
            <a:endParaRPr lang="en-US" dirty="0"/>
          </a:p>
        </p:txBody>
      </p:sp>
      <p:sp>
        <p:nvSpPr>
          <p:cNvPr id="10" name="Slide Number Placeholder 9"/>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tx1"/>
              </a:buCl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de-DE"/>
              <a:t>ENGG1112-02 C++ Basics</a:t>
            </a:r>
            <a:endParaRPr lang="en-US" dirty="0"/>
          </a:p>
        </p:txBody>
      </p:sp>
      <p:sp>
        <p:nvSpPr>
          <p:cNvPr id="6" name="Slide Number Placeholder 5"/>
          <p:cNvSpPr>
            <a:spLocks noGrp="1"/>
          </p:cNvSpPr>
          <p:nvPr>
            <p:ph type="sldNum" sz="quarter" idx="12"/>
          </p:nvPr>
        </p:nvSpPr>
        <p:spPr/>
        <p:txBody>
          <a:bodyPr/>
          <a:lstStyle>
            <a:lvl1pPr>
              <a:defRPr b="0" i="0">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de-DE"/>
              <a:t>ENGG1112-02 C++ Basics</a:t>
            </a:r>
            <a:endParaRPr lang="en-US"/>
          </a:p>
        </p:txBody>
      </p:sp>
      <p:sp>
        <p:nvSpPr>
          <p:cNvPr id="6" name="Slide Number Placeholder 5"/>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de-DE"/>
              <a:t>ENGG1112-02 C++ Basics</a:t>
            </a:r>
            <a:endParaRPr lang="en-US"/>
          </a:p>
        </p:txBody>
      </p:sp>
      <p:sp>
        <p:nvSpPr>
          <p:cNvPr id="9" name="Slide Number Placeholder 8"/>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de-DE"/>
              <a:t>ENGG1112-02 C++ Basics</a:t>
            </a:r>
            <a:endParaRPr lang="en-US"/>
          </a:p>
        </p:txBody>
      </p:sp>
      <p:sp>
        <p:nvSpPr>
          <p:cNvPr id="5" name="Slide Number Placeholder 4"/>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de-DE"/>
              <a:t>ENGG1112-02 C++ Basics</a:t>
            </a:r>
            <a:endParaRPr lang="en-US"/>
          </a:p>
        </p:txBody>
      </p:sp>
      <p:sp>
        <p:nvSpPr>
          <p:cNvPr id="4" name="Slide Number Placeholder 3"/>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de-DE"/>
              <a:t>ENGG1112-02 C++ Basics</a:t>
            </a:r>
            <a:endParaRPr lang="en-US"/>
          </a:p>
        </p:txBody>
      </p:sp>
      <p:sp>
        <p:nvSpPr>
          <p:cNvPr id="7" name="Slide Number Placeholder 6"/>
          <p:cNvSpPr>
            <a:spLocks noGrp="1"/>
          </p:cNvSpPr>
          <p:nvPr>
            <p:ph type="sldNum" sz="quarter" idx="12"/>
          </p:nvPr>
        </p:nvSpPr>
        <p:spPr/>
        <p:txBody>
          <a:bodyPr/>
          <a:lstStyle/>
          <a:p>
            <a:fld id="{A2D5F323-9395-A24C-8003-89F99F594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ENGG1112-02 C++ Basics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Calibri Light" charset="0"/>
                <a:ea typeface="Calibri Light" charset="0"/>
                <a:cs typeface="Calibri Light" charset="0"/>
              </a:defRPr>
            </a:lvl1pPr>
          </a:lstStyle>
          <a:p>
            <a:fld id="{A2D5F323-9395-A24C-8003-89F99F5948AE}" type="slidenum">
              <a:rPr lang="en-US" smtClean="0"/>
              <a:pPr/>
              <a:t>‹#›</a:t>
            </a:fld>
            <a:endParaRPr lang="en-US" dirty="0"/>
          </a:p>
        </p:txBody>
      </p:sp>
    </p:spTree>
    <p:extLst>
      <p:ext uri="{BB962C8B-B14F-4D97-AF65-F5344CB8AC3E}">
        <p14:creationId xmlns:p14="http://schemas.microsoft.com/office/powerpoint/2010/main" val="8618110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457200" rtl="0" eaLnBrk="1" latinLnBrk="0" hangingPunct="1">
        <a:spcBef>
          <a:spcPct val="0"/>
        </a:spcBef>
        <a:buNone/>
        <a:defRPr sz="4400" kern="1200">
          <a:solidFill>
            <a:schemeClr val="tx1"/>
          </a:solidFill>
          <a:latin typeface="Avenir Next" charset="0"/>
          <a:ea typeface="Avenir Next" charset="0"/>
          <a:cs typeface="Avenir Next" charset="0"/>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Calibri Light" charset="0"/>
          <a:ea typeface="Calibri Light" charset="0"/>
          <a:cs typeface="Calibri Light" charset="0"/>
        </a:defRPr>
      </a:lvl1pPr>
      <a:lvl2pPr marL="742950" indent="-285750" algn="l" defTabSz="457200" rtl="0" eaLnBrk="1" latinLnBrk="0" hangingPunct="1">
        <a:spcBef>
          <a:spcPct val="20000"/>
        </a:spcBef>
        <a:buFont typeface="Arial"/>
        <a:buChar char="–"/>
        <a:defRPr sz="2800" b="0" i="0" kern="1200">
          <a:solidFill>
            <a:schemeClr val="tx1"/>
          </a:solidFill>
          <a:latin typeface="Calibri Light" charset="0"/>
          <a:ea typeface="Calibri Light" charset="0"/>
          <a:cs typeface="Calibri Light" charset="0"/>
        </a:defRPr>
      </a:lvl2pPr>
      <a:lvl3pPr marL="1143000" indent="-228600" algn="l" defTabSz="457200" rtl="0" eaLnBrk="1" latinLnBrk="0" hangingPunct="1">
        <a:spcBef>
          <a:spcPct val="20000"/>
        </a:spcBef>
        <a:buFont typeface="Arial"/>
        <a:buChar char="•"/>
        <a:defRPr sz="2400" b="0" i="0" kern="1200">
          <a:solidFill>
            <a:schemeClr val="tx1"/>
          </a:solidFill>
          <a:latin typeface="Calibri Light" charset="0"/>
          <a:ea typeface="Calibri Light" charset="0"/>
          <a:cs typeface="Calibri Light" charset="0"/>
        </a:defRPr>
      </a:lvl3pPr>
      <a:lvl4pPr marL="16002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4pPr>
      <a:lvl5pPr marL="2057400" indent="-228600" algn="l" defTabSz="457200" rtl="0" eaLnBrk="1" latinLnBrk="0" hangingPunct="1">
        <a:spcBef>
          <a:spcPct val="20000"/>
        </a:spcBef>
        <a:buFont typeface="Arial"/>
        <a:buChar char="»"/>
        <a:defRPr sz="2000" b="0" i="0" kern="1200">
          <a:solidFill>
            <a:schemeClr val="tx1"/>
          </a:solidFill>
          <a:latin typeface="Calibri Light" charset="0"/>
          <a:ea typeface="Calibri Light" charset="0"/>
          <a:cs typeface="Calibri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600"/>
              </a:spcBef>
              <a:spcAft>
                <a:spcPts val="600"/>
              </a:spcAft>
            </a:pPr>
            <a:r>
              <a:rPr lang="en-US" sz="1800" dirty="0"/>
              <a:t>Module 5 Guidance Notes (5.4)</a:t>
            </a:r>
            <a:br>
              <a:rPr lang="en-US" sz="1800" dirty="0"/>
            </a:br>
            <a:br>
              <a:rPr lang="en-US" sz="1800" dirty="0"/>
            </a:br>
            <a:r>
              <a:rPr lang="en-US" sz="4800" dirty="0"/>
              <a:t>Functions</a:t>
            </a:r>
            <a:br>
              <a:rPr lang="en-HK" sz="4800" dirty="0"/>
            </a:br>
            <a:endParaRPr lang="en-US" sz="4800" dirty="0"/>
          </a:p>
        </p:txBody>
      </p:sp>
      <p:sp>
        <p:nvSpPr>
          <p:cNvPr id="3" name="Subtitle 2"/>
          <p:cNvSpPr>
            <a:spLocks noGrp="1"/>
          </p:cNvSpPr>
          <p:nvPr>
            <p:ph type="subTitle" idx="1"/>
          </p:nvPr>
        </p:nvSpPr>
        <p:spPr/>
        <p:txBody>
          <a:bodyPr>
            <a:normAutofit/>
          </a:bodyPr>
          <a:lstStyle/>
          <a:p>
            <a:pPr>
              <a:lnSpc>
                <a:spcPct val="105000"/>
              </a:lnSpc>
              <a:spcBef>
                <a:spcPts val="500"/>
              </a:spcBef>
              <a:spcAft>
                <a:spcPts val="500"/>
              </a:spcAft>
            </a:pPr>
            <a:r>
              <a:rPr lang="en-US" sz="1200" dirty="0"/>
              <a:t>ENGG1340</a:t>
            </a:r>
            <a:br>
              <a:rPr lang="en-US" sz="1200" dirty="0"/>
            </a:br>
            <a:r>
              <a:rPr lang="en-US" sz="1600" dirty="0"/>
              <a:t>Computer Programming II</a:t>
            </a:r>
            <a:endParaRPr lang="en-US" sz="1100" dirty="0"/>
          </a:p>
        </p:txBody>
      </p:sp>
      <p:sp>
        <p:nvSpPr>
          <p:cNvPr id="4" name="Subtitle 2">
            <a:extLst>
              <a:ext uri="{FF2B5EF4-FFF2-40B4-BE49-F238E27FC236}">
                <a16:creationId xmlns:a16="http://schemas.microsoft.com/office/drawing/2014/main" id="{B0F1524B-9D5B-6E4F-9DD1-933BF1D932E0}"/>
              </a:ext>
            </a:extLst>
          </p:cNvPr>
          <p:cNvSpPr txBox="1">
            <a:spLocks/>
          </p:cNvSpPr>
          <p:nvPr/>
        </p:nvSpPr>
        <p:spPr>
          <a:xfrm>
            <a:off x="3603171" y="4571519"/>
            <a:ext cx="2471057" cy="88232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3200" b="0" i="0" kern="1200">
                <a:solidFill>
                  <a:schemeClr val="tx1">
                    <a:tint val="75000"/>
                  </a:schemeClr>
                </a:solidFill>
                <a:latin typeface="Calibri Light" charset="0"/>
                <a:ea typeface="Calibri Light" charset="0"/>
                <a:cs typeface="Calibri Light" charset="0"/>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Calibri Light" charset="0"/>
                <a:ea typeface="Calibri Light" charset="0"/>
                <a:cs typeface="Calibri Light" charset="0"/>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Calibri Light" charset="0"/>
                <a:ea typeface="Calibri Light" charset="0"/>
                <a:cs typeface="Calibri Light" charset="0"/>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Calibri Light" charset="0"/>
                <a:ea typeface="Calibri Light" charset="0"/>
                <a:cs typeface="Calibri Light"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5000"/>
              </a:lnSpc>
              <a:spcBef>
                <a:spcPts val="500"/>
              </a:spcBef>
              <a:spcAft>
                <a:spcPts val="500"/>
              </a:spcAft>
            </a:pPr>
            <a:r>
              <a:rPr lang="en-US" sz="1200" dirty="0"/>
              <a:t>COMP2113</a:t>
            </a:r>
            <a:br>
              <a:rPr lang="en-US" sz="1200" dirty="0"/>
            </a:br>
            <a:r>
              <a:rPr lang="en-US" sz="1600" dirty="0"/>
              <a:t>Programming Technologies</a:t>
            </a:r>
            <a:endParaRPr lang="en-US" sz="1100" dirty="0"/>
          </a:p>
        </p:txBody>
      </p:sp>
    </p:spTree>
    <p:extLst>
      <p:ext uri="{BB962C8B-B14F-4D97-AF65-F5344CB8AC3E}">
        <p14:creationId xmlns:p14="http://schemas.microsoft.com/office/powerpoint/2010/main" val="11080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8</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the following program? Can you explain the output?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10</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A215C105-CE7C-F24D-B495-AC171FB5D2C3}"/>
              </a:ext>
            </a:extLst>
          </p:cNvPr>
          <p:cNvPicPr/>
          <p:nvPr/>
        </p:nvPicPr>
        <p:blipFill rotWithShape="1">
          <a:blip r:embed="rId2"/>
          <a:srcRect t="11218" b="6927"/>
          <a:stretch/>
        </p:blipFill>
        <p:spPr>
          <a:xfrm>
            <a:off x="1602900" y="3062514"/>
            <a:ext cx="5730852" cy="2315030"/>
          </a:xfrm>
          <a:prstGeom prst="rect">
            <a:avLst/>
          </a:prstGeom>
        </p:spPr>
      </p:pic>
      <p:sp>
        <p:nvSpPr>
          <p:cNvPr id="9" name="TextBox 8">
            <a:extLst>
              <a:ext uri="{FF2B5EF4-FFF2-40B4-BE49-F238E27FC236}">
                <a16:creationId xmlns:a16="http://schemas.microsoft.com/office/drawing/2014/main" id="{DFC8309E-875D-944E-9DD5-2AF3B7D5A28D}"/>
              </a:ext>
            </a:extLst>
          </p:cNvPr>
          <p:cNvSpPr txBox="1"/>
          <p:nvPr/>
        </p:nvSpPr>
        <p:spPr>
          <a:xfrm>
            <a:off x="8160404" y="152401"/>
            <a:ext cx="886781" cy="369332"/>
          </a:xfrm>
          <a:prstGeom prst="rect">
            <a:avLst/>
          </a:prstGeom>
          <a:noFill/>
        </p:spPr>
        <p:txBody>
          <a:bodyPr wrap="none" rtlCol="0">
            <a:spAutoFit/>
          </a:bodyPr>
          <a:lstStyle/>
          <a:p>
            <a:r>
              <a:rPr lang="en-US" dirty="0"/>
              <a:t>051008</a:t>
            </a:r>
          </a:p>
        </p:txBody>
      </p:sp>
    </p:spTree>
    <p:extLst>
      <p:ext uri="{BB962C8B-B14F-4D97-AF65-F5344CB8AC3E}">
        <p14:creationId xmlns:p14="http://schemas.microsoft.com/office/powerpoint/2010/main" val="281746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9</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that reads in five integers and that outputs the sum of all integers greater than zero, the sum of all the integers less than zero, and the sum of all the integers, whether positive, negative, or zero. The user enters the numbers just once each and the user can enter them in any order. Your program should not ask the user to enter the positive numbers and the negative numbers separately.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11</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C14AB0A-D911-E941-9C5A-727C50EF43F5}"/>
              </a:ext>
            </a:extLst>
          </p:cNvPr>
          <p:cNvSpPr txBox="1"/>
          <p:nvPr/>
        </p:nvSpPr>
        <p:spPr>
          <a:xfrm>
            <a:off x="8160404" y="152401"/>
            <a:ext cx="886781" cy="369332"/>
          </a:xfrm>
          <a:prstGeom prst="rect">
            <a:avLst/>
          </a:prstGeom>
          <a:noFill/>
        </p:spPr>
        <p:txBody>
          <a:bodyPr wrap="none" rtlCol="0">
            <a:spAutoFit/>
          </a:bodyPr>
          <a:lstStyle/>
          <a:p>
            <a:r>
              <a:rPr lang="en-US" dirty="0"/>
              <a:t>051009</a:t>
            </a:r>
          </a:p>
        </p:txBody>
      </p:sp>
    </p:spTree>
    <p:extLst>
      <p:ext uri="{BB962C8B-B14F-4D97-AF65-F5344CB8AC3E}">
        <p14:creationId xmlns:p14="http://schemas.microsoft.com/office/powerpoint/2010/main" val="58410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10</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sz="2400" dirty="0"/>
              <a:t>Write a program that will output the following pattern. Use two for loops to achieve the output </a:t>
            </a:r>
          </a:p>
          <a:p>
            <a:pPr marL="0" indent="0">
              <a:buNone/>
            </a:pPr>
            <a:br>
              <a:rPr lang="en-US" sz="2400" dirty="0"/>
            </a:br>
            <a:r>
              <a:rPr lang="en-US" sz="2400" dirty="0">
                <a:latin typeface="Consolas" panose="020B0609020204030204" pitchFamily="49" charset="0"/>
                <a:cs typeface="Consolas" panose="020B0609020204030204" pitchFamily="49" charset="0"/>
              </a:rPr>
              <a:t>0123456</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012345</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01234</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0123</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012</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01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0 </a:t>
            </a:r>
            <a:endParaRPr lang="en-HK" sz="2400" dirty="0">
              <a:latin typeface="Consolas" panose="020B0609020204030204" pitchFamily="49" charset="0"/>
              <a:cs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12</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152BB96-35C0-294E-804F-01A243CE095E}"/>
              </a:ext>
            </a:extLst>
          </p:cNvPr>
          <p:cNvSpPr txBox="1"/>
          <p:nvPr/>
        </p:nvSpPr>
        <p:spPr>
          <a:xfrm>
            <a:off x="8160404" y="152401"/>
            <a:ext cx="886781" cy="369332"/>
          </a:xfrm>
          <a:prstGeom prst="rect">
            <a:avLst/>
          </a:prstGeom>
          <a:noFill/>
        </p:spPr>
        <p:txBody>
          <a:bodyPr wrap="none" rtlCol="0">
            <a:spAutoFit/>
          </a:bodyPr>
          <a:lstStyle/>
          <a:p>
            <a:r>
              <a:rPr lang="en-US" dirty="0"/>
              <a:t>051010</a:t>
            </a:r>
          </a:p>
        </p:txBody>
      </p:sp>
    </p:spTree>
    <p:extLst>
      <p:ext uri="{BB962C8B-B14F-4D97-AF65-F5344CB8AC3E}">
        <p14:creationId xmlns:p14="http://schemas.microsoft.com/office/powerpoint/2010/main" val="19512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with a function that takes one argument of type </a:t>
            </a:r>
            <a:r>
              <a:rPr lang="en-US" dirty="0">
                <a:latin typeface="Consolas" panose="020B0609020204030204" pitchFamily="49" charset="0"/>
                <a:cs typeface="Consolas" panose="020B0609020204030204" pitchFamily="49" charset="0"/>
              </a:rPr>
              <a:t>double</a:t>
            </a:r>
            <a:r>
              <a:rPr lang="en-US" dirty="0"/>
              <a:t>. The function returns the character value </a:t>
            </a:r>
            <a:r>
              <a:rPr lang="en-US" dirty="0">
                <a:latin typeface="Consolas" panose="020B0609020204030204" pitchFamily="49" charset="0"/>
                <a:cs typeface="Consolas" panose="020B0609020204030204" pitchFamily="49" charset="0"/>
              </a:rPr>
              <a:t>P</a:t>
            </a:r>
            <a:r>
              <a:rPr lang="en-US" dirty="0"/>
              <a:t> if its argument is positive and returns </a:t>
            </a:r>
            <a:r>
              <a:rPr lang="en-US" dirty="0">
                <a:latin typeface="Consolas" panose="020B0609020204030204" pitchFamily="49" charset="0"/>
                <a:cs typeface="Consolas" panose="020B0609020204030204" pitchFamily="49" charset="0"/>
              </a:rPr>
              <a:t>N</a:t>
            </a:r>
            <a:r>
              <a:rPr lang="en-US" dirty="0"/>
              <a:t> if its argument is zero or negative.  In the main function of your program, call this function to test its behavior.</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1B961FD1-2107-224E-88D4-31D6CC12AE28}"/>
              </a:ext>
            </a:extLst>
          </p:cNvPr>
          <p:cNvSpPr txBox="1"/>
          <p:nvPr/>
        </p:nvSpPr>
        <p:spPr>
          <a:xfrm>
            <a:off x="8160404" y="152401"/>
            <a:ext cx="886781" cy="369332"/>
          </a:xfrm>
          <a:prstGeom prst="rect">
            <a:avLst/>
          </a:prstGeom>
          <a:noFill/>
        </p:spPr>
        <p:txBody>
          <a:bodyPr wrap="none" rtlCol="0">
            <a:spAutoFit/>
          </a:bodyPr>
          <a:lstStyle/>
          <a:p>
            <a:r>
              <a:rPr lang="en-US" dirty="0"/>
              <a:t>051011</a:t>
            </a:r>
          </a:p>
        </p:txBody>
      </p:sp>
    </p:spTree>
    <p:extLst>
      <p:ext uri="{BB962C8B-B14F-4D97-AF65-F5344CB8AC3E}">
        <p14:creationId xmlns:p14="http://schemas.microsoft.com/office/powerpoint/2010/main" val="425468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with a function that takes one argument of type </a:t>
            </a:r>
            <a:r>
              <a:rPr lang="en-US" dirty="0" err="1">
                <a:latin typeface="Consolas" panose="020B0609020204030204" pitchFamily="49" charset="0"/>
                <a:cs typeface="Consolas" panose="020B0609020204030204" pitchFamily="49" charset="0"/>
              </a:rPr>
              <a:t>int</a:t>
            </a:r>
            <a:r>
              <a:rPr lang="en-US" dirty="0"/>
              <a:t> and one argument of type </a:t>
            </a:r>
            <a:r>
              <a:rPr lang="en-US" dirty="0">
                <a:latin typeface="Consolas" panose="020B0609020204030204" pitchFamily="49" charset="0"/>
                <a:cs typeface="Consolas" panose="020B0609020204030204" pitchFamily="49" charset="0"/>
              </a:rPr>
              <a:t>double</a:t>
            </a:r>
            <a:r>
              <a:rPr lang="en-US" dirty="0"/>
              <a:t>. The function returns a value of type </a:t>
            </a:r>
            <a:r>
              <a:rPr lang="en-US" dirty="0">
                <a:latin typeface="Consolas" panose="020B0609020204030204" pitchFamily="49" charset="0"/>
                <a:cs typeface="Consolas" panose="020B0609020204030204" pitchFamily="49" charset="0"/>
              </a:rPr>
              <a:t>double</a:t>
            </a:r>
            <a:r>
              <a:rPr lang="en-US" dirty="0"/>
              <a:t> that is the average of the two arguments.</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3F60A7C-F67D-3E4A-92C2-B5957E79D5A0}"/>
              </a:ext>
            </a:extLst>
          </p:cNvPr>
          <p:cNvSpPr txBox="1"/>
          <p:nvPr/>
        </p:nvSpPr>
        <p:spPr>
          <a:xfrm>
            <a:off x="8160404" y="152401"/>
            <a:ext cx="886781" cy="369332"/>
          </a:xfrm>
          <a:prstGeom prst="rect">
            <a:avLst/>
          </a:prstGeom>
          <a:noFill/>
        </p:spPr>
        <p:txBody>
          <a:bodyPr wrap="none" rtlCol="0">
            <a:spAutoFit/>
          </a:bodyPr>
          <a:lstStyle/>
          <a:p>
            <a:r>
              <a:rPr lang="en-US" dirty="0"/>
              <a:t>051012</a:t>
            </a:r>
          </a:p>
        </p:txBody>
      </p:sp>
    </p:spTree>
    <p:extLst>
      <p:ext uri="{BB962C8B-B14F-4D97-AF65-F5344CB8AC3E}">
        <p14:creationId xmlns:p14="http://schemas.microsoft.com/office/powerpoint/2010/main" val="1990100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sz="2400" dirty="0"/>
              <a:t>Greek mathematicians took a special interest in numbers that are equal to the sum of their proper divisors (a proper divisor of n is any divisor less than n itself). They called such numbers </a:t>
            </a:r>
            <a:r>
              <a:rPr lang="en-US" sz="2400" i="1" dirty="0"/>
              <a:t>perfect numbers</a:t>
            </a:r>
            <a:r>
              <a:rPr lang="en-US" sz="2400" dirty="0"/>
              <a:t>. For example, 6 is a perfect number because it is the sum of 1, 2, and 3, which are the integers less than 6 that divide evenly into 6. Similarly, 28 is a perfect number because it is the sum of 1, 2, 4, 7, and 14. Write a function that determines if a given number is a perfect number. Your function should take an </a:t>
            </a:r>
            <a:r>
              <a:rPr lang="en-US" sz="2400" dirty="0" err="1">
                <a:latin typeface="Consolas" panose="020B0609020204030204" pitchFamily="49" charset="0"/>
                <a:cs typeface="Consolas" panose="020B0609020204030204" pitchFamily="49" charset="0"/>
              </a:rPr>
              <a:t>int</a:t>
            </a:r>
            <a:r>
              <a:rPr lang="en-US" sz="2400" dirty="0"/>
              <a:t> as a parameter and return a value of type </a:t>
            </a:r>
            <a:r>
              <a:rPr lang="en-US" sz="2400" dirty="0">
                <a:latin typeface="Consolas" panose="020B0609020204030204" pitchFamily="49" charset="0"/>
                <a:cs typeface="Consolas" panose="020B0609020204030204" pitchFamily="49" charset="0"/>
              </a:rPr>
              <a:t>bool</a:t>
            </a:r>
            <a:r>
              <a:rPr lang="en-US" sz="2400" dirty="0"/>
              <a:t>. </a:t>
            </a:r>
            <a:endParaRPr lang="en-HK" sz="2400"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B421674D-380F-2546-8869-46193326E7B5}"/>
              </a:ext>
            </a:extLst>
          </p:cNvPr>
          <p:cNvSpPr txBox="1"/>
          <p:nvPr/>
        </p:nvSpPr>
        <p:spPr>
          <a:xfrm>
            <a:off x="8160404" y="152401"/>
            <a:ext cx="886781" cy="369332"/>
          </a:xfrm>
          <a:prstGeom prst="rect">
            <a:avLst/>
          </a:prstGeom>
          <a:noFill/>
        </p:spPr>
        <p:txBody>
          <a:bodyPr wrap="none" rtlCol="0">
            <a:spAutoFit/>
          </a:bodyPr>
          <a:lstStyle/>
          <a:p>
            <a:r>
              <a:rPr lang="en-US" dirty="0"/>
              <a:t>051013</a:t>
            </a:r>
          </a:p>
        </p:txBody>
      </p:sp>
    </p:spTree>
    <p:extLst>
      <p:ext uri="{BB962C8B-B14F-4D97-AF65-F5344CB8AC3E}">
        <p14:creationId xmlns:p14="http://schemas.microsoft.com/office/powerpoint/2010/main" val="178774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indent="0">
              <a:buNone/>
            </a:pPr>
            <a:r>
              <a:rPr lang="en-US" dirty="0"/>
              <a:t>Write a program that finds all the perfect numbers between two limits entered by the user. Use your function from Problem 13. </a:t>
            </a:r>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4D2BD957-C8ED-0048-9EE1-98AE813F1258}"/>
              </a:ext>
            </a:extLst>
          </p:cNvPr>
          <p:cNvSpPr txBox="1"/>
          <p:nvPr/>
        </p:nvSpPr>
        <p:spPr>
          <a:xfrm>
            <a:off x="8160404" y="152401"/>
            <a:ext cx="886781" cy="369332"/>
          </a:xfrm>
          <a:prstGeom prst="rect">
            <a:avLst/>
          </a:prstGeom>
          <a:noFill/>
        </p:spPr>
        <p:txBody>
          <a:bodyPr wrap="none" rtlCol="0">
            <a:spAutoFit/>
          </a:bodyPr>
          <a:lstStyle/>
          <a:p>
            <a:r>
              <a:rPr lang="en-US" dirty="0"/>
              <a:t>051014</a:t>
            </a:r>
          </a:p>
        </p:txBody>
      </p:sp>
    </p:spTree>
    <p:extLst>
      <p:ext uri="{BB962C8B-B14F-4D97-AF65-F5344CB8AC3E}">
        <p14:creationId xmlns:p14="http://schemas.microsoft.com/office/powerpoint/2010/main" val="124731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lvl="0"/>
            <a:r>
              <a:rPr lang="en-US" sz="2000" dirty="0"/>
              <a:t>A liter is 0.264179 gallons. Write a program that will read in the number of liters of gasoline consumed by the user's car and the number of miles the car delivered, and will then output the number of miles per gallon the car gets. Your program should allow the user to repeat this calculation as many times as the user wishes. Define a function to compute the number of miles per gallon. </a:t>
            </a:r>
            <a:endParaRPr lang="en-HK" sz="2000" dirty="0"/>
          </a:p>
          <a:p>
            <a:pPr lvl="0"/>
            <a:r>
              <a:rPr lang="en-GB" sz="2000" dirty="0"/>
              <a:t>Modify your program so that it will take input data for two cars and output the number of miles per gallon delivered by each car. Your program will also announce which car has the best fuel efficiency (highest number of miles per gallon). </a:t>
            </a:r>
            <a:endParaRPr lang="en-HK" sz="2000" dirty="0"/>
          </a:p>
          <a:p>
            <a:pPr marL="0" indent="0">
              <a:buNone/>
            </a:pPr>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17</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3D52FBAE-5C98-B64E-B68E-82ECCD94DD87}"/>
              </a:ext>
            </a:extLst>
          </p:cNvPr>
          <p:cNvSpPr txBox="1"/>
          <p:nvPr/>
        </p:nvSpPr>
        <p:spPr>
          <a:xfrm>
            <a:off x="8160404" y="152401"/>
            <a:ext cx="886781" cy="369332"/>
          </a:xfrm>
          <a:prstGeom prst="rect">
            <a:avLst/>
          </a:prstGeom>
          <a:noFill/>
        </p:spPr>
        <p:txBody>
          <a:bodyPr wrap="none" rtlCol="0">
            <a:spAutoFit/>
          </a:bodyPr>
          <a:lstStyle/>
          <a:p>
            <a:r>
              <a:rPr lang="en-US" dirty="0"/>
              <a:t>051015</a:t>
            </a:r>
          </a:p>
        </p:txBody>
      </p:sp>
    </p:spTree>
    <p:extLst>
      <p:ext uri="{BB962C8B-B14F-4D97-AF65-F5344CB8AC3E}">
        <p14:creationId xmlns:p14="http://schemas.microsoft.com/office/powerpoint/2010/main" val="195863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16</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a:buNone/>
                </a:pPr>
                <a:r>
                  <a:rPr lang="en-US" sz="2000" dirty="0"/>
                  <a:t>The area of an arbitrary triangle can be computed using the formula </a:t>
                </a:r>
              </a:p>
              <a:p>
                <a:pPr marL="0" lvl="0" indent="0" algn="ctr">
                  <a:buNone/>
                </a:pPr>
                <a:r>
                  <a:rPr lang="en-US" sz="2000" dirty="0"/>
                  <a:t>area = </a:t>
                </a:r>
                <a14:m>
                  <m:oMath xmlns:m="http://schemas.openxmlformats.org/officeDocument/2006/math">
                    <m:rad>
                      <m:radPr>
                        <m:degHide m:val="on"/>
                        <m:ctrlPr>
                          <a:rPr lang="en-HK" i="1">
                            <a:latin typeface="Cambria Math" panose="02040503050406030204" pitchFamily="18" charset="0"/>
                          </a:rPr>
                        </m:ctrlPr>
                      </m:radPr>
                      <m:deg/>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e>
                    </m:rad>
                  </m:oMath>
                </a14:m>
                <a:r>
                  <a:rPr lang="en-HK" sz="2000" dirty="0">
                    <a:effectLst/>
                  </a:rPr>
                  <a:t> </a:t>
                </a:r>
                <a:endParaRPr lang="en-US" sz="2000" dirty="0"/>
              </a:p>
              <a:p>
                <a:pPr marL="0" lvl="0" indent="0">
                  <a:buNone/>
                </a:pPr>
                <a:r>
                  <a:rPr lang="en-US" sz="2000" dirty="0"/>
                  <a:t>where 𝑎, 𝑏 and 𝑐 are the lengths of the sides, and 𝑠 is the </a:t>
                </a:r>
                <a:r>
                  <a:rPr lang="en-US" sz="2000" dirty="0" err="1"/>
                  <a:t>semiperimeter</a:t>
                </a:r>
                <a:r>
                  <a:rPr lang="en-US" sz="2000" dirty="0"/>
                  <a:t> 𝑠=(𝑎+𝑏+𝑐)/2.</a:t>
                </a:r>
              </a:p>
              <a:p>
                <a:pPr marL="0" lvl="0" indent="0">
                  <a:buNone/>
                </a:pPr>
                <a:endParaRPr lang="en-US" sz="2000" dirty="0"/>
              </a:p>
              <a:p>
                <a:pPr marL="0" lvl="0" indent="0">
                  <a:buNone/>
                </a:pPr>
                <a:r>
                  <a:rPr lang="en-US" sz="2000" dirty="0"/>
                  <a:t>Write a </a:t>
                </a:r>
                <a:r>
                  <a:rPr lang="en-US" sz="2000" dirty="0">
                    <a:latin typeface="Consolas" panose="020B0609020204030204" pitchFamily="49" charset="0"/>
                    <a:cs typeface="Consolas" panose="020B0609020204030204" pitchFamily="49" charset="0"/>
                  </a:rPr>
                  <a:t>void</a:t>
                </a:r>
                <a:r>
                  <a:rPr lang="en-US" sz="2000" dirty="0"/>
                  <a:t> function that uses </a:t>
                </a:r>
                <a:r>
                  <a:rPr lang="en-US" sz="2000" b="1" dirty="0"/>
                  <a:t>five</a:t>
                </a:r>
                <a:r>
                  <a:rPr lang="en-US" sz="2000" dirty="0"/>
                  <a:t> parameters: three </a:t>
                </a:r>
                <a:r>
                  <a:rPr lang="en-US" sz="2000" i="1" dirty="0"/>
                  <a:t>value parameters </a:t>
                </a:r>
                <a:r>
                  <a:rPr lang="en-US" sz="2000" dirty="0"/>
                  <a:t>that provide the lengths of the edges, and two </a:t>
                </a:r>
                <a:r>
                  <a:rPr lang="en-US" sz="2000" i="1" dirty="0"/>
                  <a:t>reference parameters </a:t>
                </a:r>
                <a:r>
                  <a:rPr lang="en-US" sz="2000" dirty="0"/>
                  <a:t>for the area and the perimeter. You may use the function </a:t>
                </a:r>
                <a:r>
                  <a:rPr lang="en-US" sz="2000" dirty="0">
                    <a:latin typeface="Consolas" panose="020B0609020204030204" pitchFamily="49" charset="0"/>
                    <a:cs typeface="Consolas" panose="020B0609020204030204" pitchFamily="49" charset="0"/>
                  </a:rPr>
                  <a:t>sqrt() </a:t>
                </a:r>
                <a:r>
                  <a:rPr lang="en-US" sz="2000" dirty="0"/>
                  <a:t>which is available if you write </a:t>
                </a:r>
                <a:r>
                  <a:rPr lang="en-US" sz="2000" dirty="0">
                    <a:latin typeface="Consolas" panose="020B0609020204030204" pitchFamily="49" charset="0"/>
                    <a:cs typeface="Consolas" panose="020B0609020204030204" pitchFamily="49" charset="0"/>
                  </a:rPr>
                  <a:t>#include&lt;</a:t>
                </a:r>
                <a:r>
                  <a:rPr lang="en-US" sz="2000" dirty="0" err="1">
                    <a:latin typeface="Consolas" panose="020B0609020204030204" pitchFamily="49" charset="0"/>
                    <a:cs typeface="Consolas" panose="020B0609020204030204" pitchFamily="49" charset="0"/>
                  </a:rPr>
                  <a:t>cmath</a:t>
                </a:r>
                <a:r>
                  <a:rPr lang="en-US" sz="2000" dirty="0">
                    <a:latin typeface="Consolas" panose="020B0609020204030204" pitchFamily="49" charset="0"/>
                    <a:cs typeface="Consolas" panose="020B0609020204030204" pitchFamily="49" charset="0"/>
                  </a:rPr>
                  <a:t>&gt;</a:t>
                </a:r>
                <a:r>
                  <a:rPr lang="en-US" sz="2000" dirty="0"/>
                  <a:t>.</a:t>
                </a:r>
              </a:p>
              <a:p>
                <a:pPr marL="0" indent="0">
                  <a:buNone/>
                </a:pPr>
                <a:endParaRPr lang="en-US" dirty="0"/>
              </a:p>
            </p:txBody>
          </p:sp>
        </mc:Choice>
        <mc:Fallback xmlns="">
          <p:sp>
            <p:nvSpPr>
              <p:cNvPr id="6" name="Content Placeholder 5">
                <a:extLst>
                  <a:ext uri="{FF2B5EF4-FFF2-40B4-BE49-F238E27FC236}">
                    <a16:creationId xmlns:a16="http://schemas.microsoft.com/office/drawing/2014/main" id="{6189296A-58C5-4E31-B3C2-27DDFBCBD871}"/>
                  </a:ext>
                </a:extLst>
              </p:cNvPr>
              <p:cNvSpPr>
                <a:spLocks noGrp="1" noRot="1" noChangeAspect="1" noMove="1" noResize="1" noEditPoints="1" noAdjustHandles="1" noChangeArrowheads="1" noChangeShapeType="1" noTextEdit="1"/>
              </p:cNvSpPr>
              <p:nvPr>
                <p:ph idx="1"/>
              </p:nvPr>
            </p:nvSpPr>
            <p:spPr>
              <a:blipFill>
                <a:blip r:embed="rId3"/>
                <a:stretch>
                  <a:fillRect l="-772" t="-5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8B724E36-3DE5-F94B-AFFC-91D6743F9534}"/>
              </a:ext>
            </a:extLst>
          </p:cNvPr>
          <p:cNvSpPr txBox="1"/>
          <p:nvPr/>
        </p:nvSpPr>
        <p:spPr>
          <a:xfrm>
            <a:off x="8160404" y="152401"/>
            <a:ext cx="886781" cy="369332"/>
          </a:xfrm>
          <a:prstGeom prst="rect">
            <a:avLst/>
          </a:prstGeom>
          <a:noFill/>
        </p:spPr>
        <p:txBody>
          <a:bodyPr wrap="none" rtlCol="0">
            <a:spAutoFit/>
          </a:bodyPr>
          <a:lstStyle/>
          <a:p>
            <a:r>
              <a:rPr lang="en-US" dirty="0"/>
              <a:t>051016</a:t>
            </a:r>
          </a:p>
        </p:txBody>
      </p:sp>
    </p:spTree>
    <p:extLst>
      <p:ext uri="{BB962C8B-B14F-4D97-AF65-F5344CB8AC3E}">
        <p14:creationId xmlns:p14="http://schemas.microsoft.com/office/powerpoint/2010/main" val="43765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normAutofit/>
          </a:bodyPr>
          <a:lstStyle/>
          <a:p>
            <a:pPr marL="0" lvl="0" indent="0">
              <a:buNone/>
            </a:pPr>
            <a:r>
              <a:rPr lang="en-US" sz="2000" dirty="0"/>
              <a:t>What is the output of the following program? Explain.</a:t>
            </a:r>
            <a:r>
              <a:rPr lang="en-HK" sz="1600" dirty="0"/>
              <a:t> </a:t>
            </a:r>
            <a:endParaRPr lang="en-US" sz="2000"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19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8A65817-7E3C-9546-B2B9-8A46FCE1C66D}"/>
              </a:ext>
            </a:extLst>
          </p:cNvPr>
          <p:cNvSpPr txBox="1"/>
          <p:nvPr/>
        </p:nvSpPr>
        <p:spPr>
          <a:xfrm>
            <a:off x="2231571" y="2139089"/>
            <a:ext cx="4680857" cy="33239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latin typeface="Consolas" panose="020B0609020204030204" pitchFamily="49" charset="0"/>
                <a:cs typeface="Consolas" panose="020B0609020204030204" pitchFamily="49" charset="0"/>
              </a:rPr>
              <a:t>#include &lt;iostream&gt;</a:t>
            </a:r>
          </a:p>
          <a:p>
            <a:r>
              <a:rPr lang="en-US" sz="1400" dirty="0">
                <a:latin typeface="Consolas" panose="020B0609020204030204" pitchFamily="49" charset="0"/>
                <a:cs typeface="Consolas" panose="020B0609020204030204" pitchFamily="49" charset="0"/>
              </a:rPr>
              <a:t>using namespace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main()</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a = -15, b;</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 = " &lt;&lt; a &lt;&lt; </a:t>
            </a:r>
            <a:r>
              <a:rPr lang="en-US" sz="1400" dirty="0" err="1">
                <a:latin typeface="Consolas" panose="020B0609020204030204" pitchFamily="49" charset="0"/>
                <a:cs typeface="Consolas" panose="020B0609020204030204" pitchFamily="49" charset="0"/>
              </a:rPr>
              <a:t>endl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b = 7;</a:t>
            </a:r>
          </a:p>
          <a:p>
            <a:r>
              <a:rPr lang="en-US" sz="1400" dirty="0">
                <a:latin typeface="Consolas" panose="020B0609020204030204" pitchFamily="49" charset="0"/>
                <a:cs typeface="Consolas" panose="020B0609020204030204" pitchFamily="49" charset="0"/>
              </a:rPr>
              <a:t>    b = 2*a*b;</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int</a:t>
            </a:r>
            <a:r>
              <a:rPr lang="en-US" sz="1400" dirty="0">
                <a:latin typeface="Consolas" panose="020B0609020204030204" pitchFamily="49" charset="0"/>
                <a:cs typeface="Consolas" panose="020B0609020204030204" pitchFamily="49" charset="0"/>
              </a:rPr>
              <a:t> result = </a:t>
            </a:r>
            <a:r>
              <a:rPr lang="en-US" sz="1400" dirty="0" err="1">
                <a:latin typeface="Consolas" panose="020B0609020204030204" pitchFamily="49" charset="0"/>
                <a:cs typeface="Consolas" panose="020B0609020204030204" pitchFamily="49" charset="0"/>
              </a:rPr>
              <a:t>a+b</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"result = " &lt;&lt; result &lt;&lt; </a:t>
            </a:r>
            <a:r>
              <a:rPr lang="en-US" sz="1400" dirty="0" err="1">
                <a:latin typeface="Consolas" panose="020B0609020204030204" pitchFamily="49" charset="0"/>
                <a:cs typeface="Consolas" panose="020B0609020204030204" pitchFamily="49" charset="0"/>
              </a:rPr>
              <a:t>endl</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t>
            </a:r>
          </a:p>
        </p:txBody>
      </p:sp>
      <p:sp>
        <p:nvSpPr>
          <p:cNvPr id="9" name="TextBox 8">
            <a:extLst>
              <a:ext uri="{FF2B5EF4-FFF2-40B4-BE49-F238E27FC236}">
                <a16:creationId xmlns:a16="http://schemas.microsoft.com/office/drawing/2014/main" id="{CEF93F08-1468-3144-B48F-ABD9CDD6234F}"/>
              </a:ext>
            </a:extLst>
          </p:cNvPr>
          <p:cNvSpPr txBox="1"/>
          <p:nvPr/>
        </p:nvSpPr>
        <p:spPr>
          <a:xfrm>
            <a:off x="8160404" y="152401"/>
            <a:ext cx="886781" cy="369332"/>
          </a:xfrm>
          <a:prstGeom prst="rect">
            <a:avLst/>
          </a:prstGeom>
          <a:noFill/>
        </p:spPr>
        <p:txBody>
          <a:bodyPr wrap="none" rtlCol="0">
            <a:spAutoFit/>
          </a:bodyPr>
          <a:lstStyle/>
          <a:p>
            <a:r>
              <a:rPr lang="en-US" dirty="0"/>
              <a:t>051017</a:t>
            </a:r>
          </a:p>
        </p:txBody>
      </p:sp>
    </p:spTree>
    <p:extLst>
      <p:ext uri="{BB962C8B-B14F-4D97-AF65-F5344CB8AC3E}">
        <p14:creationId xmlns:p14="http://schemas.microsoft.com/office/powerpoint/2010/main" val="58631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Problems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lstStyle/>
          <a:p>
            <a:r>
              <a:rPr lang="en-US" dirty="0"/>
              <a:t>flow of control and functions </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2</a:t>
            </a:fld>
            <a:endParaRPr lang="en-US" dirty="0"/>
          </a:p>
        </p:txBody>
      </p:sp>
    </p:spTree>
    <p:extLst>
      <p:ext uri="{BB962C8B-B14F-4D97-AF65-F5344CB8AC3E}">
        <p14:creationId xmlns:p14="http://schemas.microsoft.com/office/powerpoint/2010/main" val="1030538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AD78E6-D7AE-491B-AB44-E8B140DFD3A1}"/>
              </a:ext>
            </a:extLst>
          </p:cNvPr>
          <p:cNvSpPr>
            <a:spLocks noGrp="1"/>
          </p:cNvSpPr>
          <p:nvPr>
            <p:ph type="title"/>
          </p:nvPr>
        </p:nvSpPr>
        <p:spPr/>
        <p:txBody>
          <a:bodyPr/>
          <a:lstStyle/>
          <a:p>
            <a:r>
              <a:rPr lang="en-US" dirty="0"/>
              <a:t>CHALLENGES</a:t>
            </a:r>
          </a:p>
        </p:txBody>
      </p:sp>
      <p:sp>
        <p:nvSpPr>
          <p:cNvPr id="6" name="Text Placeholder 5">
            <a:extLst>
              <a:ext uri="{FF2B5EF4-FFF2-40B4-BE49-F238E27FC236}">
                <a16:creationId xmlns:a16="http://schemas.microsoft.com/office/drawing/2014/main" id="{9863B923-4F17-4D98-9ED8-9A77C3C1D2FD}"/>
              </a:ext>
            </a:extLst>
          </p:cNvPr>
          <p:cNvSpPr>
            <a:spLocks noGrp="1"/>
          </p:cNvSpPr>
          <p:nvPr>
            <p:ph type="body" idx="1"/>
          </p:nvPr>
        </p:nvSpPr>
        <p:spPr/>
        <p:txBody>
          <a:bodyPr>
            <a:normAutofit/>
          </a:bodyPr>
          <a:lstStyle/>
          <a:p>
            <a:r>
              <a:rPr lang="en-US" sz="1400" dirty="0"/>
              <a:t>Optional.  </a:t>
            </a:r>
          </a:p>
          <a:p>
            <a:r>
              <a:rPr lang="en-US" sz="1400" dirty="0"/>
              <a:t>For those who would like to challenge yourselves.</a:t>
            </a:r>
            <a:br>
              <a:rPr lang="en-US" sz="1400" dirty="0"/>
            </a:br>
            <a:r>
              <a:rPr lang="en-US" sz="1400" dirty="0"/>
              <a:t>Even for those of you who are beginners in C++ programming, it’s highly recommended for you to take a look at these problems and try to tackle them as well.</a:t>
            </a:r>
          </a:p>
          <a:p>
            <a:r>
              <a:rPr lang="en-US" sz="1400" dirty="0"/>
              <a:t>You are welcome to discuss these problems in the Moodle forum.</a:t>
            </a:r>
          </a:p>
        </p:txBody>
      </p:sp>
      <p:sp>
        <p:nvSpPr>
          <p:cNvPr id="4" name="Slide Number Placeholder 3">
            <a:extLst>
              <a:ext uri="{FF2B5EF4-FFF2-40B4-BE49-F238E27FC236}">
                <a16:creationId xmlns:a16="http://schemas.microsoft.com/office/drawing/2014/main" id="{ACD729B2-D49E-4769-90A3-50AC4D72732A}"/>
              </a:ext>
            </a:extLst>
          </p:cNvPr>
          <p:cNvSpPr>
            <a:spLocks noGrp="1"/>
          </p:cNvSpPr>
          <p:nvPr>
            <p:ph type="sldNum" sz="quarter" idx="12"/>
          </p:nvPr>
        </p:nvSpPr>
        <p:spPr/>
        <p:txBody>
          <a:bodyPr/>
          <a:lstStyle/>
          <a:p>
            <a:fld id="{A2D5F323-9395-A24C-8003-89F99F5948AE}" type="slidenum">
              <a:rPr lang="en-US" smtClean="0"/>
              <a:pPr/>
              <a:t>20</a:t>
            </a:fld>
            <a:endParaRPr lang="en-US" dirty="0"/>
          </a:p>
        </p:txBody>
      </p:sp>
    </p:spTree>
    <p:extLst>
      <p:ext uri="{BB962C8B-B14F-4D97-AF65-F5344CB8AC3E}">
        <p14:creationId xmlns:p14="http://schemas.microsoft.com/office/powerpoint/2010/main" val="72040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1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sz="1600" dirty="0"/>
              <a:t>What will be the output of this program? Or will it loop forever? </a:t>
            </a:r>
            <a:br>
              <a:rPr lang="en-US" sz="1600" dirty="0"/>
            </a:br>
            <a:r>
              <a:rPr lang="en-US" sz="1600" dirty="0"/>
              <a:t>Try to think about the final value of “</a:t>
            </a:r>
            <a:r>
              <a:rPr lang="en-US" sz="1600" dirty="0" err="1"/>
              <a:t>cycleCount</a:t>
            </a:r>
            <a:r>
              <a:rPr lang="en-US" sz="1600" dirty="0"/>
              <a:t>” before compiling this program.</a:t>
            </a:r>
            <a:endParaRPr lang="en-US"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21</a:t>
            </a:fld>
            <a:endParaRPr lang="en-US" dirty="0"/>
          </a:p>
        </p:txBody>
      </p:sp>
      <p:pic>
        <p:nvPicPr>
          <p:cNvPr id="6" name="Picture 5" descr="https://lh6.googleusercontent.com/rVSwgtYQO4i4LEbZZ5oFW6ZkCvoxGwYty0wPzy7uy7UV29ZXJCIPRGam8iCFAp9yRwQ9Xh859jQX1Y8VjSZyrPYnr0gOdeBTMJLnX79UPsLZUbF_mZYatyLQQLoIvhhanheeI66r">
            <a:extLst>
              <a:ext uri="{FF2B5EF4-FFF2-40B4-BE49-F238E27FC236}">
                <a16:creationId xmlns:a16="http://schemas.microsoft.com/office/drawing/2014/main" id="{22F2FFE3-36EE-E443-8511-5734C686CD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5362" y="2499132"/>
            <a:ext cx="3399790" cy="2135505"/>
          </a:xfrm>
          <a:prstGeom prst="rect">
            <a:avLst/>
          </a:prstGeom>
          <a:noFill/>
          <a:ln>
            <a:noFill/>
          </a:ln>
        </p:spPr>
      </p:pic>
      <p:sp>
        <p:nvSpPr>
          <p:cNvPr id="7" name="TextBox 6">
            <a:extLst>
              <a:ext uri="{FF2B5EF4-FFF2-40B4-BE49-F238E27FC236}">
                <a16:creationId xmlns:a16="http://schemas.microsoft.com/office/drawing/2014/main" id="{968CAC34-53F2-6D45-A86A-830477E7D23B}"/>
              </a:ext>
            </a:extLst>
          </p:cNvPr>
          <p:cNvSpPr txBox="1"/>
          <p:nvPr/>
        </p:nvSpPr>
        <p:spPr>
          <a:xfrm>
            <a:off x="8160404" y="152401"/>
            <a:ext cx="886781" cy="369332"/>
          </a:xfrm>
          <a:prstGeom prst="rect">
            <a:avLst/>
          </a:prstGeom>
          <a:noFill/>
        </p:spPr>
        <p:txBody>
          <a:bodyPr wrap="none" rtlCol="0">
            <a:spAutoFit/>
          </a:bodyPr>
          <a:lstStyle/>
          <a:p>
            <a:r>
              <a:rPr lang="en-US" dirty="0"/>
              <a:t>052001</a:t>
            </a:r>
          </a:p>
        </p:txBody>
      </p:sp>
    </p:spTree>
    <p:extLst>
      <p:ext uri="{BB962C8B-B14F-4D97-AF65-F5344CB8AC3E}">
        <p14:creationId xmlns:p14="http://schemas.microsoft.com/office/powerpoint/2010/main" val="105814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2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Redo Problem 12.  This time, use ONLY one statement in your function to accomplish the same task.</a:t>
            </a:r>
            <a:endParaRPr lang="en-HK" dirty="0"/>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22</a:t>
            </a:fld>
            <a:endParaRPr lang="en-US" dirty="0"/>
          </a:p>
        </p:txBody>
      </p:sp>
      <p:sp>
        <p:nvSpPr>
          <p:cNvPr id="5" name="TextBox 4">
            <a:extLst>
              <a:ext uri="{FF2B5EF4-FFF2-40B4-BE49-F238E27FC236}">
                <a16:creationId xmlns:a16="http://schemas.microsoft.com/office/drawing/2014/main" id="{5B36DD96-3439-F047-AE8F-B8C79D64FACD}"/>
              </a:ext>
            </a:extLst>
          </p:cNvPr>
          <p:cNvSpPr txBox="1"/>
          <p:nvPr/>
        </p:nvSpPr>
        <p:spPr>
          <a:xfrm>
            <a:off x="8160404" y="152401"/>
            <a:ext cx="886781" cy="369332"/>
          </a:xfrm>
          <a:prstGeom prst="rect">
            <a:avLst/>
          </a:prstGeom>
          <a:noFill/>
        </p:spPr>
        <p:txBody>
          <a:bodyPr wrap="none" rtlCol="0">
            <a:spAutoFit/>
          </a:bodyPr>
          <a:lstStyle/>
          <a:p>
            <a:r>
              <a:rPr lang="en-US" dirty="0"/>
              <a:t>052002</a:t>
            </a:r>
          </a:p>
        </p:txBody>
      </p:sp>
    </p:spTree>
    <p:extLst>
      <p:ext uri="{BB962C8B-B14F-4D97-AF65-F5344CB8AC3E}">
        <p14:creationId xmlns:p14="http://schemas.microsoft.com/office/powerpoint/2010/main" val="366203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3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fontScale="92500" lnSpcReduction="10000"/>
          </a:bodyPr>
          <a:lstStyle/>
          <a:p>
            <a:pPr marL="0" indent="0">
              <a:buNone/>
            </a:pPr>
            <a:r>
              <a:rPr lang="en-US" dirty="0"/>
              <a:t>Write a program to print the following diamond pattern of ‘</a:t>
            </a:r>
            <a:r>
              <a:rPr lang="en-US" dirty="0">
                <a:latin typeface="Consolas" panose="020B0609020204030204" pitchFamily="49" charset="0"/>
                <a:cs typeface="Consolas" panose="020B0609020204030204" pitchFamily="49" charset="0"/>
              </a:rPr>
              <a:t>*</a:t>
            </a:r>
            <a:r>
              <a:rPr lang="en-US" dirty="0"/>
              <a:t>’.</a:t>
            </a:r>
          </a:p>
          <a:p>
            <a:pPr marL="0" indent="0">
              <a:buNone/>
            </a:pPr>
            <a:r>
              <a:rPr lang="en-US" dirty="0"/>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23</a:t>
            </a:fld>
            <a:endParaRPr lang="en-US" dirty="0"/>
          </a:p>
        </p:txBody>
      </p:sp>
      <p:sp>
        <p:nvSpPr>
          <p:cNvPr id="5" name="TextBox 4">
            <a:extLst>
              <a:ext uri="{FF2B5EF4-FFF2-40B4-BE49-F238E27FC236}">
                <a16:creationId xmlns:a16="http://schemas.microsoft.com/office/drawing/2014/main" id="{C13B69EB-6887-D743-BC31-3159EB87490C}"/>
              </a:ext>
            </a:extLst>
          </p:cNvPr>
          <p:cNvSpPr txBox="1"/>
          <p:nvPr/>
        </p:nvSpPr>
        <p:spPr>
          <a:xfrm>
            <a:off x="8160404" y="152401"/>
            <a:ext cx="886781" cy="369332"/>
          </a:xfrm>
          <a:prstGeom prst="rect">
            <a:avLst/>
          </a:prstGeom>
          <a:noFill/>
        </p:spPr>
        <p:txBody>
          <a:bodyPr wrap="none" rtlCol="0">
            <a:spAutoFit/>
          </a:bodyPr>
          <a:lstStyle/>
          <a:p>
            <a:r>
              <a:rPr lang="en-US" dirty="0"/>
              <a:t>052003</a:t>
            </a:r>
          </a:p>
        </p:txBody>
      </p:sp>
    </p:spTree>
    <p:extLst>
      <p:ext uri="{BB962C8B-B14F-4D97-AF65-F5344CB8AC3E}">
        <p14:creationId xmlns:p14="http://schemas.microsoft.com/office/powerpoint/2010/main" val="164902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4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Write a function which checks if a number is prime or not.  (What’s the return type of the function?)</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24</a:t>
            </a:fld>
            <a:endParaRPr lang="en-US" dirty="0"/>
          </a:p>
        </p:txBody>
      </p:sp>
      <p:sp>
        <p:nvSpPr>
          <p:cNvPr id="5" name="TextBox 4">
            <a:extLst>
              <a:ext uri="{FF2B5EF4-FFF2-40B4-BE49-F238E27FC236}">
                <a16:creationId xmlns:a16="http://schemas.microsoft.com/office/drawing/2014/main" id="{4A55BB21-04E2-484B-B800-9269CEFD81EF}"/>
              </a:ext>
            </a:extLst>
          </p:cNvPr>
          <p:cNvSpPr txBox="1"/>
          <p:nvPr/>
        </p:nvSpPr>
        <p:spPr>
          <a:xfrm>
            <a:off x="8160404" y="152401"/>
            <a:ext cx="886781" cy="369332"/>
          </a:xfrm>
          <a:prstGeom prst="rect">
            <a:avLst/>
          </a:prstGeom>
          <a:noFill/>
        </p:spPr>
        <p:txBody>
          <a:bodyPr wrap="none" rtlCol="0">
            <a:spAutoFit/>
          </a:bodyPr>
          <a:lstStyle/>
          <a:p>
            <a:r>
              <a:rPr lang="en-US" dirty="0"/>
              <a:t>052004</a:t>
            </a:r>
          </a:p>
        </p:txBody>
      </p:sp>
    </p:spTree>
    <p:extLst>
      <p:ext uri="{BB962C8B-B14F-4D97-AF65-F5344CB8AC3E}">
        <p14:creationId xmlns:p14="http://schemas.microsoft.com/office/powerpoint/2010/main" val="559966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5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514350" lvl="0" indent="-514350">
              <a:buFont typeface="+mj-lt"/>
              <a:buAutoNum type="arabicPeriod"/>
            </a:pPr>
            <a:r>
              <a:rPr lang="en-US" dirty="0"/>
              <a:t>Using the function created in Challenge 4, create another function that print all prime numbers p within a given range defined by parameters x, y, where x &lt;= p &lt;= y.</a:t>
            </a:r>
            <a:endParaRPr lang="en-HK" dirty="0"/>
          </a:p>
          <a:p>
            <a:pPr marL="514350" lvl="0" indent="-514350">
              <a:buFont typeface="+mj-lt"/>
              <a:buAutoNum type="arabicPeriod"/>
            </a:pPr>
            <a:r>
              <a:rPr lang="en-US" dirty="0"/>
              <a:t>Can you think of a faster implementation of the function?</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25</a:t>
            </a:fld>
            <a:endParaRPr lang="en-US" dirty="0"/>
          </a:p>
        </p:txBody>
      </p:sp>
      <p:sp>
        <p:nvSpPr>
          <p:cNvPr id="5" name="TextBox 4">
            <a:extLst>
              <a:ext uri="{FF2B5EF4-FFF2-40B4-BE49-F238E27FC236}">
                <a16:creationId xmlns:a16="http://schemas.microsoft.com/office/drawing/2014/main" id="{E64F8A50-4267-CF46-B50A-C52E492F9F33}"/>
              </a:ext>
            </a:extLst>
          </p:cNvPr>
          <p:cNvSpPr txBox="1"/>
          <p:nvPr/>
        </p:nvSpPr>
        <p:spPr>
          <a:xfrm>
            <a:off x="8160404" y="152401"/>
            <a:ext cx="886781" cy="369332"/>
          </a:xfrm>
          <a:prstGeom prst="rect">
            <a:avLst/>
          </a:prstGeom>
          <a:noFill/>
        </p:spPr>
        <p:txBody>
          <a:bodyPr wrap="none" rtlCol="0">
            <a:spAutoFit/>
          </a:bodyPr>
          <a:lstStyle/>
          <a:p>
            <a:r>
              <a:rPr lang="en-US" dirty="0"/>
              <a:t>052005</a:t>
            </a:r>
          </a:p>
        </p:txBody>
      </p:sp>
    </p:spTree>
    <p:extLst>
      <p:ext uri="{BB962C8B-B14F-4D97-AF65-F5344CB8AC3E}">
        <p14:creationId xmlns:p14="http://schemas.microsoft.com/office/powerpoint/2010/main" val="1387460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0409-93A0-4BC6-889F-13AFCD0A3E85}"/>
              </a:ext>
            </a:extLst>
          </p:cNvPr>
          <p:cNvSpPr>
            <a:spLocks noGrp="1"/>
          </p:cNvSpPr>
          <p:nvPr>
            <p:ph type="title"/>
          </p:nvPr>
        </p:nvSpPr>
        <p:spPr/>
        <p:txBody>
          <a:bodyPr>
            <a:normAutofit/>
          </a:bodyPr>
          <a:lstStyle/>
          <a:p>
            <a:r>
              <a:rPr lang="en-US" dirty="0"/>
              <a:t>Challenge 6   </a:t>
            </a:r>
          </a:p>
        </p:txBody>
      </p:sp>
      <p:sp>
        <p:nvSpPr>
          <p:cNvPr id="3" name="Content Placeholder 2">
            <a:extLst>
              <a:ext uri="{FF2B5EF4-FFF2-40B4-BE49-F238E27FC236}">
                <a16:creationId xmlns:a16="http://schemas.microsoft.com/office/drawing/2014/main" id="{B438B054-F870-45AB-90BB-DABCDC577017}"/>
              </a:ext>
            </a:extLst>
          </p:cNvPr>
          <p:cNvSpPr>
            <a:spLocks noGrp="1"/>
          </p:cNvSpPr>
          <p:nvPr>
            <p:ph idx="1"/>
          </p:nvPr>
        </p:nvSpPr>
        <p:spPr/>
        <p:txBody>
          <a:bodyPr>
            <a:normAutofit/>
          </a:bodyPr>
          <a:lstStyle/>
          <a:p>
            <a:pPr marL="0" indent="0">
              <a:buNone/>
            </a:pPr>
            <a:r>
              <a:rPr lang="en-US" dirty="0"/>
              <a:t>Extend the program you have written for Problem 14, output also whether the perfect numbers found are prime numbers.</a:t>
            </a:r>
            <a:endParaRPr lang="en-HK" dirty="0"/>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76A9E102-DC96-4774-9CA2-1C5D312DAD40}"/>
              </a:ext>
            </a:extLst>
          </p:cNvPr>
          <p:cNvSpPr>
            <a:spLocks noGrp="1"/>
          </p:cNvSpPr>
          <p:nvPr>
            <p:ph type="sldNum" sz="quarter" idx="12"/>
          </p:nvPr>
        </p:nvSpPr>
        <p:spPr/>
        <p:txBody>
          <a:bodyPr/>
          <a:lstStyle/>
          <a:p>
            <a:fld id="{A2D5F323-9395-A24C-8003-89F99F5948AE}" type="slidenum">
              <a:rPr lang="en-US" smtClean="0"/>
              <a:pPr/>
              <a:t>26</a:t>
            </a:fld>
            <a:endParaRPr lang="en-US" dirty="0"/>
          </a:p>
        </p:txBody>
      </p:sp>
      <p:sp>
        <p:nvSpPr>
          <p:cNvPr id="5" name="TextBox 4">
            <a:extLst>
              <a:ext uri="{FF2B5EF4-FFF2-40B4-BE49-F238E27FC236}">
                <a16:creationId xmlns:a16="http://schemas.microsoft.com/office/drawing/2014/main" id="{189C4118-62E6-F94D-A65B-DCF0298ABD8A}"/>
              </a:ext>
            </a:extLst>
          </p:cNvPr>
          <p:cNvSpPr txBox="1"/>
          <p:nvPr/>
        </p:nvSpPr>
        <p:spPr>
          <a:xfrm>
            <a:off x="8160404" y="152401"/>
            <a:ext cx="886781" cy="369332"/>
          </a:xfrm>
          <a:prstGeom prst="rect">
            <a:avLst/>
          </a:prstGeom>
          <a:noFill/>
        </p:spPr>
        <p:txBody>
          <a:bodyPr wrap="none" rtlCol="0">
            <a:spAutoFit/>
          </a:bodyPr>
          <a:lstStyle/>
          <a:p>
            <a:r>
              <a:rPr lang="en-US"/>
              <a:t>052006</a:t>
            </a:r>
            <a:endParaRPr lang="en-US" dirty="0"/>
          </a:p>
        </p:txBody>
      </p:sp>
    </p:spTree>
    <p:extLst>
      <p:ext uri="{BB962C8B-B14F-4D97-AF65-F5344CB8AC3E}">
        <p14:creationId xmlns:p14="http://schemas.microsoft.com/office/powerpoint/2010/main" val="261932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1</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Is there any error in the following program? if no, what is the output?  (Try to answer before compiling and running the program.)</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3</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https://lh5.googleusercontent.com/HGme237o8JUtx-X6UKXRWi7kk2O7IycsHsqK2lfcUJiqD_Q6285aciP0vw31fYxsRss9eU1cEKcrMPT5fMkcmNoeg0Zf3egsK_iHVEsFysG1rCLSE9i5U8n-O1rkgnDbw3mzXq3K">
            <a:extLst>
              <a:ext uri="{FF2B5EF4-FFF2-40B4-BE49-F238E27FC236}">
                <a16:creationId xmlns:a16="http://schemas.microsoft.com/office/drawing/2014/main" id="{84F2FCAE-BBF4-764C-B0FE-14469AB75F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3492" y="3238817"/>
            <a:ext cx="6086508" cy="1826669"/>
          </a:xfrm>
          <a:prstGeom prst="rect">
            <a:avLst/>
          </a:prstGeom>
          <a:noFill/>
          <a:ln>
            <a:noFill/>
          </a:ln>
        </p:spPr>
      </p:pic>
      <p:sp>
        <p:nvSpPr>
          <p:cNvPr id="7" name="TextBox 6">
            <a:extLst>
              <a:ext uri="{FF2B5EF4-FFF2-40B4-BE49-F238E27FC236}">
                <a16:creationId xmlns:a16="http://schemas.microsoft.com/office/drawing/2014/main" id="{01C36323-CD4B-9547-A1A8-95D7706498A3}"/>
              </a:ext>
            </a:extLst>
          </p:cNvPr>
          <p:cNvSpPr txBox="1"/>
          <p:nvPr/>
        </p:nvSpPr>
        <p:spPr>
          <a:xfrm>
            <a:off x="8160404" y="152401"/>
            <a:ext cx="886781" cy="369332"/>
          </a:xfrm>
          <a:prstGeom prst="rect">
            <a:avLst/>
          </a:prstGeom>
          <a:noFill/>
        </p:spPr>
        <p:txBody>
          <a:bodyPr wrap="none" rtlCol="0">
            <a:spAutoFit/>
          </a:bodyPr>
          <a:lstStyle/>
          <a:p>
            <a:r>
              <a:rPr lang="en-US" dirty="0"/>
              <a:t>051001</a:t>
            </a:r>
          </a:p>
        </p:txBody>
      </p:sp>
    </p:spTree>
    <p:extLst>
      <p:ext uri="{BB962C8B-B14F-4D97-AF65-F5344CB8AC3E}">
        <p14:creationId xmlns:p14="http://schemas.microsoft.com/office/powerpoint/2010/main" val="128750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2</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this program? Can you explain why?</a:t>
            </a:r>
            <a:endParaRPr lang="en-HK" dirty="0"/>
          </a:p>
          <a:p>
            <a:pPr marL="0" lvl="0" indent="0" defTabSz="914400" eaLnBrk="0" fontAlgn="base" hangingPunct="0">
              <a:spcBef>
                <a:spcPct val="0"/>
              </a:spcBef>
              <a:spcAft>
                <a:spcPct val="0"/>
              </a:spcAft>
              <a:buClrTx/>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4</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descr="https://lh6.googleusercontent.com/7bAHFV28_trnyB9Y1EzrZgvhAeFgqayGHMBU95blwfagyMTsljY0PQ3ooNE4SdWtOeQ-y8uFg1FPim7yxZ8BPEdi31AawhvvjkG8_S6Zg-MiNyi72mXUTs5P3MIsHxzwizFzfLAn">
            <a:extLst>
              <a:ext uri="{FF2B5EF4-FFF2-40B4-BE49-F238E27FC236}">
                <a16:creationId xmlns:a16="http://schemas.microsoft.com/office/drawing/2014/main" id="{8384D47F-D96D-7E40-A60C-F95B64EA8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4253" y="3244737"/>
            <a:ext cx="6514261" cy="2251301"/>
          </a:xfrm>
          <a:prstGeom prst="rect">
            <a:avLst/>
          </a:prstGeom>
          <a:noFill/>
          <a:ln>
            <a:noFill/>
          </a:ln>
        </p:spPr>
      </p:pic>
      <p:sp>
        <p:nvSpPr>
          <p:cNvPr id="9" name="TextBox 8">
            <a:extLst>
              <a:ext uri="{FF2B5EF4-FFF2-40B4-BE49-F238E27FC236}">
                <a16:creationId xmlns:a16="http://schemas.microsoft.com/office/drawing/2014/main" id="{AC1AD04F-2A19-A843-80B5-A7CA8B8C1006}"/>
              </a:ext>
            </a:extLst>
          </p:cNvPr>
          <p:cNvSpPr txBox="1"/>
          <p:nvPr/>
        </p:nvSpPr>
        <p:spPr>
          <a:xfrm>
            <a:off x="8160404" y="152401"/>
            <a:ext cx="886781" cy="369332"/>
          </a:xfrm>
          <a:prstGeom prst="rect">
            <a:avLst/>
          </a:prstGeom>
          <a:noFill/>
        </p:spPr>
        <p:txBody>
          <a:bodyPr wrap="none" rtlCol="0">
            <a:spAutoFit/>
          </a:bodyPr>
          <a:lstStyle/>
          <a:p>
            <a:r>
              <a:rPr lang="en-US" dirty="0"/>
              <a:t>051002</a:t>
            </a:r>
          </a:p>
        </p:txBody>
      </p:sp>
    </p:spTree>
    <p:extLst>
      <p:ext uri="{BB962C8B-B14F-4D97-AF65-F5344CB8AC3E}">
        <p14:creationId xmlns:p14="http://schemas.microsoft.com/office/powerpoint/2010/main" val="282222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3</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What is the output of this program? (Try to answer before compiling and running the program.)</a:t>
            </a:r>
          </a:p>
          <a:p>
            <a:pPr marL="0" indent="0">
              <a:buNone/>
            </a:pP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5</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https://lh4.googleusercontent.com/YwRM4fWp8h_8ngYTcky5GvJuO_Kyre_gO7L4uJKmJ6NBWvqq-3MRNgmsF55xHeSbOK6V9id2jTQ-uZqI0ygJxIOFnRgIhsruAYutcBPHb5Jrd0CbxlFnCtb_pckMO3Qz8sVerFy8">
            <a:extLst>
              <a:ext uri="{FF2B5EF4-FFF2-40B4-BE49-F238E27FC236}">
                <a16:creationId xmlns:a16="http://schemas.microsoft.com/office/drawing/2014/main" id="{2709C35C-5CE5-5140-9C76-DA6431EB1A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6318" y="2860312"/>
            <a:ext cx="5617252" cy="2306774"/>
          </a:xfrm>
          <a:prstGeom prst="rect">
            <a:avLst/>
          </a:prstGeom>
          <a:noFill/>
          <a:ln>
            <a:noFill/>
          </a:ln>
        </p:spPr>
      </p:pic>
      <p:sp>
        <p:nvSpPr>
          <p:cNvPr id="7" name="TextBox 6">
            <a:extLst>
              <a:ext uri="{FF2B5EF4-FFF2-40B4-BE49-F238E27FC236}">
                <a16:creationId xmlns:a16="http://schemas.microsoft.com/office/drawing/2014/main" id="{D65DA15E-55A5-A348-AF2B-1F0929B6C94F}"/>
              </a:ext>
            </a:extLst>
          </p:cNvPr>
          <p:cNvSpPr txBox="1"/>
          <p:nvPr/>
        </p:nvSpPr>
        <p:spPr>
          <a:xfrm>
            <a:off x="8160404" y="152401"/>
            <a:ext cx="886781" cy="369332"/>
          </a:xfrm>
          <a:prstGeom prst="rect">
            <a:avLst/>
          </a:prstGeom>
          <a:noFill/>
        </p:spPr>
        <p:txBody>
          <a:bodyPr wrap="none" rtlCol="0">
            <a:spAutoFit/>
          </a:bodyPr>
          <a:lstStyle/>
          <a:p>
            <a:r>
              <a:rPr lang="en-US" dirty="0"/>
              <a:t>051003</a:t>
            </a:r>
          </a:p>
        </p:txBody>
      </p:sp>
    </p:spTree>
    <p:extLst>
      <p:ext uri="{BB962C8B-B14F-4D97-AF65-F5344CB8AC3E}">
        <p14:creationId xmlns:p14="http://schemas.microsoft.com/office/powerpoint/2010/main" val="212767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4</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Recall that we wrote a program that reads in three integers and outputs the maximum in Module 3. Draw the flowchart for a program that reads in three integers and outputs the minimum.</a:t>
            </a:r>
            <a:endParaRPr lang="en-US" altLang="en-US" sz="4400" dirty="0">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6</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655E8E97-2BBC-D244-85B5-ACFBAD1F4369}"/>
              </a:ext>
            </a:extLst>
          </p:cNvPr>
          <p:cNvSpPr txBox="1"/>
          <p:nvPr/>
        </p:nvSpPr>
        <p:spPr>
          <a:xfrm>
            <a:off x="8160404" y="152401"/>
            <a:ext cx="886781" cy="369332"/>
          </a:xfrm>
          <a:prstGeom prst="rect">
            <a:avLst/>
          </a:prstGeom>
          <a:noFill/>
        </p:spPr>
        <p:txBody>
          <a:bodyPr wrap="none" rtlCol="0">
            <a:spAutoFit/>
          </a:bodyPr>
          <a:lstStyle/>
          <a:p>
            <a:r>
              <a:rPr lang="en-US" dirty="0"/>
              <a:t>051004</a:t>
            </a:r>
          </a:p>
        </p:txBody>
      </p:sp>
    </p:spTree>
    <p:extLst>
      <p:ext uri="{BB962C8B-B14F-4D97-AF65-F5344CB8AC3E}">
        <p14:creationId xmlns:p14="http://schemas.microsoft.com/office/powerpoint/2010/main" val="412588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5</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the corresponding program to the flowchart of problem 4. </a:t>
            </a:r>
            <a:endParaRPr lang="en-HK" dirty="0"/>
          </a:p>
          <a:p>
            <a:endParaRPr lang="en-US" dirty="0"/>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7</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069FC3C-38EB-8E46-8FC4-935C4A730E38}"/>
              </a:ext>
            </a:extLst>
          </p:cNvPr>
          <p:cNvSpPr txBox="1"/>
          <p:nvPr/>
        </p:nvSpPr>
        <p:spPr>
          <a:xfrm>
            <a:off x="8160404" y="152401"/>
            <a:ext cx="886781" cy="369332"/>
          </a:xfrm>
          <a:prstGeom prst="rect">
            <a:avLst/>
          </a:prstGeom>
          <a:noFill/>
        </p:spPr>
        <p:txBody>
          <a:bodyPr wrap="none" rtlCol="0">
            <a:spAutoFit/>
          </a:bodyPr>
          <a:lstStyle/>
          <a:p>
            <a:r>
              <a:rPr lang="en-US" dirty="0"/>
              <a:t>051005</a:t>
            </a:r>
          </a:p>
        </p:txBody>
      </p:sp>
    </p:spTree>
    <p:extLst>
      <p:ext uri="{BB962C8B-B14F-4D97-AF65-F5344CB8AC3E}">
        <p14:creationId xmlns:p14="http://schemas.microsoft.com/office/powerpoint/2010/main" val="398111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6</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with an </a:t>
            </a:r>
            <a:r>
              <a:rPr lang="en-GB" dirty="0">
                <a:latin typeface="Consolas" panose="020B0609020204030204" pitchFamily="49" charset="0"/>
                <a:ea typeface="Menlo" panose="020B0609030804020204" pitchFamily="49" charset="0"/>
                <a:cs typeface="Consolas" panose="020B0609020204030204" pitchFamily="49" charset="0"/>
              </a:rPr>
              <a:t>if-else</a:t>
            </a:r>
            <a:r>
              <a:rPr lang="en-US" dirty="0"/>
              <a:t> statement that outputs the word </a:t>
            </a:r>
            <a:r>
              <a:rPr lang="en-GB" dirty="0">
                <a:latin typeface="Consolas" panose="020B0609020204030204" pitchFamily="49" charset="0"/>
                <a:ea typeface="Menlo" panose="020B0609030804020204" pitchFamily="49" charset="0"/>
                <a:cs typeface="Consolas" panose="020B0609020204030204" pitchFamily="49" charset="0"/>
              </a:rPr>
              <a:t>High</a:t>
            </a:r>
            <a:r>
              <a:rPr lang="en-US" dirty="0"/>
              <a:t> if the value of the variable </a:t>
            </a:r>
            <a:r>
              <a:rPr lang="en-GB" dirty="0"/>
              <a:t>score</a:t>
            </a:r>
            <a:r>
              <a:rPr lang="en-US" dirty="0"/>
              <a:t> is greater than 100 and </a:t>
            </a:r>
            <a:r>
              <a:rPr lang="en-GB" dirty="0">
                <a:latin typeface="Consolas" panose="020B0609020204030204" pitchFamily="49" charset="0"/>
                <a:ea typeface="Menlo" panose="020B0609030804020204" pitchFamily="49" charset="0"/>
                <a:cs typeface="Consolas" panose="020B0609020204030204" pitchFamily="49" charset="0"/>
              </a:rPr>
              <a:t>Low</a:t>
            </a:r>
            <a:r>
              <a:rPr lang="en-US" dirty="0"/>
              <a:t> if the value of </a:t>
            </a:r>
            <a:r>
              <a:rPr lang="en-GB" dirty="0"/>
              <a:t>score</a:t>
            </a:r>
            <a:r>
              <a:rPr lang="en-US" dirty="0"/>
              <a:t> is at most 100. The variable </a:t>
            </a:r>
            <a:r>
              <a:rPr lang="en-GB" dirty="0"/>
              <a:t>score</a:t>
            </a:r>
            <a:r>
              <a:rPr lang="en-US" dirty="0"/>
              <a:t> is of type </a:t>
            </a:r>
            <a:r>
              <a:rPr lang="en-GB" dirty="0" err="1">
                <a:latin typeface="Consolas" panose="020B0609020204030204" pitchFamily="49" charset="0"/>
                <a:ea typeface="Menlo" panose="020B0609030804020204" pitchFamily="49" charset="0"/>
                <a:cs typeface="Consolas" panose="020B0609020204030204" pitchFamily="49" charset="0"/>
              </a:rPr>
              <a:t>int</a:t>
            </a:r>
            <a:r>
              <a:rPr lang="en-US" dirty="0"/>
              <a:t>.</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8</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DDCB8FF4-8940-9B4A-A124-6F62EC96C8AC}"/>
              </a:ext>
            </a:extLst>
          </p:cNvPr>
          <p:cNvSpPr txBox="1"/>
          <p:nvPr/>
        </p:nvSpPr>
        <p:spPr>
          <a:xfrm>
            <a:off x="8160404" y="152401"/>
            <a:ext cx="886781" cy="369332"/>
          </a:xfrm>
          <a:prstGeom prst="rect">
            <a:avLst/>
          </a:prstGeom>
          <a:noFill/>
        </p:spPr>
        <p:txBody>
          <a:bodyPr wrap="none" rtlCol="0">
            <a:spAutoFit/>
          </a:bodyPr>
          <a:lstStyle/>
          <a:p>
            <a:r>
              <a:rPr lang="en-US" dirty="0"/>
              <a:t>051006</a:t>
            </a:r>
          </a:p>
        </p:txBody>
      </p:sp>
    </p:spTree>
    <p:extLst>
      <p:ext uri="{BB962C8B-B14F-4D97-AF65-F5344CB8AC3E}">
        <p14:creationId xmlns:p14="http://schemas.microsoft.com/office/powerpoint/2010/main" val="108741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76686-2788-45F6-A0AC-3CAF847F78CC}"/>
              </a:ext>
            </a:extLst>
          </p:cNvPr>
          <p:cNvSpPr>
            <a:spLocks noGrp="1"/>
          </p:cNvSpPr>
          <p:nvPr>
            <p:ph type="title"/>
          </p:nvPr>
        </p:nvSpPr>
        <p:spPr/>
        <p:txBody>
          <a:bodyPr/>
          <a:lstStyle/>
          <a:p>
            <a:r>
              <a:rPr lang="en-US" dirty="0"/>
              <a:t>Problem 7</a:t>
            </a:r>
          </a:p>
        </p:txBody>
      </p:sp>
      <p:sp>
        <p:nvSpPr>
          <p:cNvPr id="6" name="Content Placeholder 5">
            <a:extLst>
              <a:ext uri="{FF2B5EF4-FFF2-40B4-BE49-F238E27FC236}">
                <a16:creationId xmlns:a16="http://schemas.microsoft.com/office/drawing/2014/main" id="{6189296A-58C5-4E31-B3C2-27DDFBCBD871}"/>
              </a:ext>
            </a:extLst>
          </p:cNvPr>
          <p:cNvSpPr>
            <a:spLocks noGrp="1"/>
          </p:cNvSpPr>
          <p:nvPr>
            <p:ph idx="1"/>
          </p:nvPr>
        </p:nvSpPr>
        <p:spPr/>
        <p:txBody>
          <a:bodyPr/>
          <a:lstStyle/>
          <a:p>
            <a:pPr marL="0" indent="0">
              <a:buNone/>
            </a:pPr>
            <a:r>
              <a:rPr lang="en-US" dirty="0"/>
              <a:t>Write a program to determine the outcome of the paper-rock-scissor game. Each of two users types in either P, R, or S. The program then announces the winner as well as the basis for determining the winner: Paper covers rock, Rock breaks scissors, Scissors cut paper, or Nobody wins. Be sure to allow the users to use lowercase as well as uppercase letters.</a:t>
            </a:r>
          </a:p>
        </p:txBody>
      </p:sp>
      <p:sp>
        <p:nvSpPr>
          <p:cNvPr id="4" name="Slide Number Placeholder 3">
            <a:extLst>
              <a:ext uri="{FF2B5EF4-FFF2-40B4-BE49-F238E27FC236}">
                <a16:creationId xmlns:a16="http://schemas.microsoft.com/office/drawing/2014/main" id="{F6CCF604-F448-4088-8C32-1CFADC893771}"/>
              </a:ext>
            </a:extLst>
          </p:cNvPr>
          <p:cNvSpPr>
            <a:spLocks noGrp="1"/>
          </p:cNvSpPr>
          <p:nvPr>
            <p:ph type="sldNum" sz="quarter" idx="12"/>
          </p:nvPr>
        </p:nvSpPr>
        <p:spPr/>
        <p:txBody>
          <a:bodyPr/>
          <a:lstStyle/>
          <a:p>
            <a:fld id="{A2D5F323-9395-A24C-8003-89F99F5948AE}" type="slidenum">
              <a:rPr lang="en-US" smtClean="0"/>
              <a:pPr/>
              <a:t>9</a:t>
            </a:fld>
            <a:endParaRPr lang="en-US"/>
          </a:p>
        </p:txBody>
      </p:sp>
      <p:sp>
        <p:nvSpPr>
          <p:cNvPr id="8" name="Rectangle 3">
            <a:extLst>
              <a:ext uri="{FF2B5EF4-FFF2-40B4-BE49-F238E27FC236}">
                <a16:creationId xmlns:a16="http://schemas.microsoft.com/office/drawing/2014/main" id="{584EAD9F-2123-4B5E-B2AE-595A4810A240}"/>
              </a:ext>
            </a:extLst>
          </p:cNvPr>
          <p:cNvSpPr>
            <a:spLocks noChangeArrowheads="1"/>
          </p:cNvSpPr>
          <p:nvPr/>
        </p:nvSpPr>
        <p:spPr bwMode="auto">
          <a:xfrm>
            <a:off x="0" y="238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D5D4F464-8850-7440-B0F7-3A99891DE106}"/>
              </a:ext>
            </a:extLst>
          </p:cNvPr>
          <p:cNvSpPr txBox="1"/>
          <p:nvPr/>
        </p:nvSpPr>
        <p:spPr>
          <a:xfrm>
            <a:off x="8160404" y="152401"/>
            <a:ext cx="886781" cy="369332"/>
          </a:xfrm>
          <a:prstGeom prst="rect">
            <a:avLst/>
          </a:prstGeom>
          <a:noFill/>
        </p:spPr>
        <p:txBody>
          <a:bodyPr wrap="none" rtlCol="0">
            <a:spAutoFit/>
          </a:bodyPr>
          <a:lstStyle/>
          <a:p>
            <a:r>
              <a:rPr lang="en-US" dirty="0"/>
              <a:t>051007</a:t>
            </a:r>
          </a:p>
        </p:txBody>
      </p:sp>
    </p:spTree>
    <p:extLst>
      <p:ext uri="{BB962C8B-B14F-4D97-AF65-F5344CB8AC3E}">
        <p14:creationId xmlns:p14="http://schemas.microsoft.com/office/powerpoint/2010/main" val="16151172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10627</TotalTime>
  <Words>1295</Words>
  <Application>Microsoft Macintosh PowerPoint</Application>
  <PresentationFormat>On-screen Show (4:3)</PresentationFormat>
  <Paragraphs>139</Paragraphs>
  <Slides>26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vt:lpstr>
      <vt:lpstr>Calibri</vt:lpstr>
      <vt:lpstr>Calibri Light</vt:lpstr>
      <vt:lpstr>Cambria Math</vt:lpstr>
      <vt:lpstr>Consolas</vt:lpstr>
      <vt:lpstr>1_Office Theme</vt:lpstr>
      <vt:lpstr>Module 5 Guidance Notes (5.4)  Functions </vt:lpstr>
      <vt:lpstr>Problems</vt:lpstr>
      <vt:lpstr>Problem 1</vt:lpstr>
      <vt:lpstr>Problem 2</vt:lpstr>
      <vt:lpstr>Problem 3</vt:lpstr>
      <vt:lpstr>Problem 4</vt:lpstr>
      <vt:lpstr>Problem 5</vt:lpstr>
      <vt:lpstr>Problem 6</vt:lpstr>
      <vt:lpstr>Problem 7</vt:lpstr>
      <vt:lpstr>Problem 8</vt:lpstr>
      <vt:lpstr>Problem 9</vt:lpstr>
      <vt:lpstr>Problem 10</vt:lpstr>
      <vt:lpstr>Problem 11</vt:lpstr>
      <vt:lpstr>Problem 12</vt:lpstr>
      <vt:lpstr>Problem 13</vt:lpstr>
      <vt:lpstr>Problem 14</vt:lpstr>
      <vt:lpstr>Problem 15</vt:lpstr>
      <vt:lpstr>Problem 16</vt:lpstr>
      <vt:lpstr>Problem 17</vt:lpstr>
      <vt:lpstr>CHALLENGES</vt:lpstr>
      <vt:lpstr>Challenge 1   </vt:lpstr>
      <vt:lpstr>Challenge 2   </vt:lpstr>
      <vt:lpstr>Challenge 3   </vt:lpstr>
      <vt:lpstr>Challenge 4   </vt:lpstr>
      <vt:lpstr>Challenge 5   </vt:lpstr>
      <vt:lpstr>Challenge 6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ENGG1112 Computer Programming and Applications</dc:title>
  <dc:subject/>
  <dc:creator>Macbook Pro 2014</dc:creator>
  <cp:keywords/>
  <dc:description/>
  <cp:lastModifiedBy>lykchoi</cp:lastModifiedBy>
  <cp:revision>647</cp:revision>
  <cp:lastPrinted>2017-09-13T13:37:06Z</cp:lastPrinted>
  <dcterms:created xsi:type="dcterms:W3CDTF">2014-07-29T08:55:03Z</dcterms:created>
  <dcterms:modified xsi:type="dcterms:W3CDTF">2021-02-18T06:59:41Z</dcterms:modified>
  <cp:category/>
</cp:coreProperties>
</file>