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6" r:id="rId1"/>
  </p:sldMasterIdLst>
  <p:notesMasterIdLst>
    <p:notesMasterId r:id="rId38"/>
  </p:notesMasterIdLst>
  <p:handoutMasterIdLst>
    <p:handoutMasterId r:id="rId39"/>
  </p:handoutMasterIdLst>
  <p:sldIdLst>
    <p:sldId id="256" r:id="rId2"/>
    <p:sldId id="485" r:id="rId3"/>
    <p:sldId id="486"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1" r:id="rId20"/>
    <p:sldId id="274" r:id="rId21"/>
    <p:sldId id="275" r:id="rId22"/>
    <p:sldId id="276" r:id="rId23"/>
    <p:sldId id="278" r:id="rId24"/>
    <p:sldId id="277" r:id="rId25"/>
    <p:sldId id="279" r:id="rId26"/>
    <p:sldId id="280" r:id="rId27"/>
    <p:sldId id="388" r:id="rId28"/>
    <p:sldId id="389" r:id="rId29"/>
    <p:sldId id="433" r:id="rId30"/>
    <p:sldId id="434" r:id="rId31"/>
    <p:sldId id="435" r:id="rId32"/>
    <p:sldId id="436" r:id="rId33"/>
    <p:sldId id="438" r:id="rId34"/>
    <p:sldId id="397" r:id="rId35"/>
    <p:sldId id="396" r:id="rId36"/>
    <p:sldId id="398"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067AC2-121E-FD48-B2BC-A9B5C8A7D4FE}">
          <p14:sldIdLst>
            <p14:sldId id="256"/>
            <p14:sldId id="485"/>
            <p14:sldId id="486"/>
            <p14:sldId id="259"/>
            <p14:sldId id="260"/>
            <p14:sldId id="261"/>
            <p14:sldId id="262"/>
            <p14:sldId id="263"/>
            <p14:sldId id="264"/>
            <p14:sldId id="265"/>
            <p14:sldId id="266"/>
            <p14:sldId id="267"/>
            <p14:sldId id="268"/>
            <p14:sldId id="269"/>
            <p14:sldId id="270"/>
            <p14:sldId id="271"/>
            <p14:sldId id="272"/>
            <p14:sldId id="273"/>
            <p14:sldId id="281"/>
            <p14:sldId id="274"/>
            <p14:sldId id="275"/>
            <p14:sldId id="276"/>
            <p14:sldId id="278"/>
            <p14:sldId id="277"/>
            <p14:sldId id="279"/>
            <p14:sldId id="280"/>
            <p14:sldId id="388"/>
            <p14:sldId id="389"/>
            <p14:sldId id="433"/>
            <p14:sldId id="434"/>
            <p14:sldId id="435"/>
            <p14:sldId id="436"/>
            <p14:sldId id="438"/>
            <p14:sldId id="397"/>
            <p14:sldId id="396"/>
            <p14:sldId id="39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46B73"/>
    <a:srgbClr val="FF6699"/>
    <a:srgbClr val="FF66CC"/>
    <a:srgbClr val="FEF4EC"/>
    <a:srgbClr val="91E41E"/>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953" autoAdjust="0"/>
    <p:restoredTop sz="92449"/>
  </p:normalViewPr>
  <p:slideViewPr>
    <p:cSldViewPr snapToGrid="0" snapToObjects="1">
      <p:cViewPr varScale="1">
        <p:scale>
          <a:sx n="113" d="100"/>
          <a:sy n="113" d="100"/>
        </p:scale>
        <p:origin x="1448"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2970B9-02AE-0D4A-AC2C-25A677C7C916}" type="datetimeFigureOut">
              <a:rPr lang="en-US" smtClean="0"/>
              <a:pPr/>
              <a:t>2/18/21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3EDA67C-559B-DF49-BDFA-0F43542B706F}" type="slidenum">
              <a:rPr lang="en-US" smtClean="0"/>
              <a:pPr/>
              <a:t>‹#›</a:t>
            </a:fld>
            <a:endParaRPr lang="en-US"/>
          </a:p>
        </p:txBody>
      </p:sp>
    </p:spTree>
    <p:extLst>
      <p:ext uri="{BB962C8B-B14F-4D97-AF65-F5344CB8AC3E}">
        <p14:creationId xmlns:p14="http://schemas.microsoft.com/office/powerpoint/2010/main" val="39025940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D8D069-5FD0-D649-8F1E-5F986D8C99D8}" type="datetimeFigureOut">
              <a:rPr lang="en-US" smtClean="0"/>
              <a:pPr/>
              <a:t>2/18/21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C90DB7-2DE3-C342-B55B-305DF2A92E2C}" type="slidenum">
              <a:rPr lang="en-US" smtClean="0"/>
              <a:pPr/>
              <a:t>‹#›</a:t>
            </a:fld>
            <a:endParaRPr lang="en-US"/>
          </a:p>
        </p:txBody>
      </p:sp>
    </p:spTree>
    <p:extLst>
      <p:ext uri="{BB962C8B-B14F-4D97-AF65-F5344CB8AC3E}">
        <p14:creationId xmlns:p14="http://schemas.microsoft.com/office/powerpoint/2010/main" val="41463808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C90DB7-2DE3-C342-B55B-305DF2A92E2C}" type="slidenum">
              <a:rPr lang="en-US" smtClean="0"/>
              <a:pPr/>
              <a:t>2</a:t>
            </a:fld>
            <a:endParaRPr lang="en-US"/>
          </a:p>
        </p:txBody>
      </p:sp>
    </p:spTree>
    <p:extLst>
      <p:ext uri="{BB962C8B-B14F-4D97-AF65-F5344CB8AC3E}">
        <p14:creationId xmlns:p14="http://schemas.microsoft.com/office/powerpoint/2010/main" val="3726095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C90DB7-2DE3-C342-B55B-305DF2A92E2C}" type="slidenum">
              <a:rPr lang="en-US" smtClean="0"/>
              <a:pPr/>
              <a:t>15</a:t>
            </a:fld>
            <a:endParaRPr lang="en-US"/>
          </a:p>
        </p:txBody>
      </p:sp>
    </p:spTree>
    <p:extLst>
      <p:ext uri="{BB962C8B-B14F-4D97-AF65-F5344CB8AC3E}">
        <p14:creationId xmlns:p14="http://schemas.microsoft.com/office/powerpoint/2010/main" val="798879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76939"/>
            <a:ext cx="7772400" cy="2110285"/>
          </a:xfrm>
        </p:spPr>
        <p:txBody>
          <a:bodyPr/>
          <a:lstStyle>
            <a:lvl1pPr algn="l">
              <a:defRPr/>
            </a:lvl1pPr>
          </a:lstStyle>
          <a:p>
            <a:r>
              <a:rPr lang="en-US" dirty="0"/>
              <a:t>Click to edit Master title style</a:t>
            </a:r>
          </a:p>
        </p:txBody>
      </p:sp>
      <p:sp>
        <p:nvSpPr>
          <p:cNvPr id="3" name="Subtitle 2"/>
          <p:cNvSpPr>
            <a:spLocks noGrp="1"/>
          </p:cNvSpPr>
          <p:nvPr>
            <p:ph type="subTitle" idx="1"/>
          </p:nvPr>
        </p:nvSpPr>
        <p:spPr>
          <a:xfrm>
            <a:off x="685800" y="4572974"/>
            <a:ext cx="6400800" cy="882329"/>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8" name="Straight Connector 7"/>
          <p:cNvCxnSpPr/>
          <p:nvPr userDrawn="1"/>
        </p:nvCxnSpPr>
        <p:spPr>
          <a:xfrm flipV="1">
            <a:off x="685800" y="4392750"/>
            <a:ext cx="7772400" cy="25916"/>
          </a:xfrm>
          <a:prstGeom prst="line">
            <a:avLst/>
          </a:prstGeom>
          <a:ln w="9525" cmpd="sng">
            <a:solidFill>
              <a:schemeClr val="bg1">
                <a:lumMod val="85000"/>
              </a:schemeClr>
            </a:solidFill>
          </a:ln>
          <a:effectLst/>
        </p:spPr>
        <p:style>
          <a:lnRef idx="2">
            <a:schemeClr val="dk1"/>
          </a:lnRef>
          <a:fillRef idx="0">
            <a:schemeClr val="dk1"/>
          </a:fillRef>
          <a:effectRef idx="1">
            <a:schemeClr val="dk1"/>
          </a:effectRef>
          <a:fontRef idx="minor">
            <a:schemeClr val="tx1"/>
          </a:fontRef>
        </p:style>
      </p:cxnSp>
      <p:sp>
        <p:nvSpPr>
          <p:cNvPr id="7" name="Date Placeholder 6"/>
          <p:cNvSpPr>
            <a:spLocks noGrp="1"/>
          </p:cNvSpPr>
          <p:nvPr>
            <p:ph type="dt" sz="half" idx="10"/>
          </p:nvPr>
        </p:nvSpPr>
        <p:spPr/>
        <p:txBody>
          <a:bodyPr/>
          <a:lstStyle/>
          <a:p>
            <a:endParaRPr lang="en-US" dirty="0"/>
          </a:p>
        </p:txBody>
      </p:sp>
      <p:sp>
        <p:nvSpPr>
          <p:cNvPr id="9" name="Footer Placeholder 8"/>
          <p:cNvSpPr>
            <a:spLocks noGrp="1"/>
          </p:cNvSpPr>
          <p:nvPr>
            <p:ph type="ftr" sz="quarter" idx="11"/>
          </p:nvPr>
        </p:nvSpPr>
        <p:spPr/>
        <p:txBody>
          <a:bodyPr/>
          <a:lstStyle/>
          <a:p>
            <a:r>
              <a:rPr lang="de-DE"/>
              <a:t>ENGG1112-02 C++ Basics</a:t>
            </a:r>
            <a:endParaRPr lang="en-US" dirty="0"/>
          </a:p>
        </p:txBody>
      </p:sp>
      <p:sp>
        <p:nvSpPr>
          <p:cNvPr id="10" name="Slide Number Placeholder 9"/>
          <p:cNvSpPr>
            <a:spLocks noGrp="1"/>
          </p:cNvSpPr>
          <p:nvPr>
            <p:ph type="sldNum" sz="quarter" idx="12"/>
          </p:nvPr>
        </p:nvSpPr>
        <p:spPr/>
        <p:txBody>
          <a:bodyPr/>
          <a:lstStyle>
            <a:lvl1pPr>
              <a:defRPr b="0" i="0">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de-DE"/>
              <a:t>ENGG1112-02 C++ Basics</a:t>
            </a:r>
            <a:endParaRPr lang="en-US"/>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de-DE"/>
              <a:t>ENGG1112-02 C++ Basics</a:t>
            </a:r>
            <a:endParaRPr lang="en-US"/>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lvl1pPr>
              <a:buClr>
                <a:schemeClr val="tx1"/>
              </a:buClr>
              <a:defRPr sz="2800"/>
            </a:lvl1pPr>
            <a:lvl2pPr>
              <a:defRPr sz="2400"/>
            </a:lvl2pPr>
            <a:lvl3pPr>
              <a:defRPr sz="20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de-DE"/>
              <a:t>ENGG1112-02 C++ Basics</a:t>
            </a:r>
            <a:endParaRPr lang="en-US" dirty="0"/>
          </a:p>
        </p:txBody>
      </p:sp>
      <p:sp>
        <p:nvSpPr>
          <p:cNvPr id="6" name="Slide Number Placeholder 5"/>
          <p:cNvSpPr>
            <a:spLocks noGrp="1"/>
          </p:cNvSpPr>
          <p:nvPr>
            <p:ph type="sldNum" sz="quarter" idx="12"/>
          </p:nvPr>
        </p:nvSpPr>
        <p:spPr/>
        <p:txBody>
          <a:bodyPr/>
          <a:lstStyle>
            <a:lvl1pPr>
              <a:defRPr b="0" i="0">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de-DE"/>
              <a:t>ENGG1112-02 C++ Basics</a:t>
            </a:r>
            <a:endParaRPr lang="en-US"/>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de-DE"/>
              <a:t>ENGG1112-02 C++ Basics</a:t>
            </a:r>
            <a:endParaRPr lang="en-US"/>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de-DE"/>
              <a:t>ENGG1112-02 C++ Basics</a:t>
            </a:r>
            <a:endParaRPr lang="en-US"/>
          </a:p>
        </p:txBody>
      </p:sp>
      <p:sp>
        <p:nvSpPr>
          <p:cNvPr id="9" name="Slide Number Placeholder 8"/>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de-DE"/>
              <a:t>ENGG1112-02 C++ Basics</a:t>
            </a:r>
            <a:endParaRPr lang="en-US"/>
          </a:p>
        </p:txBody>
      </p:sp>
      <p:sp>
        <p:nvSpPr>
          <p:cNvPr id="5" name="Slide Number Placeholder 4"/>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de-DE"/>
              <a:t>ENGG1112-02 C++ Basics</a:t>
            </a:r>
            <a:endParaRPr lang="en-US"/>
          </a:p>
        </p:txBody>
      </p:sp>
      <p:sp>
        <p:nvSpPr>
          <p:cNvPr id="4" name="Slide Number Placeholder 3"/>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de-DE"/>
              <a:t>ENGG1112-02 C++ Basics</a:t>
            </a:r>
            <a:endParaRPr lang="en-US"/>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de-DE"/>
              <a:t>ENGG1112-02 C++ Basics</a:t>
            </a:r>
            <a:endParaRPr lang="en-US"/>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ENGG1112-02 C++ Basics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0" i="0">
                <a:solidFill>
                  <a:schemeClr val="tx1">
                    <a:tint val="75000"/>
                  </a:schemeClr>
                </a:solidFill>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extLst>
      <p:ext uri="{BB962C8B-B14F-4D97-AF65-F5344CB8AC3E}">
        <p14:creationId xmlns:p14="http://schemas.microsoft.com/office/powerpoint/2010/main" val="8618110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hdr="0" ftr="0" dt="0"/>
  <p:txStyles>
    <p:titleStyle>
      <a:lvl1pPr algn="l" defTabSz="457200" rtl="0" eaLnBrk="1" latinLnBrk="0" hangingPunct="1">
        <a:spcBef>
          <a:spcPct val="0"/>
        </a:spcBef>
        <a:buNone/>
        <a:defRPr sz="4400" kern="1200">
          <a:solidFill>
            <a:schemeClr val="tx1"/>
          </a:solidFill>
          <a:latin typeface="Avenir Next" charset="0"/>
          <a:ea typeface="Avenir Next" charset="0"/>
          <a:cs typeface="Avenir Next" charset="0"/>
        </a:defRPr>
      </a:lvl1pPr>
    </p:titleStyle>
    <p:bodyStyle>
      <a:lvl1pPr marL="342900" indent="-342900" algn="l" defTabSz="457200" rtl="0" eaLnBrk="1" latinLnBrk="0" hangingPunct="1">
        <a:spcBef>
          <a:spcPct val="20000"/>
        </a:spcBef>
        <a:buFont typeface="Arial"/>
        <a:buChar char="•"/>
        <a:defRPr sz="3200" b="0" i="0" kern="1200">
          <a:solidFill>
            <a:schemeClr val="tx1"/>
          </a:solidFill>
          <a:latin typeface="Calibri Light" charset="0"/>
          <a:ea typeface="Calibri Light" charset="0"/>
          <a:cs typeface="Calibri Light" charset="0"/>
        </a:defRPr>
      </a:lvl1pPr>
      <a:lvl2pPr marL="742950" indent="-285750" algn="l" defTabSz="457200" rtl="0" eaLnBrk="1" latinLnBrk="0" hangingPunct="1">
        <a:spcBef>
          <a:spcPct val="20000"/>
        </a:spcBef>
        <a:buFont typeface="Arial"/>
        <a:buChar char="–"/>
        <a:defRPr sz="2800" b="0" i="0" kern="1200">
          <a:solidFill>
            <a:schemeClr val="tx1"/>
          </a:solidFill>
          <a:latin typeface="Calibri Light" charset="0"/>
          <a:ea typeface="Calibri Light" charset="0"/>
          <a:cs typeface="Calibri Light" charset="0"/>
        </a:defRPr>
      </a:lvl2pPr>
      <a:lvl3pPr marL="1143000" indent="-228600" algn="l" defTabSz="457200" rtl="0" eaLnBrk="1" latinLnBrk="0" hangingPunct="1">
        <a:spcBef>
          <a:spcPct val="20000"/>
        </a:spcBef>
        <a:buFont typeface="Arial"/>
        <a:buChar char="•"/>
        <a:defRPr sz="2400" b="0" i="0" kern="1200">
          <a:solidFill>
            <a:schemeClr val="tx1"/>
          </a:solidFill>
          <a:latin typeface="Calibri Light" charset="0"/>
          <a:ea typeface="Calibri Light" charset="0"/>
          <a:cs typeface="Calibri Light" charset="0"/>
        </a:defRPr>
      </a:lvl3pPr>
      <a:lvl4pPr marL="1600200" indent="-228600" algn="l" defTabSz="457200" rtl="0" eaLnBrk="1" latinLnBrk="0" hangingPunct="1">
        <a:spcBef>
          <a:spcPct val="20000"/>
        </a:spcBef>
        <a:buFont typeface="Arial"/>
        <a:buChar char="–"/>
        <a:defRPr sz="2000" b="0" i="0" kern="1200">
          <a:solidFill>
            <a:schemeClr val="tx1"/>
          </a:solidFill>
          <a:latin typeface="Calibri Light" charset="0"/>
          <a:ea typeface="Calibri Light" charset="0"/>
          <a:cs typeface="Calibri Light" charset="0"/>
        </a:defRPr>
      </a:lvl4pPr>
      <a:lvl5pPr marL="2057400" indent="-228600" algn="l" defTabSz="457200" rtl="0" eaLnBrk="1" latinLnBrk="0" hangingPunct="1">
        <a:spcBef>
          <a:spcPct val="20000"/>
        </a:spcBef>
        <a:buFont typeface="Arial"/>
        <a:buChar char="»"/>
        <a:defRPr sz="2000" b="0" i="0" kern="1200">
          <a:solidFill>
            <a:schemeClr val="tx1"/>
          </a:solidFill>
          <a:latin typeface="Calibri Light" charset="0"/>
          <a:ea typeface="Calibri Light" charset="0"/>
          <a:cs typeface="Calibri Light"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cplusplus.com/doc/tutorial/arrays/" TargetMode="External"/><Relationship Id="rId2" Type="http://schemas.openxmlformats.org/officeDocument/2006/relationships/hyperlink" Target="https://ebookcentral.proquest.com/lib/HKUHK/detail.action?docID=5174548"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spcBef>
                <a:spcPts val="600"/>
              </a:spcBef>
              <a:spcAft>
                <a:spcPts val="600"/>
              </a:spcAft>
            </a:pPr>
            <a:r>
              <a:rPr lang="en-US" sz="1800" dirty="0"/>
              <a:t>Module 5 Guidance Notes </a:t>
            </a:r>
            <a:r>
              <a:rPr lang="en-US" sz="1800"/>
              <a:t>(5.5)</a:t>
            </a:r>
            <a:br>
              <a:rPr lang="en-US" sz="1800" dirty="0"/>
            </a:br>
            <a:br>
              <a:rPr lang="en-US" sz="1800" dirty="0"/>
            </a:br>
            <a:r>
              <a:rPr lang="en-US" sz="4800" dirty="0"/>
              <a:t>Arrays</a:t>
            </a:r>
          </a:p>
        </p:txBody>
      </p:sp>
      <p:sp>
        <p:nvSpPr>
          <p:cNvPr id="10" name="Subtitle 2">
            <a:extLst>
              <a:ext uri="{FF2B5EF4-FFF2-40B4-BE49-F238E27FC236}">
                <a16:creationId xmlns:a16="http://schemas.microsoft.com/office/drawing/2014/main" id="{53A90D15-41F0-9545-902F-35A485116B09}"/>
              </a:ext>
            </a:extLst>
          </p:cNvPr>
          <p:cNvSpPr>
            <a:spLocks noGrp="1"/>
          </p:cNvSpPr>
          <p:nvPr>
            <p:ph type="subTitle" idx="1"/>
          </p:nvPr>
        </p:nvSpPr>
        <p:spPr>
          <a:xfrm>
            <a:off x="685800" y="4572974"/>
            <a:ext cx="6400800" cy="882329"/>
          </a:xfrm>
        </p:spPr>
        <p:txBody>
          <a:bodyPr>
            <a:normAutofit/>
          </a:bodyPr>
          <a:lstStyle/>
          <a:p>
            <a:pPr>
              <a:lnSpc>
                <a:spcPct val="105000"/>
              </a:lnSpc>
              <a:spcBef>
                <a:spcPts val="500"/>
              </a:spcBef>
              <a:spcAft>
                <a:spcPts val="500"/>
              </a:spcAft>
            </a:pPr>
            <a:r>
              <a:rPr lang="en-US" sz="1200" dirty="0"/>
              <a:t>ENGG1340</a:t>
            </a:r>
            <a:br>
              <a:rPr lang="en-US" sz="1200" dirty="0"/>
            </a:br>
            <a:r>
              <a:rPr lang="en-US" sz="1600" dirty="0"/>
              <a:t>Computer Programming II</a:t>
            </a:r>
            <a:endParaRPr lang="en-US" sz="1100" dirty="0"/>
          </a:p>
        </p:txBody>
      </p:sp>
      <p:sp>
        <p:nvSpPr>
          <p:cNvPr id="11" name="Subtitle 2">
            <a:extLst>
              <a:ext uri="{FF2B5EF4-FFF2-40B4-BE49-F238E27FC236}">
                <a16:creationId xmlns:a16="http://schemas.microsoft.com/office/drawing/2014/main" id="{2DDE5956-4552-4942-8967-9B603EA06C33}"/>
              </a:ext>
            </a:extLst>
          </p:cNvPr>
          <p:cNvSpPr txBox="1">
            <a:spLocks/>
          </p:cNvSpPr>
          <p:nvPr/>
        </p:nvSpPr>
        <p:spPr>
          <a:xfrm>
            <a:off x="3603171" y="4571519"/>
            <a:ext cx="2471057" cy="882329"/>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3200" b="0" i="0" kern="1200">
                <a:solidFill>
                  <a:schemeClr val="tx1">
                    <a:tint val="75000"/>
                  </a:schemeClr>
                </a:solidFill>
                <a:latin typeface="Calibri Light" charset="0"/>
                <a:ea typeface="Calibri Light" charset="0"/>
                <a:cs typeface="Calibri Light" charset="0"/>
              </a:defRPr>
            </a:lvl1pPr>
            <a:lvl2pPr marL="457200" indent="0" algn="ctr" defTabSz="457200" rtl="0" eaLnBrk="1" latinLnBrk="0" hangingPunct="1">
              <a:spcBef>
                <a:spcPct val="20000"/>
              </a:spcBef>
              <a:buFont typeface="Arial"/>
              <a:buNone/>
              <a:defRPr sz="2800" b="0" i="0" kern="1200">
                <a:solidFill>
                  <a:schemeClr val="tx1">
                    <a:tint val="75000"/>
                  </a:schemeClr>
                </a:solidFill>
                <a:latin typeface="Calibri Light" charset="0"/>
                <a:ea typeface="Calibri Light" charset="0"/>
                <a:cs typeface="Calibri Light" charset="0"/>
              </a:defRPr>
            </a:lvl2pPr>
            <a:lvl3pPr marL="914400" indent="0" algn="ctr" defTabSz="457200" rtl="0" eaLnBrk="1" latinLnBrk="0" hangingPunct="1">
              <a:spcBef>
                <a:spcPct val="20000"/>
              </a:spcBef>
              <a:buFont typeface="Arial"/>
              <a:buNone/>
              <a:defRPr sz="2400" b="0" i="0" kern="1200">
                <a:solidFill>
                  <a:schemeClr val="tx1">
                    <a:tint val="75000"/>
                  </a:schemeClr>
                </a:solidFill>
                <a:latin typeface="Calibri Light" charset="0"/>
                <a:ea typeface="Calibri Light" charset="0"/>
                <a:cs typeface="Calibri Light" charset="0"/>
              </a:defRPr>
            </a:lvl3pPr>
            <a:lvl4pPr marL="1371600" indent="0" algn="ctr" defTabSz="457200" rtl="0" eaLnBrk="1" latinLnBrk="0" hangingPunct="1">
              <a:spcBef>
                <a:spcPct val="20000"/>
              </a:spcBef>
              <a:buFont typeface="Arial"/>
              <a:buNone/>
              <a:defRPr sz="2000" b="0" i="0" kern="1200">
                <a:solidFill>
                  <a:schemeClr val="tx1">
                    <a:tint val="75000"/>
                  </a:schemeClr>
                </a:solidFill>
                <a:latin typeface="Calibri Light" charset="0"/>
                <a:ea typeface="Calibri Light" charset="0"/>
                <a:cs typeface="Calibri Light" charset="0"/>
              </a:defRPr>
            </a:lvl4pPr>
            <a:lvl5pPr marL="1828800" indent="0" algn="ctr" defTabSz="457200" rtl="0" eaLnBrk="1" latinLnBrk="0" hangingPunct="1">
              <a:spcBef>
                <a:spcPct val="20000"/>
              </a:spcBef>
              <a:buFont typeface="Arial"/>
              <a:buNone/>
              <a:defRPr sz="2000" b="0" i="0" kern="1200">
                <a:solidFill>
                  <a:schemeClr val="tx1">
                    <a:tint val="75000"/>
                  </a:schemeClr>
                </a:solidFill>
                <a:latin typeface="Calibri Light" charset="0"/>
                <a:ea typeface="Calibri Light" charset="0"/>
                <a:cs typeface="Calibri Light" charset="0"/>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nSpc>
                <a:spcPct val="105000"/>
              </a:lnSpc>
              <a:spcBef>
                <a:spcPts val="500"/>
              </a:spcBef>
              <a:spcAft>
                <a:spcPts val="500"/>
              </a:spcAft>
            </a:pPr>
            <a:r>
              <a:rPr lang="en-US" sz="1200" dirty="0"/>
              <a:t>COMP2113</a:t>
            </a:r>
            <a:br>
              <a:rPr lang="en-US" sz="1200" dirty="0"/>
            </a:br>
            <a:r>
              <a:rPr lang="en-US" sz="1600" dirty="0"/>
              <a:t>Programming Technologies</a:t>
            </a:r>
            <a:endParaRPr lang="en-US" sz="1100" dirty="0"/>
          </a:p>
        </p:txBody>
      </p:sp>
    </p:spTree>
    <p:extLst>
      <p:ext uri="{BB962C8B-B14F-4D97-AF65-F5344CB8AC3E}">
        <p14:creationId xmlns:p14="http://schemas.microsoft.com/office/powerpoint/2010/main" val="1108082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Initialization with Initializer List </a:t>
            </a:r>
          </a:p>
        </p:txBody>
      </p:sp>
      <p:sp>
        <p:nvSpPr>
          <p:cNvPr id="3" name="Content Placeholder 2"/>
          <p:cNvSpPr>
            <a:spLocks noGrp="1"/>
          </p:cNvSpPr>
          <p:nvPr>
            <p:ph idx="1"/>
          </p:nvPr>
        </p:nvSpPr>
        <p:spPr>
          <a:xfrm>
            <a:off x="457200" y="1417638"/>
            <a:ext cx="8229600" cy="4708525"/>
          </a:xfrm>
        </p:spPr>
        <p:txBody>
          <a:bodyPr>
            <a:normAutofit/>
          </a:bodyPr>
          <a:lstStyle/>
          <a:p>
            <a:pPr marL="0" indent="0">
              <a:buNone/>
            </a:pPr>
            <a:r>
              <a:rPr lang="en-US" sz="2400" dirty="0"/>
              <a:t>An array may be initialized in its declaration by using an </a:t>
            </a:r>
            <a:r>
              <a:rPr lang="en-US" sz="2400" dirty="0">
                <a:solidFill>
                  <a:schemeClr val="accent6">
                    <a:lumMod val="75000"/>
                  </a:schemeClr>
                </a:solidFill>
              </a:rPr>
              <a:t>equal sign </a:t>
            </a:r>
            <a:r>
              <a:rPr lang="en-US" sz="2400" dirty="0"/>
              <a:t>followed by a list of values enclosed within a pair of braces </a:t>
            </a:r>
            <a:r>
              <a:rPr lang="en-US" sz="2400" dirty="0">
                <a:solidFill>
                  <a:schemeClr val="accent6">
                    <a:lumMod val="75000"/>
                  </a:schemeClr>
                </a:solidFill>
              </a:rPr>
              <a:t>{ }</a:t>
            </a:r>
            <a:r>
              <a:rPr lang="en-US" sz="2400" dirty="0"/>
              <a:t> </a:t>
            </a:r>
          </a:p>
          <a:p>
            <a:endParaRPr lang="en-US" sz="2400" dirty="0"/>
          </a:p>
          <a:p>
            <a:endParaRPr lang="en-US" sz="2400" dirty="0"/>
          </a:p>
          <a:p>
            <a:endParaRPr lang="en-US" sz="2400" dirty="0"/>
          </a:p>
          <a:p>
            <a:pPr marL="0" indent="0">
              <a:buNone/>
            </a:pPr>
            <a:br>
              <a:rPr lang="en-US" sz="2400" dirty="0"/>
            </a:br>
            <a:br>
              <a:rPr lang="en-US" sz="800" dirty="0"/>
            </a:br>
            <a:r>
              <a:rPr lang="en-US" sz="2400" dirty="0"/>
              <a:t>If an array is initialized in its declaration, the size of the array may be omitted and the array will automatically be declared to have the minimum size needed for the initialization values </a:t>
            </a:r>
          </a:p>
          <a:p>
            <a:pPr marL="0" indent="0">
              <a:buNone/>
            </a:pPr>
            <a:endParaRPr lang="en-US" sz="2400" dirty="0"/>
          </a:p>
          <a:p>
            <a:endParaRPr lang="en-US" dirty="0"/>
          </a:p>
        </p:txBody>
      </p:sp>
      <p:sp>
        <p:nvSpPr>
          <p:cNvPr id="5" name="Rectangle 4"/>
          <p:cNvSpPr/>
          <p:nvPr/>
        </p:nvSpPr>
        <p:spPr>
          <a:xfrm>
            <a:off x="862449" y="2845463"/>
            <a:ext cx="5329382" cy="545285"/>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int</a:t>
            </a:r>
            <a:r>
              <a:rPr lang="en-US" dirty="0">
                <a:solidFill>
                  <a:schemeClr val="tx1"/>
                </a:solidFill>
                <a:latin typeface="Consolas" charset="0"/>
                <a:ea typeface="Consolas" charset="0"/>
                <a:cs typeface="Consolas" charset="0"/>
              </a:rPr>
              <a:t> score[5] = { 80, 100, 63, 84, 52 };</a:t>
            </a:r>
          </a:p>
        </p:txBody>
      </p:sp>
      <p:graphicFrame>
        <p:nvGraphicFramePr>
          <p:cNvPr id="6" name="Table 5"/>
          <p:cNvGraphicFramePr>
            <a:graphicFrameLocks noGrp="1"/>
          </p:cNvGraphicFramePr>
          <p:nvPr/>
        </p:nvGraphicFramePr>
        <p:xfrm>
          <a:off x="6549740" y="2363225"/>
          <a:ext cx="875251" cy="1524000"/>
        </p:xfrm>
        <a:graphic>
          <a:graphicData uri="http://schemas.openxmlformats.org/drawingml/2006/table">
            <a:tbl>
              <a:tblPr bandRow="1">
                <a:tableStyleId>{F5AB1C69-6EDB-4FF4-983F-18BD219EF322}</a:tableStyleId>
              </a:tblPr>
              <a:tblGrid>
                <a:gridCol w="875251">
                  <a:extLst>
                    <a:ext uri="{9D8B030D-6E8A-4147-A177-3AD203B41FA5}">
                      <a16:colId xmlns:a16="http://schemas.microsoft.com/office/drawing/2014/main" val="20000"/>
                    </a:ext>
                  </a:extLst>
                </a:gridCol>
              </a:tblGrid>
              <a:tr h="236616">
                <a:tc>
                  <a:txBody>
                    <a:bodyPr/>
                    <a:lstStyle/>
                    <a:p>
                      <a:pPr algn="ctr"/>
                      <a:r>
                        <a:rPr lang="en-US" sz="1400" dirty="0"/>
                        <a:t>80</a:t>
                      </a:r>
                    </a:p>
                  </a:txBody>
                  <a:tcPr/>
                </a:tc>
                <a:extLst>
                  <a:ext uri="{0D108BD9-81ED-4DB2-BD59-A6C34878D82A}">
                    <a16:rowId xmlns:a16="http://schemas.microsoft.com/office/drawing/2014/main" val="10000"/>
                  </a:ext>
                </a:extLst>
              </a:tr>
              <a:tr h="236616">
                <a:tc>
                  <a:txBody>
                    <a:bodyPr/>
                    <a:lstStyle/>
                    <a:p>
                      <a:pPr algn="ctr"/>
                      <a:r>
                        <a:rPr lang="en-US" sz="1400" dirty="0"/>
                        <a:t>100</a:t>
                      </a:r>
                    </a:p>
                  </a:txBody>
                  <a:tcPr/>
                </a:tc>
                <a:extLst>
                  <a:ext uri="{0D108BD9-81ED-4DB2-BD59-A6C34878D82A}">
                    <a16:rowId xmlns:a16="http://schemas.microsoft.com/office/drawing/2014/main" val="10001"/>
                  </a:ext>
                </a:extLst>
              </a:tr>
              <a:tr h="236616">
                <a:tc>
                  <a:txBody>
                    <a:bodyPr/>
                    <a:lstStyle/>
                    <a:p>
                      <a:pPr algn="ctr"/>
                      <a:r>
                        <a:rPr lang="en-US" sz="1400" dirty="0"/>
                        <a:t>63</a:t>
                      </a:r>
                    </a:p>
                  </a:txBody>
                  <a:tcPr/>
                </a:tc>
                <a:extLst>
                  <a:ext uri="{0D108BD9-81ED-4DB2-BD59-A6C34878D82A}">
                    <a16:rowId xmlns:a16="http://schemas.microsoft.com/office/drawing/2014/main" val="10002"/>
                  </a:ext>
                </a:extLst>
              </a:tr>
              <a:tr h="236616">
                <a:tc>
                  <a:txBody>
                    <a:bodyPr/>
                    <a:lstStyle/>
                    <a:p>
                      <a:pPr algn="ctr"/>
                      <a:r>
                        <a:rPr lang="en-US" sz="1400" dirty="0"/>
                        <a:t>84</a:t>
                      </a:r>
                    </a:p>
                  </a:txBody>
                  <a:tcPr/>
                </a:tc>
                <a:extLst>
                  <a:ext uri="{0D108BD9-81ED-4DB2-BD59-A6C34878D82A}">
                    <a16:rowId xmlns:a16="http://schemas.microsoft.com/office/drawing/2014/main" val="10003"/>
                  </a:ext>
                </a:extLst>
              </a:tr>
              <a:tr h="236616">
                <a:tc>
                  <a:txBody>
                    <a:bodyPr/>
                    <a:lstStyle/>
                    <a:p>
                      <a:pPr algn="ctr"/>
                      <a:r>
                        <a:rPr lang="en-US" sz="1400" dirty="0"/>
                        <a:t>52</a:t>
                      </a:r>
                    </a:p>
                  </a:txBody>
                  <a:tcPr/>
                </a:tc>
                <a:extLst>
                  <a:ext uri="{0D108BD9-81ED-4DB2-BD59-A6C34878D82A}">
                    <a16:rowId xmlns:a16="http://schemas.microsoft.com/office/drawing/2014/main" val="10004"/>
                  </a:ext>
                </a:extLst>
              </a:tr>
            </a:tbl>
          </a:graphicData>
        </a:graphic>
      </p:graphicFrame>
      <p:sp>
        <p:nvSpPr>
          <p:cNvPr id="7" name="TextBox 6"/>
          <p:cNvSpPr txBox="1"/>
          <p:nvPr/>
        </p:nvSpPr>
        <p:spPr>
          <a:xfrm>
            <a:off x="7374657" y="2365466"/>
            <a:ext cx="864339" cy="276999"/>
          </a:xfrm>
          <a:prstGeom prst="rect">
            <a:avLst/>
          </a:prstGeom>
          <a:noFill/>
        </p:spPr>
        <p:txBody>
          <a:bodyPr wrap="none" rtlCol="0">
            <a:spAutoFit/>
          </a:bodyPr>
          <a:lstStyle/>
          <a:p>
            <a:r>
              <a:rPr lang="en-US" sz="1200" dirty="0">
                <a:latin typeface="Consolas" charset="0"/>
                <a:ea typeface="Consolas" charset="0"/>
                <a:cs typeface="Consolas" charset="0"/>
              </a:rPr>
              <a:t>score[0]</a:t>
            </a:r>
          </a:p>
        </p:txBody>
      </p:sp>
      <p:sp>
        <p:nvSpPr>
          <p:cNvPr id="8" name="TextBox 7"/>
          <p:cNvSpPr txBox="1"/>
          <p:nvPr/>
        </p:nvSpPr>
        <p:spPr>
          <a:xfrm>
            <a:off x="7374657" y="2667978"/>
            <a:ext cx="864339" cy="276999"/>
          </a:xfrm>
          <a:prstGeom prst="rect">
            <a:avLst/>
          </a:prstGeom>
          <a:noFill/>
        </p:spPr>
        <p:txBody>
          <a:bodyPr wrap="none" rtlCol="0">
            <a:spAutoFit/>
          </a:bodyPr>
          <a:lstStyle/>
          <a:p>
            <a:r>
              <a:rPr lang="en-US" sz="1200" dirty="0">
                <a:latin typeface="Consolas" charset="0"/>
                <a:ea typeface="Consolas" charset="0"/>
                <a:cs typeface="Consolas" charset="0"/>
              </a:rPr>
              <a:t>score[1]</a:t>
            </a:r>
          </a:p>
        </p:txBody>
      </p:sp>
      <p:sp>
        <p:nvSpPr>
          <p:cNvPr id="9" name="TextBox 8"/>
          <p:cNvSpPr txBox="1"/>
          <p:nvPr/>
        </p:nvSpPr>
        <p:spPr>
          <a:xfrm>
            <a:off x="7374657" y="2970490"/>
            <a:ext cx="864339" cy="276999"/>
          </a:xfrm>
          <a:prstGeom prst="rect">
            <a:avLst/>
          </a:prstGeom>
          <a:noFill/>
        </p:spPr>
        <p:txBody>
          <a:bodyPr wrap="none" rtlCol="0">
            <a:spAutoFit/>
          </a:bodyPr>
          <a:lstStyle/>
          <a:p>
            <a:r>
              <a:rPr lang="en-US" sz="1200" dirty="0">
                <a:latin typeface="Consolas" charset="0"/>
                <a:ea typeface="Consolas" charset="0"/>
                <a:cs typeface="Consolas" charset="0"/>
              </a:rPr>
              <a:t>score[2]</a:t>
            </a:r>
          </a:p>
        </p:txBody>
      </p:sp>
      <p:sp>
        <p:nvSpPr>
          <p:cNvPr id="10" name="TextBox 9"/>
          <p:cNvSpPr txBox="1"/>
          <p:nvPr/>
        </p:nvSpPr>
        <p:spPr>
          <a:xfrm>
            <a:off x="7374657" y="3273002"/>
            <a:ext cx="864339" cy="276999"/>
          </a:xfrm>
          <a:prstGeom prst="rect">
            <a:avLst/>
          </a:prstGeom>
          <a:noFill/>
        </p:spPr>
        <p:txBody>
          <a:bodyPr wrap="none" rtlCol="0">
            <a:spAutoFit/>
          </a:bodyPr>
          <a:lstStyle/>
          <a:p>
            <a:r>
              <a:rPr lang="en-US" sz="1200" dirty="0">
                <a:latin typeface="Consolas" charset="0"/>
                <a:ea typeface="Consolas" charset="0"/>
                <a:cs typeface="Consolas" charset="0"/>
              </a:rPr>
              <a:t>score[3]</a:t>
            </a:r>
          </a:p>
        </p:txBody>
      </p:sp>
      <p:sp>
        <p:nvSpPr>
          <p:cNvPr id="11" name="TextBox 10"/>
          <p:cNvSpPr txBox="1"/>
          <p:nvPr/>
        </p:nvSpPr>
        <p:spPr>
          <a:xfrm>
            <a:off x="7374657" y="3575516"/>
            <a:ext cx="864339" cy="276999"/>
          </a:xfrm>
          <a:prstGeom prst="rect">
            <a:avLst/>
          </a:prstGeom>
          <a:noFill/>
        </p:spPr>
        <p:txBody>
          <a:bodyPr wrap="none" rtlCol="0">
            <a:spAutoFit/>
          </a:bodyPr>
          <a:lstStyle/>
          <a:p>
            <a:r>
              <a:rPr lang="en-US" sz="1200" dirty="0">
                <a:latin typeface="Consolas" charset="0"/>
                <a:ea typeface="Consolas" charset="0"/>
                <a:cs typeface="Consolas" charset="0"/>
              </a:rPr>
              <a:t>score[4]</a:t>
            </a:r>
          </a:p>
        </p:txBody>
      </p:sp>
      <p:sp>
        <p:nvSpPr>
          <p:cNvPr id="13" name="Rectangle 12"/>
          <p:cNvSpPr/>
          <p:nvPr/>
        </p:nvSpPr>
        <p:spPr>
          <a:xfrm>
            <a:off x="862449" y="5461232"/>
            <a:ext cx="5089609" cy="545285"/>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int</a:t>
            </a:r>
            <a:r>
              <a:rPr lang="en-US" dirty="0">
                <a:solidFill>
                  <a:schemeClr val="tx1"/>
                </a:solidFill>
                <a:latin typeface="Consolas" charset="0"/>
                <a:ea typeface="Consolas" charset="0"/>
                <a:cs typeface="Consolas" charset="0"/>
              </a:rPr>
              <a:t> score[] = { 80, 100, 52 };</a:t>
            </a:r>
          </a:p>
        </p:txBody>
      </p:sp>
      <p:graphicFrame>
        <p:nvGraphicFramePr>
          <p:cNvPr id="14" name="Table 13"/>
          <p:cNvGraphicFramePr>
            <a:graphicFrameLocks noGrp="1"/>
          </p:cNvGraphicFramePr>
          <p:nvPr/>
        </p:nvGraphicFramePr>
        <p:xfrm>
          <a:off x="6539288" y="5359513"/>
          <a:ext cx="875251" cy="914400"/>
        </p:xfrm>
        <a:graphic>
          <a:graphicData uri="http://schemas.openxmlformats.org/drawingml/2006/table">
            <a:tbl>
              <a:tblPr bandRow="1">
                <a:tableStyleId>{F5AB1C69-6EDB-4FF4-983F-18BD219EF322}</a:tableStyleId>
              </a:tblPr>
              <a:tblGrid>
                <a:gridCol w="875251">
                  <a:extLst>
                    <a:ext uri="{9D8B030D-6E8A-4147-A177-3AD203B41FA5}">
                      <a16:colId xmlns:a16="http://schemas.microsoft.com/office/drawing/2014/main" val="20000"/>
                    </a:ext>
                  </a:extLst>
                </a:gridCol>
              </a:tblGrid>
              <a:tr h="236616">
                <a:tc>
                  <a:txBody>
                    <a:bodyPr/>
                    <a:lstStyle/>
                    <a:p>
                      <a:pPr algn="ctr"/>
                      <a:r>
                        <a:rPr lang="en-US" sz="1400" dirty="0"/>
                        <a:t>80</a:t>
                      </a:r>
                    </a:p>
                  </a:txBody>
                  <a:tcPr/>
                </a:tc>
                <a:extLst>
                  <a:ext uri="{0D108BD9-81ED-4DB2-BD59-A6C34878D82A}">
                    <a16:rowId xmlns:a16="http://schemas.microsoft.com/office/drawing/2014/main" val="10000"/>
                  </a:ext>
                </a:extLst>
              </a:tr>
              <a:tr h="236616">
                <a:tc>
                  <a:txBody>
                    <a:bodyPr/>
                    <a:lstStyle/>
                    <a:p>
                      <a:pPr algn="ctr"/>
                      <a:r>
                        <a:rPr lang="en-US" sz="1400" dirty="0"/>
                        <a:t>100</a:t>
                      </a:r>
                    </a:p>
                  </a:txBody>
                  <a:tcPr/>
                </a:tc>
                <a:extLst>
                  <a:ext uri="{0D108BD9-81ED-4DB2-BD59-A6C34878D82A}">
                    <a16:rowId xmlns:a16="http://schemas.microsoft.com/office/drawing/2014/main" val="10001"/>
                  </a:ext>
                </a:extLst>
              </a:tr>
              <a:tr h="236616">
                <a:tc>
                  <a:txBody>
                    <a:bodyPr/>
                    <a:lstStyle/>
                    <a:p>
                      <a:pPr algn="ctr"/>
                      <a:r>
                        <a:rPr lang="en-US" sz="1400" dirty="0"/>
                        <a:t>52</a:t>
                      </a:r>
                    </a:p>
                  </a:txBody>
                  <a:tcPr/>
                </a:tc>
                <a:extLst>
                  <a:ext uri="{0D108BD9-81ED-4DB2-BD59-A6C34878D82A}">
                    <a16:rowId xmlns:a16="http://schemas.microsoft.com/office/drawing/2014/main" val="10002"/>
                  </a:ext>
                </a:extLst>
              </a:tr>
            </a:tbl>
          </a:graphicData>
        </a:graphic>
      </p:graphicFrame>
      <p:sp>
        <p:nvSpPr>
          <p:cNvPr id="15" name="TextBox 14"/>
          <p:cNvSpPr txBox="1"/>
          <p:nvPr/>
        </p:nvSpPr>
        <p:spPr>
          <a:xfrm>
            <a:off x="7364205" y="5361754"/>
            <a:ext cx="864339" cy="276999"/>
          </a:xfrm>
          <a:prstGeom prst="rect">
            <a:avLst/>
          </a:prstGeom>
          <a:noFill/>
        </p:spPr>
        <p:txBody>
          <a:bodyPr wrap="none" rtlCol="0">
            <a:spAutoFit/>
          </a:bodyPr>
          <a:lstStyle/>
          <a:p>
            <a:r>
              <a:rPr lang="en-US" sz="1200" dirty="0">
                <a:latin typeface="Consolas" charset="0"/>
                <a:ea typeface="Consolas" charset="0"/>
                <a:cs typeface="Consolas" charset="0"/>
              </a:rPr>
              <a:t>score[0]</a:t>
            </a:r>
          </a:p>
        </p:txBody>
      </p:sp>
      <p:sp>
        <p:nvSpPr>
          <p:cNvPr id="16" name="TextBox 15"/>
          <p:cNvSpPr txBox="1"/>
          <p:nvPr/>
        </p:nvSpPr>
        <p:spPr>
          <a:xfrm>
            <a:off x="7364205" y="5664266"/>
            <a:ext cx="864339" cy="276999"/>
          </a:xfrm>
          <a:prstGeom prst="rect">
            <a:avLst/>
          </a:prstGeom>
          <a:noFill/>
        </p:spPr>
        <p:txBody>
          <a:bodyPr wrap="none" rtlCol="0">
            <a:spAutoFit/>
          </a:bodyPr>
          <a:lstStyle/>
          <a:p>
            <a:r>
              <a:rPr lang="en-US" sz="1200" dirty="0">
                <a:latin typeface="Consolas" charset="0"/>
                <a:ea typeface="Consolas" charset="0"/>
                <a:cs typeface="Consolas" charset="0"/>
              </a:rPr>
              <a:t>score[1]</a:t>
            </a:r>
          </a:p>
        </p:txBody>
      </p:sp>
      <p:sp>
        <p:nvSpPr>
          <p:cNvPr id="17" name="TextBox 16"/>
          <p:cNvSpPr txBox="1"/>
          <p:nvPr/>
        </p:nvSpPr>
        <p:spPr>
          <a:xfrm>
            <a:off x="7364205" y="5966778"/>
            <a:ext cx="864339" cy="276999"/>
          </a:xfrm>
          <a:prstGeom prst="rect">
            <a:avLst/>
          </a:prstGeom>
          <a:noFill/>
        </p:spPr>
        <p:txBody>
          <a:bodyPr wrap="none" rtlCol="0">
            <a:spAutoFit/>
          </a:bodyPr>
          <a:lstStyle/>
          <a:p>
            <a:r>
              <a:rPr lang="en-US" sz="1200" dirty="0">
                <a:latin typeface="Consolas" charset="0"/>
                <a:ea typeface="Consolas" charset="0"/>
                <a:cs typeface="Consolas" charset="0"/>
              </a:rPr>
              <a:t>score[2]</a:t>
            </a:r>
          </a:p>
        </p:txBody>
      </p:sp>
      <p:sp>
        <p:nvSpPr>
          <p:cNvPr id="18" name="TextBox 17"/>
          <p:cNvSpPr txBox="1"/>
          <p:nvPr/>
        </p:nvSpPr>
        <p:spPr>
          <a:xfrm>
            <a:off x="2213233" y="6112961"/>
            <a:ext cx="1221809" cy="369332"/>
          </a:xfrm>
          <a:prstGeom prst="rect">
            <a:avLst/>
          </a:prstGeom>
          <a:noFill/>
        </p:spPr>
        <p:txBody>
          <a:bodyPr wrap="none" rtlCol="0">
            <a:spAutoFit/>
          </a:bodyPr>
          <a:lstStyle/>
          <a:p>
            <a:r>
              <a:rPr lang="en-US" dirty="0">
                <a:latin typeface="Avenir Next Condensed" charset="0"/>
                <a:ea typeface="Avenir Next Condensed" charset="0"/>
                <a:cs typeface="Avenir Next Condensed" charset="0"/>
              </a:rPr>
              <a:t>size equals 3</a:t>
            </a:r>
          </a:p>
        </p:txBody>
      </p:sp>
      <p:cxnSp>
        <p:nvCxnSpPr>
          <p:cNvPr id="20" name="Straight Arrow Connector 19"/>
          <p:cNvCxnSpPr/>
          <p:nvPr/>
        </p:nvCxnSpPr>
        <p:spPr>
          <a:xfrm flipV="1">
            <a:off x="3061352" y="5915752"/>
            <a:ext cx="348275" cy="255932"/>
          </a:xfrm>
          <a:prstGeom prst="straightConnector1">
            <a:avLst/>
          </a:prstGeom>
          <a:ln>
            <a:tailEnd type="arrow"/>
          </a:ln>
          <a:effectLst/>
        </p:spPr>
        <p:style>
          <a:lnRef idx="2">
            <a:schemeClr val="accent6"/>
          </a:lnRef>
          <a:fillRef idx="0">
            <a:schemeClr val="accent6"/>
          </a:fillRef>
          <a:effectRef idx="1">
            <a:schemeClr val="accent6"/>
          </a:effectRef>
          <a:fontRef idx="minor">
            <a:schemeClr val="tx1"/>
          </a:fontRef>
        </p:style>
      </p:cxnSp>
      <p:sp>
        <p:nvSpPr>
          <p:cNvPr id="21" name="Slide Number Placeholder 20"/>
          <p:cNvSpPr>
            <a:spLocks noGrp="1"/>
          </p:cNvSpPr>
          <p:nvPr>
            <p:ph type="sldNum" sz="quarter" idx="12"/>
          </p:nvPr>
        </p:nvSpPr>
        <p:spPr/>
        <p:txBody>
          <a:bodyPr/>
          <a:lstStyle/>
          <a:p>
            <a:fld id="{A2D5F323-9395-A24C-8003-89F99F5948AE}" type="slidenum">
              <a:rPr lang="en-US" smtClean="0"/>
              <a:pPr/>
              <a:t>10</a:t>
            </a:fld>
            <a:endParaRPr lang="en-US"/>
          </a:p>
        </p:txBody>
      </p:sp>
    </p:spTree>
    <p:extLst>
      <p:ext uri="{BB962C8B-B14F-4D97-AF65-F5344CB8AC3E}">
        <p14:creationId xmlns:p14="http://schemas.microsoft.com/office/powerpoint/2010/main" val="354033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3" grpId="0" animBg="1"/>
      <p:bldP spid="15" grpId="0"/>
      <p:bldP spid="16" grpId="0"/>
      <p:bldP spid="1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Initialization with Initializer List </a:t>
            </a:r>
          </a:p>
        </p:txBody>
      </p:sp>
      <p:sp>
        <p:nvSpPr>
          <p:cNvPr id="3" name="Content Placeholder 2"/>
          <p:cNvSpPr>
            <a:spLocks noGrp="1"/>
          </p:cNvSpPr>
          <p:nvPr>
            <p:ph idx="1"/>
          </p:nvPr>
        </p:nvSpPr>
        <p:spPr>
          <a:xfrm>
            <a:off x="457200" y="1600201"/>
            <a:ext cx="8229600" cy="3775840"/>
          </a:xfrm>
        </p:spPr>
        <p:txBody>
          <a:bodyPr>
            <a:normAutofit fontScale="92500" lnSpcReduction="10000"/>
          </a:bodyPr>
          <a:lstStyle/>
          <a:p>
            <a:r>
              <a:rPr lang="en-US" dirty="0"/>
              <a:t>The compiler will report an </a:t>
            </a:r>
            <a:r>
              <a:rPr lang="en-US" dirty="0">
                <a:solidFill>
                  <a:schemeClr val="accent6">
                    <a:lumMod val="75000"/>
                  </a:schemeClr>
                </a:solidFill>
              </a:rPr>
              <a:t>error</a:t>
            </a:r>
            <a:r>
              <a:rPr lang="en-US" dirty="0"/>
              <a:t> if too many values are given in the initialization, e.g., </a:t>
            </a:r>
          </a:p>
          <a:p>
            <a:endParaRPr lang="en-US" dirty="0"/>
          </a:p>
          <a:p>
            <a:endParaRPr lang="en-US" dirty="0"/>
          </a:p>
          <a:p>
            <a:r>
              <a:rPr lang="en-US" dirty="0"/>
              <a:t>It is, however, </a:t>
            </a:r>
            <a:r>
              <a:rPr lang="en-US" dirty="0">
                <a:solidFill>
                  <a:schemeClr val="accent6">
                    <a:lumMod val="75000"/>
                  </a:schemeClr>
                </a:solidFill>
              </a:rPr>
              <a:t>legal</a:t>
            </a:r>
            <a:r>
              <a:rPr lang="en-US" dirty="0"/>
              <a:t> to provide fewer values than the number of elements in the initialization </a:t>
            </a:r>
          </a:p>
          <a:p>
            <a:pPr lvl="1"/>
            <a:r>
              <a:rPr lang="en-US" dirty="0"/>
              <a:t>Those values will be used to initialize the first few elements </a:t>
            </a:r>
          </a:p>
          <a:p>
            <a:pPr lvl="1"/>
            <a:r>
              <a:rPr lang="en-US" dirty="0"/>
              <a:t>The remaining elements will be initialized to a zero of the array base type </a:t>
            </a:r>
          </a:p>
          <a:p>
            <a:endParaRPr lang="en-US" dirty="0"/>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11</a:t>
            </a:fld>
            <a:endParaRPr lang="en-US"/>
          </a:p>
        </p:txBody>
      </p:sp>
      <p:sp>
        <p:nvSpPr>
          <p:cNvPr id="8" name="Rectangle 7"/>
          <p:cNvSpPr/>
          <p:nvPr/>
        </p:nvSpPr>
        <p:spPr>
          <a:xfrm>
            <a:off x="1683589" y="5401555"/>
            <a:ext cx="4336211" cy="545285"/>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int</a:t>
            </a:r>
            <a:r>
              <a:rPr lang="en-US" dirty="0">
                <a:solidFill>
                  <a:schemeClr val="tx1"/>
                </a:solidFill>
                <a:latin typeface="Consolas" charset="0"/>
                <a:ea typeface="Consolas" charset="0"/>
                <a:cs typeface="Consolas" charset="0"/>
              </a:rPr>
              <a:t> score[5] = {80, 100};</a:t>
            </a:r>
          </a:p>
        </p:txBody>
      </p:sp>
      <p:graphicFrame>
        <p:nvGraphicFramePr>
          <p:cNvPr id="9" name="Table 8"/>
          <p:cNvGraphicFramePr>
            <a:graphicFrameLocks noGrp="1"/>
          </p:cNvGraphicFramePr>
          <p:nvPr/>
        </p:nvGraphicFramePr>
        <p:xfrm>
          <a:off x="6610219" y="5087531"/>
          <a:ext cx="875251" cy="1524000"/>
        </p:xfrm>
        <a:graphic>
          <a:graphicData uri="http://schemas.openxmlformats.org/drawingml/2006/table">
            <a:tbl>
              <a:tblPr bandRow="1">
                <a:tableStyleId>{F5AB1C69-6EDB-4FF4-983F-18BD219EF322}</a:tableStyleId>
              </a:tblPr>
              <a:tblGrid>
                <a:gridCol w="875251">
                  <a:extLst>
                    <a:ext uri="{9D8B030D-6E8A-4147-A177-3AD203B41FA5}">
                      <a16:colId xmlns:a16="http://schemas.microsoft.com/office/drawing/2014/main" val="20000"/>
                    </a:ext>
                  </a:extLst>
                </a:gridCol>
              </a:tblGrid>
              <a:tr h="236616">
                <a:tc>
                  <a:txBody>
                    <a:bodyPr/>
                    <a:lstStyle/>
                    <a:p>
                      <a:pPr algn="ctr"/>
                      <a:r>
                        <a:rPr lang="en-US" sz="1400" dirty="0"/>
                        <a:t>80</a:t>
                      </a:r>
                    </a:p>
                  </a:txBody>
                  <a:tcPr/>
                </a:tc>
                <a:extLst>
                  <a:ext uri="{0D108BD9-81ED-4DB2-BD59-A6C34878D82A}">
                    <a16:rowId xmlns:a16="http://schemas.microsoft.com/office/drawing/2014/main" val="10000"/>
                  </a:ext>
                </a:extLst>
              </a:tr>
              <a:tr h="236616">
                <a:tc>
                  <a:txBody>
                    <a:bodyPr/>
                    <a:lstStyle/>
                    <a:p>
                      <a:pPr algn="ctr"/>
                      <a:r>
                        <a:rPr lang="en-US" sz="1400" dirty="0"/>
                        <a:t>100</a:t>
                      </a:r>
                    </a:p>
                  </a:txBody>
                  <a:tcPr/>
                </a:tc>
                <a:extLst>
                  <a:ext uri="{0D108BD9-81ED-4DB2-BD59-A6C34878D82A}">
                    <a16:rowId xmlns:a16="http://schemas.microsoft.com/office/drawing/2014/main" val="10001"/>
                  </a:ext>
                </a:extLst>
              </a:tr>
              <a:tr h="236616">
                <a:tc>
                  <a:txBody>
                    <a:bodyPr/>
                    <a:lstStyle/>
                    <a:p>
                      <a:pPr algn="ctr"/>
                      <a:r>
                        <a:rPr lang="en-US" sz="1400" dirty="0"/>
                        <a:t>0</a:t>
                      </a:r>
                    </a:p>
                  </a:txBody>
                  <a:tcPr/>
                </a:tc>
                <a:extLst>
                  <a:ext uri="{0D108BD9-81ED-4DB2-BD59-A6C34878D82A}">
                    <a16:rowId xmlns:a16="http://schemas.microsoft.com/office/drawing/2014/main" val="10002"/>
                  </a:ext>
                </a:extLst>
              </a:tr>
              <a:tr h="236616">
                <a:tc>
                  <a:txBody>
                    <a:bodyPr/>
                    <a:lstStyle/>
                    <a:p>
                      <a:pPr algn="ctr"/>
                      <a:r>
                        <a:rPr lang="en-US" sz="1400" dirty="0"/>
                        <a:t>0</a:t>
                      </a:r>
                    </a:p>
                  </a:txBody>
                  <a:tcPr/>
                </a:tc>
                <a:extLst>
                  <a:ext uri="{0D108BD9-81ED-4DB2-BD59-A6C34878D82A}">
                    <a16:rowId xmlns:a16="http://schemas.microsoft.com/office/drawing/2014/main" val="10003"/>
                  </a:ext>
                </a:extLst>
              </a:tr>
              <a:tr h="236616">
                <a:tc>
                  <a:txBody>
                    <a:bodyPr/>
                    <a:lstStyle/>
                    <a:p>
                      <a:pPr algn="ctr"/>
                      <a:r>
                        <a:rPr lang="en-US" sz="1400" dirty="0"/>
                        <a:t>0</a:t>
                      </a:r>
                    </a:p>
                  </a:txBody>
                  <a:tcPr/>
                </a:tc>
                <a:extLst>
                  <a:ext uri="{0D108BD9-81ED-4DB2-BD59-A6C34878D82A}">
                    <a16:rowId xmlns:a16="http://schemas.microsoft.com/office/drawing/2014/main" val="10004"/>
                  </a:ext>
                </a:extLst>
              </a:tr>
            </a:tbl>
          </a:graphicData>
        </a:graphic>
      </p:graphicFrame>
      <p:sp>
        <p:nvSpPr>
          <p:cNvPr id="10" name="TextBox 9"/>
          <p:cNvSpPr txBox="1"/>
          <p:nvPr/>
        </p:nvSpPr>
        <p:spPr>
          <a:xfrm>
            <a:off x="7448526" y="5124556"/>
            <a:ext cx="864339" cy="276999"/>
          </a:xfrm>
          <a:prstGeom prst="rect">
            <a:avLst/>
          </a:prstGeom>
          <a:noFill/>
        </p:spPr>
        <p:txBody>
          <a:bodyPr wrap="none" rtlCol="0">
            <a:spAutoFit/>
          </a:bodyPr>
          <a:lstStyle/>
          <a:p>
            <a:r>
              <a:rPr lang="en-US" sz="1200" dirty="0">
                <a:latin typeface="Consolas" charset="0"/>
                <a:ea typeface="Consolas" charset="0"/>
                <a:cs typeface="Consolas" charset="0"/>
              </a:rPr>
              <a:t>score[0]</a:t>
            </a:r>
          </a:p>
        </p:txBody>
      </p:sp>
      <p:sp>
        <p:nvSpPr>
          <p:cNvPr id="11" name="TextBox 10"/>
          <p:cNvSpPr txBox="1"/>
          <p:nvPr/>
        </p:nvSpPr>
        <p:spPr>
          <a:xfrm>
            <a:off x="7448526" y="5427068"/>
            <a:ext cx="864339" cy="276999"/>
          </a:xfrm>
          <a:prstGeom prst="rect">
            <a:avLst/>
          </a:prstGeom>
          <a:noFill/>
        </p:spPr>
        <p:txBody>
          <a:bodyPr wrap="none" rtlCol="0">
            <a:spAutoFit/>
          </a:bodyPr>
          <a:lstStyle/>
          <a:p>
            <a:r>
              <a:rPr lang="en-US" sz="1200" dirty="0">
                <a:latin typeface="Consolas" charset="0"/>
                <a:ea typeface="Consolas" charset="0"/>
                <a:cs typeface="Consolas" charset="0"/>
              </a:rPr>
              <a:t>score[1]</a:t>
            </a:r>
          </a:p>
        </p:txBody>
      </p:sp>
      <p:sp>
        <p:nvSpPr>
          <p:cNvPr id="12" name="TextBox 11"/>
          <p:cNvSpPr txBox="1"/>
          <p:nvPr/>
        </p:nvSpPr>
        <p:spPr>
          <a:xfrm>
            <a:off x="7448526" y="5729580"/>
            <a:ext cx="864339" cy="276999"/>
          </a:xfrm>
          <a:prstGeom prst="rect">
            <a:avLst/>
          </a:prstGeom>
          <a:noFill/>
        </p:spPr>
        <p:txBody>
          <a:bodyPr wrap="none" rtlCol="0">
            <a:spAutoFit/>
          </a:bodyPr>
          <a:lstStyle/>
          <a:p>
            <a:r>
              <a:rPr lang="en-US" sz="1200" dirty="0">
                <a:latin typeface="Consolas" charset="0"/>
                <a:ea typeface="Consolas" charset="0"/>
                <a:cs typeface="Consolas" charset="0"/>
              </a:rPr>
              <a:t>score[2]</a:t>
            </a:r>
          </a:p>
        </p:txBody>
      </p:sp>
      <p:sp>
        <p:nvSpPr>
          <p:cNvPr id="13" name="TextBox 12"/>
          <p:cNvSpPr txBox="1"/>
          <p:nvPr/>
        </p:nvSpPr>
        <p:spPr>
          <a:xfrm>
            <a:off x="7448526" y="6032092"/>
            <a:ext cx="864339" cy="276999"/>
          </a:xfrm>
          <a:prstGeom prst="rect">
            <a:avLst/>
          </a:prstGeom>
          <a:noFill/>
        </p:spPr>
        <p:txBody>
          <a:bodyPr wrap="none" rtlCol="0">
            <a:spAutoFit/>
          </a:bodyPr>
          <a:lstStyle/>
          <a:p>
            <a:r>
              <a:rPr lang="en-US" sz="1200" dirty="0">
                <a:latin typeface="Consolas" charset="0"/>
                <a:ea typeface="Consolas" charset="0"/>
                <a:cs typeface="Consolas" charset="0"/>
              </a:rPr>
              <a:t>score[3]</a:t>
            </a:r>
          </a:p>
        </p:txBody>
      </p:sp>
      <p:sp>
        <p:nvSpPr>
          <p:cNvPr id="14" name="TextBox 13"/>
          <p:cNvSpPr txBox="1"/>
          <p:nvPr/>
        </p:nvSpPr>
        <p:spPr>
          <a:xfrm>
            <a:off x="7448526" y="6334606"/>
            <a:ext cx="864339" cy="276999"/>
          </a:xfrm>
          <a:prstGeom prst="rect">
            <a:avLst/>
          </a:prstGeom>
          <a:noFill/>
        </p:spPr>
        <p:txBody>
          <a:bodyPr wrap="none" rtlCol="0">
            <a:spAutoFit/>
          </a:bodyPr>
          <a:lstStyle/>
          <a:p>
            <a:r>
              <a:rPr lang="en-US" sz="1200" dirty="0">
                <a:latin typeface="Consolas" charset="0"/>
                <a:ea typeface="Consolas" charset="0"/>
                <a:cs typeface="Consolas" charset="0"/>
              </a:rPr>
              <a:t>score[4]</a:t>
            </a:r>
          </a:p>
        </p:txBody>
      </p:sp>
      <p:grpSp>
        <p:nvGrpSpPr>
          <p:cNvPr id="16" name="Group 15"/>
          <p:cNvGrpSpPr/>
          <p:nvPr/>
        </p:nvGrpSpPr>
        <p:grpSpPr>
          <a:xfrm>
            <a:off x="1392316" y="2448881"/>
            <a:ext cx="6093154" cy="774998"/>
            <a:chOff x="2061093" y="2235665"/>
            <a:chExt cx="4416525" cy="774998"/>
          </a:xfrm>
          <a:effectLst/>
        </p:grpSpPr>
        <p:sp>
          <p:nvSpPr>
            <p:cNvPr id="6" name="Rectangle 5"/>
            <p:cNvSpPr/>
            <p:nvPr/>
          </p:nvSpPr>
          <p:spPr>
            <a:xfrm>
              <a:off x="2061093" y="2235665"/>
              <a:ext cx="4336211" cy="545285"/>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int</a:t>
              </a:r>
              <a:r>
                <a:rPr lang="en-US" dirty="0">
                  <a:solidFill>
                    <a:schemeClr val="tx1"/>
                  </a:solidFill>
                  <a:latin typeface="Consolas" charset="0"/>
                  <a:ea typeface="Consolas" charset="0"/>
                  <a:cs typeface="Consolas" charset="0"/>
                </a:rPr>
                <a:t> score[5] = {80, 100, 63, 84, 52,96};</a:t>
              </a:r>
            </a:p>
          </p:txBody>
        </p:sp>
        <p:sp>
          <p:nvSpPr>
            <p:cNvPr id="7" name="Rectangle 6"/>
            <p:cNvSpPr/>
            <p:nvPr/>
          </p:nvSpPr>
          <p:spPr>
            <a:xfrm>
              <a:off x="5587067" y="2302777"/>
              <a:ext cx="260059" cy="444617"/>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Consolas" charset="0"/>
                <a:ea typeface="Consolas" charset="0"/>
                <a:cs typeface="Consolas" charset="0"/>
              </a:endParaRPr>
            </a:p>
          </p:txBody>
        </p:sp>
        <p:sp>
          <p:nvSpPr>
            <p:cNvPr id="15" name="TextBox 14"/>
            <p:cNvSpPr txBox="1"/>
            <p:nvPr/>
          </p:nvSpPr>
          <p:spPr>
            <a:xfrm>
              <a:off x="5779991" y="2302777"/>
              <a:ext cx="697627" cy="707886"/>
            </a:xfrm>
            <a:prstGeom prst="rect">
              <a:avLst/>
            </a:prstGeom>
            <a:noFill/>
            <a:ln>
              <a:noFill/>
            </a:ln>
            <a:effectLst/>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4000" dirty="0">
                  <a:solidFill>
                    <a:srgbClr val="E46B73"/>
                  </a:solidFill>
                  <a:latin typeface="Consolas" charset="0"/>
                  <a:ea typeface="Consolas" charset="0"/>
                  <a:cs typeface="Consolas" charset="0"/>
                  <a:sym typeface="Zapf Dingbats"/>
                </a:rPr>
                <a:t>✗</a:t>
              </a:r>
              <a:endParaRPr lang="en-US" sz="4000" dirty="0">
                <a:solidFill>
                  <a:srgbClr val="E46B73"/>
                </a:solidFill>
                <a:latin typeface="Consolas" charset="0"/>
                <a:ea typeface="Consolas" charset="0"/>
                <a:cs typeface="Consolas" charset="0"/>
              </a:endParaRPr>
            </a:p>
          </p:txBody>
        </p:sp>
      </p:grpSp>
      <p:sp>
        <p:nvSpPr>
          <p:cNvPr id="17" name="TextBox 16"/>
          <p:cNvSpPr txBox="1"/>
          <p:nvPr/>
        </p:nvSpPr>
        <p:spPr>
          <a:xfrm>
            <a:off x="240592" y="6276006"/>
            <a:ext cx="4505144"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latin typeface="Avenir Next Condensed" charset="0"/>
                <a:ea typeface="Avenir Next Condensed" charset="0"/>
                <a:cs typeface="Avenir Next Condensed" charset="0"/>
              </a:rPr>
              <a:t>How to initialize all elements to have value 0?</a:t>
            </a:r>
          </a:p>
        </p:txBody>
      </p:sp>
    </p:spTree>
    <p:extLst>
      <p:ext uri="{BB962C8B-B14F-4D97-AF65-F5344CB8AC3E}">
        <p14:creationId xmlns:p14="http://schemas.microsoft.com/office/powerpoint/2010/main" val="244938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1" grpId="0"/>
      <p:bldP spid="12" grpId="0"/>
      <p:bldP spid="13" grpId="0"/>
      <p:bldP spid="14" grpId="0"/>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Initialization with </a:t>
            </a:r>
            <a:r>
              <a:rPr lang="en-US" dirty="0" err="1"/>
              <a:t>Initializer</a:t>
            </a:r>
            <a:r>
              <a:rPr lang="en-US" dirty="0"/>
              <a:t> List </a:t>
            </a:r>
          </a:p>
        </p:txBody>
      </p:sp>
      <p:sp>
        <p:nvSpPr>
          <p:cNvPr id="3" name="Content Placeholder 2"/>
          <p:cNvSpPr>
            <a:spLocks noGrp="1"/>
          </p:cNvSpPr>
          <p:nvPr>
            <p:ph idx="1"/>
          </p:nvPr>
        </p:nvSpPr>
        <p:spPr>
          <a:xfrm>
            <a:off x="457200" y="1600201"/>
            <a:ext cx="8229600" cy="1828800"/>
          </a:xfrm>
        </p:spPr>
        <p:txBody>
          <a:bodyPr>
            <a:normAutofit lnSpcReduction="10000"/>
          </a:bodyPr>
          <a:lstStyle/>
          <a:p>
            <a:r>
              <a:rPr lang="en-US" dirty="0"/>
              <a:t>It is </a:t>
            </a:r>
            <a:r>
              <a:rPr lang="en-US" dirty="0">
                <a:solidFill>
                  <a:schemeClr val="accent6">
                    <a:lumMod val="75000"/>
                  </a:schemeClr>
                </a:solidFill>
              </a:rPr>
              <a:t>illegal</a:t>
            </a:r>
            <a:r>
              <a:rPr lang="en-US" dirty="0"/>
              <a:t> to initialize or change the content of the whole array using an equal sign after its declaration </a:t>
            </a:r>
          </a:p>
          <a:p>
            <a:r>
              <a:rPr lang="en-US" dirty="0"/>
              <a:t>All the assignment statements below are therefore </a:t>
            </a:r>
            <a:r>
              <a:rPr lang="en-US" b="1" dirty="0">
                <a:solidFill>
                  <a:srgbClr val="FF0000"/>
                </a:solidFill>
              </a:rPr>
              <a:t>invalid </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12</a:t>
            </a:fld>
            <a:endParaRPr lang="en-US"/>
          </a:p>
        </p:txBody>
      </p:sp>
      <p:sp>
        <p:nvSpPr>
          <p:cNvPr id="6" name="Rectangle 5"/>
          <p:cNvSpPr/>
          <p:nvPr/>
        </p:nvSpPr>
        <p:spPr>
          <a:xfrm>
            <a:off x="1111827" y="3355596"/>
            <a:ext cx="5453257" cy="1929468"/>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int</a:t>
            </a:r>
            <a:r>
              <a:rPr lang="en-US" dirty="0">
                <a:solidFill>
                  <a:schemeClr val="tx1"/>
                </a:solidFill>
                <a:latin typeface="Consolas" charset="0"/>
                <a:ea typeface="Consolas" charset="0"/>
                <a:cs typeface="Consolas" charset="0"/>
              </a:rPr>
              <a:t> score[5];</a:t>
            </a:r>
          </a:p>
          <a:p>
            <a:pPr>
              <a:tabLst>
                <a:tab pos="344488" algn="l"/>
                <a:tab pos="687388" algn="l"/>
              </a:tabLst>
            </a:pPr>
            <a:endParaRPr lang="en-US" dirty="0">
              <a:solidFill>
                <a:schemeClr val="tx1"/>
              </a:solidFill>
              <a:latin typeface="Consolas" charset="0"/>
              <a:ea typeface="Consolas" charset="0"/>
              <a:cs typeface="Consolas" charset="0"/>
            </a:endParaRPr>
          </a:p>
          <a:p>
            <a:pPr>
              <a:tabLst>
                <a:tab pos="344488" algn="l"/>
                <a:tab pos="687388" algn="l"/>
              </a:tabLst>
            </a:pPr>
            <a:r>
              <a:rPr lang="en-US" dirty="0">
                <a:solidFill>
                  <a:schemeClr val="tx1"/>
                </a:solidFill>
                <a:latin typeface="Consolas" charset="0"/>
                <a:ea typeface="Consolas" charset="0"/>
                <a:cs typeface="Consolas" charset="0"/>
              </a:rPr>
              <a:t>	score = { 80, 100, 63, 84, 52 };</a:t>
            </a:r>
          </a:p>
          <a:p>
            <a:pPr>
              <a:tabLst>
                <a:tab pos="344488" algn="l"/>
                <a:tab pos="687388" algn="l"/>
              </a:tabLst>
            </a:pPr>
            <a:r>
              <a:rPr lang="en-US" dirty="0">
                <a:solidFill>
                  <a:schemeClr val="tx1"/>
                </a:solidFill>
                <a:latin typeface="Consolas" charset="0"/>
                <a:ea typeface="Consolas" charset="0"/>
                <a:cs typeface="Consolas" charset="0"/>
              </a:rPr>
              <a:t>	score[] = { 80, 100, 63, 84, 52 };</a:t>
            </a:r>
          </a:p>
          <a:p>
            <a:pPr>
              <a:tabLst>
                <a:tab pos="344488" algn="l"/>
                <a:tab pos="687388" algn="l"/>
              </a:tabLst>
            </a:pPr>
            <a:r>
              <a:rPr lang="en-US" dirty="0">
                <a:solidFill>
                  <a:schemeClr val="tx1"/>
                </a:solidFill>
                <a:latin typeface="Consolas" charset="0"/>
                <a:ea typeface="Consolas" charset="0"/>
                <a:cs typeface="Consolas" charset="0"/>
              </a:rPr>
              <a:t>	score[5] = { 80, 100, 63, 84, 52 };</a:t>
            </a:r>
          </a:p>
        </p:txBody>
      </p:sp>
      <p:sp>
        <p:nvSpPr>
          <p:cNvPr id="7" name="TextBox 6"/>
          <p:cNvSpPr txBox="1"/>
          <p:nvPr/>
        </p:nvSpPr>
        <p:spPr>
          <a:xfrm>
            <a:off x="6681520" y="4044237"/>
            <a:ext cx="1218896" cy="1107996"/>
          </a:xfrm>
          <a:prstGeom prst="rect">
            <a:avLst/>
          </a:prstGeom>
          <a:noFill/>
          <a:ln>
            <a:noFill/>
          </a:ln>
          <a:effectLst/>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6600" dirty="0">
                <a:solidFill>
                  <a:srgbClr val="E46B73"/>
                </a:solidFill>
                <a:latin typeface="Zapf Dingbats"/>
                <a:ea typeface="Zapf Dingbats"/>
                <a:cs typeface="Zapf Dingbats"/>
                <a:sym typeface="Zapf Dingbats"/>
              </a:rPr>
              <a:t>✗</a:t>
            </a:r>
            <a:endParaRPr lang="en-US" sz="6600" dirty="0">
              <a:solidFill>
                <a:srgbClr val="E46B73"/>
              </a:solidFill>
            </a:endParaRPr>
          </a:p>
        </p:txBody>
      </p:sp>
    </p:spTree>
    <p:extLst>
      <p:ext uri="{BB962C8B-B14F-4D97-AF65-F5344CB8AC3E}">
        <p14:creationId xmlns:p14="http://schemas.microsoft.com/office/powerpoint/2010/main" val="1223812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74074"/>
            <a:ext cx="8229600" cy="5752090"/>
          </a:xfrm>
        </p:spPr>
        <p:txBody>
          <a:bodyPr/>
          <a:lstStyle/>
          <a:p>
            <a:pPr marL="0" indent="0">
              <a:buNone/>
            </a:pPr>
            <a:r>
              <a:rPr lang="en-US" b="1" dirty="0"/>
              <a:t>Example: </a:t>
            </a:r>
            <a:r>
              <a:rPr lang="en-US" dirty="0"/>
              <a:t>Print the contents of an </a:t>
            </a:r>
            <a:r>
              <a:rPr lang="en-US" sz="3200" dirty="0">
                <a:solidFill>
                  <a:schemeClr val="accent6">
                    <a:lumMod val="75000"/>
                  </a:schemeClr>
                </a:solidFill>
              </a:rPr>
              <a:t>array</a:t>
            </a:r>
            <a:r>
              <a:rPr lang="en-US" sz="3200" dirty="0"/>
              <a:t> </a:t>
            </a:r>
            <a:r>
              <a:rPr lang="en-US" dirty="0"/>
              <a:t>with a </a:t>
            </a:r>
            <a:r>
              <a:rPr lang="en-US" sz="3200" dirty="0">
                <a:solidFill>
                  <a:schemeClr val="accent5">
                    <a:lumMod val="75000"/>
                  </a:schemeClr>
                </a:solidFill>
              </a:rPr>
              <a:t>loop</a:t>
            </a:r>
            <a:endParaRPr lang="en-US" b="1" dirty="0">
              <a:solidFill>
                <a:schemeClr val="accent5">
                  <a:lumMod val="75000"/>
                </a:schemeClr>
              </a:solidFill>
            </a:endParaRPr>
          </a:p>
        </p:txBody>
      </p:sp>
      <p:sp>
        <p:nvSpPr>
          <p:cNvPr id="5" name="Slide Number Placeholder 4"/>
          <p:cNvSpPr>
            <a:spLocks noGrp="1"/>
          </p:cNvSpPr>
          <p:nvPr>
            <p:ph type="sldNum" sz="quarter" idx="12"/>
          </p:nvPr>
        </p:nvSpPr>
        <p:spPr/>
        <p:txBody>
          <a:bodyPr/>
          <a:lstStyle/>
          <a:p>
            <a:fld id="{A2D5F323-9395-A24C-8003-89F99F5948AE}" type="slidenum">
              <a:rPr lang="en-US" smtClean="0"/>
              <a:pPr/>
              <a:t>13</a:t>
            </a:fld>
            <a:endParaRPr lang="en-US"/>
          </a:p>
        </p:txBody>
      </p:sp>
      <p:sp>
        <p:nvSpPr>
          <p:cNvPr id="7" name="Rectangle 6"/>
          <p:cNvSpPr/>
          <p:nvPr/>
        </p:nvSpPr>
        <p:spPr>
          <a:xfrm>
            <a:off x="831273" y="1465118"/>
            <a:ext cx="6452754" cy="4177441"/>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tx1"/>
                </a:solidFill>
                <a:latin typeface="Consolas" charset="0"/>
                <a:ea typeface="Consolas" charset="0"/>
                <a:cs typeface="Consolas" charset="0"/>
              </a:rPr>
              <a:t>#include &lt;</a:t>
            </a:r>
            <a:r>
              <a:rPr lang="en-US" sz="1400" dirty="0" err="1">
                <a:solidFill>
                  <a:schemeClr val="tx1"/>
                </a:solidFill>
                <a:latin typeface="Consolas" charset="0"/>
                <a:ea typeface="Consolas" charset="0"/>
                <a:cs typeface="Consolas" charset="0"/>
              </a:rPr>
              <a:t>iostream</a:t>
            </a:r>
            <a:r>
              <a:rPr lang="en-US" sz="1400" dirty="0">
                <a:solidFill>
                  <a:schemeClr val="tx1"/>
                </a:solidFill>
                <a:latin typeface="Consolas" charset="0"/>
                <a:ea typeface="Consolas" charset="0"/>
                <a:cs typeface="Consolas" charset="0"/>
              </a:rPr>
              <a:t>&gt;</a:t>
            </a:r>
          </a:p>
          <a:p>
            <a:r>
              <a:rPr lang="en-US" sz="1400" dirty="0">
                <a:solidFill>
                  <a:schemeClr val="tx1"/>
                </a:solidFill>
                <a:latin typeface="Consolas" charset="0"/>
                <a:ea typeface="Consolas" charset="0"/>
                <a:cs typeface="Consolas" charset="0"/>
              </a:rPr>
              <a:t>#include &lt;</a:t>
            </a:r>
            <a:r>
              <a:rPr lang="en-US" sz="1400" dirty="0" err="1">
                <a:solidFill>
                  <a:schemeClr val="tx1"/>
                </a:solidFill>
                <a:latin typeface="Consolas" charset="0"/>
                <a:ea typeface="Consolas" charset="0"/>
                <a:cs typeface="Consolas" charset="0"/>
              </a:rPr>
              <a:t>iomanip</a:t>
            </a:r>
            <a:r>
              <a:rPr lang="en-US" sz="1400" dirty="0">
                <a:solidFill>
                  <a:schemeClr val="tx1"/>
                </a:solidFill>
                <a:latin typeface="Consolas" charset="0"/>
                <a:ea typeface="Consolas" charset="0"/>
                <a:cs typeface="Consolas" charset="0"/>
              </a:rPr>
              <a:t>&gt;</a:t>
            </a:r>
          </a:p>
          <a:p>
            <a:r>
              <a:rPr lang="en-US" sz="1400" dirty="0">
                <a:solidFill>
                  <a:schemeClr val="tx1"/>
                </a:solidFill>
                <a:latin typeface="Consolas" charset="0"/>
                <a:ea typeface="Consolas" charset="0"/>
                <a:cs typeface="Consolas" charset="0"/>
              </a:rPr>
              <a:t>using namespace std;</a:t>
            </a:r>
          </a:p>
          <a:p>
            <a:endParaRPr lang="en-US" sz="1400" dirty="0">
              <a:solidFill>
                <a:schemeClr val="tx1"/>
              </a:solidFill>
              <a:latin typeface="Consolas" charset="0"/>
              <a:ea typeface="Consolas" charset="0"/>
              <a:cs typeface="Consolas" charset="0"/>
            </a:endParaRPr>
          </a:p>
          <a:p>
            <a:r>
              <a:rPr lang="en-US" sz="1400" dirty="0" err="1">
                <a:solidFill>
                  <a:schemeClr val="tx1"/>
                </a:solidFill>
                <a:latin typeface="Consolas" charset="0"/>
                <a:ea typeface="Consolas" charset="0"/>
                <a:cs typeface="Consolas" charset="0"/>
              </a:rPr>
              <a:t>int</a:t>
            </a:r>
            <a:r>
              <a:rPr lang="en-US" sz="1400" dirty="0">
                <a:solidFill>
                  <a:schemeClr val="tx1"/>
                </a:solidFill>
                <a:latin typeface="Consolas" charset="0"/>
                <a:ea typeface="Consolas" charset="0"/>
                <a:cs typeface="Consolas" charset="0"/>
              </a:rPr>
              <a:t> main()</a:t>
            </a:r>
          </a:p>
          <a:p>
            <a:r>
              <a:rPr lang="en-US" sz="1400" dirty="0">
                <a:solidFill>
                  <a:schemeClr val="tx1"/>
                </a:solidFill>
                <a:latin typeface="Consolas" charset="0"/>
                <a:ea typeface="Consolas" charset="0"/>
                <a:cs typeface="Consolas" charset="0"/>
              </a:rPr>
              <a:t>{</a:t>
            </a:r>
            <a:br>
              <a:rPr lang="en-US" sz="1400" dirty="0">
                <a:solidFill>
                  <a:schemeClr val="tx1"/>
                </a:solidFill>
                <a:latin typeface="Consolas" charset="0"/>
                <a:ea typeface="Consolas" charset="0"/>
                <a:cs typeface="Consolas" charset="0"/>
              </a:rPr>
            </a:br>
            <a:r>
              <a:rPr lang="en-US" sz="1400" dirty="0">
                <a:solidFill>
                  <a:schemeClr val="tx1"/>
                </a:solidFill>
                <a:latin typeface="Consolas" charset="0"/>
                <a:ea typeface="Consolas" charset="0"/>
                <a:cs typeface="Consolas" charset="0"/>
              </a:rPr>
              <a:t>    </a:t>
            </a:r>
            <a:r>
              <a:rPr lang="en-US" sz="1400" dirty="0">
                <a:solidFill>
                  <a:schemeClr val="tx1">
                    <a:lumMod val="50000"/>
                    <a:lumOff val="50000"/>
                  </a:schemeClr>
                </a:solidFill>
                <a:latin typeface="Consolas" charset="0"/>
                <a:ea typeface="Consolas" charset="0"/>
                <a:cs typeface="Consolas" charset="0"/>
              </a:rPr>
              <a:t>// use </a:t>
            </a:r>
            <a:r>
              <a:rPr lang="en-US" sz="1400" dirty="0" err="1">
                <a:solidFill>
                  <a:schemeClr val="tx1">
                    <a:lumMod val="50000"/>
                    <a:lumOff val="50000"/>
                  </a:schemeClr>
                </a:solidFill>
                <a:latin typeface="Consolas" charset="0"/>
                <a:ea typeface="Consolas" charset="0"/>
                <a:cs typeface="Consolas" charset="0"/>
              </a:rPr>
              <a:t>initializer</a:t>
            </a:r>
            <a:r>
              <a:rPr lang="en-US" sz="1400" dirty="0">
                <a:solidFill>
                  <a:schemeClr val="tx1">
                    <a:lumMod val="50000"/>
                    <a:lumOff val="50000"/>
                  </a:schemeClr>
                </a:solidFill>
                <a:latin typeface="Consolas" charset="0"/>
                <a:ea typeface="Consolas" charset="0"/>
                <a:cs typeface="Consolas" charset="0"/>
              </a:rPr>
              <a:t> list to initialize array n</a:t>
            </a:r>
          </a:p>
          <a:p>
            <a:r>
              <a:rPr lang="en-US" sz="1400" b="1" dirty="0">
                <a:solidFill>
                  <a:schemeClr val="tx1"/>
                </a:solidFill>
                <a:latin typeface="Consolas" charset="0"/>
                <a:ea typeface="Consolas" charset="0"/>
                <a:cs typeface="Consolas" charset="0"/>
              </a:rPr>
              <a:t>    </a:t>
            </a:r>
            <a:r>
              <a:rPr lang="en-US" sz="1400" b="1" dirty="0" err="1">
                <a:solidFill>
                  <a:schemeClr val="tx1"/>
                </a:solidFill>
                <a:latin typeface="Consolas" charset="0"/>
                <a:ea typeface="Consolas" charset="0"/>
                <a:cs typeface="Consolas" charset="0"/>
              </a:rPr>
              <a:t>int</a:t>
            </a:r>
            <a:r>
              <a:rPr lang="en-US" sz="1400" b="1" dirty="0">
                <a:solidFill>
                  <a:schemeClr val="tx1"/>
                </a:solidFill>
                <a:latin typeface="Consolas" charset="0"/>
                <a:ea typeface="Consolas" charset="0"/>
                <a:cs typeface="Consolas" charset="0"/>
              </a:rPr>
              <a:t> n[10] = { 32, 27, 64, 18, 95, 14, 90, 70, 60, 37 };</a:t>
            </a:r>
            <a:br>
              <a:rPr lang="en-US" sz="1400" b="1" dirty="0">
                <a:solidFill>
                  <a:schemeClr val="tx1"/>
                </a:solidFill>
                <a:latin typeface="Consolas" charset="0"/>
                <a:ea typeface="Consolas" charset="0"/>
                <a:cs typeface="Consolas" charset="0"/>
              </a:rPr>
            </a:br>
            <a:endParaRPr lang="en-US" sz="1400" b="1" dirty="0">
              <a:solidFill>
                <a:schemeClr val="tx1"/>
              </a:solidFill>
              <a:latin typeface="Consolas" charset="0"/>
              <a:ea typeface="Consolas" charset="0"/>
              <a:cs typeface="Consolas" charset="0"/>
            </a:endParaRPr>
          </a:p>
          <a:p>
            <a:r>
              <a:rPr lang="en-US" sz="1400" dirty="0">
                <a:solidFill>
                  <a:schemeClr val="tx1"/>
                </a:solidFill>
                <a:latin typeface="Consolas" charset="0"/>
                <a:ea typeface="Consolas" charset="0"/>
                <a:cs typeface="Consolas" charset="0"/>
              </a:rPr>
              <a:t>    </a:t>
            </a:r>
            <a:r>
              <a:rPr lang="en-US" sz="1400" dirty="0" err="1">
                <a:solidFill>
                  <a:schemeClr val="tx1"/>
                </a:solidFill>
                <a:latin typeface="Consolas" charset="0"/>
                <a:ea typeface="Consolas" charset="0"/>
                <a:cs typeface="Consolas" charset="0"/>
              </a:rPr>
              <a:t>cout</a:t>
            </a:r>
            <a:r>
              <a:rPr lang="en-US" sz="1400" dirty="0">
                <a:solidFill>
                  <a:schemeClr val="tx1"/>
                </a:solidFill>
                <a:latin typeface="Consolas" charset="0"/>
                <a:ea typeface="Consolas" charset="0"/>
                <a:cs typeface="Consolas" charset="0"/>
              </a:rPr>
              <a:t> &lt;&lt; "Element" &lt;&lt; </a:t>
            </a:r>
            <a:r>
              <a:rPr lang="en-US" sz="1400" dirty="0" err="1">
                <a:solidFill>
                  <a:schemeClr val="tx1"/>
                </a:solidFill>
                <a:latin typeface="Consolas" charset="0"/>
                <a:ea typeface="Consolas" charset="0"/>
                <a:cs typeface="Consolas" charset="0"/>
              </a:rPr>
              <a:t>setw</a:t>
            </a:r>
            <a:r>
              <a:rPr lang="en-US" sz="1400" dirty="0">
                <a:solidFill>
                  <a:schemeClr val="tx1"/>
                </a:solidFill>
                <a:latin typeface="Consolas" charset="0"/>
                <a:ea typeface="Consolas" charset="0"/>
                <a:cs typeface="Consolas" charset="0"/>
              </a:rPr>
              <a:t>(13) &lt;&lt; "Value" &lt;&lt; </a:t>
            </a:r>
            <a:r>
              <a:rPr lang="en-US" sz="1400" dirty="0" err="1">
                <a:solidFill>
                  <a:schemeClr val="tx1"/>
                </a:solidFill>
                <a:latin typeface="Consolas" charset="0"/>
                <a:ea typeface="Consolas" charset="0"/>
                <a:cs typeface="Consolas" charset="0"/>
              </a:rPr>
              <a:t>endl</a:t>
            </a:r>
            <a:r>
              <a:rPr lang="en-US" sz="1400" dirty="0">
                <a:solidFill>
                  <a:schemeClr val="tx1"/>
                </a:solidFill>
                <a:latin typeface="Consolas" charset="0"/>
                <a:ea typeface="Consolas" charset="0"/>
                <a:cs typeface="Consolas" charset="0"/>
              </a:rPr>
              <a:t>;</a:t>
            </a:r>
          </a:p>
          <a:p>
            <a:endParaRPr lang="en-US" sz="1400" dirty="0">
              <a:solidFill>
                <a:schemeClr val="tx1"/>
              </a:solidFill>
              <a:latin typeface="Consolas" charset="0"/>
              <a:ea typeface="Consolas" charset="0"/>
              <a:cs typeface="Consolas" charset="0"/>
            </a:endParaRPr>
          </a:p>
          <a:p>
            <a:r>
              <a:rPr lang="en-US" sz="1400" dirty="0">
                <a:solidFill>
                  <a:schemeClr val="tx1"/>
                </a:solidFill>
                <a:latin typeface="Consolas" charset="0"/>
                <a:ea typeface="Consolas" charset="0"/>
                <a:cs typeface="Consolas" charset="0"/>
              </a:rPr>
              <a:t>    </a:t>
            </a:r>
            <a:r>
              <a:rPr lang="en-US" sz="1400" dirty="0">
                <a:solidFill>
                  <a:schemeClr val="tx1">
                    <a:lumMod val="50000"/>
                    <a:lumOff val="50000"/>
                  </a:schemeClr>
                </a:solidFill>
                <a:latin typeface="Consolas" charset="0"/>
                <a:ea typeface="Consolas" charset="0"/>
                <a:cs typeface="Consolas" charset="0"/>
              </a:rPr>
              <a:t>// output each array element's value</a:t>
            </a:r>
          </a:p>
          <a:p>
            <a:r>
              <a:rPr lang="en-US" sz="1400" dirty="0">
                <a:solidFill>
                  <a:schemeClr val="tx1"/>
                </a:solidFill>
                <a:latin typeface="Consolas" charset="0"/>
                <a:ea typeface="Consolas" charset="0"/>
                <a:cs typeface="Consolas" charset="0"/>
              </a:rPr>
              <a:t>    </a:t>
            </a:r>
            <a:r>
              <a:rPr lang="en-US" sz="1400" b="1" dirty="0">
                <a:solidFill>
                  <a:schemeClr val="tx1"/>
                </a:solidFill>
                <a:latin typeface="Consolas" charset="0"/>
                <a:ea typeface="Consolas" charset="0"/>
                <a:cs typeface="Consolas" charset="0"/>
              </a:rPr>
              <a:t>for ( </a:t>
            </a:r>
            <a:r>
              <a:rPr lang="en-US" sz="1400" b="1" dirty="0" err="1">
                <a:solidFill>
                  <a:schemeClr val="tx1"/>
                </a:solidFill>
                <a:latin typeface="Consolas" charset="0"/>
                <a:ea typeface="Consolas" charset="0"/>
                <a:cs typeface="Consolas" charset="0"/>
              </a:rPr>
              <a:t>int</a:t>
            </a:r>
            <a:r>
              <a:rPr lang="en-US" sz="1400" b="1" dirty="0">
                <a:solidFill>
                  <a:schemeClr val="tx1"/>
                </a:solidFill>
                <a:latin typeface="Consolas" charset="0"/>
                <a:ea typeface="Consolas" charset="0"/>
                <a:cs typeface="Consolas" charset="0"/>
              </a:rPr>
              <a:t> j = 0; j &lt; 10; ++j )</a:t>
            </a:r>
          </a:p>
          <a:p>
            <a:r>
              <a:rPr lang="en-US" sz="1400" b="1" dirty="0">
                <a:solidFill>
                  <a:schemeClr val="tx1"/>
                </a:solidFill>
                <a:latin typeface="Consolas" charset="0"/>
                <a:ea typeface="Consolas" charset="0"/>
                <a:cs typeface="Consolas" charset="0"/>
              </a:rPr>
              <a:t>        </a:t>
            </a:r>
            <a:r>
              <a:rPr lang="en-US" sz="1400" b="1" dirty="0" err="1">
                <a:solidFill>
                  <a:schemeClr val="tx1"/>
                </a:solidFill>
                <a:latin typeface="Consolas" charset="0"/>
                <a:ea typeface="Consolas" charset="0"/>
                <a:cs typeface="Consolas" charset="0"/>
              </a:rPr>
              <a:t>cout</a:t>
            </a:r>
            <a:r>
              <a:rPr lang="en-US" sz="1400" b="1" dirty="0">
                <a:solidFill>
                  <a:schemeClr val="tx1"/>
                </a:solidFill>
                <a:latin typeface="Consolas" charset="0"/>
                <a:ea typeface="Consolas" charset="0"/>
                <a:cs typeface="Consolas" charset="0"/>
              </a:rPr>
              <a:t> &lt;&lt; </a:t>
            </a:r>
            <a:r>
              <a:rPr lang="en-US" sz="1400" b="1" dirty="0" err="1">
                <a:solidFill>
                  <a:schemeClr val="tx1"/>
                </a:solidFill>
                <a:latin typeface="Consolas" charset="0"/>
                <a:ea typeface="Consolas" charset="0"/>
                <a:cs typeface="Consolas" charset="0"/>
              </a:rPr>
              <a:t>setw</a:t>
            </a:r>
            <a:r>
              <a:rPr lang="en-US" sz="1400" b="1" dirty="0">
                <a:solidFill>
                  <a:schemeClr val="tx1"/>
                </a:solidFill>
                <a:latin typeface="Consolas" charset="0"/>
                <a:ea typeface="Consolas" charset="0"/>
                <a:cs typeface="Consolas" charset="0"/>
              </a:rPr>
              <a:t>(7) &lt;&lt; j &lt;&lt; </a:t>
            </a:r>
            <a:r>
              <a:rPr lang="en-US" sz="1400" b="1" dirty="0" err="1">
                <a:solidFill>
                  <a:schemeClr val="tx1"/>
                </a:solidFill>
                <a:latin typeface="Consolas" charset="0"/>
                <a:ea typeface="Consolas" charset="0"/>
                <a:cs typeface="Consolas" charset="0"/>
              </a:rPr>
              <a:t>setw</a:t>
            </a:r>
            <a:r>
              <a:rPr lang="en-US" sz="1400" b="1" dirty="0">
                <a:solidFill>
                  <a:schemeClr val="tx1"/>
                </a:solidFill>
                <a:latin typeface="Consolas" charset="0"/>
                <a:ea typeface="Consolas" charset="0"/>
                <a:cs typeface="Consolas" charset="0"/>
              </a:rPr>
              <a:t>(13) &lt;&lt; n[j] &lt;&lt; </a:t>
            </a:r>
            <a:r>
              <a:rPr lang="en-US" sz="1400" b="1" dirty="0" err="1">
                <a:solidFill>
                  <a:schemeClr val="tx1"/>
                </a:solidFill>
                <a:latin typeface="Consolas" charset="0"/>
                <a:ea typeface="Consolas" charset="0"/>
                <a:cs typeface="Consolas" charset="0"/>
              </a:rPr>
              <a:t>endl</a:t>
            </a:r>
            <a:r>
              <a:rPr lang="en-US" sz="1400" b="1" dirty="0">
                <a:solidFill>
                  <a:schemeClr val="tx1"/>
                </a:solidFill>
                <a:latin typeface="Consolas" charset="0"/>
                <a:ea typeface="Consolas" charset="0"/>
                <a:cs typeface="Consolas" charset="0"/>
              </a:rPr>
              <a:t>;</a:t>
            </a:r>
          </a:p>
          <a:p>
            <a:endParaRPr lang="en-US" sz="1400" dirty="0">
              <a:solidFill>
                <a:schemeClr val="tx1"/>
              </a:solidFill>
              <a:latin typeface="Consolas" charset="0"/>
              <a:ea typeface="Consolas" charset="0"/>
              <a:cs typeface="Consolas" charset="0"/>
            </a:endParaRPr>
          </a:p>
          <a:p>
            <a:r>
              <a:rPr lang="en-US" sz="1400" dirty="0">
                <a:solidFill>
                  <a:schemeClr val="tx1"/>
                </a:solidFill>
                <a:latin typeface="Consolas" charset="0"/>
                <a:ea typeface="Consolas" charset="0"/>
                <a:cs typeface="Consolas" charset="0"/>
              </a:rPr>
              <a:t>    return 0;</a:t>
            </a:r>
          </a:p>
          <a:p>
            <a:r>
              <a:rPr lang="en-US" sz="1400" dirty="0">
                <a:solidFill>
                  <a:schemeClr val="tx1"/>
                </a:solidFill>
                <a:latin typeface="Consolas" charset="0"/>
                <a:ea typeface="Consolas" charset="0"/>
                <a:cs typeface="Consolas" charset="0"/>
              </a:rPr>
              <a:t>}</a:t>
            </a:r>
          </a:p>
        </p:txBody>
      </p:sp>
      <p:sp>
        <p:nvSpPr>
          <p:cNvPr id="12" name="TextBox 11"/>
          <p:cNvSpPr txBox="1"/>
          <p:nvPr/>
        </p:nvSpPr>
        <p:spPr>
          <a:xfrm>
            <a:off x="3704902" y="5804583"/>
            <a:ext cx="4171741" cy="584775"/>
          </a:xfrm>
          <a:prstGeom prst="rect">
            <a:avLst/>
          </a:prstGeom>
          <a:noFill/>
        </p:spPr>
        <p:txBody>
          <a:bodyPr wrap="square" rtlCol="0">
            <a:spAutoFit/>
          </a:bodyPr>
          <a:lstStyle/>
          <a:p>
            <a:r>
              <a:rPr lang="en-US" sz="1600" dirty="0" err="1">
                <a:latin typeface="Avenir Next Condensed" charset="0"/>
                <a:ea typeface="Avenir Next Condensed" charset="0"/>
                <a:cs typeface="Avenir Next Condensed" charset="0"/>
              </a:rPr>
              <a:t>setw</a:t>
            </a:r>
            <a:r>
              <a:rPr lang="en-US" sz="1600" dirty="0">
                <a:latin typeface="Avenir Next Condensed" charset="0"/>
                <a:ea typeface="Avenir Next Condensed" charset="0"/>
                <a:cs typeface="Avenir Next Condensed" charset="0"/>
              </a:rPr>
              <a:t>():  set the width (i.e., # of space) for the next item to be printed out</a:t>
            </a:r>
          </a:p>
        </p:txBody>
      </p:sp>
      <p:grpSp>
        <p:nvGrpSpPr>
          <p:cNvPr id="15" name="Group 14"/>
          <p:cNvGrpSpPr/>
          <p:nvPr/>
        </p:nvGrpSpPr>
        <p:grpSpPr>
          <a:xfrm>
            <a:off x="572932" y="4362023"/>
            <a:ext cx="2114631" cy="2290529"/>
            <a:chOff x="240423" y="3010936"/>
            <a:chExt cx="2114631" cy="2290529"/>
          </a:xfrm>
        </p:grpSpPr>
        <p:sp>
          <p:nvSpPr>
            <p:cNvPr id="16" name="Left Brace 15"/>
            <p:cNvSpPr/>
            <p:nvPr/>
          </p:nvSpPr>
          <p:spPr>
            <a:xfrm>
              <a:off x="745098" y="3010936"/>
              <a:ext cx="137142" cy="350982"/>
            </a:xfrm>
            <a:prstGeom prst="leftBrace">
              <a:avLst/>
            </a:prstGeom>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latin typeface="Avenir Next Condensed" charset="0"/>
                <a:ea typeface="Avenir Next Condensed" charset="0"/>
                <a:cs typeface="Avenir Next Condensed" charset="0"/>
              </a:endParaRPr>
            </a:p>
          </p:txBody>
        </p:sp>
        <p:sp>
          <p:nvSpPr>
            <p:cNvPr id="17" name="TextBox 16"/>
            <p:cNvSpPr txBox="1"/>
            <p:nvPr/>
          </p:nvSpPr>
          <p:spPr>
            <a:xfrm>
              <a:off x="240423" y="4378135"/>
              <a:ext cx="2114631" cy="92333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latin typeface="Avenir Next Condensed" charset="0"/>
                  <a:ea typeface="Avenir Next Condensed" charset="0"/>
                  <a:cs typeface="Avenir Next Condensed" charset="0"/>
                </a:rPr>
                <a:t>Using a loop to access and print out each element</a:t>
              </a:r>
            </a:p>
          </p:txBody>
        </p:sp>
      </p:grpSp>
      <p:cxnSp>
        <p:nvCxnSpPr>
          <p:cNvPr id="8" name="Elbow Connector 7"/>
          <p:cNvCxnSpPr>
            <a:stCxn id="16" idx="1"/>
            <a:endCxn id="17" idx="1"/>
          </p:cNvCxnSpPr>
          <p:nvPr/>
        </p:nvCxnSpPr>
        <p:spPr>
          <a:xfrm rot="10800000" flipV="1">
            <a:off x="572933" y="4537513"/>
            <a:ext cx="504675" cy="1653373"/>
          </a:xfrm>
          <a:prstGeom prst="bentConnector3">
            <a:avLst>
              <a:gd name="adj1" fmla="val 145296"/>
            </a:avLst>
          </a:prstGeom>
          <a:effectLst/>
        </p:spPr>
        <p:style>
          <a:lnRef idx="2">
            <a:schemeClr val="accent4"/>
          </a:lnRef>
          <a:fillRef idx="0">
            <a:schemeClr val="accent4"/>
          </a:fillRef>
          <a:effectRef idx="1">
            <a:schemeClr val="accent4"/>
          </a:effectRef>
          <a:fontRef idx="minor">
            <a:schemeClr val="tx1"/>
          </a:fontRef>
        </p:style>
      </p:cxnSp>
      <p:sp>
        <p:nvSpPr>
          <p:cNvPr id="10" name="TextBox 9">
            <a:extLst>
              <a:ext uri="{FF2B5EF4-FFF2-40B4-BE49-F238E27FC236}">
                <a16:creationId xmlns:a16="http://schemas.microsoft.com/office/drawing/2014/main" id="{5F967ADF-1419-4806-84A8-492C5BFE7B70}"/>
              </a:ext>
            </a:extLst>
          </p:cNvPr>
          <p:cNvSpPr txBox="1"/>
          <p:nvPr/>
        </p:nvSpPr>
        <p:spPr>
          <a:xfrm>
            <a:off x="3547872" y="1095786"/>
            <a:ext cx="2697480" cy="369332"/>
          </a:xfrm>
          <a:prstGeom prst="rect">
            <a:avLst/>
          </a:prstGeom>
          <a:noFill/>
        </p:spPr>
        <p:txBody>
          <a:bodyPr wrap="square" rtlCol="0">
            <a:spAutoFit/>
          </a:bodyPr>
          <a:lstStyle/>
          <a:p>
            <a:r>
              <a:rPr lang="en-US" dirty="0">
                <a:latin typeface="Avenir Next Condensed" charset="0"/>
                <a:ea typeface="Avenir Next Condensed" charset="0"/>
                <a:cs typeface="Avenir Next Condensed" charset="0"/>
              </a:rPr>
              <a:t>Need this library for </a:t>
            </a:r>
            <a:r>
              <a:rPr lang="en-US" dirty="0" err="1">
                <a:latin typeface="Avenir Next Condensed" charset="0"/>
                <a:ea typeface="Avenir Next Condensed" charset="0"/>
                <a:cs typeface="Avenir Next Condensed" charset="0"/>
              </a:rPr>
              <a:t>setw</a:t>
            </a:r>
            <a:r>
              <a:rPr lang="en-US" dirty="0">
                <a:latin typeface="Avenir Next Condensed" charset="0"/>
                <a:ea typeface="Avenir Next Condensed" charset="0"/>
                <a:cs typeface="Avenir Next Condensed" charset="0"/>
              </a:rPr>
              <a:t>()</a:t>
            </a:r>
          </a:p>
        </p:txBody>
      </p:sp>
      <p:cxnSp>
        <p:nvCxnSpPr>
          <p:cNvPr id="11" name="Straight Arrow Connector 10">
            <a:extLst>
              <a:ext uri="{FF2B5EF4-FFF2-40B4-BE49-F238E27FC236}">
                <a16:creationId xmlns:a16="http://schemas.microsoft.com/office/drawing/2014/main" id="{6D823EB7-F69C-4A09-963D-B77F518BFDEA}"/>
              </a:ext>
            </a:extLst>
          </p:cNvPr>
          <p:cNvCxnSpPr>
            <a:cxnSpLocks/>
          </p:cNvCxnSpPr>
          <p:nvPr/>
        </p:nvCxnSpPr>
        <p:spPr>
          <a:xfrm flipH="1">
            <a:off x="2687563" y="1378455"/>
            <a:ext cx="860309" cy="633225"/>
          </a:xfrm>
          <a:prstGeom prst="straightConnector1">
            <a:avLst/>
          </a:prstGeom>
          <a:ln>
            <a:tailEnd type="arrow"/>
          </a:ln>
          <a:effectLst/>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498354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Initialization with a Loop</a:t>
            </a:r>
          </a:p>
        </p:txBody>
      </p:sp>
      <p:sp>
        <p:nvSpPr>
          <p:cNvPr id="3" name="Content Placeholder 2"/>
          <p:cNvSpPr>
            <a:spLocks noGrp="1"/>
          </p:cNvSpPr>
          <p:nvPr>
            <p:ph idx="1"/>
          </p:nvPr>
        </p:nvSpPr>
        <p:spPr>
          <a:xfrm>
            <a:off x="457200" y="1417638"/>
            <a:ext cx="8229600" cy="821097"/>
          </a:xfrm>
        </p:spPr>
        <p:txBody>
          <a:bodyPr>
            <a:normAutofit fontScale="92500" lnSpcReduction="10000"/>
          </a:bodyPr>
          <a:lstStyle/>
          <a:p>
            <a:r>
              <a:rPr lang="en-US" dirty="0"/>
              <a:t>Use a loop to access each element and initialize them to some initial values.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14</a:t>
            </a:fld>
            <a:endParaRPr lang="en-US"/>
          </a:p>
        </p:txBody>
      </p:sp>
      <p:sp>
        <p:nvSpPr>
          <p:cNvPr id="6" name="Rectangle 5"/>
          <p:cNvSpPr/>
          <p:nvPr/>
        </p:nvSpPr>
        <p:spPr>
          <a:xfrm>
            <a:off x="2453259" y="2238735"/>
            <a:ext cx="5879504" cy="448274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tx1"/>
                </a:solidFill>
                <a:latin typeface="Consolas" charset="0"/>
                <a:ea typeface="Consolas" charset="0"/>
                <a:cs typeface="Consolas" charset="0"/>
              </a:rPr>
              <a:t>#include &lt;</a:t>
            </a:r>
            <a:r>
              <a:rPr lang="en-US" sz="1400" dirty="0" err="1">
                <a:solidFill>
                  <a:schemeClr val="tx1"/>
                </a:solidFill>
                <a:latin typeface="Consolas" charset="0"/>
                <a:ea typeface="Consolas" charset="0"/>
                <a:cs typeface="Consolas" charset="0"/>
              </a:rPr>
              <a:t>iostream</a:t>
            </a:r>
            <a:r>
              <a:rPr lang="en-US" sz="1400" dirty="0">
                <a:solidFill>
                  <a:schemeClr val="tx1"/>
                </a:solidFill>
                <a:latin typeface="Consolas" charset="0"/>
                <a:ea typeface="Consolas" charset="0"/>
                <a:cs typeface="Consolas" charset="0"/>
              </a:rPr>
              <a:t>&gt;</a:t>
            </a:r>
          </a:p>
          <a:p>
            <a:r>
              <a:rPr lang="en-US" sz="1400" dirty="0">
                <a:solidFill>
                  <a:schemeClr val="tx1"/>
                </a:solidFill>
                <a:latin typeface="Consolas" charset="0"/>
                <a:ea typeface="Consolas" charset="0"/>
                <a:cs typeface="Consolas" charset="0"/>
              </a:rPr>
              <a:t>#include &lt;</a:t>
            </a:r>
            <a:r>
              <a:rPr lang="en-US" sz="1400" dirty="0" err="1">
                <a:solidFill>
                  <a:schemeClr val="tx1"/>
                </a:solidFill>
                <a:latin typeface="Consolas" charset="0"/>
                <a:ea typeface="Consolas" charset="0"/>
                <a:cs typeface="Consolas" charset="0"/>
              </a:rPr>
              <a:t>iomanip</a:t>
            </a:r>
            <a:r>
              <a:rPr lang="en-US" sz="1400" dirty="0">
                <a:solidFill>
                  <a:schemeClr val="tx1"/>
                </a:solidFill>
                <a:latin typeface="Consolas" charset="0"/>
                <a:ea typeface="Consolas" charset="0"/>
                <a:cs typeface="Consolas" charset="0"/>
              </a:rPr>
              <a:t>&gt;</a:t>
            </a:r>
          </a:p>
          <a:p>
            <a:r>
              <a:rPr lang="en-US" sz="1400" dirty="0">
                <a:solidFill>
                  <a:schemeClr val="tx1"/>
                </a:solidFill>
                <a:latin typeface="Consolas" charset="0"/>
                <a:ea typeface="Consolas" charset="0"/>
                <a:cs typeface="Consolas" charset="0"/>
              </a:rPr>
              <a:t>using namespace std;</a:t>
            </a:r>
          </a:p>
          <a:p>
            <a:endParaRPr lang="en-US" sz="1400" dirty="0">
              <a:solidFill>
                <a:schemeClr val="tx1"/>
              </a:solidFill>
              <a:latin typeface="Consolas" charset="0"/>
              <a:ea typeface="Consolas" charset="0"/>
              <a:cs typeface="Consolas" charset="0"/>
            </a:endParaRPr>
          </a:p>
          <a:p>
            <a:r>
              <a:rPr lang="en-US" sz="1400" dirty="0" err="1">
                <a:solidFill>
                  <a:schemeClr val="tx1"/>
                </a:solidFill>
                <a:latin typeface="Consolas" charset="0"/>
                <a:ea typeface="Consolas" charset="0"/>
                <a:cs typeface="Consolas" charset="0"/>
              </a:rPr>
              <a:t>int</a:t>
            </a:r>
            <a:r>
              <a:rPr lang="en-US" sz="1400" dirty="0">
                <a:solidFill>
                  <a:schemeClr val="tx1"/>
                </a:solidFill>
                <a:latin typeface="Consolas" charset="0"/>
                <a:ea typeface="Consolas" charset="0"/>
                <a:cs typeface="Consolas" charset="0"/>
              </a:rPr>
              <a:t> main()</a:t>
            </a:r>
          </a:p>
          <a:p>
            <a:r>
              <a:rPr lang="en-US" sz="1400" dirty="0">
                <a:solidFill>
                  <a:schemeClr val="tx1"/>
                </a:solidFill>
                <a:latin typeface="Consolas" charset="0"/>
                <a:ea typeface="Consolas" charset="0"/>
                <a:cs typeface="Consolas" charset="0"/>
              </a:rPr>
              <a:t>{</a:t>
            </a:r>
          </a:p>
          <a:p>
            <a:r>
              <a:rPr lang="en-US" sz="1400" dirty="0">
                <a:solidFill>
                  <a:schemeClr val="tx1"/>
                </a:solidFill>
                <a:latin typeface="Consolas" charset="0"/>
                <a:ea typeface="Consolas" charset="0"/>
                <a:cs typeface="Consolas" charset="0"/>
              </a:rPr>
              <a:t>    </a:t>
            </a:r>
            <a:r>
              <a:rPr lang="en-US" sz="1400" dirty="0" err="1">
                <a:solidFill>
                  <a:schemeClr val="tx1"/>
                </a:solidFill>
                <a:latin typeface="Consolas" charset="0"/>
                <a:ea typeface="Consolas" charset="0"/>
                <a:cs typeface="Consolas" charset="0"/>
              </a:rPr>
              <a:t>int</a:t>
            </a:r>
            <a:r>
              <a:rPr lang="en-US" sz="1400" dirty="0">
                <a:solidFill>
                  <a:schemeClr val="tx1"/>
                </a:solidFill>
                <a:latin typeface="Consolas" charset="0"/>
                <a:ea typeface="Consolas" charset="0"/>
                <a:cs typeface="Consolas" charset="0"/>
              </a:rPr>
              <a:t> n[10];  </a:t>
            </a:r>
            <a:r>
              <a:rPr lang="en-US" sz="1400" dirty="0">
                <a:solidFill>
                  <a:schemeClr val="tx1">
                    <a:lumMod val="50000"/>
                    <a:lumOff val="50000"/>
                  </a:schemeClr>
                </a:solidFill>
                <a:latin typeface="Consolas" charset="0"/>
                <a:ea typeface="Consolas" charset="0"/>
                <a:cs typeface="Consolas" charset="0"/>
              </a:rPr>
              <a:t>// n is an array 10 integers</a:t>
            </a:r>
          </a:p>
          <a:p>
            <a:endParaRPr lang="en-US" sz="1400" dirty="0">
              <a:solidFill>
                <a:schemeClr val="tx1"/>
              </a:solidFill>
              <a:latin typeface="Consolas" charset="0"/>
              <a:ea typeface="Consolas" charset="0"/>
              <a:cs typeface="Consolas" charset="0"/>
            </a:endParaRPr>
          </a:p>
          <a:p>
            <a:r>
              <a:rPr lang="en-US" sz="1400" dirty="0">
                <a:solidFill>
                  <a:schemeClr val="tx1"/>
                </a:solidFill>
                <a:latin typeface="Consolas" charset="0"/>
                <a:ea typeface="Consolas" charset="0"/>
                <a:cs typeface="Consolas" charset="0"/>
              </a:rPr>
              <a:t>    </a:t>
            </a:r>
            <a:r>
              <a:rPr lang="en-US" sz="1400" dirty="0">
                <a:solidFill>
                  <a:schemeClr val="tx1">
                    <a:lumMod val="50000"/>
                    <a:lumOff val="50000"/>
                  </a:schemeClr>
                </a:solidFill>
                <a:latin typeface="Consolas" charset="0"/>
                <a:ea typeface="Consolas" charset="0"/>
                <a:cs typeface="Consolas" charset="0"/>
              </a:rPr>
              <a:t>// initialize elements of array n to 0</a:t>
            </a:r>
          </a:p>
          <a:p>
            <a:r>
              <a:rPr lang="en-US" sz="1400" b="1" dirty="0">
                <a:solidFill>
                  <a:schemeClr val="tx1"/>
                </a:solidFill>
                <a:latin typeface="Consolas" charset="0"/>
                <a:ea typeface="Consolas" charset="0"/>
                <a:cs typeface="Consolas" charset="0"/>
              </a:rPr>
              <a:t>    for ( </a:t>
            </a:r>
            <a:r>
              <a:rPr lang="en-US" sz="1400" b="1" dirty="0" err="1">
                <a:solidFill>
                  <a:schemeClr val="tx1"/>
                </a:solidFill>
                <a:latin typeface="Consolas" charset="0"/>
                <a:ea typeface="Consolas" charset="0"/>
                <a:cs typeface="Consolas" charset="0"/>
              </a:rPr>
              <a:t>int</a:t>
            </a:r>
            <a:r>
              <a:rPr lang="en-US" sz="1400" b="1" dirty="0">
                <a:solidFill>
                  <a:schemeClr val="tx1"/>
                </a:solidFill>
                <a:latin typeface="Consolas" charset="0"/>
                <a:ea typeface="Consolas" charset="0"/>
                <a:cs typeface="Consolas" charset="0"/>
              </a:rPr>
              <a:t> </a:t>
            </a:r>
            <a:r>
              <a:rPr lang="en-US" sz="1400" b="1" dirty="0" err="1">
                <a:solidFill>
                  <a:schemeClr val="tx1"/>
                </a:solidFill>
                <a:latin typeface="Consolas" charset="0"/>
                <a:ea typeface="Consolas" charset="0"/>
                <a:cs typeface="Consolas" charset="0"/>
              </a:rPr>
              <a:t>i</a:t>
            </a:r>
            <a:r>
              <a:rPr lang="en-US" sz="1400" b="1" dirty="0">
                <a:solidFill>
                  <a:schemeClr val="tx1"/>
                </a:solidFill>
                <a:latin typeface="Consolas" charset="0"/>
                <a:ea typeface="Consolas" charset="0"/>
                <a:cs typeface="Consolas" charset="0"/>
              </a:rPr>
              <a:t> = 0; </a:t>
            </a:r>
            <a:r>
              <a:rPr lang="en-US" sz="1400" b="1" dirty="0" err="1">
                <a:solidFill>
                  <a:schemeClr val="tx1"/>
                </a:solidFill>
                <a:latin typeface="Consolas" charset="0"/>
                <a:ea typeface="Consolas" charset="0"/>
                <a:cs typeface="Consolas" charset="0"/>
              </a:rPr>
              <a:t>i</a:t>
            </a:r>
            <a:r>
              <a:rPr lang="en-US" sz="1400" b="1" dirty="0">
                <a:solidFill>
                  <a:schemeClr val="tx1"/>
                </a:solidFill>
                <a:latin typeface="Consolas" charset="0"/>
                <a:ea typeface="Consolas" charset="0"/>
                <a:cs typeface="Consolas" charset="0"/>
              </a:rPr>
              <a:t> &lt; 10; ++</a:t>
            </a:r>
            <a:r>
              <a:rPr lang="en-US" sz="1400" b="1" dirty="0" err="1">
                <a:solidFill>
                  <a:schemeClr val="tx1"/>
                </a:solidFill>
                <a:latin typeface="Consolas" charset="0"/>
                <a:ea typeface="Consolas" charset="0"/>
                <a:cs typeface="Consolas" charset="0"/>
              </a:rPr>
              <a:t>i</a:t>
            </a:r>
            <a:r>
              <a:rPr lang="en-US" sz="1400" b="1" dirty="0">
                <a:solidFill>
                  <a:schemeClr val="tx1"/>
                </a:solidFill>
                <a:latin typeface="Consolas" charset="0"/>
                <a:ea typeface="Consolas" charset="0"/>
                <a:cs typeface="Consolas" charset="0"/>
              </a:rPr>
              <a:t> )</a:t>
            </a:r>
          </a:p>
          <a:p>
            <a:r>
              <a:rPr lang="en-US" sz="1400" dirty="0">
                <a:solidFill>
                  <a:schemeClr val="tx1"/>
                </a:solidFill>
                <a:latin typeface="Consolas" charset="0"/>
                <a:ea typeface="Consolas" charset="0"/>
                <a:cs typeface="Consolas" charset="0"/>
              </a:rPr>
              <a:t>        </a:t>
            </a:r>
            <a:r>
              <a:rPr lang="en-US" sz="1400" b="1" dirty="0">
                <a:solidFill>
                  <a:schemeClr val="tx1"/>
                </a:solidFill>
                <a:latin typeface="Consolas" charset="0"/>
                <a:ea typeface="Consolas" charset="0"/>
                <a:cs typeface="Consolas" charset="0"/>
              </a:rPr>
              <a:t>n[</a:t>
            </a:r>
            <a:r>
              <a:rPr lang="en-US" sz="1400" b="1" dirty="0" err="1">
                <a:solidFill>
                  <a:schemeClr val="tx1"/>
                </a:solidFill>
                <a:latin typeface="Consolas" charset="0"/>
                <a:ea typeface="Consolas" charset="0"/>
                <a:cs typeface="Consolas" charset="0"/>
              </a:rPr>
              <a:t>i</a:t>
            </a:r>
            <a:r>
              <a:rPr lang="en-US" sz="1400" b="1" dirty="0">
                <a:solidFill>
                  <a:schemeClr val="tx1"/>
                </a:solidFill>
                <a:latin typeface="Consolas" charset="0"/>
                <a:ea typeface="Consolas" charset="0"/>
                <a:cs typeface="Consolas" charset="0"/>
              </a:rPr>
              <a:t>] = 0;   </a:t>
            </a:r>
            <a:r>
              <a:rPr lang="en-US" sz="1400" dirty="0">
                <a:solidFill>
                  <a:schemeClr val="tx1">
                    <a:lumMod val="50000"/>
                    <a:lumOff val="50000"/>
                  </a:schemeClr>
                </a:solidFill>
                <a:latin typeface="Consolas" charset="0"/>
                <a:ea typeface="Consolas" charset="0"/>
                <a:cs typeface="Consolas" charset="0"/>
              </a:rPr>
              <a:t>// set element at location </a:t>
            </a:r>
            <a:r>
              <a:rPr lang="en-US" sz="1400" dirty="0" err="1">
                <a:solidFill>
                  <a:schemeClr val="tx1">
                    <a:lumMod val="50000"/>
                    <a:lumOff val="50000"/>
                  </a:schemeClr>
                </a:solidFill>
                <a:latin typeface="Consolas" charset="0"/>
                <a:ea typeface="Consolas" charset="0"/>
                <a:cs typeface="Consolas" charset="0"/>
              </a:rPr>
              <a:t>i</a:t>
            </a:r>
            <a:r>
              <a:rPr lang="en-US" sz="1400" dirty="0">
                <a:solidFill>
                  <a:schemeClr val="tx1">
                    <a:lumMod val="50000"/>
                    <a:lumOff val="50000"/>
                  </a:schemeClr>
                </a:solidFill>
                <a:latin typeface="Consolas" charset="0"/>
                <a:ea typeface="Consolas" charset="0"/>
                <a:cs typeface="Consolas" charset="0"/>
              </a:rPr>
              <a:t> to 0</a:t>
            </a:r>
          </a:p>
          <a:p>
            <a:endParaRPr lang="en-US" sz="1400" dirty="0">
              <a:solidFill>
                <a:schemeClr val="tx1"/>
              </a:solidFill>
              <a:latin typeface="Consolas" charset="0"/>
              <a:ea typeface="Consolas" charset="0"/>
              <a:cs typeface="Consolas" charset="0"/>
            </a:endParaRPr>
          </a:p>
          <a:p>
            <a:r>
              <a:rPr lang="en-US" sz="1400" dirty="0">
                <a:solidFill>
                  <a:schemeClr val="tx1"/>
                </a:solidFill>
                <a:latin typeface="Consolas" charset="0"/>
                <a:ea typeface="Consolas" charset="0"/>
                <a:cs typeface="Consolas" charset="0"/>
              </a:rPr>
              <a:t>    </a:t>
            </a:r>
            <a:r>
              <a:rPr lang="en-US" sz="1400" dirty="0" err="1">
                <a:solidFill>
                  <a:schemeClr val="tx1"/>
                </a:solidFill>
                <a:latin typeface="Consolas" charset="0"/>
                <a:ea typeface="Consolas" charset="0"/>
                <a:cs typeface="Consolas" charset="0"/>
              </a:rPr>
              <a:t>cout</a:t>
            </a:r>
            <a:r>
              <a:rPr lang="en-US" sz="1400" dirty="0">
                <a:solidFill>
                  <a:schemeClr val="tx1"/>
                </a:solidFill>
                <a:latin typeface="Consolas" charset="0"/>
                <a:ea typeface="Consolas" charset="0"/>
                <a:cs typeface="Consolas" charset="0"/>
              </a:rPr>
              <a:t> &lt;&lt; "Element" &lt;&lt; </a:t>
            </a:r>
            <a:r>
              <a:rPr lang="en-US" sz="1400" dirty="0" err="1">
                <a:solidFill>
                  <a:schemeClr val="tx1"/>
                </a:solidFill>
                <a:latin typeface="Consolas" charset="0"/>
                <a:ea typeface="Consolas" charset="0"/>
                <a:cs typeface="Consolas" charset="0"/>
              </a:rPr>
              <a:t>setw</a:t>
            </a:r>
            <a:r>
              <a:rPr lang="en-US" sz="1400" dirty="0">
                <a:solidFill>
                  <a:schemeClr val="tx1"/>
                </a:solidFill>
                <a:latin typeface="Consolas" charset="0"/>
                <a:ea typeface="Consolas" charset="0"/>
                <a:cs typeface="Consolas" charset="0"/>
              </a:rPr>
              <a:t>(13) &lt;&lt; "Value" &lt;&lt; </a:t>
            </a:r>
            <a:r>
              <a:rPr lang="en-US" sz="1400" dirty="0" err="1">
                <a:solidFill>
                  <a:schemeClr val="tx1"/>
                </a:solidFill>
                <a:latin typeface="Consolas" charset="0"/>
                <a:ea typeface="Consolas" charset="0"/>
                <a:cs typeface="Consolas" charset="0"/>
              </a:rPr>
              <a:t>endl</a:t>
            </a:r>
            <a:r>
              <a:rPr lang="en-US" sz="1400" dirty="0">
                <a:solidFill>
                  <a:schemeClr val="tx1"/>
                </a:solidFill>
                <a:latin typeface="Consolas" charset="0"/>
                <a:ea typeface="Consolas" charset="0"/>
                <a:cs typeface="Consolas" charset="0"/>
              </a:rPr>
              <a:t>;</a:t>
            </a:r>
          </a:p>
          <a:p>
            <a:endParaRPr lang="en-US" sz="1400" dirty="0">
              <a:solidFill>
                <a:schemeClr val="tx1"/>
              </a:solidFill>
              <a:latin typeface="Consolas" charset="0"/>
              <a:ea typeface="Consolas" charset="0"/>
              <a:cs typeface="Consolas" charset="0"/>
            </a:endParaRPr>
          </a:p>
          <a:p>
            <a:r>
              <a:rPr lang="en-US" sz="1400" dirty="0">
                <a:solidFill>
                  <a:schemeClr val="tx1"/>
                </a:solidFill>
                <a:latin typeface="Consolas" charset="0"/>
                <a:ea typeface="Consolas" charset="0"/>
                <a:cs typeface="Consolas" charset="0"/>
              </a:rPr>
              <a:t>    </a:t>
            </a:r>
            <a:r>
              <a:rPr lang="en-US" sz="1400" dirty="0">
                <a:solidFill>
                  <a:schemeClr val="tx1">
                    <a:lumMod val="50000"/>
                    <a:lumOff val="50000"/>
                  </a:schemeClr>
                </a:solidFill>
                <a:latin typeface="Consolas" charset="0"/>
                <a:ea typeface="Consolas" charset="0"/>
                <a:cs typeface="Consolas" charset="0"/>
              </a:rPr>
              <a:t>// output each array element's value</a:t>
            </a:r>
          </a:p>
          <a:p>
            <a:r>
              <a:rPr lang="en-US" sz="1400" dirty="0">
                <a:solidFill>
                  <a:schemeClr val="tx1"/>
                </a:solidFill>
                <a:latin typeface="Consolas" charset="0"/>
                <a:ea typeface="Consolas" charset="0"/>
                <a:cs typeface="Consolas" charset="0"/>
              </a:rPr>
              <a:t>    </a:t>
            </a:r>
            <a:r>
              <a:rPr lang="en-US" sz="1400" b="1" dirty="0">
                <a:solidFill>
                  <a:schemeClr val="tx1"/>
                </a:solidFill>
                <a:latin typeface="Consolas" charset="0"/>
                <a:ea typeface="Consolas" charset="0"/>
                <a:cs typeface="Consolas" charset="0"/>
              </a:rPr>
              <a:t>for ( </a:t>
            </a:r>
            <a:r>
              <a:rPr lang="en-US" sz="1400" b="1" dirty="0" err="1">
                <a:solidFill>
                  <a:schemeClr val="tx1"/>
                </a:solidFill>
                <a:latin typeface="Consolas" charset="0"/>
                <a:ea typeface="Consolas" charset="0"/>
                <a:cs typeface="Consolas" charset="0"/>
              </a:rPr>
              <a:t>int</a:t>
            </a:r>
            <a:r>
              <a:rPr lang="en-US" sz="1400" b="1" dirty="0">
                <a:solidFill>
                  <a:schemeClr val="tx1"/>
                </a:solidFill>
                <a:latin typeface="Consolas" charset="0"/>
                <a:ea typeface="Consolas" charset="0"/>
                <a:cs typeface="Consolas" charset="0"/>
              </a:rPr>
              <a:t> j = 0; j &lt; 10; ++j )</a:t>
            </a:r>
          </a:p>
          <a:p>
            <a:r>
              <a:rPr lang="en-US" sz="1400" b="1" dirty="0">
                <a:solidFill>
                  <a:schemeClr val="tx1"/>
                </a:solidFill>
                <a:latin typeface="Consolas" charset="0"/>
                <a:ea typeface="Consolas" charset="0"/>
                <a:cs typeface="Consolas" charset="0"/>
              </a:rPr>
              <a:t>        </a:t>
            </a:r>
            <a:r>
              <a:rPr lang="en-US" sz="1400" b="1" dirty="0" err="1">
                <a:solidFill>
                  <a:schemeClr val="tx1"/>
                </a:solidFill>
                <a:latin typeface="Consolas" charset="0"/>
                <a:ea typeface="Consolas" charset="0"/>
                <a:cs typeface="Consolas" charset="0"/>
              </a:rPr>
              <a:t>cout</a:t>
            </a:r>
            <a:r>
              <a:rPr lang="en-US" sz="1400" b="1" dirty="0">
                <a:solidFill>
                  <a:schemeClr val="tx1"/>
                </a:solidFill>
                <a:latin typeface="Consolas" charset="0"/>
                <a:ea typeface="Consolas" charset="0"/>
                <a:cs typeface="Consolas" charset="0"/>
              </a:rPr>
              <a:t> &lt;&lt; </a:t>
            </a:r>
            <a:r>
              <a:rPr lang="en-US" sz="1400" b="1" dirty="0" err="1">
                <a:solidFill>
                  <a:schemeClr val="tx1"/>
                </a:solidFill>
                <a:latin typeface="Consolas" charset="0"/>
                <a:ea typeface="Consolas" charset="0"/>
                <a:cs typeface="Consolas" charset="0"/>
              </a:rPr>
              <a:t>setw</a:t>
            </a:r>
            <a:r>
              <a:rPr lang="en-US" sz="1400" b="1" dirty="0">
                <a:solidFill>
                  <a:schemeClr val="tx1"/>
                </a:solidFill>
                <a:latin typeface="Consolas" charset="0"/>
                <a:ea typeface="Consolas" charset="0"/>
                <a:cs typeface="Consolas" charset="0"/>
              </a:rPr>
              <a:t>(7) &lt;&lt; j &lt;&lt; </a:t>
            </a:r>
            <a:r>
              <a:rPr lang="en-US" sz="1400" b="1" dirty="0" err="1">
                <a:solidFill>
                  <a:schemeClr val="tx1"/>
                </a:solidFill>
                <a:latin typeface="Consolas" charset="0"/>
                <a:ea typeface="Consolas" charset="0"/>
                <a:cs typeface="Consolas" charset="0"/>
              </a:rPr>
              <a:t>setw</a:t>
            </a:r>
            <a:r>
              <a:rPr lang="en-US" sz="1400" b="1" dirty="0">
                <a:solidFill>
                  <a:schemeClr val="tx1"/>
                </a:solidFill>
                <a:latin typeface="Consolas" charset="0"/>
                <a:ea typeface="Consolas" charset="0"/>
                <a:cs typeface="Consolas" charset="0"/>
              </a:rPr>
              <a:t>(13) &lt;&lt; n[j] &lt;&lt; </a:t>
            </a:r>
            <a:r>
              <a:rPr lang="en-US" sz="1400" b="1" dirty="0" err="1">
                <a:solidFill>
                  <a:schemeClr val="tx1"/>
                </a:solidFill>
                <a:latin typeface="Consolas" charset="0"/>
                <a:ea typeface="Consolas" charset="0"/>
                <a:cs typeface="Consolas" charset="0"/>
              </a:rPr>
              <a:t>endl</a:t>
            </a:r>
            <a:r>
              <a:rPr lang="en-US" sz="1400" b="1" dirty="0">
                <a:solidFill>
                  <a:schemeClr val="tx1"/>
                </a:solidFill>
                <a:latin typeface="Consolas" charset="0"/>
                <a:ea typeface="Consolas" charset="0"/>
                <a:cs typeface="Consolas" charset="0"/>
              </a:rPr>
              <a:t>;</a:t>
            </a:r>
          </a:p>
          <a:p>
            <a:endParaRPr lang="en-US" sz="1400" dirty="0">
              <a:solidFill>
                <a:schemeClr val="tx1"/>
              </a:solidFill>
              <a:latin typeface="Consolas" charset="0"/>
              <a:ea typeface="Consolas" charset="0"/>
              <a:cs typeface="Consolas" charset="0"/>
            </a:endParaRPr>
          </a:p>
          <a:p>
            <a:r>
              <a:rPr lang="en-US" sz="1400" dirty="0">
                <a:solidFill>
                  <a:schemeClr val="tx1"/>
                </a:solidFill>
                <a:latin typeface="Consolas" charset="0"/>
                <a:ea typeface="Consolas" charset="0"/>
                <a:cs typeface="Consolas" charset="0"/>
              </a:rPr>
              <a:t>    return 0;</a:t>
            </a:r>
          </a:p>
          <a:p>
            <a:r>
              <a:rPr lang="en-US" sz="1400" dirty="0">
                <a:solidFill>
                  <a:schemeClr val="tx1"/>
                </a:solidFill>
                <a:latin typeface="Consolas" charset="0"/>
                <a:ea typeface="Consolas" charset="0"/>
                <a:cs typeface="Consolas" charset="0"/>
              </a:rPr>
              <a:t>}</a:t>
            </a:r>
          </a:p>
        </p:txBody>
      </p:sp>
      <p:sp>
        <p:nvSpPr>
          <p:cNvPr id="7" name="Left Brace 6"/>
          <p:cNvSpPr/>
          <p:nvPr/>
        </p:nvSpPr>
        <p:spPr>
          <a:xfrm>
            <a:off x="2374005" y="4329614"/>
            <a:ext cx="175361" cy="350982"/>
          </a:xfrm>
          <a:prstGeom prst="leftBrace">
            <a:avLst/>
          </a:prstGeom>
          <a:effectLst/>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8" name="TextBox 7"/>
          <p:cNvSpPr txBox="1"/>
          <p:nvPr/>
        </p:nvSpPr>
        <p:spPr>
          <a:xfrm>
            <a:off x="337746" y="3507105"/>
            <a:ext cx="1996059"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latin typeface="Avenir Next Condensed" charset="0"/>
                <a:ea typeface="Avenir Next Condensed" charset="0"/>
                <a:cs typeface="Avenir Next Condensed" charset="0"/>
              </a:rPr>
              <a:t>using the loop control </a:t>
            </a:r>
            <a:br>
              <a:rPr lang="en-US" dirty="0">
                <a:latin typeface="Avenir Next Condensed" charset="0"/>
                <a:ea typeface="Avenir Next Condensed" charset="0"/>
                <a:cs typeface="Avenir Next Condensed" charset="0"/>
              </a:rPr>
            </a:br>
            <a:r>
              <a:rPr lang="en-US" dirty="0">
                <a:latin typeface="Avenir Next Condensed" charset="0"/>
                <a:ea typeface="Avenir Next Condensed" charset="0"/>
                <a:cs typeface="Avenir Next Condensed" charset="0"/>
              </a:rPr>
              <a:t>variable </a:t>
            </a:r>
            <a:r>
              <a:rPr lang="en-US" b="1" dirty="0" err="1">
                <a:latin typeface="Avenir Next Condensed" charset="0"/>
                <a:ea typeface="Avenir Next Condensed" charset="0"/>
                <a:cs typeface="Avenir Next Condensed" charset="0"/>
              </a:rPr>
              <a:t>i</a:t>
            </a:r>
            <a:r>
              <a:rPr lang="en-US" dirty="0">
                <a:latin typeface="Avenir Next Condensed" charset="0"/>
                <a:ea typeface="Avenir Next Condensed" charset="0"/>
                <a:cs typeface="Avenir Next Condensed" charset="0"/>
              </a:rPr>
              <a:t> as the index</a:t>
            </a:r>
          </a:p>
        </p:txBody>
      </p:sp>
      <p:sp>
        <p:nvSpPr>
          <p:cNvPr id="10" name="Left Brace 9"/>
          <p:cNvSpPr/>
          <p:nvPr/>
        </p:nvSpPr>
        <p:spPr>
          <a:xfrm>
            <a:off x="2374005" y="5619345"/>
            <a:ext cx="175361" cy="350982"/>
          </a:xfrm>
          <a:prstGeom prst="leftBrace">
            <a:avLst/>
          </a:prstGeom>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11" name="TextBox 10"/>
          <p:cNvSpPr txBox="1"/>
          <p:nvPr/>
        </p:nvSpPr>
        <p:spPr>
          <a:xfrm>
            <a:off x="337746" y="5383033"/>
            <a:ext cx="1996632" cy="120032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latin typeface="Avenir Next Condensed" charset="0"/>
                <a:ea typeface="Avenir Next Condensed" charset="0"/>
                <a:cs typeface="Avenir Next Condensed" charset="0"/>
              </a:rPr>
              <a:t>Using a loop to access and </a:t>
            </a:r>
            <a:br>
              <a:rPr lang="en-US" dirty="0">
                <a:latin typeface="Avenir Next Condensed" charset="0"/>
                <a:ea typeface="Avenir Next Condensed" charset="0"/>
                <a:cs typeface="Avenir Next Condensed" charset="0"/>
              </a:rPr>
            </a:br>
            <a:r>
              <a:rPr lang="en-US" dirty="0">
                <a:latin typeface="Avenir Next Condensed" charset="0"/>
                <a:ea typeface="Avenir Next Condensed" charset="0"/>
                <a:cs typeface="Avenir Next Condensed" charset="0"/>
              </a:rPr>
              <a:t>print out each element</a:t>
            </a:r>
          </a:p>
        </p:txBody>
      </p:sp>
    </p:spTree>
    <p:extLst>
      <p:ext uri="{BB962C8B-B14F-4D97-AF65-F5344CB8AC3E}">
        <p14:creationId xmlns:p14="http://schemas.microsoft.com/office/powerpoint/2010/main" val="292270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p:cNvSpPr>
            <a:spLocks noGrp="1"/>
          </p:cNvSpPr>
          <p:nvPr>
            <p:ph idx="1"/>
          </p:nvPr>
        </p:nvSpPr>
        <p:spPr>
          <a:xfrm>
            <a:off x="457199" y="1007918"/>
            <a:ext cx="8510155" cy="5118246"/>
          </a:xfrm>
        </p:spPr>
        <p:txBody>
          <a:bodyPr/>
          <a:lstStyle/>
          <a:p>
            <a:pPr marL="0" indent="0">
              <a:buNone/>
            </a:pPr>
            <a:r>
              <a:rPr lang="en-US" dirty="0"/>
              <a:t>Compare the following two implementations.</a:t>
            </a:r>
          </a:p>
          <a:p>
            <a:r>
              <a:rPr lang="en-US" sz="2000" dirty="0"/>
              <a:t>Write a program to input the scores of 80 students in a class and compute their average score and output those scores that are lower than the average.</a:t>
            </a:r>
          </a:p>
        </p:txBody>
      </p:sp>
      <p:sp>
        <p:nvSpPr>
          <p:cNvPr id="2" name="Title 1"/>
          <p:cNvSpPr>
            <a:spLocks noGrp="1"/>
          </p:cNvSpPr>
          <p:nvPr>
            <p:ph type="title"/>
          </p:nvPr>
        </p:nvSpPr>
        <p:spPr>
          <a:xfrm>
            <a:off x="457200" y="-11183"/>
            <a:ext cx="8229600" cy="1143000"/>
          </a:xfrm>
        </p:spPr>
        <p:txBody>
          <a:bodyPr/>
          <a:lstStyle/>
          <a:p>
            <a:r>
              <a:rPr lang="en-US" dirty="0"/>
              <a:t>Using an Array</a:t>
            </a:r>
          </a:p>
        </p:txBody>
      </p:sp>
      <p:sp>
        <p:nvSpPr>
          <p:cNvPr id="59" name="Slide Number Placeholder 58"/>
          <p:cNvSpPr>
            <a:spLocks noGrp="1"/>
          </p:cNvSpPr>
          <p:nvPr>
            <p:ph type="sldNum" sz="quarter" idx="12"/>
          </p:nvPr>
        </p:nvSpPr>
        <p:spPr/>
        <p:txBody>
          <a:bodyPr/>
          <a:lstStyle/>
          <a:p>
            <a:fld id="{A2D5F323-9395-A24C-8003-89F99F5948AE}" type="slidenum">
              <a:rPr lang="en-US" smtClean="0"/>
              <a:pPr/>
              <a:t>15</a:t>
            </a:fld>
            <a:endParaRPr lang="en-US"/>
          </a:p>
        </p:txBody>
      </p:sp>
      <p:sp>
        <p:nvSpPr>
          <p:cNvPr id="18" name="Rectangle 17"/>
          <p:cNvSpPr/>
          <p:nvPr/>
        </p:nvSpPr>
        <p:spPr>
          <a:xfrm>
            <a:off x="239971" y="2150918"/>
            <a:ext cx="6838711" cy="2147582"/>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400" dirty="0">
                <a:solidFill>
                  <a:schemeClr val="tx1"/>
                </a:solidFill>
                <a:latin typeface="Consolas" charset="0"/>
                <a:ea typeface="Consolas" charset="0"/>
                <a:cs typeface="Consolas" charset="0"/>
              </a:rPr>
              <a:t>	</a:t>
            </a:r>
            <a:r>
              <a:rPr lang="en-US" sz="1400" dirty="0" err="1">
                <a:solidFill>
                  <a:schemeClr val="tx1"/>
                </a:solidFill>
                <a:latin typeface="Consolas" charset="0"/>
                <a:ea typeface="Consolas" charset="0"/>
                <a:cs typeface="Consolas" charset="0"/>
              </a:rPr>
              <a:t>int</a:t>
            </a:r>
            <a:r>
              <a:rPr lang="en-US" sz="1400" dirty="0">
                <a:solidFill>
                  <a:schemeClr val="tx1"/>
                </a:solidFill>
                <a:latin typeface="Consolas" charset="0"/>
                <a:ea typeface="Consolas" charset="0"/>
                <a:cs typeface="Consolas" charset="0"/>
              </a:rPr>
              <a:t> </a:t>
            </a:r>
            <a:r>
              <a:rPr lang="en-US" sz="1400" b="1" dirty="0">
                <a:solidFill>
                  <a:srgbClr val="0000FF"/>
                </a:solidFill>
                <a:latin typeface="Consolas" charset="0"/>
                <a:ea typeface="Consolas" charset="0"/>
                <a:cs typeface="Consolas" charset="0"/>
              </a:rPr>
              <a:t>score_01, score_02, score_03, score_04, </a:t>
            </a:r>
            <a:r>
              <a:rPr lang="en-US" sz="1400" b="1" dirty="0">
                <a:solidFill>
                  <a:schemeClr val="accent6">
                    <a:lumMod val="75000"/>
                  </a:schemeClr>
                </a:solidFill>
                <a:latin typeface="Consolas" charset="0"/>
                <a:ea typeface="Consolas" charset="0"/>
                <a:cs typeface="Consolas" charset="0"/>
              </a:rPr>
              <a:t>…</a:t>
            </a:r>
            <a:r>
              <a:rPr lang="en-US" sz="1400" b="1" dirty="0">
                <a:solidFill>
                  <a:srgbClr val="0000FF"/>
                </a:solidFill>
                <a:latin typeface="Consolas" charset="0"/>
                <a:ea typeface="Consolas" charset="0"/>
                <a:cs typeface="Consolas" charset="0"/>
              </a:rPr>
              <a:t>, score_80</a:t>
            </a:r>
            <a:r>
              <a:rPr lang="en-US" sz="1400" dirty="0">
                <a:solidFill>
                  <a:schemeClr val="tx1"/>
                </a:solidFill>
                <a:latin typeface="Consolas" charset="0"/>
                <a:ea typeface="Consolas" charset="0"/>
                <a:cs typeface="Consolas" charset="0"/>
              </a:rPr>
              <a:t>;</a:t>
            </a:r>
          </a:p>
          <a:p>
            <a:pPr>
              <a:tabLst>
                <a:tab pos="344488" algn="l"/>
                <a:tab pos="687388" algn="l"/>
              </a:tabLst>
            </a:pPr>
            <a:endParaRPr lang="en-US" sz="1400" dirty="0">
              <a:solidFill>
                <a:schemeClr val="tx1"/>
              </a:solidFill>
              <a:latin typeface="Consolas" charset="0"/>
              <a:ea typeface="Consolas" charset="0"/>
              <a:cs typeface="Consolas" charset="0"/>
            </a:endParaRPr>
          </a:p>
          <a:p>
            <a:pPr>
              <a:tabLst>
                <a:tab pos="344488" algn="l"/>
                <a:tab pos="687388" algn="l"/>
              </a:tabLst>
            </a:pPr>
            <a:r>
              <a:rPr lang="en-US" sz="1400" dirty="0">
                <a:solidFill>
                  <a:schemeClr val="tx1"/>
                </a:solidFill>
                <a:latin typeface="Consolas" charset="0"/>
                <a:ea typeface="Consolas" charset="0"/>
                <a:cs typeface="Consolas" charset="0"/>
              </a:rPr>
              <a:t>	</a:t>
            </a:r>
            <a:r>
              <a:rPr lang="en-US" sz="1400" dirty="0" err="1">
                <a:solidFill>
                  <a:schemeClr val="tx1"/>
                </a:solidFill>
                <a:latin typeface="Consolas" charset="0"/>
                <a:ea typeface="Consolas" charset="0"/>
                <a:cs typeface="Consolas" charset="0"/>
              </a:rPr>
              <a:t>cin</a:t>
            </a:r>
            <a:r>
              <a:rPr lang="en-US" sz="1400" dirty="0">
                <a:solidFill>
                  <a:schemeClr val="tx1"/>
                </a:solidFill>
                <a:latin typeface="Consolas" charset="0"/>
                <a:ea typeface="Consolas" charset="0"/>
                <a:cs typeface="Consolas" charset="0"/>
              </a:rPr>
              <a:t> &gt;&gt; score_01 &gt;&gt; score_02 &gt;&gt; </a:t>
            </a:r>
            <a:r>
              <a:rPr lang="en-US" sz="1400" b="1" dirty="0">
                <a:solidFill>
                  <a:schemeClr val="accent6">
                    <a:lumMod val="75000"/>
                  </a:schemeClr>
                </a:solidFill>
                <a:latin typeface="Consolas" charset="0"/>
                <a:ea typeface="Consolas" charset="0"/>
                <a:cs typeface="Consolas" charset="0"/>
              </a:rPr>
              <a:t>…</a:t>
            </a:r>
            <a:r>
              <a:rPr lang="en-US" sz="1400" dirty="0">
                <a:solidFill>
                  <a:schemeClr val="tx1"/>
                </a:solidFill>
                <a:latin typeface="Consolas" charset="0"/>
                <a:ea typeface="Consolas" charset="0"/>
                <a:cs typeface="Consolas" charset="0"/>
              </a:rPr>
              <a:t> &gt;&gt; score_80;</a:t>
            </a:r>
          </a:p>
          <a:p>
            <a:pPr>
              <a:tabLst>
                <a:tab pos="344488" algn="l"/>
                <a:tab pos="687388" algn="l"/>
              </a:tabLst>
            </a:pPr>
            <a:r>
              <a:rPr lang="en-US" sz="1400" dirty="0">
                <a:solidFill>
                  <a:schemeClr val="tx1"/>
                </a:solidFill>
                <a:latin typeface="Consolas" charset="0"/>
                <a:ea typeface="Consolas" charset="0"/>
                <a:cs typeface="Consolas" charset="0"/>
              </a:rPr>
              <a:t>	double average = (score_01 + score_02 + </a:t>
            </a:r>
            <a:r>
              <a:rPr lang="en-US" sz="1400" b="1" dirty="0">
                <a:solidFill>
                  <a:schemeClr val="accent6">
                    <a:lumMod val="75000"/>
                  </a:schemeClr>
                </a:solidFill>
                <a:latin typeface="Consolas" charset="0"/>
                <a:ea typeface="Consolas" charset="0"/>
                <a:cs typeface="Consolas" charset="0"/>
              </a:rPr>
              <a:t>…</a:t>
            </a:r>
            <a:r>
              <a:rPr lang="en-US" sz="1400" dirty="0">
                <a:solidFill>
                  <a:schemeClr val="tx1"/>
                </a:solidFill>
                <a:latin typeface="Consolas" charset="0"/>
                <a:ea typeface="Consolas" charset="0"/>
                <a:cs typeface="Consolas" charset="0"/>
              </a:rPr>
              <a:t> + score_80) / 80.0;</a:t>
            </a:r>
          </a:p>
          <a:p>
            <a:pPr>
              <a:tabLst>
                <a:tab pos="344488" algn="l"/>
                <a:tab pos="687388" algn="l"/>
              </a:tabLst>
            </a:pPr>
            <a:r>
              <a:rPr lang="en-US" sz="1400" dirty="0">
                <a:solidFill>
                  <a:schemeClr val="tx1"/>
                </a:solidFill>
                <a:latin typeface="Consolas" charset="0"/>
                <a:ea typeface="Consolas" charset="0"/>
                <a:cs typeface="Consolas" charset="0"/>
              </a:rPr>
              <a:t>	</a:t>
            </a:r>
          </a:p>
          <a:p>
            <a:pPr>
              <a:tabLst>
                <a:tab pos="344488" algn="l"/>
                <a:tab pos="687388" algn="l"/>
              </a:tabLst>
            </a:pPr>
            <a:r>
              <a:rPr lang="en-US" sz="1400" dirty="0">
                <a:solidFill>
                  <a:schemeClr val="tx1"/>
                </a:solidFill>
                <a:latin typeface="Consolas" charset="0"/>
                <a:ea typeface="Consolas" charset="0"/>
                <a:cs typeface="Consolas" charset="0"/>
              </a:rPr>
              <a:t>	if (score_01 &lt; average) </a:t>
            </a:r>
            <a:r>
              <a:rPr lang="en-US" sz="1400" dirty="0" err="1">
                <a:solidFill>
                  <a:schemeClr val="tx1"/>
                </a:solidFill>
                <a:latin typeface="Consolas" charset="0"/>
                <a:ea typeface="Consolas" charset="0"/>
                <a:cs typeface="Consolas" charset="0"/>
              </a:rPr>
              <a:t>cout</a:t>
            </a:r>
            <a:r>
              <a:rPr lang="en-US" sz="1400" dirty="0">
                <a:solidFill>
                  <a:schemeClr val="tx1"/>
                </a:solidFill>
                <a:latin typeface="Consolas" charset="0"/>
                <a:ea typeface="Consolas" charset="0"/>
                <a:cs typeface="Consolas" charset="0"/>
              </a:rPr>
              <a:t> &lt;&lt; score_01 &lt;&lt; </a:t>
            </a:r>
            <a:r>
              <a:rPr lang="en-US" sz="1400" dirty="0" err="1">
                <a:solidFill>
                  <a:schemeClr val="tx1"/>
                </a:solidFill>
                <a:latin typeface="Consolas" charset="0"/>
                <a:ea typeface="Consolas" charset="0"/>
                <a:cs typeface="Consolas" charset="0"/>
              </a:rPr>
              <a:t>endl</a:t>
            </a:r>
            <a:r>
              <a:rPr lang="en-US" sz="1400" dirty="0">
                <a:solidFill>
                  <a:schemeClr val="tx1"/>
                </a:solidFill>
                <a:latin typeface="Consolas" charset="0"/>
                <a:ea typeface="Consolas" charset="0"/>
                <a:cs typeface="Consolas" charset="0"/>
              </a:rPr>
              <a:t>;</a:t>
            </a:r>
          </a:p>
          <a:p>
            <a:pPr>
              <a:tabLst>
                <a:tab pos="344488" algn="l"/>
                <a:tab pos="687388" algn="l"/>
              </a:tabLst>
            </a:pPr>
            <a:r>
              <a:rPr lang="en-US" sz="1400" dirty="0">
                <a:solidFill>
                  <a:schemeClr val="tx1"/>
                </a:solidFill>
                <a:latin typeface="Consolas" charset="0"/>
                <a:ea typeface="Consolas" charset="0"/>
                <a:cs typeface="Consolas" charset="0"/>
              </a:rPr>
              <a:t>	if (score_02 &lt; average) </a:t>
            </a:r>
            <a:r>
              <a:rPr lang="en-US" sz="1400" dirty="0" err="1">
                <a:solidFill>
                  <a:schemeClr val="tx1"/>
                </a:solidFill>
                <a:latin typeface="Consolas" charset="0"/>
                <a:ea typeface="Consolas" charset="0"/>
                <a:cs typeface="Consolas" charset="0"/>
              </a:rPr>
              <a:t>cout</a:t>
            </a:r>
            <a:r>
              <a:rPr lang="en-US" sz="1400" dirty="0">
                <a:solidFill>
                  <a:schemeClr val="tx1"/>
                </a:solidFill>
                <a:latin typeface="Consolas" charset="0"/>
                <a:ea typeface="Consolas" charset="0"/>
                <a:cs typeface="Consolas" charset="0"/>
              </a:rPr>
              <a:t> &lt;&lt; score_02 &lt;&lt; </a:t>
            </a:r>
            <a:r>
              <a:rPr lang="en-US" sz="1400" dirty="0" err="1">
                <a:solidFill>
                  <a:schemeClr val="tx1"/>
                </a:solidFill>
                <a:latin typeface="Consolas" charset="0"/>
                <a:ea typeface="Consolas" charset="0"/>
                <a:cs typeface="Consolas" charset="0"/>
              </a:rPr>
              <a:t>endl</a:t>
            </a:r>
            <a:r>
              <a:rPr lang="en-US" sz="1400" dirty="0">
                <a:solidFill>
                  <a:schemeClr val="tx1"/>
                </a:solidFill>
                <a:latin typeface="Consolas" charset="0"/>
                <a:ea typeface="Consolas" charset="0"/>
                <a:cs typeface="Consolas" charset="0"/>
              </a:rPr>
              <a:t>;	</a:t>
            </a:r>
          </a:p>
          <a:p>
            <a:pPr>
              <a:tabLst>
                <a:tab pos="344488" algn="l"/>
                <a:tab pos="687388" algn="l"/>
              </a:tabLst>
            </a:pPr>
            <a:r>
              <a:rPr lang="en-US" sz="1400" dirty="0">
                <a:solidFill>
                  <a:schemeClr val="tx1"/>
                </a:solidFill>
                <a:latin typeface="Consolas" charset="0"/>
                <a:ea typeface="Consolas" charset="0"/>
                <a:cs typeface="Consolas" charset="0"/>
              </a:rPr>
              <a:t>	…</a:t>
            </a:r>
          </a:p>
          <a:p>
            <a:pPr>
              <a:tabLst>
                <a:tab pos="344488" algn="l"/>
                <a:tab pos="687388" algn="l"/>
              </a:tabLst>
            </a:pPr>
            <a:r>
              <a:rPr lang="en-US" sz="1400" dirty="0">
                <a:solidFill>
                  <a:schemeClr val="tx1"/>
                </a:solidFill>
                <a:latin typeface="Consolas" charset="0"/>
                <a:ea typeface="Consolas" charset="0"/>
                <a:cs typeface="Consolas" charset="0"/>
              </a:rPr>
              <a:t>	if (score_80 &lt; average) </a:t>
            </a:r>
            <a:r>
              <a:rPr lang="en-US" sz="1400" dirty="0" err="1">
                <a:solidFill>
                  <a:schemeClr val="tx1"/>
                </a:solidFill>
                <a:latin typeface="Consolas" charset="0"/>
                <a:ea typeface="Consolas" charset="0"/>
                <a:cs typeface="Consolas" charset="0"/>
              </a:rPr>
              <a:t>cout</a:t>
            </a:r>
            <a:r>
              <a:rPr lang="en-US" sz="1400" dirty="0">
                <a:solidFill>
                  <a:schemeClr val="tx1"/>
                </a:solidFill>
                <a:latin typeface="Consolas" charset="0"/>
                <a:ea typeface="Consolas" charset="0"/>
                <a:cs typeface="Consolas" charset="0"/>
              </a:rPr>
              <a:t> &lt;&lt; score_80 &lt;&lt; </a:t>
            </a:r>
            <a:r>
              <a:rPr lang="en-US" sz="1400" dirty="0" err="1">
                <a:solidFill>
                  <a:schemeClr val="tx1"/>
                </a:solidFill>
                <a:latin typeface="Consolas" charset="0"/>
                <a:ea typeface="Consolas" charset="0"/>
                <a:cs typeface="Consolas" charset="0"/>
              </a:rPr>
              <a:t>endl</a:t>
            </a:r>
            <a:r>
              <a:rPr lang="en-US" sz="1400" dirty="0">
                <a:solidFill>
                  <a:schemeClr val="tx1"/>
                </a:solidFill>
                <a:latin typeface="Consolas" charset="0"/>
                <a:ea typeface="Consolas" charset="0"/>
                <a:cs typeface="Consolas" charset="0"/>
              </a:rPr>
              <a:t>;</a:t>
            </a:r>
          </a:p>
        </p:txBody>
      </p:sp>
      <p:sp>
        <p:nvSpPr>
          <p:cNvPr id="5" name="Rectangle 4"/>
          <p:cNvSpPr/>
          <p:nvPr/>
        </p:nvSpPr>
        <p:spPr>
          <a:xfrm>
            <a:off x="775182" y="4317277"/>
            <a:ext cx="6844818" cy="2359274"/>
          </a:xfrm>
          <a:prstGeom prst="rect">
            <a:avLst/>
          </a:prstGeom>
          <a:solidFill>
            <a:schemeClr val="accent3">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400" dirty="0">
                <a:solidFill>
                  <a:schemeClr val="tx1"/>
                </a:solidFill>
                <a:latin typeface="Consolas" charset="0"/>
                <a:ea typeface="Consolas" charset="0"/>
                <a:cs typeface="Consolas" charset="0"/>
              </a:rPr>
              <a:t>	</a:t>
            </a:r>
            <a:r>
              <a:rPr lang="en-US" sz="1400" dirty="0" err="1">
                <a:solidFill>
                  <a:schemeClr val="tx1"/>
                </a:solidFill>
                <a:latin typeface="Consolas" charset="0"/>
                <a:ea typeface="Consolas" charset="0"/>
                <a:cs typeface="Consolas" charset="0"/>
              </a:rPr>
              <a:t>int</a:t>
            </a:r>
            <a:r>
              <a:rPr lang="en-US" sz="1400" dirty="0">
                <a:solidFill>
                  <a:schemeClr val="tx1"/>
                </a:solidFill>
                <a:latin typeface="Consolas" charset="0"/>
                <a:ea typeface="Consolas" charset="0"/>
                <a:cs typeface="Consolas" charset="0"/>
              </a:rPr>
              <a:t> total = 0, </a:t>
            </a:r>
            <a:r>
              <a:rPr lang="en-US" sz="1400" b="1" dirty="0">
                <a:solidFill>
                  <a:srgbClr val="0000FF"/>
                </a:solidFill>
                <a:latin typeface="Consolas" charset="0"/>
                <a:ea typeface="Consolas" charset="0"/>
                <a:cs typeface="Consolas" charset="0"/>
              </a:rPr>
              <a:t>score[80]</a:t>
            </a:r>
            <a:r>
              <a:rPr lang="en-US" sz="1400" dirty="0">
                <a:solidFill>
                  <a:schemeClr val="tx1"/>
                </a:solidFill>
                <a:latin typeface="Consolas" charset="0"/>
                <a:ea typeface="Consolas" charset="0"/>
                <a:cs typeface="Consolas" charset="0"/>
              </a:rPr>
              <a:t>, </a:t>
            </a:r>
            <a:r>
              <a:rPr lang="en-US" sz="1400" dirty="0" err="1">
                <a:solidFill>
                  <a:schemeClr val="tx1"/>
                </a:solidFill>
                <a:latin typeface="Consolas" charset="0"/>
                <a:ea typeface="Consolas" charset="0"/>
                <a:cs typeface="Consolas" charset="0"/>
              </a:rPr>
              <a:t>i</a:t>
            </a:r>
            <a:r>
              <a:rPr lang="en-US" sz="1400" dirty="0">
                <a:solidFill>
                  <a:schemeClr val="tx1"/>
                </a:solidFill>
                <a:latin typeface="Consolas" charset="0"/>
                <a:ea typeface="Consolas" charset="0"/>
                <a:cs typeface="Consolas" charset="0"/>
              </a:rPr>
              <a:t>;</a:t>
            </a:r>
          </a:p>
          <a:p>
            <a:pPr>
              <a:tabLst>
                <a:tab pos="344488" algn="l"/>
                <a:tab pos="687388" algn="l"/>
              </a:tabLst>
            </a:pPr>
            <a:r>
              <a:rPr lang="en-US" sz="1400" dirty="0">
                <a:solidFill>
                  <a:schemeClr val="tx1"/>
                </a:solidFill>
                <a:latin typeface="Consolas" charset="0"/>
                <a:ea typeface="Consolas" charset="0"/>
                <a:cs typeface="Consolas" charset="0"/>
              </a:rPr>
              <a:t>	</a:t>
            </a:r>
            <a:r>
              <a:rPr lang="en-US" sz="1400" b="1" dirty="0">
                <a:solidFill>
                  <a:schemeClr val="tx1"/>
                </a:solidFill>
                <a:latin typeface="Consolas" charset="0"/>
                <a:ea typeface="Consolas" charset="0"/>
                <a:cs typeface="Consolas" charset="0"/>
              </a:rPr>
              <a:t>for (</a:t>
            </a:r>
            <a:r>
              <a:rPr lang="en-US" sz="1400" b="1" dirty="0" err="1">
                <a:solidFill>
                  <a:schemeClr val="tx1"/>
                </a:solidFill>
                <a:latin typeface="Consolas" charset="0"/>
                <a:ea typeface="Consolas" charset="0"/>
                <a:cs typeface="Consolas" charset="0"/>
              </a:rPr>
              <a:t>i</a:t>
            </a:r>
            <a:r>
              <a:rPr lang="en-US" sz="1400" b="1" dirty="0">
                <a:solidFill>
                  <a:schemeClr val="tx1"/>
                </a:solidFill>
                <a:latin typeface="Consolas" charset="0"/>
                <a:ea typeface="Consolas" charset="0"/>
                <a:cs typeface="Consolas" charset="0"/>
              </a:rPr>
              <a:t> = 0; </a:t>
            </a:r>
            <a:r>
              <a:rPr lang="en-US" sz="1400" b="1" dirty="0" err="1">
                <a:solidFill>
                  <a:schemeClr val="tx1"/>
                </a:solidFill>
                <a:latin typeface="Consolas" charset="0"/>
                <a:ea typeface="Consolas" charset="0"/>
                <a:cs typeface="Consolas" charset="0"/>
              </a:rPr>
              <a:t>i</a:t>
            </a:r>
            <a:r>
              <a:rPr lang="en-US" sz="1400" b="1" dirty="0">
                <a:solidFill>
                  <a:schemeClr val="tx1"/>
                </a:solidFill>
                <a:latin typeface="Consolas" charset="0"/>
                <a:ea typeface="Consolas" charset="0"/>
                <a:cs typeface="Consolas" charset="0"/>
              </a:rPr>
              <a:t> &lt; 80; ++</a:t>
            </a:r>
            <a:r>
              <a:rPr lang="en-US" sz="1400" b="1" dirty="0" err="1">
                <a:solidFill>
                  <a:schemeClr val="tx1"/>
                </a:solidFill>
                <a:latin typeface="Consolas" charset="0"/>
                <a:ea typeface="Consolas" charset="0"/>
                <a:cs typeface="Consolas" charset="0"/>
              </a:rPr>
              <a:t>i</a:t>
            </a:r>
            <a:r>
              <a:rPr lang="en-US" sz="1400" b="1" dirty="0">
                <a:solidFill>
                  <a:schemeClr val="tx1"/>
                </a:solidFill>
                <a:latin typeface="Consolas" charset="0"/>
                <a:ea typeface="Consolas" charset="0"/>
                <a:cs typeface="Consolas" charset="0"/>
              </a:rPr>
              <a:t>)</a:t>
            </a:r>
          </a:p>
          <a:p>
            <a:pPr>
              <a:tabLst>
                <a:tab pos="344488" algn="l"/>
                <a:tab pos="687388" algn="l"/>
              </a:tabLst>
            </a:pPr>
            <a:r>
              <a:rPr lang="en-US" sz="1400" dirty="0">
                <a:solidFill>
                  <a:schemeClr val="tx1"/>
                </a:solidFill>
                <a:latin typeface="Consolas" charset="0"/>
                <a:ea typeface="Consolas" charset="0"/>
                <a:cs typeface="Consolas" charset="0"/>
              </a:rPr>
              <a:t>	{</a:t>
            </a:r>
          </a:p>
          <a:p>
            <a:pPr>
              <a:tabLst>
                <a:tab pos="344488" algn="l"/>
                <a:tab pos="687388" algn="l"/>
              </a:tabLst>
            </a:pPr>
            <a:r>
              <a:rPr lang="en-US" sz="1400" dirty="0">
                <a:solidFill>
                  <a:schemeClr val="tx1"/>
                </a:solidFill>
                <a:latin typeface="Consolas" charset="0"/>
                <a:ea typeface="Consolas" charset="0"/>
                <a:cs typeface="Consolas" charset="0"/>
              </a:rPr>
              <a:t>		</a:t>
            </a:r>
            <a:r>
              <a:rPr lang="en-US" sz="1400" dirty="0" err="1">
                <a:solidFill>
                  <a:schemeClr val="tx1"/>
                </a:solidFill>
                <a:latin typeface="Consolas" charset="0"/>
                <a:ea typeface="Consolas" charset="0"/>
                <a:cs typeface="Consolas" charset="0"/>
              </a:rPr>
              <a:t>cin</a:t>
            </a:r>
            <a:r>
              <a:rPr lang="en-US" sz="1400" dirty="0">
                <a:solidFill>
                  <a:schemeClr val="tx1"/>
                </a:solidFill>
                <a:latin typeface="Consolas" charset="0"/>
                <a:ea typeface="Consolas" charset="0"/>
                <a:cs typeface="Consolas" charset="0"/>
              </a:rPr>
              <a:t> &gt;&gt; </a:t>
            </a:r>
            <a:r>
              <a:rPr lang="en-US" sz="1400" b="1" dirty="0">
                <a:solidFill>
                  <a:schemeClr val="tx1"/>
                </a:solidFill>
                <a:latin typeface="Consolas" charset="0"/>
                <a:ea typeface="Consolas" charset="0"/>
                <a:cs typeface="Consolas" charset="0"/>
              </a:rPr>
              <a:t>score[</a:t>
            </a:r>
            <a:r>
              <a:rPr lang="en-US" sz="1400" b="1" dirty="0" err="1">
                <a:solidFill>
                  <a:schemeClr val="tx1"/>
                </a:solidFill>
                <a:latin typeface="Consolas" charset="0"/>
                <a:ea typeface="Consolas" charset="0"/>
                <a:cs typeface="Consolas" charset="0"/>
              </a:rPr>
              <a:t>i</a:t>
            </a:r>
            <a:r>
              <a:rPr lang="en-US" sz="1400" b="1" dirty="0">
                <a:solidFill>
                  <a:schemeClr val="tx1"/>
                </a:solidFill>
                <a:latin typeface="Consolas" charset="0"/>
                <a:ea typeface="Consolas" charset="0"/>
                <a:cs typeface="Consolas" charset="0"/>
              </a:rPr>
              <a:t>]</a:t>
            </a:r>
            <a:r>
              <a:rPr lang="en-US" sz="1400" dirty="0">
                <a:solidFill>
                  <a:schemeClr val="tx1"/>
                </a:solidFill>
                <a:latin typeface="Consolas" charset="0"/>
                <a:ea typeface="Consolas" charset="0"/>
                <a:cs typeface="Consolas" charset="0"/>
              </a:rPr>
              <a:t>;</a:t>
            </a:r>
          </a:p>
          <a:p>
            <a:pPr>
              <a:tabLst>
                <a:tab pos="344488" algn="l"/>
                <a:tab pos="687388" algn="l"/>
              </a:tabLst>
            </a:pPr>
            <a:r>
              <a:rPr lang="en-US" sz="1400" dirty="0">
                <a:solidFill>
                  <a:schemeClr val="tx1"/>
                </a:solidFill>
                <a:latin typeface="Consolas" charset="0"/>
                <a:ea typeface="Consolas" charset="0"/>
                <a:cs typeface="Consolas" charset="0"/>
              </a:rPr>
              <a:t>		total += </a:t>
            </a:r>
            <a:r>
              <a:rPr lang="en-US" sz="1400" b="1" dirty="0">
                <a:solidFill>
                  <a:schemeClr val="tx1"/>
                </a:solidFill>
                <a:latin typeface="Consolas" charset="0"/>
                <a:ea typeface="Consolas" charset="0"/>
                <a:cs typeface="Consolas" charset="0"/>
              </a:rPr>
              <a:t>score[</a:t>
            </a:r>
            <a:r>
              <a:rPr lang="en-US" sz="1400" b="1" dirty="0" err="1">
                <a:solidFill>
                  <a:schemeClr val="tx1"/>
                </a:solidFill>
                <a:latin typeface="Consolas" charset="0"/>
                <a:ea typeface="Consolas" charset="0"/>
                <a:cs typeface="Consolas" charset="0"/>
              </a:rPr>
              <a:t>i</a:t>
            </a:r>
            <a:r>
              <a:rPr lang="en-US" sz="1400" b="1" dirty="0">
                <a:solidFill>
                  <a:schemeClr val="tx1"/>
                </a:solidFill>
                <a:latin typeface="Consolas" charset="0"/>
                <a:ea typeface="Consolas" charset="0"/>
                <a:cs typeface="Consolas" charset="0"/>
              </a:rPr>
              <a:t>]</a:t>
            </a:r>
            <a:r>
              <a:rPr lang="en-US" sz="1400" dirty="0">
                <a:solidFill>
                  <a:schemeClr val="tx1"/>
                </a:solidFill>
                <a:latin typeface="Consolas" charset="0"/>
                <a:ea typeface="Consolas" charset="0"/>
                <a:cs typeface="Consolas" charset="0"/>
              </a:rPr>
              <a:t>;</a:t>
            </a:r>
          </a:p>
          <a:p>
            <a:pPr>
              <a:tabLst>
                <a:tab pos="344488" algn="l"/>
                <a:tab pos="687388" algn="l"/>
              </a:tabLst>
            </a:pPr>
            <a:r>
              <a:rPr lang="en-US" sz="1400" dirty="0">
                <a:solidFill>
                  <a:schemeClr val="tx1"/>
                </a:solidFill>
                <a:latin typeface="Consolas" charset="0"/>
                <a:ea typeface="Consolas" charset="0"/>
                <a:cs typeface="Consolas" charset="0"/>
              </a:rPr>
              <a:t>	}</a:t>
            </a:r>
            <a:br>
              <a:rPr lang="en-US" sz="1400" dirty="0">
                <a:solidFill>
                  <a:schemeClr val="tx1"/>
                </a:solidFill>
                <a:latin typeface="Consolas" charset="0"/>
                <a:ea typeface="Consolas" charset="0"/>
                <a:cs typeface="Consolas" charset="0"/>
              </a:rPr>
            </a:br>
            <a:r>
              <a:rPr lang="en-US" sz="1400" dirty="0">
                <a:solidFill>
                  <a:schemeClr val="tx1"/>
                </a:solidFill>
                <a:latin typeface="Consolas" charset="0"/>
                <a:ea typeface="Consolas" charset="0"/>
                <a:cs typeface="Consolas" charset="0"/>
              </a:rPr>
              <a:t>	double average = total / 80.0;	</a:t>
            </a:r>
          </a:p>
          <a:p>
            <a:pPr>
              <a:tabLst>
                <a:tab pos="344488" algn="l"/>
                <a:tab pos="687388" algn="l"/>
              </a:tabLst>
            </a:pPr>
            <a:r>
              <a:rPr lang="en-US" sz="1400" dirty="0">
                <a:solidFill>
                  <a:schemeClr val="tx1"/>
                </a:solidFill>
                <a:latin typeface="Consolas" charset="0"/>
                <a:ea typeface="Consolas" charset="0"/>
                <a:cs typeface="Consolas" charset="0"/>
              </a:rPr>
              <a:t>	</a:t>
            </a:r>
            <a:r>
              <a:rPr lang="en-US" sz="1400" b="1" dirty="0">
                <a:solidFill>
                  <a:schemeClr val="tx1"/>
                </a:solidFill>
                <a:latin typeface="Consolas" charset="0"/>
                <a:ea typeface="Consolas" charset="0"/>
                <a:cs typeface="Consolas" charset="0"/>
              </a:rPr>
              <a:t>for (</a:t>
            </a:r>
            <a:r>
              <a:rPr lang="en-US" sz="1400" b="1" dirty="0" err="1">
                <a:solidFill>
                  <a:schemeClr val="tx1"/>
                </a:solidFill>
                <a:latin typeface="Consolas" charset="0"/>
                <a:ea typeface="Consolas" charset="0"/>
                <a:cs typeface="Consolas" charset="0"/>
              </a:rPr>
              <a:t>i</a:t>
            </a:r>
            <a:r>
              <a:rPr lang="en-US" sz="1400" b="1" dirty="0">
                <a:solidFill>
                  <a:schemeClr val="tx1"/>
                </a:solidFill>
                <a:latin typeface="Consolas" charset="0"/>
                <a:ea typeface="Consolas" charset="0"/>
                <a:cs typeface="Consolas" charset="0"/>
              </a:rPr>
              <a:t> = 0; </a:t>
            </a:r>
            <a:r>
              <a:rPr lang="en-US" sz="1400" b="1" dirty="0" err="1">
                <a:solidFill>
                  <a:schemeClr val="tx1"/>
                </a:solidFill>
                <a:latin typeface="Consolas" charset="0"/>
                <a:ea typeface="Consolas" charset="0"/>
                <a:cs typeface="Consolas" charset="0"/>
              </a:rPr>
              <a:t>i</a:t>
            </a:r>
            <a:r>
              <a:rPr lang="en-US" sz="1400" b="1" dirty="0">
                <a:solidFill>
                  <a:schemeClr val="tx1"/>
                </a:solidFill>
                <a:latin typeface="Consolas" charset="0"/>
                <a:ea typeface="Consolas" charset="0"/>
                <a:cs typeface="Consolas" charset="0"/>
              </a:rPr>
              <a:t> &lt; 80; ++</a:t>
            </a:r>
            <a:r>
              <a:rPr lang="en-US" sz="1400" b="1" dirty="0" err="1">
                <a:solidFill>
                  <a:schemeClr val="tx1"/>
                </a:solidFill>
                <a:latin typeface="Consolas" charset="0"/>
                <a:ea typeface="Consolas" charset="0"/>
                <a:cs typeface="Consolas" charset="0"/>
              </a:rPr>
              <a:t>i</a:t>
            </a:r>
            <a:r>
              <a:rPr lang="en-US" sz="1400" b="1" dirty="0">
                <a:solidFill>
                  <a:schemeClr val="tx1"/>
                </a:solidFill>
                <a:latin typeface="Consolas" charset="0"/>
                <a:ea typeface="Consolas" charset="0"/>
                <a:cs typeface="Consolas" charset="0"/>
              </a:rPr>
              <a:t>)</a:t>
            </a:r>
          </a:p>
          <a:p>
            <a:pPr>
              <a:tabLst>
                <a:tab pos="344488" algn="l"/>
                <a:tab pos="687388" algn="l"/>
              </a:tabLst>
            </a:pPr>
            <a:r>
              <a:rPr lang="en-US" sz="1400" dirty="0">
                <a:solidFill>
                  <a:schemeClr val="tx1"/>
                </a:solidFill>
                <a:latin typeface="Consolas" charset="0"/>
                <a:ea typeface="Consolas" charset="0"/>
                <a:cs typeface="Consolas" charset="0"/>
              </a:rPr>
              <a:t>		if (</a:t>
            </a:r>
            <a:r>
              <a:rPr lang="en-US" sz="1400" b="1" dirty="0">
                <a:solidFill>
                  <a:schemeClr val="tx1"/>
                </a:solidFill>
                <a:latin typeface="Consolas" charset="0"/>
                <a:ea typeface="Consolas" charset="0"/>
                <a:cs typeface="Consolas" charset="0"/>
              </a:rPr>
              <a:t>score[</a:t>
            </a:r>
            <a:r>
              <a:rPr lang="en-US" sz="1400" b="1" dirty="0" err="1">
                <a:solidFill>
                  <a:schemeClr val="tx1"/>
                </a:solidFill>
                <a:latin typeface="Consolas" charset="0"/>
                <a:ea typeface="Consolas" charset="0"/>
                <a:cs typeface="Consolas" charset="0"/>
              </a:rPr>
              <a:t>i</a:t>
            </a:r>
            <a:r>
              <a:rPr lang="en-US" sz="1400" b="1" dirty="0">
                <a:solidFill>
                  <a:schemeClr val="tx1"/>
                </a:solidFill>
                <a:latin typeface="Consolas" charset="0"/>
                <a:ea typeface="Consolas" charset="0"/>
                <a:cs typeface="Consolas" charset="0"/>
              </a:rPr>
              <a:t>]</a:t>
            </a:r>
            <a:r>
              <a:rPr lang="en-US" sz="1400" dirty="0">
                <a:solidFill>
                  <a:schemeClr val="tx1"/>
                </a:solidFill>
                <a:latin typeface="Consolas" charset="0"/>
                <a:ea typeface="Consolas" charset="0"/>
                <a:cs typeface="Consolas" charset="0"/>
              </a:rPr>
              <a:t> &lt; average) </a:t>
            </a:r>
            <a:r>
              <a:rPr lang="en-US" sz="1400" dirty="0" err="1">
                <a:solidFill>
                  <a:schemeClr val="tx1"/>
                </a:solidFill>
                <a:latin typeface="Consolas" charset="0"/>
                <a:ea typeface="Consolas" charset="0"/>
                <a:cs typeface="Consolas" charset="0"/>
              </a:rPr>
              <a:t>cout</a:t>
            </a:r>
            <a:r>
              <a:rPr lang="en-US" sz="1400" dirty="0">
                <a:solidFill>
                  <a:schemeClr val="tx1"/>
                </a:solidFill>
                <a:latin typeface="Consolas" charset="0"/>
                <a:ea typeface="Consolas" charset="0"/>
                <a:cs typeface="Consolas" charset="0"/>
              </a:rPr>
              <a:t> &lt;&lt; </a:t>
            </a:r>
            <a:r>
              <a:rPr lang="en-US" sz="1400" b="1" dirty="0">
                <a:solidFill>
                  <a:schemeClr val="tx1"/>
                </a:solidFill>
                <a:latin typeface="Consolas" charset="0"/>
                <a:ea typeface="Consolas" charset="0"/>
                <a:cs typeface="Consolas" charset="0"/>
              </a:rPr>
              <a:t>score[</a:t>
            </a:r>
            <a:r>
              <a:rPr lang="en-US" sz="1400" b="1" dirty="0" err="1">
                <a:solidFill>
                  <a:schemeClr val="tx1"/>
                </a:solidFill>
                <a:latin typeface="Consolas" charset="0"/>
                <a:ea typeface="Consolas" charset="0"/>
                <a:cs typeface="Consolas" charset="0"/>
              </a:rPr>
              <a:t>i</a:t>
            </a:r>
            <a:r>
              <a:rPr lang="en-US" sz="1400" b="1" dirty="0">
                <a:solidFill>
                  <a:schemeClr val="tx1"/>
                </a:solidFill>
                <a:latin typeface="Consolas" charset="0"/>
                <a:ea typeface="Consolas" charset="0"/>
                <a:cs typeface="Consolas" charset="0"/>
              </a:rPr>
              <a:t>]</a:t>
            </a:r>
            <a:r>
              <a:rPr lang="en-US" sz="1400" dirty="0">
                <a:solidFill>
                  <a:schemeClr val="tx1"/>
                </a:solidFill>
                <a:latin typeface="Consolas" charset="0"/>
                <a:ea typeface="Consolas" charset="0"/>
                <a:cs typeface="Consolas" charset="0"/>
              </a:rPr>
              <a:t> &lt;&lt; </a:t>
            </a:r>
            <a:r>
              <a:rPr lang="en-US" sz="1400" dirty="0" err="1">
                <a:solidFill>
                  <a:schemeClr val="tx1"/>
                </a:solidFill>
                <a:latin typeface="Consolas" charset="0"/>
                <a:ea typeface="Consolas" charset="0"/>
                <a:cs typeface="Consolas" charset="0"/>
              </a:rPr>
              <a:t>endl</a:t>
            </a:r>
            <a:r>
              <a:rPr lang="en-US" sz="1400" dirty="0">
                <a:solidFill>
                  <a:schemeClr val="tx1"/>
                </a:solidFill>
                <a:latin typeface="Consolas" charset="0"/>
                <a:ea typeface="Consolas" charset="0"/>
                <a:cs typeface="Consolas" charset="0"/>
              </a:rPr>
              <a:t>; </a:t>
            </a:r>
          </a:p>
        </p:txBody>
      </p:sp>
      <p:sp>
        <p:nvSpPr>
          <p:cNvPr id="20" name="TextBox 19"/>
          <p:cNvSpPr txBox="1"/>
          <p:nvPr/>
        </p:nvSpPr>
        <p:spPr>
          <a:xfrm>
            <a:off x="4712276" y="4394288"/>
            <a:ext cx="2780120" cy="369332"/>
          </a:xfrm>
          <a:prstGeom prst="rect">
            <a:avLst/>
          </a:prstGeom>
          <a:noFill/>
        </p:spPr>
        <p:txBody>
          <a:bodyPr wrap="none" rtlCol="0">
            <a:spAutoFit/>
          </a:bodyPr>
          <a:lstStyle/>
          <a:p>
            <a:r>
              <a:rPr lang="en-US" i="1" dirty="0">
                <a:latin typeface="Chalkduster"/>
                <a:cs typeface="Chalkduster"/>
              </a:rPr>
              <a:t>New version using array</a:t>
            </a:r>
            <a:endParaRPr lang="en-US" dirty="0">
              <a:latin typeface="Chalkduster"/>
              <a:cs typeface="Chalkduster"/>
            </a:endParaRPr>
          </a:p>
        </p:txBody>
      </p:sp>
    </p:spTree>
    <p:extLst>
      <p:ext uri="{BB962C8B-B14F-4D97-AF65-F5344CB8AC3E}">
        <p14:creationId xmlns:p14="http://schemas.microsoft.com/office/powerpoint/2010/main" val="1432647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animBg="1"/>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p>
        </p:txBody>
      </p:sp>
      <p:sp>
        <p:nvSpPr>
          <p:cNvPr id="3" name="Content Placeholder 2"/>
          <p:cNvSpPr>
            <a:spLocks noGrp="1"/>
          </p:cNvSpPr>
          <p:nvPr>
            <p:ph idx="1"/>
          </p:nvPr>
        </p:nvSpPr>
        <p:spPr>
          <a:xfrm>
            <a:off x="286603" y="1206709"/>
            <a:ext cx="8584442" cy="825300"/>
          </a:xfrm>
        </p:spPr>
        <p:txBody>
          <a:bodyPr>
            <a:normAutofit fontScale="92500" lnSpcReduction="10000"/>
          </a:bodyPr>
          <a:lstStyle/>
          <a:p>
            <a:r>
              <a:rPr lang="en-US" dirty="0"/>
              <a:t>To specify an array's size with a </a:t>
            </a:r>
            <a:r>
              <a:rPr lang="en-US" dirty="0">
                <a:solidFill>
                  <a:schemeClr val="accent6">
                    <a:lumMod val="75000"/>
                  </a:schemeClr>
                </a:solidFill>
              </a:rPr>
              <a:t>constant variable </a:t>
            </a:r>
            <a:r>
              <a:rPr lang="en-US" dirty="0"/>
              <a:t>and to set array elements with calculations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16</a:t>
            </a:fld>
            <a:endParaRPr lang="en-US"/>
          </a:p>
        </p:txBody>
      </p:sp>
      <p:sp>
        <p:nvSpPr>
          <p:cNvPr id="6" name="Rectangle 5"/>
          <p:cNvSpPr/>
          <p:nvPr/>
        </p:nvSpPr>
        <p:spPr>
          <a:xfrm>
            <a:off x="192024" y="2032008"/>
            <a:ext cx="7117773" cy="4689467"/>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tx1"/>
                </a:solidFill>
                <a:latin typeface="Consolas" charset="0"/>
                <a:ea typeface="Consolas" charset="0"/>
                <a:cs typeface="Consolas" charset="0"/>
              </a:rPr>
              <a:t>#include &lt;</a:t>
            </a:r>
            <a:r>
              <a:rPr lang="en-US" sz="1400" dirty="0" err="1">
                <a:solidFill>
                  <a:schemeClr val="tx1"/>
                </a:solidFill>
                <a:latin typeface="Consolas" charset="0"/>
                <a:ea typeface="Consolas" charset="0"/>
                <a:cs typeface="Consolas" charset="0"/>
              </a:rPr>
              <a:t>iostream</a:t>
            </a:r>
            <a:r>
              <a:rPr lang="en-US" sz="1400" dirty="0">
                <a:solidFill>
                  <a:schemeClr val="tx1"/>
                </a:solidFill>
                <a:latin typeface="Consolas" charset="0"/>
                <a:ea typeface="Consolas" charset="0"/>
                <a:cs typeface="Consolas" charset="0"/>
              </a:rPr>
              <a:t>&gt;</a:t>
            </a:r>
          </a:p>
          <a:p>
            <a:r>
              <a:rPr lang="en-US" sz="1400" dirty="0">
                <a:solidFill>
                  <a:schemeClr val="tx1"/>
                </a:solidFill>
                <a:latin typeface="Consolas" charset="0"/>
                <a:ea typeface="Consolas" charset="0"/>
                <a:cs typeface="Consolas" charset="0"/>
              </a:rPr>
              <a:t>#include &lt;</a:t>
            </a:r>
            <a:r>
              <a:rPr lang="en-US" sz="1400" dirty="0" err="1">
                <a:solidFill>
                  <a:schemeClr val="tx1"/>
                </a:solidFill>
                <a:latin typeface="Consolas" charset="0"/>
                <a:ea typeface="Consolas" charset="0"/>
                <a:cs typeface="Consolas" charset="0"/>
              </a:rPr>
              <a:t>iomanip</a:t>
            </a:r>
            <a:r>
              <a:rPr lang="en-US" sz="1400" dirty="0">
                <a:solidFill>
                  <a:schemeClr val="tx1"/>
                </a:solidFill>
                <a:latin typeface="Consolas" charset="0"/>
                <a:ea typeface="Consolas" charset="0"/>
                <a:cs typeface="Consolas" charset="0"/>
              </a:rPr>
              <a:t>&gt;</a:t>
            </a:r>
          </a:p>
          <a:p>
            <a:r>
              <a:rPr lang="en-US" sz="1400" dirty="0">
                <a:solidFill>
                  <a:schemeClr val="tx1"/>
                </a:solidFill>
                <a:latin typeface="Consolas" charset="0"/>
                <a:ea typeface="Consolas" charset="0"/>
                <a:cs typeface="Consolas" charset="0"/>
              </a:rPr>
              <a:t>using namespace std;</a:t>
            </a:r>
          </a:p>
          <a:p>
            <a:endParaRPr lang="en-US" sz="1400" dirty="0">
              <a:solidFill>
                <a:schemeClr val="tx1"/>
              </a:solidFill>
              <a:latin typeface="Consolas" charset="0"/>
              <a:ea typeface="Consolas" charset="0"/>
              <a:cs typeface="Consolas" charset="0"/>
            </a:endParaRPr>
          </a:p>
          <a:p>
            <a:r>
              <a:rPr lang="en-US" sz="1400" dirty="0" err="1">
                <a:solidFill>
                  <a:schemeClr val="tx1"/>
                </a:solidFill>
                <a:latin typeface="Consolas" charset="0"/>
                <a:ea typeface="Consolas" charset="0"/>
                <a:cs typeface="Consolas" charset="0"/>
              </a:rPr>
              <a:t>int</a:t>
            </a:r>
            <a:r>
              <a:rPr lang="en-US" sz="1400" dirty="0">
                <a:solidFill>
                  <a:schemeClr val="tx1"/>
                </a:solidFill>
                <a:latin typeface="Consolas" charset="0"/>
                <a:ea typeface="Consolas" charset="0"/>
                <a:cs typeface="Consolas" charset="0"/>
              </a:rPr>
              <a:t> main()</a:t>
            </a:r>
          </a:p>
          <a:p>
            <a:r>
              <a:rPr lang="en-US" sz="1400" dirty="0">
                <a:solidFill>
                  <a:schemeClr val="tx1"/>
                </a:solidFill>
                <a:latin typeface="Consolas" charset="0"/>
                <a:ea typeface="Consolas" charset="0"/>
                <a:cs typeface="Consolas" charset="0"/>
              </a:rPr>
              <a:t>{</a:t>
            </a:r>
            <a:br>
              <a:rPr lang="en-US" sz="1400" dirty="0">
                <a:solidFill>
                  <a:schemeClr val="tx1"/>
                </a:solidFill>
                <a:latin typeface="Consolas" charset="0"/>
                <a:ea typeface="Consolas" charset="0"/>
                <a:cs typeface="Consolas" charset="0"/>
              </a:rPr>
            </a:br>
            <a:r>
              <a:rPr lang="en-US" sz="1400" dirty="0">
                <a:solidFill>
                  <a:schemeClr val="tx1"/>
                </a:solidFill>
                <a:latin typeface="Consolas" charset="0"/>
                <a:ea typeface="Consolas" charset="0"/>
                <a:cs typeface="Consolas" charset="0"/>
              </a:rPr>
              <a:t>    </a:t>
            </a:r>
            <a:r>
              <a:rPr lang="en-US" sz="1400" dirty="0">
                <a:solidFill>
                  <a:schemeClr val="tx1">
                    <a:lumMod val="50000"/>
                    <a:lumOff val="50000"/>
                  </a:schemeClr>
                </a:solidFill>
                <a:latin typeface="Consolas" charset="0"/>
                <a:ea typeface="Consolas" charset="0"/>
                <a:cs typeface="Consolas" charset="0"/>
              </a:rPr>
              <a:t>// constant variable can be used to specify array size</a:t>
            </a:r>
          </a:p>
          <a:p>
            <a:r>
              <a:rPr lang="en-US" sz="1400" dirty="0">
                <a:solidFill>
                  <a:schemeClr val="tx1"/>
                </a:solidFill>
                <a:latin typeface="Consolas" charset="0"/>
                <a:ea typeface="Consolas" charset="0"/>
                <a:cs typeface="Consolas" charset="0"/>
              </a:rPr>
              <a:t>    const </a:t>
            </a:r>
            <a:r>
              <a:rPr lang="en-US" sz="1400" dirty="0" err="1">
                <a:solidFill>
                  <a:schemeClr val="tx1"/>
                </a:solidFill>
                <a:latin typeface="Consolas" charset="0"/>
                <a:ea typeface="Consolas" charset="0"/>
                <a:cs typeface="Consolas" charset="0"/>
              </a:rPr>
              <a:t>int</a:t>
            </a:r>
            <a:r>
              <a:rPr lang="en-US" sz="1400" dirty="0">
                <a:solidFill>
                  <a:schemeClr val="tx1"/>
                </a:solidFill>
                <a:latin typeface="Consolas" charset="0"/>
                <a:ea typeface="Consolas" charset="0"/>
                <a:cs typeface="Consolas" charset="0"/>
              </a:rPr>
              <a:t> </a:t>
            </a:r>
            <a:r>
              <a:rPr lang="en-US" sz="1400" b="1" dirty="0" err="1">
                <a:solidFill>
                  <a:schemeClr val="accent6">
                    <a:lumMod val="75000"/>
                  </a:schemeClr>
                </a:solidFill>
                <a:latin typeface="Consolas" charset="0"/>
                <a:ea typeface="Consolas" charset="0"/>
                <a:cs typeface="Consolas" charset="0"/>
              </a:rPr>
              <a:t>arraySize</a:t>
            </a:r>
            <a:r>
              <a:rPr lang="en-US" sz="1400" dirty="0">
                <a:solidFill>
                  <a:schemeClr val="tx1"/>
                </a:solidFill>
                <a:latin typeface="Consolas" charset="0"/>
                <a:ea typeface="Consolas" charset="0"/>
                <a:cs typeface="Consolas" charset="0"/>
              </a:rPr>
              <a:t> = 10;</a:t>
            </a:r>
          </a:p>
          <a:p>
            <a:endParaRPr lang="en-US" sz="1400" dirty="0">
              <a:solidFill>
                <a:schemeClr val="tx1"/>
              </a:solidFill>
              <a:latin typeface="Consolas" charset="0"/>
              <a:ea typeface="Consolas" charset="0"/>
              <a:cs typeface="Consolas" charset="0"/>
            </a:endParaRPr>
          </a:p>
          <a:p>
            <a:r>
              <a:rPr lang="en-US" sz="1400" dirty="0">
                <a:solidFill>
                  <a:schemeClr val="tx1"/>
                </a:solidFill>
                <a:latin typeface="Consolas" charset="0"/>
                <a:ea typeface="Consolas" charset="0"/>
                <a:cs typeface="Consolas" charset="0"/>
              </a:rPr>
              <a:t>    </a:t>
            </a:r>
            <a:r>
              <a:rPr lang="en-US" sz="1400" dirty="0" err="1">
                <a:solidFill>
                  <a:schemeClr val="tx1"/>
                </a:solidFill>
                <a:latin typeface="Consolas" charset="0"/>
                <a:ea typeface="Consolas" charset="0"/>
                <a:cs typeface="Consolas" charset="0"/>
              </a:rPr>
              <a:t>int</a:t>
            </a:r>
            <a:r>
              <a:rPr lang="en-US" sz="1400" dirty="0">
                <a:solidFill>
                  <a:schemeClr val="tx1"/>
                </a:solidFill>
                <a:latin typeface="Consolas" charset="0"/>
                <a:ea typeface="Consolas" charset="0"/>
                <a:cs typeface="Consolas" charset="0"/>
              </a:rPr>
              <a:t> s[</a:t>
            </a:r>
            <a:r>
              <a:rPr lang="en-US" sz="1400" b="1" dirty="0" err="1">
                <a:solidFill>
                  <a:schemeClr val="accent6">
                    <a:lumMod val="75000"/>
                  </a:schemeClr>
                </a:solidFill>
                <a:latin typeface="Consolas" charset="0"/>
                <a:ea typeface="Consolas" charset="0"/>
                <a:cs typeface="Consolas" charset="0"/>
              </a:rPr>
              <a:t>arraySize</a:t>
            </a:r>
            <a:r>
              <a:rPr lang="en-US" sz="1400" dirty="0">
                <a:solidFill>
                  <a:schemeClr val="tx1"/>
                </a:solidFill>
                <a:latin typeface="Consolas" charset="0"/>
                <a:ea typeface="Consolas" charset="0"/>
                <a:cs typeface="Consolas" charset="0"/>
              </a:rPr>
              <a:t>];  </a:t>
            </a:r>
            <a:r>
              <a:rPr lang="en-US" sz="1400" dirty="0">
                <a:solidFill>
                  <a:schemeClr val="tx1">
                    <a:lumMod val="50000"/>
                    <a:lumOff val="50000"/>
                  </a:schemeClr>
                </a:solidFill>
                <a:latin typeface="Consolas" charset="0"/>
                <a:ea typeface="Consolas" charset="0"/>
                <a:cs typeface="Consolas" charset="0"/>
              </a:rPr>
              <a:t> // array s has 10 elements</a:t>
            </a:r>
          </a:p>
          <a:p>
            <a:endParaRPr lang="en-US" sz="1400" dirty="0">
              <a:solidFill>
                <a:schemeClr val="tx1"/>
              </a:solidFill>
              <a:latin typeface="Consolas" charset="0"/>
              <a:ea typeface="Consolas" charset="0"/>
              <a:cs typeface="Consolas" charset="0"/>
            </a:endParaRPr>
          </a:p>
          <a:p>
            <a:r>
              <a:rPr lang="en-US" sz="1400" dirty="0">
                <a:solidFill>
                  <a:schemeClr val="tx1"/>
                </a:solidFill>
                <a:latin typeface="Consolas" charset="0"/>
                <a:ea typeface="Consolas" charset="0"/>
                <a:cs typeface="Consolas" charset="0"/>
              </a:rPr>
              <a:t>    for (</a:t>
            </a:r>
            <a:r>
              <a:rPr lang="en-US" sz="1400" dirty="0" err="1">
                <a:solidFill>
                  <a:schemeClr val="tx1"/>
                </a:solidFill>
                <a:latin typeface="Consolas" charset="0"/>
                <a:ea typeface="Consolas" charset="0"/>
                <a:cs typeface="Consolas" charset="0"/>
              </a:rPr>
              <a:t>int</a:t>
            </a:r>
            <a:r>
              <a:rPr lang="en-US" sz="1400" dirty="0">
                <a:solidFill>
                  <a:schemeClr val="tx1"/>
                </a:solidFill>
                <a:latin typeface="Consolas" charset="0"/>
                <a:ea typeface="Consolas" charset="0"/>
                <a:cs typeface="Consolas" charset="0"/>
              </a:rPr>
              <a:t> </a:t>
            </a:r>
            <a:r>
              <a:rPr lang="en-US" sz="1400" dirty="0" err="1">
                <a:solidFill>
                  <a:schemeClr val="tx1"/>
                </a:solidFill>
                <a:latin typeface="Consolas" charset="0"/>
                <a:ea typeface="Consolas" charset="0"/>
                <a:cs typeface="Consolas" charset="0"/>
              </a:rPr>
              <a:t>i</a:t>
            </a:r>
            <a:r>
              <a:rPr lang="en-US" sz="1400" dirty="0">
                <a:solidFill>
                  <a:schemeClr val="tx1"/>
                </a:solidFill>
                <a:latin typeface="Consolas" charset="0"/>
                <a:ea typeface="Consolas" charset="0"/>
                <a:cs typeface="Consolas" charset="0"/>
              </a:rPr>
              <a:t> = 0; </a:t>
            </a:r>
            <a:r>
              <a:rPr lang="en-US" sz="1400" dirty="0" err="1">
                <a:solidFill>
                  <a:schemeClr val="tx1"/>
                </a:solidFill>
                <a:latin typeface="Consolas" charset="0"/>
                <a:ea typeface="Consolas" charset="0"/>
                <a:cs typeface="Consolas" charset="0"/>
              </a:rPr>
              <a:t>i</a:t>
            </a:r>
            <a:r>
              <a:rPr lang="en-US" sz="1400" dirty="0">
                <a:solidFill>
                  <a:schemeClr val="tx1"/>
                </a:solidFill>
                <a:latin typeface="Consolas" charset="0"/>
                <a:ea typeface="Consolas" charset="0"/>
                <a:cs typeface="Consolas" charset="0"/>
              </a:rPr>
              <a:t> &lt; </a:t>
            </a:r>
            <a:r>
              <a:rPr lang="en-US" sz="1400" b="1" dirty="0" err="1">
                <a:solidFill>
                  <a:schemeClr val="accent6">
                    <a:lumMod val="75000"/>
                  </a:schemeClr>
                </a:solidFill>
                <a:latin typeface="Consolas" charset="0"/>
                <a:ea typeface="Consolas" charset="0"/>
                <a:cs typeface="Consolas" charset="0"/>
              </a:rPr>
              <a:t>arraySize</a:t>
            </a:r>
            <a:r>
              <a:rPr lang="en-US" sz="1400" dirty="0">
                <a:solidFill>
                  <a:schemeClr val="tx1"/>
                </a:solidFill>
                <a:latin typeface="Consolas" charset="0"/>
                <a:ea typeface="Consolas" charset="0"/>
                <a:cs typeface="Consolas" charset="0"/>
              </a:rPr>
              <a:t>; ++</a:t>
            </a:r>
            <a:r>
              <a:rPr lang="en-US" sz="1400" dirty="0" err="1">
                <a:solidFill>
                  <a:schemeClr val="tx1"/>
                </a:solidFill>
                <a:latin typeface="Consolas" charset="0"/>
                <a:ea typeface="Consolas" charset="0"/>
                <a:cs typeface="Consolas" charset="0"/>
              </a:rPr>
              <a:t>i</a:t>
            </a:r>
            <a:r>
              <a:rPr lang="en-US" sz="1400" dirty="0">
                <a:solidFill>
                  <a:schemeClr val="tx1"/>
                </a:solidFill>
                <a:latin typeface="Consolas" charset="0"/>
                <a:ea typeface="Consolas" charset="0"/>
                <a:cs typeface="Consolas" charset="0"/>
              </a:rPr>
              <a:t>)     </a:t>
            </a:r>
            <a:r>
              <a:rPr lang="en-US" sz="1400" dirty="0">
                <a:solidFill>
                  <a:schemeClr val="tx1">
                    <a:lumMod val="50000"/>
                    <a:lumOff val="50000"/>
                  </a:schemeClr>
                </a:solidFill>
                <a:latin typeface="Consolas" charset="0"/>
                <a:ea typeface="Consolas" charset="0"/>
                <a:cs typeface="Consolas" charset="0"/>
              </a:rPr>
              <a:t>// set the values</a:t>
            </a:r>
          </a:p>
          <a:p>
            <a:r>
              <a:rPr lang="en-US" sz="1400" dirty="0">
                <a:solidFill>
                  <a:schemeClr val="tx1"/>
                </a:solidFill>
                <a:latin typeface="Consolas" charset="0"/>
                <a:ea typeface="Consolas" charset="0"/>
                <a:cs typeface="Consolas" charset="0"/>
              </a:rPr>
              <a:t>        </a:t>
            </a:r>
            <a:r>
              <a:rPr lang="en-US" sz="1400" b="1" dirty="0">
                <a:solidFill>
                  <a:schemeClr val="accent5">
                    <a:lumMod val="75000"/>
                  </a:schemeClr>
                </a:solidFill>
                <a:latin typeface="Consolas" charset="0"/>
                <a:ea typeface="Consolas" charset="0"/>
                <a:cs typeface="Consolas" charset="0"/>
              </a:rPr>
              <a:t>s[</a:t>
            </a:r>
            <a:r>
              <a:rPr lang="en-US" sz="1400" b="1" dirty="0" err="1">
                <a:solidFill>
                  <a:schemeClr val="accent5">
                    <a:lumMod val="75000"/>
                  </a:schemeClr>
                </a:solidFill>
                <a:latin typeface="Consolas" charset="0"/>
                <a:ea typeface="Consolas" charset="0"/>
                <a:cs typeface="Consolas" charset="0"/>
              </a:rPr>
              <a:t>i</a:t>
            </a:r>
            <a:r>
              <a:rPr lang="en-US" sz="1400" b="1" dirty="0">
                <a:solidFill>
                  <a:schemeClr val="accent5">
                    <a:lumMod val="75000"/>
                  </a:schemeClr>
                </a:solidFill>
                <a:latin typeface="Consolas" charset="0"/>
                <a:ea typeface="Consolas" charset="0"/>
                <a:cs typeface="Consolas" charset="0"/>
              </a:rPr>
              <a:t>] = 2 + 2*</a:t>
            </a:r>
            <a:r>
              <a:rPr lang="en-US" sz="1400" b="1" dirty="0" err="1">
                <a:solidFill>
                  <a:schemeClr val="accent5">
                    <a:lumMod val="75000"/>
                  </a:schemeClr>
                </a:solidFill>
                <a:latin typeface="Consolas" charset="0"/>
                <a:ea typeface="Consolas" charset="0"/>
                <a:cs typeface="Consolas" charset="0"/>
              </a:rPr>
              <a:t>i</a:t>
            </a:r>
            <a:r>
              <a:rPr lang="en-US" sz="1400" b="1" dirty="0">
                <a:solidFill>
                  <a:schemeClr val="accent5">
                    <a:lumMod val="75000"/>
                  </a:schemeClr>
                </a:solidFill>
                <a:latin typeface="Consolas" charset="0"/>
                <a:ea typeface="Consolas" charset="0"/>
                <a:cs typeface="Consolas" charset="0"/>
              </a:rPr>
              <a:t>;</a:t>
            </a:r>
          </a:p>
          <a:p>
            <a:endParaRPr lang="en-US" sz="1400" dirty="0">
              <a:solidFill>
                <a:schemeClr val="tx1"/>
              </a:solidFill>
              <a:latin typeface="Consolas" charset="0"/>
              <a:ea typeface="Consolas" charset="0"/>
              <a:cs typeface="Consolas" charset="0"/>
            </a:endParaRPr>
          </a:p>
          <a:p>
            <a:r>
              <a:rPr lang="en-US" sz="1400" dirty="0">
                <a:solidFill>
                  <a:schemeClr val="tx1"/>
                </a:solidFill>
                <a:latin typeface="Consolas" charset="0"/>
                <a:ea typeface="Consolas" charset="0"/>
                <a:cs typeface="Consolas" charset="0"/>
              </a:rPr>
              <a:t>    </a:t>
            </a:r>
            <a:r>
              <a:rPr lang="en-US" sz="1400" dirty="0" err="1">
                <a:solidFill>
                  <a:schemeClr val="tx1"/>
                </a:solidFill>
                <a:latin typeface="Consolas" charset="0"/>
                <a:ea typeface="Consolas" charset="0"/>
                <a:cs typeface="Consolas" charset="0"/>
              </a:rPr>
              <a:t>cout</a:t>
            </a:r>
            <a:r>
              <a:rPr lang="en-US" sz="1400" dirty="0">
                <a:solidFill>
                  <a:schemeClr val="tx1"/>
                </a:solidFill>
                <a:latin typeface="Consolas" charset="0"/>
                <a:ea typeface="Consolas" charset="0"/>
                <a:cs typeface="Consolas" charset="0"/>
              </a:rPr>
              <a:t> &lt;&lt; "Element" &lt;&lt; </a:t>
            </a:r>
            <a:r>
              <a:rPr lang="en-US" sz="1400" dirty="0" err="1">
                <a:solidFill>
                  <a:schemeClr val="tx1"/>
                </a:solidFill>
                <a:latin typeface="Consolas" charset="0"/>
                <a:ea typeface="Consolas" charset="0"/>
                <a:cs typeface="Consolas" charset="0"/>
              </a:rPr>
              <a:t>setw</a:t>
            </a:r>
            <a:r>
              <a:rPr lang="en-US" sz="1400" dirty="0">
                <a:solidFill>
                  <a:schemeClr val="tx1"/>
                </a:solidFill>
                <a:latin typeface="Consolas" charset="0"/>
                <a:ea typeface="Consolas" charset="0"/>
                <a:cs typeface="Consolas" charset="0"/>
              </a:rPr>
              <a:t>(13) &lt;&lt; "Value" &lt;&lt; </a:t>
            </a:r>
            <a:r>
              <a:rPr lang="en-US" sz="1400" dirty="0" err="1">
                <a:solidFill>
                  <a:schemeClr val="tx1"/>
                </a:solidFill>
                <a:latin typeface="Consolas" charset="0"/>
                <a:ea typeface="Consolas" charset="0"/>
                <a:cs typeface="Consolas" charset="0"/>
              </a:rPr>
              <a:t>endl</a:t>
            </a:r>
            <a:r>
              <a:rPr lang="en-US" sz="1400" dirty="0">
                <a:solidFill>
                  <a:schemeClr val="tx1"/>
                </a:solidFill>
                <a:latin typeface="Consolas" charset="0"/>
                <a:ea typeface="Consolas" charset="0"/>
                <a:cs typeface="Consolas" charset="0"/>
              </a:rPr>
              <a:t>;</a:t>
            </a:r>
          </a:p>
          <a:p>
            <a:endParaRPr lang="en-US" sz="1400" dirty="0">
              <a:solidFill>
                <a:schemeClr val="tx1"/>
              </a:solidFill>
              <a:latin typeface="Consolas" charset="0"/>
              <a:ea typeface="Consolas" charset="0"/>
              <a:cs typeface="Consolas" charset="0"/>
            </a:endParaRPr>
          </a:p>
          <a:p>
            <a:r>
              <a:rPr lang="en-US" sz="1400" dirty="0">
                <a:solidFill>
                  <a:schemeClr val="tx1"/>
                </a:solidFill>
                <a:latin typeface="Consolas" charset="0"/>
                <a:ea typeface="Consolas" charset="0"/>
                <a:cs typeface="Consolas" charset="0"/>
              </a:rPr>
              <a:t>    </a:t>
            </a:r>
            <a:r>
              <a:rPr lang="en-US" sz="1400" dirty="0">
                <a:solidFill>
                  <a:schemeClr val="tx1">
                    <a:lumMod val="50000"/>
                    <a:lumOff val="50000"/>
                  </a:schemeClr>
                </a:solidFill>
                <a:latin typeface="Consolas" charset="0"/>
                <a:ea typeface="Consolas" charset="0"/>
                <a:cs typeface="Consolas" charset="0"/>
              </a:rPr>
              <a:t>// output contents of array s in tabular format</a:t>
            </a:r>
          </a:p>
          <a:p>
            <a:r>
              <a:rPr lang="en-US" sz="1400" dirty="0">
                <a:solidFill>
                  <a:schemeClr val="tx1"/>
                </a:solidFill>
                <a:latin typeface="Consolas" charset="0"/>
                <a:ea typeface="Consolas" charset="0"/>
                <a:cs typeface="Consolas" charset="0"/>
              </a:rPr>
              <a:t>    for ( </a:t>
            </a:r>
            <a:r>
              <a:rPr lang="en-US" sz="1400" dirty="0" err="1">
                <a:solidFill>
                  <a:schemeClr val="tx1"/>
                </a:solidFill>
                <a:latin typeface="Consolas" charset="0"/>
                <a:ea typeface="Consolas" charset="0"/>
                <a:cs typeface="Consolas" charset="0"/>
              </a:rPr>
              <a:t>int</a:t>
            </a:r>
            <a:r>
              <a:rPr lang="en-US" sz="1400" dirty="0">
                <a:solidFill>
                  <a:schemeClr val="tx1"/>
                </a:solidFill>
                <a:latin typeface="Consolas" charset="0"/>
                <a:ea typeface="Consolas" charset="0"/>
                <a:cs typeface="Consolas" charset="0"/>
              </a:rPr>
              <a:t> j = 0; j &lt; </a:t>
            </a:r>
            <a:r>
              <a:rPr lang="en-US" sz="1400" b="1" dirty="0" err="1">
                <a:solidFill>
                  <a:schemeClr val="accent6">
                    <a:lumMod val="75000"/>
                  </a:schemeClr>
                </a:solidFill>
                <a:latin typeface="Consolas" charset="0"/>
                <a:ea typeface="Consolas" charset="0"/>
                <a:cs typeface="Consolas" charset="0"/>
              </a:rPr>
              <a:t>arraySize</a:t>
            </a:r>
            <a:r>
              <a:rPr lang="en-US" sz="1400" dirty="0">
                <a:solidFill>
                  <a:schemeClr val="tx1"/>
                </a:solidFill>
                <a:latin typeface="Consolas" charset="0"/>
                <a:ea typeface="Consolas" charset="0"/>
                <a:cs typeface="Consolas" charset="0"/>
              </a:rPr>
              <a:t>; ++j )</a:t>
            </a:r>
          </a:p>
          <a:p>
            <a:r>
              <a:rPr lang="en-US" sz="1400" dirty="0">
                <a:solidFill>
                  <a:schemeClr val="tx1"/>
                </a:solidFill>
                <a:latin typeface="Consolas" charset="0"/>
                <a:ea typeface="Consolas" charset="0"/>
                <a:cs typeface="Consolas" charset="0"/>
              </a:rPr>
              <a:t>        </a:t>
            </a:r>
            <a:r>
              <a:rPr lang="en-US" sz="1400" dirty="0" err="1">
                <a:solidFill>
                  <a:schemeClr val="tx1"/>
                </a:solidFill>
                <a:latin typeface="Consolas" charset="0"/>
                <a:ea typeface="Consolas" charset="0"/>
                <a:cs typeface="Consolas" charset="0"/>
              </a:rPr>
              <a:t>cout</a:t>
            </a:r>
            <a:r>
              <a:rPr lang="en-US" sz="1400" dirty="0">
                <a:solidFill>
                  <a:schemeClr val="tx1"/>
                </a:solidFill>
                <a:latin typeface="Consolas" charset="0"/>
                <a:ea typeface="Consolas" charset="0"/>
                <a:cs typeface="Consolas" charset="0"/>
              </a:rPr>
              <a:t> &lt;&lt; </a:t>
            </a:r>
            <a:r>
              <a:rPr lang="en-US" sz="1400" dirty="0" err="1">
                <a:solidFill>
                  <a:schemeClr val="tx1"/>
                </a:solidFill>
                <a:latin typeface="Consolas" charset="0"/>
                <a:ea typeface="Consolas" charset="0"/>
                <a:cs typeface="Consolas" charset="0"/>
              </a:rPr>
              <a:t>setw</a:t>
            </a:r>
            <a:r>
              <a:rPr lang="en-US" sz="1400" dirty="0">
                <a:solidFill>
                  <a:schemeClr val="tx1"/>
                </a:solidFill>
                <a:latin typeface="Consolas" charset="0"/>
                <a:ea typeface="Consolas" charset="0"/>
                <a:cs typeface="Consolas" charset="0"/>
              </a:rPr>
              <a:t>(7) &lt;&lt; j &lt;&lt; </a:t>
            </a:r>
            <a:r>
              <a:rPr lang="en-US" sz="1400" dirty="0" err="1">
                <a:solidFill>
                  <a:schemeClr val="tx1"/>
                </a:solidFill>
                <a:latin typeface="Consolas" charset="0"/>
                <a:ea typeface="Consolas" charset="0"/>
                <a:cs typeface="Consolas" charset="0"/>
              </a:rPr>
              <a:t>setw</a:t>
            </a:r>
            <a:r>
              <a:rPr lang="en-US" sz="1400" dirty="0">
                <a:solidFill>
                  <a:schemeClr val="tx1"/>
                </a:solidFill>
                <a:latin typeface="Consolas" charset="0"/>
                <a:ea typeface="Consolas" charset="0"/>
                <a:cs typeface="Consolas" charset="0"/>
              </a:rPr>
              <a:t>(13) &lt;&lt; s[j] &lt;&lt; </a:t>
            </a:r>
            <a:r>
              <a:rPr lang="en-US" sz="1400" dirty="0" err="1">
                <a:solidFill>
                  <a:schemeClr val="tx1"/>
                </a:solidFill>
                <a:latin typeface="Consolas" charset="0"/>
                <a:ea typeface="Consolas" charset="0"/>
                <a:cs typeface="Consolas" charset="0"/>
              </a:rPr>
              <a:t>endl</a:t>
            </a:r>
            <a:r>
              <a:rPr lang="en-US" sz="1400" dirty="0">
                <a:solidFill>
                  <a:schemeClr val="tx1"/>
                </a:solidFill>
                <a:latin typeface="Consolas" charset="0"/>
                <a:ea typeface="Consolas" charset="0"/>
                <a:cs typeface="Consolas" charset="0"/>
              </a:rPr>
              <a:t>;</a:t>
            </a:r>
          </a:p>
          <a:p>
            <a:endParaRPr lang="en-US" sz="1400" dirty="0">
              <a:solidFill>
                <a:schemeClr val="tx1"/>
              </a:solidFill>
              <a:latin typeface="Consolas" charset="0"/>
              <a:ea typeface="Consolas" charset="0"/>
              <a:cs typeface="Consolas" charset="0"/>
            </a:endParaRPr>
          </a:p>
          <a:p>
            <a:r>
              <a:rPr lang="en-US" sz="1400" dirty="0">
                <a:solidFill>
                  <a:schemeClr val="tx1"/>
                </a:solidFill>
                <a:latin typeface="Consolas" charset="0"/>
                <a:ea typeface="Consolas" charset="0"/>
                <a:cs typeface="Consolas" charset="0"/>
              </a:rPr>
              <a:t>    return 0;</a:t>
            </a:r>
          </a:p>
          <a:p>
            <a:r>
              <a:rPr lang="en-US" sz="1400" dirty="0">
                <a:solidFill>
                  <a:schemeClr val="tx1"/>
                </a:solidFill>
                <a:latin typeface="Consolas" charset="0"/>
                <a:ea typeface="Consolas" charset="0"/>
                <a:cs typeface="Consolas" charset="0"/>
              </a:rPr>
              <a:t>}</a:t>
            </a:r>
          </a:p>
        </p:txBody>
      </p:sp>
      <p:sp>
        <p:nvSpPr>
          <p:cNvPr id="7" name="TextBox 6"/>
          <p:cNvSpPr txBox="1"/>
          <p:nvPr/>
        </p:nvSpPr>
        <p:spPr>
          <a:xfrm>
            <a:off x="6576291" y="3099098"/>
            <a:ext cx="2294754"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Avenir Next Condensed" charset="0"/>
                <a:ea typeface="Avenir Next Condensed" charset="0"/>
                <a:cs typeface="Avenir Next Condensed" charset="0"/>
              </a:rPr>
              <a:t>Only need to change the value of </a:t>
            </a:r>
            <a:r>
              <a:rPr lang="en-US" dirty="0" err="1">
                <a:latin typeface="Consolas" charset="0"/>
                <a:ea typeface="Consolas" charset="0"/>
                <a:cs typeface="Consolas" charset="0"/>
              </a:rPr>
              <a:t>arraySize</a:t>
            </a:r>
            <a:r>
              <a:rPr lang="en-US" dirty="0">
                <a:latin typeface="Avenir Next Condensed" charset="0"/>
                <a:ea typeface="Avenir Next Condensed" charset="0"/>
                <a:cs typeface="Avenir Next Condensed" charset="0"/>
              </a:rPr>
              <a:t>  to make the program scalable, i.e., for the program to work for other array sizes.</a:t>
            </a:r>
          </a:p>
        </p:txBody>
      </p:sp>
    </p:spTree>
    <p:extLst>
      <p:ext uri="{BB962C8B-B14F-4D97-AF65-F5344CB8AC3E}">
        <p14:creationId xmlns:p14="http://schemas.microsoft.com/office/powerpoint/2010/main" val="139062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15" end="1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6" end="1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19" end="1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p:sp>
        <p:nvSpPr>
          <p:cNvPr id="3" name="Content Placeholder 2"/>
          <p:cNvSpPr>
            <a:spLocks noGrp="1"/>
          </p:cNvSpPr>
          <p:nvPr>
            <p:ph idx="1"/>
          </p:nvPr>
        </p:nvSpPr>
        <p:spPr>
          <a:xfrm>
            <a:off x="322118" y="1309256"/>
            <a:ext cx="8364682" cy="3497262"/>
          </a:xfrm>
        </p:spPr>
        <p:txBody>
          <a:bodyPr>
            <a:normAutofit fontScale="85000" lnSpcReduction="10000"/>
          </a:bodyPr>
          <a:lstStyle/>
          <a:p>
            <a:r>
              <a:rPr lang="en-US" dirty="0"/>
              <a:t>Using array elements as counters, e.g., roll a die and record the frequency of occurrences for each side.</a:t>
            </a:r>
            <a:br>
              <a:rPr lang="en-US" dirty="0"/>
            </a:br>
            <a:endParaRPr lang="en-US" dirty="0"/>
          </a:p>
          <a:p>
            <a:r>
              <a:rPr lang="en-US" dirty="0"/>
              <a:t>If  </a:t>
            </a:r>
            <a:r>
              <a:rPr lang="en-US" dirty="0">
                <a:latin typeface="Consolas" charset="0"/>
                <a:ea typeface="Consolas" charset="0"/>
                <a:cs typeface="Consolas" charset="0"/>
              </a:rPr>
              <a:t>frequency[</a:t>
            </a:r>
            <a:r>
              <a:rPr lang="en-US" dirty="0" err="1">
                <a:latin typeface="Consolas" charset="0"/>
                <a:ea typeface="Consolas" charset="0"/>
                <a:cs typeface="Consolas" charset="0"/>
              </a:rPr>
              <a:t>i</a:t>
            </a:r>
            <a:r>
              <a:rPr lang="en-US" dirty="0">
                <a:latin typeface="Consolas" charset="0"/>
                <a:ea typeface="Consolas" charset="0"/>
                <a:cs typeface="Consolas" charset="0"/>
              </a:rPr>
              <a:t>] </a:t>
            </a:r>
            <a:r>
              <a:rPr lang="en-US" dirty="0"/>
              <a:t>stores the number of occurrences of face </a:t>
            </a:r>
            <a:r>
              <a:rPr lang="en-US" dirty="0" err="1">
                <a:latin typeface="Consolas" charset="0"/>
                <a:ea typeface="Consolas" charset="0"/>
                <a:cs typeface="Consolas" charset="0"/>
              </a:rPr>
              <a:t>i</a:t>
            </a:r>
            <a:r>
              <a:rPr lang="en-US" dirty="0"/>
              <a:t>, then what is the array size needed for storing the frequencies?</a:t>
            </a:r>
          </a:p>
          <a:p>
            <a:endParaRPr lang="en-US" dirty="0"/>
          </a:p>
          <a:p>
            <a:endParaRPr lang="en-US" dirty="0"/>
          </a:p>
          <a:p>
            <a:endParaRPr lang="en-US" dirty="0"/>
          </a:p>
          <a:p>
            <a:r>
              <a:rPr lang="en-US" dirty="0"/>
              <a:t>How to simulate a die-rolling?</a:t>
            </a:r>
          </a:p>
        </p:txBody>
      </p:sp>
      <p:sp>
        <p:nvSpPr>
          <p:cNvPr id="5" name="Slide Number Placeholder 4"/>
          <p:cNvSpPr>
            <a:spLocks noGrp="1"/>
          </p:cNvSpPr>
          <p:nvPr>
            <p:ph type="sldNum" sz="quarter" idx="12"/>
          </p:nvPr>
        </p:nvSpPr>
        <p:spPr/>
        <p:txBody>
          <a:bodyPr/>
          <a:lstStyle/>
          <a:p>
            <a:fld id="{A2D5F323-9395-A24C-8003-89F99F5948AE}" type="slidenum">
              <a:rPr lang="en-US" smtClean="0"/>
              <a:pPr/>
              <a:t>17</a:t>
            </a:fld>
            <a:endParaRPr lang="en-US"/>
          </a:p>
        </p:txBody>
      </p:sp>
      <p:sp>
        <p:nvSpPr>
          <p:cNvPr id="6" name="TextBox 5"/>
          <p:cNvSpPr txBox="1"/>
          <p:nvPr/>
        </p:nvSpPr>
        <p:spPr>
          <a:xfrm>
            <a:off x="1076639" y="3429000"/>
            <a:ext cx="7460236"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atin typeface="Consolas" charset="0"/>
                <a:ea typeface="Consolas" charset="0"/>
                <a:cs typeface="Consolas" charset="0"/>
              </a:rPr>
              <a:t>  </a:t>
            </a:r>
            <a:r>
              <a:rPr lang="en-US" dirty="0" err="1">
                <a:latin typeface="Consolas" charset="0"/>
                <a:ea typeface="Consolas" charset="0"/>
                <a:cs typeface="Consolas" charset="0"/>
              </a:rPr>
              <a:t>int</a:t>
            </a:r>
            <a:r>
              <a:rPr lang="en-US" dirty="0">
                <a:latin typeface="Consolas" charset="0"/>
                <a:ea typeface="Consolas" charset="0"/>
                <a:cs typeface="Consolas" charset="0"/>
              </a:rPr>
              <a:t>  frequency</a:t>
            </a:r>
            <a:r>
              <a:rPr lang="en-US" b="1" dirty="0">
                <a:solidFill>
                  <a:schemeClr val="accent6">
                    <a:lumMod val="75000"/>
                  </a:schemeClr>
                </a:solidFill>
                <a:latin typeface="Consolas" charset="0"/>
                <a:ea typeface="Consolas" charset="0"/>
                <a:cs typeface="Consolas" charset="0"/>
              </a:rPr>
              <a:t>[ 7 ]</a:t>
            </a:r>
            <a:r>
              <a:rPr lang="en-US" dirty="0">
                <a:latin typeface="Consolas" charset="0"/>
                <a:ea typeface="Consolas" charset="0"/>
                <a:cs typeface="Consolas" charset="0"/>
              </a:rPr>
              <a:t>;	</a:t>
            </a:r>
            <a:br>
              <a:rPr lang="en-US" dirty="0">
                <a:latin typeface="Consolas" charset="0"/>
                <a:ea typeface="Consolas" charset="0"/>
                <a:cs typeface="Consolas" charset="0"/>
              </a:rPr>
            </a:br>
            <a:r>
              <a:rPr lang="en-US" dirty="0">
                <a:latin typeface="Consolas" charset="0"/>
                <a:ea typeface="Consolas" charset="0"/>
                <a:cs typeface="Consolas" charset="0"/>
              </a:rPr>
              <a:t>  </a:t>
            </a:r>
            <a:r>
              <a:rPr lang="en-US" dirty="0">
                <a:solidFill>
                  <a:schemeClr val="tx1">
                    <a:lumMod val="50000"/>
                    <a:lumOff val="50000"/>
                  </a:schemeClr>
                </a:solidFill>
                <a:latin typeface="Consolas" charset="0"/>
                <a:ea typeface="Consolas" charset="0"/>
                <a:cs typeface="Consolas" charset="0"/>
              </a:rPr>
              <a:t>// ignore element 0, use elements 1, 2, …, 6 only</a:t>
            </a:r>
          </a:p>
        </p:txBody>
      </p:sp>
      <p:sp>
        <p:nvSpPr>
          <p:cNvPr id="7" name="TextBox 6"/>
          <p:cNvSpPr txBox="1"/>
          <p:nvPr/>
        </p:nvSpPr>
        <p:spPr>
          <a:xfrm>
            <a:off x="1076639" y="5009718"/>
            <a:ext cx="7386035"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000" dirty="0">
                <a:solidFill>
                  <a:schemeClr val="tx1"/>
                </a:solidFill>
                <a:latin typeface="Avenir Book" charset="0"/>
                <a:ea typeface="Avenir Book" charset="0"/>
                <a:cs typeface="Avenir Book" charset="0"/>
              </a:rPr>
              <a:t>Use a random number generator to generate a random number within [1..6] using the expression </a:t>
            </a:r>
            <a:r>
              <a:rPr lang="en-US" sz="2000" b="1" dirty="0">
                <a:latin typeface="Consolas" charset="0"/>
                <a:ea typeface="Consolas" charset="0"/>
                <a:cs typeface="Consolas" charset="0"/>
              </a:rPr>
              <a:t>rand() % 6 + 1</a:t>
            </a:r>
            <a:endParaRPr lang="en-US" sz="2000" dirty="0">
              <a:solidFill>
                <a:schemeClr val="tx1"/>
              </a:solidFill>
              <a:latin typeface="Consolas" charset="0"/>
              <a:ea typeface="Consolas" charset="0"/>
              <a:cs typeface="Consolas" charset="0"/>
            </a:endParaRPr>
          </a:p>
        </p:txBody>
      </p:sp>
    </p:spTree>
    <p:extLst>
      <p:ext uri="{BB962C8B-B14F-4D97-AF65-F5344CB8AC3E}">
        <p14:creationId xmlns:p14="http://schemas.microsoft.com/office/powerpoint/2010/main" val="1082804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p:sp>
        <p:nvSpPr>
          <p:cNvPr id="5" name="Slide Number Placeholder 4"/>
          <p:cNvSpPr>
            <a:spLocks noGrp="1"/>
          </p:cNvSpPr>
          <p:nvPr>
            <p:ph type="sldNum" sz="quarter" idx="12"/>
          </p:nvPr>
        </p:nvSpPr>
        <p:spPr/>
        <p:txBody>
          <a:bodyPr/>
          <a:lstStyle/>
          <a:p>
            <a:fld id="{A2D5F323-9395-A24C-8003-89F99F5948AE}" type="slidenum">
              <a:rPr lang="en-US" smtClean="0"/>
              <a:pPr/>
              <a:t>18</a:t>
            </a:fld>
            <a:endParaRPr lang="en-US"/>
          </a:p>
        </p:txBody>
      </p:sp>
      <p:sp>
        <p:nvSpPr>
          <p:cNvPr id="6" name="Rectangle 5"/>
          <p:cNvSpPr/>
          <p:nvPr/>
        </p:nvSpPr>
        <p:spPr>
          <a:xfrm>
            <a:off x="540328" y="1160653"/>
            <a:ext cx="7730590" cy="5560822"/>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tx1"/>
                </a:solidFill>
                <a:latin typeface="Consolas" charset="0"/>
                <a:ea typeface="Consolas" charset="0"/>
                <a:cs typeface="Consolas" charset="0"/>
              </a:rPr>
              <a:t>#include &lt;</a:t>
            </a:r>
            <a:r>
              <a:rPr lang="en-US" sz="1400" dirty="0" err="1">
                <a:solidFill>
                  <a:schemeClr val="tx1"/>
                </a:solidFill>
                <a:latin typeface="Consolas" charset="0"/>
                <a:ea typeface="Consolas" charset="0"/>
                <a:cs typeface="Consolas" charset="0"/>
              </a:rPr>
              <a:t>iostream</a:t>
            </a:r>
            <a:r>
              <a:rPr lang="en-US" sz="1400" dirty="0">
                <a:solidFill>
                  <a:schemeClr val="tx1"/>
                </a:solidFill>
                <a:latin typeface="Consolas" charset="0"/>
                <a:ea typeface="Consolas" charset="0"/>
                <a:cs typeface="Consolas" charset="0"/>
              </a:rPr>
              <a:t>&gt;</a:t>
            </a:r>
          </a:p>
          <a:p>
            <a:r>
              <a:rPr lang="en-US" sz="1400" dirty="0">
                <a:solidFill>
                  <a:schemeClr val="tx1"/>
                </a:solidFill>
                <a:latin typeface="Consolas" charset="0"/>
                <a:ea typeface="Consolas" charset="0"/>
                <a:cs typeface="Consolas" charset="0"/>
              </a:rPr>
              <a:t>#include &lt;</a:t>
            </a:r>
            <a:r>
              <a:rPr lang="en-US" sz="1400" dirty="0" err="1">
                <a:solidFill>
                  <a:schemeClr val="tx1"/>
                </a:solidFill>
                <a:latin typeface="Consolas" charset="0"/>
                <a:ea typeface="Consolas" charset="0"/>
                <a:cs typeface="Consolas" charset="0"/>
              </a:rPr>
              <a:t>iomanip</a:t>
            </a:r>
            <a:r>
              <a:rPr lang="en-US" sz="1400" dirty="0">
                <a:solidFill>
                  <a:schemeClr val="tx1"/>
                </a:solidFill>
                <a:latin typeface="Consolas" charset="0"/>
                <a:ea typeface="Consolas" charset="0"/>
                <a:cs typeface="Consolas" charset="0"/>
              </a:rPr>
              <a:t>&gt;</a:t>
            </a:r>
          </a:p>
          <a:p>
            <a:r>
              <a:rPr lang="en-US" sz="1400" dirty="0">
                <a:solidFill>
                  <a:schemeClr val="tx1"/>
                </a:solidFill>
                <a:latin typeface="Consolas" charset="0"/>
                <a:ea typeface="Consolas" charset="0"/>
                <a:cs typeface="Consolas" charset="0"/>
              </a:rPr>
              <a:t>#include &lt;</a:t>
            </a:r>
            <a:r>
              <a:rPr lang="en-US" sz="1400" dirty="0" err="1">
                <a:solidFill>
                  <a:schemeClr val="tx1"/>
                </a:solidFill>
                <a:latin typeface="Consolas" charset="0"/>
                <a:ea typeface="Consolas" charset="0"/>
                <a:cs typeface="Consolas" charset="0"/>
              </a:rPr>
              <a:t>cstdlib</a:t>
            </a:r>
            <a:r>
              <a:rPr lang="en-US" sz="1400" dirty="0">
                <a:solidFill>
                  <a:schemeClr val="tx1"/>
                </a:solidFill>
                <a:latin typeface="Consolas" charset="0"/>
                <a:ea typeface="Consolas" charset="0"/>
                <a:cs typeface="Consolas" charset="0"/>
              </a:rPr>
              <a:t>&gt;</a:t>
            </a:r>
          </a:p>
          <a:p>
            <a:r>
              <a:rPr lang="en-US" sz="1400" dirty="0">
                <a:solidFill>
                  <a:schemeClr val="tx1"/>
                </a:solidFill>
                <a:latin typeface="Consolas" charset="0"/>
                <a:ea typeface="Consolas" charset="0"/>
                <a:cs typeface="Consolas" charset="0"/>
              </a:rPr>
              <a:t>#include &lt;</a:t>
            </a:r>
            <a:r>
              <a:rPr lang="en-US" sz="1400" dirty="0" err="1">
                <a:solidFill>
                  <a:schemeClr val="tx1"/>
                </a:solidFill>
                <a:latin typeface="Consolas" charset="0"/>
                <a:ea typeface="Consolas" charset="0"/>
                <a:cs typeface="Consolas" charset="0"/>
              </a:rPr>
              <a:t>ctime</a:t>
            </a:r>
            <a:r>
              <a:rPr lang="en-US" sz="1400" dirty="0">
                <a:solidFill>
                  <a:schemeClr val="tx1"/>
                </a:solidFill>
                <a:latin typeface="Consolas" charset="0"/>
                <a:ea typeface="Consolas" charset="0"/>
                <a:cs typeface="Consolas" charset="0"/>
              </a:rPr>
              <a:t>&gt;</a:t>
            </a:r>
          </a:p>
          <a:p>
            <a:r>
              <a:rPr lang="en-US" sz="1400" dirty="0">
                <a:solidFill>
                  <a:schemeClr val="tx1"/>
                </a:solidFill>
                <a:latin typeface="Consolas" charset="0"/>
                <a:ea typeface="Consolas" charset="0"/>
                <a:cs typeface="Consolas" charset="0"/>
              </a:rPr>
              <a:t>using namespace std;</a:t>
            </a:r>
          </a:p>
          <a:p>
            <a:endParaRPr lang="en-US" sz="1400" dirty="0">
              <a:solidFill>
                <a:schemeClr val="tx1"/>
              </a:solidFill>
              <a:latin typeface="Consolas" charset="0"/>
              <a:ea typeface="Consolas" charset="0"/>
              <a:cs typeface="Consolas" charset="0"/>
            </a:endParaRPr>
          </a:p>
          <a:p>
            <a:r>
              <a:rPr lang="en-US" sz="1400" dirty="0" err="1">
                <a:solidFill>
                  <a:schemeClr val="tx1"/>
                </a:solidFill>
                <a:latin typeface="Consolas" charset="0"/>
                <a:ea typeface="Consolas" charset="0"/>
                <a:cs typeface="Consolas" charset="0"/>
              </a:rPr>
              <a:t>int</a:t>
            </a:r>
            <a:r>
              <a:rPr lang="en-US" sz="1400" dirty="0">
                <a:solidFill>
                  <a:schemeClr val="tx1"/>
                </a:solidFill>
                <a:latin typeface="Consolas" charset="0"/>
                <a:ea typeface="Consolas" charset="0"/>
                <a:cs typeface="Consolas" charset="0"/>
              </a:rPr>
              <a:t> main()</a:t>
            </a:r>
          </a:p>
          <a:p>
            <a:r>
              <a:rPr lang="en-US" sz="1400" dirty="0">
                <a:solidFill>
                  <a:schemeClr val="tx1"/>
                </a:solidFill>
                <a:latin typeface="Consolas" charset="0"/>
                <a:ea typeface="Consolas" charset="0"/>
                <a:cs typeface="Consolas" charset="0"/>
              </a:rPr>
              <a:t>{</a:t>
            </a:r>
          </a:p>
          <a:p>
            <a:r>
              <a:rPr lang="en-US" sz="1400" dirty="0">
                <a:solidFill>
                  <a:schemeClr val="tx1"/>
                </a:solidFill>
                <a:latin typeface="Consolas" charset="0"/>
                <a:ea typeface="Consolas" charset="0"/>
                <a:cs typeface="Consolas" charset="0"/>
              </a:rPr>
              <a:t>    const </a:t>
            </a:r>
            <a:r>
              <a:rPr lang="en-US" sz="1400" dirty="0" err="1">
                <a:solidFill>
                  <a:schemeClr val="tx1"/>
                </a:solidFill>
                <a:latin typeface="Consolas" charset="0"/>
                <a:ea typeface="Consolas" charset="0"/>
                <a:cs typeface="Consolas" charset="0"/>
              </a:rPr>
              <a:t>int</a:t>
            </a:r>
            <a:r>
              <a:rPr lang="en-US" sz="1400" dirty="0">
                <a:solidFill>
                  <a:schemeClr val="tx1"/>
                </a:solidFill>
                <a:latin typeface="Consolas" charset="0"/>
                <a:ea typeface="Consolas" charset="0"/>
                <a:cs typeface="Consolas" charset="0"/>
              </a:rPr>
              <a:t> </a:t>
            </a:r>
            <a:r>
              <a:rPr lang="en-US" sz="1400" dirty="0" err="1">
                <a:solidFill>
                  <a:schemeClr val="tx1"/>
                </a:solidFill>
                <a:latin typeface="Consolas" charset="0"/>
                <a:ea typeface="Consolas" charset="0"/>
                <a:cs typeface="Consolas" charset="0"/>
              </a:rPr>
              <a:t>arraySize</a:t>
            </a:r>
            <a:r>
              <a:rPr lang="en-US" sz="1400" dirty="0">
                <a:solidFill>
                  <a:schemeClr val="tx1"/>
                </a:solidFill>
                <a:latin typeface="Consolas" charset="0"/>
                <a:ea typeface="Consolas" charset="0"/>
                <a:cs typeface="Consolas" charset="0"/>
              </a:rPr>
              <a:t> = 7;            </a:t>
            </a:r>
            <a:r>
              <a:rPr lang="en-US" sz="1400" dirty="0">
                <a:solidFill>
                  <a:schemeClr val="tx1">
                    <a:lumMod val="50000"/>
                    <a:lumOff val="50000"/>
                  </a:schemeClr>
                </a:solidFill>
                <a:latin typeface="Consolas" charset="0"/>
                <a:ea typeface="Consolas" charset="0"/>
                <a:cs typeface="Consolas" charset="0"/>
              </a:rPr>
              <a:t>// ignore element zero</a:t>
            </a:r>
          </a:p>
          <a:p>
            <a:r>
              <a:rPr lang="en-US" sz="1400" dirty="0">
                <a:solidFill>
                  <a:schemeClr val="tx1"/>
                </a:solidFill>
                <a:latin typeface="Consolas" charset="0"/>
                <a:ea typeface="Consolas" charset="0"/>
                <a:cs typeface="Consolas" charset="0"/>
              </a:rPr>
              <a:t>    </a:t>
            </a:r>
            <a:r>
              <a:rPr lang="en-US" sz="1400" dirty="0" err="1">
                <a:solidFill>
                  <a:schemeClr val="tx1"/>
                </a:solidFill>
                <a:latin typeface="Consolas" charset="0"/>
                <a:ea typeface="Consolas" charset="0"/>
                <a:cs typeface="Consolas" charset="0"/>
              </a:rPr>
              <a:t>int</a:t>
            </a:r>
            <a:r>
              <a:rPr lang="en-US" sz="1400" dirty="0">
                <a:solidFill>
                  <a:schemeClr val="tx1"/>
                </a:solidFill>
                <a:latin typeface="Consolas" charset="0"/>
                <a:ea typeface="Consolas" charset="0"/>
                <a:cs typeface="Consolas" charset="0"/>
              </a:rPr>
              <a:t> </a:t>
            </a:r>
            <a:r>
              <a:rPr lang="en-US" sz="1400" b="1" dirty="0">
                <a:solidFill>
                  <a:schemeClr val="tx1"/>
                </a:solidFill>
                <a:latin typeface="Consolas" charset="0"/>
                <a:ea typeface="Consolas" charset="0"/>
                <a:cs typeface="Consolas" charset="0"/>
              </a:rPr>
              <a:t>frequency[</a:t>
            </a:r>
            <a:r>
              <a:rPr lang="en-US" sz="1400" b="1" dirty="0" err="1">
                <a:solidFill>
                  <a:schemeClr val="tx1"/>
                </a:solidFill>
                <a:latin typeface="Consolas" charset="0"/>
                <a:ea typeface="Consolas" charset="0"/>
                <a:cs typeface="Consolas" charset="0"/>
              </a:rPr>
              <a:t>arraySize</a:t>
            </a:r>
            <a:r>
              <a:rPr lang="en-US" sz="1400" b="1" dirty="0">
                <a:solidFill>
                  <a:schemeClr val="tx1"/>
                </a:solidFill>
                <a:latin typeface="Consolas" charset="0"/>
                <a:ea typeface="Consolas" charset="0"/>
                <a:cs typeface="Consolas" charset="0"/>
              </a:rPr>
              <a:t>]</a:t>
            </a:r>
            <a:r>
              <a:rPr lang="en-US" sz="1400" dirty="0">
                <a:solidFill>
                  <a:schemeClr val="tx1"/>
                </a:solidFill>
                <a:latin typeface="Consolas" charset="0"/>
                <a:ea typeface="Consolas" charset="0"/>
                <a:cs typeface="Consolas" charset="0"/>
              </a:rPr>
              <a:t> = {};      </a:t>
            </a:r>
            <a:r>
              <a:rPr lang="en-US" sz="1400" dirty="0">
                <a:solidFill>
                  <a:schemeClr val="tx1">
                    <a:lumMod val="50000"/>
                    <a:lumOff val="50000"/>
                  </a:schemeClr>
                </a:solidFill>
                <a:latin typeface="Consolas" charset="0"/>
                <a:ea typeface="Consolas" charset="0"/>
                <a:cs typeface="Consolas" charset="0"/>
              </a:rPr>
              <a:t>// initialize elements to 0</a:t>
            </a:r>
          </a:p>
          <a:p>
            <a:endParaRPr lang="en-US" sz="1400" dirty="0">
              <a:solidFill>
                <a:schemeClr val="tx1"/>
              </a:solidFill>
              <a:latin typeface="Consolas" charset="0"/>
              <a:ea typeface="Consolas" charset="0"/>
              <a:cs typeface="Consolas" charset="0"/>
            </a:endParaRPr>
          </a:p>
          <a:p>
            <a:r>
              <a:rPr lang="en-US" sz="1400" dirty="0">
                <a:solidFill>
                  <a:schemeClr val="tx1"/>
                </a:solidFill>
                <a:latin typeface="Consolas" charset="0"/>
                <a:ea typeface="Consolas" charset="0"/>
                <a:cs typeface="Consolas" charset="0"/>
              </a:rPr>
              <a:t>    </a:t>
            </a:r>
            <a:r>
              <a:rPr lang="en-US" sz="1400" dirty="0" err="1">
                <a:solidFill>
                  <a:schemeClr val="tx1"/>
                </a:solidFill>
                <a:latin typeface="Consolas" charset="0"/>
                <a:ea typeface="Consolas" charset="0"/>
                <a:cs typeface="Consolas" charset="0"/>
              </a:rPr>
              <a:t>srand</a:t>
            </a:r>
            <a:r>
              <a:rPr lang="en-US" sz="1400" dirty="0">
                <a:solidFill>
                  <a:schemeClr val="tx1"/>
                </a:solidFill>
                <a:latin typeface="Consolas" charset="0"/>
                <a:ea typeface="Consolas" charset="0"/>
                <a:cs typeface="Consolas" charset="0"/>
              </a:rPr>
              <a:t>( time(0) );   </a:t>
            </a:r>
            <a:r>
              <a:rPr lang="en-US" sz="1400" dirty="0">
                <a:solidFill>
                  <a:schemeClr val="tx1">
                    <a:lumMod val="50000"/>
                    <a:lumOff val="50000"/>
                  </a:schemeClr>
                </a:solidFill>
                <a:latin typeface="Consolas" charset="0"/>
                <a:ea typeface="Consolas" charset="0"/>
                <a:cs typeface="Consolas" charset="0"/>
              </a:rPr>
              <a:t>// seed random number generator</a:t>
            </a:r>
          </a:p>
          <a:p>
            <a:endParaRPr lang="en-US" sz="1400" dirty="0">
              <a:solidFill>
                <a:schemeClr val="tx1"/>
              </a:solidFill>
              <a:latin typeface="Consolas" charset="0"/>
              <a:ea typeface="Consolas" charset="0"/>
              <a:cs typeface="Consolas" charset="0"/>
            </a:endParaRPr>
          </a:p>
          <a:p>
            <a:r>
              <a:rPr lang="en-US" sz="1400" dirty="0">
                <a:solidFill>
                  <a:schemeClr val="tx1">
                    <a:lumMod val="50000"/>
                    <a:lumOff val="50000"/>
                  </a:schemeClr>
                </a:solidFill>
                <a:latin typeface="Consolas" charset="0"/>
                <a:ea typeface="Consolas" charset="0"/>
                <a:cs typeface="Consolas" charset="0"/>
              </a:rPr>
              <a:t>    // roll die 6,000,000 times; </a:t>
            </a:r>
            <a:r>
              <a:rPr lang="en-US" sz="1400" b="1" dirty="0">
                <a:solidFill>
                  <a:schemeClr val="tx1">
                    <a:lumMod val="50000"/>
                    <a:lumOff val="50000"/>
                  </a:schemeClr>
                </a:solidFill>
                <a:latin typeface="Consolas" charset="0"/>
                <a:ea typeface="Consolas" charset="0"/>
                <a:cs typeface="Consolas" charset="0"/>
              </a:rPr>
              <a:t>use die value as frequency index</a:t>
            </a:r>
          </a:p>
          <a:p>
            <a:r>
              <a:rPr lang="en-US" sz="1400" dirty="0">
                <a:solidFill>
                  <a:schemeClr val="tx1"/>
                </a:solidFill>
                <a:latin typeface="Consolas" charset="0"/>
                <a:ea typeface="Consolas" charset="0"/>
                <a:cs typeface="Consolas" charset="0"/>
              </a:rPr>
              <a:t>    for (</a:t>
            </a:r>
            <a:r>
              <a:rPr lang="en-US" sz="1400" dirty="0" err="1">
                <a:solidFill>
                  <a:schemeClr val="tx1"/>
                </a:solidFill>
                <a:latin typeface="Consolas" charset="0"/>
                <a:ea typeface="Consolas" charset="0"/>
                <a:cs typeface="Consolas" charset="0"/>
              </a:rPr>
              <a:t>int</a:t>
            </a:r>
            <a:r>
              <a:rPr lang="en-US" sz="1400" dirty="0">
                <a:solidFill>
                  <a:schemeClr val="tx1"/>
                </a:solidFill>
                <a:latin typeface="Consolas" charset="0"/>
                <a:ea typeface="Consolas" charset="0"/>
                <a:cs typeface="Consolas" charset="0"/>
              </a:rPr>
              <a:t> roll = 1; roll &lt;= 6000000; ++roll)</a:t>
            </a:r>
          </a:p>
          <a:p>
            <a:r>
              <a:rPr lang="en-US" sz="1400" dirty="0">
                <a:solidFill>
                  <a:schemeClr val="tx1"/>
                </a:solidFill>
                <a:latin typeface="Consolas" charset="0"/>
                <a:ea typeface="Consolas" charset="0"/>
                <a:cs typeface="Consolas" charset="0"/>
              </a:rPr>
              <a:t>        </a:t>
            </a:r>
            <a:r>
              <a:rPr lang="en-US" sz="1400" b="1" dirty="0">
                <a:solidFill>
                  <a:schemeClr val="tx1"/>
                </a:solidFill>
                <a:latin typeface="Consolas" charset="0"/>
                <a:ea typeface="Consolas" charset="0"/>
                <a:cs typeface="Consolas" charset="0"/>
              </a:rPr>
              <a:t>++frequency[ </a:t>
            </a:r>
            <a:r>
              <a:rPr lang="en-US" sz="1400" b="1" dirty="0">
                <a:solidFill>
                  <a:schemeClr val="accent6">
                    <a:lumMod val="75000"/>
                  </a:schemeClr>
                </a:solidFill>
                <a:latin typeface="Consolas" charset="0"/>
                <a:ea typeface="Consolas" charset="0"/>
                <a:cs typeface="Consolas" charset="0"/>
              </a:rPr>
              <a:t>1 + rand() % 6 </a:t>
            </a:r>
            <a:r>
              <a:rPr lang="en-US" sz="1400" b="1" dirty="0">
                <a:solidFill>
                  <a:schemeClr val="tx1"/>
                </a:solidFill>
                <a:latin typeface="Consolas" charset="0"/>
                <a:ea typeface="Consolas" charset="0"/>
                <a:cs typeface="Consolas" charset="0"/>
              </a:rPr>
              <a:t>];</a:t>
            </a:r>
          </a:p>
          <a:p>
            <a:endParaRPr lang="en-US" sz="1400" dirty="0">
              <a:solidFill>
                <a:schemeClr val="tx1"/>
              </a:solidFill>
              <a:latin typeface="Consolas" charset="0"/>
              <a:ea typeface="Consolas" charset="0"/>
              <a:cs typeface="Consolas" charset="0"/>
            </a:endParaRPr>
          </a:p>
          <a:p>
            <a:r>
              <a:rPr lang="en-US" sz="1400" dirty="0">
                <a:solidFill>
                  <a:schemeClr val="tx1"/>
                </a:solidFill>
                <a:latin typeface="Consolas" charset="0"/>
                <a:ea typeface="Consolas" charset="0"/>
                <a:cs typeface="Consolas" charset="0"/>
              </a:rPr>
              <a:t>    </a:t>
            </a:r>
            <a:r>
              <a:rPr lang="en-US" sz="1400" dirty="0" err="1">
                <a:solidFill>
                  <a:schemeClr val="tx1"/>
                </a:solidFill>
                <a:latin typeface="Consolas" charset="0"/>
                <a:ea typeface="Consolas" charset="0"/>
                <a:cs typeface="Consolas" charset="0"/>
              </a:rPr>
              <a:t>cout</a:t>
            </a:r>
            <a:r>
              <a:rPr lang="en-US" sz="1400" dirty="0">
                <a:solidFill>
                  <a:schemeClr val="tx1"/>
                </a:solidFill>
                <a:latin typeface="Consolas" charset="0"/>
                <a:ea typeface="Consolas" charset="0"/>
                <a:cs typeface="Consolas" charset="0"/>
              </a:rPr>
              <a:t> &lt;&lt; "Face" &lt;&lt; </a:t>
            </a:r>
            <a:r>
              <a:rPr lang="en-US" sz="1400" dirty="0" err="1">
                <a:solidFill>
                  <a:schemeClr val="tx1"/>
                </a:solidFill>
                <a:latin typeface="Consolas" charset="0"/>
                <a:ea typeface="Consolas" charset="0"/>
                <a:cs typeface="Consolas" charset="0"/>
              </a:rPr>
              <a:t>setw</a:t>
            </a:r>
            <a:r>
              <a:rPr lang="en-US" sz="1400" dirty="0">
                <a:solidFill>
                  <a:schemeClr val="tx1"/>
                </a:solidFill>
                <a:latin typeface="Consolas" charset="0"/>
                <a:ea typeface="Consolas" charset="0"/>
                <a:cs typeface="Consolas" charset="0"/>
              </a:rPr>
              <a:t>(13) &lt;&lt; "Frequency" &lt;&lt; </a:t>
            </a:r>
            <a:r>
              <a:rPr lang="en-US" sz="1400" dirty="0" err="1">
                <a:solidFill>
                  <a:schemeClr val="tx1"/>
                </a:solidFill>
                <a:latin typeface="Consolas" charset="0"/>
                <a:ea typeface="Consolas" charset="0"/>
                <a:cs typeface="Consolas" charset="0"/>
              </a:rPr>
              <a:t>endl</a:t>
            </a:r>
            <a:r>
              <a:rPr lang="en-US" sz="1400" dirty="0">
                <a:solidFill>
                  <a:schemeClr val="tx1"/>
                </a:solidFill>
                <a:latin typeface="Consolas" charset="0"/>
                <a:ea typeface="Consolas" charset="0"/>
                <a:cs typeface="Consolas" charset="0"/>
              </a:rPr>
              <a:t>;</a:t>
            </a:r>
          </a:p>
          <a:p>
            <a:endParaRPr lang="en-US" sz="1400" dirty="0">
              <a:solidFill>
                <a:schemeClr val="tx1"/>
              </a:solidFill>
              <a:latin typeface="Consolas" charset="0"/>
              <a:ea typeface="Consolas" charset="0"/>
              <a:cs typeface="Consolas" charset="0"/>
            </a:endParaRPr>
          </a:p>
          <a:p>
            <a:r>
              <a:rPr lang="en-US" sz="1400" dirty="0">
                <a:solidFill>
                  <a:schemeClr val="tx1">
                    <a:lumMod val="50000"/>
                    <a:lumOff val="50000"/>
                  </a:schemeClr>
                </a:solidFill>
                <a:latin typeface="Consolas" charset="0"/>
                <a:ea typeface="Consolas" charset="0"/>
                <a:cs typeface="Consolas" charset="0"/>
              </a:rPr>
              <a:t>    // output each array element's value</a:t>
            </a:r>
          </a:p>
          <a:p>
            <a:r>
              <a:rPr lang="en-US" sz="1400" dirty="0">
                <a:solidFill>
                  <a:schemeClr val="tx1"/>
                </a:solidFill>
                <a:latin typeface="Consolas" charset="0"/>
                <a:ea typeface="Consolas" charset="0"/>
                <a:cs typeface="Consolas" charset="0"/>
              </a:rPr>
              <a:t>    for ( </a:t>
            </a:r>
            <a:r>
              <a:rPr lang="en-US" sz="1400" dirty="0" err="1">
                <a:solidFill>
                  <a:schemeClr val="tx1"/>
                </a:solidFill>
                <a:latin typeface="Consolas" charset="0"/>
                <a:ea typeface="Consolas" charset="0"/>
                <a:cs typeface="Consolas" charset="0"/>
              </a:rPr>
              <a:t>int</a:t>
            </a:r>
            <a:r>
              <a:rPr lang="en-US" sz="1400" dirty="0">
                <a:solidFill>
                  <a:schemeClr val="tx1"/>
                </a:solidFill>
                <a:latin typeface="Consolas" charset="0"/>
                <a:ea typeface="Consolas" charset="0"/>
                <a:cs typeface="Consolas" charset="0"/>
              </a:rPr>
              <a:t> face = 1; face &lt; </a:t>
            </a:r>
            <a:r>
              <a:rPr lang="en-US" sz="1400" dirty="0" err="1">
                <a:solidFill>
                  <a:schemeClr val="tx1"/>
                </a:solidFill>
                <a:latin typeface="Consolas" charset="0"/>
                <a:ea typeface="Consolas" charset="0"/>
                <a:cs typeface="Consolas" charset="0"/>
              </a:rPr>
              <a:t>arraySize</a:t>
            </a:r>
            <a:r>
              <a:rPr lang="en-US" sz="1400" dirty="0">
                <a:solidFill>
                  <a:schemeClr val="tx1"/>
                </a:solidFill>
                <a:latin typeface="Consolas" charset="0"/>
                <a:ea typeface="Consolas" charset="0"/>
                <a:cs typeface="Consolas" charset="0"/>
              </a:rPr>
              <a:t>; ++face )</a:t>
            </a:r>
          </a:p>
          <a:p>
            <a:r>
              <a:rPr lang="en-US" sz="1400" dirty="0">
                <a:solidFill>
                  <a:schemeClr val="tx1"/>
                </a:solidFill>
                <a:latin typeface="Consolas" charset="0"/>
                <a:ea typeface="Consolas" charset="0"/>
                <a:cs typeface="Consolas" charset="0"/>
              </a:rPr>
              <a:t>        </a:t>
            </a:r>
            <a:r>
              <a:rPr lang="en-US" sz="1400" dirty="0" err="1">
                <a:solidFill>
                  <a:schemeClr val="tx1"/>
                </a:solidFill>
                <a:latin typeface="Consolas" charset="0"/>
                <a:ea typeface="Consolas" charset="0"/>
                <a:cs typeface="Consolas" charset="0"/>
              </a:rPr>
              <a:t>cout</a:t>
            </a:r>
            <a:r>
              <a:rPr lang="en-US" sz="1400" dirty="0">
                <a:solidFill>
                  <a:schemeClr val="tx1"/>
                </a:solidFill>
                <a:latin typeface="Consolas" charset="0"/>
                <a:ea typeface="Consolas" charset="0"/>
                <a:cs typeface="Consolas" charset="0"/>
              </a:rPr>
              <a:t> &lt;&lt; </a:t>
            </a:r>
            <a:r>
              <a:rPr lang="en-US" sz="1400" dirty="0" err="1">
                <a:solidFill>
                  <a:schemeClr val="tx1"/>
                </a:solidFill>
                <a:latin typeface="Consolas" charset="0"/>
                <a:ea typeface="Consolas" charset="0"/>
                <a:cs typeface="Consolas" charset="0"/>
              </a:rPr>
              <a:t>setw</a:t>
            </a:r>
            <a:r>
              <a:rPr lang="en-US" sz="1400" dirty="0">
                <a:solidFill>
                  <a:schemeClr val="tx1"/>
                </a:solidFill>
                <a:latin typeface="Consolas" charset="0"/>
                <a:ea typeface="Consolas" charset="0"/>
                <a:cs typeface="Consolas" charset="0"/>
              </a:rPr>
              <a:t>(4) &lt;&lt; face &lt;&lt; </a:t>
            </a:r>
            <a:r>
              <a:rPr lang="en-US" sz="1400" dirty="0" err="1">
                <a:solidFill>
                  <a:schemeClr val="tx1"/>
                </a:solidFill>
                <a:latin typeface="Consolas" charset="0"/>
                <a:ea typeface="Consolas" charset="0"/>
                <a:cs typeface="Consolas" charset="0"/>
              </a:rPr>
              <a:t>setw</a:t>
            </a:r>
            <a:r>
              <a:rPr lang="en-US" sz="1400" dirty="0">
                <a:solidFill>
                  <a:schemeClr val="tx1"/>
                </a:solidFill>
                <a:latin typeface="Consolas" charset="0"/>
                <a:ea typeface="Consolas" charset="0"/>
                <a:cs typeface="Consolas" charset="0"/>
              </a:rPr>
              <a:t>(13) &lt;&lt; frequency[face] </a:t>
            </a:r>
            <a:br>
              <a:rPr lang="en-US" sz="1400" dirty="0">
                <a:solidFill>
                  <a:schemeClr val="tx1"/>
                </a:solidFill>
                <a:latin typeface="Consolas" charset="0"/>
                <a:ea typeface="Consolas" charset="0"/>
                <a:cs typeface="Consolas" charset="0"/>
              </a:rPr>
            </a:br>
            <a:r>
              <a:rPr lang="en-US" sz="1400" dirty="0">
                <a:solidFill>
                  <a:schemeClr val="tx1"/>
                </a:solidFill>
                <a:latin typeface="Consolas" charset="0"/>
                <a:ea typeface="Consolas" charset="0"/>
                <a:cs typeface="Consolas" charset="0"/>
              </a:rPr>
              <a:t>                      &lt;&lt; </a:t>
            </a:r>
            <a:r>
              <a:rPr lang="en-US" sz="1400" dirty="0" err="1">
                <a:solidFill>
                  <a:schemeClr val="tx1"/>
                </a:solidFill>
                <a:latin typeface="Consolas" charset="0"/>
                <a:ea typeface="Consolas" charset="0"/>
                <a:cs typeface="Consolas" charset="0"/>
              </a:rPr>
              <a:t>endl</a:t>
            </a:r>
            <a:r>
              <a:rPr lang="en-US" sz="1400" dirty="0">
                <a:solidFill>
                  <a:schemeClr val="tx1"/>
                </a:solidFill>
                <a:latin typeface="Consolas" charset="0"/>
                <a:ea typeface="Consolas" charset="0"/>
                <a:cs typeface="Consolas" charset="0"/>
              </a:rPr>
              <a:t>;</a:t>
            </a:r>
          </a:p>
          <a:p>
            <a:endParaRPr lang="en-US" sz="1400" dirty="0">
              <a:solidFill>
                <a:schemeClr val="tx1"/>
              </a:solidFill>
              <a:latin typeface="Consolas" charset="0"/>
              <a:ea typeface="Consolas" charset="0"/>
              <a:cs typeface="Consolas" charset="0"/>
            </a:endParaRPr>
          </a:p>
          <a:p>
            <a:r>
              <a:rPr lang="en-US" sz="1400" dirty="0">
                <a:solidFill>
                  <a:schemeClr val="tx1"/>
                </a:solidFill>
                <a:latin typeface="Consolas" charset="0"/>
                <a:ea typeface="Consolas" charset="0"/>
                <a:cs typeface="Consolas" charset="0"/>
              </a:rPr>
              <a:t>    return 0;</a:t>
            </a:r>
          </a:p>
          <a:p>
            <a:r>
              <a:rPr lang="en-US" sz="1400" dirty="0">
                <a:solidFill>
                  <a:schemeClr val="tx1"/>
                </a:solidFill>
                <a:latin typeface="Consolas" charset="0"/>
                <a:ea typeface="Consolas" charset="0"/>
                <a:cs typeface="Consolas" charset="0"/>
              </a:rPr>
              <a:t>}</a:t>
            </a:r>
          </a:p>
        </p:txBody>
      </p:sp>
    </p:spTree>
    <p:extLst>
      <p:ext uri="{BB962C8B-B14F-4D97-AF65-F5344CB8AC3E}">
        <p14:creationId xmlns:p14="http://schemas.microsoft.com/office/powerpoint/2010/main" val="26190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p>
        </p:txBody>
      </p:sp>
      <p:sp>
        <p:nvSpPr>
          <p:cNvPr id="3" name="Content Placeholder 2"/>
          <p:cNvSpPr>
            <a:spLocks noGrp="1"/>
          </p:cNvSpPr>
          <p:nvPr>
            <p:ph idx="1"/>
          </p:nvPr>
        </p:nvSpPr>
        <p:spPr>
          <a:xfrm>
            <a:off x="457200" y="1417638"/>
            <a:ext cx="8229600" cy="4769435"/>
          </a:xfrm>
        </p:spPr>
        <p:txBody>
          <a:bodyPr>
            <a:normAutofit fontScale="77500" lnSpcReduction="20000"/>
          </a:bodyPr>
          <a:lstStyle/>
          <a:p>
            <a:pPr marL="457200" indent="-457200">
              <a:spcAft>
                <a:spcPts val="1200"/>
              </a:spcAft>
              <a:buFont typeface="+mj-lt"/>
              <a:buAutoNum type="arabicPeriod"/>
            </a:pPr>
            <a:r>
              <a:rPr lang="en-US" dirty="0"/>
              <a:t>Write a program to initialize an array with the integers 1-10 and compute the sum of the 10 numbers.</a:t>
            </a:r>
          </a:p>
          <a:p>
            <a:pPr marL="457200" indent="-457200">
              <a:spcAft>
                <a:spcPts val="1200"/>
              </a:spcAft>
              <a:buFont typeface="+mj-lt"/>
              <a:buAutoNum type="arabicPeriod"/>
            </a:pPr>
            <a:r>
              <a:rPr lang="en-US" dirty="0"/>
              <a:t>Write a program to initialize an array with the first 10 odd integers starting from 1, and compute the product of the 10 numbers.</a:t>
            </a:r>
          </a:p>
          <a:p>
            <a:pPr marL="457200" indent="-457200">
              <a:spcAft>
                <a:spcPts val="1200"/>
              </a:spcAft>
              <a:buFont typeface="+mj-lt"/>
              <a:buAutoNum type="arabicPeriod"/>
            </a:pPr>
            <a:r>
              <a:rPr lang="en-US" dirty="0"/>
              <a:t>Write a program to initialize an array with the 10 characters ‘a’ to ‘j’ and print them out in reverse.</a:t>
            </a:r>
          </a:p>
          <a:p>
            <a:pPr marL="457200" indent="-457200">
              <a:spcAft>
                <a:spcPts val="1200"/>
              </a:spcAft>
              <a:buFont typeface="+mj-lt"/>
              <a:buAutoNum type="arabicPeriod"/>
            </a:pPr>
            <a:r>
              <a:rPr lang="en-US" dirty="0"/>
              <a:t>Write a program to get 10 input numbers from the users, print them out in reverse, and print out their sum.</a:t>
            </a:r>
          </a:p>
          <a:p>
            <a:pPr marL="457200" indent="-457200">
              <a:spcAft>
                <a:spcPts val="1200"/>
              </a:spcAft>
              <a:buFont typeface="+mj-lt"/>
              <a:buAutoNum type="arabicPeriod"/>
            </a:pPr>
            <a:r>
              <a:rPr lang="en-US" dirty="0"/>
              <a:t>Write a program to get input integers from the user repeatedly until the user enters 0.  Your program should count the number of 1, 2, 3, 4, 5, 6 input by the user and print the frequencies out. </a:t>
            </a:r>
          </a:p>
          <a:p>
            <a:endParaRPr lang="en-US" dirty="0"/>
          </a:p>
        </p:txBody>
      </p:sp>
      <p:sp>
        <p:nvSpPr>
          <p:cNvPr id="4" name="Slide Number Placeholder 3"/>
          <p:cNvSpPr>
            <a:spLocks noGrp="1"/>
          </p:cNvSpPr>
          <p:nvPr>
            <p:ph type="sldNum" sz="quarter" idx="12"/>
          </p:nvPr>
        </p:nvSpPr>
        <p:spPr/>
        <p:txBody>
          <a:bodyPr/>
          <a:lstStyle/>
          <a:p>
            <a:fld id="{A2D5F323-9395-A24C-8003-89F99F5948AE}" type="slidenum">
              <a:rPr lang="en-US" smtClean="0"/>
              <a:pPr/>
              <a:t>19</a:t>
            </a:fld>
            <a:endParaRPr lang="en-US" dirty="0"/>
          </a:p>
        </p:txBody>
      </p:sp>
      <p:sp>
        <p:nvSpPr>
          <p:cNvPr id="6" name="TextBox 5"/>
          <p:cNvSpPr txBox="1"/>
          <p:nvPr/>
        </p:nvSpPr>
        <p:spPr>
          <a:xfrm>
            <a:off x="909038" y="6187073"/>
            <a:ext cx="6899938" cy="338554"/>
          </a:xfrm>
          <a:prstGeom prst="rect">
            <a:avLst/>
          </a:prstGeom>
          <a:noFill/>
        </p:spPr>
        <p:txBody>
          <a:bodyPr wrap="square" rtlCol="0">
            <a:spAutoFit/>
          </a:bodyPr>
          <a:lstStyle/>
          <a:p>
            <a:r>
              <a:rPr lang="en-US" sz="1600" dirty="0">
                <a:latin typeface="Avenir Next Condensed" charset="0"/>
                <a:ea typeface="Avenir Next Condensed" charset="0"/>
                <a:cs typeface="Avenir Next Condensed" charset="0"/>
              </a:rPr>
              <a:t>* Compare question 5 to the dice-rolling example in the previous slide.</a:t>
            </a:r>
          </a:p>
        </p:txBody>
      </p:sp>
    </p:spTree>
    <p:extLst>
      <p:ext uri="{BB962C8B-B14F-4D97-AF65-F5344CB8AC3E}">
        <p14:creationId xmlns:p14="http://schemas.microsoft.com/office/powerpoint/2010/main" val="1015792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we going to learn?</a:t>
            </a:r>
          </a:p>
        </p:txBody>
      </p:sp>
      <p:sp>
        <p:nvSpPr>
          <p:cNvPr id="3" name="Content Placeholder 2"/>
          <p:cNvSpPr>
            <a:spLocks noGrp="1"/>
          </p:cNvSpPr>
          <p:nvPr>
            <p:ph idx="1"/>
          </p:nvPr>
        </p:nvSpPr>
        <p:spPr>
          <a:xfrm>
            <a:off x="457200" y="1600200"/>
            <a:ext cx="8229600" cy="4756150"/>
          </a:xfrm>
        </p:spPr>
        <p:txBody>
          <a:bodyPr>
            <a:normAutofit/>
          </a:bodyPr>
          <a:lstStyle/>
          <a:p>
            <a:pPr marL="0" indent="0">
              <a:buNone/>
            </a:pPr>
            <a:r>
              <a:rPr lang="en-US" dirty="0"/>
              <a:t>Array</a:t>
            </a:r>
          </a:p>
          <a:p>
            <a:pPr marL="0" indent="0">
              <a:buNone/>
            </a:pPr>
            <a:r>
              <a:rPr lang="en-US" dirty="0"/>
              <a:t>Passing array elements to functions</a:t>
            </a:r>
          </a:p>
          <a:p>
            <a:pPr marL="0" indent="0">
              <a:buNone/>
            </a:pPr>
            <a:r>
              <a:rPr lang="en-US" dirty="0"/>
              <a:t>Passing array to functions</a:t>
            </a:r>
          </a:p>
          <a:p>
            <a:pPr marL="0" indent="0">
              <a:buNone/>
            </a:pPr>
            <a:endParaRPr lang="en-US" dirty="0"/>
          </a:p>
          <a:p>
            <a:pPr marL="0" indent="0">
              <a:buNone/>
            </a:pPr>
            <a:r>
              <a:rPr lang="en-US" sz="2000" dirty="0"/>
              <a:t>Note: </a:t>
            </a:r>
            <a:r>
              <a:rPr lang="en-US" sz="2000" b="1" dirty="0">
                <a:solidFill>
                  <a:schemeClr val="accent6">
                    <a:lumMod val="75000"/>
                  </a:schemeClr>
                </a:solidFill>
              </a:rPr>
              <a:t>Array </a:t>
            </a:r>
            <a:r>
              <a:rPr lang="en-US" sz="2000" dirty="0"/>
              <a:t>is a basic data structure for storing a collection of objects of the same data type.  You will also learn about the array basics in this module and then some array operations like searching and sorting of elements stored in an array, as well as 2D arrays, in the next module.</a:t>
            </a:r>
          </a:p>
          <a:p>
            <a:pPr marL="0" indent="0">
              <a:buNone/>
            </a:pP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2</a:t>
            </a:fld>
            <a:endParaRPr lang="en-US" dirty="0"/>
          </a:p>
        </p:txBody>
      </p:sp>
    </p:spTree>
    <p:extLst>
      <p:ext uri="{BB962C8B-B14F-4D97-AF65-F5344CB8AC3E}">
        <p14:creationId xmlns:p14="http://schemas.microsoft.com/office/powerpoint/2010/main" val="2020013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Passing </a:t>
            </a:r>
            <a:r>
              <a:rPr lang="en-US" dirty="0"/>
              <a:t>Array Elements </a:t>
            </a:r>
            <a:r>
              <a:rPr lang="en-US" sz="3600" dirty="0"/>
              <a:t>to </a:t>
            </a:r>
            <a:r>
              <a:rPr lang="en-US" dirty="0"/>
              <a:t>Functions</a:t>
            </a:r>
          </a:p>
        </p:txBody>
      </p:sp>
      <p:sp>
        <p:nvSpPr>
          <p:cNvPr id="3" name="Content Placeholder 2"/>
          <p:cNvSpPr>
            <a:spLocks noGrp="1"/>
          </p:cNvSpPr>
          <p:nvPr>
            <p:ph idx="1"/>
          </p:nvPr>
        </p:nvSpPr>
        <p:spPr/>
        <p:txBody>
          <a:bodyPr/>
          <a:lstStyle/>
          <a:p>
            <a:r>
              <a:rPr lang="en-US" dirty="0"/>
              <a:t>Like regular variables, array elements can be passed to a function either </a:t>
            </a:r>
            <a:r>
              <a:rPr lang="en-US" dirty="0">
                <a:solidFill>
                  <a:schemeClr val="accent6">
                    <a:lumMod val="75000"/>
                  </a:schemeClr>
                </a:solidFill>
              </a:rPr>
              <a:t>by value</a:t>
            </a:r>
            <a:r>
              <a:rPr lang="en-US" dirty="0"/>
              <a:t> or </a:t>
            </a:r>
            <a:r>
              <a:rPr lang="en-US" dirty="0">
                <a:solidFill>
                  <a:schemeClr val="accent6">
                    <a:lumMod val="75000"/>
                  </a:schemeClr>
                </a:solidFill>
              </a:rPr>
              <a:t>by reference</a:t>
            </a:r>
            <a:r>
              <a:rPr lang="en-US" dirty="0"/>
              <a:t>.</a:t>
            </a:r>
          </a:p>
        </p:txBody>
      </p:sp>
      <p:sp>
        <p:nvSpPr>
          <p:cNvPr id="5" name="Slide Number Placeholder 4"/>
          <p:cNvSpPr>
            <a:spLocks noGrp="1"/>
          </p:cNvSpPr>
          <p:nvPr>
            <p:ph type="sldNum" sz="quarter" idx="12"/>
          </p:nvPr>
        </p:nvSpPr>
        <p:spPr/>
        <p:txBody>
          <a:bodyPr/>
          <a:lstStyle/>
          <a:p>
            <a:fld id="{A2D5F323-9395-A24C-8003-89F99F5948AE}" type="slidenum">
              <a:rPr lang="en-US" smtClean="0"/>
              <a:pPr/>
              <a:t>20</a:t>
            </a:fld>
            <a:endParaRPr lang="en-US"/>
          </a:p>
        </p:txBody>
      </p:sp>
      <p:sp>
        <p:nvSpPr>
          <p:cNvPr id="7" name="Rectangle 6"/>
          <p:cNvSpPr/>
          <p:nvPr/>
        </p:nvSpPr>
        <p:spPr>
          <a:xfrm>
            <a:off x="665018" y="2633472"/>
            <a:ext cx="4114800" cy="1635518"/>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fr-FR" sz="1600" dirty="0">
                <a:solidFill>
                  <a:schemeClr val="bg1">
                    <a:lumMod val="50000"/>
                  </a:schemeClr>
                </a:solidFill>
                <a:latin typeface="Consolas" charset="0"/>
                <a:ea typeface="Consolas" charset="0"/>
                <a:cs typeface="Consolas" charset="0"/>
              </a:rPr>
              <a:t>// </a:t>
            </a:r>
            <a:r>
              <a:rPr lang="fr-FR" sz="1600" dirty="0" err="1">
                <a:solidFill>
                  <a:schemeClr val="bg1">
                    <a:lumMod val="50000"/>
                  </a:schemeClr>
                </a:solidFill>
                <a:latin typeface="Consolas" charset="0"/>
                <a:ea typeface="Consolas" charset="0"/>
                <a:cs typeface="Consolas" charset="0"/>
              </a:rPr>
              <a:t>returns</a:t>
            </a:r>
            <a:r>
              <a:rPr lang="fr-FR" sz="1600" dirty="0">
                <a:solidFill>
                  <a:schemeClr val="bg1">
                    <a:lumMod val="50000"/>
                  </a:schemeClr>
                </a:solidFill>
                <a:latin typeface="Consolas" charset="0"/>
                <a:ea typeface="Consolas" charset="0"/>
                <a:cs typeface="Consolas" charset="0"/>
              </a:rPr>
              <a:t> the square of an </a:t>
            </a:r>
            <a:r>
              <a:rPr lang="fr-FR" sz="1600" dirty="0" err="1">
                <a:solidFill>
                  <a:schemeClr val="bg1">
                    <a:lumMod val="50000"/>
                  </a:schemeClr>
                </a:solidFill>
                <a:latin typeface="Consolas" charset="0"/>
                <a:ea typeface="Consolas" charset="0"/>
                <a:cs typeface="Consolas" charset="0"/>
              </a:rPr>
              <a:t>integer</a:t>
            </a:r>
            <a:endParaRPr lang="fr-FR" sz="1600" dirty="0">
              <a:solidFill>
                <a:schemeClr val="bg1">
                  <a:lumMod val="50000"/>
                </a:schemeClr>
              </a:solidFill>
              <a:latin typeface="Consolas" charset="0"/>
              <a:ea typeface="Consolas" charset="0"/>
              <a:cs typeface="Consolas" charset="0"/>
            </a:endParaRPr>
          </a:p>
          <a:p>
            <a:r>
              <a:rPr lang="fr-FR" sz="1600" dirty="0" err="1">
                <a:latin typeface="Consolas" charset="0"/>
                <a:ea typeface="Consolas" charset="0"/>
                <a:cs typeface="Consolas" charset="0"/>
              </a:rPr>
              <a:t>int</a:t>
            </a:r>
            <a:r>
              <a:rPr lang="fr-FR" sz="1600" dirty="0">
                <a:latin typeface="Consolas" charset="0"/>
                <a:ea typeface="Consolas" charset="0"/>
                <a:cs typeface="Consolas" charset="0"/>
              </a:rPr>
              <a:t> square( </a:t>
            </a:r>
            <a:r>
              <a:rPr lang="fr-FR" sz="1600" dirty="0" err="1">
                <a:latin typeface="Consolas" charset="0"/>
                <a:ea typeface="Consolas" charset="0"/>
                <a:cs typeface="Consolas" charset="0"/>
              </a:rPr>
              <a:t>int</a:t>
            </a:r>
            <a:r>
              <a:rPr lang="fr-FR" sz="1600" dirty="0">
                <a:latin typeface="Consolas" charset="0"/>
                <a:ea typeface="Consolas" charset="0"/>
                <a:cs typeface="Consolas" charset="0"/>
              </a:rPr>
              <a:t> x )</a:t>
            </a:r>
          </a:p>
          <a:p>
            <a:r>
              <a:rPr lang="fr-FR" sz="1600" dirty="0">
                <a:latin typeface="Consolas" charset="0"/>
                <a:ea typeface="Consolas" charset="0"/>
                <a:cs typeface="Consolas" charset="0"/>
              </a:rPr>
              <a:t>{</a:t>
            </a:r>
          </a:p>
          <a:p>
            <a:r>
              <a:rPr lang="fr-FR" sz="1600" dirty="0">
                <a:latin typeface="Consolas" charset="0"/>
                <a:ea typeface="Consolas" charset="0"/>
                <a:cs typeface="Consolas" charset="0"/>
              </a:rPr>
              <a:t>	return x * x; </a:t>
            </a:r>
          </a:p>
          <a:p>
            <a:r>
              <a:rPr lang="fr-FR" sz="1600" dirty="0">
                <a:latin typeface="Consolas" charset="0"/>
                <a:ea typeface="Consolas" charset="0"/>
                <a:cs typeface="Consolas" charset="0"/>
              </a:rPr>
              <a:t>}</a:t>
            </a:r>
            <a:endParaRPr lang="en-US" sz="1600" dirty="0">
              <a:latin typeface="Consolas" charset="0"/>
              <a:ea typeface="Consolas" charset="0"/>
              <a:cs typeface="Consolas" charset="0"/>
            </a:endParaRPr>
          </a:p>
        </p:txBody>
      </p:sp>
      <p:sp>
        <p:nvSpPr>
          <p:cNvPr id="8" name="TextBox 7"/>
          <p:cNvSpPr txBox="1"/>
          <p:nvPr/>
        </p:nvSpPr>
        <p:spPr>
          <a:xfrm>
            <a:off x="813031" y="4282275"/>
            <a:ext cx="1444691" cy="338554"/>
          </a:xfrm>
          <a:prstGeom prst="rect">
            <a:avLst/>
          </a:prstGeom>
          <a:noFill/>
        </p:spPr>
        <p:txBody>
          <a:bodyPr wrap="none" rtlCol="0">
            <a:spAutoFit/>
          </a:bodyPr>
          <a:lstStyle/>
          <a:p>
            <a:r>
              <a:rPr lang="en-US" sz="1600" i="1" dirty="0">
                <a:solidFill>
                  <a:schemeClr val="accent5">
                    <a:lumMod val="75000"/>
                  </a:schemeClr>
                </a:solidFill>
                <a:latin typeface="Chalkduster"/>
                <a:cs typeface="Chalkduster"/>
              </a:rPr>
              <a:t>Pass by value</a:t>
            </a:r>
            <a:endParaRPr lang="en-US" sz="1600" dirty="0">
              <a:solidFill>
                <a:schemeClr val="accent5">
                  <a:lumMod val="75000"/>
                </a:schemeClr>
              </a:solidFill>
              <a:latin typeface="Chalkduster"/>
              <a:cs typeface="Chalkduster"/>
            </a:endParaRPr>
          </a:p>
        </p:txBody>
      </p:sp>
      <p:sp>
        <p:nvSpPr>
          <p:cNvPr id="10" name="Rectangle 9"/>
          <p:cNvSpPr/>
          <p:nvPr/>
        </p:nvSpPr>
        <p:spPr>
          <a:xfrm>
            <a:off x="4426527" y="3318240"/>
            <a:ext cx="3713311" cy="2240054"/>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fr-FR" sz="1600" dirty="0" err="1">
                <a:solidFill>
                  <a:schemeClr val="tx1"/>
                </a:solidFill>
                <a:latin typeface="Consolas" charset="0"/>
                <a:ea typeface="Consolas" charset="0"/>
                <a:cs typeface="Consolas" charset="0"/>
              </a:rPr>
              <a:t>int</a:t>
            </a:r>
            <a:r>
              <a:rPr lang="fr-FR" sz="1600" dirty="0">
                <a:solidFill>
                  <a:schemeClr val="tx1"/>
                </a:solidFill>
                <a:latin typeface="Consolas" charset="0"/>
                <a:ea typeface="Consolas" charset="0"/>
                <a:cs typeface="Consolas" charset="0"/>
              </a:rPr>
              <a:t> a[4] = { 0, 1, 2, 3 };</a:t>
            </a:r>
          </a:p>
          <a:p>
            <a:endParaRPr lang="fr-FR" sz="1600" dirty="0">
              <a:solidFill>
                <a:schemeClr val="tx1"/>
              </a:solidFill>
              <a:latin typeface="Consolas" charset="0"/>
              <a:ea typeface="Consolas" charset="0"/>
              <a:cs typeface="Consolas" charset="0"/>
            </a:endParaRPr>
          </a:p>
          <a:p>
            <a:r>
              <a:rPr lang="fr-FR" sz="1600" dirty="0">
                <a:solidFill>
                  <a:schemeClr val="tx1"/>
                </a:solidFill>
                <a:latin typeface="Consolas" charset="0"/>
                <a:ea typeface="Consolas" charset="0"/>
                <a:cs typeface="Consolas" charset="0"/>
              </a:rPr>
              <a:t>for (</a:t>
            </a:r>
            <a:r>
              <a:rPr lang="fr-FR" sz="1600" dirty="0" err="1">
                <a:solidFill>
                  <a:schemeClr val="tx1"/>
                </a:solidFill>
                <a:latin typeface="Consolas" charset="0"/>
                <a:ea typeface="Consolas" charset="0"/>
                <a:cs typeface="Consolas" charset="0"/>
              </a:rPr>
              <a:t>int</a:t>
            </a:r>
            <a:r>
              <a:rPr lang="fr-FR" sz="1600" dirty="0">
                <a:solidFill>
                  <a:schemeClr val="tx1"/>
                </a:solidFill>
                <a:latin typeface="Consolas" charset="0"/>
                <a:ea typeface="Consolas" charset="0"/>
                <a:cs typeface="Consolas" charset="0"/>
              </a:rPr>
              <a:t> i = 0; i &lt; 4; ++i) </a:t>
            </a:r>
          </a:p>
          <a:p>
            <a:r>
              <a:rPr lang="fr-FR" sz="1600" dirty="0">
                <a:solidFill>
                  <a:schemeClr val="tx1"/>
                </a:solidFill>
                <a:latin typeface="Consolas" charset="0"/>
                <a:ea typeface="Consolas" charset="0"/>
                <a:cs typeface="Consolas" charset="0"/>
              </a:rPr>
              <a:t>{</a:t>
            </a:r>
          </a:p>
          <a:p>
            <a:r>
              <a:rPr lang="fr-FR" sz="1600" dirty="0">
                <a:solidFill>
                  <a:schemeClr val="tx1"/>
                </a:solidFill>
                <a:latin typeface="Consolas" charset="0"/>
                <a:ea typeface="Consolas" charset="0"/>
                <a:cs typeface="Consolas" charset="0"/>
              </a:rPr>
              <a:t>       </a:t>
            </a:r>
            <a:r>
              <a:rPr lang="fr-FR" sz="1600" b="1" dirty="0">
                <a:solidFill>
                  <a:schemeClr val="accent6">
                    <a:lumMod val="75000"/>
                  </a:schemeClr>
                </a:solidFill>
                <a:latin typeface="Consolas" charset="0"/>
                <a:ea typeface="Consolas" charset="0"/>
                <a:cs typeface="Consolas" charset="0"/>
              </a:rPr>
              <a:t> ???</a:t>
            </a:r>
          </a:p>
          <a:p>
            <a:endParaRPr lang="fr-FR" sz="1600" dirty="0">
              <a:solidFill>
                <a:schemeClr val="tx1"/>
              </a:solidFill>
              <a:latin typeface="Consolas" charset="0"/>
              <a:ea typeface="Consolas" charset="0"/>
              <a:cs typeface="Consolas" charset="0"/>
            </a:endParaRPr>
          </a:p>
          <a:p>
            <a:r>
              <a:rPr lang="fr-FR" sz="1600" dirty="0">
                <a:solidFill>
                  <a:schemeClr val="tx1"/>
                </a:solidFill>
                <a:latin typeface="Consolas" charset="0"/>
                <a:ea typeface="Consolas" charset="0"/>
                <a:cs typeface="Consolas" charset="0"/>
              </a:rPr>
              <a:t>}</a:t>
            </a:r>
            <a:endParaRPr lang="en-US" sz="1600" dirty="0">
              <a:solidFill>
                <a:schemeClr val="tx1"/>
              </a:solidFill>
              <a:latin typeface="Consolas" charset="0"/>
              <a:ea typeface="Consolas" charset="0"/>
              <a:cs typeface="Consolas" charset="0"/>
            </a:endParaRPr>
          </a:p>
        </p:txBody>
      </p:sp>
      <p:sp>
        <p:nvSpPr>
          <p:cNvPr id="11" name="TextBox 10"/>
          <p:cNvSpPr txBox="1"/>
          <p:nvPr/>
        </p:nvSpPr>
        <p:spPr>
          <a:xfrm>
            <a:off x="5101291" y="2775566"/>
            <a:ext cx="3038548" cy="584776"/>
          </a:xfrm>
          <a:prstGeom prst="rect">
            <a:avLst/>
          </a:prstGeom>
          <a:noFill/>
        </p:spPr>
        <p:txBody>
          <a:bodyPr wrap="square" rtlCol="0">
            <a:spAutoFit/>
          </a:bodyPr>
          <a:lstStyle/>
          <a:p>
            <a:r>
              <a:rPr lang="en-US" sz="1600" i="1" dirty="0">
                <a:latin typeface="Chalkduster"/>
                <a:cs typeface="Chalkduster"/>
              </a:rPr>
              <a:t>To square each entry of</a:t>
            </a:r>
            <a:br>
              <a:rPr lang="en-US" sz="1600" i="1" dirty="0">
                <a:latin typeface="Chalkduster"/>
                <a:cs typeface="Chalkduster"/>
              </a:rPr>
            </a:br>
            <a:r>
              <a:rPr lang="en-US" sz="1600" i="1" dirty="0">
                <a:latin typeface="Chalkduster"/>
                <a:cs typeface="Chalkduster"/>
              </a:rPr>
              <a:t>an array</a:t>
            </a:r>
            <a:endParaRPr lang="en-US" sz="1600" dirty="0">
              <a:latin typeface="Chalkduster"/>
              <a:cs typeface="Chalkduster"/>
            </a:endParaRPr>
          </a:p>
        </p:txBody>
      </p:sp>
      <p:sp>
        <p:nvSpPr>
          <p:cNvPr id="12" name="TextBox 11"/>
          <p:cNvSpPr txBox="1"/>
          <p:nvPr/>
        </p:nvSpPr>
        <p:spPr>
          <a:xfrm>
            <a:off x="4797839" y="4562767"/>
            <a:ext cx="2970685" cy="369332"/>
          </a:xfrm>
          <a:prstGeom prst="rect">
            <a:avLst/>
          </a:prstGeom>
          <a:solidFill>
            <a:schemeClr val="accent1">
              <a:lumMod val="20000"/>
              <a:lumOff val="80000"/>
            </a:schemeClr>
          </a:solidFill>
        </p:spPr>
        <p:txBody>
          <a:bodyPr wrap="none" rtlCol="0">
            <a:spAutoFit/>
          </a:bodyPr>
          <a:lstStyle/>
          <a:p>
            <a:r>
              <a:rPr lang="en-US" b="1" dirty="0">
                <a:solidFill>
                  <a:schemeClr val="accent6">
                    <a:lumMod val="75000"/>
                  </a:schemeClr>
                </a:solidFill>
                <a:latin typeface="Consolas" charset="0"/>
                <a:ea typeface="Consolas" charset="0"/>
                <a:cs typeface="Consolas" charset="0"/>
              </a:rPr>
              <a:t>a[</a:t>
            </a:r>
            <a:r>
              <a:rPr lang="en-US" b="1" dirty="0" err="1">
                <a:solidFill>
                  <a:schemeClr val="accent6">
                    <a:lumMod val="75000"/>
                  </a:schemeClr>
                </a:solidFill>
                <a:latin typeface="Consolas" charset="0"/>
                <a:ea typeface="Consolas" charset="0"/>
                <a:cs typeface="Consolas" charset="0"/>
              </a:rPr>
              <a:t>i</a:t>
            </a:r>
            <a:r>
              <a:rPr lang="en-US" b="1" dirty="0">
                <a:solidFill>
                  <a:schemeClr val="accent6">
                    <a:lumMod val="75000"/>
                  </a:schemeClr>
                </a:solidFill>
                <a:latin typeface="Consolas" charset="0"/>
                <a:ea typeface="Consolas" charset="0"/>
                <a:cs typeface="Consolas" charset="0"/>
              </a:rPr>
              <a:t>] = square( a[</a:t>
            </a:r>
            <a:r>
              <a:rPr lang="en-US" b="1" dirty="0" err="1">
                <a:solidFill>
                  <a:schemeClr val="accent6">
                    <a:lumMod val="75000"/>
                  </a:schemeClr>
                </a:solidFill>
                <a:latin typeface="Consolas" charset="0"/>
                <a:ea typeface="Consolas" charset="0"/>
                <a:cs typeface="Consolas" charset="0"/>
              </a:rPr>
              <a:t>i</a:t>
            </a:r>
            <a:r>
              <a:rPr lang="en-US" b="1" dirty="0">
                <a:solidFill>
                  <a:schemeClr val="accent6">
                    <a:lumMod val="75000"/>
                  </a:schemeClr>
                </a:solidFill>
                <a:latin typeface="Consolas" charset="0"/>
                <a:ea typeface="Consolas" charset="0"/>
                <a:cs typeface="Consolas" charset="0"/>
              </a:rPr>
              <a:t>] );</a:t>
            </a:r>
          </a:p>
        </p:txBody>
      </p:sp>
      <p:sp>
        <p:nvSpPr>
          <p:cNvPr id="4" name="TextBox 3">
            <a:extLst>
              <a:ext uri="{FF2B5EF4-FFF2-40B4-BE49-F238E27FC236}">
                <a16:creationId xmlns:a16="http://schemas.microsoft.com/office/drawing/2014/main" id="{5798E278-2266-C549-9973-BA56EA0DE61B}"/>
              </a:ext>
            </a:extLst>
          </p:cNvPr>
          <p:cNvSpPr txBox="1"/>
          <p:nvPr/>
        </p:nvSpPr>
        <p:spPr>
          <a:xfrm>
            <a:off x="4572000" y="5916302"/>
            <a:ext cx="4068230" cy="646331"/>
          </a:xfrm>
          <a:prstGeom prst="rect">
            <a:avLst/>
          </a:prstGeom>
          <a:noFill/>
        </p:spPr>
        <p:txBody>
          <a:bodyPr wrap="none" rtlCol="0">
            <a:spAutoFit/>
          </a:bodyPr>
          <a:lstStyle/>
          <a:p>
            <a:r>
              <a:rPr lang="en-US" dirty="0"/>
              <a:t>What if this statement is replaced by this?</a:t>
            </a:r>
            <a:br>
              <a:rPr lang="en-US" dirty="0"/>
            </a:br>
            <a:endParaRPr lang="en-US" dirty="0"/>
          </a:p>
        </p:txBody>
      </p:sp>
      <p:sp>
        <p:nvSpPr>
          <p:cNvPr id="13" name="Rectangle 12">
            <a:extLst>
              <a:ext uri="{FF2B5EF4-FFF2-40B4-BE49-F238E27FC236}">
                <a16:creationId xmlns:a16="http://schemas.microsoft.com/office/drawing/2014/main" id="{F2B6FFB2-B2BC-5745-9C6D-BF16FFCC72E2}"/>
              </a:ext>
            </a:extLst>
          </p:cNvPr>
          <p:cNvSpPr/>
          <p:nvPr/>
        </p:nvSpPr>
        <p:spPr>
          <a:xfrm>
            <a:off x="5088979" y="6308725"/>
            <a:ext cx="2388406" cy="417802"/>
          </a:xfrm>
          <a:prstGeom prst="rect">
            <a:avLst/>
          </a:prstGeom>
          <a:solidFill>
            <a:schemeClr val="accent3">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a:solidFill>
                  <a:schemeClr val="accent6">
                    <a:lumMod val="75000"/>
                  </a:schemeClr>
                </a:solidFill>
                <a:latin typeface="Consolas" charset="0"/>
                <a:ea typeface="Consolas" charset="0"/>
                <a:cs typeface="Consolas" charset="0"/>
              </a:rPr>
              <a:t>square( a[</a:t>
            </a:r>
            <a:r>
              <a:rPr lang="en-US" sz="1600" b="1" dirty="0" err="1">
                <a:solidFill>
                  <a:schemeClr val="accent6">
                    <a:lumMod val="75000"/>
                  </a:schemeClr>
                </a:solidFill>
                <a:latin typeface="Consolas" charset="0"/>
                <a:ea typeface="Consolas" charset="0"/>
                <a:cs typeface="Consolas" charset="0"/>
              </a:rPr>
              <a:t>i</a:t>
            </a:r>
            <a:r>
              <a:rPr lang="en-US" sz="1600" b="1" dirty="0">
                <a:solidFill>
                  <a:schemeClr val="accent6">
                    <a:lumMod val="75000"/>
                  </a:schemeClr>
                </a:solidFill>
                <a:latin typeface="Consolas" charset="0"/>
                <a:ea typeface="Consolas" charset="0"/>
                <a:cs typeface="Consolas" charset="0"/>
              </a:rPr>
              <a:t>] );</a:t>
            </a:r>
          </a:p>
        </p:txBody>
      </p:sp>
      <p:cxnSp>
        <p:nvCxnSpPr>
          <p:cNvPr id="9" name="Straight Arrow Connector 8">
            <a:extLst>
              <a:ext uri="{FF2B5EF4-FFF2-40B4-BE49-F238E27FC236}">
                <a16:creationId xmlns:a16="http://schemas.microsoft.com/office/drawing/2014/main" id="{7A69C26C-A047-AD49-83D8-11E81ED399B8}"/>
              </a:ext>
            </a:extLst>
          </p:cNvPr>
          <p:cNvCxnSpPr>
            <a:cxnSpLocks/>
            <a:stCxn id="4" idx="0"/>
          </p:cNvCxnSpPr>
          <p:nvPr/>
        </p:nvCxnSpPr>
        <p:spPr>
          <a:xfrm flipH="1" flipV="1">
            <a:off x="5508980" y="4958588"/>
            <a:ext cx="1097135" cy="95771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863761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4" grpId="0"/>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Like regular variables, array elements can be passed to a function either </a:t>
            </a:r>
            <a:r>
              <a:rPr lang="en-US" dirty="0">
                <a:solidFill>
                  <a:schemeClr val="accent6">
                    <a:lumMod val="75000"/>
                  </a:schemeClr>
                </a:solidFill>
              </a:rPr>
              <a:t>by value</a:t>
            </a:r>
            <a:r>
              <a:rPr lang="en-US" dirty="0"/>
              <a:t> or </a:t>
            </a:r>
            <a:r>
              <a:rPr lang="en-US" dirty="0">
                <a:solidFill>
                  <a:schemeClr val="accent6">
                    <a:lumMod val="75000"/>
                  </a:schemeClr>
                </a:solidFill>
              </a:rPr>
              <a:t>by reference</a:t>
            </a:r>
            <a:r>
              <a:rPr lang="en-US" dirty="0"/>
              <a:t>.</a:t>
            </a:r>
          </a:p>
        </p:txBody>
      </p:sp>
      <p:sp>
        <p:nvSpPr>
          <p:cNvPr id="5" name="Slide Number Placeholder 4"/>
          <p:cNvSpPr>
            <a:spLocks noGrp="1"/>
          </p:cNvSpPr>
          <p:nvPr>
            <p:ph type="sldNum" sz="quarter" idx="12"/>
          </p:nvPr>
        </p:nvSpPr>
        <p:spPr/>
        <p:txBody>
          <a:bodyPr/>
          <a:lstStyle/>
          <a:p>
            <a:fld id="{A2D5F323-9395-A24C-8003-89F99F5948AE}" type="slidenum">
              <a:rPr lang="en-US" smtClean="0"/>
              <a:pPr/>
              <a:t>21</a:t>
            </a:fld>
            <a:endParaRPr lang="en-US"/>
          </a:p>
        </p:txBody>
      </p:sp>
      <p:sp>
        <p:nvSpPr>
          <p:cNvPr id="7" name="Rectangle 6"/>
          <p:cNvSpPr/>
          <p:nvPr/>
        </p:nvSpPr>
        <p:spPr>
          <a:xfrm>
            <a:off x="561110" y="2633472"/>
            <a:ext cx="4131302" cy="1635518"/>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fr-FR" sz="1600" dirty="0">
                <a:solidFill>
                  <a:schemeClr val="bg1">
                    <a:lumMod val="50000"/>
                  </a:schemeClr>
                </a:solidFill>
                <a:latin typeface="Consolas" charset="0"/>
                <a:ea typeface="Consolas" charset="0"/>
                <a:cs typeface="Consolas" charset="0"/>
              </a:rPr>
              <a:t>// </a:t>
            </a:r>
            <a:r>
              <a:rPr lang="fr-FR" sz="1600" dirty="0" err="1">
                <a:solidFill>
                  <a:schemeClr val="bg1">
                    <a:lumMod val="50000"/>
                  </a:schemeClr>
                </a:solidFill>
                <a:latin typeface="Consolas" charset="0"/>
                <a:ea typeface="Consolas" charset="0"/>
                <a:cs typeface="Consolas" charset="0"/>
              </a:rPr>
              <a:t>returns</a:t>
            </a:r>
            <a:r>
              <a:rPr lang="fr-FR" sz="1600" dirty="0">
                <a:solidFill>
                  <a:schemeClr val="bg1">
                    <a:lumMod val="50000"/>
                  </a:schemeClr>
                </a:solidFill>
                <a:latin typeface="Consolas" charset="0"/>
                <a:ea typeface="Consolas" charset="0"/>
                <a:cs typeface="Consolas" charset="0"/>
              </a:rPr>
              <a:t> the square of an </a:t>
            </a:r>
            <a:r>
              <a:rPr lang="fr-FR" sz="1600" dirty="0" err="1">
                <a:solidFill>
                  <a:schemeClr val="bg1">
                    <a:lumMod val="50000"/>
                  </a:schemeClr>
                </a:solidFill>
                <a:latin typeface="Consolas" charset="0"/>
                <a:ea typeface="Consolas" charset="0"/>
                <a:cs typeface="Consolas" charset="0"/>
              </a:rPr>
              <a:t>integer</a:t>
            </a:r>
            <a:endParaRPr lang="fr-FR" sz="1600" dirty="0">
              <a:solidFill>
                <a:schemeClr val="bg1">
                  <a:lumMod val="50000"/>
                </a:schemeClr>
              </a:solidFill>
              <a:latin typeface="Consolas" charset="0"/>
              <a:ea typeface="Consolas" charset="0"/>
              <a:cs typeface="Consolas" charset="0"/>
            </a:endParaRPr>
          </a:p>
          <a:p>
            <a:r>
              <a:rPr lang="fr-FR" sz="1600" dirty="0" err="1">
                <a:latin typeface="Consolas" charset="0"/>
                <a:ea typeface="Consolas" charset="0"/>
                <a:cs typeface="Consolas" charset="0"/>
              </a:rPr>
              <a:t>void</a:t>
            </a:r>
            <a:r>
              <a:rPr lang="fr-FR" sz="1600" dirty="0">
                <a:latin typeface="Consolas" charset="0"/>
                <a:ea typeface="Consolas" charset="0"/>
                <a:cs typeface="Consolas" charset="0"/>
              </a:rPr>
              <a:t> square( </a:t>
            </a:r>
            <a:r>
              <a:rPr lang="fr-FR" sz="1600" dirty="0" err="1">
                <a:latin typeface="Consolas" charset="0"/>
                <a:ea typeface="Consolas" charset="0"/>
                <a:cs typeface="Consolas" charset="0"/>
              </a:rPr>
              <a:t>int</a:t>
            </a:r>
            <a:r>
              <a:rPr lang="fr-FR" sz="1600" dirty="0">
                <a:latin typeface="Consolas" charset="0"/>
                <a:ea typeface="Consolas" charset="0"/>
                <a:cs typeface="Consolas" charset="0"/>
              </a:rPr>
              <a:t> &amp;x )</a:t>
            </a:r>
          </a:p>
          <a:p>
            <a:r>
              <a:rPr lang="fr-FR" sz="1600" dirty="0">
                <a:latin typeface="Consolas" charset="0"/>
                <a:ea typeface="Consolas" charset="0"/>
                <a:cs typeface="Consolas" charset="0"/>
              </a:rPr>
              <a:t>{</a:t>
            </a:r>
          </a:p>
          <a:p>
            <a:r>
              <a:rPr lang="fr-FR" sz="1600" dirty="0">
                <a:latin typeface="Consolas" charset="0"/>
                <a:ea typeface="Consolas" charset="0"/>
                <a:cs typeface="Consolas" charset="0"/>
              </a:rPr>
              <a:t>	x *= x; </a:t>
            </a:r>
          </a:p>
          <a:p>
            <a:r>
              <a:rPr lang="fr-FR" sz="1600" dirty="0">
                <a:latin typeface="Consolas" charset="0"/>
                <a:ea typeface="Consolas" charset="0"/>
                <a:cs typeface="Consolas" charset="0"/>
              </a:rPr>
              <a:t>}</a:t>
            </a:r>
            <a:endParaRPr lang="en-US" sz="1600" dirty="0">
              <a:latin typeface="Consolas" charset="0"/>
              <a:ea typeface="Consolas" charset="0"/>
              <a:cs typeface="Consolas" charset="0"/>
            </a:endParaRPr>
          </a:p>
        </p:txBody>
      </p:sp>
      <p:sp>
        <p:nvSpPr>
          <p:cNvPr id="8" name="TextBox 7"/>
          <p:cNvSpPr txBox="1"/>
          <p:nvPr/>
        </p:nvSpPr>
        <p:spPr>
          <a:xfrm>
            <a:off x="783051" y="4268990"/>
            <a:ext cx="1843710" cy="338554"/>
          </a:xfrm>
          <a:prstGeom prst="rect">
            <a:avLst/>
          </a:prstGeom>
          <a:noFill/>
        </p:spPr>
        <p:txBody>
          <a:bodyPr wrap="none" rtlCol="0">
            <a:spAutoFit/>
          </a:bodyPr>
          <a:lstStyle/>
          <a:p>
            <a:r>
              <a:rPr lang="en-US" sz="1600" i="1" dirty="0">
                <a:solidFill>
                  <a:schemeClr val="accent5">
                    <a:lumMod val="75000"/>
                  </a:schemeClr>
                </a:solidFill>
                <a:latin typeface="Chalkduster"/>
                <a:cs typeface="Chalkduster"/>
              </a:rPr>
              <a:t>Pass by reference</a:t>
            </a:r>
            <a:endParaRPr lang="en-US" sz="1600" dirty="0">
              <a:solidFill>
                <a:schemeClr val="accent5">
                  <a:lumMod val="75000"/>
                </a:schemeClr>
              </a:solidFill>
              <a:latin typeface="Chalkduster"/>
              <a:cs typeface="Chalkduster"/>
            </a:endParaRPr>
          </a:p>
        </p:txBody>
      </p:sp>
      <p:sp>
        <p:nvSpPr>
          <p:cNvPr id="10" name="Rectangle 9"/>
          <p:cNvSpPr/>
          <p:nvPr/>
        </p:nvSpPr>
        <p:spPr>
          <a:xfrm>
            <a:off x="4374573" y="3318240"/>
            <a:ext cx="4021281" cy="2240054"/>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fr-FR" sz="1600" dirty="0" err="1">
                <a:solidFill>
                  <a:schemeClr val="tx1"/>
                </a:solidFill>
                <a:latin typeface="Consolas" charset="0"/>
                <a:ea typeface="Consolas" charset="0"/>
                <a:cs typeface="Consolas" charset="0"/>
              </a:rPr>
              <a:t>int</a:t>
            </a:r>
            <a:r>
              <a:rPr lang="fr-FR" sz="1600" dirty="0">
                <a:solidFill>
                  <a:schemeClr val="tx1"/>
                </a:solidFill>
                <a:latin typeface="Consolas" charset="0"/>
                <a:ea typeface="Consolas" charset="0"/>
                <a:cs typeface="Consolas" charset="0"/>
              </a:rPr>
              <a:t> a[4] = { 0, 1, 2, 3 };</a:t>
            </a:r>
          </a:p>
          <a:p>
            <a:endParaRPr lang="fr-FR" sz="1600" dirty="0">
              <a:solidFill>
                <a:schemeClr val="tx1"/>
              </a:solidFill>
              <a:latin typeface="Consolas" charset="0"/>
              <a:ea typeface="Consolas" charset="0"/>
              <a:cs typeface="Consolas" charset="0"/>
            </a:endParaRPr>
          </a:p>
          <a:p>
            <a:r>
              <a:rPr lang="fr-FR" sz="1600" dirty="0">
                <a:solidFill>
                  <a:schemeClr val="tx1"/>
                </a:solidFill>
                <a:latin typeface="Consolas" charset="0"/>
                <a:ea typeface="Consolas" charset="0"/>
                <a:cs typeface="Consolas" charset="0"/>
              </a:rPr>
              <a:t>for (</a:t>
            </a:r>
            <a:r>
              <a:rPr lang="fr-FR" sz="1600" dirty="0" err="1">
                <a:solidFill>
                  <a:schemeClr val="tx1"/>
                </a:solidFill>
                <a:latin typeface="Consolas" charset="0"/>
                <a:ea typeface="Consolas" charset="0"/>
                <a:cs typeface="Consolas" charset="0"/>
              </a:rPr>
              <a:t>int</a:t>
            </a:r>
            <a:r>
              <a:rPr lang="fr-FR" sz="1600" dirty="0">
                <a:solidFill>
                  <a:schemeClr val="tx1"/>
                </a:solidFill>
                <a:latin typeface="Consolas" charset="0"/>
                <a:ea typeface="Consolas" charset="0"/>
                <a:cs typeface="Consolas" charset="0"/>
              </a:rPr>
              <a:t> i = 0; i &lt; 4; ++i) </a:t>
            </a:r>
          </a:p>
          <a:p>
            <a:r>
              <a:rPr lang="fr-FR" sz="1600" dirty="0">
                <a:solidFill>
                  <a:schemeClr val="tx1"/>
                </a:solidFill>
                <a:latin typeface="Consolas" charset="0"/>
                <a:ea typeface="Consolas" charset="0"/>
                <a:cs typeface="Consolas" charset="0"/>
              </a:rPr>
              <a:t>{</a:t>
            </a:r>
          </a:p>
          <a:p>
            <a:endParaRPr lang="fr-FR" sz="1600" dirty="0">
              <a:solidFill>
                <a:schemeClr val="tx1"/>
              </a:solidFill>
              <a:latin typeface="Consolas" charset="0"/>
              <a:ea typeface="Consolas" charset="0"/>
              <a:cs typeface="Consolas" charset="0"/>
            </a:endParaRPr>
          </a:p>
          <a:p>
            <a:endParaRPr lang="fr-FR" sz="1600" dirty="0">
              <a:solidFill>
                <a:schemeClr val="tx1"/>
              </a:solidFill>
              <a:latin typeface="Consolas" charset="0"/>
              <a:ea typeface="Consolas" charset="0"/>
              <a:cs typeface="Consolas" charset="0"/>
            </a:endParaRPr>
          </a:p>
          <a:p>
            <a:r>
              <a:rPr lang="fr-FR" sz="1600" dirty="0">
                <a:solidFill>
                  <a:schemeClr val="tx1"/>
                </a:solidFill>
                <a:latin typeface="Consolas" charset="0"/>
                <a:ea typeface="Consolas" charset="0"/>
                <a:cs typeface="Consolas" charset="0"/>
              </a:rPr>
              <a:t>}</a:t>
            </a:r>
            <a:endParaRPr lang="en-US" sz="1600" dirty="0">
              <a:solidFill>
                <a:schemeClr val="tx1"/>
              </a:solidFill>
              <a:latin typeface="Consolas" charset="0"/>
              <a:ea typeface="Consolas" charset="0"/>
              <a:cs typeface="Consolas" charset="0"/>
            </a:endParaRPr>
          </a:p>
        </p:txBody>
      </p:sp>
      <p:sp>
        <p:nvSpPr>
          <p:cNvPr id="11" name="TextBox 10"/>
          <p:cNvSpPr txBox="1"/>
          <p:nvPr/>
        </p:nvSpPr>
        <p:spPr>
          <a:xfrm>
            <a:off x="5101290" y="2775566"/>
            <a:ext cx="3092257" cy="584775"/>
          </a:xfrm>
          <a:prstGeom prst="rect">
            <a:avLst/>
          </a:prstGeom>
          <a:noFill/>
        </p:spPr>
        <p:txBody>
          <a:bodyPr wrap="none" rtlCol="0">
            <a:spAutoFit/>
          </a:bodyPr>
          <a:lstStyle/>
          <a:p>
            <a:r>
              <a:rPr lang="en-US" sz="1600" i="1" dirty="0">
                <a:latin typeface="Chalkduster"/>
                <a:cs typeface="Chalkduster"/>
              </a:rPr>
              <a:t>To square each entry of </a:t>
            </a:r>
            <a:br>
              <a:rPr lang="en-US" sz="1600" i="1" dirty="0">
                <a:latin typeface="Chalkduster"/>
                <a:cs typeface="Chalkduster"/>
              </a:rPr>
            </a:br>
            <a:r>
              <a:rPr lang="en-US" sz="1600" i="1" dirty="0">
                <a:latin typeface="Chalkduster"/>
                <a:cs typeface="Chalkduster"/>
              </a:rPr>
              <a:t>an array</a:t>
            </a:r>
            <a:endParaRPr lang="en-US" sz="1600" dirty="0">
              <a:latin typeface="Chalkduster"/>
              <a:cs typeface="Chalkduster"/>
            </a:endParaRPr>
          </a:p>
        </p:txBody>
      </p:sp>
      <p:sp>
        <p:nvSpPr>
          <p:cNvPr id="12" name="TextBox 11"/>
          <p:cNvSpPr txBox="1"/>
          <p:nvPr/>
        </p:nvSpPr>
        <p:spPr>
          <a:xfrm>
            <a:off x="4898486" y="4589256"/>
            <a:ext cx="2084225" cy="369332"/>
          </a:xfrm>
          <a:prstGeom prst="rect">
            <a:avLst/>
          </a:prstGeom>
          <a:noFill/>
        </p:spPr>
        <p:txBody>
          <a:bodyPr wrap="none" rtlCol="0">
            <a:spAutoFit/>
          </a:bodyPr>
          <a:lstStyle/>
          <a:p>
            <a:r>
              <a:rPr lang="en-US" b="1" dirty="0">
                <a:solidFill>
                  <a:schemeClr val="accent6">
                    <a:lumMod val="75000"/>
                  </a:schemeClr>
                </a:solidFill>
                <a:latin typeface="Consolas" charset="0"/>
                <a:ea typeface="Consolas" charset="0"/>
                <a:cs typeface="Consolas" charset="0"/>
              </a:rPr>
              <a:t>square( a[</a:t>
            </a:r>
            <a:r>
              <a:rPr lang="en-US" b="1" dirty="0" err="1">
                <a:solidFill>
                  <a:schemeClr val="accent6">
                    <a:lumMod val="75000"/>
                  </a:schemeClr>
                </a:solidFill>
                <a:latin typeface="Consolas" charset="0"/>
                <a:ea typeface="Consolas" charset="0"/>
                <a:cs typeface="Consolas" charset="0"/>
              </a:rPr>
              <a:t>i</a:t>
            </a:r>
            <a:r>
              <a:rPr lang="en-US" b="1" dirty="0">
                <a:solidFill>
                  <a:schemeClr val="accent6">
                    <a:lumMod val="75000"/>
                  </a:schemeClr>
                </a:solidFill>
                <a:latin typeface="Consolas" charset="0"/>
                <a:ea typeface="Consolas" charset="0"/>
                <a:cs typeface="Consolas" charset="0"/>
              </a:rPr>
              <a:t>] );</a:t>
            </a:r>
          </a:p>
        </p:txBody>
      </p:sp>
      <p:sp>
        <p:nvSpPr>
          <p:cNvPr id="15" name="Title 1"/>
          <p:cNvSpPr>
            <a:spLocks noGrp="1"/>
          </p:cNvSpPr>
          <p:nvPr>
            <p:ph type="title"/>
          </p:nvPr>
        </p:nvSpPr>
        <p:spPr>
          <a:xfrm>
            <a:off x="457200" y="274638"/>
            <a:ext cx="8229600" cy="1143000"/>
          </a:xfrm>
        </p:spPr>
        <p:txBody>
          <a:bodyPr>
            <a:normAutofit fontScale="90000"/>
          </a:bodyPr>
          <a:lstStyle/>
          <a:p>
            <a:r>
              <a:rPr lang="en-US" sz="3600" dirty="0"/>
              <a:t>Passing </a:t>
            </a:r>
            <a:r>
              <a:rPr lang="en-US" dirty="0"/>
              <a:t>Array Elements </a:t>
            </a:r>
            <a:r>
              <a:rPr lang="en-US" sz="3600" dirty="0"/>
              <a:t>to </a:t>
            </a:r>
            <a:r>
              <a:rPr lang="en-US" dirty="0"/>
              <a:t>Functions</a:t>
            </a:r>
          </a:p>
        </p:txBody>
      </p:sp>
    </p:spTree>
    <p:extLst>
      <p:ext uri="{BB962C8B-B14F-4D97-AF65-F5344CB8AC3E}">
        <p14:creationId xmlns:p14="http://schemas.microsoft.com/office/powerpoint/2010/main" val="269423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Passing </a:t>
            </a:r>
            <a:r>
              <a:rPr lang="en-US" dirty="0"/>
              <a:t>Arrays </a:t>
            </a:r>
            <a:r>
              <a:rPr lang="en-US" sz="3200" dirty="0"/>
              <a:t>to </a:t>
            </a:r>
            <a:r>
              <a:rPr lang="en-US" dirty="0"/>
              <a:t>Functions</a:t>
            </a:r>
          </a:p>
        </p:txBody>
      </p:sp>
      <p:sp>
        <p:nvSpPr>
          <p:cNvPr id="3" name="Content Placeholder 2"/>
          <p:cNvSpPr>
            <a:spLocks noGrp="1"/>
          </p:cNvSpPr>
          <p:nvPr>
            <p:ph idx="1"/>
          </p:nvPr>
        </p:nvSpPr>
        <p:spPr>
          <a:xfrm>
            <a:off x="457200" y="1417639"/>
            <a:ext cx="8229600" cy="2170136"/>
          </a:xfrm>
        </p:spPr>
        <p:txBody>
          <a:bodyPr>
            <a:normAutofit fontScale="92500"/>
          </a:bodyPr>
          <a:lstStyle/>
          <a:p>
            <a:pPr marL="342900" lvl="1" indent="-342900">
              <a:buFont typeface="Arial"/>
              <a:buChar char="•"/>
            </a:pPr>
            <a:r>
              <a:rPr lang="en-US" dirty="0"/>
              <a:t>It is also possible to pass </a:t>
            </a:r>
            <a:r>
              <a:rPr lang="en-US" b="1" dirty="0">
                <a:solidFill>
                  <a:schemeClr val="accent5">
                    <a:lumMod val="75000"/>
                  </a:schemeClr>
                </a:solidFill>
              </a:rPr>
              <a:t>an entire array </a:t>
            </a:r>
            <a:r>
              <a:rPr lang="en-US" dirty="0"/>
              <a:t>to a function (called an </a:t>
            </a:r>
            <a:r>
              <a:rPr lang="en-US" b="1" dirty="0">
                <a:solidFill>
                  <a:schemeClr val="accent6">
                    <a:lumMod val="75000"/>
                  </a:schemeClr>
                </a:solidFill>
              </a:rPr>
              <a:t>array parameter</a:t>
            </a:r>
            <a:r>
              <a:rPr lang="en-US" dirty="0"/>
              <a:t>)</a:t>
            </a:r>
          </a:p>
          <a:p>
            <a:r>
              <a:rPr lang="en-US" dirty="0"/>
              <a:t>To indicate that a formal parameter is an array parameter, a pair of square brackets </a:t>
            </a:r>
            <a:r>
              <a:rPr lang="en-US" b="1" dirty="0">
                <a:solidFill>
                  <a:schemeClr val="accent6">
                    <a:lumMod val="75000"/>
                  </a:schemeClr>
                </a:solidFill>
              </a:rPr>
              <a:t>[ ]</a:t>
            </a:r>
            <a:r>
              <a:rPr lang="en-US" dirty="0"/>
              <a:t> is placed after its identifier in the function header and function declaration</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22</a:t>
            </a:fld>
            <a:endParaRPr lang="en-US"/>
          </a:p>
        </p:txBody>
      </p:sp>
      <p:sp>
        <p:nvSpPr>
          <p:cNvPr id="6" name="Rectangle 5"/>
          <p:cNvSpPr/>
          <p:nvPr/>
        </p:nvSpPr>
        <p:spPr>
          <a:xfrm>
            <a:off x="1328375" y="3587774"/>
            <a:ext cx="6487250" cy="1519174"/>
          </a:xfrm>
          <a:prstGeom prst="rect">
            <a:avLst/>
          </a:prstGeom>
          <a:solidFill>
            <a:schemeClr val="bg2"/>
          </a:solidFill>
          <a:effectLst/>
        </p:spPr>
        <p:style>
          <a:lnRef idx="1">
            <a:schemeClr val="dk1"/>
          </a:lnRef>
          <a:fillRef idx="2">
            <a:schemeClr val="dk1"/>
          </a:fillRef>
          <a:effectRef idx="1">
            <a:schemeClr val="dk1"/>
          </a:effectRef>
          <a:fontRef idx="minor">
            <a:schemeClr val="dk1"/>
          </a:fontRef>
        </p:style>
        <p:txBody>
          <a:bodyPr rtlCol="0" anchor="ctr"/>
          <a:lstStyle/>
          <a:p>
            <a:r>
              <a:rPr lang="en-US" b="1" dirty="0"/>
              <a:t>Syntax (function header)</a:t>
            </a:r>
          </a:p>
          <a:p>
            <a:r>
              <a:rPr lang="en-US" dirty="0">
                <a:solidFill>
                  <a:srgbClr val="0070C0"/>
                </a:solidFill>
              </a:rPr>
              <a:t>      </a:t>
            </a:r>
            <a:r>
              <a:rPr lang="en-US" dirty="0" err="1">
                <a:solidFill>
                  <a:srgbClr val="0070C0"/>
                </a:solidFill>
              </a:rPr>
              <a:t>type_ret</a:t>
            </a:r>
            <a:r>
              <a:rPr lang="en-US" dirty="0">
                <a:solidFill>
                  <a:srgbClr val="0070C0"/>
                </a:solidFill>
              </a:rPr>
              <a:t> 	</a:t>
            </a:r>
            <a:r>
              <a:rPr lang="en-US" dirty="0" err="1">
                <a:solidFill>
                  <a:schemeClr val="accent4">
                    <a:lumMod val="75000"/>
                  </a:schemeClr>
                </a:solidFill>
              </a:rPr>
              <a:t>func_name</a:t>
            </a:r>
            <a:r>
              <a:rPr lang="en-US" dirty="0">
                <a:solidFill>
                  <a:srgbClr val="0070C0"/>
                </a:solidFill>
              </a:rPr>
              <a:t>(</a:t>
            </a:r>
            <a:r>
              <a:rPr lang="en-US" dirty="0" err="1">
                <a:solidFill>
                  <a:schemeClr val="accent3">
                    <a:lumMod val="75000"/>
                  </a:schemeClr>
                </a:solidFill>
              </a:rPr>
              <a:t>base_type</a:t>
            </a:r>
            <a:r>
              <a:rPr lang="en-US" dirty="0">
                <a:solidFill>
                  <a:schemeClr val="accent3">
                    <a:lumMod val="75000"/>
                  </a:schemeClr>
                </a:solidFill>
              </a:rPr>
              <a:t> </a:t>
            </a:r>
            <a:r>
              <a:rPr lang="en-US" dirty="0" err="1">
                <a:solidFill>
                  <a:schemeClr val="accent3">
                    <a:lumMod val="75000"/>
                  </a:schemeClr>
                </a:solidFill>
              </a:rPr>
              <a:t>array_para</a:t>
            </a:r>
            <a:r>
              <a:rPr lang="en-US" dirty="0">
                <a:solidFill>
                  <a:schemeClr val="accent3">
                    <a:lumMod val="75000"/>
                  </a:schemeClr>
                </a:solidFill>
              </a:rPr>
              <a:t>[], …</a:t>
            </a:r>
            <a:r>
              <a:rPr lang="en-US" dirty="0">
                <a:solidFill>
                  <a:srgbClr val="0070C0"/>
                </a:solidFill>
              </a:rPr>
              <a:t>)   </a:t>
            </a:r>
            <a:br>
              <a:rPr lang="en-US" dirty="0">
                <a:solidFill>
                  <a:srgbClr val="0070C0"/>
                </a:solidFill>
              </a:rPr>
            </a:br>
            <a:endParaRPr lang="en-US" dirty="0">
              <a:solidFill>
                <a:srgbClr val="0070C0"/>
              </a:solidFill>
            </a:endParaRPr>
          </a:p>
          <a:p>
            <a:r>
              <a:rPr lang="en-US" b="1" dirty="0"/>
              <a:t>Syntax (function declaration)</a:t>
            </a:r>
          </a:p>
          <a:p>
            <a:r>
              <a:rPr lang="en-US" dirty="0">
                <a:solidFill>
                  <a:srgbClr val="0070C0"/>
                </a:solidFill>
              </a:rPr>
              <a:t>      </a:t>
            </a:r>
            <a:r>
              <a:rPr lang="en-US" dirty="0" err="1">
                <a:solidFill>
                  <a:srgbClr val="0070C0"/>
                </a:solidFill>
              </a:rPr>
              <a:t>type_ret</a:t>
            </a:r>
            <a:r>
              <a:rPr lang="en-US" dirty="0">
                <a:solidFill>
                  <a:srgbClr val="0070C0"/>
                </a:solidFill>
              </a:rPr>
              <a:t> 	</a:t>
            </a:r>
            <a:r>
              <a:rPr lang="en-US" dirty="0" err="1">
                <a:solidFill>
                  <a:schemeClr val="accent4">
                    <a:lumMod val="75000"/>
                  </a:schemeClr>
                </a:solidFill>
              </a:rPr>
              <a:t>func_name</a:t>
            </a:r>
            <a:r>
              <a:rPr lang="en-US" dirty="0">
                <a:solidFill>
                  <a:srgbClr val="0070C0"/>
                </a:solidFill>
              </a:rPr>
              <a:t>(</a:t>
            </a:r>
            <a:r>
              <a:rPr lang="en-US" dirty="0" err="1">
                <a:solidFill>
                  <a:schemeClr val="accent3">
                    <a:lumMod val="75000"/>
                  </a:schemeClr>
                </a:solidFill>
              </a:rPr>
              <a:t>base_type</a:t>
            </a:r>
            <a:r>
              <a:rPr lang="en-US" dirty="0">
                <a:solidFill>
                  <a:schemeClr val="accent3">
                    <a:lumMod val="75000"/>
                  </a:schemeClr>
                </a:solidFill>
              </a:rPr>
              <a:t> </a:t>
            </a:r>
            <a:r>
              <a:rPr lang="en-US" dirty="0" err="1">
                <a:solidFill>
                  <a:schemeClr val="accent3">
                    <a:lumMod val="75000"/>
                  </a:schemeClr>
                </a:solidFill>
              </a:rPr>
              <a:t>array_para</a:t>
            </a:r>
            <a:r>
              <a:rPr lang="en-US" dirty="0">
                <a:solidFill>
                  <a:schemeClr val="accent3">
                    <a:lumMod val="75000"/>
                  </a:schemeClr>
                </a:solidFill>
              </a:rPr>
              <a:t>[], …</a:t>
            </a:r>
            <a:r>
              <a:rPr lang="en-US" dirty="0">
                <a:solidFill>
                  <a:srgbClr val="0070C0"/>
                </a:solidFill>
              </a:rPr>
              <a:t>);</a:t>
            </a:r>
          </a:p>
        </p:txBody>
      </p:sp>
    </p:spTree>
    <p:extLst>
      <p:ext uri="{BB962C8B-B14F-4D97-AF65-F5344CB8AC3E}">
        <p14:creationId xmlns:p14="http://schemas.microsoft.com/office/powerpoint/2010/main" val="660491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53026"/>
            <a:ext cx="8156864" cy="504631"/>
          </a:xfrm>
        </p:spPr>
        <p:txBody>
          <a:bodyPr>
            <a:normAutofit lnSpcReduction="10000"/>
          </a:bodyPr>
          <a:lstStyle/>
          <a:p>
            <a:r>
              <a:rPr lang="en-US" b="1" dirty="0"/>
              <a:t>Examples</a:t>
            </a:r>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23</a:t>
            </a:fld>
            <a:endParaRPr lang="en-US"/>
          </a:p>
        </p:txBody>
      </p:sp>
      <p:sp>
        <p:nvSpPr>
          <p:cNvPr id="6" name="Rectangle 5"/>
          <p:cNvSpPr/>
          <p:nvPr/>
        </p:nvSpPr>
        <p:spPr>
          <a:xfrm>
            <a:off x="1712697" y="2350623"/>
            <a:ext cx="4859481" cy="1255595"/>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charset="0"/>
                <a:ea typeface="Consolas" charset="0"/>
                <a:cs typeface="Consolas" charset="0"/>
              </a:rPr>
              <a:t>void </a:t>
            </a:r>
            <a:r>
              <a:rPr lang="en-US" sz="1600" dirty="0" err="1">
                <a:latin typeface="Consolas" charset="0"/>
                <a:ea typeface="Consolas" charset="0"/>
                <a:cs typeface="Consolas" charset="0"/>
              </a:rPr>
              <a:t>modifyArray</a:t>
            </a:r>
            <a:r>
              <a:rPr lang="en-US" sz="1600" dirty="0">
                <a:latin typeface="Consolas" charset="0"/>
                <a:ea typeface="Consolas" charset="0"/>
                <a:cs typeface="Consolas" charset="0"/>
              </a:rPr>
              <a:t>( </a:t>
            </a:r>
            <a:r>
              <a:rPr lang="en-US" sz="1600" b="1" dirty="0" err="1">
                <a:latin typeface="Consolas" charset="0"/>
                <a:ea typeface="Consolas" charset="0"/>
                <a:cs typeface="Consolas" charset="0"/>
              </a:rPr>
              <a:t>int</a:t>
            </a:r>
            <a:r>
              <a:rPr lang="en-US" sz="1600" b="1" dirty="0">
                <a:latin typeface="Consolas" charset="0"/>
                <a:ea typeface="Consolas" charset="0"/>
                <a:cs typeface="Consolas" charset="0"/>
              </a:rPr>
              <a:t> b[]</a:t>
            </a:r>
            <a:r>
              <a:rPr lang="en-US" sz="1600" dirty="0">
                <a:latin typeface="Consolas" charset="0"/>
                <a:ea typeface="Consolas" charset="0"/>
                <a:cs typeface="Consolas" charset="0"/>
              </a:rPr>
              <a:t>, </a:t>
            </a:r>
            <a:r>
              <a:rPr lang="en-US" sz="1600" b="1" dirty="0" err="1">
                <a:latin typeface="Consolas" charset="0"/>
                <a:ea typeface="Consolas" charset="0"/>
                <a:cs typeface="Consolas" charset="0"/>
              </a:rPr>
              <a:t>int</a:t>
            </a:r>
            <a:r>
              <a:rPr lang="en-US" sz="1600" b="1" dirty="0">
                <a:latin typeface="Consolas" charset="0"/>
                <a:ea typeface="Consolas" charset="0"/>
                <a:cs typeface="Consolas" charset="0"/>
              </a:rPr>
              <a:t> </a:t>
            </a:r>
            <a:r>
              <a:rPr lang="en-US" sz="1600" b="1" dirty="0" err="1">
                <a:latin typeface="Consolas" charset="0"/>
                <a:ea typeface="Consolas" charset="0"/>
                <a:cs typeface="Consolas" charset="0"/>
              </a:rPr>
              <a:t>arraySize</a:t>
            </a:r>
            <a:r>
              <a:rPr lang="en-US" sz="1600" dirty="0">
                <a:latin typeface="Consolas" charset="0"/>
                <a:ea typeface="Consolas" charset="0"/>
                <a:cs typeface="Consolas" charset="0"/>
              </a:rPr>
              <a:t> )</a:t>
            </a:r>
          </a:p>
          <a:p>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p>
          <a:p>
            <a:r>
              <a:rPr lang="en-US" sz="1600" dirty="0">
                <a:latin typeface="Consolas" charset="0"/>
                <a:ea typeface="Consolas" charset="0"/>
                <a:cs typeface="Consolas" charset="0"/>
              </a:rPr>
              <a:t>}</a:t>
            </a:r>
          </a:p>
        </p:txBody>
      </p:sp>
      <p:sp>
        <p:nvSpPr>
          <p:cNvPr id="7" name="Rectangle 6"/>
          <p:cNvSpPr/>
          <p:nvPr/>
        </p:nvSpPr>
        <p:spPr>
          <a:xfrm>
            <a:off x="1712697" y="4165766"/>
            <a:ext cx="4326082" cy="573206"/>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charset="0"/>
                <a:ea typeface="Consolas" charset="0"/>
                <a:cs typeface="Consolas" charset="0"/>
              </a:rPr>
              <a:t>void </a:t>
            </a:r>
            <a:r>
              <a:rPr lang="en-US" sz="1600" dirty="0" err="1">
                <a:latin typeface="Consolas" charset="0"/>
                <a:ea typeface="Consolas" charset="0"/>
                <a:cs typeface="Consolas" charset="0"/>
              </a:rPr>
              <a:t>modifyArray</a:t>
            </a:r>
            <a:r>
              <a:rPr lang="en-US" sz="1600" dirty="0">
                <a:latin typeface="Consolas" charset="0"/>
                <a:ea typeface="Consolas" charset="0"/>
                <a:cs typeface="Consolas" charset="0"/>
              </a:rPr>
              <a:t>( </a:t>
            </a:r>
            <a:r>
              <a:rPr lang="en-US" sz="1600" b="1" dirty="0" err="1">
                <a:latin typeface="Consolas" charset="0"/>
                <a:ea typeface="Consolas" charset="0"/>
                <a:cs typeface="Consolas" charset="0"/>
              </a:rPr>
              <a:t>int</a:t>
            </a:r>
            <a:r>
              <a:rPr lang="en-US" sz="1600" b="1" dirty="0">
                <a:latin typeface="Consolas" charset="0"/>
                <a:ea typeface="Consolas" charset="0"/>
                <a:cs typeface="Consolas" charset="0"/>
              </a:rPr>
              <a:t> []</a:t>
            </a:r>
            <a:r>
              <a:rPr lang="en-US" sz="1600" dirty="0">
                <a:latin typeface="Consolas" charset="0"/>
                <a:ea typeface="Consolas" charset="0"/>
                <a:cs typeface="Consolas" charset="0"/>
              </a:rPr>
              <a:t>, </a:t>
            </a:r>
            <a:r>
              <a:rPr lang="en-US" sz="1600" b="1" dirty="0" err="1">
                <a:latin typeface="Consolas" charset="0"/>
                <a:ea typeface="Consolas" charset="0"/>
                <a:cs typeface="Consolas" charset="0"/>
              </a:rPr>
              <a:t>int</a:t>
            </a:r>
            <a:r>
              <a:rPr lang="en-US" sz="1600" dirty="0">
                <a:latin typeface="Consolas" charset="0"/>
                <a:ea typeface="Consolas" charset="0"/>
                <a:cs typeface="Consolas" charset="0"/>
              </a:rPr>
              <a:t>);</a:t>
            </a:r>
          </a:p>
        </p:txBody>
      </p:sp>
      <p:sp>
        <p:nvSpPr>
          <p:cNvPr id="8" name="Rectangle 7"/>
          <p:cNvSpPr/>
          <p:nvPr/>
        </p:nvSpPr>
        <p:spPr>
          <a:xfrm>
            <a:off x="1712697" y="5400951"/>
            <a:ext cx="4326082" cy="859809"/>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err="1">
                <a:latin typeface="Consolas" charset="0"/>
                <a:ea typeface="Consolas" charset="0"/>
                <a:cs typeface="Consolas" charset="0"/>
              </a:rPr>
              <a:t>int</a:t>
            </a:r>
            <a:r>
              <a:rPr lang="en-US" sz="1600" dirty="0">
                <a:latin typeface="Consolas" charset="0"/>
                <a:ea typeface="Consolas" charset="0"/>
                <a:cs typeface="Consolas" charset="0"/>
              </a:rPr>
              <a:t> a[10];</a:t>
            </a:r>
          </a:p>
          <a:p>
            <a:r>
              <a:rPr lang="en-US" sz="1600" dirty="0" err="1">
                <a:latin typeface="Consolas" charset="0"/>
                <a:ea typeface="Consolas" charset="0"/>
                <a:cs typeface="Consolas" charset="0"/>
              </a:rPr>
              <a:t>modifyArray</a:t>
            </a:r>
            <a:r>
              <a:rPr lang="en-US" sz="1600" dirty="0">
                <a:latin typeface="Consolas" charset="0"/>
                <a:ea typeface="Consolas" charset="0"/>
                <a:cs typeface="Consolas" charset="0"/>
              </a:rPr>
              <a:t>( </a:t>
            </a:r>
            <a:r>
              <a:rPr lang="en-US" sz="1600" b="1" dirty="0">
                <a:latin typeface="Consolas" charset="0"/>
                <a:ea typeface="Consolas" charset="0"/>
                <a:cs typeface="Consolas" charset="0"/>
              </a:rPr>
              <a:t>a</a:t>
            </a:r>
            <a:r>
              <a:rPr lang="en-US" sz="1600" dirty="0">
                <a:latin typeface="Consolas" charset="0"/>
                <a:ea typeface="Consolas" charset="0"/>
                <a:cs typeface="Consolas" charset="0"/>
              </a:rPr>
              <a:t>, 10);</a:t>
            </a:r>
          </a:p>
        </p:txBody>
      </p:sp>
      <p:sp>
        <p:nvSpPr>
          <p:cNvPr id="9" name="TextBox 8"/>
          <p:cNvSpPr txBox="1"/>
          <p:nvPr/>
        </p:nvSpPr>
        <p:spPr>
          <a:xfrm>
            <a:off x="6393529" y="5373322"/>
            <a:ext cx="2477516" cy="1200329"/>
          </a:xfrm>
          <a:prstGeom prst="rect">
            <a:avLst/>
          </a:prstGeom>
          <a:noFill/>
        </p:spPr>
        <p:txBody>
          <a:bodyPr wrap="square" rtlCol="0">
            <a:spAutoFit/>
          </a:bodyPr>
          <a:lstStyle/>
          <a:p>
            <a:r>
              <a:rPr lang="en-US" dirty="0">
                <a:latin typeface="Avenir Next Condensed" charset="0"/>
                <a:ea typeface="Avenir Next Condensed" charset="0"/>
                <a:cs typeface="Avenir Next Condensed" charset="0"/>
              </a:rPr>
              <a:t>Just need the array name here; no square brackets after the array identifier in function call</a:t>
            </a:r>
          </a:p>
        </p:txBody>
      </p:sp>
      <p:sp>
        <p:nvSpPr>
          <p:cNvPr id="19" name="Freeform 18"/>
          <p:cNvSpPr/>
          <p:nvPr/>
        </p:nvSpPr>
        <p:spPr>
          <a:xfrm>
            <a:off x="3314701" y="5701008"/>
            <a:ext cx="3086100" cy="191551"/>
          </a:xfrm>
          <a:custGeom>
            <a:avLst/>
            <a:gdLst>
              <a:gd name="connsiteX0" fmla="*/ 2734147 w 2734147"/>
              <a:gd name="connsiteY0" fmla="*/ 0 h 153909"/>
              <a:gd name="connsiteX1" fmla="*/ 0 w 2734147"/>
              <a:gd name="connsiteY1" fmla="*/ 0 h 153909"/>
              <a:gd name="connsiteX2" fmla="*/ 0 w 2734147"/>
              <a:gd name="connsiteY2" fmla="*/ 153909 h 153909"/>
            </a:gdLst>
            <a:ahLst/>
            <a:cxnLst>
              <a:cxn ang="0">
                <a:pos x="connsiteX0" y="connsiteY0"/>
              </a:cxn>
              <a:cxn ang="0">
                <a:pos x="connsiteX1" y="connsiteY1"/>
              </a:cxn>
              <a:cxn ang="0">
                <a:pos x="connsiteX2" y="connsiteY2"/>
              </a:cxn>
            </a:cxnLst>
            <a:rect l="l" t="t" r="r" b="b"/>
            <a:pathLst>
              <a:path w="2734147" h="153909">
                <a:moveTo>
                  <a:pt x="2734147" y="0"/>
                </a:moveTo>
                <a:lnTo>
                  <a:pt x="0" y="0"/>
                </a:lnTo>
                <a:lnTo>
                  <a:pt x="0" y="153909"/>
                </a:lnTo>
              </a:path>
            </a:pathLst>
          </a:cu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itle 1"/>
          <p:cNvSpPr>
            <a:spLocks noGrp="1"/>
          </p:cNvSpPr>
          <p:nvPr>
            <p:ph type="title"/>
          </p:nvPr>
        </p:nvSpPr>
        <p:spPr>
          <a:xfrm>
            <a:off x="457200" y="274638"/>
            <a:ext cx="8229600" cy="1143000"/>
          </a:xfrm>
        </p:spPr>
        <p:txBody>
          <a:bodyPr/>
          <a:lstStyle/>
          <a:p>
            <a:r>
              <a:rPr lang="en-US" sz="3200" dirty="0"/>
              <a:t>Passing </a:t>
            </a:r>
            <a:r>
              <a:rPr lang="en-US" dirty="0"/>
              <a:t>Arrays </a:t>
            </a:r>
            <a:r>
              <a:rPr lang="en-US" sz="3200" dirty="0"/>
              <a:t>to </a:t>
            </a:r>
            <a:r>
              <a:rPr lang="en-US" dirty="0"/>
              <a:t>Functions</a:t>
            </a:r>
          </a:p>
        </p:txBody>
      </p:sp>
      <p:sp>
        <p:nvSpPr>
          <p:cNvPr id="15" name="TextBox 14"/>
          <p:cNvSpPr txBox="1"/>
          <p:nvPr/>
        </p:nvSpPr>
        <p:spPr>
          <a:xfrm>
            <a:off x="1624445" y="2032497"/>
            <a:ext cx="2947555" cy="646331"/>
          </a:xfrm>
          <a:prstGeom prst="rect">
            <a:avLst/>
          </a:prstGeom>
          <a:noFill/>
        </p:spPr>
        <p:txBody>
          <a:bodyPr wrap="square" rtlCol="0">
            <a:spAutoFit/>
          </a:bodyPr>
          <a:lstStyle/>
          <a:p>
            <a:pPr marL="0" lvl="1"/>
            <a:r>
              <a:rPr lang="en-US" dirty="0">
                <a:latin typeface="Avenir Book" charset="0"/>
                <a:ea typeface="Avenir Book" charset="0"/>
                <a:cs typeface="Avenir Book" charset="0"/>
              </a:rPr>
              <a:t>Function definition</a:t>
            </a:r>
          </a:p>
          <a:p>
            <a:endParaRPr lang="en-US" dirty="0">
              <a:latin typeface="Avenir Book" charset="0"/>
              <a:ea typeface="Avenir Book" charset="0"/>
              <a:cs typeface="Avenir Book" charset="0"/>
            </a:endParaRPr>
          </a:p>
        </p:txBody>
      </p:sp>
      <p:sp>
        <p:nvSpPr>
          <p:cNvPr id="17" name="TextBox 16"/>
          <p:cNvSpPr txBox="1"/>
          <p:nvPr/>
        </p:nvSpPr>
        <p:spPr>
          <a:xfrm>
            <a:off x="1624445" y="3842600"/>
            <a:ext cx="5169407" cy="646331"/>
          </a:xfrm>
          <a:prstGeom prst="rect">
            <a:avLst/>
          </a:prstGeom>
          <a:noFill/>
        </p:spPr>
        <p:txBody>
          <a:bodyPr wrap="square" rtlCol="0">
            <a:spAutoFit/>
          </a:bodyPr>
          <a:lstStyle/>
          <a:p>
            <a:pPr marL="0" lvl="1"/>
            <a:r>
              <a:rPr lang="en-US" dirty="0">
                <a:latin typeface="Avenir Book" charset="0"/>
                <a:ea typeface="Avenir Book" charset="0"/>
                <a:cs typeface="Avenir Book" charset="0"/>
              </a:rPr>
              <a:t>Function declaration (function prototype)</a:t>
            </a:r>
          </a:p>
          <a:p>
            <a:endParaRPr lang="en-US" dirty="0">
              <a:latin typeface="Avenir Book" charset="0"/>
              <a:ea typeface="Avenir Book" charset="0"/>
              <a:cs typeface="Avenir Book" charset="0"/>
            </a:endParaRPr>
          </a:p>
        </p:txBody>
      </p:sp>
      <p:sp>
        <p:nvSpPr>
          <p:cNvPr id="18" name="TextBox 17"/>
          <p:cNvSpPr txBox="1"/>
          <p:nvPr/>
        </p:nvSpPr>
        <p:spPr>
          <a:xfrm>
            <a:off x="1624445" y="5075459"/>
            <a:ext cx="3223350" cy="369332"/>
          </a:xfrm>
          <a:prstGeom prst="rect">
            <a:avLst/>
          </a:prstGeom>
          <a:noFill/>
        </p:spPr>
        <p:txBody>
          <a:bodyPr wrap="square" rtlCol="0">
            <a:spAutoFit/>
          </a:bodyPr>
          <a:lstStyle/>
          <a:p>
            <a:pPr marL="0" lvl="1"/>
            <a:r>
              <a:rPr lang="en-US" dirty="0">
                <a:latin typeface="Avenir Book" charset="0"/>
                <a:ea typeface="Avenir Book" charset="0"/>
                <a:cs typeface="Avenir Book" charset="0"/>
              </a:rPr>
              <a:t>Function call</a:t>
            </a:r>
          </a:p>
        </p:txBody>
      </p:sp>
    </p:spTree>
    <p:extLst>
      <p:ext uri="{BB962C8B-B14F-4D97-AF65-F5344CB8AC3E}">
        <p14:creationId xmlns:p14="http://schemas.microsoft.com/office/powerpoint/2010/main" val="841100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Passing </a:t>
            </a:r>
            <a:r>
              <a:rPr lang="en-US" dirty="0"/>
              <a:t>Arrays </a:t>
            </a:r>
            <a:r>
              <a:rPr lang="en-US" sz="3200" dirty="0"/>
              <a:t>to </a:t>
            </a:r>
            <a:r>
              <a:rPr lang="en-US" dirty="0"/>
              <a:t>Functions</a:t>
            </a:r>
          </a:p>
        </p:txBody>
      </p:sp>
      <p:sp>
        <p:nvSpPr>
          <p:cNvPr id="3" name="Content Placeholder 2"/>
          <p:cNvSpPr>
            <a:spLocks noGrp="1"/>
          </p:cNvSpPr>
          <p:nvPr>
            <p:ph idx="1"/>
          </p:nvPr>
        </p:nvSpPr>
        <p:spPr/>
        <p:txBody>
          <a:bodyPr/>
          <a:lstStyle/>
          <a:p>
            <a:r>
              <a:rPr lang="en-US" dirty="0"/>
              <a:t>An </a:t>
            </a:r>
            <a:r>
              <a:rPr lang="en-US" b="1" dirty="0">
                <a:solidFill>
                  <a:schemeClr val="accent6">
                    <a:lumMod val="75000"/>
                  </a:schemeClr>
                </a:solidFill>
              </a:rPr>
              <a:t>array parameter </a:t>
            </a:r>
            <a:r>
              <a:rPr lang="en-US" dirty="0"/>
              <a:t>behaves very much like a </a:t>
            </a:r>
            <a:r>
              <a:rPr lang="en-US" dirty="0">
                <a:solidFill>
                  <a:schemeClr val="accent5">
                    <a:lumMod val="75000"/>
                  </a:schemeClr>
                </a:solidFill>
              </a:rPr>
              <a:t>pass-by-reference </a:t>
            </a:r>
            <a:r>
              <a:rPr lang="en-US" dirty="0"/>
              <a:t>parameter</a:t>
            </a:r>
          </a:p>
          <a:p>
            <a:pPr lvl="1"/>
            <a:r>
              <a:rPr lang="en-US" dirty="0"/>
              <a:t>The call functions can </a:t>
            </a:r>
            <a:r>
              <a:rPr lang="en-US" dirty="0">
                <a:solidFill>
                  <a:schemeClr val="accent5">
                    <a:lumMod val="75000"/>
                  </a:schemeClr>
                </a:solidFill>
              </a:rPr>
              <a:t>modify</a:t>
            </a:r>
            <a:r>
              <a:rPr lang="en-US" dirty="0"/>
              <a:t> the element values in the callers' original arrays.</a:t>
            </a:r>
          </a:p>
          <a:p>
            <a:r>
              <a:rPr lang="en-US" dirty="0"/>
              <a:t>An array argument only consists of the array identifier, but does not provide information of its size</a:t>
            </a:r>
          </a:p>
          <a:p>
            <a:pPr lvl="1"/>
            <a:r>
              <a:rPr lang="en-US" dirty="0"/>
              <a:t>C++ </a:t>
            </a:r>
            <a:r>
              <a:rPr lang="en-US" b="1" dirty="0"/>
              <a:t>does not perform check </a:t>
            </a:r>
            <a:r>
              <a:rPr lang="en-US" dirty="0"/>
              <a:t>on the array bound, so we may pass an array of any size to a function</a:t>
            </a:r>
          </a:p>
          <a:p>
            <a:pPr lvl="1">
              <a:buClr>
                <a:schemeClr val="tx1"/>
              </a:buClr>
            </a:pPr>
            <a:r>
              <a:rPr lang="en-US" b="1" dirty="0">
                <a:solidFill>
                  <a:schemeClr val="accent5">
                    <a:lumMod val="75000"/>
                  </a:schemeClr>
                </a:solidFill>
              </a:rPr>
              <a:t>Another </a:t>
            </a:r>
            <a:r>
              <a:rPr lang="en-US" b="1" dirty="0" err="1">
                <a:solidFill>
                  <a:schemeClr val="accent5">
                    <a:lumMod val="75000"/>
                  </a:schemeClr>
                </a:solidFill>
              </a:rPr>
              <a:t>int</a:t>
            </a:r>
            <a:r>
              <a:rPr lang="en-US" b="1" dirty="0">
                <a:solidFill>
                  <a:schemeClr val="accent5">
                    <a:lumMod val="75000"/>
                  </a:schemeClr>
                </a:solidFill>
              </a:rPr>
              <a:t> argument </a:t>
            </a:r>
            <a:r>
              <a:rPr lang="en-US" dirty="0"/>
              <a:t>is often used to tell the function the </a:t>
            </a:r>
            <a:r>
              <a:rPr lang="en-US" dirty="0">
                <a:solidFill>
                  <a:schemeClr val="accent5">
                    <a:lumMod val="75000"/>
                  </a:schemeClr>
                </a:solidFill>
              </a:rPr>
              <a:t>size</a:t>
            </a:r>
            <a:r>
              <a:rPr lang="en-US" dirty="0"/>
              <a:t> of the array</a:t>
            </a:r>
          </a:p>
          <a:p>
            <a:pPr lvl="1">
              <a:buNone/>
            </a:pPr>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24</a:t>
            </a:fld>
            <a:endParaRPr lang="en-US"/>
          </a:p>
        </p:txBody>
      </p:sp>
    </p:spTree>
    <p:extLst>
      <p:ext uri="{BB962C8B-B14F-4D97-AF65-F5344CB8AC3E}">
        <p14:creationId xmlns:p14="http://schemas.microsoft.com/office/powerpoint/2010/main" val="19811008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03" y="213094"/>
            <a:ext cx="8584442" cy="932070"/>
          </a:xfrm>
        </p:spPr>
        <p:txBody>
          <a:bodyPr anchor="t">
            <a:normAutofit/>
          </a:bodyPr>
          <a:lstStyle/>
          <a:p>
            <a:r>
              <a:rPr lang="en-US" sz="2400" dirty="0"/>
              <a:t>Passing </a:t>
            </a:r>
            <a:r>
              <a:rPr lang="en-US" sz="3600" dirty="0"/>
              <a:t>Arrays </a:t>
            </a:r>
            <a:r>
              <a:rPr lang="en-US" sz="2400" dirty="0"/>
              <a:t>to </a:t>
            </a:r>
            <a:r>
              <a:rPr lang="en-US" sz="3600" dirty="0"/>
              <a:t>Functions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25</a:t>
            </a:fld>
            <a:endParaRPr lang="en-US"/>
          </a:p>
        </p:txBody>
      </p:sp>
      <p:sp>
        <p:nvSpPr>
          <p:cNvPr id="6" name="Rectangle 5"/>
          <p:cNvSpPr/>
          <p:nvPr/>
        </p:nvSpPr>
        <p:spPr>
          <a:xfrm>
            <a:off x="0" y="936625"/>
            <a:ext cx="7723909" cy="5921375"/>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err="1">
                <a:latin typeface="Consolas" charset="0"/>
                <a:ea typeface="Consolas" charset="0"/>
                <a:cs typeface="Consolas" charset="0"/>
              </a:rPr>
              <a:t>int</a:t>
            </a:r>
            <a:r>
              <a:rPr lang="en-US" sz="1600" dirty="0">
                <a:latin typeface="Consolas" charset="0"/>
                <a:ea typeface="Consolas" charset="0"/>
                <a:cs typeface="Consolas" charset="0"/>
              </a:rPr>
              <a:t> main()</a:t>
            </a:r>
          </a:p>
          <a:p>
            <a:r>
              <a:rPr lang="en-US" sz="1600" dirty="0">
                <a:latin typeface="Consolas" charset="0"/>
                <a:ea typeface="Consolas" charset="0"/>
                <a:cs typeface="Consolas" charset="0"/>
              </a:rPr>
              <a:t>{</a:t>
            </a:r>
          </a:p>
          <a:p>
            <a:r>
              <a:rPr lang="en-US" sz="1600" dirty="0">
                <a:latin typeface="Consolas" charset="0"/>
                <a:ea typeface="Consolas" charset="0"/>
                <a:cs typeface="Consolas" charset="0"/>
              </a:rPr>
              <a:t>    const </a:t>
            </a:r>
            <a:r>
              <a:rPr lang="en-US" sz="1600" dirty="0" err="1">
                <a:latin typeface="Consolas" charset="0"/>
                <a:ea typeface="Consolas" charset="0"/>
                <a:cs typeface="Consolas" charset="0"/>
              </a:rPr>
              <a:t>int</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arraySize</a:t>
            </a:r>
            <a:r>
              <a:rPr lang="en-US" sz="1600" dirty="0">
                <a:latin typeface="Consolas" charset="0"/>
                <a:ea typeface="Consolas" charset="0"/>
                <a:cs typeface="Consolas" charset="0"/>
              </a:rPr>
              <a:t> = 5; </a:t>
            </a:r>
            <a:r>
              <a:rPr lang="en-US" sz="1600" dirty="0">
                <a:solidFill>
                  <a:schemeClr val="tx1">
                    <a:lumMod val="50000"/>
                    <a:lumOff val="50000"/>
                  </a:schemeClr>
                </a:solidFill>
                <a:latin typeface="Consolas" charset="0"/>
                <a:ea typeface="Consolas" charset="0"/>
                <a:cs typeface="Consolas" charset="0"/>
              </a:rPr>
              <a:t>// size of array a</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int</a:t>
            </a:r>
            <a:r>
              <a:rPr lang="en-US" sz="1600" b="1" dirty="0">
                <a:latin typeface="Consolas" charset="0"/>
                <a:ea typeface="Consolas" charset="0"/>
                <a:cs typeface="Consolas" charset="0"/>
              </a:rPr>
              <a:t> a[ </a:t>
            </a:r>
            <a:r>
              <a:rPr lang="en-US" sz="1600" b="1" dirty="0" err="1">
                <a:latin typeface="Consolas" charset="0"/>
                <a:ea typeface="Consolas" charset="0"/>
                <a:cs typeface="Consolas" charset="0"/>
              </a:rPr>
              <a:t>arraySize</a:t>
            </a:r>
            <a:r>
              <a:rPr lang="en-US" sz="1600" b="1" dirty="0">
                <a:latin typeface="Consolas" charset="0"/>
                <a:ea typeface="Consolas" charset="0"/>
                <a:cs typeface="Consolas" charset="0"/>
              </a:rPr>
              <a:t> ] = { 0, 1, 2, 3, 4 }; </a:t>
            </a:r>
            <a:r>
              <a:rPr lang="en-US" sz="1600" dirty="0">
                <a:solidFill>
                  <a:schemeClr val="tx1">
                    <a:lumMod val="50000"/>
                    <a:lumOff val="50000"/>
                  </a:schemeClr>
                </a:solidFill>
                <a:latin typeface="Consolas" charset="0"/>
                <a:ea typeface="Consolas" charset="0"/>
                <a:cs typeface="Consolas" charset="0"/>
              </a:rPr>
              <a:t>// initialize array a</a:t>
            </a:r>
          </a:p>
          <a:p>
            <a:endParaRPr lang="en-US" sz="1600" dirty="0">
              <a:latin typeface="Consolas" charset="0"/>
              <a:ea typeface="Consolas" charset="0"/>
              <a:cs typeface="Consolas" charset="0"/>
            </a:endParaRP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"Effects of passing entire array:"</a:t>
            </a:r>
          </a:p>
          <a:p>
            <a:r>
              <a:rPr lang="en-US" sz="1600" dirty="0">
                <a:latin typeface="Consolas" charset="0"/>
                <a:ea typeface="Consolas" charset="0"/>
                <a:cs typeface="Consolas" charset="0"/>
              </a:rPr>
              <a:t>         &lt;&lt; "\</a:t>
            </a:r>
            <a:r>
              <a:rPr lang="en-US" sz="1600" dirty="0" err="1">
                <a:latin typeface="Consolas" charset="0"/>
                <a:ea typeface="Consolas" charset="0"/>
                <a:cs typeface="Consolas" charset="0"/>
              </a:rPr>
              <a:t>nThe</a:t>
            </a:r>
            <a:r>
              <a:rPr lang="en-US" sz="1600" dirty="0">
                <a:latin typeface="Consolas" charset="0"/>
                <a:ea typeface="Consolas" charset="0"/>
                <a:cs typeface="Consolas" charset="0"/>
              </a:rPr>
              <a:t> values of the original array are:\n";</a:t>
            </a:r>
          </a:p>
          <a:p>
            <a:endParaRPr lang="en-US" sz="1600" dirty="0">
              <a:latin typeface="Consolas" charset="0"/>
              <a:ea typeface="Consolas" charset="0"/>
              <a:cs typeface="Consolas" charset="0"/>
            </a:endParaRPr>
          </a:p>
          <a:p>
            <a:r>
              <a:rPr lang="en-US" sz="1600" dirty="0">
                <a:latin typeface="Consolas" charset="0"/>
                <a:ea typeface="Consolas" charset="0"/>
                <a:cs typeface="Consolas" charset="0"/>
              </a:rPr>
              <a:t>    </a:t>
            </a:r>
            <a:r>
              <a:rPr lang="en-US" sz="1600" dirty="0">
                <a:solidFill>
                  <a:schemeClr val="tx1">
                    <a:lumMod val="50000"/>
                    <a:lumOff val="50000"/>
                  </a:schemeClr>
                </a:solidFill>
                <a:latin typeface="Consolas" charset="0"/>
                <a:ea typeface="Consolas" charset="0"/>
                <a:cs typeface="Consolas" charset="0"/>
              </a:rPr>
              <a:t>// output original array elements</a:t>
            </a:r>
          </a:p>
          <a:p>
            <a:r>
              <a:rPr lang="en-US" sz="1600" dirty="0">
                <a:latin typeface="Consolas" charset="0"/>
                <a:ea typeface="Consolas" charset="0"/>
                <a:cs typeface="Consolas" charset="0"/>
              </a:rPr>
              <a:t>    for ( </a:t>
            </a:r>
            <a:r>
              <a:rPr lang="en-US" sz="1600" dirty="0" err="1">
                <a:latin typeface="Consolas" charset="0"/>
                <a:ea typeface="Consolas" charset="0"/>
                <a:cs typeface="Consolas" charset="0"/>
              </a:rPr>
              <a:t>int</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i</a:t>
            </a:r>
            <a:r>
              <a:rPr lang="en-US" sz="1600" dirty="0">
                <a:latin typeface="Consolas" charset="0"/>
                <a:ea typeface="Consolas" charset="0"/>
                <a:cs typeface="Consolas" charset="0"/>
              </a:rPr>
              <a:t> = 0; </a:t>
            </a:r>
            <a:r>
              <a:rPr lang="en-US" sz="1600" dirty="0" err="1">
                <a:latin typeface="Consolas" charset="0"/>
                <a:ea typeface="Consolas" charset="0"/>
                <a:cs typeface="Consolas" charset="0"/>
              </a:rPr>
              <a:t>i</a:t>
            </a:r>
            <a:r>
              <a:rPr lang="en-US" sz="1600" dirty="0">
                <a:latin typeface="Consolas" charset="0"/>
                <a:ea typeface="Consolas" charset="0"/>
                <a:cs typeface="Consolas" charset="0"/>
              </a:rPr>
              <a:t> &lt; </a:t>
            </a:r>
            <a:r>
              <a:rPr lang="en-US" sz="1600" dirty="0" err="1">
                <a:latin typeface="Consolas" charset="0"/>
                <a:ea typeface="Consolas" charset="0"/>
                <a:cs typeface="Consolas" charset="0"/>
              </a:rPr>
              <a:t>arraySize</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i</a:t>
            </a:r>
            <a:r>
              <a:rPr lang="en-US" sz="1600" dirty="0">
                <a:latin typeface="Consolas" charset="0"/>
                <a:ea typeface="Consolas" charset="0"/>
                <a:cs typeface="Consolas" charset="0"/>
              </a:rPr>
              <a:t> )</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err="1">
                <a:latin typeface="Consolas" charset="0"/>
                <a:ea typeface="Consolas" charset="0"/>
                <a:cs typeface="Consolas" charset="0"/>
              </a:rPr>
              <a:t>setw</a:t>
            </a:r>
            <a:r>
              <a:rPr lang="en-US" sz="1600" dirty="0">
                <a:latin typeface="Consolas" charset="0"/>
                <a:ea typeface="Consolas" charset="0"/>
                <a:cs typeface="Consolas" charset="0"/>
              </a:rPr>
              <a:t>( 3 ) &lt;&lt; a[ </a:t>
            </a:r>
            <a:r>
              <a:rPr lang="en-US" sz="1600" dirty="0" err="1">
                <a:latin typeface="Consolas" charset="0"/>
                <a:ea typeface="Consolas" charset="0"/>
                <a:cs typeface="Consolas" charset="0"/>
              </a:rPr>
              <a:t>i</a:t>
            </a:r>
            <a:r>
              <a:rPr lang="en-US" sz="1600" dirty="0">
                <a:latin typeface="Consolas" charset="0"/>
                <a:ea typeface="Consolas" charset="0"/>
                <a:cs typeface="Consolas" charset="0"/>
              </a:rPr>
              <a:t> ];</a:t>
            </a:r>
          </a:p>
          <a:p>
            <a:endParaRPr lang="en-US" sz="1600" dirty="0">
              <a:latin typeface="Consolas" charset="0"/>
              <a:ea typeface="Consolas" charset="0"/>
              <a:cs typeface="Consolas" charset="0"/>
            </a:endParaRP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p>
          <a:p>
            <a:endParaRPr lang="en-US" sz="1600" dirty="0">
              <a:latin typeface="Consolas" charset="0"/>
              <a:ea typeface="Consolas" charset="0"/>
              <a:cs typeface="Consolas" charset="0"/>
            </a:endParaRPr>
          </a:p>
          <a:p>
            <a:r>
              <a:rPr lang="en-US" sz="1600" dirty="0">
                <a:latin typeface="Consolas" charset="0"/>
                <a:ea typeface="Consolas" charset="0"/>
                <a:cs typeface="Consolas" charset="0"/>
              </a:rPr>
              <a:t>    </a:t>
            </a:r>
            <a:r>
              <a:rPr lang="en-US" sz="1600" dirty="0">
                <a:solidFill>
                  <a:schemeClr val="tx1">
                    <a:lumMod val="50000"/>
                    <a:lumOff val="50000"/>
                  </a:schemeClr>
                </a:solidFill>
                <a:latin typeface="Consolas" charset="0"/>
                <a:ea typeface="Consolas" charset="0"/>
                <a:cs typeface="Consolas" charset="0"/>
              </a:rPr>
              <a:t>// pass array a to </a:t>
            </a:r>
            <a:r>
              <a:rPr lang="en-US" sz="1600" dirty="0" err="1">
                <a:solidFill>
                  <a:schemeClr val="tx1">
                    <a:lumMod val="50000"/>
                    <a:lumOff val="50000"/>
                  </a:schemeClr>
                </a:solidFill>
                <a:latin typeface="Consolas" charset="0"/>
                <a:ea typeface="Consolas" charset="0"/>
                <a:cs typeface="Consolas" charset="0"/>
              </a:rPr>
              <a:t>modifyArray</a:t>
            </a:r>
            <a:endParaRPr lang="en-US" sz="1600" dirty="0">
              <a:solidFill>
                <a:schemeClr val="tx1">
                  <a:lumMod val="50000"/>
                  <a:lumOff val="50000"/>
                </a:schemeClr>
              </a:solidFill>
              <a:latin typeface="Consolas" charset="0"/>
              <a:ea typeface="Consolas" charset="0"/>
              <a:cs typeface="Consolas" charset="0"/>
            </a:endParaRPr>
          </a:p>
          <a:p>
            <a:r>
              <a:rPr lang="en-US" sz="1600" dirty="0">
                <a:latin typeface="Consolas" charset="0"/>
                <a:ea typeface="Consolas" charset="0"/>
                <a:cs typeface="Consolas" charset="0"/>
              </a:rPr>
              <a:t>    </a:t>
            </a:r>
            <a:r>
              <a:rPr lang="en-US" sz="1600" b="1" dirty="0" err="1">
                <a:solidFill>
                  <a:schemeClr val="accent6">
                    <a:lumMod val="75000"/>
                  </a:schemeClr>
                </a:solidFill>
                <a:latin typeface="Consolas" charset="0"/>
                <a:ea typeface="Consolas" charset="0"/>
                <a:cs typeface="Consolas" charset="0"/>
              </a:rPr>
              <a:t>modifyArray</a:t>
            </a:r>
            <a:r>
              <a:rPr lang="en-US" sz="1600" b="1" dirty="0">
                <a:solidFill>
                  <a:schemeClr val="accent6">
                    <a:lumMod val="75000"/>
                  </a:schemeClr>
                </a:solidFill>
                <a:latin typeface="Consolas" charset="0"/>
                <a:ea typeface="Consolas" charset="0"/>
                <a:cs typeface="Consolas" charset="0"/>
              </a:rPr>
              <a:t>( a, </a:t>
            </a:r>
            <a:r>
              <a:rPr lang="en-US" sz="1600" b="1" dirty="0" err="1">
                <a:solidFill>
                  <a:schemeClr val="accent6">
                    <a:lumMod val="75000"/>
                  </a:schemeClr>
                </a:solidFill>
                <a:latin typeface="Consolas" charset="0"/>
                <a:ea typeface="Consolas" charset="0"/>
                <a:cs typeface="Consolas" charset="0"/>
              </a:rPr>
              <a:t>arraySize</a:t>
            </a:r>
            <a:r>
              <a:rPr lang="en-US" sz="1600" b="1" dirty="0">
                <a:solidFill>
                  <a:schemeClr val="accent6">
                    <a:lumMod val="75000"/>
                  </a:schemeClr>
                </a:solidFill>
                <a:latin typeface="Consolas" charset="0"/>
                <a:ea typeface="Consolas" charset="0"/>
                <a:cs typeface="Consolas" charset="0"/>
              </a:rPr>
              <a:t> );</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"The values of the modified array are:\n";</a:t>
            </a:r>
          </a:p>
          <a:p>
            <a:endParaRPr lang="en-US" sz="1600" dirty="0">
              <a:latin typeface="Consolas" charset="0"/>
              <a:ea typeface="Consolas" charset="0"/>
              <a:cs typeface="Consolas" charset="0"/>
            </a:endParaRPr>
          </a:p>
          <a:p>
            <a:r>
              <a:rPr lang="en-US" sz="1600" dirty="0">
                <a:latin typeface="Consolas" charset="0"/>
                <a:ea typeface="Consolas" charset="0"/>
                <a:cs typeface="Consolas" charset="0"/>
              </a:rPr>
              <a:t>   </a:t>
            </a:r>
            <a:r>
              <a:rPr lang="en-US" sz="1600" dirty="0">
                <a:solidFill>
                  <a:schemeClr val="tx1">
                    <a:lumMod val="50000"/>
                    <a:lumOff val="50000"/>
                  </a:schemeClr>
                </a:solidFill>
                <a:latin typeface="Consolas" charset="0"/>
                <a:ea typeface="Consolas" charset="0"/>
                <a:cs typeface="Consolas" charset="0"/>
              </a:rPr>
              <a:t>// output modified array elements</a:t>
            </a:r>
          </a:p>
          <a:p>
            <a:r>
              <a:rPr lang="en-US" sz="1600" dirty="0">
                <a:latin typeface="Consolas" charset="0"/>
                <a:ea typeface="Consolas" charset="0"/>
                <a:cs typeface="Consolas" charset="0"/>
              </a:rPr>
              <a:t>    for ( </a:t>
            </a:r>
            <a:r>
              <a:rPr lang="en-US" sz="1600" dirty="0" err="1">
                <a:latin typeface="Consolas" charset="0"/>
                <a:ea typeface="Consolas" charset="0"/>
                <a:cs typeface="Consolas" charset="0"/>
              </a:rPr>
              <a:t>int</a:t>
            </a:r>
            <a:r>
              <a:rPr lang="en-US" sz="1600" dirty="0">
                <a:latin typeface="Consolas" charset="0"/>
                <a:ea typeface="Consolas" charset="0"/>
                <a:cs typeface="Consolas" charset="0"/>
              </a:rPr>
              <a:t> j = 0; j &lt; </a:t>
            </a:r>
            <a:r>
              <a:rPr lang="en-US" sz="1600" dirty="0" err="1">
                <a:latin typeface="Consolas" charset="0"/>
                <a:ea typeface="Consolas" charset="0"/>
                <a:cs typeface="Consolas" charset="0"/>
              </a:rPr>
              <a:t>arraySize</a:t>
            </a:r>
            <a:r>
              <a:rPr lang="en-US" sz="1600" dirty="0">
                <a:latin typeface="Consolas" charset="0"/>
                <a:ea typeface="Consolas" charset="0"/>
                <a:cs typeface="Consolas" charset="0"/>
              </a:rPr>
              <a:t>; ++j )</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err="1">
                <a:latin typeface="Consolas" charset="0"/>
                <a:ea typeface="Consolas" charset="0"/>
                <a:cs typeface="Consolas" charset="0"/>
              </a:rPr>
              <a:t>setw</a:t>
            </a:r>
            <a:r>
              <a:rPr lang="en-US" sz="1600" dirty="0">
                <a:latin typeface="Consolas" charset="0"/>
                <a:ea typeface="Consolas" charset="0"/>
                <a:cs typeface="Consolas" charset="0"/>
              </a:rPr>
              <a:t>( 3 ) &lt;&lt; a[ j ];</a:t>
            </a:r>
          </a:p>
          <a:p>
            <a:endParaRPr lang="en-US" sz="1600" dirty="0">
              <a:latin typeface="Consolas" charset="0"/>
              <a:ea typeface="Consolas" charset="0"/>
              <a:cs typeface="Consolas" charset="0"/>
            </a:endParaRPr>
          </a:p>
          <a:p>
            <a:r>
              <a:rPr lang="en-US" sz="1600" dirty="0">
                <a:latin typeface="Consolas" charset="0"/>
                <a:ea typeface="Consolas" charset="0"/>
                <a:cs typeface="Consolas" charset="0"/>
              </a:rPr>
              <a:t>    return 0;</a:t>
            </a:r>
          </a:p>
          <a:p>
            <a:r>
              <a:rPr lang="en-US" sz="1600" dirty="0">
                <a:latin typeface="Consolas" charset="0"/>
                <a:ea typeface="Consolas" charset="0"/>
                <a:cs typeface="Consolas" charset="0"/>
              </a:rPr>
              <a:t>}</a:t>
            </a:r>
          </a:p>
        </p:txBody>
      </p:sp>
      <p:sp>
        <p:nvSpPr>
          <p:cNvPr id="9" name="TextBox 8"/>
          <p:cNvSpPr txBox="1"/>
          <p:nvPr/>
        </p:nvSpPr>
        <p:spPr>
          <a:xfrm>
            <a:off x="4920303" y="5825308"/>
            <a:ext cx="3950742" cy="58477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latin typeface="Avenir Next Condensed" charset="0"/>
                <a:ea typeface="Avenir Next Condensed" charset="0"/>
                <a:cs typeface="Avenir Next Condensed" charset="0"/>
              </a:rPr>
              <a:t>See definition of </a:t>
            </a:r>
            <a:r>
              <a:rPr lang="en-US" sz="1600" dirty="0" err="1">
                <a:latin typeface="Avenir Next Condensed" charset="0"/>
                <a:ea typeface="Avenir Next Condensed" charset="0"/>
                <a:cs typeface="Avenir Next Condensed" charset="0"/>
              </a:rPr>
              <a:t>modifyArray</a:t>
            </a:r>
            <a:r>
              <a:rPr lang="en-US" sz="1600" dirty="0">
                <a:latin typeface="Avenir Next Condensed" charset="0"/>
                <a:ea typeface="Avenir Next Condensed" charset="0"/>
                <a:cs typeface="Avenir Next Condensed" charset="0"/>
              </a:rPr>
              <a:t> on the next slide</a:t>
            </a:r>
          </a:p>
        </p:txBody>
      </p:sp>
    </p:spTree>
    <p:extLst>
      <p:ext uri="{BB962C8B-B14F-4D97-AF65-F5344CB8AC3E}">
        <p14:creationId xmlns:p14="http://schemas.microsoft.com/office/powerpoint/2010/main" val="365635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14" end="1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6" end="1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8" end="1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9" end="1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20" end="2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22" end="2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03" y="213094"/>
            <a:ext cx="8584442" cy="932070"/>
          </a:xfrm>
        </p:spPr>
        <p:txBody>
          <a:bodyPr anchor="t">
            <a:normAutofit/>
          </a:bodyPr>
          <a:lstStyle/>
          <a:p>
            <a:r>
              <a:rPr lang="en-US" sz="2400" dirty="0"/>
              <a:t>Passing </a:t>
            </a:r>
            <a:r>
              <a:rPr lang="en-US" sz="3600" dirty="0"/>
              <a:t>Arrays </a:t>
            </a:r>
            <a:r>
              <a:rPr lang="en-US" sz="2400" dirty="0"/>
              <a:t>to </a:t>
            </a:r>
            <a:r>
              <a:rPr lang="en-US" sz="3600" dirty="0"/>
              <a:t>Functions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26</a:t>
            </a:fld>
            <a:endParaRPr lang="en-US"/>
          </a:p>
        </p:txBody>
      </p:sp>
      <p:sp>
        <p:nvSpPr>
          <p:cNvPr id="7" name="Rectangle 6"/>
          <p:cNvSpPr/>
          <p:nvPr/>
        </p:nvSpPr>
        <p:spPr>
          <a:xfrm>
            <a:off x="1594894" y="1165872"/>
            <a:ext cx="5404209" cy="2512438"/>
          </a:xfrm>
          <a:prstGeom prst="rect">
            <a:avLst/>
          </a:prstGeom>
          <a:solidFill>
            <a:schemeClr val="accent5">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lumMod val="50000"/>
                    <a:lumOff val="50000"/>
                  </a:schemeClr>
                </a:solidFill>
                <a:latin typeface="Consolas" charset="0"/>
                <a:ea typeface="Consolas" charset="0"/>
                <a:cs typeface="Consolas" charset="0"/>
              </a:rPr>
              <a:t>// in function </a:t>
            </a:r>
            <a:r>
              <a:rPr lang="en-US" sz="1600" dirty="0" err="1">
                <a:solidFill>
                  <a:schemeClr val="tx1">
                    <a:lumMod val="50000"/>
                    <a:lumOff val="50000"/>
                  </a:schemeClr>
                </a:solidFill>
                <a:latin typeface="Consolas" charset="0"/>
                <a:ea typeface="Consolas" charset="0"/>
                <a:cs typeface="Consolas" charset="0"/>
              </a:rPr>
              <a:t>modifyArray</a:t>
            </a:r>
            <a:r>
              <a:rPr lang="en-US" sz="1600" dirty="0">
                <a:solidFill>
                  <a:schemeClr val="tx1">
                    <a:lumMod val="50000"/>
                    <a:lumOff val="50000"/>
                  </a:schemeClr>
                </a:solidFill>
                <a:latin typeface="Consolas" charset="0"/>
                <a:ea typeface="Consolas" charset="0"/>
                <a:cs typeface="Consolas" charset="0"/>
              </a:rPr>
              <a:t>, "b" points to the </a:t>
            </a:r>
          </a:p>
          <a:p>
            <a:r>
              <a:rPr lang="en-US" sz="1600" dirty="0">
                <a:solidFill>
                  <a:schemeClr val="tx1">
                    <a:lumMod val="50000"/>
                    <a:lumOff val="50000"/>
                  </a:schemeClr>
                </a:solidFill>
                <a:latin typeface="Consolas" charset="0"/>
                <a:ea typeface="Consolas" charset="0"/>
                <a:cs typeface="Consolas" charset="0"/>
              </a:rPr>
              <a:t>// original array "a" in memory</a:t>
            </a:r>
          </a:p>
          <a:p>
            <a:r>
              <a:rPr lang="en-US" sz="1600" b="1" dirty="0">
                <a:solidFill>
                  <a:schemeClr val="accent6">
                    <a:lumMod val="75000"/>
                  </a:schemeClr>
                </a:solidFill>
                <a:latin typeface="Consolas" charset="0"/>
                <a:ea typeface="Consolas" charset="0"/>
                <a:cs typeface="Consolas" charset="0"/>
              </a:rPr>
              <a:t>void </a:t>
            </a:r>
            <a:r>
              <a:rPr lang="en-US" sz="1600" b="1" dirty="0" err="1">
                <a:solidFill>
                  <a:schemeClr val="accent6">
                    <a:lumMod val="75000"/>
                  </a:schemeClr>
                </a:solidFill>
                <a:latin typeface="Consolas" charset="0"/>
                <a:ea typeface="Consolas" charset="0"/>
                <a:cs typeface="Consolas" charset="0"/>
              </a:rPr>
              <a:t>modifyArray</a:t>
            </a:r>
            <a:r>
              <a:rPr lang="en-US" sz="1600" b="1" dirty="0">
                <a:solidFill>
                  <a:schemeClr val="accent6">
                    <a:lumMod val="75000"/>
                  </a:schemeClr>
                </a:solidFill>
                <a:latin typeface="Consolas" charset="0"/>
                <a:ea typeface="Consolas" charset="0"/>
                <a:cs typeface="Consolas" charset="0"/>
              </a:rPr>
              <a:t>( </a:t>
            </a:r>
            <a:r>
              <a:rPr lang="en-US" sz="1600" b="1" dirty="0" err="1">
                <a:solidFill>
                  <a:schemeClr val="accent6">
                    <a:lumMod val="75000"/>
                  </a:schemeClr>
                </a:solidFill>
                <a:latin typeface="Consolas" charset="0"/>
                <a:ea typeface="Consolas" charset="0"/>
                <a:cs typeface="Consolas" charset="0"/>
              </a:rPr>
              <a:t>int</a:t>
            </a:r>
            <a:r>
              <a:rPr lang="en-US" sz="1600" b="1" dirty="0">
                <a:solidFill>
                  <a:schemeClr val="accent6">
                    <a:lumMod val="75000"/>
                  </a:schemeClr>
                </a:solidFill>
                <a:latin typeface="Consolas" charset="0"/>
                <a:ea typeface="Consolas" charset="0"/>
                <a:cs typeface="Consolas" charset="0"/>
              </a:rPr>
              <a:t> b[], </a:t>
            </a:r>
            <a:r>
              <a:rPr lang="en-US" sz="1600" b="1" dirty="0" err="1">
                <a:solidFill>
                  <a:schemeClr val="accent6">
                    <a:lumMod val="75000"/>
                  </a:schemeClr>
                </a:solidFill>
                <a:latin typeface="Consolas" charset="0"/>
                <a:ea typeface="Consolas" charset="0"/>
                <a:cs typeface="Consolas" charset="0"/>
              </a:rPr>
              <a:t>int</a:t>
            </a:r>
            <a:r>
              <a:rPr lang="en-US" sz="1600" b="1" dirty="0">
                <a:solidFill>
                  <a:schemeClr val="accent6">
                    <a:lumMod val="75000"/>
                  </a:schemeClr>
                </a:solidFill>
                <a:latin typeface="Consolas" charset="0"/>
                <a:ea typeface="Consolas" charset="0"/>
                <a:cs typeface="Consolas" charset="0"/>
              </a:rPr>
              <a:t> </a:t>
            </a:r>
            <a:r>
              <a:rPr lang="en-US" sz="1600" b="1" dirty="0" err="1">
                <a:solidFill>
                  <a:schemeClr val="accent6">
                    <a:lumMod val="75000"/>
                  </a:schemeClr>
                </a:solidFill>
                <a:latin typeface="Consolas" charset="0"/>
                <a:ea typeface="Consolas" charset="0"/>
                <a:cs typeface="Consolas" charset="0"/>
              </a:rPr>
              <a:t>sizeOfArray</a:t>
            </a:r>
            <a:r>
              <a:rPr lang="en-US" sz="1600" b="1" dirty="0">
                <a:solidFill>
                  <a:schemeClr val="accent6">
                    <a:lumMod val="75000"/>
                  </a:schemeClr>
                </a:solidFill>
                <a:latin typeface="Consolas" charset="0"/>
                <a:ea typeface="Consolas" charset="0"/>
                <a:cs typeface="Consolas" charset="0"/>
              </a:rPr>
              <a:t> )</a:t>
            </a:r>
          </a:p>
          <a:p>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r>
              <a:rPr lang="en-US" sz="1600" dirty="0">
                <a:solidFill>
                  <a:schemeClr val="tx1">
                    <a:lumMod val="50000"/>
                    <a:lumOff val="50000"/>
                  </a:schemeClr>
                </a:solidFill>
                <a:latin typeface="Consolas" charset="0"/>
                <a:ea typeface="Consolas" charset="0"/>
                <a:cs typeface="Consolas" charset="0"/>
              </a:rPr>
              <a:t>// multiply each array element by 2</a:t>
            </a:r>
          </a:p>
          <a:p>
            <a:r>
              <a:rPr lang="en-US" sz="1600" dirty="0">
                <a:latin typeface="Consolas" charset="0"/>
                <a:ea typeface="Consolas" charset="0"/>
                <a:cs typeface="Consolas" charset="0"/>
              </a:rPr>
              <a:t>    for ( </a:t>
            </a:r>
            <a:r>
              <a:rPr lang="en-US" sz="1600" dirty="0" err="1">
                <a:latin typeface="Consolas" charset="0"/>
                <a:ea typeface="Consolas" charset="0"/>
                <a:cs typeface="Consolas" charset="0"/>
              </a:rPr>
              <a:t>int</a:t>
            </a:r>
            <a:r>
              <a:rPr lang="en-US" sz="1600" dirty="0">
                <a:latin typeface="Consolas" charset="0"/>
                <a:ea typeface="Consolas" charset="0"/>
                <a:cs typeface="Consolas" charset="0"/>
              </a:rPr>
              <a:t> k = 0; k &lt; </a:t>
            </a:r>
            <a:r>
              <a:rPr lang="en-US" sz="1600" dirty="0" err="1">
                <a:latin typeface="Consolas" charset="0"/>
                <a:ea typeface="Consolas" charset="0"/>
                <a:cs typeface="Consolas" charset="0"/>
              </a:rPr>
              <a:t>sizeOfArray</a:t>
            </a:r>
            <a:r>
              <a:rPr lang="en-US" sz="1600" dirty="0">
                <a:latin typeface="Consolas" charset="0"/>
                <a:ea typeface="Consolas" charset="0"/>
                <a:cs typeface="Consolas" charset="0"/>
              </a:rPr>
              <a:t>; ++k )</a:t>
            </a:r>
          </a:p>
          <a:p>
            <a:r>
              <a:rPr lang="en-US" sz="1600" dirty="0">
                <a:latin typeface="Consolas" charset="0"/>
                <a:ea typeface="Consolas" charset="0"/>
                <a:cs typeface="Consolas" charset="0"/>
              </a:rPr>
              <a:t>        b[ k ] *= 2;</a:t>
            </a:r>
          </a:p>
          <a:p>
            <a:r>
              <a:rPr lang="en-US" sz="1600" dirty="0">
                <a:latin typeface="Consolas" charset="0"/>
                <a:ea typeface="Consolas" charset="0"/>
                <a:cs typeface="Consolas" charset="0"/>
              </a:rPr>
              <a:t>}</a:t>
            </a:r>
          </a:p>
        </p:txBody>
      </p:sp>
      <p:sp>
        <p:nvSpPr>
          <p:cNvPr id="10" name="TextBox 9"/>
          <p:cNvSpPr txBox="1"/>
          <p:nvPr/>
        </p:nvSpPr>
        <p:spPr>
          <a:xfrm>
            <a:off x="6677891" y="5212010"/>
            <a:ext cx="1542730" cy="338554"/>
          </a:xfrm>
          <a:prstGeom prst="rect">
            <a:avLst/>
          </a:prstGeom>
          <a:noFill/>
        </p:spPr>
        <p:txBody>
          <a:bodyPr wrap="none" rtlCol="0">
            <a:spAutoFit/>
          </a:bodyPr>
          <a:lstStyle/>
          <a:p>
            <a:r>
              <a:rPr lang="en-US" sz="1600" i="1" dirty="0">
                <a:latin typeface="Chalkduster"/>
                <a:cs typeface="Chalkduster"/>
              </a:rPr>
              <a:t>Screen output</a:t>
            </a:r>
            <a:endParaRPr lang="en-US" sz="1600" dirty="0">
              <a:latin typeface="Chalkduster"/>
              <a:cs typeface="Chalkduster"/>
            </a:endParaRPr>
          </a:p>
        </p:txBody>
      </p:sp>
      <p:sp>
        <p:nvSpPr>
          <p:cNvPr id="11" name="TextBox 10"/>
          <p:cNvSpPr txBox="1"/>
          <p:nvPr/>
        </p:nvSpPr>
        <p:spPr>
          <a:xfrm>
            <a:off x="1594894" y="4073236"/>
            <a:ext cx="5082997" cy="1477328"/>
          </a:xfrm>
          <a:prstGeom prst="rect">
            <a:avLst/>
          </a:prstGeom>
          <a:solidFill>
            <a:schemeClr val="bg1">
              <a:lumMod val="95000"/>
            </a:schemeClr>
          </a:solidFill>
          <a:ln>
            <a:solidFill>
              <a:schemeClr val="tx1"/>
            </a:solidFill>
          </a:ln>
          <a:effectLst/>
        </p:spPr>
        <p:txBody>
          <a:bodyPr wrap="square" rtlCol="0">
            <a:spAutoFit/>
          </a:bodyPr>
          <a:lstStyle/>
          <a:p>
            <a:r>
              <a:rPr lang="en-US" dirty="0">
                <a:latin typeface="Consolas" charset="0"/>
                <a:ea typeface="Consolas" charset="0"/>
                <a:cs typeface="Consolas" charset="0"/>
              </a:rPr>
              <a:t>Effects of passing entire array:</a:t>
            </a:r>
          </a:p>
          <a:p>
            <a:r>
              <a:rPr lang="en-US" dirty="0">
                <a:latin typeface="Consolas" charset="0"/>
                <a:ea typeface="Consolas" charset="0"/>
                <a:cs typeface="Consolas" charset="0"/>
              </a:rPr>
              <a:t>The values of the original array are:</a:t>
            </a:r>
          </a:p>
          <a:p>
            <a:r>
              <a:rPr lang="en-US" dirty="0">
                <a:latin typeface="Consolas" charset="0"/>
                <a:ea typeface="Consolas" charset="0"/>
                <a:cs typeface="Consolas" charset="0"/>
              </a:rPr>
              <a:t>  0  1  2  3  4</a:t>
            </a:r>
          </a:p>
          <a:p>
            <a:r>
              <a:rPr lang="en-US" dirty="0">
                <a:latin typeface="Consolas" charset="0"/>
                <a:ea typeface="Consolas" charset="0"/>
                <a:cs typeface="Consolas" charset="0"/>
              </a:rPr>
              <a:t>The values of the modified array are:</a:t>
            </a:r>
          </a:p>
          <a:p>
            <a:r>
              <a:rPr lang="en-US" dirty="0">
                <a:latin typeface="Consolas" charset="0"/>
                <a:ea typeface="Consolas" charset="0"/>
                <a:cs typeface="Consolas" charset="0"/>
              </a:rPr>
              <a:t>  0  2  4  6  8</a:t>
            </a:r>
          </a:p>
        </p:txBody>
      </p:sp>
      <p:sp>
        <p:nvSpPr>
          <p:cNvPr id="3" name="TextBox 2"/>
          <p:cNvSpPr txBox="1"/>
          <p:nvPr/>
        </p:nvSpPr>
        <p:spPr>
          <a:xfrm>
            <a:off x="1594894" y="5892581"/>
            <a:ext cx="6343761" cy="646331"/>
          </a:xfrm>
          <a:prstGeom prst="rect">
            <a:avLst/>
          </a:prstGeom>
          <a:noFill/>
        </p:spPr>
        <p:txBody>
          <a:bodyPr wrap="square" rtlCol="0">
            <a:spAutoFit/>
          </a:bodyPr>
          <a:lstStyle/>
          <a:p>
            <a:r>
              <a:rPr lang="en-US" dirty="0">
                <a:solidFill>
                  <a:schemeClr val="accent6">
                    <a:lumMod val="75000"/>
                  </a:schemeClr>
                </a:solidFill>
                <a:latin typeface="Avenir Next Condensed" charset="0"/>
                <a:ea typeface="Avenir Next Condensed" charset="0"/>
                <a:cs typeface="Avenir Next Condensed" charset="0"/>
              </a:rPr>
              <a:t>* Note that the values of the array elements </a:t>
            </a:r>
            <a:r>
              <a:rPr lang="en-US" b="1" dirty="0">
                <a:solidFill>
                  <a:schemeClr val="accent6">
                    <a:lumMod val="75000"/>
                  </a:schemeClr>
                </a:solidFill>
                <a:latin typeface="Avenir Next Condensed" charset="0"/>
                <a:ea typeface="Avenir Next Condensed" charset="0"/>
                <a:cs typeface="Avenir Next Condensed" charset="0"/>
              </a:rPr>
              <a:t>are modified </a:t>
            </a:r>
            <a:r>
              <a:rPr lang="en-US" dirty="0">
                <a:solidFill>
                  <a:schemeClr val="accent6">
                    <a:lumMod val="75000"/>
                  </a:schemeClr>
                </a:solidFill>
                <a:latin typeface="Avenir Next Condensed" charset="0"/>
                <a:ea typeface="Avenir Next Condensed" charset="0"/>
                <a:cs typeface="Avenir Next Condensed" charset="0"/>
              </a:rPr>
              <a:t>by the function, which is of a similar effect as pass-by-reference</a:t>
            </a:r>
          </a:p>
        </p:txBody>
      </p:sp>
    </p:spTree>
    <p:extLst>
      <p:ext uri="{BB962C8B-B14F-4D97-AF65-F5344CB8AC3E}">
        <p14:creationId xmlns:p14="http://schemas.microsoft.com/office/powerpoint/2010/main" val="214329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AD78E6-D7AE-491B-AB44-E8B140DFD3A1}"/>
              </a:ext>
            </a:extLst>
          </p:cNvPr>
          <p:cNvSpPr>
            <a:spLocks noGrp="1"/>
          </p:cNvSpPr>
          <p:nvPr>
            <p:ph type="title"/>
          </p:nvPr>
        </p:nvSpPr>
        <p:spPr/>
        <p:txBody>
          <a:bodyPr/>
          <a:lstStyle/>
          <a:p>
            <a:r>
              <a:rPr lang="en-US" dirty="0"/>
              <a:t>Programming Problems</a:t>
            </a:r>
          </a:p>
        </p:txBody>
      </p:sp>
      <p:sp>
        <p:nvSpPr>
          <p:cNvPr id="6" name="Text Placeholder 5">
            <a:extLst>
              <a:ext uri="{FF2B5EF4-FFF2-40B4-BE49-F238E27FC236}">
                <a16:creationId xmlns:a16="http://schemas.microsoft.com/office/drawing/2014/main" id="{9863B923-4F17-4D98-9ED8-9A77C3C1D2F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CD729B2-D49E-4769-90A3-50AC4D72732A}"/>
              </a:ext>
            </a:extLst>
          </p:cNvPr>
          <p:cNvSpPr>
            <a:spLocks noGrp="1"/>
          </p:cNvSpPr>
          <p:nvPr>
            <p:ph type="sldNum" sz="quarter" idx="12"/>
          </p:nvPr>
        </p:nvSpPr>
        <p:spPr/>
        <p:txBody>
          <a:bodyPr/>
          <a:lstStyle/>
          <a:p>
            <a:fld id="{A2D5F323-9395-A24C-8003-89F99F5948AE}" type="slidenum">
              <a:rPr lang="en-US" smtClean="0"/>
              <a:pPr/>
              <a:t>27</a:t>
            </a:fld>
            <a:endParaRPr lang="en-US" dirty="0"/>
          </a:p>
        </p:txBody>
      </p:sp>
    </p:spTree>
    <p:extLst>
      <p:ext uri="{BB962C8B-B14F-4D97-AF65-F5344CB8AC3E}">
        <p14:creationId xmlns:p14="http://schemas.microsoft.com/office/powerpoint/2010/main" val="10305387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1</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lstStyle/>
          <a:p>
            <a:pPr marL="0" lvl="0" indent="0" defTabSz="914400" eaLnBrk="0" fontAlgn="base" hangingPunct="0">
              <a:spcBef>
                <a:spcPct val="0"/>
              </a:spcBef>
              <a:spcAft>
                <a:spcPct val="0"/>
              </a:spcAft>
              <a:buClrTx/>
              <a:buNone/>
            </a:pPr>
            <a:r>
              <a:rPr lang="en-US" altLang="en-US" dirty="0">
                <a:latin typeface="Calibri Light" panose="020F0302020204030204" pitchFamily="34" charset="0"/>
                <a:ea typeface="DengXian" panose="02010600030101010101" pitchFamily="2" charset="-122"/>
                <a:cs typeface="Calibri Light" panose="020F0302020204030204" pitchFamily="34" charset="0"/>
              </a:rPr>
              <a:t>Write a program that will read 8 characters into an array and write the letters back to the screen in reverse order. For example, if the input is </a:t>
            </a:r>
            <a:r>
              <a:rPr lang="en-US" altLang="en-US" dirty="0" err="1">
                <a:latin typeface="Calibri Light" panose="020F0302020204030204" pitchFamily="34" charset="0"/>
                <a:ea typeface="DengXian" panose="02010600030101010101" pitchFamily="2" charset="-122"/>
                <a:cs typeface="Calibri Light" panose="020F0302020204030204" pitchFamily="34" charset="0"/>
              </a:rPr>
              <a:t>abcdefgh</a:t>
            </a:r>
            <a:r>
              <a:rPr lang="en-US" altLang="en-US" dirty="0">
                <a:latin typeface="Calibri Light" panose="020F0302020204030204" pitchFamily="34" charset="0"/>
                <a:ea typeface="DengXian" panose="02010600030101010101" pitchFamily="2" charset="-122"/>
                <a:cs typeface="Calibri Light" panose="020F0302020204030204" pitchFamily="34" charset="0"/>
              </a:rPr>
              <a:t>, then the output should be </a:t>
            </a:r>
            <a:r>
              <a:rPr lang="en-US" altLang="en-US" dirty="0" err="1">
                <a:latin typeface="Calibri Light" panose="020F0302020204030204" pitchFamily="34" charset="0"/>
                <a:ea typeface="DengXian" panose="02010600030101010101" pitchFamily="2" charset="-122"/>
                <a:cs typeface="Calibri Light" panose="020F0302020204030204" pitchFamily="34" charset="0"/>
              </a:rPr>
              <a:t>hgfedcba</a:t>
            </a:r>
            <a:r>
              <a:rPr lang="en-US" altLang="en-US" dirty="0">
                <a:latin typeface="Calibri Light" panose="020F0302020204030204" pitchFamily="34" charset="0"/>
                <a:ea typeface="DengXian" panose="02010600030101010101" pitchFamily="2" charset="-122"/>
                <a:cs typeface="Calibri Light" panose="020F0302020204030204" pitchFamily="34" charset="0"/>
              </a:rPr>
              <a:t>. </a:t>
            </a:r>
            <a:endParaRPr lang="en-US" altLang="en-US" sz="4400" dirty="0">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28</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4173A436-A686-6A48-8BAB-C4BD34AA001A}"/>
              </a:ext>
            </a:extLst>
          </p:cNvPr>
          <p:cNvSpPr txBox="1"/>
          <p:nvPr/>
        </p:nvSpPr>
        <p:spPr>
          <a:xfrm>
            <a:off x="8160404" y="152401"/>
            <a:ext cx="886781" cy="369332"/>
          </a:xfrm>
          <a:prstGeom prst="rect">
            <a:avLst/>
          </a:prstGeom>
          <a:noFill/>
        </p:spPr>
        <p:txBody>
          <a:bodyPr wrap="none" rtlCol="0">
            <a:spAutoFit/>
          </a:bodyPr>
          <a:lstStyle/>
          <a:p>
            <a:r>
              <a:rPr lang="en-US" dirty="0"/>
              <a:t>053001</a:t>
            </a:r>
          </a:p>
        </p:txBody>
      </p:sp>
    </p:spTree>
    <p:extLst>
      <p:ext uri="{BB962C8B-B14F-4D97-AF65-F5344CB8AC3E}">
        <p14:creationId xmlns:p14="http://schemas.microsoft.com/office/powerpoint/2010/main" val="2331421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2</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a:xfrm>
            <a:off x="457200" y="1417638"/>
            <a:ext cx="8229600" cy="4938707"/>
          </a:xfrm>
        </p:spPr>
        <p:txBody>
          <a:bodyPr>
            <a:normAutofit fontScale="85000" lnSpcReduction="10000"/>
          </a:bodyPr>
          <a:lstStyle/>
          <a:p>
            <a:pPr marL="0" lvl="0" indent="0" defTabSz="914400" eaLnBrk="0" fontAlgn="base" hangingPunct="0">
              <a:spcBef>
                <a:spcPts val="1200"/>
              </a:spcBef>
              <a:spcAft>
                <a:spcPct val="0"/>
              </a:spcAft>
              <a:buClrTx/>
              <a:buNone/>
            </a:pPr>
            <a:r>
              <a:rPr lang="en-US" altLang="en-US" sz="2000" b="1" dirty="0">
                <a:latin typeface="Calibri Light" panose="020F0302020204030204" pitchFamily="34" charset="0"/>
                <a:ea typeface="DengXian" panose="02010600030101010101" pitchFamily="2" charset="-122"/>
                <a:cs typeface="Calibri Light" panose="020F0302020204030204" pitchFamily="34" charset="0"/>
              </a:rPr>
              <a:t>(The Sieve of Eratosthenes) </a:t>
            </a:r>
            <a:r>
              <a:rPr lang="en-US" altLang="en-US" sz="2000" dirty="0">
                <a:latin typeface="Calibri Light" panose="020F0302020204030204" pitchFamily="34" charset="0"/>
                <a:ea typeface="DengXian" panose="02010600030101010101" pitchFamily="2" charset="-122"/>
                <a:cs typeface="Calibri Light" panose="020F0302020204030204" pitchFamily="34" charset="0"/>
              </a:rPr>
              <a:t>A prime integer is any integer that is evenly divisible only by itself and 1.  The Sieve of Eratosthenes is a method of finding prime numbers.  It operates as follows: </a:t>
            </a:r>
          </a:p>
          <a:p>
            <a:pPr marL="514350" lvl="0" indent="-514350" defTabSz="914400" eaLnBrk="0" fontAlgn="base" hangingPunct="0">
              <a:spcBef>
                <a:spcPts val="1200"/>
              </a:spcBef>
              <a:spcAft>
                <a:spcPct val="0"/>
              </a:spcAft>
              <a:buClrTx/>
              <a:buFont typeface="+mj-lt"/>
              <a:buAutoNum type="alphaUcPeriod"/>
            </a:pPr>
            <a:r>
              <a:rPr lang="en-US" altLang="en-US" sz="2000" dirty="0">
                <a:latin typeface="Calibri Light" panose="020F0302020204030204" pitchFamily="34" charset="0"/>
                <a:ea typeface="DengXian" panose="02010600030101010101" pitchFamily="2" charset="-122"/>
                <a:cs typeface="Calibri Light" panose="020F0302020204030204" pitchFamily="34" charset="0"/>
              </a:rPr>
              <a:t>Create an array with all elements initialized to true (what is the data type of this array?). Array elements with prime subscripts will remain true throughout the program execution.  All other array elements will eventually be set to false.  You’ll ignore the first two elements with indexes 0 and 1 in this question.</a:t>
            </a:r>
          </a:p>
          <a:p>
            <a:pPr marL="514350" lvl="0" indent="-514350" defTabSz="914400" eaLnBrk="0" fontAlgn="base" hangingPunct="0">
              <a:spcBef>
                <a:spcPts val="1200"/>
              </a:spcBef>
              <a:spcAft>
                <a:spcPct val="0"/>
              </a:spcAft>
              <a:buClrTx/>
              <a:buFont typeface="+mj-lt"/>
              <a:buAutoNum type="alphaUcPeriod"/>
            </a:pPr>
            <a:r>
              <a:rPr lang="en-US" altLang="en-US" sz="2000" dirty="0">
                <a:latin typeface="Calibri Light" panose="020F0302020204030204" pitchFamily="34" charset="0"/>
                <a:ea typeface="DengXian" panose="02010600030101010101" pitchFamily="2" charset="-122"/>
                <a:cs typeface="Calibri Light" panose="020F0302020204030204" pitchFamily="34" charset="0"/>
              </a:rPr>
              <a:t>Starting with array index 2, every time an array element is found whose value is true, loop through the remainder of the array and set to false every element whose index is a multiple of the index for the element with value 1.  For instance, for array index 2, all elements beyond index 2 in the array that are multiples of 2 will be set to  false (indexes 4, 6, 8, 10, etc.); for array index 3, all elements beyond 3 in the array that are multiples of 3 will be set to false (indexes 6, 9, 12, 15, etc.); and so on.</a:t>
            </a:r>
          </a:p>
          <a:p>
            <a:pPr marL="0" lvl="0" indent="0" defTabSz="914400" eaLnBrk="0" fontAlgn="base" hangingPunct="0">
              <a:spcBef>
                <a:spcPts val="1200"/>
              </a:spcBef>
              <a:spcAft>
                <a:spcPct val="0"/>
              </a:spcAft>
              <a:buClrTx/>
              <a:buNone/>
            </a:pPr>
            <a:r>
              <a:rPr lang="en-US" altLang="en-US" sz="2000" dirty="0">
                <a:latin typeface="Calibri Light" panose="020F0302020204030204" pitchFamily="34" charset="0"/>
                <a:ea typeface="DengXian" panose="02010600030101010101" pitchFamily="2" charset="-122"/>
                <a:cs typeface="Calibri Light" panose="020F0302020204030204" pitchFamily="34" charset="0"/>
              </a:rPr>
              <a:t>When this process is complete, the array elements that are still set to true indicate that the index is a prime number.  These indexes can then be printed.  Write a program that uses an array of 1000 elements to determine and print the prime numbers between 2 and 999. </a:t>
            </a:r>
            <a:endParaRPr lang="en-US" sz="2000"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29</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F20D5AD5-2BA9-CA4B-A3B4-6C2B771F90FE}"/>
              </a:ext>
            </a:extLst>
          </p:cNvPr>
          <p:cNvSpPr txBox="1"/>
          <p:nvPr/>
        </p:nvSpPr>
        <p:spPr>
          <a:xfrm>
            <a:off x="8160404" y="152401"/>
            <a:ext cx="886781" cy="369332"/>
          </a:xfrm>
          <a:prstGeom prst="rect">
            <a:avLst/>
          </a:prstGeom>
          <a:noFill/>
        </p:spPr>
        <p:txBody>
          <a:bodyPr wrap="none" rtlCol="0">
            <a:spAutoFit/>
          </a:bodyPr>
          <a:lstStyle/>
          <a:p>
            <a:r>
              <a:rPr lang="en-US" dirty="0"/>
              <a:t>053002</a:t>
            </a:r>
          </a:p>
        </p:txBody>
      </p:sp>
    </p:spTree>
    <p:extLst>
      <p:ext uri="{BB962C8B-B14F-4D97-AF65-F5344CB8AC3E}">
        <p14:creationId xmlns:p14="http://schemas.microsoft.com/office/powerpoint/2010/main" val="521432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434D-91FB-4CAA-A07B-6ED6DF776855}"/>
              </a:ext>
            </a:extLst>
          </p:cNvPr>
          <p:cNvSpPr>
            <a:spLocks noGrp="1"/>
          </p:cNvSpPr>
          <p:nvPr>
            <p:ph type="title"/>
          </p:nvPr>
        </p:nvSpPr>
        <p:spPr/>
        <p:txBody>
          <a:bodyPr/>
          <a:lstStyle/>
          <a:p>
            <a:r>
              <a:rPr lang="en-US" dirty="0"/>
              <a:t>Recommended Readings</a:t>
            </a:r>
          </a:p>
        </p:txBody>
      </p:sp>
      <p:sp>
        <p:nvSpPr>
          <p:cNvPr id="3" name="Content Placeholder 2">
            <a:extLst>
              <a:ext uri="{FF2B5EF4-FFF2-40B4-BE49-F238E27FC236}">
                <a16:creationId xmlns:a16="http://schemas.microsoft.com/office/drawing/2014/main" id="{1CBBE7A3-9312-4B4C-BDCC-5B729F7D7482}"/>
              </a:ext>
            </a:extLst>
          </p:cNvPr>
          <p:cNvSpPr>
            <a:spLocks noGrp="1"/>
          </p:cNvSpPr>
          <p:nvPr>
            <p:ph idx="1"/>
          </p:nvPr>
        </p:nvSpPr>
        <p:spPr/>
        <p:txBody>
          <a:bodyPr>
            <a:normAutofit/>
          </a:bodyPr>
          <a:lstStyle/>
          <a:p>
            <a:pPr marL="0" indent="0">
              <a:lnSpc>
                <a:spcPct val="80000"/>
              </a:lnSpc>
              <a:spcBef>
                <a:spcPts val="1200"/>
              </a:spcBef>
              <a:buClr>
                <a:schemeClr val="dk1"/>
              </a:buClr>
              <a:buSzPts val="2800"/>
              <a:buNone/>
            </a:pPr>
            <a:r>
              <a:rPr lang="en-US" dirty="0"/>
              <a:t>You may want to check out the following supplementary readings:</a:t>
            </a:r>
          </a:p>
          <a:p>
            <a:pPr lvl="0">
              <a:lnSpc>
                <a:spcPct val="80000"/>
              </a:lnSpc>
              <a:spcBef>
                <a:spcPts val="1200"/>
              </a:spcBef>
              <a:buClr>
                <a:schemeClr val="dk1"/>
              </a:buClr>
              <a:buSzPts val="2800"/>
            </a:pPr>
            <a:endParaRPr lang="en-US" dirty="0"/>
          </a:p>
          <a:p>
            <a:pPr lvl="0">
              <a:lnSpc>
                <a:spcPct val="80000"/>
              </a:lnSpc>
              <a:spcBef>
                <a:spcPts val="1200"/>
              </a:spcBef>
              <a:buClr>
                <a:schemeClr val="dk1"/>
              </a:buClr>
              <a:buSzPts val="2800"/>
            </a:pPr>
            <a:r>
              <a:rPr lang="en-US" dirty="0"/>
              <a:t>Book Chapters </a:t>
            </a:r>
          </a:p>
          <a:p>
            <a:pPr marL="628650" lvl="1" indent="-228600">
              <a:lnSpc>
                <a:spcPct val="80000"/>
              </a:lnSpc>
              <a:spcBef>
                <a:spcPts val="1200"/>
              </a:spcBef>
              <a:buClr>
                <a:schemeClr val="dk1"/>
              </a:buClr>
              <a:buSzPts val="2800"/>
            </a:pPr>
            <a:r>
              <a:rPr lang="en-US" dirty="0">
                <a:hlinkClick r:id="rId2"/>
              </a:rPr>
              <a:t>Problem Solving with C++</a:t>
            </a:r>
            <a:endParaRPr lang="en-US" u="sng" dirty="0">
              <a:solidFill>
                <a:schemeClr val="hlink"/>
              </a:solidFill>
            </a:endParaRPr>
          </a:p>
          <a:p>
            <a:pPr marL="1028700" lvl="2">
              <a:lnSpc>
                <a:spcPct val="80000"/>
              </a:lnSpc>
              <a:spcBef>
                <a:spcPts val="1200"/>
              </a:spcBef>
              <a:buClr>
                <a:schemeClr val="dk1"/>
              </a:buClr>
              <a:buSzPts val="2800"/>
            </a:pPr>
            <a:r>
              <a:rPr lang="en-US" dirty="0"/>
              <a:t>Ch. 7</a:t>
            </a:r>
          </a:p>
          <a:p>
            <a:pPr>
              <a:spcBef>
                <a:spcPts val="1200"/>
              </a:spcBef>
              <a:buClr>
                <a:schemeClr val="dk1"/>
              </a:buClr>
              <a:buSzPts val="2800"/>
            </a:pPr>
            <a:r>
              <a:rPr lang="en-US" dirty="0"/>
              <a:t>From C++ tutorials</a:t>
            </a:r>
          </a:p>
          <a:p>
            <a:pPr marL="628650" lvl="1" indent="-228600">
              <a:lnSpc>
                <a:spcPct val="80000"/>
              </a:lnSpc>
              <a:spcBef>
                <a:spcPts val="1200"/>
              </a:spcBef>
              <a:buClr>
                <a:schemeClr val="dk1"/>
              </a:buClr>
              <a:buSzPts val="2800"/>
            </a:pPr>
            <a:r>
              <a:rPr lang="en-US" dirty="0">
                <a:hlinkClick r:id="rId3"/>
              </a:rPr>
              <a:t>Arrays</a:t>
            </a:r>
            <a:endParaRPr lang="en-US" dirty="0"/>
          </a:p>
        </p:txBody>
      </p:sp>
      <p:sp>
        <p:nvSpPr>
          <p:cNvPr id="4" name="Slide Number Placeholder 3">
            <a:extLst>
              <a:ext uri="{FF2B5EF4-FFF2-40B4-BE49-F238E27FC236}">
                <a16:creationId xmlns:a16="http://schemas.microsoft.com/office/drawing/2014/main" id="{FF4E1D98-8E21-4C30-BF19-49920A87B31C}"/>
              </a:ext>
            </a:extLst>
          </p:cNvPr>
          <p:cNvSpPr>
            <a:spLocks noGrp="1"/>
          </p:cNvSpPr>
          <p:nvPr>
            <p:ph type="sldNum" sz="quarter" idx="12"/>
          </p:nvPr>
        </p:nvSpPr>
        <p:spPr/>
        <p:txBody>
          <a:bodyPr/>
          <a:lstStyle/>
          <a:p>
            <a:fld id="{A2D5F323-9395-A24C-8003-89F99F5948AE}" type="slidenum">
              <a:rPr lang="en-US" smtClean="0"/>
              <a:pPr/>
              <a:t>3</a:t>
            </a:fld>
            <a:endParaRPr lang="en-US" dirty="0"/>
          </a:p>
        </p:txBody>
      </p:sp>
    </p:spTree>
    <p:extLst>
      <p:ext uri="{BB962C8B-B14F-4D97-AF65-F5344CB8AC3E}">
        <p14:creationId xmlns:p14="http://schemas.microsoft.com/office/powerpoint/2010/main" val="39438583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3</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normAutofit/>
          </a:bodyPr>
          <a:lstStyle/>
          <a:p>
            <a:pPr marL="0" lvl="0" indent="0" defTabSz="914400" eaLnBrk="0" fontAlgn="base" hangingPunct="0">
              <a:spcBef>
                <a:spcPct val="0"/>
              </a:spcBef>
              <a:spcAft>
                <a:spcPct val="0"/>
              </a:spcAft>
              <a:buClrTx/>
              <a:buNone/>
            </a:pPr>
            <a:r>
              <a:rPr lang="en-US" altLang="en-US" dirty="0">
                <a:latin typeface="Calibri Light" panose="020F0302020204030204" pitchFamily="34" charset="0"/>
                <a:ea typeface="DengXian" panose="02010600030101010101" pitchFamily="2" charset="-122"/>
                <a:cs typeface="Calibri Light" panose="020F0302020204030204" pitchFamily="34" charset="0"/>
              </a:rPr>
              <a:t>Write a function named </a:t>
            </a:r>
            <a:r>
              <a:rPr lang="en-US" altLang="en-US" dirty="0" err="1">
                <a:latin typeface="Calibri Light" panose="020F0302020204030204" pitchFamily="34" charset="0"/>
                <a:ea typeface="DengXian" panose="02010600030101010101" pitchFamily="2" charset="-122"/>
                <a:cs typeface="Calibri Light" panose="020F0302020204030204" pitchFamily="34" charset="0"/>
              </a:rPr>
              <a:t>swapFrontBack</a:t>
            </a:r>
            <a:r>
              <a:rPr lang="en-US" altLang="en-US" dirty="0">
                <a:latin typeface="Calibri Light" panose="020F0302020204030204" pitchFamily="34" charset="0"/>
                <a:ea typeface="DengXian" panose="02010600030101010101" pitchFamily="2" charset="-122"/>
                <a:cs typeface="Calibri Light" panose="020F0302020204030204" pitchFamily="34" charset="0"/>
              </a:rPr>
              <a:t>() that takes as input an array of integers and an integer that speciﬁes how many entries are in the array. The function should swap the ﬁrst element in the array with the last element in the array. The function should check if the array is empty to prevent errors. Test your function with arrays of different length and with varying front and back numbers. </a:t>
            </a:r>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30</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A3D5BAED-222F-B445-97DF-300342475BDC}"/>
              </a:ext>
            </a:extLst>
          </p:cNvPr>
          <p:cNvSpPr txBox="1"/>
          <p:nvPr/>
        </p:nvSpPr>
        <p:spPr>
          <a:xfrm>
            <a:off x="8160404" y="152401"/>
            <a:ext cx="886781" cy="369332"/>
          </a:xfrm>
          <a:prstGeom prst="rect">
            <a:avLst/>
          </a:prstGeom>
          <a:noFill/>
        </p:spPr>
        <p:txBody>
          <a:bodyPr wrap="none" rtlCol="0">
            <a:spAutoFit/>
          </a:bodyPr>
          <a:lstStyle/>
          <a:p>
            <a:r>
              <a:rPr lang="en-US" dirty="0"/>
              <a:t>053003</a:t>
            </a:r>
          </a:p>
        </p:txBody>
      </p:sp>
    </p:spTree>
    <p:extLst>
      <p:ext uri="{BB962C8B-B14F-4D97-AF65-F5344CB8AC3E}">
        <p14:creationId xmlns:p14="http://schemas.microsoft.com/office/powerpoint/2010/main" val="6470604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4</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normAutofit/>
          </a:bodyPr>
          <a:lstStyle/>
          <a:p>
            <a:pPr marL="0" lvl="0" indent="0" defTabSz="914400" eaLnBrk="0" fontAlgn="base" hangingPunct="0">
              <a:spcBef>
                <a:spcPct val="0"/>
              </a:spcBef>
              <a:spcAft>
                <a:spcPct val="0"/>
              </a:spcAft>
              <a:buClrTx/>
              <a:buNone/>
            </a:pPr>
            <a:r>
              <a:rPr lang="en-US" altLang="en-US" dirty="0">
                <a:latin typeface="Calibri Light" panose="020F0302020204030204" pitchFamily="34" charset="0"/>
                <a:ea typeface="DengXian" panose="02010600030101010101" pitchFamily="2" charset="-122"/>
                <a:cs typeface="Calibri Light" panose="020F0302020204030204" pitchFamily="34" charset="0"/>
              </a:rPr>
              <a:t>Write a program that converts a two-digit number entered by the user to words. The program takes a maximum of two-digit numbers only. For instance, if the user enters 2 it should write “two”, and if 34 is entered, it should write “thirty-four”. The minimum number that can be entered is 1 and the maximum number is 99. Your program should make use of arrays that store the fundamental numbers in words, and use modulus and integer division to do the required conversion. </a:t>
            </a:r>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31</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4AF93F96-8C0D-5042-AD64-C3630274CA19}"/>
              </a:ext>
            </a:extLst>
          </p:cNvPr>
          <p:cNvSpPr txBox="1"/>
          <p:nvPr/>
        </p:nvSpPr>
        <p:spPr>
          <a:xfrm>
            <a:off x="8160404" y="152401"/>
            <a:ext cx="886781" cy="369332"/>
          </a:xfrm>
          <a:prstGeom prst="rect">
            <a:avLst/>
          </a:prstGeom>
          <a:noFill/>
        </p:spPr>
        <p:txBody>
          <a:bodyPr wrap="none" rtlCol="0">
            <a:spAutoFit/>
          </a:bodyPr>
          <a:lstStyle/>
          <a:p>
            <a:r>
              <a:rPr lang="en-US" dirty="0"/>
              <a:t>053004</a:t>
            </a:r>
          </a:p>
        </p:txBody>
      </p:sp>
    </p:spTree>
    <p:extLst>
      <p:ext uri="{BB962C8B-B14F-4D97-AF65-F5344CB8AC3E}">
        <p14:creationId xmlns:p14="http://schemas.microsoft.com/office/powerpoint/2010/main" val="30933157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5</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normAutofit/>
          </a:bodyPr>
          <a:lstStyle/>
          <a:p>
            <a:pPr marL="0" lvl="0" indent="0" defTabSz="914400" eaLnBrk="0" fontAlgn="base" hangingPunct="0">
              <a:spcBef>
                <a:spcPct val="0"/>
              </a:spcBef>
              <a:spcAft>
                <a:spcPct val="0"/>
              </a:spcAft>
              <a:buClrTx/>
              <a:buNone/>
            </a:pPr>
            <a:r>
              <a:rPr lang="en-US" altLang="en-US" dirty="0">
                <a:latin typeface="Calibri Light" panose="020F0302020204030204" pitchFamily="34" charset="0"/>
                <a:ea typeface="DengXian" panose="02010600030101010101" pitchFamily="2" charset="-122"/>
                <a:cs typeface="Calibri Light" panose="020F0302020204030204" pitchFamily="34" charset="0"/>
              </a:rPr>
              <a:t>Write a function to copy the contents of an array to another array.  (You may pass two arrays, a source array and a destination array, to the function as arguments.)</a:t>
            </a:r>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32</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52317FAE-EF7A-C94A-8226-97926698D2C1}"/>
              </a:ext>
            </a:extLst>
          </p:cNvPr>
          <p:cNvSpPr txBox="1"/>
          <p:nvPr/>
        </p:nvSpPr>
        <p:spPr>
          <a:xfrm>
            <a:off x="8160404" y="152401"/>
            <a:ext cx="886781" cy="369332"/>
          </a:xfrm>
          <a:prstGeom prst="rect">
            <a:avLst/>
          </a:prstGeom>
          <a:noFill/>
        </p:spPr>
        <p:txBody>
          <a:bodyPr wrap="none" rtlCol="0">
            <a:spAutoFit/>
          </a:bodyPr>
          <a:lstStyle/>
          <a:p>
            <a:r>
              <a:rPr lang="en-US" dirty="0"/>
              <a:t>053005</a:t>
            </a:r>
          </a:p>
        </p:txBody>
      </p:sp>
    </p:spTree>
    <p:extLst>
      <p:ext uri="{BB962C8B-B14F-4D97-AF65-F5344CB8AC3E}">
        <p14:creationId xmlns:p14="http://schemas.microsoft.com/office/powerpoint/2010/main" val="528197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6</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normAutofit/>
          </a:bodyPr>
          <a:lstStyle/>
          <a:p>
            <a:pPr marL="0" lvl="0" indent="0" defTabSz="914400" eaLnBrk="0" fontAlgn="base" hangingPunct="0">
              <a:spcBef>
                <a:spcPct val="0"/>
              </a:spcBef>
              <a:spcAft>
                <a:spcPct val="0"/>
              </a:spcAft>
              <a:buClrTx/>
              <a:buNone/>
            </a:pPr>
            <a:r>
              <a:rPr lang="en-US" altLang="en-US" dirty="0">
                <a:latin typeface="Calibri Light" panose="020F0302020204030204" pitchFamily="34" charset="0"/>
                <a:ea typeface="DengXian" panose="02010600030101010101" pitchFamily="2" charset="-122"/>
                <a:cs typeface="Calibri Light" panose="020F0302020204030204" pitchFamily="34" charset="0"/>
              </a:rPr>
              <a:t>Write a function </a:t>
            </a:r>
            <a:r>
              <a:rPr lang="en-US" altLang="en-US" dirty="0" err="1">
                <a:latin typeface="Calibri Light" panose="020F0302020204030204" pitchFamily="34" charset="0"/>
                <a:ea typeface="DengXian" panose="02010600030101010101" pitchFamily="2" charset="-122"/>
                <a:cs typeface="Calibri Light" panose="020F0302020204030204" pitchFamily="34" charset="0"/>
              </a:rPr>
              <a:t>isPalindrome</a:t>
            </a:r>
            <a:r>
              <a:rPr lang="en-US" altLang="en-US" dirty="0">
                <a:latin typeface="Calibri Light" panose="020F0302020204030204" pitchFamily="34" charset="0"/>
                <a:ea typeface="DengXian" panose="02010600030101010101" pitchFamily="2" charset="-122"/>
                <a:cs typeface="Calibri Light" panose="020F0302020204030204" pitchFamily="34" charset="0"/>
              </a:rPr>
              <a:t>() that determines if a </a:t>
            </a:r>
            <a:r>
              <a:rPr lang="en-US" altLang="en-US" b="1" dirty="0">
                <a:latin typeface="Calibri Light" panose="020F0302020204030204" pitchFamily="34" charset="0"/>
                <a:ea typeface="DengXian" panose="02010600030101010101" pitchFamily="2" charset="-122"/>
                <a:cs typeface="Calibri Light" panose="020F0302020204030204" pitchFamily="34" charset="0"/>
              </a:rPr>
              <a:t>char array </a:t>
            </a:r>
            <a:r>
              <a:rPr lang="en-US" altLang="en-US" dirty="0">
                <a:latin typeface="Calibri Light" panose="020F0302020204030204" pitchFamily="34" charset="0"/>
                <a:ea typeface="DengXian" panose="02010600030101010101" pitchFamily="2" charset="-122"/>
                <a:cs typeface="Calibri Light" panose="020F0302020204030204" pitchFamily="34" charset="0"/>
              </a:rPr>
              <a:t>is a palindrome. You may assume that the char array is filled with chars from 'a' to 'z’.  A palindrome is one which reads the same from the beginning and from the end.  Example, "</a:t>
            </a:r>
            <a:r>
              <a:rPr lang="en-US" altLang="en-US" dirty="0" err="1">
                <a:latin typeface="Calibri Light" panose="020F0302020204030204" pitchFamily="34" charset="0"/>
                <a:ea typeface="DengXian" panose="02010600030101010101" pitchFamily="2" charset="-122"/>
                <a:cs typeface="Calibri Light" panose="020F0302020204030204" pitchFamily="34" charset="0"/>
              </a:rPr>
              <a:t>abcbc</a:t>
            </a:r>
            <a:r>
              <a:rPr lang="en-US" altLang="en-US" dirty="0">
                <a:latin typeface="Calibri Light" panose="020F0302020204030204" pitchFamily="34" charset="0"/>
                <a:ea typeface="DengXian" panose="02010600030101010101" pitchFamily="2" charset="-122"/>
                <a:cs typeface="Calibri Light" panose="020F0302020204030204" pitchFamily="34" charset="0"/>
              </a:rPr>
              <a:t>", "noon", "kayak" are palindromes.</a:t>
            </a:r>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33</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C3EF9B2F-8EE3-E84B-AC6A-44837CBB65AD}"/>
              </a:ext>
            </a:extLst>
          </p:cNvPr>
          <p:cNvSpPr txBox="1"/>
          <p:nvPr/>
        </p:nvSpPr>
        <p:spPr>
          <a:xfrm>
            <a:off x="8160404" y="152401"/>
            <a:ext cx="886781" cy="369332"/>
          </a:xfrm>
          <a:prstGeom prst="rect">
            <a:avLst/>
          </a:prstGeom>
          <a:noFill/>
        </p:spPr>
        <p:txBody>
          <a:bodyPr wrap="none" rtlCol="0">
            <a:spAutoFit/>
          </a:bodyPr>
          <a:lstStyle/>
          <a:p>
            <a:r>
              <a:rPr lang="en-US" dirty="0"/>
              <a:t>053006</a:t>
            </a:r>
          </a:p>
        </p:txBody>
      </p:sp>
    </p:spTree>
    <p:extLst>
      <p:ext uri="{BB962C8B-B14F-4D97-AF65-F5344CB8AC3E}">
        <p14:creationId xmlns:p14="http://schemas.microsoft.com/office/powerpoint/2010/main" val="18387177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AD78E6-D7AE-491B-AB44-E8B140DFD3A1}"/>
              </a:ext>
            </a:extLst>
          </p:cNvPr>
          <p:cNvSpPr>
            <a:spLocks noGrp="1"/>
          </p:cNvSpPr>
          <p:nvPr>
            <p:ph type="title"/>
          </p:nvPr>
        </p:nvSpPr>
        <p:spPr/>
        <p:txBody>
          <a:bodyPr/>
          <a:lstStyle/>
          <a:p>
            <a:r>
              <a:rPr lang="en-US" dirty="0"/>
              <a:t>CHALLENGES</a:t>
            </a:r>
          </a:p>
        </p:txBody>
      </p:sp>
      <p:sp>
        <p:nvSpPr>
          <p:cNvPr id="6" name="Text Placeholder 5">
            <a:extLst>
              <a:ext uri="{FF2B5EF4-FFF2-40B4-BE49-F238E27FC236}">
                <a16:creationId xmlns:a16="http://schemas.microsoft.com/office/drawing/2014/main" id="{9863B923-4F17-4D98-9ED8-9A77C3C1D2FD}"/>
              </a:ext>
            </a:extLst>
          </p:cNvPr>
          <p:cNvSpPr>
            <a:spLocks noGrp="1"/>
          </p:cNvSpPr>
          <p:nvPr>
            <p:ph type="body" idx="1"/>
          </p:nvPr>
        </p:nvSpPr>
        <p:spPr/>
        <p:txBody>
          <a:bodyPr>
            <a:normAutofit/>
          </a:bodyPr>
          <a:lstStyle/>
          <a:p>
            <a:r>
              <a:rPr lang="en-US" sz="1400" dirty="0"/>
              <a:t>Optional.  </a:t>
            </a:r>
          </a:p>
          <a:p>
            <a:r>
              <a:rPr lang="en-US" sz="1400" dirty="0"/>
              <a:t>For those who would like to challenge yourselves.</a:t>
            </a:r>
            <a:br>
              <a:rPr lang="en-US" sz="1400" dirty="0"/>
            </a:br>
            <a:r>
              <a:rPr lang="en-US" sz="1400" dirty="0"/>
              <a:t>Even for those of you who are beginners in C++ programming, it’s highly recommended for you to take a look at these problems and try to tackle them as well.</a:t>
            </a:r>
          </a:p>
          <a:p>
            <a:r>
              <a:rPr lang="en-US" sz="1400" dirty="0"/>
              <a:t>You are welcome to discuss these problems in the Moodle forum.</a:t>
            </a:r>
          </a:p>
        </p:txBody>
      </p:sp>
      <p:sp>
        <p:nvSpPr>
          <p:cNvPr id="4" name="Slide Number Placeholder 3">
            <a:extLst>
              <a:ext uri="{FF2B5EF4-FFF2-40B4-BE49-F238E27FC236}">
                <a16:creationId xmlns:a16="http://schemas.microsoft.com/office/drawing/2014/main" id="{ACD729B2-D49E-4769-90A3-50AC4D72732A}"/>
              </a:ext>
            </a:extLst>
          </p:cNvPr>
          <p:cNvSpPr>
            <a:spLocks noGrp="1"/>
          </p:cNvSpPr>
          <p:nvPr>
            <p:ph type="sldNum" sz="quarter" idx="12"/>
          </p:nvPr>
        </p:nvSpPr>
        <p:spPr/>
        <p:txBody>
          <a:bodyPr/>
          <a:lstStyle/>
          <a:p>
            <a:fld id="{A2D5F323-9395-A24C-8003-89F99F5948AE}" type="slidenum">
              <a:rPr lang="en-US" smtClean="0"/>
              <a:pPr/>
              <a:t>34</a:t>
            </a:fld>
            <a:endParaRPr lang="en-US" dirty="0"/>
          </a:p>
        </p:txBody>
      </p:sp>
    </p:spTree>
    <p:extLst>
      <p:ext uri="{BB962C8B-B14F-4D97-AF65-F5344CB8AC3E}">
        <p14:creationId xmlns:p14="http://schemas.microsoft.com/office/powerpoint/2010/main" val="720401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10409-93A0-4BC6-889F-13AFCD0A3E85}"/>
              </a:ext>
            </a:extLst>
          </p:cNvPr>
          <p:cNvSpPr>
            <a:spLocks noGrp="1"/>
          </p:cNvSpPr>
          <p:nvPr>
            <p:ph type="title"/>
          </p:nvPr>
        </p:nvSpPr>
        <p:spPr/>
        <p:txBody>
          <a:bodyPr>
            <a:normAutofit/>
          </a:bodyPr>
          <a:lstStyle/>
          <a:p>
            <a:r>
              <a:rPr lang="en-US" dirty="0"/>
              <a:t>Challenge 1</a:t>
            </a:r>
          </a:p>
        </p:txBody>
      </p:sp>
      <p:sp>
        <p:nvSpPr>
          <p:cNvPr id="3" name="Content Placeholder 2">
            <a:extLst>
              <a:ext uri="{FF2B5EF4-FFF2-40B4-BE49-F238E27FC236}">
                <a16:creationId xmlns:a16="http://schemas.microsoft.com/office/drawing/2014/main" id="{B438B054-F870-45AB-90BB-DABCDC577017}"/>
              </a:ext>
            </a:extLst>
          </p:cNvPr>
          <p:cNvSpPr>
            <a:spLocks noGrp="1"/>
          </p:cNvSpPr>
          <p:nvPr>
            <p:ph idx="1"/>
          </p:nvPr>
        </p:nvSpPr>
        <p:spPr/>
        <p:txBody>
          <a:bodyPr>
            <a:normAutofit/>
          </a:bodyPr>
          <a:lstStyle/>
          <a:p>
            <a:pPr marL="0" indent="0">
              <a:buNone/>
            </a:pPr>
            <a:r>
              <a:rPr lang="en-US" dirty="0"/>
              <a:t>Using similar idea of the sieve table that you have implemented in Problem 2 above, write a program that determines the prime factorization of an input integer.  For example, given the input number 24, your program should output 2x2x2x3 and for the input number 30, the output should be 2x3x5.  Hint: You may want to store integer values instead of Boolean values in the sieve table.</a:t>
            </a:r>
          </a:p>
        </p:txBody>
      </p:sp>
      <p:sp>
        <p:nvSpPr>
          <p:cNvPr id="4" name="Slide Number Placeholder 3">
            <a:extLst>
              <a:ext uri="{FF2B5EF4-FFF2-40B4-BE49-F238E27FC236}">
                <a16:creationId xmlns:a16="http://schemas.microsoft.com/office/drawing/2014/main" id="{76A9E102-DC96-4774-9CA2-1C5D312DAD40}"/>
              </a:ext>
            </a:extLst>
          </p:cNvPr>
          <p:cNvSpPr>
            <a:spLocks noGrp="1"/>
          </p:cNvSpPr>
          <p:nvPr>
            <p:ph type="sldNum" sz="quarter" idx="12"/>
          </p:nvPr>
        </p:nvSpPr>
        <p:spPr/>
        <p:txBody>
          <a:bodyPr/>
          <a:lstStyle/>
          <a:p>
            <a:fld id="{A2D5F323-9395-A24C-8003-89F99F5948AE}" type="slidenum">
              <a:rPr lang="en-US" smtClean="0"/>
              <a:pPr/>
              <a:t>35</a:t>
            </a:fld>
            <a:endParaRPr lang="en-US" dirty="0"/>
          </a:p>
        </p:txBody>
      </p:sp>
      <p:sp>
        <p:nvSpPr>
          <p:cNvPr id="5" name="TextBox 4">
            <a:extLst>
              <a:ext uri="{FF2B5EF4-FFF2-40B4-BE49-F238E27FC236}">
                <a16:creationId xmlns:a16="http://schemas.microsoft.com/office/drawing/2014/main" id="{D2BE3C56-2DD9-5745-B099-7287EC1EBB9F}"/>
              </a:ext>
            </a:extLst>
          </p:cNvPr>
          <p:cNvSpPr txBox="1"/>
          <p:nvPr/>
        </p:nvSpPr>
        <p:spPr>
          <a:xfrm>
            <a:off x="8160404" y="152401"/>
            <a:ext cx="886781" cy="369332"/>
          </a:xfrm>
          <a:prstGeom prst="rect">
            <a:avLst/>
          </a:prstGeom>
          <a:noFill/>
        </p:spPr>
        <p:txBody>
          <a:bodyPr wrap="none" rtlCol="0">
            <a:spAutoFit/>
          </a:bodyPr>
          <a:lstStyle/>
          <a:p>
            <a:r>
              <a:rPr lang="en-US" dirty="0"/>
              <a:t>054001</a:t>
            </a:r>
          </a:p>
        </p:txBody>
      </p:sp>
    </p:spTree>
    <p:extLst>
      <p:ext uri="{BB962C8B-B14F-4D97-AF65-F5344CB8AC3E}">
        <p14:creationId xmlns:p14="http://schemas.microsoft.com/office/powerpoint/2010/main" val="22256398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63F18-068B-42D2-9F9A-51AFA0A3603E}"/>
              </a:ext>
            </a:extLst>
          </p:cNvPr>
          <p:cNvSpPr>
            <a:spLocks noGrp="1"/>
          </p:cNvSpPr>
          <p:nvPr>
            <p:ph type="title"/>
          </p:nvPr>
        </p:nvSpPr>
        <p:spPr/>
        <p:txBody>
          <a:bodyPr>
            <a:normAutofit/>
          </a:bodyPr>
          <a:lstStyle/>
          <a:p>
            <a:r>
              <a:rPr lang="en-US" dirty="0"/>
              <a:t>Challenge 2   </a:t>
            </a:r>
          </a:p>
        </p:txBody>
      </p:sp>
      <p:sp>
        <p:nvSpPr>
          <p:cNvPr id="3" name="Content Placeholder 2">
            <a:extLst>
              <a:ext uri="{FF2B5EF4-FFF2-40B4-BE49-F238E27FC236}">
                <a16:creationId xmlns:a16="http://schemas.microsoft.com/office/drawing/2014/main" id="{0400D80B-B64F-468F-ADFB-F06FA170F8D1}"/>
              </a:ext>
            </a:extLst>
          </p:cNvPr>
          <p:cNvSpPr>
            <a:spLocks noGrp="1"/>
          </p:cNvSpPr>
          <p:nvPr>
            <p:ph idx="1"/>
          </p:nvPr>
        </p:nvSpPr>
        <p:spPr/>
        <p:txBody>
          <a:bodyPr>
            <a:normAutofit/>
          </a:bodyPr>
          <a:lstStyle/>
          <a:p>
            <a:pPr marL="0" indent="0">
              <a:buNone/>
            </a:pPr>
            <a:r>
              <a:rPr lang="en-US" dirty="0"/>
              <a:t>A playing card consists of a suit (A, B, C, D) and a number (1 to 13), e.g. D12.  Two cards are said to be a pair when they have the same number. Construct a program to read 10 playing cards from the user, and then output the number of pairs.  You can assume that the input playing cards are always valid. </a:t>
            </a:r>
          </a:p>
        </p:txBody>
      </p:sp>
      <p:sp>
        <p:nvSpPr>
          <p:cNvPr id="4" name="Slide Number Placeholder 3">
            <a:extLst>
              <a:ext uri="{FF2B5EF4-FFF2-40B4-BE49-F238E27FC236}">
                <a16:creationId xmlns:a16="http://schemas.microsoft.com/office/drawing/2014/main" id="{D6CC6AF5-A585-475F-A36A-58444970B08C}"/>
              </a:ext>
            </a:extLst>
          </p:cNvPr>
          <p:cNvSpPr>
            <a:spLocks noGrp="1"/>
          </p:cNvSpPr>
          <p:nvPr>
            <p:ph type="sldNum" sz="quarter" idx="12"/>
          </p:nvPr>
        </p:nvSpPr>
        <p:spPr/>
        <p:txBody>
          <a:bodyPr/>
          <a:lstStyle/>
          <a:p>
            <a:fld id="{A2D5F323-9395-A24C-8003-89F99F5948AE}" type="slidenum">
              <a:rPr lang="en-US" smtClean="0"/>
              <a:pPr/>
              <a:t>36</a:t>
            </a:fld>
            <a:endParaRPr lang="en-US" dirty="0"/>
          </a:p>
        </p:txBody>
      </p:sp>
      <p:graphicFrame>
        <p:nvGraphicFramePr>
          <p:cNvPr id="5" name="Table 4">
            <a:extLst>
              <a:ext uri="{FF2B5EF4-FFF2-40B4-BE49-F238E27FC236}">
                <a16:creationId xmlns:a16="http://schemas.microsoft.com/office/drawing/2014/main" id="{D99B35F6-2BBF-46F4-B390-0A9A47A3C7DC}"/>
              </a:ext>
            </a:extLst>
          </p:cNvPr>
          <p:cNvGraphicFramePr>
            <a:graphicFrameLocks noGrp="1"/>
          </p:cNvGraphicFramePr>
          <p:nvPr>
            <p:extLst>
              <p:ext uri="{D42A27DB-BD31-4B8C-83A1-F6EECF244321}">
                <p14:modId xmlns:p14="http://schemas.microsoft.com/office/powerpoint/2010/main" val="215589862"/>
              </p:ext>
            </p:extLst>
          </p:nvPr>
        </p:nvGraphicFramePr>
        <p:xfrm>
          <a:off x="1635888" y="4415404"/>
          <a:ext cx="5872224" cy="1483360"/>
        </p:xfrm>
        <a:graphic>
          <a:graphicData uri="http://schemas.openxmlformats.org/drawingml/2006/table">
            <a:tbl>
              <a:tblPr firstRow="1" bandRow="1">
                <a:tableStyleId>{5C22544A-7EE6-4342-B048-85BDC9FD1C3A}</a:tableStyleId>
              </a:tblPr>
              <a:tblGrid>
                <a:gridCol w="3631725">
                  <a:extLst>
                    <a:ext uri="{9D8B030D-6E8A-4147-A177-3AD203B41FA5}">
                      <a16:colId xmlns:a16="http://schemas.microsoft.com/office/drawing/2014/main" val="1237175428"/>
                    </a:ext>
                  </a:extLst>
                </a:gridCol>
                <a:gridCol w="2240499">
                  <a:extLst>
                    <a:ext uri="{9D8B030D-6E8A-4147-A177-3AD203B41FA5}">
                      <a16:colId xmlns:a16="http://schemas.microsoft.com/office/drawing/2014/main" val="183864761"/>
                    </a:ext>
                  </a:extLst>
                </a:gridCol>
              </a:tblGrid>
              <a:tr h="370840">
                <a:tc>
                  <a:txBody>
                    <a:bodyPr/>
                    <a:lstStyle/>
                    <a:p>
                      <a:pPr algn="l"/>
                      <a:r>
                        <a:rPr lang="en-US" dirty="0"/>
                        <a:t>SAMPLE INPUT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SAMPLE OUTPUT</a:t>
                      </a:r>
                    </a:p>
                  </a:txBody>
                  <a:tcPr/>
                </a:tc>
                <a:extLst>
                  <a:ext uri="{0D108BD9-81ED-4DB2-BD59-A6C34878D82A}">
                    <a16:rowId xmlns:a16="http://schemas.microsoft.com/office/drawing/2014/main" val="1589553702"/>
                  </a:ext>
                </a:extLst>
              </a:tr>
              <a:tr h="370840">
                <a:tc>
                  <a:txBody>
                    <a:bodyPr/>
                    <a:lstStyle/>
                    <a:p>
                      <a:r>
                        <a:rPr lang="en-US" dirty="0"/>
                        <a:t>A13 B5 D6 C5 B8 A6 C4 B10 D5 C6 </a:t>
                      </a:r>
                    </a:p>
                  </a:txBody>
                  <a:tcPr/>
                </a:tc>
                <a:tc>
                  <a:txBody>
                    <a:bodyPr/>
                    <a:lstStyle/>
                    <a:p>
                      <a:r>
                        <a:rPr lang="en-US" dirty="0"/>
                        <a:t>2 Pairs </a:t>
                      </a:r>
                    </a:p>
                  </a:txBody>
                  <a:tcPr/>
                </a:tc>
                <a:extLst>
                  <a:ext uri="{0D108BD9-81ED-4DB2-BD59-A6C34878D82A}">
                    <a16:rowId xmlns:a16="http://schemas.microsoft.com/office/drawing/2014/main" val="3185743050"/>
                  </a:ext>
                </a:extLst>
              </a:tr>
              <a:tr h="370840">
                <a:tc>
                  <a:txBody>
                    <a:bodyPr/>
                    <a:lstStyle/>
                    <a:p>
                      <a:r>
                        <a:rPr lang="en-US" dirty="0"/>
                        <a:t>A2 A1 B2 B1 C2 C1 D2 D3 D5 B5 </a:t>
                      </a:r>
                    </a:p>
                  </a:txBody>
                  <a:tcPr/>
                </a:tc>
                <a:tc>
                  <a:txBody>
                    <a:bodyPr/>
                    <a:lstStyle/>
                    <a:p>
                      <a:r>
                        <a:rPr lang="en-US" dirty="0"/>
                        <a:t>4 Pairs </a:t>
                      </a:r>
                    </a:p>
                  </a:txBody>
                  <a:tcPr/>
                </a:tc>
                <a:extLst>
                  <a:ext uri="{0D108BD9-81ED-4DB2-BD59-A6C34878D82A}">
                    <a16:rowId xmlns:a16="http://schemas.microsoft.com/office/drawing/2014/main" val="984893058"/>
                  </a:ext>
                </a:extLst>
              </a:tr>
              <a:tr h="370840">
                <a:tc>
                  <a:txBody>
                    <a:bodyPr/>
                    <a:lstStyle/>
                    <a:p>
                      <a:r>
                        <a:rPr lang="en-US" dirty="0"/>
                        <a:t>B6 B9 A9 C9 D12 D6 A6 C6 A12 D9</a:t>
                      </a:r>
                    </a:p>
                  </a:txBody>
                  <a:tcPr/>
                </a:tc>
                <a:tc>
                  <a:txBody>
                    <a:bodyPr/>
                    <a:lstStyle/>
                    <a:p>
                      <a:r>
                        <a:rPr lang="en-US" dirty="0"/>
                        <a:t>5 Pairs </a:t>
                      </a:r>
                    </a:p>
                  </a:txBody>
                  <a:tcPr/>
                </a:tc>
                <a:extLst>
                  <a:ext uri="{0D108BD9-81ED-4DB2-BD59-A6C34878D82A}">
                    <a16:rowId xmlns:a16="http://schemas.microsoft.com/office/drawing/2014/main" val="1895422487"/>
                  </a:ext>
                </a:extLst>
              </a:tr>
            </a:tbl>
          </a:graphicData>
        </a:graphic>
      </p:graphicFrame>
      <p:sp>
        <p:nvSpPr>
          <p:cNvPr id="6" name="TextBox 5">
            <a:extLst>
              <a:ext uri="{FF2B5EF4-FFF2-40B4-BE49-F238E27FC236}">
                <a16:creationId xmlns:a16="http://schemas.microsoft.com/office/drawing/2014/main" id="{4CE9CAD9-2650-C84D-9362-466E9020C19E}"/>
              </a:ext>
            </a:extLst>
          </p:cNvPr>
          <p:cNvSpPr txBox="1"/>
          <p:nvPr/>
        </p:nvSpPr>
        <p:spPr>
          <a:xfrm>
            <a:off x="8160404" y="152401"/>
            <a:ext cx="886781" cy="369332"/>
          </a:xfrm>
          <a:prstGeom prst="rect">
            <a:avLst/>
          </a:prstGeom>
          <a:noFill/>
        </p:spPr>
        <p:txBody>
          <a:bodyPr wrap="none" rtlCol="0">
            <a:spAutoFit/>
          </a:bodyPr>
          <a:lstStyle/>
          <a:p>
            <a:r>
              <a:rPr lang="en-US"/>
              <a:t>054002</a:t>
            </a:r>
            <a:endParaRPr lang="en-US" dirty="0"/>
          </a:p>
        </p:txBody>
      </p:sp>
    </p:spTree>
    <p:extLst>
      <p:ext uri="{BB962C8B-B14F-4D97-AF65-F5344CB8AC3E}">
        <p14:creationId xmlns:p14="http://schemas.microsoft.com/office/powerpoint/2010/main" val="3096832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Handling Data of the Same Type</a:t>
            </a:r>
          </a:p>
        </p:txBody>
      </p:sp>
      <p:sp>
        <p:nvSpPr>
          <p:cNvPr id="3" name="Content Placeholder 2"/>
          <p:cNvSpPr>
            <a:spLocks noGrp="1"/>
          </p:cNvSpPr>
          <p:nvPr>
            <p:ph idx="1"/>
          </p:nvPr>
        </p:nvSpPr>
        <p:spPr/>
        <p:txBody>
          <a:bodyPr/>
          <a:lstStyle/>
          <a:p>
            <a:r>
              <a:rPr lang="en-US" dirty="0"/>
              <a:t>Very often, a program needs to handle a </a:t>
            </a:r>
            <a:r>
              <a:rPr lang="en-US" b="1" dirty="0">
                <a:solidFill>
                  <a:schemeClr val="accent6">
                    <a:lumMod val="75000"/>
                  </a:schemeClr>
                </a:solidFill>
              </a:rPr>
              <a:t>collection</a:t>
            </a:r>
            <a:r>
              <a:rPr lang="en-US" dirty="0"/>
              <a:t> of data of the </a:t>
            </a:r>
            <a:r>
              <a:rPr lang="en-US" dirty="0">
                <a:solidFill>
                  <a:schemeClr val="accent6">
                    <a:lumMod val="75000"/>
                  </a:schemeClr>
                </a:solidFill>
              </a:rPr>
              <a:t>same type </a:t>
            </a:r>
          </a:p>
          <a:p>
            <a:r>
              <a:rPr lang="en-US" dirty="0"/>
              <a:t>Consider the following problem:</a:t>
            </a:r>
          </a:p>
          <a:p>
            <a:pPr lvl="1"/>
            <a:r>
              <a:rPr lang="en-US" dirty="0"/>
              <a:t>Write a program to input the scores of 80 students in a class and compute their average score and output those scores that are lower than the average.</a:t>
            </a:r>
          </a:p>
          <a:p>
            <a:endParaRPr lang="en-US" dirty="0"/>
          </a:p>
        </p:txBody>
      </p:sp>
      <p:sp>
        <p:nvSpPr>
          <p:cNvPr id="5" name="Rectangle 4"/>
          <p:cNvSpPr/>
          <p:nvPr/>
        </p:nvSpPr>
        <p:spPr>
          <a:xfrm>
            <a:off x="374708" y="4208768"/>
            <a:ext cx="6784628" cy="2147582"/>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400" dirty="0">
                <a:solidFill>
                  <a:schemeClr val="tx1"/>
                </a:solidFill>
                <a:latin typeface="Consolas" charset="0"/>
                <a:ea typeface="Consolas" charset="0"/>
                <a:cs typeface="Consolas" charset="0"/>
              </a:rPr>
              <a:t>	</a:t>
            </a:r>
            <a:r>
              <a:rPr lang="en-US" sz="1400" dirty="0" err="1">
                <a:solidFill>
                  <a:schemeClr val="tx1"/>
                </a:solidFill>
                <a:latin typeface="Consolas" charset="0"/>
                <a:ea typeface="Consolas" charset="0"/>
                <a:cs typeface="Consolas" charset="0"/>
              </a:rPr>
              <a:t>int</a:t>
            </a:r>
            <a:r>
              <a:rPr lang="en-US" sz="1400" dirty="0">
                <a:solidFill>
                  <a:schemeClr val="tx1"/>
                </a:solidFill>
                <a:latin typeface="Consolas" charset="0"/>
                <a:ea typeface="Consolas" charset="0"/>
                <a:cs typeface="Consolas" charset="0"/>
              </a:rPr>
              <a:t> </a:t>
            </a:r>
            <a:r>
              <a:rPr lang="en-US" sz="1400" b="1" dirty="0">
                <a:solidFill>
                  <a:srgbClr val="0000FF"/>
                </a:solidFill>
                <a:latin typeface="Consolas" charset="0"/>
                <a:ea typeface="Consolas" charset="0"/>
                <a:cs typeface="Consolas" charset="0"/>
              </a:rPr>
              <a:t>score_01, score_02, score_03, score_04, </a:t>
            </a:r>
            <a:r>
              <a:rPr lang="en-US" sz="1400" b="1" dirty="0">
                <a:solidFill>
                  <a:schemeClr val="accent6">
                    <a:lumMod val="75000"/>
                  </a:schemeClr>
                </a:solidFill>
                <a:latin typeface="Consolas" charset="0"/>
                <a:ea typeface="Consolas" charset="0"/>
                <a:cs typeface="Consolas" charset="0"/>
              </a:rPr>
              <a:t>…</a:t>
            </a:r>
            <a:r>
              <a:rPr lang="en-US" sz="1400" b="1" dirty="0">
                <a:solidFill>
                  <a:srgbClr val="0000FF"/>
                </a:solidFill>
                <a:latin typeface="Consolas" charset="0"/>
                <a:ea typeface="Consolas" charset="0"/>
                <a:cs typeface="Consolas" charset="0"/>
              </a:rPr>
              <a:t>, score_80</a:t>
            </a:r>
            <a:r>
              <a:rPr lang="en-US" sz="1400" dirty="0">
                <a:solidFill>
                  <a:schemeClr val="tx1"/>
                </a:solidFill>
                <a:latin typeface="Consolas" charset="0"/>
                <a:ea typeface="Consolas" charset="0"/>
                <a:cs typeface="Consolas" charset="0"/>
              </a:rPr>
              <a:t>;</a:t>
            </a:r>
          </a:p>
          <a:p>
            <a:pPr>
              <a:tabLst>
                <a:tab pos="344488" algn="l"/>
                <a:tab pos="687388" algn="l"/>
              </a:tabLst>
            </a:pPr>
            <a:endParaRPr lang="en-US" sz="1400" dirty="0">
              <a:solidFill>
                <a:schemeClr val="tx1"/>
              </a:solidFill>
              <a:latin typeface="Consolas" charset="0"/>
              <a:ea typeface="Consolas" charset="0"/>
              <a:cs typeface="Consolas" charset="0"/>
            </a:endParaRPr>
          </a:p>
          <a:p>
            <a:pPr>
              <a:tabLst>
                <a:tab pos="344488" algn="l"/>
                <a:tab pos="687388" algn="l"/>
              </a:tabLst>
            </a:pPr>
            <a:r>
              <a:rPr lang="en-US" sz="1400" dirty="0">
                <a:solidFill>
                  <a:schemeClr val="tx1"/>
                </a:solidFill>
                <a:latin typeface="Consolas" charset="0"/>
                <a:ea typeface="Consolas" charset="0"/>
                <a:cs typeface="Consolas" charset="0"/>
              </a:rPr>
              <a:t>	</a:t>
            </a:r>
            <a:r>
              <a:rPr lang="en-US" sz="1400" dirty="0" err="1">
                <a:solidFill>
                  <a:schemeClr val="tx1"/>
                </a:solidFill>
                <a:latin typeface="Consolas" charset="0"/>
                <a:ea typeface="Consolas" charset="0"/>
                <a:cs typeface="Consolas" charset="0"/>
              </a:rPr>
              <a:t>cin</a:t>
            </a:r>
            <a:r>
              <a:rPr lang="en-US" sz="1400" dirty="0">
                <a:solidFill>
                  <a:schemeClr val="tx1"/>
                </a:solidFill>
                <a:latin typeface="Consolas" charset="0"/>
                <a:ea typeface="Consolas" charset="0"/>
                <a:cs typeface="Consolas" charset="0"/>
              </a:rPr>
              <a:t> &gt;&gt; score_01 &gt;&gt; score_02 &gt;&gt; </a:t>
            </a:r>
            <a:r>
              <a:rPr lang="en-US" sz="1400" b="1" dirty="0">
                <a:solidFill>
                  <a:schemeClr val="accent6">
                    <a:lumMod val="75000"/>
                  </a:schemeClr>
                </a:solidFill>
                <a:latin typeface="Consolas" charset="0"/>
                <a:ea typeface="Consolas" charset="0"/>
                <a:cs typeface="Consolas" charset="0"/>
              </a:rPr>
              <a:t>…</a:t>
            </a:r>
            <a:r>
              <a:rPr lang="en-US" sz="1400" dirty="0">
                <a:solidFill>
                  <a:schemeClr val="tx1"/>
                </a:solidFill>
                <a:latin typeface="Consolas" charset="0"/>
                <a:ea typeface="Consolas" charset="0"/>
                <a:cs typeface="Consolas" charset="0"/>
              </a:rPr>
              <a:t> &gt;&gt; score_80;</a:t>
            </a:r>
          </a:p>
          <a:p>
            <a:pPr>
              <a:tabLst>
                <a:tab pos="344488" algn="l"/>
                <a:tab pos="687388" algn="l"/>
              </a:tabLst>
            </a:pPr>
            <a:r>
              <a:rPr lang="en-US" sz="1400" dirty="0">
                <a:solidFill>
                  <a:schemeClr val="tx1"/>
                </a:solidFill>
                <a:latin typeface="Consolas" charset="0"/>
                <a:ea typeface="Consolas" charset="0"/>
                <a:cs typeface="Consolas" charset="0"/>
              </a:rPr>
              <a:t>	double average = (score_01 + score_02 + </a:t>
            </a:r>
            <a:r>
              <a:rPr lang="en-US" sz="1400" b="1" dirty="0">
                <a:solidFill>
                  <a:schemeClr val="accent6">
                    <a:lumMod val="75000"/>
                  </a:schemeClr>
                </a:solidFill>
                <a:latin typeface="Consolas" charset="0"/>
                <a:ea typeface="Consolas" charset="0"/>
                <a:cs typeface="Consolas" charset="0"/>
              </a:rPr>
              <a:t>…</a:t>
            </a:r>
            <a:r>
              <a:rPr lang="en-US" sz="1400" dirty="0">
                <a:solidFill>
                  <a:schemeClr val="tx1"/>
                </a:solidFill>
                <a:latin typeface="Consolas" charset="0"/>
                <a:ea typeface="Consolas" charset="0"/>
                <a:cs typeface="Consolas" charset="0"/>
              </a:rPr>
              <a:t> + score_80) / 80.0;</a:t>
            </a:r>
          </a:p>
          <a:p>
            <a:pPr>
              <a:tabLst>
                <a:tab pos="344488" algn="l"/>
                <a:tab pos="687388" algn="l"/>
              </a:tabLst>
            </a:pPr>
            <a:r>
              <a:rPr lang="en-US" sz="1400" dirty="0">
                <a:solidFill>
                  <a:schemeClr val="tx1"/>
                </a:solidFill>
                <a:latin typeface="Consolas" charset="0"/>
                <a:ea typeface="Consolas" charset="0"/>
                <a:cs typeface="Consolas" charset="0"/>
              </a:rPr>
              <a:t>	</a:t>
            </a:r>
          </a:p>
          <a:p>
            <a:pPr>
              <a:tabLst>
                <a:tab pos="344488" algn="l"/>
                <a:tab pos="687388" algn="l"/>
              </a:tabLst>
            </a:pPr>
            <a:r>
              <a:rPr lang="en-US" sz="1400" dirty="0">
                <a:solidFill>
                  <a:schemeClr val="tx1"/>
                </a:solidFill>
                <a:latin typeface="Consolas" charset="0"/>
                <a:ea typeface="Consolas" charset="0"/>
                <a:cs typeface="Consolas" charset="0"/>
              </a:rPr>
              <a:t>	if (score_01 &lt; average) </a:t>
            </a:r>
            <a:r>
              <a:rPr lang="en-US" sz="1400" dirty="0" err="1">
                <a:solidFill>
                  <a:schemeClr val="tx1"/>
                </a:solidFill>
                <a:latin typeface="Consolas" charset="0"/>
                <a:ea typeface="Consolas" charset="0"/>
                <a:cs typeface="Consolas" charset="0"/>
              </a:rPr>
              <a:t>cout</a:t>
            </a:r>
            <a:r>
              <a:rPr lang="en-US" sz="1400" dirty="0">
                <a:solidFill>
                  <a:schemeClr val="tx1"/>
                </a:solidFill>
                <a:latin typeface="Consolas" charset="0"/>
                <a:ea typeface="Consolas" charset="0"/>
                <a:cs typeface="Consolas" charset="0"/>
              </a:rPr>
              <a:t> &lt;&lt; score_01 &lt;&lt; </a:t>
            </a:r>
            <a:r>
              <a:rPr lang="en-US" sz="1400" dirty="0" err="1">
                <a:solidFill>
                  <a:schemeClr val="tx1"/>
                </a:solidFill>
                <a:latin typeface="Consolas" charset="0"/>
                <a:ea typeface="Consolas" charset="0"/>
                <a:cs typeface="Consolas" charset="0"/>
              </a:rPr>
              <a:t>endl</a:t>
            </a:r>
            <a:r>
              <a:rPr lang="en-US" sz="1400" dirty="0">
                <a:solidFill>
                  <a:schemeClr val="tx1"/>
                </a:solidFill>
                <a:latin typeface="Consolas" charset="0"/>
                <a:ea typeface="Consolas" charset="0"/>
                <a:cs typeface="Consolas" charset="0"/>
              </a:rPr>
              <a:t>;</a:t>
            </a:r>
          </a:p>
          <a:p>
            <a:pPr>
              <a:tabLst>
                <a:tab pos="344488" algn="l"/>
                <a:tab pos="687388" algn="l"/>
              </a:tabLst>
            </a:pPr>
            <a:r>
              <a:rPr lang="en-US" sz="1400" dirty="0">
                <a:solidFill>
                  <a:schemeClr val="tx1"/>
                </a:solidFill>
                <a:latin typeface="Consolas" charset="0"/>
                <a:ea typeface="Consolas" charset="0"/>
                <a:cs typeface="Consolas" charset="0"/>
              </a:rPr>
              <a:t>	if (score_02 &lt; average) </a:t>
            </a:r>
            <a:r>
              <a:rPr lang="en-US" sz="1400" dirty="0" err="1">
                <a:solidFill>
                  <a:schemeClr val="tx1"/>
                </a:solidFill>
                <a:latin typeface="Consolas" charset="0"/>
                <a:ea typeface="Consolas" charset="0"/>
                <a:cs typeface="Consolas" charset="0"/>
              </a:rPr>
              <a:t>cout</a:t>
            </a:r>
            <a:r>
              <a:rPr lang="en-US" sz="1400" dirty="0">
                <a:solidFill>
                  <a:schemeClr val="tx1"/>
                </a:solidFill>
                <a:latin typeface="Consolas" charset="0"/>
                <a:ea typeface="Consolas" charset="0"/>
                <a:cs typeface="Consolas" charset="0"/>
              </a:rPr>
              <a:t> &lt;&lt; score_02 &lt;&lt; </a:t>
            </a:r>
            <a:r>
              <a:rPr lang="en-US" sz="1400" dirty="0" err="1">
                <a:solidFill>
                  <a:schemeClr val="tx1"/>
                </a:solidFill>
                <a:latin typeface="Consolas" charset="0"/>
                <a:ea typeface="Consolas" charset="0"/>
                <a:cs typeface="Consolas" charset="0"/>
              </a:rPr>
              <a:t>endl</a:t>
            </a:r>
            <a:r>
              <a:rPr lang="en-US" sz="1400" dirty="0">
                <a:solidFill>
                  <a:schemeClr val="tx1"/>
                </a:solidFill>
                <a:latin typeface="Consolas" charset="0"/>
                <a:ea typeface="Consolas" charset="0"/>
                <a:cs typeface="Consolas" charset="0"/>
              </a:rPr>
              <a:t>;	</a:t>
            </a:r>
          </a:p>
          <a:p>
            <a:pPr>
              <a:tabLst>
                <a:tab pos="344488" algn="l"/>
                <a:tab pos="687388" algn="l"/>
              </a:tabLst>
            </a:pPr>
            <a:r>
              <a:rPr lang="en-US" sz="1400" dirty="0">
                <a:solidFill>
                  <a:schemeClr val="tx1"/>
                </a:solidFill>
                <a:latin typeface="Consolas" charset="0"/>
                <a:ea typeface="Consolas" charset="0"/>
                <a:cs typeface="Consolas" charset="0"/>
              </a:rPr>
              <a:t>	…</a:t>
            </a:r>
          </a:p>
          <a:p>
            <a:pPr>
              <a:tabLst>
                <a:tab pos="344488" algn="l"/>
                <a:tab pos="687388" algn="l"/>
              </a:tabLst>
            </a:pPr>
            <a:r>
              <a:rPr lang="en-US" sz="1400" dirty="0">
                <a:solidFill>
                  <a:schemeClr val="tx1"/>
                </a:solidFill>
                <a:latin typeface="Consolas" charset="0"/>
                <a:ea typeface="Consolas" charset="0"/>
                <a:cs typeface="Consolas" charset="0"/>
              </a:rPr>
              <a:t>	if (score_80 &lt; average) </a:t>
            </a:r>
            <a:r>
              <a:rPr lang="en-US" sz="1400" dirty="0" err="1">
                <a:solidFill>
                  <a:schemeClr val="tx1"/>
                </a:solidFill>
                <a:latin typeface="Consolas" charset="0"/>
                <a:ea typeface="Consolas" charset="0"/>
                <a:cs typeface="Consolas" charset="0"/>
              </a:rPr>
              <a:t>cout</a:t>
            </a:r>
            <a:r>
              <a:rPr lang="en-US" sz="1400" dirty="0">
                <a:solidFill>
                  <a:schemeClr val="tx1"/>
                </a:solidFill>
                <a:latin typeface="Consolas" charset="0"/>
                <a:ea typeface="Consolas" charset="0"/>
                <a:cs typeface="Consolas" charset="0"/>
              </a:rPr>
              <a:t> &lt;&lt; score_80 &lt;&lt; </a:t>
            </a:r>
            <a:r>
              <a:rPr lang="en-US" sz="1400" dirty="0" err="1">
                <a:solidFill>
                  <a:schemeClr val="tx1"/>
                </a:solidFill>
                <a:latin typeface="Consolas" charset="0"/>
                <a:ea typeface="Consolas" charset="0"/>
                <a:cs typeface="Consolas" charset="0"/>
              </a:rPr>
              <a:t>endl</a:t>
            </a:r>
            <a:r>
              <a:rPr lang="en-US" sz="1400" dirty="0">
                <a:solidFill>
                  <a:schemeClr val="tx1"/>
                </a:solidFill>
                <a:latin typeface="Consolas" charset="0"/>
                <a:ea typeface="Consolas" charset="0"/>
                <a:cs typeface="Consolas" charset="0"/>
              </a:rPr>
              <a:t>;</a:t>
            </a:r>
          </a:p>
        </p:txBody>
      </p:sp>
      <p:sp>
        <p:nvSpPr>
          <p:cNvPr id="6" name="TextBox 5"/>
          <p:cNvSpPr txBox="1"/>
          <p:nvPr/>
        </p:nvSpPr>
        <p:spPr>
          <a:xfrm>
            <a:off x="6982850" y="4300299"/>
            <a:ext cx="2161150" cy="1940957"/>
          </a:xfrm>
          <a:prstGeom prst="round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latin typeface="Avenir Next Condensed" charset="0"/>
                <a:ea typeface="Avenir Next Condensed" charset="0"/>
                <a:cs typeface="Avenir Next Condensed" charset="0"/>
              </a:rPr>
              <a:t>Using individually named variables to handle such data is cumbersome, especially for large datasets </a:t>
            </a:r>
          </a:p>
        </p:txBody>
      </p:sp>
      <p:sp>
        <p:nvSpPr>
          <p:cNvPr id="7" name="Slide Number Placeholder 6"/>
          <p:cNvSpPr>
            <a:spLocks noGrp="1"/>
          </p:cNvSpPr>
          <p:nvPr>
            <p:ph type="sldNum" sz="quarter" idx="12"/>
          </p:nvPr>
        </p:nvSpPr>
        <p:spPr/>
        <p:txBody>
          <a:bodyPr/>
          <a:lstStyle/>
          <a:p>
            <a:fld id="{A2D5F323-9395-A24C-8003-89F99F5948AE}" type="slidenum">
              <a:rPr lang="en-US" smtClean="0"/>
              <a:pPr/>
              <a:t>4</a:t>
            </a:fld>
            <a:endParaRPr lang="en-US"/>
          </a:p>
        </p:txBody>
      </p:sp>
    </p:spTree>
    <p:extLst>
      <p:ext uri="{BB962C8B-B14F-4D97-AF65-F5344CB8AC3E}">
        <p14:creationId xmlns:p14="http://schemas.microsoft.com/office/powerpoint/2010/main" val="328423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a:t>
            </a:r>
          </a:p>
        </p:txBody>
      </p:sp>
      <p:sp>
        <p:nvSpPr>
          <p:cNvPr id="3" name="Content Placeholder 2"/>
          <p:cNvSpPr>
            <a:spLocks noGrp="1"/>
          </p:cNvSpPr>
          <p:nvPr>
            <p:ph idx="1"/>
          </p:nvPr>
        </p:nvSpPr>
        <p:spPr/>
        <p:txBody>
          <a:bodyPr/>
          <a:lstStyle/>
          <a:p>
            <a:r>
              <a:rPr lang="en-US" b="1" dirty="0">
                <a:solidFill>
                  <a:schemeClr val="accent6">
                    <a:lumMod val="75000"/>
                  </a:schemeClr>
                </a:solidFill>
              </a:rPr>
              <a:t>Arrays</a:t>
            </a:r>
            <a:r>
              <a:rPr lang="en-US" dirty="0"/>
              <a:t> in C++ provide a convenient way to process such data</a:t>
            </a:r>
          </a:p>
          <a:p>
            <a:endParaRPr lang="en-US" dirty="0"/>
          </a:p>
        </p:txBody>
      </p:sp>
      <p:sp>
        <p:nvSpPr>
          <p:cNvPr id="59" name="Slide Number Placeholder 58"/>
          <p:cNvSpPr>
            <a:spLocks noGrp="1"/>
          </p:cNvSpPr>
          <p:nvPr>
            <p:ph type="sldNum" sz="quarter" idx="12"/>
          </p:nvPr>
        </p:nvSpPr>
        <p:spPr/>
        <p:txBody>
          <a:bodyPr/>
          <a:lstStyle/>
          <a:p>
            <a:fld id="{A2D5F323-9395-A24C-8003-89F99F5948AE}" type="slidenum">
              <a:rPr lang="en-US" smtClean="0"/>
              <a:pPr/>
              <a:t>5</a:t>
            </a:fld>
            <a:endParaRPr lang="en-US"/>
          </a:p>
        </p:txBody>
      </p:sp>
      <p:graphicFrame>
        <p:nvGraphicFramePr>
          <p:cNvPr id="17" name="Table 16"/>
          <p:cNvGraphicFramePr>
            <a:graphicFrameLocks noGrp="1"/>
          </p:cNvGraphicFramePr>
          <p:nvPr/>
        </p:nvGraphicFramePr>
        <p:xfrm>
          <a:off x="6792287" y="2390862"/>
          <a:ext cx="1345036" cy="3352800"/>
        </p:xfrm>
        <a:graphic>
          <a:graphicData uri="http://schemas.openxmlformats.org/drawingml/2006/table">
            <a:tbl>
              <a:tblPr bandRow="1">
                <a:tableStyleId>{5C22544A-7EE6-4342-B048-85BDC9FD1C3A}</a:tableStyleId>
              </a:tblPr>
              <a:tblGrid>
                <a:gridCol w="1345036">
                  <a:extLst>
                    <a:ext uri="{9D8B030D-6E8A-4147-A177-3AD203B41FA5}">
                      <a16:colId xmlns:a16="http://schemas.microsoft.com/office/drawing/2014/main" val="20000"/>
                    </a:ext>
                  </a:extLst>
                </a:gridCol>
              </a:tblGrid>
              <a:tr h="296761">
                <a:tc>
                  <a:txBody>
                    <a:bodyPr/>
                    <a:lstStyle/>
                    <a:p>
                      <a:endParaRPr lang="en-US" sz="1400" dirty="0"/>
                    </a:p>
                  </a:txBody>
                  <a:tcPr>
                    <a:solidFill>
                      <a:schemeClr val="accent1">
                        <a:lumMod val="20000"/>
                        <a:lumOff val="80000"/>
                      </a:schemeClr>
                    </a:solidFill>
                  </a:tcPr>
                </a:tc>
                <a:extLst>
                  <a:ext uri="{0D108BD9-81ED-4DB2-BD59-A6C34878D82A}">
                    <a16:rowId xmlns:a16="http://schemas.microsoft.com/office/drawing/2014/main" val="10000"/>
                  </a:ext>
                </a:extLst>
              </a:tr>
              <a:tr h="296761">
                <a:tc>
                  <a:txBody>
                    <a:bodyPr/>
                    <a:lstStyle/>
                    <a:p>
                      <a:endParaRPr lang="en-US" sz="1400" dirty="0"/>
                    </a:p>
                  </a:txBody>
                  <a:tcPr>
                    <a:solidFill>
                      <a:schemeClr val="accent1">
                        <a:lumMod val="20000"/>
                        <a:lumOff val="80000"/>
                      </a:schemeClr>
                    </a:solidFill>
                  </a:tcPr>
                </a:tc>
                <a:extLst>
                  <a:ext uri="{0D108BD9-81ED-4DB2-BD59-A6C34878D82A}">
                    <a16:rowId xmlns:a16="http://schemas.microsoft.com/office/drawing/2014/main" val="10001"/>
                  </a:ext>
                </a:extLst>
              </a:tr>
              <a:tr h="296761">
                <a:tc>
                  <a:txBody>
                    <a:bodyPr/>
                    <a:lstStyle/>
                    <a:p>
                      <a:endParaRPr lang="en-US" sz="1400" dirty="0"/>
                    </a:p>
                  </a:txBody>
                  <a:tcPr>
                    <a:solidFill>
                      <a:schemeClr val="accent1">
                        <a:lumMod val="60000"/>
                        <a:lumOff val="40000"/>
                      </a:schemeClr>
                    </a:solidFill>
                  </a:tcPr>
                </a:tc>
                <a:extLst>
                  <a:ext uri="{0D108BD9-81ED-4DB2-BD59-A6C34878D82A}">
                    <a16:rowId xmlns:a16="http://schemas.microsoft.com/office/drawing/2014/main" val="10002"/>
                  </a:ext>
                </a:extLst>
              </a:tr>
              <a:tr h="296761">
                <a:tc>
                  <a:txBody>
                    <a:bodyPr/>
                    <a:lstStyle/>
                    <a:p>
                      <a:endParaRPr lang="en-US" sz="1400" dirty="0"/>
                    </a:p>
                  </a:txBody>
                  <a:tcPr>
                    <a:solidFill>
                      <a:schemeClr val="accent1">
                        <a:lumMod val="60000"/>
                        <a:lumOff val="40000"/>
                      </a:schemeClr>
                    </a:solidFill>
                  </a:tcPr>
                </a:tc>
                <a:extLst>
                  <a:ext uri="{0D108BD9-81ED-4DB2-BD59-A6C34878D82A}">
                    <a16:rowId xmlns:a16="http://schemas.microsoft.com/office/drawing/2014/main" val="10003"/>
                  </a:ext>
                </a:extLst>
              </a:tr>
              <a:tr h="296761">
                <a:tc>
                  <a:txBody>
                    <a:bodyPr/>
                    <a:lstStyle/>
                    <a:p>
                      <a:endParaRPr lang="en-US" sz="1400" dirty="0"/>
                    </a:p>
                  </a:txBody>
                  <a:tcPr>
                    <a:solidFill>
                      <a:schemeClr val="accent1">
                        <a:lumMod val="60000"/>
                        <a:lumOff val="40000"/>
                      </a:schemeClr>
                    </a:solidFill>
                  </a:tcPr>
                </a:tc>
                <a:extLst>
                  <a:ext uri="{0D108BD9-81ED-4DB2-BD59-A6C34878D82A}">
                    <a16:rowId xmlns:a16="http://schemas.microsoft.com/office/drawing/2014/main" val="10004"/>
                  </a:ext>
                </a:extLst>
              </a:tr>
              <a:tr h="296761">
                <a:tc>
                  <a:txBody>
                    <a:bodyPr/>
                    <a:lstStyle/>
                    <a:p>
                      <a:endParaRPr lang="en-US" sz="1400" dirty="0"/>
                    </a:p>
                  </a:txBody>
                  <a:tcPr>
                    <a:solidFill>
                      <a:schemeClr val="accent1">
                        <a:lumMod val="60000"/>
                        <a:lumOff val="40000"/>
                      </a:schemeClr>
                    </a:solidFill>
                  </a:tcPr>
                </a:tc>
                <a:extLst>
                  <a:ext uri="{0D108BD9-81ED-4DB2-BD59-A6C34878D82A}">
                    <a16:rowId xmlns:a16="http://schemas.microsoft.com/office/drawing/2014/main" val="10005"/>
                  </a:ext>
                </a:extLst>
              </a:tr>
              <a:tr h="296761">
                <a:tc>
                  <a:txBody>
                    <a:bodyPr/>
                    <a:lstStyle/>
                    <a:p>
                      <a:endParaRPr lang="en-US" sz="1400" dirty="0"/>
                    </a:p>
                  </a:txBody>
                  <a:tcPr>
                    <a:solidFill>
                      <a:schemeClr val="accent1">
                        <a:lumMod val="60000"/>
                        <a:lumOff val="40000"/>
                      </a:schemeClr>
                    </a:solidFill>
                  </a:tcPr>
                </a:tc>
                <a:extLst>
                  <a:ext uri="{0D108BD9-81ED-4DB2-BD59-A6C34878D82A}">
                    <a16:rowId xmlns:a16="http://schemas.microsoft.com/office/drawing/2014/main" val="10006"/>
                  </a:ext>
                </a:extLst>
              </a:tr>
              <a:tr h="296761">
                <a:tc>
                  <a:txBody>
                    <a:bodyPr/>
                    <a:lstStyle/>
                    <a:p>
                      <a:endParaRPr lang="en-US" sz="1400" dirty="0"/>
                    </a:p>
                  </a:txBody>
                  <a:tcPr>
                    <a:solidFill>
                      <a:schemeClr val="accent1">
                        <a:lumMod val="20000"/>
                        <a:lumOff val="80000"/>
                      </a:schemeClr>
                    </a:solidFill>
                  </a:tcPr>
                </a:tc>
                <a:extLst>
                  <a:ext uri="{0D108BD9-81ED-4DB2-BD59-A6C34878D82A}">
                    <a16:rowId xmlns:a16="http://schemas.microsoft.com/office/drawing/2014/main" val="10007"/>
                  </a:ext>
                </a:extLst>
              </a:tr>
              <a:tr h="296761">
                <a:tc>
                  <a:txBody>
                    <a:bodyPr/>
                    <a:lstStyle/>
                    <a:p>
                      <a:endParaRPr lang="en-US" sz="1400" dirty="0"/>
                    </a:p>
                  </a:txBody>
                  <a:tcPr>
                    <a:solidFill>
                      <a:schemeClr val="accent1">
                        <a:lumMod val="20000"/>
                        <a:lumOff val="80000"/>
                      </a:schemeClr>
                    </a:solidFill>
                  </a:tcPr>
                </a:tc>
                <a:extLst>
                  <a:ext uri="{0D108BD9-81ED-4DB2-BD59-A6C34878D82A}">
                    <a16:rowId xmlns:a16="http://schemas.microsoft.com/office/drawing/2014/main" val="10008"/>
                  </a:ext>
                </a:extLst>
              </a:tr>
              <a:tr h="296761">
                <a:tc>
                  <a:txBody>
                    <a:bodyPr/>
                    <a:lstStyle/>
                    <a:p>
                      <a:endParaRPr lang="en-US" sz="1400" dirty="0"/>
                    </a:p>
                  </a:txBody>
                  <a:tcPr>
                    <a:solidFill>
                      <a:schemeClr val="accent1">
                        <a:lumMod val="20000"/>
                        <a:lumOff val="80000"/>
                      </a:schemeClr>
                    </a:solidFill>
                  </a:tcPr>
                </a:tc>
                <a:extLst>
                  <a:ext uri="{0D108BD9-81ED-4DB2-BD59-A6C34878D82A}">
                    <a16:rowId xmlns:a16="http://schemas.microsoft.com/office/drawing/2014/main" val="10009"/>
                  </a:ext>
                </a:extLst>
              </a:tr>
              <a:tr h="296761">
                <a:tc>
                  <a:txBody>
                    <a:bodyPr/>
                    <a:lstStyle/>
                    <a:p>
                      <a:endParaRPr lang="en-US" sz="1400" dirty="0"/>
                    </a:p>
                  </a:txBody>
                  <a:tcPr>
                    <a:solidFill>
                      <a:schemeClr val="accent1">
                        <a:lumMod val="20000"/>
                        <a:lumOff val="80000"/>
                      </a:schemeClr>
                    </a:solidFill>
                  </a:tcPr>
                </a:tc>
                <a:extLst>
                  <a:ext uri="{0D108BD9-81ED-4DB2-BD59-A6C34878D82A}">
                    <a16:rowId xmlns:a16="http://schemas.microsoft.com/office/drawing/2014/main" val="10010"/>
                  </a:ext>
                </a:extLst>
              </a:tr>
            </a:tbl>
          </a:graphicData>
        </a:graphic>
      </p:graphicFrame>
      <p:sp>
        <p:nvSpPr>
          <p:cNvPr id="18" name="TextBox 17"/>
          <p:cNvSpPr txBox="1"/>
          <p:nvPr/>
        </p:nvSpPr>
        <p:spPr>
          <a:xfrm>
            <a:off x="6879083" y="2083085"/>
            <a:ext cx="1071127" cy="307777"/>
          </a:xfrm>
          <a:prstGeom prst="rect">
            <a:avLst/>
          </a:prstGeom>
          <a:noFill/>
        </p:spPr>
        <p:txBody>
          <a:bodyPr wrap="none" rtlCol="0">
            <a:spAutoFit/>
          </a:bodyPr>
          <a:lstStyle/>
          <a:p>
            <a:r>
              <a:rPr lang="en-US" sz="1400" dirty="0">
                <a:latin typeface="Avenir Next Condensed" charset="0"/>
                <a:ea typeface="Avenir Next Condensed" charset="0"/>
                <a:cs typeface="Avenir Next Condensed" charset="0"/>
              </a:rPr>
              <a:t>Main memory</a:t>
            </a:r>
          </a:p>
        </p:txBody>
      </p:sp>
      <p:sp>
        <p:nvSpPr>
          <p:cNvPr id="19" name="TextBox 18"/>
          <p:cNvSpPr txBox="1"/>
          <p:nvPr/>
        </p:nvSpPr>
        <p:spPr>
          <a:xfrm>
            <a:off x="5962924" y="2407640"/>
            <a:ext cx="859531" cy="276999"/>
          </a:xfrm>
          <a:prstGeom prst="rect">
            <a:avLst/>
          </a:prstGeom>
          <a:noFill/>
        </p:spPr>
        <p:txBody>
          <a:bodyPr wrap="none" rtlCol="0">
            <a:spAutoFit/>
          </a:bodyPr>
          <a:lstStyle/>
          <a:p>
            <a:r>
              <a:rPr lang="en-US" sz="1200" dirty="0"/>
              <a:t>1024-1027</a:t>
            </a:r>
          </a:p>
        </p:txBody>
      </p:sp>
      <p:sp>
        <p:nvSpPr>
          <p:cNvPr id="20" name="TextBox 19"/>
          <p:cNvSpPr txBox="1"/>
          <p:nvPr/>
        </p:nvSpPr>
        <p:spPr>
          <a:xfrm>
            <a:off x="5962924" y="2710499"/>
            <a:ext cx="859531" cy="276999"/>
          </a:xfrm>
          <a:prstGeom prst="rect">
            <a:avLst/>
          </a:prstGeom>
          <a:noFill/>
        </p:spPr>
        <p:txBody>
          <a:bodyPr wrap="none" rtlCol="0">
            <a:spAutoFit/>
          </a:bodyPr>
          <a:lstStyle/>
          <a:p>
            <a:r>
              <a:rPr lang="en-US" sz="1200" dirty="0"/>
              <a:t>1028-1031</a:t>
            </a:r>
          </a:p>
        </p:txBody>
      </p:sp>
      <p:sp>
        <p:nvSpPr>
          <p:cNvPr id="21" name="TextBox 20"/>
          <p:cNvSpPr txBox="1"/>
          <p:nvPr/>
        </p:nvSpPr>
        <p:spPr>
          <a:xfrm>
            <a:off x="5962924" y="3013358"/>
            <a:ext cx="859531" cy="276999"/>
          </a:xfrm>
          <a:prstGeom prst="rect">
            <a:avLst/>
          </a:prstGeom>
          <a:noFill/>
        </p:spPr>
        <p:txBody>
          <a:bodyPr wrap="none" rtlCol="0">
            <a:spAutoFit/>
          </a:bodyPr>
          <a:lstStyle/>
          <a:p>
            <a:r>
              <a:rPr lang="en-US" sz="1200" dirty="0"/>
              <a:t>1032-1035</a:t>
            </a:r>
          </a:p>
        </p:txBody>
      </p:sp>
      <p:sp>
        <p:nvSpPr>
          <p:cNvPr id="22" name="TextBox 21"/>
          <p:cNvSpPr txBox="1"/>
          <p:nvPr/>
        </p:nvSpPr>
        <p:spPr>
          <a:xfrm>
            <a:off x="5962924" y="3316217"/>
            <a:ext cx="859531" cy="276999"/>
          </a:xfrm>
          <a:prstGeom prst="rect">
            <a:avLst/>
          </a:prstGeom>
          <a:noFill/>
        </p:spPr>
        <p:txBody>
          <a:bodyPr wrap="none" rtlCol="0">
            <a:spAutoFit/>
          </a:bodyPr>
          <a:lstStyle/>
          <a:p>
            <a:r>
              <a:rPr lang="en-US" sz="1200" dirty="0"/>
              <a:t>1036-1039</a:t>
            </a:r>
          </a:p>
        </p:txBody>
      </p:sp>
      <p:sp>
        <p:nvSpPr>
          <p:cNvPr id="23" name="TextBox 22"/>
          <p:cNvSpPr txBox="1"/>
          <p:nvPr/>
        </p:nvSpPr>
        <p:spPr>
          <a:xfrm>
            <a:off x="5962924" y="3619076"/>
            <a:ext cx="859531" cy="276999"/>
          </a:xfrm>
          <a:prstGeom prst="rect">
            <a:avLst/>
          </a:prstGeom>
          <a:noFill/>
        </p:spPr>
        <p:txBody>
          <a:bodyPr wrap="none" rtlCol="0">
            <a:spAutoFit/>
          </a:bodyPr>
          <a:lstStyle/>
          <a:p>
            <a:r>
              <a:rPr lang="en-US" sz="1200" dirty="0"/>
              <a:t>1040-1043</a:t>
            </a:r>
          </a:p>
        </p:txBody>
      </p:sp>
      <p:sp>
        <p:nvSpPr>
          <p:cNvPr id="24" name="TextBox 23"/>
          <p:cNvSpPr txBox="1"/>
          <p:nvPr/>
        </p:nvSpPr>
        <p:spPr>
          <a:xfrm>
            <a:off x="5962924" y="3921935"/>
            <a:ext cx="859531" cy="276999"/>
          </a:xfrm>
          <a:prstGeom prst="rect">
            <a:avLst/>
          </a:prstGeom>
          <a:noFill/>
        </p:spPr>
        <p:txBody>
          <a:bodyPr wrap="none" rtlCol="0">
            <a:spAutoFit/>
          </a:bodyPr>
          <a:lstStyle/>
          <a:p>
            <a:r>
              <a:rPr lang="en-US" sz="1200" dirty="0"/>
              <a:t>1044-1047</a:t>
            </a:r>
          </a:p>
        </p:txBody>
      </p:sp>
      <p:sp>
        <p:nvSpPr>
          <p:cNvPr id="25" name="TextBox 24"/>
          <p:cNvSpPr txBox="1"/>
          <p:nvPr/>
        </p:nvSpPr>
        <p:spPr>
          <a:xfrm>
            <a:off x="5962924" y="4224794"/>
            <a:ext cx="859531" cy="276999"/>
          </a:xfrm>
          <a:prstGeom prst="rect">
            <a:avLst/>
          </a:prstGeom>
          <a:noFill/>
        </p:spPr>
        <p:txBody>
          <a:bodyPr wrap="none" rtlCol="0">
            <a:spAutoFit/>
          </a:bodyPr>
          <a:lstStyle/>
          <a:p>
            <a:r>
              <a:rPr lang="en-US" sz="1200" dirty="0"/>
              <a:t>1048-1051</a:t>
            </a:r>
          </a:p>
        </p:txBody>
      </p:sp>
      <p:sp>
        <p:nvSpPr>
          <p:cNvPr id="26" name="TextBox 25"/>
          <p:cNvSpPr txBox="1"/>
          <p:nvPr/>
        </p:nvSpPr>
        <p:spPr>
          <a:xfrm>
            <a:off x="5962924" y="4527653"/>
            <a:ext cx="859531" cy="276999"/>
          </a:xfrm>
          <a:prstGeom prst="rect">
            <a:avLst/>
          </a:prstGeom>
          <a:noFill/>
        </p:spPr>
        <p:txBody>
          <a:bodyPr wrap="none" rtlCol="0">
            <a:spAutoFit/>
          </a:bodyPr>
          <a:lstStyle/>
          <a:p>
            <a:r>
              <a:rPr lang="en-US" sz="1200" dirty="0"/>
              <a:t>1052-1055</a:t>
            </a:r>
          </a:p>
        </p:txBody>
      </p:sp>
      <p:sp>
        <p:nvSpPr>
          <p:cNvPr id="27" name="TextBox 26"/>
          <p:cNvSpPr txBox="1"/>
          <p:nvPr/>
        </p:nvSpPr>
        <p:spPr>
          <a:xfrm>
            <a:off x="5962924" y="4830512"/>
            <a:ext cx="859531" cy="276999"/>
          </a:xfrm>
          <a:prstGeom prst="rect">
            <a:avLst/>
          </a:prstGeom>
          <a:noFill/>
        </p:spPr>
        <p:txBody>
          <a:bodyPr wrap="none" rtlCol="0">
            <a:spAutoFit/>
          </a:bodyPr>
          <a:lstStyle/>
          <a:p>
            <a:r>
              <a:rPr lang="en-US" sz="1200" dirty="0"/>
              <a:t>1056-1059</a:t>
            </a:r>
          </a:p>
        </p:txBody>
      </p:sp>
      <p:sp>
        <p:nvSpPr>
          <p:cNvPr id="28" name="TextBox 27"/>
          <p:cNvSpPr txBox="1"/>
          <p:nvPr/>
        </p:nvSpPr>
        <p:spPr>
          <a:xfrm>
            <a:off x="5962924" y="5133371"/>
            <a:ext cx="859531" cy="276999"/>
          </a:xfrm>
          <a:prstGeom prst="rect">
            <a:avLst/>
          </a:prstGeom>
          <a:noFill/>
        </p:spPr>
        <p:txBody>
          <a:bodyPr wrap="none" rtlCol="0">
            <a:spAutoFit/>
          </a:bodyPr>
          <a:lstStyle/>
          <a:p>
            <a:r>
              <a:rPr lang="en-US" sz="1200" dirty="0"/>
              <a:t>1060-1063</a:t>
            </a:r>
          </a:p>
        </p:txBody>
      </p:sp>
      <p:sp>
        <p:nvSpPr>
          <p:cNvPr id="29" name="TextBox 28"/>
          <p:cNvSpPr txBox="1"/>
          <p:nvPr/>
        </p:nvSpPr>
        <p:spPr>
          <a:xfrm>
            <a:off x="5962924" y="5436228"/>
            <a:ext cx="859531" cy="276999"/>
          </a:xfrm>
          <a:prstGeom prst="rect">
            <a:avLst/>
          </a:prstGeom>
          <a:noFill/>
        </p:spPr>
        <p:txBody>
          <a:bodyPr wrap="none" rtlCol="0">
            <a:spAutoFit/>
          </a:bodyPr>
          <a:lstStyle/>
          <a:p>
            <a:r>
              <a:rPr lang="en-US" sz="1200" dirty="0"/>
              <a:t>1064-1067</a:t>
            </a:r>
          </a:p>
        </p:txBody>
      </p:sp>
      <p:sp>
        <p:nvSpPr>
          <p:cNvPr id="30" name="TextBox 29"/>
          <p:cNvSpPr txBox="1"/>
          <p:nvPr/>
        </p:nvSpPr>
        <p:spPr>
          <a:xfrm>
            <a:off x="8137323" y="3039218"/>
            <a:ext cx="864339" cy="276999"/>
          </a:xfrm>
          <a:prstGeom prst="rect">
            <a:avLst/>
          </a:prstGeom>
          <a:noFill/>
        </p:spPr>
        <p:txBody>
          <a:bodyPr wrap="none" rtlCol="0">
            <a:spAutoFit/>
          </a:bodyPr>
          <a:lstStyle/>
          <a:p>
            <a:r>
              <a:rPr lang="en-US" sz="1200" dirty="0">
                <a:latin typeface="Consolas" charset="0"/>
                <a:ea typeface="Consolas" charset="0"/>
                <a:cs typeface="Consolas" charset="0"/>
              </a:rPr>
              <a:t>score[0]</a:t>
            </a:r>
          </a:p>
        </p:txBody>
      </p:sp>
      <p:sp>
        <p:nvSpPr>
          <p:cNvPr id="31" name="TextBox 30"/>
          <p:cNvSpPr txBox="1"/>
          <p:nvPr/>
        </p:nvSpPr>
        <p:spPr>
          <a:xfrm>
            <a:off x="8137323" y="3342077"/>
            <a:ext cx="864339" cy="276999"/>
          </a:xfrm>
          <a:prstGeom prst="rect">
            <a:avLst/>
          </a:prstGeom>
          <a:noFill/>
        </p:spPr>
        <p:txBody>
          <a:bodyPr wrap="none" rtlCol="0">
            <a:spAutoFit/>
          </a:bodyPr>
          <a:lstStyle/>
          <a:p>
            <a:r>
              <a:rPr lang="en-US" sz="1200" dirty="0">
                <a:latin typeface="Consolas" charset="0"/>
                <a:ea typeface="Consolas" charset="0"/>
                <a:cs typeface="Consolas" charset="0"/>
              </a:rPr>
              <a:t>score[1]</a:t>
            </a:r>
          </a:p>
        </p:txBody>
      </p:sp>
      <p:sp>
        <p:nvSpPr>
          <p:cNvPr id="32" name="TextBox 31"/>
          <p:cNvSpPr txBox="1"/>
          <p:nvPr/>
        </p:nvSpPr>
        <p:spPr>
          <a:xfrm>
            <a:off x="8137323" y="3644936"/>
            <a:ext cx="864339" cy="276999"/>
          </a:xfrm>
          <a:prstGeom prst="rect">
            <a:avLst/>
          </a:prstGeom>
          <a:noFill/>
        </p:spPr>
        <p:txBody>
          <a:bodyPr wrap="none" rtlCol="0">
            <a:spAutoFit/>
          </a:bodyPr>
          <a:lstStyle/>
          <a:p>
            <a:r>
              <a:rPr lang="en-US" sz="1200" dirty="0">
                <a:latin typeface="Consolas" charset="0"/>
                <a:ea typeface="Consolas" charset="0"/>
                <a:cs typeface="Consolas" charset="0"/>
              </a:rPr>
              <a:t>score[2]</a:t>
            </a:r>
          </a:p>
        </p:txBody>
      </p:sp>
      <p:sp>
        <p:nvSpPr>
          <p:cNvPr id="33" name="TextBox 32"/>
          <p:cNvSpPr txBox="1"/>
          <p:nvPr/>
        </p:nvSpPr>
        <p:spPr>
          <a:xfrm>
            <a:off x="8137323" y="3921935"/>
            <a:ext cx="864339" cy="276999"/>
          </a:xfrm>
          <a:prstGeom prst="rect">
            <a:avLst/>
          </a:prstGeom>
          <a:noFill/>
        </p:spPr>
        <p:txBody>
          <a:bodyPr wrap="none" rtlCol="0">
            <a:spAutoFit/>
          </a:bodyPr>
          <a:lstStyle/>
          <a:p>
            <a:r>
              <a:rPr lang="en-US" sz="1200" dirty="0">
                <a:latin typeface="Consolas" charset="0"/>
                <a:ea typeface="Consolas" charset="0"/>
                <a:cs typeface="Consolas" charset="0"/>
              </a:rPr>
              <a:t>score[3]</a:t>
            </a:r>
          </a:p>
        </p:txBody>
      </p:sp>
      <p:sp>
        <p:nvSpPr>
          <p:cNvPr id="34" name="TextBox 33"/>
          <p:cNvSpPr txBox="1"/>
          <p:nvPr/>
        </p:nvSpPr>
        <p:spPr>
          <a:xfrm>
            <a:off x="8137323" y="4198934"/>
            <a:ext cx="864339" cy="276999"/>
          </a:xfrm>
          <a:prstGeom prst="rect">
            <a:avLst/>
          </a:prstGeom>
          <a:noFill/>
        </p:spPr>
        <p:txBody>
          <a:bodyPr wrap="none" rtlCol="0">
            <a:spAutoFit/>
          </a:bodyPr>
          <a:lstStyle/>
          <a:p>
            <a:r>
              <a:rPr lang="en-US" sz="1200" dirty="0">
                <a:latin typeface="Consolas" charset="0"/>
                <a:ea typeface="Consolas" charset="0"/>
                <a:cs typeface="Consolas" charset="0"/>
              </a:rPr>
              <a:t>score[4]</a:t>
            </a:r>
          </a:p>
        </p:txBody>
      </p:sp>
      <p:cxnSp>
        <p:nvCxnSpPr>
          <p:cNvPr id="35" name="Straight Arrow Connector 34"/>
          <p:cNvCxnSpPr/>
          <p:nvPr/>
        </p:nvCxnSpPr>
        <p:spPr>
          <a:xfrm flipH="1" flipV="1">
            <a:off x="7831667" y="4353887"/>
            <a:ext cx="540546" cy="1600306"/>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36" name="TextBox 35"/>
          <p:cNvSpPr txBox="1"/>
          <p:nvPr/>
        </p:nvSpPr>
        <p:spPr>
          <a:xfrm>
            <a:off x="7274298" y="5954192"/>
            <a:ext cx="1513043" cy="307777"/>
          </a:xfrm>
          <a:prstGeom prst="rect">
            <a:avLst/>
          </a:prstGeom>
          <a:noFill/>
        </p:spPr>
        <p:txBody>
          <a:bodyPr wrap="none" rtlCol="0">
            <a:spAutoFit/>
          </a:bodyPr>
          <a:lstStyle/>
          <a:p>
            <a:r>
              <a:rPr lang="en-US" sz="1400" dirty="0">
                <a:latin typeface="Avenir Next Condensed" charset="0"/>
                <a:ea typeface="Avenir Next Condensed" charset="0"/>
                <a:cs typeface="Avenir Next Condensed" charset="0"/>
              </a:rPr>
              <a:t>an array of 5 integers</a:t>
            </a:r>
          </a:p>
        </p:txBody>
      </p:sp>
      <p:sp>
        <p:nvSpPr>
          <p:cNvPr id="37" name="TextBox 36"/>
          <p:cNvSpPr txBox="1"/>
          <p:nvPr/>
        </p:nvSpPr>
        <p:spPr>
          <a:xfrm>
            <a:off x="6486867" y="5651792"/>
            <a:ext cx="300082" cy="276999"/>
          </a:xfrm>
          <a:prstGeom prst="rect">
            <a:avLst/>
          </a:prstGeom>
          <a:noFill/>
        </p:spPr>
        <p:txBody>
          <a:bodyPr wrap="none" rtlCol="0">
            <a:spAutoFit/>
          </a:bodyPr>
          <a:lstStyle/>
          <a:p>
            <a:r>
              <a:rPr lang="en-US" sz="1200" dirty="0"/>
              <a:t>…</a:t>
            </a:r>
          </a:p>
        </p:txBody>
      </p:sp>
      <p:sp>
        <p:nvSpPr>
          <p:cNvPr id="38" name="TextBox 37"/>
          <p:cNvSpPr txBox="1"/>
          <p:nvPr/>
        </p:nvSpPr>
        <p:spPr>
          <a:xfrm>
            <a:off x="7375902" y="5651792"/>
            <a:ext cx="300082" cy="276999"/>
          </a:xfrm>
          <a:prstGeom prst="rect">
            <a:avLst/>
          </a:prstGeom>
          <a:noFill/>
        </p:spPr>
        <p:txBody>
          <a:bodyPr wrap="none" rtlCol="0">
            <a:spAutoFit/>
          </a:bodyPr>
          <a:lstStyle/>
          <a:p>
            <a:r>
              <a:rPr lang="en-US" sz="1200" dirty="0"/>
              <a:t>…</a:t>
            </a:r>
          </a:p>
        </p:txBody>
      </p:sp>
      <p:sp>
        <p:nvSpPr>
          <p:cNvPr id="39" name="Content Placeholder 2"/>
          <p:cNvSpPr txBox="1">
            <a:spLocks/>
          </p:cNvSpPr>
          <p:nvPr/>
        </p:nvSpPr>
        <p:spPr>
          <a:xfrm>
            <a:off x="286603" y="2407639"/>
            <a:ext cx="5392744" cy="4018911"/>
          </a:xfrm>
          <a:prstGeom prst="rect">
            <a:avLst/>
          </a:prstGeom>
        </p:spPr>
        <p:txBody>
          <a:bodyPr vert="horz" lIns="91440" tIns="45720" rIns="91440" bIns="45720" rtlCol="0">
            <a:normAutofit/>
          </a:body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400" u="none" strike="noStrike" kern="1200" cap="none" spc="0" normalizeH="0" baseline="0" noProof="0" dirty="0">
                <a:ln>
                  <a:noFill/>
                </a:ln>
                <a:solidFill>
                  <a:schemeClr val="tx1"/>
                </a:solidFill>
                <a:effectLst/>
                <a:uLnTx/>
                <a:uFillTx/>
                <a:latin typeface="Calibri Light" charset="0"/>
                <a:ea typeface="Calibri Light" charset="0"/>
                <a:cs typeface="Calibri Light" charset="0"/>
              </a:rPr>
              <a:t>An array behaves like a list of variables (of the same type) with a uniform naming mechanism</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400" u="none" strike="noStrike" kern="1200" cap="none" spc="0" normalizeH="0" baseline="0" noProof="0" dirty="0">
                <a:ln>
                  <a:noFill/>
                </a:ln>
                <a:solidFill>
                  <a:schemeClr val="tx1"/>
                </a:solidFill>
                <a:effectLst/>
                <a:uLnTx/>
                <a:uFillTx/>
                <a:latin typeface="Calibri Light" charset="0"/>
                <a:ea typeface="Calibri Light" charset="0"/>
                <a:cs typeface="Calibri Light" charset="0"/>
              </a:rPr>
              <a:t>An array is a </a:t>
            </a:r>
            <a:r>
              <a:rPr kumimoji="0" lang="en-US" sz="2400" u="none" strike="noStrike" kern="1200" cap="none" spc="0" normalizeH="0" baseline="0" noProof="0" dirty="0">
                <a:ln>
                  <a:noFill/>
                </a:ln>
                <a:solidFill>
                  <a:schemeClr val="accent5">
                    <a:lumMod val="75000"/>
                  </a:schemeClr>
                </a:solidFill>
                <a:effectLst/>
                <a:uLnTx/>
                <a:uFillTx/>
                <a:latin typeface="Calibri Light" charset="0"/>
                <a:ea typeface="Calibri Light" charset="0"/>
                <a:cs typeface="Calibri Light" charset="0"/>
              </a:rPr>
              <a:t>consecutive group of memory locations</a:t>
            </a:r>
            <a:r>
              <a:rPr kumimoji="0" lang="en-US" sz="2400" u="none" strike="noStrike" kern="1200" cap="none" spc="0" normalizeH="0" baseline="0" noProof="0" dirty="0">
                <a:ln>
                  <a:noFill/>
                </a:ln>
                <a:solidFill>
                  <a:schemeClr val="tx1"/>
                </a:solidFill>
                <a:effectLst/>
                <a:uLnTx/>
                <a:uFillTx/>
                <a:latin typeface="Calibri Light" charset="0"/>
                <a:ea typeface="Calibri Light" charset="0"/>
                <a:cs typeface="Calibri Light" charset="0"/>
              </a:rPr>
              <a:t> that share the same type.</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2400" u="none" strike="noStrike" kern="1200" cap="none" spc="0" normalizeH="0" baseline="0" noProof="0" dirty="0">
              <a:ln>
                <a:noFill/>
              </a:ln>
              <a:solidFill>
                <a:schemeClr val="tx1"/>
              </a:solidFill>
              <a:effectLst/>
              <a:uLnTx/>
              <a:uFillTx/>
              <a:latin typeface="Calibri Light" charset="0"/>
              <a:ea typeface="Calibri Light" charset="0"/>
              <a:cs typeface="Calibri Light" charset="0"/>
            </a:endParaRPr>
          </a:p>
          <a:p>
            <a:pPr marL="342900" marR="0" lvl="0" indent="-342900" algn="l" defTabSz="457200" rtl="0" eaLnBrk="1" fontAlgn="auto" latinLnBrk="0" hangingPunct="1">
              <a:lnSpc>
                <a:spcPct val="100000"/>
              </a:lnSpc>
              <a:spcBef>
                <a:spcPts val="1200"/>
              </a:spcBef>
              <a:spcAft>
                <a:spcPts val="0"/>
              </a:spcAft>
              <a:buClr>
                <a:schemeClr val="tx1"/>
              </a:buClr>
              <a:buSzTx/>
              <a:buFont typeface="Arial"/>
              <a:buChar char="•"/>
              <a:tabLst/>
              <a:defRPr/>
            </a:pPr>
            <a:endParaRPr kumimoji="0" lang="en-US" sz="2400" u="none" strike="noStrike" kern="1200" cap="none" spc="0" normalizeH="0" baseline="0" noProof="0" dirty="0">
              <a:ln>
                <a:noFill/>
              </a:ln>
              <a:solidFill>
                <a:schemeClr val="tx1"/>
              </a:solidFill>
              <a:effectLst/>
              <a:uLnTx/>
              <a:uFillTx/>
              <a:latin typeface="Calibri Light" charset="0"/>
              <a:ea typeface="Calibri Light" charset="0"/>
              <a:cs typeface="Calibri Light" charset="0"/>
            </a:endParaRPr>
          </a:p>
        </p:txBody>
      </p:sp>
    </p:spTree>
    <p:extLst>
      <p:ext uri="{BB962C8B-B14F-4D97-AF65-F5344CB8AC3E}">
        <p14:creationId xmlns:p14="http://schemas.microsoft.com/office/powerpoint/2010/main" val="1769871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a:t>
            </a:r>
          </a:p>
        </p:txBody>
      </p:sp>
      <p:sp>
        <p:nvSpPr>
          <p:cNvPr id="3" name="Content Placeholder 2"/>
          <p:cNvSpPr>
            <a:spLocks noGrp="1"/>
          </p:cNvSpPr>
          <p:nvPr>
            <p:ph idx="1"/>
          </p:nvPr>
        </p:nvSpPr>
        <p:spPr>
          <a:xfrm>
            <a:off x="457200" y="1600200"/>
            <a:ext cx="8229600" cy="1428117"/>
          </a:xfrm>
        </p:spPr>
        <p:txBody>
          <a:bodyPr>
            <a:normAutofit fontScale="92500" lnSpcReduction="20000"/>
          </a:bodyPr>
          <a:lstStyle/>
          <a:p>
            <a:r>
              <a:rPr lang="en-US" dirty="0"/>
              <a:t>Each element of an array can be regarded as a variable of the base type, and can be accessed by specifying the </a:t>
            </a:r>
            <a:r>
              <a:rPr lang="en-US" b="1" dirty="0">
                <a:solidFill>
                  <a:schemeClr val="accent6">
                    <a:lumMod val="75000"/>
                  </a:schemeClr>
                </a:solidFill>
              </a:rPr>
              <a:t>name</a:t>
            </a:r>
            <a:r>
              <a:rPr lang="en-US" dirty="0">
                <a:solidFill>
                  <a:schemeClr val="accent6">
                    <a:lumMod val="75000"/>
                  </a:schemeClr>
                </a:solidFill>
              </a:rPr>
              <a:t> </a:t>
            </a:r>
            <a:r>
              <a:rPr lang="en-US" dirty="0"/>
              <a:t>of the array and the position (</a:t>
            </a:r>
            <a:r>
              <a:rPr lang="en-US" b="1" dirty="0">
                <a:solidFill>
                  <a:schemeClr val="accent6">
                    <a:lumMod val="75000"/>
                  </a:schemeClr>
                </a:solidFill>
              </a:rPr>
              <a:t>index</a:t>
            </a:r>
            <a:r>
              <a:rPr lang="en-US" dirty="0"/>
              <a:t>) in the </a:t>
            </a:r>
            <a:r>
              <a:rPr lang="en-US" dirty="0">
                <a:solidFill>
                  <a:schemeClr val="accent5">
                    <a:lumMod val="75000"/>
                  </a:schemeClr>
                </a:solidFill>
              </a:rPr>
              <a:t>subscript operator [ ] </a:t>
            </a:r>
          </a:p>
          <a:p>
            <a:endParaRPr lang="en-US" dirty="0"/>
          </a:p>
          <a:p>
            <a:pPr>
              <a:buNone/>
            </a:pPr>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6</a:t>
            </a:fld>
            <a:endParaRPr lang="en-US"/>
          </a:p>
        </p:txBody>
      </p:sp>
      <p:graphicFrame>
        <p:nvGraphicFramePr>
          <p:cNvPr id="6" name="Table 5"/>
          <p:cNvGraphicFramePr>
            <a:graphicFrameLocks noGrp="1"/>
          </p:cNvGraphicFramePr>
          <p:nvPr/>
        </p:nvGraphicFramePr>
        <p:xfrm>
          <a:off x="1716947" y="3967993"/>
          <a:ext cx="6095997" cy="370840"/>
        </p:xfrm>
        <a:graphic>
          <a:graphicData uri="http://schemas.openxmlformats.org/drawingml/2006/table">
            <a:tbl>
              <a:tblPr firstRow="1" bandRow="1">
                <a:tableStyleId>{5C22544A-7EE6-4342-B048-85BDC9FD1C3A}</a:tableStyleId>
              </a:tblPr>
              <a:tblGrid>
                <a:gridCol w="677333">
                  <a:extLst>
                    <a:ext uri="{9D8B030D-6E8A-4147-A177-3AD203B41FA5}">
                      <a16:colId xmlns:a16="http://schemas.microsoft.com/office/drawing/2014/main" val="20000"/>
                    </a:ext>
                  </a:extLst>
                </a:gridCol>
                <a:gridCol w="677333">
                  <a:extLst>
                    <a:ext uri="{9D8B030D-6E8A-4147-A177-3AD203B41FA5}">
                      <a16:colId xmlns:a16="http://schemas.microsoft.com/office/drawing/2014/main" val="20001"/>
                    </a:ext>
                  </a:extLst>
                </a:gridCol>
                <a:gridCol w="677333">
                  <a:extLst>
                    <a:ext uri="{9D8B030D-6E8A-4147-A177-3AD203B41FA5}">
                      <a16:colId xmlns:a16="http://schemas.microsoft.com/office/drawing/2014/main" val="20002"/>
                    </a:ext>
                  </a:extLst>
                </a:gridCol>
                <a:gridCol w="677333">
                  <a:extLst>
                    <a:ext uri="{9D8B030D-6E8A-4147-A177-3AD203B41FA5}">
                      <a16:colId xmlns:a16="http://schemas.microsoft.com/office/drawing/2014/main" val="20003"/>
                    </a:ext>
                  </a:extLst>
                </a:gridCol>
                <a:gridCol w="677333">
                  <a:extLst>
                    <a:ext uri="{9D8B030D-6E8A-4147-A177-3AD203B41FA5}">
                      <a16:colId xmlns:a16="http://schemas.microsoft.com/office/drawing/2014/main" val="20004"/>
                    </a:ext>
                  </a:extLst>
                </a:gridCol>
                <a:gridCol w="677333">
                  <a:extLst>
                    <a:ext uri="{9D8B030D-6E8A-4147-A177-3AD203B41FA5}">
                      <a16:colId xmlns:a16="http://schemas.microsoft.com/office/drawing/2014/main" val="20005"/>
                    </a:ext>
                  </a:extLst>
                </a:gridCol>
                <a:gridCol w="677333">
                  <a:extLst>
                    <a:ext uri="{9D8B030D-6E8A-4147-A177-3AD203B41FA5}">
                      <a16:colId xmlns:a16="http://schemas.microsoft.com/office/drawing/2014/main" val="20006"/>
                    </a:ext>
                  </a:extLst>
                </a:gridCol>
                <a:gridCol w="677333">
                  <a:extLst>
                    <a:ext uri="{9D8B030D-6E8A-4147-A177-3AD203B41FA5}">
                      <a16:colId xmlns:a16="http://schemas.microsoft.com/office/drawing/2014/main" val="20007"/>
                    </a:ext>
                  </a:extLst>
                </a:gridCol>
                <a:gridCol w="677333">
                  <a:extLst>
                    <a:ext uri="{9D8B030D-6E8A-4147-A177-3AD203B41FA5}">
                      <a16:colId xmlns:a16="http://schemas.microsoft.com/office/drawing/2014/main" val="20008"/>
                    </a:ext>
                  </a:extLst>
                </a:gridCol>
              </a:tblGrid>
              <a:tr h="370840">
                <a:tc>
                  <a:txBody>
                    <a:bodyPr/>
                    <a:lstStyle/>
                    <a:p>
                      <a:pPr algn="ctr"/>
                      <a:r>
                        <a:rPr lang="en-US" sz="1600" b="0" dirty="0">
                          <a:solidFill>
                            <a:schemeClr val="tx1"/>
                          </a:solidFill>
                        </a:rPr>
                        <a:t>-46</a:t>
                      </a:r>
                    </a:p>
                  </a:txBody>
                  <a:tcPr anchor="ctr">
                    <a:solidFill>
                      <a:schemeClr val="accent1">
                        <a:lumMod val="20000"/>
                        <a:lumOff val="80000"/>
                      </a:schemeClr>
                    </a:solidFill>
                  </a:tcPr>
                </a:tc>
                <a:tc>
                  <a:txBody>
                    <a:bodyPr/>
                    <a:lstStyle/>
                    <a:p>
                      <a:pPr algn="ctr"/>
                      <a:r>
                        <a:rPr lang="en-US" sz="1600" b="0" dirty="0">
                          <a:solidFill>
                            <a:schemeClr val="tx1"/>
                          </a:solidFill>
                        </a:rPr>
                        <a:t>7</a:t>
                      </a:r>
                    </a:p>
                  </a:txBody>
                  <a:tcPr anchor="ctr">
                    <a:solidFill>
                      <a:schemeClr val="accent1">
                        <a:lumMod val="20000"/>
                        <a:lumOff val="80000"/>
                      </a:schemeClr>
                    </a:solidFill>
                  </a:tcPr>
                </a:tc>
                <a:tc>
                  <a:txBody>
                    <a:bodyPr/>
                    <a:lstStyle/>
                    <a:p>
                      <a:pPr algn="ctr"/>
                      <a:r>
                        <a:rPr lang="en-US" sz="1600" b="0" dirty="0">
                          <a:solidFill>
                            <a:schemeClr val="tx1"/>
                          </a:solidFill>
                        </a:rPr>
                        <a:t>0</a:t>
                      </a:r>
                    </a:p>
                  </a:txBody>
                  <a:tcPr anchor="ctr">
                    <a:solidFill>
                      <a:schemeClr val="accent1">
                        <a:lumMod val="20000"/>
                        <a:lumOff val="80000"/>
                      </a:schemeClr>
                    </a:solidFill>
                  </a:tcPr>
                </a:tc>
                <a:tc>
                  <a:txBody>
                    <a:bodyPr/>
                    <a:lstStyle/>
                    <a:p>
                      <a:pPr algn="ctr"/>
                      <a:r>
                        <a:rPr lang="en-US" sz="1600" b="0" dirty="0">
                          <a:solidFill>
                            <a:schemeClr val="tx1"/>
                          </a:solidFill>
                        </a:rPr>
                        <a:t>23</a:t>
                      </a:r>
                    </a:p>
                  </a:txBody>
                  <a:tcPr anchor="ctr">
                    <a:solidFill>
                      <a:schemeClr val="accent1">
                        <a:lumMod val="20000"/>
                        <a:lumOff val="80000"/>
                      </a:schemeClr>
                    </a:solidFill>
                  </a:tcPr>
                </a:tc>
                <a:tc>
                  <a:txBody>
                    <a:bodyPr/>
                    <a:lstStyle/>
                    <a:p>
                      <a:pPr algn="ctr"/>
                      <a:r>
                        <a:rPr lang="en-US" sz="1600" b="0" dirty="0">
                          <a:solidFill>
                            <a:schemeClr val="tx1"/>
                          </a:solidFill>
                        </a:rPr>
                        <a:t>2048</a:t>
                      </a:r>
                    </a:p>
                  </a:txBody>
                  <a:tcPr anchor="ctr">
                    <a:solidFill>
                      <a:schemeClr val="accent1">
                        <a:lumMod val="20000"/>
                        <a:lumOff val="80000"/>
                      </a:schemeClr>
                    </a:solidFill>
                  </a:tcPr>
                </a:tc>
                <a:tc>
                  <a:txBody>
                    <a:bodyPr/>
                    <a:lstStyle/>
                    <a:p>
                      <a:pPr algn="ctr"/>
                      <a:r>
                        <a:rPr lang="en-US" sz="1600" b="0" dirty="0">
                          <a:solidFill>
                            <a:schemeClr val="tx1"/>
                          </a:solidFill>
                        </a:rPr>
                        <a:t>-2</a:t>
                      </a:r>
                    </a:p>
                  </a:txBody>
                  <a:tcPr anchor="ctr">
                    <a:solidFill>
                      <a:schemeClr val="accent1">
                        <a:lumMod val="20000"/>
                        <a:lumOff val="80000"/>
                      </a:schemeClr>
                    </a:solidFill>
                  </a:tcPr>
                </a:tc>
                <a:tc>
                  <a:txBody>
                    <a:bodyPr/>
                    <a:lstStyle/>
                    <a:p>
                      <a:pPr algn="ctr"/>
                      <a:r>
                        <a:rPr lang="en-US" sz="1600" b="0" dirty="0">
                          <a:solidFill>
                            <a:schemeClr val="tx1"/>
                          </a:solidFill>
                        </a:rPr>
                        <a:t>1</a:t>
                      </a:r>
                    </a:p>
                  </a:txBody>
                  <a:tcPr anchor="ctr">
                    <a:solidFill>
                      <a:schemeClr val="accent1">
                        <a:lumMod val="20000"/>
                        <a:lumOff val="80000"/>
                      </a:schemeClr>
                    </a:solidFill>
                  </a:tcPr>
                </a:tc>
                <a:tc>
                  <a:txBody>
                    <a:bodyPr/>
                    <a:lstStyle/>
                    <a:p>
                      <a:pPr algn="ctr"/>
                      <a:r>
                        <a:rPr lang="en-US" sz="1600" b="0" dirty="0">
                          <a:solidFill>
                            <a:schemeClr val="tx1"/>
                          </a:solidFill>
                        </a:rPr>
                        <a:t>78</a:t>
                      </a:r>
                    </a:p>
                  </a:txBody>
                  <a:tcPr anchor="ctr">
                    <a:solidFill>
                      <a:schemeClr val="accent1">
                        <a:lumMod val="20000"/>
                        <a:lumOff val="80000"/>
                      </a:schemeClr>
                    </a:solidFill>
                  </a:tcPr>
                </a:tc>
                <a:tc>
                  <a:txBody>
                    <a:bodyPr/>
                    <a:lstStyle/>
                    <a:p>
                      <a:pPr algn="ctr"/>
                      <a:r>
                        <a:rPr lang="en-US" sz="1600" b="0" dirty="0">
                          <a:solidFill>
                            <a:schemeClr val="tx1"/>
                          </a:solidFill>
                        </a:rPr>
                        <a:t>99</a:t>
                      </a:r>
                    </a:p>
                  </a:txBody>
                  <a:tcPr anchor="ctr">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8" name="TextBox 7"/>
          <p:cNvSpPr txBox="1"/>
          <p:nvPr/>
        </p:nvSpPr>
        <p:spPr>
          <a:xfrm>
            <a:off x="1784059" y="3649211"/>
            <a:ext cx="582211" cy="307777"/>
          </a:xfrm>
          <a:prstGeom prst="rect">
            <a:avLst/>
          </a:prstGeom>
          <a:noFill/>
        </p:spPr>
        <p:txBody>
          <a:bodyPr wrap="none" rtlCol="0">
            <a:spAutoFit/>
          </a:bodyPr>
          <a:lstStyle/>
          <a:p>
            <a:r>
              <a:rPr lang="en-US" sz="1400" dirty="0">
                <a:latin typeface="Consolas" charset="0"/>
                <a:ea typeface="Consolas" charset="0"/>
                <a:cs typeface="Consolas" charset="0"/>
              </a:rPr>
              <a:t>c[0]</a:t>
            </a:r>
          </a:p>
        </p:txBody>
      </p:sp>
      <p:sp>
        <p:nvSpPr>
          <p:cNvPr id="9" name="TextBox 8"/>
          <p:cNvSpPr txBox="1"/>
          <p:nvPr/>
        </p:nvSpPr>
        <p:spPr>
          <a:xfrm>
            <a:off x="2456135" y="3649211"/>
            <a:ext cx="582211" cy="307777"/>
          </a:xfrm>
          <a:prstGeom prst="rect">
            <a:avLst/>
          </a:prstGeom>
          <a:noFill/>
        </p:spPr>
        <p:txBody>
          <a:bodyPr wrap="none" rtlCol="0">
            <a:spAutoFit/>
          </a:bodyPr>
          <a:lstStyle/>
          <a:p>
            <a:r>
              <a:rPr lang="en-US" sz="1400" dirty="0">
                <a:latin typeface="Consolas" charset="0"/>
                <a:ea typeface="Consolas" charset="0"/>
                <a:cs typeface="Consolas" charset="0"/>
              </a:rPr>
              <a:t>c[1]</a:t>
            </a:r>
          </a:p>
        </p:txBody>
      </p:sp>
      <p:sp>
        <p:nvSpPr>
          <p:cNvPr id="10" name="TextBox 9"/>
          <p:cNvSpPr txBox="1"/>
          <p:nvPr/>
        </p:nvSpPr>
        <p:spPr>
          <a:xfrm>
            <a:off x="3174698" y="3649211"/>
            <a:ext cx="582211" cy="307777"/>
          </a:xfrm>
          <a:prstGeom prst="rect">
            <a:avLst/>
          </a:prstGeom>
          <a:noFill/>
        </p:spPr>
        <p:txBody>
          <a:bodyPr wrap="none" rtlCol="0">
            <a:spAutoFit/>
          </a:bodyPr>
          <a:lstStyle/>
          <a:p>
            <a:r>
              <a:rPr lang="en-US" sz="1400" dirty="0">
                <a:latin typeface="Consolas" charset="0"/>
                <a:ea typeface="Consolas" charset="0"/>
                <a:cs typeface="Consolas" charset="0"/>
              </a:rPr>
              <a:t>c[2]</a:t>
            </a:r>
          </a:p>
        </p:txBody>
      </p:sp>
      <p:sp>
        <p:nvSpPr>
          <p:cNvPr id="11" name="TextBox 10"/>
          <p:cNvSpPr txBox="1"/>
          <p:nvPr/>
        </p:nvSpPr>
        <p:spPr>
          <a:xfrm>
            <a:off x="3846774" y="3649211"/>
            <a:ext cx="582211" cy="307777"/>
          </a:xfrm>
          <a:prstGeom prst="rect">
            <a:avLst/>
          </a:prstGeom>
          <a:noFill/>
        </p:spPr>
        <p:txBody>
          <a:bodyPr wrap="none" rtlCol="0">
            <a:spAutoFit/>
          </a:bodyPr>
          <a:lstStyle/>
          <a:p>
            <a:r>
              <a:rPr lang="en-US" sz="1400" dirty="0">
                <a:latin typeface="Consolas" charset="0"/>
                <a:ea typeface="Consolas" charset="0"/>
                <a:cs typeface="Consolas" charset="0"/>
              </a:rPr>
              <a:t>c[3]</a:t>
            </a:r>
          </a:p>
        </p:txBody>
      </p:sp>
      <p:sp>
        <p:nvSpPr>
          <p:cNvPr id="12" name="TextBox 11"/>
          <p:cNvSpPr txBox="1"/>
          <p:nvPr/>
        </p:nvSpPr>
        <p:spPr>
          <a:xfrm>
            <a:off x="4518850" y="3649211"/>
            <a:ext cx="582211" cy="307777"/>
          </a:xfrm>
          <a:prstGeom prst="rect">
            <a:avLst/>
          </a:prstGeom>
          <a:noFill/>
        </p:spPr>
        <p:txBody>
          <a:bodyPr wrap="none" rtlCol="0">
            <a:spAutoFit/>
          </a:bodyPr>
          <a:lstStyle/>
          <a:p>
            <a:r>
              <a:rPr lang="en-US" sz="1400" dirty="0">
                <a:latin typeface="Consolas" charset="0"/>
                <a:ea typeface="Consolas" charset="0"/>
                <a:cs typeface="Consolas" charset="0"/>
              </a:rPr>
              <a:t>c[4]</a:t>
            </a:r>
          </a:p>
        </p:txBody>
      </p:sp>
      <p:sp>
        <p:nvSpPr>
          <p:cNvPr id="13" name="TextBox 12"/>
          <p:cNvSpPr txBox="1"/>
          <p:nvPr/>
        </p:nvSpPr>
        <p:spPr>
          <a:xfrm>
            <a:off x="5190926" y="3649211"/>
            <a:ext cx="582211" cy="307777"/>
          </a:xfrm>
          <a:prstGeom prst="rect">
            <a:avLst/>
          </a:prstGeom>
          <a:noFill/>
        </p:spPr>
        <p:txBody>
          <a:bodyPr wrap="none" rtlCol="0">
            <a:spAutoFit/>
          </a:bodyPr>
          <a:lstStyle/>
          <a:p>
            <a:r>
              <a:rPr lang="en-US" sz="1400" dirty="0">
                <a:latin typeface="Consolas" charset="0"/>
                <a:ea typeface="Consolas" charset="0"/>
                <a:cs typeface="Consolas" charset="0"/>
              </a:rPr>
              <a:t>c[5]</a:t>
            </a:r>
          </a:p>
        </p:txBody>
      </p:sp>
      <p:sp>
        <p:nvSpPr>
          <p:cNvPr id="14" name="TextBox 13"/>
          <p:cNvSpPr txBox="1"/>
          <p:nvPr/>
        </p:nvSpPr>
        <p:spPr>
          <a:xfrm>
            <a:off x="5863002" y="3649211"/>
            <a:ext cx="582211" cy="307777"/>
          </a:xfrm>
          <a:prstGeom prst="rect">
            <a:avLst/>
          </a:prstGeom>
          <a:noFill/>
        </p:spPr>
        <p:txBody>
          <a:bodyPr wrap="none" rtlCol="0">
            <a:spAutoFit/>
          </a:bodyPr>
          <a:lstStyle/>
          <a:p>
            <a:r>
              <a:rPr lang="en-US" sz="1400" dirty="0">
                <a:latin typeface="Consolas" charset="0"/>
                <a:ea typeface="Consolas" charset="0"/>
                <a:cs typeface="Consolas" charset="0"/>
              </a:rPr>
              <a:t>c[6]</a:t>
            </a:r>
          </a:p>
        </p:txBody>
      </p:sp>
      <p:sp>
        <p:nvSpPr>
          <p:cNvPr id="15" name="TextBox 14"/>
          <p:cNvSpPr txBox="1"/>
          <p:nvPr/>
        </p:nvSpPr>
        <p:spPr>
          <a:xfrm>
            <a:off x="6535078" y="3649211"/>
            <a:ext cx="582211" cy="307777"/>
          </a:xfrm>
          <a:prstGeom prst="rect">
            <a:avLst/>
          </a:prstGeom>
          <a:noFill/>
        </p:spPr>
        <p:txBody>
          <a:bodyPr wrap="none" rtlCol="0">
            <a:spAutoFit/>
          </a:bodyPr>
          <a:lstStyle/>
          <a:p>
            <a:r>
              <a:rPr lang="en-US" sz="1400" dirty="0">
                <a:latin typeface="Consolas" charset="0"/>
                <a:ea typeface="Consolas" charset="0"/>
                <a:cs typeface="Consolas" charset="0"/>
              </a:rPr>
              <a:t>c[7]</a:t>
            </a:r>
          </a:p>
        </p:txBody>
      </p:sp>
      <p:sp>
        <p:nvSpPr>
          <p:cNvPr id="16" name="TextBox 15"/>
          <p:cNvSpPr txBox="1"/>
          <p:nvPr/>
        </p:nvSpPr>
        <p:spPr>
          <a:xfrm>
            <a:off x="7207156" y="3649211"/>
            <a:ext cx="582211" cy="307777"/>
          </a:xfrm>
          <a:prstGeom prst="rect">
            <a:avLst/>
          </a:prstGeom>
          <a:noFill/>
        </p:spPr>
        <p:txBody>
          <a:bodyPr wrap="none" rtlCol="0">
            <a:spAutoFit/>
          </a:bodyPr>
          <a:lstStyle/>
          <a:p>
            <a:r>
              <a:rPr lang="en-US" sz="1400" dirty="0">
                <a:latin typeface="Consolas" charset="0"/>
                <a:ea typeface="Consolas" charset="0"/>
                <a:cs typeface="Consolas" charset="0"/>
              </a:rPr>
              <a:t>c[8]</a:t>
            </a:r>
          </a:p>
        </p:txBody>
      </p:sp>
      <p:sp>
        <p:nvSpPr>
          <p:cNvPr id="17" name="TextBox 16"/>
          <p:cNvSpPr txBox="1"/>
          <p:nvPr/>
        </p:nvSpPr>
        <p:spPr>
          <a:xfrm>
            <a:off x="334055" y="4612072"/>
            <a:ext cx="1943021" cy="408623"/>
          </a:xfrm>
          <a:prstGeom prst="round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latin typeface="Avenir Next Condensed" charset="0"/>
                <a:ea typeface="Avenir Next Condensed" charset="0"/>
                <a:cs typeface="Avenir Next Condensed" charset="0"/>
              </a:rPr>
              <a:t>Name of array is </a:t>
            </a:r>
            <a:r>
              <a:rPr lang="en-US" b="1" dirty="0">
                <a:solidFill>
                  <a:schemeClr val="accent6">
                    <a:lumMod val="75000"/>
                  </a:schemeClr>
                </a:solidFill>
                <a:latin typeface="Avenir Next Condensed" charset="0"/>
                <a:ea typeface="Avenir Next Condensed" charset="0"/>
                <a:cs typeface="Avenir Next Condensed" charset="0"/>
              </a:rPr>
              <a:t>c</a:t>
            </a:r>
          </a:p>
        </p:txBody>
      </p:sp>
      <p:sp>
        <p:nvSpPr>
          <p:cNvPr id="18" name="TextBox 17"/>
          <p:cNvSpPr txBox="1"/>
          <p:nvPr/>
        </p:nvSpPr>
        <p:spPr>
          <a:xfrm>
            <a:off x="3768130" y="3028317"/>
            <a:ext cx="673659" cy="408623"/>
          </a:xfrm>
          <a:prstGeom prst="round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a:latin typeface="Avenir Next Condensed" charset="0"/>
                <a:ea typeface="Avenir Next Condensed" charset="0"/>
                <a:cs typeface="Avenir Next Condensed" charset="0"/>
              </a:rPr>
              <a:t>index</a:t>
            </a:r>
          </a:p>
        </p:txBody>
      </p:sp>
      <p:cxnSp>
        <p:nvCxnSpPr>
          <p:cNvPr id="20" name="Straight Arrow Connector 19"/>
          <p:cNvCxnSpPr>
            <a:stCxn id="18" idx="2"/>
          </p:cNvCxnSpPr>
          <p:nvPr/>
        </p:nvCxnSpPr>
        <p:spPr>
          <a:xfrm>
            <a:off x="4104960" y="3436940"/>
            <a:ext cx="55308" cy="312939"/>
          </a:xfrm>
          <a:prstGeom prst="straightConnector1">
            <a:avLst/>
          </a:prstGeom>
          <a:ln>
            <a:tailEnd type="arrow"/>
          </a:ln>
          <a:effectLst/>
        </p:spPr>
        <p:style>
          <a:lnRef idx="2">
            <a:schemeClr val="accent6"/>
          </a:lnRef>
          <a:fillRef idx="0">
            <a:schemeClr val="accent6"/>
          </a:fillRef>
          <a:effectRef idx="1">
            <a:schemeClr val="accent6"/>
          </a:effectRef>
          <a:fontRef idx="minor">
            <a:schemeClr val="tx1"/>
          </a:fontRef>
        </p:style>
      </p:cxnSp>
      <p:sp>
        <p:nvSpPr>
          <p:cNvPr id="24" name="TextBox 23"/>
          <p:cNvSpPr txBox="1"/>
          <p:nvPr/>
        </p:nvSpPr>
        <p:spPr>
          <a:xfrm>
            <a:off x="3174698" y="4627855"/>
            <a:ext cx="658396" cy="408623"/>
          </a:xfrm>
          <a:prstGeom prst="round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a:latin typeface="Avenir Next Condensed" charset="0"/>
                <a:ea typeface="Avenir Next Condensed" charset="0"/>
                <a:cs typeface="Avenir Next Condensed" charset="0"/>
              </a:rPr>
              <a:t>value</a:t>
            </a:r>
          </a:p>
        </p:txBody>
      </p:sp>
      <p:cxnSp>
        <p:nvCxnSpPr>
          <p:cNvPr id="25" name="Straight Arrow Connector 24"/>
          <p:cNvCxnSpPr>
            <a:stCxn id="24" idx="0"/>
          </p:cNvCxnSpPr>
          <p:nvPr/>
        </p:nvCxnSpPr>
        <p:spPr>
          <a:xfrm flipV="1">
            <a:off x="3503896" y="4219663"/>
            <a:ext cx="522820" cy="408192"/>
          </a:xfrm>
          <a:prstGeom prst="straightConnector1">
            <a:avLst/>
          </a:prstGeom>
          <a:ln>
            <a:tailEnd type="arrow"/>
          </a:ln>
          <a:effectLst/>
        </p:spPr>
        <p:style>
          <a:lnRef idx="2">
            <a:schemeClr val="accent6"/>
          </a:lnRef>
          <a:fillRef idx="0">
            <a:schemeClr val="accent6"/>
          </a:fillRef>
          <a:effectRef idx="1">
            <a:schemeClr val="accent6"/>
          </a:effectRef>
          <a:fontRef idx="minor">
            <a:schemeClr val="tx1"/>
          </a:fontRef>
        </p:style>
      </p:cxnSp>
      <p:sp>
        <p:nvSpPr>
          <p:cNvPr id="28" name="TextBox 27"/>
          <p:cNvSpPr txBox="1"/>
          <p:nvPr/>
        </p:nvSpPr>
        <p:spPr>
          <a:xfrm>
            <a:off x="4809955" y="5479832"/>
            <a:ext cx="3209333"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latin typeface="Avenir Next Condensed" charset="0"/>
                <a:ea typeface="Avenir Next Condensed" charset="0"/>
                <a:cs typeface="Avenir Next Condensed" charset="0"/>
              </a:rPr>
              <a:t>if the array </a:t>
            </a:r>
            <a:r>
              <a:rPr lang="en-US" b="1" dirty="0">
                <a:latin typeface="Avenir Next Condensed" charset="0"/>
                <a:ea typeface="Avenir Next Condensed" charset="0"/>
                <a:cs typeface="Avenir Next Condensed" charset="0"/>
              </a:rPr>
              <a:t>c</a:t>
            </a:r>
            <a:r>
              <a:rPr lang="en-US" dirty="0">
                <a:latin typeface="Avenir Next Condensed" charset="0"/>
                <a:ea typeface="Avenir Next Condensed" charset="0"/>
                <a:cs typeface="Avenir Next Condensed" charset="0"/>
              </a:rPr>
              <a:t> is of type </a:t>
            </a:r>
            <a:r>
              <a:rPr lang="en-US" dirty="0" err="1">
                <a:latin typeface="Avenir Next Condensed" charset="0"/>
                <a:ea typeface="Avenir Next Condensed" charset="0"/>
                <a:cs typeface="Avenir Next Condensed" charset="0"/>
              </a:rPr>
              <a:t>int</a:t>
            </a:r>
            <a:r>
              <a:rPr lang="en-US" dirty="0">
                <a:latin typeface="Avenir Next Condensed" charset="0"/>
                <a:ea typeface="Avenir Next Condensed" charset="0"/>
                <a:cs typeface="Avenir Next Condensed" charset="0"/>
              </a:rPr>
              <a:t>, </a:t>
            </a:r>
          </a:p>
          <a:p>
            <a:r>
              <a:rPr lang="en-US" dirty="0">
                <a:latin typeface="Avenir Next Condensed" charset="0"/>
                <a:ea typeface="Avenir Next Condensed" charset="0"/>
                <a:cs typeface="Avenir Next Condensed" charset="0"/>
              </a:rPr>
              <a:t>then each element is of type </a:t>
            </a:r>
            <a:r>
              <a:rPr lang="en-US" dirty="0" err="1">
                <a:latin typeface="Avenir Next Condensed" charset="0"/>
                <a:ea typeface="Avenir Next Condensed" charset="0"/>
                <a:cs typeface="Avenir Next Condensed" charset="0"/>
              </a:rPr>
              <a:t>int</a:t>
            </a:r>
            <a:endParaRPr lang="en-US" dirty="0">
              <a:latin typeface="Avenir Next Condensed" charset="0"/>
              <a:ea typeface="Avenir Next Condensed" charset="0"/>
              <a:cs typeface="Avenir Next Condensed" charset="0"/>
            </a:endParaRPr>
          </a:p>
        </p:txBody>
      </p:sp>
      <p:sp>
        <p:nvSpPr>
          <p:cNvPr id="29" name="Oval 28"/>
          <p:cNvSpPr/>
          <p:nvPr/>
        </p:nvSpPr>
        <p:spPr>
          <a:xfrm>
            <a:off x="4518850" y="3649211"/>
            <a:ext cx="593432" cy="338554"/>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400">
              <a:latin typeface="Consolas" charset="0"/>
              <a:ea typeface="Consolas" charset="0"/>
              <a:cs typeface="Consolas" charset="0"/>
            </a:endParaRPr>
          </a:p>
        </p:txBody>
      </p:sp>
      <p:cxnSp>
        <p:nvCxnSpPr>
          <p:cNvPr id="31" name="Straight Arrow Connector 30"/>
          <p:cNvCxnSpPr/>
          <p:nvPr/>
        </p:nvCxnSpPr>
        <p:spPr>
          <a:xfrm flipH="1" flipV="1">
            <a:off x="4924338" y="3967993"/>
            <a:ext cx="467870" cy="659862"/>
          </a:xfrm>
          <a:prstGeom prst="straightConnector1">
            <a:avLst/>
          </a:prstGeom>
          <a:ln>
            <a:tailEnd type="arrow"/>
          </a:ln>
          <a:effectLst/>
        </p:spPr>
        <p:style>
          <a:lnRef idx="2">
            <a:schemeClr val="accent4"/>
          </a:lnRef>
          <a:fillRef idx="0">
            <a:schemeClr val="accent4"/>
          </a:fillRef>
          <a:effectRef idx="1">
            <a:schemeClr val="accent4"/>
          </a:effectRef>
          <a:fontRef idx="minor">
            <a:schemeClr val="tx1"/>
          </a:fontRef>
        </p:style>
      </p:cxnSp>
      <p:sp>
        <p:nvSpPr>
          <p:cNvPr id="32" name="TextBox 31"/>
          <p:cNvSpPr txBox="1"/>
          <p:nvPr/>
        </p:nvSpPr>
        <p:spPr>
          <a:xfrm>
            <a:off x="4932340" y="4627855"/>
            <a:ext cx="3086948" cy="408623"/>
          </a:xfrm>
          <a:prstGeom prst="round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latin typeface="Avenir Next Condensed" charset="0"/>
                <a:ea typeface="Avenir Next Condensed" charset="0"/>
                <a:cs typeface="Avenir Next Condensed" charset="0"/>
              </a:rPr>
              <a:t>Name of an individual element</a:t>
            </a:r>
          </a:p>
        </p:txBody>
      </p:sp>
    </p:spTree>
    <p:extLst>
      <p:ext uri="{BB962C8B-B14F-4D97-AF65-F5344CB8AC3E}">
        <p14:creationId xmlns:p14="http://schemas.microsoft.com/office/powerpoint/2010/main" val="186890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4" grpId="0" animBg="1"/>
      <p:bldP spid="28" grpId="0" animBg="1"/>
      <p:bldP spid="29" grpId="0" animBg="1"/>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Indexes of Array Elements</a:t>
            </a:r>
          </a:p>
        </p:txBody>
      </p:sp>
      <p:sp>
        <p:nvSpPr>
          <p:cNvPr id="3" name="Content Placeholder 2"/>
          <p:cNvSpPr>
            <a:spLocks noGrp="1"/>
          </p:cNvSpPr>
          <p:nvPr>
            <p:ph idx="1"/>
          </p:nvPr>
        </p:nvSpPr>
        <p:spPr>
          <a:xfrm>
            <a:off x="457200" y="1497554"/>
            <a:ext cx="8229600" cy="4628610"/>
          </a:xfrm>
        </p:spPr>
        <p:txBody>
          <a:bodyPr/>
          <a:lstStyle/>
          <a:p>
            <a:r>
              <a:rPr lang="en-US" dirty="0"/>
              <a:t>Array indexes always </a:t>
            </a:r>
            <a:r>
              <a:rPr lang="en-US" dirty="0">
                <a:solidFill>
                  <a:schemeClr val="accent6">
                    <a:lumMod val="75000"/>
                  </a:schemeClr>
                </a:solidFill>
              </a:rPr>
              <a:t>start from zero </a:t>
            </a:r>
            <a:r>
              <a:rPr lang="en-US" dirty="0"/>
              <a:t>and end with the integer that is </a:t>
            </a:r>
            <a:r>
              <a:rPr lang="en-US" dirty="0">
                <a:solidFill>
                  <a:schemeClr val="accent6">
                    <a:lumMod val="75000"/>
                  </a:schemeClr>
                </a:solidFill>
              </a:rPr>
              <a:t>one less than the size </a:t>
            </a:r>
            <a:r>
              <a:rPr lang="en-US" dirty="0"/>
              <a:t>of the array </a:t>
            </a:r>
          </a:p>
          <a:p>
            <a:endParaRPr lang="en-US" dirty="0"/>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7</a:t>
            </a:fld>
            <a:endParaRPr lang="en-US"/>
          </a:p>
        </p:txBody>
      </p:sp>
      <p:graphicFrame>
        <p:nvGraphicFramePr>
          <p:cNvPr id="6" name="Table 5"/>
          <p:cNvGraphicFramePr>
            <a:graphicFrameLocks noGrp="1"/>
          </p:cNvGraphicFramePr>
          <p:nvPr/>
        </p:nvGraphicFramePr>
        <p:xfrm>
          <a:off x="490359" y="2733450"/>
          <a:ext cx="4063998" cy="370840"/>
        </p:xfrm>
        <a:graphic>
          <a:graphicData uri="http://schemas.openxmlformats.org/drawingml/2006/table">
            <a:tbl>
              <a:tblPr firstRow="1" bandRow="1">
                <a:tableStyleId>{5C22544A-7EE6-4342-B048-85BDC9FD1C3A}</a:tableStyleId>
              </a:tblPr>
              <a:tblGrid>
                <a:gridCol w="677333">
                  <a:extLst>
                    <a:ext uri="{9D8B030D-6E8A-4147-A177-3AD203B41FA5}">
                      <a16:colId xmlns:a16="http://schemas.microsoft.com/office/drawing/2014/main" val="20000"/>
                    </a:ext>
                  </a:extLst>
                </a:gridCol>
                <a:gridCol w="677333">
                  <a:extLst>
                    <a:ext uri="{9D8B030D-6E8A-4147-A177-3AD203B41FA5}">
                      <a16:colId xmlns:a16="http://schemas.microsoft.com/office/drawing/2014/main" val="20001"/>
                    </a:ext>
                  </a:extLst>
                </a:gridCol>
                <a:gridCol w="677333">
                  <a:extLst>
                    <a:ext uri="{9D8B030D-6E8A-4147-A177-3AD203B41FA5}">
                      <a16:colId xmlns:a16="http://schemas.microsoft.com/office/drawing/2014/main" val="20002"/>
                    </a:ext>
                  </a:extLst>
                </a:gridCol>
                <a:gridCol w="677333">
                  <a:extLst>
                    <a:ext uri="{9D8B030D-6E8A-4147-A177-3AD203B41FA5}">
                      <a16:colId xmlns:a16="http://schemas.microsoft.com/office/drawing/2014/main" val="20003"/>
                    </a:ext>
                  </a:extLst>
                </a:gridCol>
                <a:gridCol w="677333">
                  <a:extLst>
                    <a:ext uri="{9D8B030D-6E8A-4147-A177-3AD203B41FA5}">
                      <a16:colId xmlns:a16="http://schemas.microsoft.com/office/drawing/2014/main" val="20004"/>
                    </a:ext>
                  </a:extLst>
                </a:gridCol>
                <a:gridCol w="677333">
                  <a:extLst>
                    <a:ext uri="{9D8B030D-6E8A-4147-A177-3AD203B41FA5}">
                      <a16:colId xmlns:a16="http://schemas.microsoft.com/office/drawing/2014/main" val="20005"/>
                    </a:ext>
                  </a:extLst>
                </a:gridCol>
              </a:tblGrid>
              <a:tr h="370840">
                <a:tc>
                  <a:txBody>
                    <a:bodyPr/>
                    <a:lstStyle/>
                    <a:p>
                      <a:pPr algn="ctr"/>
                      <a:r>
                        <a:rPr lang="en-US" sz="1600" b="0" dirty="0">
                          <a:solidFill>
                            <a:schemeClr val="tx1"/>
                          </a:solidFill>
                        </a:rPr>
                        <a:t>-46</a:t>
                      </a:r>
                    </a:p>
                  </a:txBody>
                  <a:tcPr anchor="ctr">
                    <a:solidFill>
                      <a:schemeClr val="accent5">
                        <a:lumMod val="40000"/>
                        <a:lumOff val="60000"/>
                      </a:schemeClr>
                    </a:solidFill>
                  </a:tcPr>
                </a:tc>
                <a:tc>
                  <a:txBody>
                    <a:bodyPr/>
                    <a:lstStyle/>
                    <a:p>
                      <a:pPr algn="ctr"/>
                      <a:r>
                        <a:rPr lang="en-US" sz="1600" b="0" dirty="0">
                          <a:solidFill>
                            <a:schemeClr val="tx1"/>
                          </a:solidFill>
                        </a:rPr>
                        <a:t>7</a:t>
                      </a:r>
                    </a:p>
                  </a:txBody>
                  <a:tcPr anchor="ctr">
                    <a:solidFill>
                      <a:schemeClr val="accent5">
                        <a:lumMod val="40000"/>
                        <a:lumOff val="60000"/>
                      </a:schemeClr>
                    </a:solidFill>
                  </a:tcPr>
                </a:tc>
                <a:tc>
                  <a:txBody>
                    <a:bodyPr/>
                    <a:lstStyle/>
                    <a:p>
                      <a:pPr algn="ctr"/>
                      <a:r>
                        <a:rPr lang="en-US" sz="1600" b="0" dirty="0">
                          <a:solidFill>
                            <a:schemeClr val="tx1"/>
                          </a:solidFill>
                        </a:rPr>
                        <a:t>0</a:t>
                      </a:r>
                    </a:p>
                  </a:txBody>
                  <a:tcPr anchor="ctr">
                    <a:solidFill>
                      <a:schemeClr val="accent5">
                        <a:lumMod val="40000"/>
                        <a:lumOff val="60000"/>
                      </a:schemeClr>
                    </a:solidFill>
                  </a:tcPr>
                </a:tc>
                <a:tc>
                  <a:txBody>
                    <a:bodyPr/>
                    <a:lstStyle/>
                    <a:p>
                      <a:pPr algn="ctr"/>
                      <a:r>
                        <a:rPr lang="en-US" sz="1600" b="0" dirty="0">
                          <a:solidFill>
                            <a:schemeClr val="tx1"/>
                          </a:solidFill>
                        </a:rPr>
                        <a:t>23</a:t>
                      </a:r>
                    </a:p>
                  </a:txBody>
                  <a:tcPr anchor="ctr">
                    <a:solidFill>
                      <a:schemeClr val="accent5">
                        <a:lumMod val="40000"/>
                        <a:lumOff val="60000"/>
                      </a:schemeClr>
                    </a:solidFill>
                  </a:tcPr>
                </a:tc>
                <a:tc>
                  <a:txBody>
                    <a:bodyPr/>
                    <a:lstStyle/>
                    <a:p>
                      <a:pPr algn="ctr"/>
                      <a:r>
                        <a:rPr lang="en-US" sz="1600" b="0" dirty="0">
                          <a:solidFill>
                            <a:schemeClr val="tx1"/>
                          </a:solidFill>
                        </a:rPr>
                        <a:t>2048</a:t>
                      </a:r>
                    </a:p>
                  </a:txBody>
                  <a:tcPr anchor="ctr">
                    <a:solidFill>
                      <a:schemeClr val="accent5">
                        <a:lumMod val="40000"/>
                        <a:lumOff val="60000"/>
                      </a:schemeClr>
                    </a:solidFill>
                  </a:tcPr>
                </a:tc>
                <a:tc>
                  <a:txBody>
                    <a:bodyPr/>
                    <a:lstStyle/>
                    <a:p>
                      <a:pPr algn="ctr"/>
                      <a:r>
                        <a:rPr lang="en-US" sz="1600" b="0" dirty="0">
                          <a:solidFill>
                            <a:schemeClr val="tx1"/>
                          </a:solidFill>
                        </a:rPr>
                        <a:t>-2</a:t>
                      </a:r>
                    </a:p>
                  </a:txBody>
                  <a:tcPr anchor="ctr">
                    <a:solidFill>
                      <a:schemeClr val="accent5">
                        <a:lumMod val="40000"/>
                        <a:lumOff val="60000"/>
                      </a:schemeClr>
                    </a:solidFill>
                  </a:tcPr>
                </a:tc>
                <a:extLst>
                  <a:ext uri="{0D108BD9-81ED-4DB2-BD59-A6C34878D82A}">
                    <a16:rowId xmlns:a16="http://schemas.microsoft.com/office/drawing/2014/main" val="10000"/>
                  </a:ext>
                </a:extLst>
              </a:tr>
            </a:tbl>
          </a:graphicData>
        </a:graphic>
      </p:graphicFrame>
      <p:sp>
        <p:nvSpPr>
          <p:cNvPr id="7" name="TextBox 6"/>
          <p:cNvSpPr txBox="1"/>
          <p:nvPr/>
        </p:nvSpPr>
        <p:spPr>
          <a:xfrm>
            <a:off x="557471" y="2414668"/>
            <a:ext cx="633507" cy="338554"/>
          </a:xfrm>
          <a:prstGeom prst="rect">
            <a:avLst/>
          </a:prstGeom>
          <a:noFill/>
        </p:spPr>
        <p:txBody>
          <a:bodyPr wrap="none" rtlCol="0">
            <a:spAutoFit/>
          </a:bodyPr>
          <a:lstStyle/>
          <a:p>
            <a:r>
              <a:rPr lang="en-US" sz="1600" dirty="0">
                <a:latin typeface="Consolas" charset="0"/>
                <a:ea typeface="Consolas" charset="0"/>
                <a:cs typeface="Consolas" charset="0"/>
              </a:rPr>
              <a:t>c[0]</a:t>
            </a:r>
          </a:p>
        </p:txBody>
      </p:sp>
      <p:sp>
        <p:nvSpPr>
          <p:cNvPr id="8" name="TextBox 7"/>
          <p:cNvSpPr txBox="1"/>
          <p:nvPr/>
        </p:nvSpPr>
        <p:spPr>
          <a:xfrm>
            <a:off x="1229547" y="2414668"/>
            <a:ext cx="633507" cy="338554"/>
          </a:xfrm>
          <a:prstGeom prst="rect">
            <a:avLst/>
          </a:prstGeom>
          <a:noFill/>
        </p:spPr>
        <p:txBody>
          <a:bodyPr wrap="none" rtlCol="0">
            <a:spAutoFit/>
          </a:bodyPr>
          <a:lstStyle/>
          <a:p>
            <a:r>
              <a:rPr lang="en-US" sz="1600" dirty="0">
                <a:latin typeface="Consolas" charset="0"/>
                <a:ea typeface="Consolas" charset="0"/>
                <a:cs typeface="Consolas" charset="0"/>
              </a:rPr>
              <a:t>c[1]</a:t>
            </a:r>
          </a:p>
        </p:txBody>
      </p:sp>
      <p:sp>
        <p:nvSpPr>
          <p:cNvPr id="9" name="TextBox 8"/>
          <p:cNvSpPr txBox="1"/>
          <p:nvPr/>
        </p:nvSpPr>
        <p:spPr>
          <a:xfrm>
            <a:off x="1948110" y="2414668"/>
            <a:ext cx="633507" cy="338554"/>
          </a:xfrm>
          <a:prstGeom prst="rect">
            <a:avLst/>
          </a:prstGeom>
          <a:noFill/>
        </p:spPr>
        <p:txBody>
          <a:bodyPr wrap="none" rtlCol="0">
            <a:spAutoFit/>
          </a:bodyPr>
          <a:lstStyle/>
          <a:p>
            <a:r>
              <a:rPr lang="en-US" sz="1600" dirty="0">
                <a:latin typeface="Consolas" charset="0"/>
                <a:ea typeface="Consolas" charset="0"/>
                <a:cs typeface="Consolas" charset="0"/>
              </a:rPr>
              <a:t>c[2]</a:t>
            </a:r>
          </a:p>
        </p:txBody>
      </p:sp>
      <p:sp>
        <p:nvSpPr>
          <p:cNvPr id="10" name="TextBox 9"/>
          <p:cNvSpPr txBox="1"/>
          <p:nvPr/>
        </p:nvSpPr>
        <p:spPr>
          <a:xfrm>
            <a:off x="2620186" y="2414668"/>
            <a:ext cx="633507" cy="338554"/>
          </a:xfrm>
          <a:prstGeom prst="rect">
            <a:avLst/>
          </a:prstGeom>
          <a:noFill/>
        </p:spPr>
        <p:txBody>
          <a:bodyPr wrap="none" rtlCol="0">
            <a:spAutoFit/>
          </a:bodyPr>
          <a:lstStyle/>
          <a:p>
            <a:r>
              <a:rPr lang="en-US" sz="1600" dirty="0">
                <a:latin typeface="Consolas" charset="0"/>
                <a:ea typeface="Consolas" charset="0"/>
                <a:cs typeface="Consolas" charset="0"/>
              </a:rPr>
              <a:t>c[3]</a:t>
            </a:r>
          </a:p>
        </p:txBody>
      </p:sp>
      <p:sp>
        <p:nvSpPr>
          <p:cNvPr id="11" name="TextBox 10"/>
          <p:cNvSpPr txBox="1"/>
          <p:nvPr/>
        </p:nvSpPr>
        <p:spPr>
          <a:xfrm>
            <a:off x="3292262" y="2414668"/>
            <a:ext cx="633507" cy="338554"/>
          </a:xfrm>
          <a:prstGeom prst="rect">
            <a:avLst/>
          </a:prstGeom>
          <a:noFill/>
        </p:spPr>
        <p:txBody>
          <a:bodyPr wrap="none" rtlCol="0">
            <a:spAutoFit/>
          </a:bodyPr>
          <a:lstStyle/>
          <a:p>
            <a:r>
              <a:rPr lang="en-US" sz="1600" dirty="0">
                <a:latin typeface="Consolas" charset="0"/>
                <a:ea typeface="Consolas" charset="0"/>
                <a:cs typeface="Consolas" charset="0"/>
              </a:rPr>
              <a:t>c[4]</a:t>
            </a:r>
          </a:p>
        </p:txBody>
      </p:sp>
      <p:sp>
        <p:nvSpPr>
          <p:cNvPr id="12" name="TextBox 11"/>
          <p:cNvSpPr txBox="1"/>
          <p:nvPr/>
        </p:nvSpPr>
        <p:spPr>
          <a:xfrm>
            <a:off x="3964338" y="2414668"/>
            <a:ext cx="633507" cy="338554"/>
          </a:xfrm>
          <a:prstGeom prst="rect">
            <a:avLst/>
          </a:prstGeom>
          <a:noFill/>
        </p:spPr>
        <p:txBody>
          <a:bodyPr wrap="none" rtlCol="0">
            <a:spAutoFit/>
          </a:bodyPr>
          <a:lstStyle/>
          <a:p>
            <a:r>
              <a:rPr lang="en-US" sz="1600" dirty="0">
                <a:latin typeface="Consolas" charset="0"/>
                <a:ea typeface="Consolas" charset="0"/>
                <a:cs typeface="Consolas" charset="0"/>
              </a:rPr>
              <a:t>c[5]</a:t>
            </a:r>
          </a:p>
        </p:txBody>
      </p:sp>
      <p:sp>
        <p:nvSpPr>
          <p:cNvPr id="16" name="TextBox 15"/>
          <p:cNvSpPr txBox="1"/>
          <p:nvPr/>
        </p:nvSpPr>
        <p:spPr>
          <a:xfrm>
            <a:off x="4642190" y="2519515"/>
            <a:ext cx="4501810" cy="58477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1600" dirty="0">
                <a:latin typeface="Avenir Next Condensed" charset="0"/>
                <a:ea typeface="Avenir Next Condensed" charset="0"/>
                <a:cs typeface="Avenir Next Condensed" charset="0"/>
              </a:rPr>
              <a:t>size of c is </a:t>
            </a:r>
            <a:r>
              <a:rPr lang="en-US" sz="1600" dirty="0"/>
              <a:t>6</a:t>
            </a:r>
            <a:br>
              <a:rPr lang="en-US" sz="1600" dirty="0"/>
            </a:br>
            <a:r>
              <a:rPr lang="en-US" sz="1600" dirty="0">
                <a:latin typeface="Avenir Next Condensed" charset="0"/>
                <a:ea typeface="Avenir Next Condensed" charset="0"/>
                <a:cs typeface="Avenir Next Condensed" charset="0"/>
              </a:rPr>
              <a:t>elements are</a:t>
            </a:r>
            <a:r>
              <a:rPr lang="en-US" sz="1600" dirty="0"/>
              <a:t> </a:t>
            </a:r>
            <a:r>
              <a:rPr lang="en-US" sz="1600" dirty="0">
                <a:latin typeface="Consolas" charset="0"/>
                <a:ea typeface="Consolas" charset="0"/>
                <a:cs typeface="Consolas" charset="0"/>
              </a:rPr>
              <a:t>c[0]</a:t>
            </a:r>
            <a:r>
              <a:rPr lang="en-US" sz="1600" dirty="0">
                <a:latin typeface="Avenir Next Condensed" charset="0"/>
                <a:ea typeface="Avenir Next Condensed" charset="0"/>
                <a:cs typeface="Avenir Next Condensed" charset="0"/>
              </a:rPr>
              <a:t>, </a:t>
            </a:r>
            <a:r>
              <a:rPr lang="en-US" sz="1600" dirty="0">
                <a:latin typeface="Consolas" charset="0"/>
                <a:ea typeface="Consolas" charset="0"/>
                <a:cs typeface="Consolas" charset="0"/>
              </a:rPr>
              <a:t>c[1]</a:t>
            </a:r>
            <a:r>
              <a:rPr lang="en-US" sz="1600" dirty="0">
                <a:latin typeface="Avenir Next Condensed" charset="0"/>
                <a:ea typeface="Avenir Next Condensed" charset="0"/>
                <a:cs typeface="Avenir Next Condensed" charset="0"/>
              </a:rPr>
              <a:t>, </a:t>
            </a:r>
            <a:r>
              <a:rPr lang="en-US" sz="1600" dirty="0">
                <a:latin typeface="Consolas" charset="0"/>
                <a:ea typeface="Consolas" charset="0"/>
                <a:cs typeface="Consolas" charset="0"/>
              </a:rPr>
              <a:t>c[2]</a:t>
            </a:r>
            <a:r>
              <a:rPr lang="en-US" sz="1600" dirty="0">
                <a:latin typeface="Avenir Next Condensed" charset="0"/>
                <a:ea typeface="Avenir Next Condensed" charset="0"/>
                <a:cs typeface="Avenir Next Condensed" charset="0"/>
              </a:rPr>
              <a:t>, </a:t>
            </a:r>
            <a:r>
              <a:rPr lang="en-US" sz="1600" dirty="0">
                <a:latin typeface="Consolas" charset="0"/>
                <a:ea typeface="Consolas" charset="0"/>
                <a:cs typeface="Consolas" charset="0"/>
              </a:rPr>
              <a:t>c[3]</a:t>
            </a:r>
            <a:r>
              <a:rPr lang="en-US" sz="1600" dirty="0">
                <a:latin typeface="Avenir Next Condensed" charset="0"/>
                <a:ea typeface="Avenir Next Condensed" charset="0"/>
                <a:cs typeface="Avenir Next Condensed" charset="0"/>
              </a:rPr>
              <a:t>, </a:t>
            </a:r>
            <a:r>
              <a:rPr lang="en-US" sz="1600" dirty="0">
                <a:latin typeface="Consolas" charset="0"/>
                <a:ea typeface="Consolas" charset="0"/>
                <a:cs typeface="Consolas" charset="0"/>
              </a:rPr>
              <a:t>c[4]</a:t>
            </a:r>
            <a:r>
              <a:rPr lang="en-US" sz="1600" dirty="0">
                <a:latin typeface="Avenir Next Condensed" charset="0"/>
                <a:ea typeface="Avenir Next Condensed" charset="0"/>
                <a:cs typeface="Avenir Next Condensed" charset="0"/>
              </a:rPr>
              <a:t>, </a:t>
            </a:r>
            <a:r>
              <a:rPr lang="en-US" sz="1600" dirty="0">
                <a:latin typeface="Consolas" charset="0"/>
                <a:ea typeface="Consolas" charset="0"/>
                <a:cs typeface="Consolas" charset="0"/>
              </a:rPr>
              <a:t>c[5]</a:t>
            </a:r>
          </a:p>
        </p:txBody>
      </p:sp>
      <p:sp>
        <p:nvSpPr>
          <p:cNvPr id="17" name="Rectangle 16"/>
          <p:cNvSpPr/>
          <p:nvPr/>
        </p:nvSpPr>
        <p:spPr>
          <a:xfrm>
            <a:off x="1766337" y="4207693"/>
            <a:ext cx="5164399" cy="2369051"/>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sz="1400" dirty="0">
                <a:solidFill>
                  <a:schemeClr val="tx1"/>
                </a:solidFill>
                <a:latin typeface="Consolas" charset="0"/>
                <a:ea typeface="Consolas" charset="0"/>
                <a:cs typeface="Consolas" charset="0"/>
              </a:rPr>
              <a:t>	c[1] = 100;</a:t>
            </a:r>
          </a:p>
          <a:p>
            <a:pPr>
              <a:tabLst>
                <a:tab pos="344488" algn="l"/>
                <a:tab pos="687388" algn="l"/>
              </a:tabLst>
            </a:pPr>
            <a:r>
              <a:rPr lang="en-US" sz="1400" dirty="0">
                <a:solidFill>
                  <a:schemeClr val="tx1"/>
                </a:solidFill>
                <a:latin typeface="Consolas" charset="0"/>
                <a:ea typeface="Consolas" charset="0"/>
                <a:cs typeface="Consolas" charset="0"/>
              </a:rPr>
              <a:t>	</a:t>
            </a:r>
            <a:r>
              <a:rPr lang="en-US" sz="1400" dirty="0" err="1">
                <a:solidFill>
                  <a:schemeClr val="tx1"/>
                </a:solidFill>
                <a:latin typeface="Consolas" charset="0"/>
                <a:ea typeface="Consolas" charset="0"/>
                <a:cs typeface="Consolas" charset="0"/>
              </a:rPr>
              <a:t>cout</a:t>
            </a:r>
            <a:r>
              <a:rPr lang="en-US" sz="1400" dirty="0">
                <a:solidFill>
                  <a:schemeClr val="tx1"/>
                </a:solidFill>
                <a:latin typeface="Consolas" charset="0"/>
                <a:ea typeface="Consolas" charset="0"/>
                <a:cs typeface="Consolas" charset="0"/>
              </a:rPr>
              <a:t> &lt;&lt; </a:t>
            </a:r>
            <a:r>
              <a:rPr lang="en-US" sz="1400" b="1" dirty="0">
                <a:solidFill>
                  <a:schemeClr val="accent6">
                    <a:lumMod val="75000"/>
                  </a:schemeClr>
                </a:solidFill>
                <a:latin typeface="Consolas" charset="0"/>
                <a:ea typeface="Consolas" charset="0"/>
                <a:cs typeface="Consolas" charset="0"/>
              </a:rPr>
              <a:t>c[0] </a:t>
            </a:r>
            <a:r>
              <a:rPr lang="en-US" sz="1400" dirty="0">
                <a:solidFill>
                  <a:schemeClr val="tx1"/>
                </a:solidFill>
                <a:latin typeface="Consolas" charset="0"/>
                <a:ea typeface="Consolas" charset="0"/>
                <a:cs typeface="Consolas" charset="0"/>
              </a:rPr>
              <a:t>+ </a:t>
            </a:r>
            <a:r>
              <a:rPr lang="en-US" sz="1400" b="1" dirty="0">
                <a:solidFill>
                  <a:schemeClr val="accent6">
                    <a:lumMod val="75000"/>
                  </a:schemeClr>
                </a:solidFill>
                <a:latin typeface="Consolas" charset="0"/>
                <a:ea typeface="Consolas" charset="0"/>
                <a:cs typeface="Consolas" charset="0"/>
              </a:rPr>
              <a:t>c[1] </a:t>
            </a:r>
            <a:r>
              <a:rPr lang="en-US" sz="1400" dirty="0">
                <a:solidFill>
                  <a:schemeClr val="tx1"/>
                </a:solidFill>
                <a:latin typeface="Consolas" charset="0"/>
                <a:ea typeface="Consolas" charset="0"/>
                <a:cs typeface="Consolas" charset="0"/>
              </a:rPr>
              <a:t>+ </a:t>
            </a:r>
            <a:r>
              <a:rPr lang="en-US" sz="1400" b="1" dirty="0">
                <a:solidFill>
                  <a:schemeClr val="accent6">
                    <a:lumMod val="75000"/>
                  </a:schemeClr>
                </a:solidFill>
                <a:latin typeface="Consolas" charset="0"/>
                <a:ea typeface="Consolas" charset="0"/>
                <a:cs typeface="Consolas" charset="0"/>
              </a:rPr>
              <a:t>c[2] </a:t>
            </a:r>
            <a:r>
              <a:rPr lang="en-US" sz="1400" dirty="0">
                <a:solidFill>
                  <a:schemeClr val="tx1"/>
                </a:solidFill>
                <a:latin typeface="Consolas" charset="0"/>
                <a:ea typeface="Consolas" charset="0"/>
                <a:cs typeface="Consolas" charset="0"/>
              </a:rPr>
              <a:t>&lt;&lt; </a:t>
            </a:r>
            <a:r>
              <a:rPr lang="en-US" sz="1400" dirty="0" err="1">
                <a:solidFill>
                  <a:schemeClr val="tx1"/>
                </a:solidFill>
                <a:latin typeface="Consolas" charset="0"/>
                <a:ea typeface="Consolas" charset="0"/>
                <a:cs typeface="Consolas" charset="0"/>
              </a:rPr>
              <a:t>endl</a:t>
            </a:r>
            <a:r>
              <a:rPr lang="en-US" sz="1400" dirty="0">
                <a:solidFill>
                  <a:schemeClr val="tx1"/>
                </a:solidFill>
                <a:latin typeface="Consolas" charset="0"/>
                <a:ea typeface="Consolas" charset="0"/>
                <a:cs typeface="Consolas" charset="0"/>
              </a:rPr>
              <a:t>;</a:t>
            </a:r>
          </a:p>
          <a:p>
            <a:pPr>
              <a:tabLst>
                <a:tab pos="344488" algn="l"/>
                <a:tab pos="687388" algn="l"/>
              </a:tabLst>
            </a:pPr>
            <a:r>
              <a:rPr lang="en-US" sz="1400" dirty="0">
                <a:solidFill>
                  <a:schemeClr val="tx1"/>
                </a:solidFill>
                <a:latin typeface="Consolas" charset="0"/>
                <a:ea typeface="Consolas" charset="0"/>
                <a:cs typeface="Consolas" charset="0"/>
              </a:rPr>
              <a:t>	</a:t>
            </a:r>
            <a:r>
              <a:rPr lang="en-US" sz="1400" dirty="0" err="1">
                <a:solidFill>
                  <a:schemeClr val="tx1"/>
                </a:solidFill>
                <a:latin typeface="Consolas" charset="0"/>
                <a:ea typeface="Consolas" charset="0"/>
                <a:cs typeface="Consolas" charset="0"/>
              </a:rPr>
              <a:t>int</a:t>
            </a:r>
            <a:r>
              <a:rPr lang="en-US" sz="1400" dirty="0">
                <a:solidFill>
                  <a:schemeClr val="tx1"/>
                </a:solidFill>
                <a:latin typeface="Consolas" charset="0"/>
                <a:ea typeface="Consolas" charset="0"/>
                <a:cs typeface="Consolas" charset="0"/>
              </a:rPr>
              <a:t> x = </a:t>
            </a:r>
            <a:r>
              <a:rPr lang="en-US" sz="1400" b="1" dirty="0">
                <a:solidFill>
                  <a:schemeClr val="accent6">
                    <a:lumMod val="75000"/>
                  </a:schemeClr>
                </a:solidFill>
                <a:latin typeface="Consolas" charset="0"/>
                <a:ea typeface="Consolas" charset="0"/>
                <a:cs typeface="Consolas" charset="0"/>
              </a:rPr>
              <a:t>c[6]</a:t>
            </a:r>
            <a:r>
              <a:rPr lang="en-US" sz="1400" dirty="0">
                <a:solidFill>
                  <a:schemeClr val="tx1"/>
                </a:solidFill>
                <a:latin typeface="Consolas" charset="0"/>
                <a:ea typeface="Consolas" charset="0"/>
                <a:cs typeface="Consolas" charset="0"/>
              </a:rPr>
              <a:t> / 2;</a:t>
            </a:r>
          </a:p>
          <a:p>
            <a:pPr>
              <a:tabLst>
                <a:tab pos="344488" algn="l"/>
                <a:tab pos="687388" algn="l"/>
              </a:tabLst>
            </a:pPr>
            <a:endParaRPr lang="en-US" sz="1400" dirty="0">
              <a:solidFill>
                <a:schemeClr val="tx1"/>
              </a:solidFill>
              <a:latin typeface="Consolas" charset="0"/>
              <a:ea typeface="Consolas" charset="0"/>
              <a:cs typeface="Consolas" charset="0"/>
            </a:endParaRPr>
          </a:p>
          <a:p>
            <a:pPr>
              <a:tabLst>
                <a:tab pos="344488" algn="l"/>
                <a:tab pos="687388" algn="l"/>
              </a:tabLst>
            </a:pPr>
            <a:r>
              <a:rPr lang="en-US" sz="1400" dirty="0">
                <a:solidFill>
                  <a:schemeClr val="tx1"/>
                </a:solidFill>
                <a:latin typeface="Consolas" charset="0"/>
                <a:ea typeface="Consolas" charset="0"/>
                <a:cs typeface="Consolas" charset="0"/>
              </a:rPr>
              <a:t>	</a:t>
            </a:r>
            <a:r>
              <a:rPr lang="en-US" sz="1400" dirty="0" err="1">
                <a:solidFill>
                  <a:schemeClr val="tx1"/>
                </a:solidFill>
                <a:latin typeface="Consolas" charset="0"/>
                <a:ea typeface="Consolas" charset="0"/>
                <a:cs typeface="Consolas" charset="0"/>
              </a:rPr>
              <a:t>int</a:t>
            </a:r>
            <a:r>
              <a:rPr lang="en-US" sz="1400" dirty="0">
                <a:solidFill>
                  <a:schemeClr val="tx1"/>
                </a:solidFill>
                <a:latin typeface="Consolas" charset="0"/>
                <a:ea typeface="Consolas" charset="0"/>
                <a:cs typeface="Consolas" charset="0"/>
              </a:rPr>
              <a:t> a = 1, b = 2;</a:t>
            </a:r>
          </a:p>
          <a:p>
            <a:pPr>
              <a:tabLst>
                <a:tab pos="344488" algn="l"/>
                <a:tab pos="687388" algn="l"/>
              </a:tabLst>
            </a:pPr>
            <a:r>
              <a:rPr lang="en-US" sz="1400" dirty="0">
                <a:solidFill>
                  <a:schemeClr val="tx1"/>
                </a:solidFill>
                <a:latin typeface="Consolas" charset="0"/>
                <a:ea typeface="Consolas" charset="0"/>
                <a:cs typeface="Consolas" charset="0"/>
              </a:rPr>
              <a:t>	</a:t>
            </a:r>
            <a:r>
              <a:rPr lang="en-US" sz="1400" b="1" dirty="0">
                <a:solidFill>
                  <a:schemeClr val="accent6">
                    <a:lumMod val="75000"/>
                  </a:schemeClr>
                </a:solidFill>
                <a:latin typeface="Consolas" charset="0"/>
                <a:ea typeface="Consolas" charset="0"/>
                <a:cs typeface="Consolas" charset="0"/>
              </a:rPr>
              <a:t>c[a + b] </a:t>
            </a:r>
            <a:r>
              <a:rPr lang="en-US" sz="1400" dirty="0">
                <a:solidFill>
                  <a:schemeClr val="tx1"/>
                </a:solidFill>
                <a:latin typeface="Consolas" charset="0"/>
                <a:ea typeface="Consolas" charset="0"/>
                <a:cs typeface="Consolas" charset="0"/>
              </a:rPr>
              <a:t>+= 2;		</a:t>
            </a:r>
            <a:r>
              <a:rPr lang="en-US" sz="1400" dirty="0">
                <a:solidFill>
                  <a:schemeClr val="accent5">
                    <a:lumMod val="75000"/>
                  </a:schemeClr>
                </a:solidFill>
                <a:latin typeface="Consolas" charset="0"/>
                <a:ea typeface="Consolas" charset="0"/>
                <a:cs typeface="Consolas" charset="0"/>
              </a:rPr>
              <a:t>// c[3] = c[3] + 2</a:t>
            </a:r>
          </a:p>
          <a:p>
            <a:pPr>
              <a:tabLst>
                <a:tab pos="344488" algn="l"/>
                <a:tab pos="687388" algn="l"/>
              </a:tabLst>
            </a:pPr>
            <a:endParaRPr lang="en-US" sz="1400" dirty="0">
              <a:solidFill>
                <a:schemeClr val="tx1"/>
              </a:solidFill>
              <a:latin typeface="Consolas" charset="0"/>
              <a:ea typeface="Consolas" charset="0"/>
              <a:cs typeface="Consolas" charset="0"/>
            </a:endParaRPr>
          </a:p>
          <a:p>
            <a:pPr>
              <a:tabLst>
                <a:tab pos="344488" algn="l"/>
                <a:tab pos="687388" algn="l"/>
              </a:tabLst>
            </a:pPr>
            <a:r>
              <a:rPr lang="en-US" sz="1400" dirty="0">
                <a:solidFill>
                  <a:schemeClr val="tx1"/>
                </a:solidFill>
                <a:latin typeface="Consolas" charset="0"/>
                <a:ea typeface="Consolas" charset="0"/>
                <a:cs typeface="Consolas" charset="0"/>
              </a:rPr>
              <a:t>	</a:t>
            </a:r>
            <a:r>
              <a:rPr lang="en-US" sz="1400" dirty="0" err="1">
                <a:solidFill>
                  <a:schemeClr val="tx1"/>
                </a:solidFill>
                <a:latin typeface="Consolas" charset="0"/>
                <a:ea typeface="Consolas" charset="0"/>
                <a:cs typeface="Consolas" charset="0"/>
              </a:rPr>
              <a:t>int</a:t>
            </a:r>
            <a:r>
              <a:rPr lang="en-US" sz="1400" dirty="0">
                <a:solidFill>
                  <a:schemeClr val="tx1"/>
                </a:solidFill>
                <a:latin typeface="Consolas" charset="0"/>
                <a:ea typeface="Consolas" charset="0"/>
                <a:cs typeface="Consolas" charset="0"/>
              </a:rPr>
              <a:t> </a:t>
            </a:r>
            <a:r>
              <a:rPr lang="en-US" sz="1400" dirty="0" err="1">
                <a:solidFill>
                  <a:schemeClr val="tx1"/>
                </a:solidFill>
                <a:latin typeface="Consolas" charset="0"/>
                <a:ea typeface="Consolas" charset="0"/>
                <a:cs typeface="Consolas" charset="0"/>
              </a:rPr>
              <a:t>i</a:t>
            </a:r>
            <a:r>
              <a:rPr lang="en-US" sz="1400" dirty="0">
                <a:solidFill>
                  <a:schemeClr val="tx1"/>
                </a:solidFill>
                <a:latin typeface="Consolas" charset="0"/>
                <a:ea typeface="Consolas" charset="0"/>
                <a:cs typeface="Consolas" charset="0"/>
              </a:rPr>
              <a:t> = 4;</a:t>
            </a:r>
          </a:p>
          <a:p>
            <a:pPr>
              <a:tabLst>
                <a:tab pos="344488" algn="l"/>
                <a:tab pos="687388" algn="l"/>
              </a:tabLst>
            </a:pPr>
            <a:r>
              <a:rPr lang="en-US" sz="1400" dirty="0">
                <a:solidFill>
                  <a:schemeClr val="tx1"/>
                </a:solidFill>
                <a:latin typeface="Consolas" charset="0"/>
                <a:ea typeface="Consolas" charset="0"/>
                <a:cs typeface="Consolas" charset="0"/>
              </a:rPr>
              <a:t>	</a:t>
            </a:r>
            <a:r>
              <a:rPr lang="en-US" sz="1400" b="1" dirty="0">
                <a:solidFill>
                  <a:schemeClr val="accent6">
                    <a:lumMod val="75000"/>
                  </a:schemeClr>
                </a:solidFill>
                <a:latin typeface="Consolas" charset="0"/>
                <a:ea typeface="Consolas" charset="0"/>
                <a:cs typeface="Consolas" charset="0"/>
              </a:rPr>
              <a:t>c[</a:t>
            </a:r>
            <a:r>
              <a:rPr lang="en-US" sz="1400" b="1" dirty="0" err="1">
                <a:solidFill>
                  <a:schemeClr val="accent6">
                    <a:lumMod val="75000"/>
                  </a:schemeClr>
                </a:solidFill>
                <a:latin typeface="Consolas" charset="0"/>
                <a:ea typeface="Consolas" charset="0"/>
                <a:cs typeface="Consolas" charset="0"/>
              </a:rPr>
              <a:t>i</a:t>
            </a:r>
            <a:r>
              <a:rPr lang="en-US" sz="1400" b="1" dirty="0">
                <a:solidFill>
                  <a:schemeClr val="accent6">
                    <a:lumMod val="75000"/>
                  </a:schemeClr>
                </a:solidFill>
                <a:latin typeface="Consolas" charset="0"/>
                <a:ea typeface="Consolas" charset="0"/>
                <a:cs typeface="Consolas" charset="0"/>
              </a:rPr>
              <a:t> + 1]</a:t>
            </a:r>
            <a:r>
              <a:rPr lang="en-US" sz="1400" dirty="0">
                <a:solidFill>
                  <a:schemeClr val="tx1"/>
                </a:solidFill>
                <a:latin typeface="Consolas" charset="0"/>
                <a:ea typeface="Consolas" charset="0"/>
                <a:cs typeface="Consolas" charset="0"/>
              </a:rPr>
              <a:t> = </a:t>
            </a:r>
            <a:r>
              <a:rPr lang="en-US" sz="1400" b="1" dirty="0">
                <a:solidFill>
                  <a:schemeClr val="accent6">
                    <a:lumMod val="75000"/>
                  </a:schemeClr>
                </a:solidFill>
                <a:latin typeface="Consolas" charset="0"/>
                <a:ea typeface="Consolas" charset="0"/>
                <a:cs typeface="Consolas" charset="0"/>
              </a:rPr>
              <a:t>c[</a:t>
            </a:r>
            <a:r>
              <a:rPr lang="en-US" sz="1400" b="1" dirty="0" err="1">
                <a:solidFill>
                  <a:schemeClr val="accent6">
                    <a:lumMod val="75000"/>
                  </a:schemeClr>
                </a:solidFill>
                <a:latin typeface="Consolas" charset="0"/>
                <a:ea typeface="Consolas" charset="0"/>
                <a:cs typeface="Consolas" charset="0"/>
              </a:rPr>
              <a:t>i</a:t>
            </a:r>
            <a:r>
              <a:rPr lang="en-US" sz="1400" b="1" dirty="0">
                <a:solidFill>
                  <a:schemeClr val="accent6">
                    <a:lumMod val="75000"/>
                  </a:schemeClr>
                </a:solidFill>
                <a:latin typeface="Consolas" charset="0"/>
                <a:ea typeface="Consolas" charset="0"/>
                <a:cs typeface="Consolas" charset="0"/>
              </a:rPr>
              <a:t>]</a:t>
            </a:r>
            <a:r>
              <a:rPr lang="en-US" sz="1400" dirty="0">
                <a:solidFill>
                  <a:schemeClr val="tx1"/>
                </a:solidFill>
                <a:latin typeface="Consolas" charset="0"/>
                <a:ea typeface="Consolas" charset="0"/>
                <a:cs typeface="Consolas" charset="0"/>
              </a:rPr>
              <a:t> </a:t>
            </a:r>
            <a:r>
              <a:rPr lang="en-US" sz="1400" dirty="0">
                <a:solidFill>
                  <a:schemeClr val="tx1"/>
                </a:solidFill>
                <a:latin typeface="Consolas" charset="0"/>
                <a:ea typeface="Consolas" charset="0"/>
                <a:cs typeface="Consolas" charset="0"/>
                <a:sym typeface="Symbol"/>
              </a:rPr>
              <a:t></a:t>
            </a:r>
            <a:r>
              <a:rPr lang="en-US" sz="1400" dirty="0">
                <a:solidFill>
                  <a:schemeClr val="tx1"/>
                </a:solidFill>
                <a:latin typeface="Consolas" charset="0"/>
                <a:ea typeface="Consolas" charset="0"/>
                <a:cs typeface="Consolas" charset="0"/>
              </a:rPr>
              <a:t> 30;	</a:t>
            </a:r>
            <a:r>
              <a:rPr lang="en-US" sz="1400" dirty="0">
                <a:solidFill>
                  <a:schemeClr val="accent5">
                    <a:lumMod val="75000"/>
                  </a:schemeClr>
                </a:solidFill>
                <a:latin typeface="Consolas" charset="0"/>
                <a:ea typeface="Consolas" charset="0"/>
                <a:cs typeface="Consolas" charset="0"/>
              </a:rPr>
              <a:t>// c[5] = c[4] </a:t>
            </a:r>
            <a:r>
              <a:rPr lang="en-US" sz="1400" dirty="0">
                <a:solidFill>
                  <a:schemeClr val="accent5">
                    <a:lumMod val="75000"/>
                  </a:schemeClr>
                </a:solidFill>
                <a:latin typeface="Consolas" charset="0"/>
                <a:ea typeface="Consolas" charset="0"/>
                <a:cs typeface="Consolas" charset="0"/>
                <a:sym typeface="Symbol"/>
              </a:rPr>
              <a:t></a:t>
            </a:r>
            <a:r>
              <a:rPr lang="en-US" sz="1400" dirty="0">
                <a:solidFill>
                  <a:schemeClr val="accent5">
                    <a:lumMod val="75000"/>
                  </a:schemeClr>
                </a:solidFill>
                <a:latin typeface="Consolas" charset="0"/>
                <a:ea typeface="Consolas" charset="0"/>
                <a:cs typeface="Consolas" charset="0"/>
              </a:rPr>
              <a:t> 30</a:t>
            </a:r>
          </a:p>
        </p:txBody>
      </p:sp>
      <p:sp>
        <p:nvSpPr>
          <p:cNvPr id="18" name="Content Placeholder 2"/>
          <p:cNvSpPr txBox="1">
            <a:spLocks/>
          </p:cNvSpPr>
          <p:nvPr/>
        </p:nvSpPr>
        <p:spPr>
          <a:xfrm>
            <a:off x="457200" y="3334476"/>
            <a:ext cx="8084127" cy="791775"/>
          </a:xfrm>
          <a:prstGeom prst="rect">
            <a:avLst/>
          </a:prstGeom>
        </p:spPr>
        <p:txBody>
          <a:bodyPr vert="horz" lIns="91440" tIns="45720" rIns="91440" bIns="45720" rtlCol="0">
            <a:normAutofit lnSpcReduction="10000"/>
          </a:bodyPr>
          <a:lstStyle/>
          <a:p>
            <a:pPr marL="342900" marR="0" lvl="0" indent="-342900" algn="l" defTabSz="457200" rtl="0" eaLnBrk="1" fontAlgn="auto" latinLnBrk="0" hangingPunct="1">
              <a:lnSpc>
                <a:spcPct val="100000"/>
              </a:lnSpc>
              <a:spcBef>
                <a:spcPts val="1200"/>
              </a:spcBef>
              <a:spcAft>
                <a:spcPts val="0"/>
              </a:spcAft>
              <a:buClr>
                <a:schemeClr val="tx1"/>
              </a:buClr>
              <a:buSzTx/>
              <a:buFont typeface="Arial"/>
              <a:buChar char="•"/>
              <a:tabLst/>
              <a:defRPr/>
            </a:pPr>
            <a:r>
              <a:rPr kumimoji="0" lang="en-US" sz="2400" u="none" strike="noStrike" kern="1200" cap="none" spc="0" normalizeH="0" baseline="0" noProof="0" dirty="0">
                <a:ln>
                  <a:noFill/>
                </a:ln>
                <a:solidFill>
                  <a:schemeClr val="tx1"/>
                </a:solidFill>
                <a:effectLst/>
                <a:uLnTx/>
                <a:uFillTx/>
                <a:latin typeface="Calibri Light" charset="0"/>
                <a:ea typeface="Calibri Light" charset="0"/>
                <a:cs typeface="Calibri Light" charset="0"/>
              </a:rPr>
              <a:t>An array index can be any </a:t>
            </a:r>
            <a:r>
              <a:rPr kumimoji="0" lang="en-US" sz="2400" u="none" strike="noStrike" kern="1200" cap="none" spc="0" normalizeH="0" baseline="0" noProof="0" dirty="0">
                <a:ln>
                  <a:noFill/>
                </a:ln>
                <a:solidFill>
                  <a:schemeClr val="accent6">
                    <a:lumMod val="75000"/>
                  </a:schemeClr>
                </a:solidFill>
                <a:effectLst/>
                <a:uLnTx/>
                <a:uFillTx/>
                <a:latin typeface="Calibri Light" charset="0"/>
                <a:ea typeface="Calibri Light" charset="0"/>
                <a:cs typeface="Calibri Light" charset="0"/>
              </a:rPr>
              <a:t>integer expression</a:t>
            </a:r>
            <a:r>
              <a:rPr kumimoji="0" lang="en-US" sz="2400" u="none" strike="noStrike" kern="1200" cap="none" spc="0" normalizeH="0" baseline="0" noProof="0" dirty="0">
                <a:ln>
                  <a:noFill/>
                </a:ln>
                <a:solidFill>
                  <a:schemeClr val="tx1"/>
                </a:solidFill>
                <a:effectLst/>
                <a:uLnTx/>
                <a:uFillTx/>
                <a:latin typeface="Calibri Light" charset="0"/>
                <a:ea typeface="Calibri Light" charset="0"/>
                <a:cs typeface="Calibri Light" charset="0"/>
              </a:rPr>
              <a:t>, including integer numerals and integer variables </a:t>
            </a:r>
          </a:p>
          <a:p>
            <a:pPr marL="342900" marR="0" lvl="0" indent="-342900" algn="l" defTabSz="457200" rtl="0" eaLnBrk="1" fontAlgn="auto" latinLnBrk="0" hangingPunct="1">
              <a:lnSpc>
                <a:spcPct val="100000"/>
              </a:lnSpc>
              <a:spcBef>
                <a:spcPts val="1200"/>
              </a:spcBef>
              <a:spcAft>
                <a:spcPts val="0"/>
              </a:spcAft>
              <a:buClr>
                <a:schemeClr val="tx1"/>
              </a:buClr>
              <a:buSzTx/>
              <a:buFont typeface="Arial"/>
              <a:buChar char="•"/>
              <a:tabLst/>
              <a:defRPr/>
            </a:pPr>
            <a:endParaRPr kumimoji="0" lang="en-US" sz="2400" u="none" strike="noStrike" kern="1200" cap="none" spc="0" normalizeH="0" baseline="0" noProof="0" dirty="0">
              <a:ln>
                <a:noFill/>
              </a:ln>
              <a:solidFill>
                <a:schemeClr val="tx1"/>
              </a:solidFill>
              <a:effectLst/>
              <a:uLnTx/>
              <a:uFillTx/>
              <a:latin typeface="Calibri Light" charset="0"/>
              <a:ea typeface="Calibri Light" charset="0"/>
              <a:cs typeface="Calibri Light" charset="0"/>
            </a:endParaRPr>
          </a:p>
        </p:txBody>
      </p:sp>
    </p:spTree>
    <p:extLst>
      <p:ext uri="{BB962C8B-B14F-4D97-AF65-F5344CB8AC3E}">
        <p14:creationId xmlns:p14="http://schemas.microsoft.com/office/powerpoint/2010/main" val="925648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bg/>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uiExpand="1" build="allAtOnce" animBg="1"/>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Indexes of Array Elements</a:t>
            </a:r>
          </a:p>
        </p:txBody>
      </p:sp>
      <p:sp>
        <p:nvSpPr>
          <p:cNvPr id="3" name="Content Placeholder 2"/>
          <p:cNvSpPr>
            <a:spLocks noGrp="1"/>
          </p:cNvSpPr>
          <p:nvPr>
            <p:ph idx="1"/>
          </p:nvPr>
        </p:nvSpPr>
        <p:spPr>
          <a:xfrm>
            <a:off x="286603" y="1319134"/>
            <a:ext cx="5199797" cy="5264228"/>
          </a:xfrm>
        </p:spPr>
        <p:txBody>
          <a:bodyPr>
            <a:normAutofit fontScale="92500" lnSpcReduction="20000"/>
          </a:bodyPr>
          <a:lstStyle/>
          <a:p>
            <a:r>
              <a:rPr lang="en-US" dirty="0"/>
              <a:t>The compiler will </a:t>
            </a:r>
            <a:r>
              <a:rPr lang="en-US" b="1" dirty="0">
                <a:solidFill>
                  <a:schemeClr val="accent6">
                    <a:lumMod val="75000"/>
                  </a:schemeClr>
                </a:solidFill>
              </a:rPr>
              <a:t>NOT </a:t>
            </a:r>
            <a:r>
              <a:rPr lang="en-US" dirty="0"/>
              <a:t>report any error when an array index that is out of range is used </a:t>
            </a:r>
          </a:p>
          <a:p>
            <a:r>
              <a:rPr lang="en-US" dirty="0"/>
              <a:t>On most systems, the program will </a:t>
            </a:r>
            <a:r>
              <a:rPr lang="en-US" dirty="0">
                <a:solidFill>
                  <a:schemeClr val="accent6">
                    <a:lumMod val="75000"/>
                  </a:schemeClr>
                </a:solidFill>
              </a:rPr>
              <a:t>proceed</a:t>
            </a:r>
            <a:r>
              <a:rPr lang="en-US" dirty="0"/>
              <a:t> as if the index is legal and the memory cells corresponding to the nonexistent indexed variable will be accessed </a:t>
            </a:r>
          </a:p>
          <a:p>
            <a:r>
              <a:rPr lang="en-US" dirty="0"/>
              <a:t>This may </a:t>
            </a:r>
            <a:r>
              <a:rPr lang="en-US" dirty="0">
                <a:solidFill>
                  <a:schemeClr val="accent6">
                    <a:lumMod val="75000"/>
                  </a:schemeClr>
                </a:solidFill>
              </a:rPr>
              <a:t>unintentionally change </a:t>
            </a:r>
            <a:r>
              <a:rPr lang="en-US" dirty="0"/>
              <a:t>the values of the memory cells probably belonging to some other variables </a:t>
            </a:r>
          </a:p>
          <a:p>
            <a:r>
              <a:rPr lang="en-US" dirty="0"/>
              <a:t>This is known as the </a:t>
            </a:r>
            <a:r>
              <a:rPr lang="en-US" b="1" dirty="0">
                <a:solidFill>
                  <a:schemeClr val="accent5">
                    <a:lumMod val="75000"/>
                  </a:schemeClr>
                </a:solidFill>
              </a:rPr>
              <a:t>array index out of bound error</a:t>
            </a:r>
            <a:r>
              <a:rPr lang="en-US" dirty="0"/>
              <a:t>.  </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8</a:t>
            </a:fld>
            <a:endParaRPr lang="en-US" dirty="0"/>
          </a:p>
        </p:txBody>
      </p:sp>
      <p:graphicFrame>
        <p:nvGraphicFramePr>
          <p:cNvPr id="6" name="Table 5"/>
          <p:cNvGraphicFramePr>
            <a:graphicFrameLocks noGrp="1"/>
          </p:cNvGraphicFramePr>
          <p:nvPr/>
        </p:nvGraphicFramePr>
        <p:xfrm>
          <a:off x="6591914" y="1601396"/>
          <a:ext cx="1345036" cy="3352800"/>
        </p:xfrm>
        <a:graphic>
          <a:graphicData uri="http://schemas.openxmlformats.org/drawingml/2006/table">
            <a:tbl>
              <a:tblPr bandRow="1">
                <a:tableStyleId>{5C22544A-7EE6-4342-B048-85BDC9FD1C3A}</a:tableStyleId>
              </a:tblPr>
              <a:tblGrid>
                <a:gridCol w="1345036">
                  <a:extLst>
                    <a:ext uri="{9D8B030D-6E8A-4147-A177-3AD203B41FA5}">
                      <a16:colId xmlns:a16="http://schemas.microsoft.com/office/drawing/2014/main" val="20000"/>
                    </a:ext>
                  </a:extLst>
                </a:gridCol>
              </a:tblGrid>
              <a:tr h="296761">
                <a:tc>
                  <a:txBody>
                    <a:bodyPr/>
                    <a:lstStyle/>
                    <a:p>
                      <a:endParaRPr lang="en-US" sz="1400" dirty="0"/>
                    </a:p>
                  </a:txBody>
                  <a:tcPr>
                    <a:solidFill>
                      <a:schemeClr val="accent1">
                        <a:lumMod val="20000"/>
                        <a:lumOff val="80000"/>
                      </a:schemeClr>
                    </a:solidFill>
                  </a:tcPr>
                </a:tc>
                <a:extLst>
                  <a:ext uri="{0D108BD9-81ED-4DB2-BD59-A6C34878D82A}">
                    <a16:rowId xmlns:a16="http://schemas.microsoft.com/office/drawing/2014/main" val="10000"/>
                  </a:ext>
                </a:extLst>
              </a:tr>
              <a:tr h="296761">
                <a:tc>
                  <a:txBody>
                    <a:bodyPr/>
                    <a:lstStyle/>
                    <a:p>
                      <a:endParaRPr lang="en-US" sz="1400" dirty="0"/>
                    </a:p>
                  </a:txBody>
                  <a:tcPr>
                    <a:solidFill>
                      <a:schemeClr val="accent1">
                        <a:lumMod val="20000"/>
                        <a:lumOff val="80000"/>
                      </a:schemeClr>
                    </a:solidFill>
                  </a:tcPr>
                </a:tc>
                <a:extLst>
                  <a:ext uri="{0D108BD9-81ED-4DB2-BD59-A6C34878D82A}">
                    <a16:rowId xmlns:a16="http://schemas.microsoft.com/office/drawing/2014/main" val="10001"/>
                  </a:ext>
                </a:extLst>
              </a:tr>
              <a:tr h="296761">
                <a:tc>
                  <a:txBody>
                    <a:bodyPr/>
                    <a:lstStyle/>
                    <a:p>
                      <a:endParaRPr lang="en-US" sz="1400" dirty="0"/>
                    </a:p>
                  </a:txBody>
                  <a:tcPr>
                    <a:solidFill>
                      <a:schemeClr val="accent1">
                        <a:lumMod val="60000"/>
                        <a:lumOff val="40000"/>
                      </a:schemeClr>
                    </a:solidFill>
                  </a:tcPr>
                </a:tc>
                <a:extLst>
                  <a:ext uri="{0D108BD9-81ED-4DB2-BD59-A6C34878D82A}">
                    <a16:rowId xmlns:a16="http://schemas.microsoft.com/office/drawing/2014/main" val="10002"/>
                  </a:ext>
                </a:extLst>
              </a:tr>
              <a:tr h="296761">
                <a:tc>
                  <a:txBody>
                    <a:bodyPr/>
                    <a:lstStyle/>
                    <a:p>
                      <a:endParaRPr lang="en-US" sz="1400" dirty="0"/>
                    </a:p>
                  </a:txBody>
                  <a:tcPr>
                    <a:solidFill>
                      <a:schemeClr val="accent1">
                        <a:lumMod val="60000"/>
                        <a:lumOff val="40000"/>
                      </a:schemeClr>
                    </a:solidFill>
                  </a:tcPr>
                </a:tc>
                <a:extLst>
                  <a:ext uri="{0D108BD9-81ED-4DB2-BD59-A6C34878D82A}">
                    <a16:rowId xmlns:a16="http://schemas.microsoft.com/office/drawing/2014/main" val="10003"/>
                  </a:ext>
                </a:extLst>
              </a:tr>
              <a:tr h="296761">
                <a:tc>
                  <a:txBody>
                    <a:bodyPr/>
                    <a:lstStyle/>
                    <a:p>
                      <a:endParaRPr lang="en-US" sz="1400" dirty="0"/>
                    </a:p>
                  </a:txBody>
                  <a:tcPr>
                    <a:solidFill>
                      <a:schemeClr val="accent1">
                        <a:lumMod val="60000"/>
                        <a:lumOff val="40000"/>
                      </a:schemeClr>
                    </a:solidFill>
                  </a:tcPr>
                </a:tc>
                <a:extLst>
                  <a:ext uri="{0D108BD9-81ED-4DB2-BD59-A6C34878D82A}">
                    <a16:rowId xmlns:a16="http://schemas.microsoft.com/office/drawing/2014/main" val="10004"/>
                  </a:ext>
                </a:extLst>
              </a:tr>
              <a:tr h="296761">
                <a:tc>
                  <a:txBody>
                    <a:bodyPr/>
                    <a:lstStyle/>
                    <a:p>
                      <a:endParaRPr lang="en-US" sz="1400" dirty="0"/>
                    </a:p>
                  </a:txBody>
                  <a:tcPr>
                    <a:solidFill>
                      <a:schemeClr val="accent1">
                        <a:lumMod val="60000"/>
                        <a:lumOff val="40000"/>
                      </a:schemeClr>
                    </a:solidFill>
                  </a:tcPr>
                </a:tc>
                <a:extLst>
                  <a:ext uri="{0D108BD9-81ED-4DB2-BD59-A6C34878D82A}">
                    <a16:rowId xmlns:a16="http://schemas.microsoft.com/office/drawing/2014/main" val="10005"/>
                  </a:ext>
                </a:extLst>
              </a:tr>
              <a:tr h="296761">
                <a:tc>
                  <a:txBody>
                    <a:bodyPr/>
                    <a:lstStyle/>
                    <a:p>
                      <a:endParaRPr lang="en-US" sz="1400" dirty="0"/>
                    </a:p>
                  </a:txBody>
                  <a:tcPr>
                    <a:solidFill>
                      <a:schemeClr val="accent1">
                        <a:lumMod val="60000"/>
                        <a:lumOff val="40000"/>
                      </a:schemeClr>
                    </a:solidFill>
                  </a:tcPr>
                </a:tc>
                <a:extLst>
                  <a:ext uri="{0D108BD9-81ED-4DB2-BD59-A6C34878D82A}">
                    <a16:rowId xmlns:a16="http://schemas.microsoft.com/office/drawing/2014/main" val="10006"/>
                  </a:ext>
                </a:extLst>
              </a:tr>
              <a:tr h="296761">
                <a:tc>
                  <a:txBody>
                    <a:bodyPr/>
                    <a:lstStyle/>
                    <a:p>
                      <a:endParaRPr lang="en-US" sz="1400" dirty="0"/>
                    </a:p>
                  </a:txBody>
                  <a:tcPr>
                    <a:solidFill>
                      <a:schemeClr val="accent1">
                        <a:lumMod val="20000"/>
                        <a:lumOff val="80000"/>
                      </a:schemeClr>
                    </a:solidFill>
                  </a:tcPr>
                </a:tc>
                <a:extLst>
                  <a:ext uri="{0D108BD9-81ED-4DB2-BD59-A6C34878D82A}">
                    <a16:rowId xmlns:a16="http://schemas.microsoft.com/office/drawing/2014/main" val="10007"/>
                  </a:ext>
                </a:extLst>
              </a:tr>
              <a:tr h="296761">
                <a:tc>
                  <a:txBody>
                    <a:bodyPr/>
                    <a:lstStyle/>
                    <a:p>
                      <a:endParaRPr lang="en-US" sz="1400" dirty="0"/>
                    </a:p>
                  </a:txBody>
                  <a:tcPr>
                    <a:solidFill>
                      <a:schemeClr val="accent1">
                        <a:lumMod val="20000"/>
                        <a:lumOff val="80000"/>
                      </a:schemeClr>
                    </a:solidFill>
                  </a:tcPr>
                </a:tc>
                <a:extLst>
                  <a:ext uri="{0D108BD9-81ED-4DB2-BD59-A6C34878D82A}">
                    <a16:rowId xmlns:a16="http://schemas.microsoft.com/office/drawing/2014/main" val="10008"/>
                  </a:ext>
                </a:extLst>
              </a:tr>
              <a:tr h="296761">
                <a:tc>
                  <a:txBody>
                    <a:bodyPr/>
                    <a:lstStyle/>
                    <a:p>
                      <a:endParaRPr lang="en-US" sz="1400" dirty="0"/>
                    </a:p>
                  </a:txBody>
                  <a:tcPr>
                    <a:solidFill>
                      <a:schemeClr val="accent1">
                        <a:lumMod val="20000"/>
                        <a:lumOff val="80000"/>
                      </a:schemeClr>
                    </a:solidFill>
                  </a:tcPr>
                </a:tc>
                <a:extLst>
                  <a:ext uri="{0D108BD9-81ED-4DB2-BD59-A6C34878D82A}">
                    <a16:rowId xmlns:a16="http://schemas.microsoft.com/office/drawing/2014/main" val="10009"/>
                  </a:ext>
                </a:extLst>
              </a:tr>
              <a:tr h="296761">
                <a:tc>
                  <a:txBody>
                    <a:bodyPr/>
                    <a:lstStyle/>
                    <a:p>
                      <a:endParaRPr lang="en-US" sz="1400" dirty="0"/>
                    </a:p>
                  </a:txBody>
                  <a:tcPr>
                    <a:solidFill>
                      <a:schemeClr val="accent1">
                        <a:lumMod val="20000"/>
                        <a:lumOff val="80000"/>
                      </a:schemeClr>
                    </a:solidFill>
                  </a:tcPr>
                </a:tc>
                <a:extLst>
                  <a:ext uri="{0D108BD9-81ED-4DB2-BD59-A6C34878D82A}">
                    <a16:rowId xmlns:a16="http://schemas.microsoft.com/office/drawing/2014/main" val="10010"/>
                  </a:ext>
                </a:extLst>
              </a:tr>
            </a:tbl>
          </a:graphicData>
        </a:graphic>
      </p:graphicFrame>
      <p:sp>
        <p:nvSpPr>
          <p:cNvPr id="7" name="TextBox 6"/>
          <p:cNvSpPr txBox="1"/>
          <p:nvPr/>
        </p:nvSpPr>
        <p:spPr>
          <a:xfrm>
            <a:off x="6678710" y="1293619"/>
            <a:ext cx="1216295" cy="307777"/>
          </a:xfrm>
          <a:prstGeom prst="rect">
            <a:avLst/>
          </a:prstGeom>
          <a:noFill/>
        </p:spPr>
        <p:txBody>
          <a:bodyPr wrap="none" rtlCol="0">
            <a:spAutoFit/>
          </a:bodyPr>
          <a:lstStyle/>
          <a:p>
            <a:r>
              <a:rPr lang="en-US" sz="1400" dirty="0"/>
              <a:t>Main memory</a:t>
            </a:r>
          </a:p>
        </p:txBody>
      </p:sp>
      <p:sp>
        <p:nvSpPr>
          <p:cNvPr id="8" name="TextBox 7"/>
          <p:cNvSpPr txBox="1"/>
          <p:nvPr/>
        </p:nvSpPr>
        <p:spPr>
          <a:xfrm>
            <a:off x="5762551" y="1618174"/>
            <a:ext cx="859531" cy="276999"/>
          </a:xfrm>
          <a:prstGeom prst="rect">
            <a:avLst/>
          </a:prstGeom>
          <a:noFill/>
        </p:spPr>
        <p:txBody>
          <a:bodyPr wrap="none" rtlCol="0">
            <a:spAutoFit/>
          </a:bodyPr>
          <a:lstStyle/>
          <a:p>
            <a:r>
              <a:rPr lang="en-US" sz="1200" dirty="0"/>
              <a:t>1024-1027</a:t>
            </a:r>
          </a:p>
        </p:txBody>
      </p:sp>
      <p:sp>
        <p:nvSpPr>
          <p:cNvPr id="9" name="TextBox 8"/>
          <p:cNvSpPr txBox="1"/>
          <p:nvPr/>
        </p:nvSpPr>
        <p:spPr>
          <a:xfrm>
            <a:off x="5762551" y="1921033"/>
            <a:ext cx="859531" cy="276999"/>
          </a:xfrm>
          <a:prstGeom prst="rect">
            <a:avLst/>
          </a:prstGeom>
          <a:noFill/>
        </p:spPr>
        <p:txBody>
          <a:bodyPr wrap="none" rtlCol="0">
            <a:spAutoFit/>
          </a:bodyPr>
          <a:lstStyle/>
          <a:p>
            <a:r>
              <a:rPr lang="en-US" sz="1200" dirty="0"/>
              <a:t>1028-1031</a:t>
            </a:r>
          </a:p>
        </p:txBody>
      </p:sp>
      <p:sp>
        <p:nvSpPr>
          <p:cNvPr id="10" name="TextBox 9"/>
          <p:cNvSpPr txBox="1"/>
          <p:nvPr/>
        </p:nvSpPr>
        <p:spPr>
          <a:xfrm>
            <a:off x="5762551" y="2223892"/>
            <a:ext cx="859531" cy="276999"/>
          </a:xfrm>
          <a:prstGeom prst="rect">
            <a:avLst/>
          </a:prstGeom>
          <a:noFill/>
        </p:spPr>
        <p:txBody>
          <a:bodyPr wrap="none" rtlCol="0">
            <a:spAutoFit/>
          </a:bodyPr>
          <a:lstStyle/>
          <a:p>
            <a:r>
              <a:rPr lang="en-US" sz="1200" dirty="0"/>
              <a:t>1032-1035</a:t>
            </a:r>
          </a:p>
        </p:txBody>
      </p:sp>
      <p:sp>
        <p:nvSpPr>
          <p:cNvPr id="11" name="TextBox 10"/>
          <p:cNvSpPr txBox="1"/>
          <p:nvPr/>
        </p:nvSpPr>
        <p:spPr>
          <a:xfrm>
            <a:off x="5762551" y="2526751"/>
            <a:ext cx="859531" cy="276999"/>
          </a:xfrm>
          <a:prstGeom prst="rect">
            <a:avLst/>
          </a:prstGeom>
          <a:noFill/>
        </p:spPr>
        <p:txBody>
          <a:bodyPr wrap="none" rtlCol="0">
            <a:spAutoFit/>
          </a:bodyPr>
          <a:lstStyle/>
          <a:p>
            <a:r>
              <a:rPr lang="en-US" sz="1200" dirty="0"/>
              <a:t>1036-1039</a:t>
            </a:r>
          </a:p>
        </p:txBody>
      </p:sp>
      <p:sp>
        <p:nvSpPr>
          <p:cNvPr id="12" name="TextBox 11"/>
          <p:cNvSpPr txBox="1"/>
          <p:nvPr/>
        </p:nvSpPr>
        <p:spPr>
          <a:xfrm>
            <a:off x="5762551" y="2829610"/>
            <a:ext cx="859531" cy="276999"/>
          </a:xfrm>
          <a:prstGeom prst="rect">
            <a:avLst/>
          </a:prstGeom>
          <a:noFill/>
        </p:spPr>
        <p:txBody>
          <a:bodyPr wrap="none" rtlCol="0">
            <a:spAutoFit/>
          </a:bodyPr>
          <a:lstStyle/>
          <a:p>
            <a:r>
              <a:rPr lang="en-US" sz="1200" dirty="0"/>
              <a:t>1040-1043</a:t>
            </a:r>
          </a:p>
        </p:txBody>
      </p:sp>
      <p:sp>
        <p:nvSpPr>
          <p:cNvPr id="13" name="TextBox 12"/>
          <p:cNvSpPr txBox="1"/>
          <p:nvPr/>
        </p:nvSpPr>
        <p:spPr>
          <a:xfrm>
            <a:off x="5762551" y="3132469"/>
            <a:ext cx="859531" cy="276999"/>
          </a:xfrm>
          <a:prstGeom prst="rect">
            <a:avLst/>
          </a:prstGeom>
          <a:noFill/>
        </p:spPr>
        <p:txBody>
          <a:bodyPr wrap="none" rtlCol="0">
            <a:spAutoFit/>
          </a:bodyPr>
          <a:lstStyle/>
          <a:p>
            <a:r>
              <a:rPr lang="en-US" sz="1200" dirty="0"/>
              <a:t>1044-1047</a:t>
            </a:r>
          </a:p>
        </p:txBody>
      </p:sp>
      <p:sp>
        <p:nvSpPr>
          <p:cNvPr id="14" name="TextBox 13"/>
          <p:cNvSpPr txBox="1"/>
          <p:nvPr/>
        </p:nvSpPr>
        <p:spPr>
          <a:xfrm>
            <a:off x="5762551" y="3435328"/>
            <a:ext cx="859531" cy="276999"/>
          </a:xfrm>
          <a:prstGeom prst="rect">
            <a:avLst/>
          </a:prstGeom>
          <a:noFill/>
        </p:spPr>
        <p:txBody>
          <a:bodyPr wrap="none" rtlCol="0">
            <a:spAutoFit/>
          </a:bodyPr>
          <a:lstStyle/>
          <a:p>
            <a:r>
              <a:rPr lang="en-US" sz="1200" dirty="0"/>
              <a:t>1048-1051</a:t>
            </a:r>
          </a:p>
        </p:txBody>
      </p:sp>
      <p:sp>
        <p:nvSpPr>
          <p:cNvPr id="15" name="TextBox 14"/>
          <p:cNvSpPr txBox="1"/>
          <p:nvPr/>
        </p:nvSpPr>
        <p:spPr>
          <a:xfrm>
            <a:off x="5762551" y="3738187"/>
            <a:ext cx="859531" cy="276999"/>
          </a:xfrm>
          <a:prstGeom prst="rect">
            <a:avLst/>
          </a:prstGeom>
          <a:noFill/>
        </p:spPr>
        <p:txBody>
          <a:bodyPr wrap="none" rtlCol="0">
            <a:spAutoFit/>
          </a:bodyPr>
          <a:lstStyle/>
          <a:p>
            <a:r>
              <a:rPr lang="en-US" sz="1200" dirty="0"/>
              <a:t>1052-1055</a:t>
            </a:r>
          </a:p>
        </p:txBody>
      </p:sp>
      <p:sp>
        <p:nvSpPr>
          <p:cNvPr id="16" name="TextBox 15"/>
          <p:cNvSpPr txBox="1"/>
          <p:nvPr/>
        </p:nvSpPr>
        <p:spPr>
          <a:xfrm>
            <a:off x="5762551" y="4041046"/>
            <a:ext cx="859531" cy="276999"/>
          </a:xfrm>
          <a:prstGeom prst="rect">
            <a:avLst/>
          </a:prstGeom>
          <a:noFill/>
        </p:spPr>
        <p:txBody>
          <a:bodyPr wrap="none" rtlCol="0">
            <a:spAutoFit/>
          </a:bodyPr>
          <a:lstStyle/>
          <a:p>
            <a:r>
              <a:rPr lang="en-US" sz="1200" dirty="0"/>
              <a:t>1056-1059</a:t>
            </a:r>
          </a:p>
        </p:txBody>
      </p:sp>
      <p:sp>
        <p:nvSpPr>
          <p:cNvPr id="17" name="TextBox 16"/>
          <p:cNvSpPr txBox="1"/>
          <p:nvPr/>
        </p:nvSpPr>
        <p:spPr>
          <a:xfrm>
            <a:off x="5762551" y="4343905"/>
            <a:ext cx="859531" cy="276999"/>
          </a:xfrm>
          <a:prstGeom prst="rect">
            <a:avLst/>
          </a:prstGeom>
          <a:noFill/>
        </p:spPr>
        <p:txBody>
          <a:bodyPr wrap="none" rtlCol="0">
            <a:spAutoFit/>
          </a:bodyPr>
          <a:lstStyle/>
          <a:p>
            <a:r>
              <a:rPr lang="en-US" sz="1200" dirty="0"/>
              <a:t>1060-1063</a:t>
            </a:r>
          </a:p>
        </p:txBody>
      </p:sp>
      <p:sp>
        <p:nvSpPr>
          <p:cNvPr id="18" name="TextBox 17"/>
          <p:cNvSpPr txBox="1"/>
          <p:nvPr/>
        </p:nvSpPr>
        <p:spPr>
          <a:xfrm>
            <a:off x="5762551" y="4646762"/>
            <a:ext cx="859531" cy="276999"/>
          </a:xfrm>
          <a:prstGeom prst="rect">
            <a:avLst/>
          </a:prstGeom>
          <a:noFill/>
        </p:spPr>
        <p:txBody>
          <a:bodyPr wrap="none" rtlCol="0">
            <a:spAutoFit/>
          </a:bodyPr>
          <a:lstStyle/>
          <a:p>
            <a:r>
              <a:rPr lang="en-US" sz="1200" dirty="0"/>
              <a:t>1064-1067</a:t>
            </a:r>
          </a:p>
        </p:txBody>
      </p:sp>
      <p:sp>
        <p:nvSpPr>
          <p:cNvPr id="19" name="TextBox 18"/>
          <p:cNvSpPr txBox="1"/>
          <p:nvPr/>
        </p:nvSpPr>
        <p:spPr>
          <a:xfrm>
            <a:off x="7936950" y="2249752"/>
            <a:ext cx="864339" cy="276999"/>
          </a:xfrm>
          <a:prstGeom prst="rect">
            <a:avLst/>
          </a:prstGeom>
          <a:noFill/>
        </p:spPr>
        <p:txBody>
          <a:bodyPr wrap="none" rtlCol="0">
            <a:spAutoFit/>
          </a:bodyPr>
          <a:lstStyle/>
          <a:p>
            <a:r>
              <a:rPr lang="en-US" sz="1200" dirty="0">
                <a:latin typeface="Consolas" charset="0"/>
                <a:ea typeface="Consolas" charset="0"/>
                <a:cs typeface="Consolas" charset="0"/>
              </a:rPr>
              <a:t>score[0]</a:t>
            </a:r>
          </a:p>
        </p:txBody>
      </p:sp>
      <p:sp>
        <p:nvSpPr>
          <p:cNvPr id="20" name="TextBox 19"/>
          <p:cNvSpPr txBox="1"/>
          <p:nvPr/>
        </p:nvSpPr>
        <p:spPr>
          <a:xfrm>
            <a:off x="7936950" y="2552611"/>
            <a:ext cx="864339" cy="276999"/>
          </a:xfrm>
          <a:prstGeom prst="rect">
            <a:avLst/>
          </a:prstGeom>
          <a:noFill/>
        </p:spPr>
        <p:txBody>
          <a:bodyPr wrap="none" rtlCol="0">
            <a:spAutoFit/>
          </a:bodyPr>
          <a:lstStyle/>
          <a:p>
            <a:r>
              <a:rPr lang="en-US" sz="1200" dirty="0">
                <a:latin typeface="Consolas" charset="0"/>
                <a:ea typeface="Consolas" charset="0"/>
                <a:cs typeface="Consolas" charset="0"/>
              </a:rPr>
              <a:t>score[1]</a:t>
            </a:r>
          </a:p>
        </p:txBody>
      </p:sp>
      <p:sp>
        <p:nvSpPr>
          <p:cNvPr id="21" name="TextBox 20"/>
          <p:cNvSpPr txBox="1"/>
          <p:nvPr/>
        </p:nvSpPr>
        <p:spPr>
          <a:xfrm>
            <a:off x="7936950" y="2855470"/>
            <a:ext cx="864339" cy="276999"/>
          </a:xfrm>
          <a:prstGeom prst="rect">
            <a:avLst/>
          </a:prstGeom>
          <a:noFill/>
        </p:spPr>
        <p:txBody>
          <a:bodyPr wrap="none" rtlCol="0">
            <a:spAutoFit/>
          </a:bodyPr>
          <a:lstStyle/>
          <a:p>
            <a:r>
              <a:rPr lang="en-US" sz="1200" dirty="0">
                <a:latin typeface="Consolas" charset="0"/>
                <a:ea typeface="Consolas" charset="0"/>
                <a:cs typeface="Consolas" charset="0"/>
              </a:rPr>
              <a:t>score[2]</a:t>
            </a:r>
          </a:p>
        </p:txBody>
      </p:sp>
      <p:sp>
        <p:nvSpPr>
          <p:cNvPr id="22" name="TextBox 21"/>
          <p:cNvSpPr txBox="1"/>
          <p:nvPr/>
        </p:nvSpPr>
        <p:spPr>
          <a:xfrm>
            <a:off x="7936950" y="3132469"/>
            <a:ext cx="864339" cy="276999"/>
          </a:xfrm>
          <a:prstGeom prst="rect">
            <a:avLst/>
          </a:prstGeom>
          <a:noFill/>
        </p:spPr>
        <p:txBody>
          <a:bodyPr wrap="none" rtlCol="0">
            <a:spAutoFit/>
          </a:bodyPr>
          <a:lstStyle/>
          <a:p>
            <a:r>
              <a:rPr lang="en-US" sz="1200" dirty="0">
                <a:latin typeface="Consolas" charset="0"/>
                <a:ea typeface="Consolas" charset="0"/>
                <a:cs typeface="Consolas" charset="0"/>
              </a:rPr>
              <a:t>score[3]</a:t>
            </a:r>
          </a:p>
        </p:txBody>
      </p:sp>
      <p:sp>
        <p:nvSpPr>
          <p:cNvPr id="23" name="TextBox 22"/>
          <p:cNvSpPr txBox="1"/>
          <p:nvPr/>
        </p:nvSpPr>
        <p:spPr>
          <a:xfrm>
            <a:off x="7936950" y="3409468"/>
            <a:ext cx="864339" cy="276999"/>
          </a:xfrm>
          <a:prstGeom prst="rect">
            <a:avLst/>
          </a:prstGeom>
          <a:noFill/>
        </p:spPr>
        <p:txBody>
          <a:bodyPr wrap="none" rtlCol="0">
            <a:spAutoFit/>
          </a:bodyPr>
          <a:lstStyle/>
          <a:p>
            <a:r>
              <a:rPr lang="en-US" sz="1200" dirty="0">
                <a:latin typeface="Consolas" charset="0"/>
                <a:ea typeface="Consolas" charset="0"/>
                <a:cs typeface="Consolas" charset="0"/>
              </a:rPr>
              <a:t>score[4]</a:t>
            </a:r>
          </a:p>
        </p:txBody>
      </p:sp>
      <p:sp>
        <p:nvSpPr>
          <p:cNvPr id="24" name="TextBox 23"/>
          <p:cNvSpPr txBox="1"/>
          <p:nvPr/>
        </p:nvSpPr>
        <p:spPr>
          <a:xfrm>
            <a:off x="6286494" y="4862326"/>
            <a:ext cx="300082" cy="276999"/>
          </a:xfrm>
          <a:prstGeom prst="rect">
            <a:avLst/>
          </a:prstGeom>
          <a:noFill/>
        </p:spPr>
        <p:txBody>
          <a:bodyPr wrap="none" rtlCol="0">
            <a:spAutoFit/>
          </a:bodyPr>
          <a:lstStyle/>
          <a:p>
            <a:r>
              <a:rPr lang="en-US" sz="1200" dirty="0"/>
              <a:t>…</a:t>
            </a:r>
          </a:p>
        </p:txBody>
      </p:sp>
      <p:sp>
        <p:nvSpPr>
          <p:cNvPr id="25" name="TextBox 24"/>
          <p:cNvSpPr txBox="1"/>
          <p:nvPr/>
        </p:nvSpPr>
        <p:spPr>
          <a:xfrm>
            <a:off x="7175529" y="4862326"/>
            <a:ext cx="300082" cy="276999"/>
          </a:xfrm>
          <a:prstGeom prst="rect">
            <a:avLst/>
          </a:prstGeom>
          <a:noFill/>
        </p:spPr>
        <p:txBody>
          <a:bodyPr wrap="none" rtlCol="0">
            <a:spAutoFit/>
          </a:bodyPr>
          <a:lstStyle/>
          <a:p>
            <a:r>
              <a:rPr lang="en-US" sz="1200" dirty="0"/>
              <a:t>…</a:t>
            </a:r>
          </a:p>
        </p:txBody>
      </p:sp>
      <p:sp>
        <p:nvSpPr>
          <p:cNvPr id="26" name="TextBox 25"/>
          <p:cNvSpPr txBox="1"/>
          <p:nvPr/>
        </p:nvSpPr>
        <p:spPr>
          <a:xfrm>
            <a:off x="8103204" y="3913656"/>
            <a:ext cx="864339" cy="461665"/>
          </a:xfrm>
          <a:prstGeom prst="rect">
            <a:avLst/>
          </a:prstGeom>
          <a:noFill/>
        </p:spPr>
        <p:txBody>
          <a:bodyPr wrap="none" rtlCol="0">
            <a:spAutoFit/>
          </a:bodyPr>
          <a:lstStyle/>
          <a:p>
            <a:r>
              <a:rPr lang="en-US" altLang="zh-CN" sz="1200" dirty="0">
                <a:latin typeface="Consolas" charset="0"/>
                <a:ea typeface="Consolas" charset="0"/>
                <a:cs typeface="Consolas" charset="0"/>
              </a:rPr>
              <a:t>average</a:t>
            </a:r>
          </a:p>
          <a:p>
            <a:r>
              <a:rPr lang="en-US" sz="1200" dirty="0">
                <a:latin typeface="Consolas" charset="0"/>
                <a:ea typeface="Consolas" charset="0"/>
                <a:cs typeface="Consolas" charset="0"/>
              </a:rPr>
              <a:t>(double)</a:t>
            </a:r>
          </a:p>
        </p:txBody>
      </p:sp>
      <p:sp>
        <p:nvSpPr>
          <p:cNvPr id="27" name="Right Brace 26"/>
          <p:cNvSpPr/>
          <p:nvPr/>
        </p:nvSpPr>
        <p:spPr>
          <a:xfrm>
            <a:off x="7936950" y="3764047"/>
            <a:ext cx="166254" cy="579858"/>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5559973" y="5264727"/>
            <a:ext cx="3255286" cy="107721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1600" dirty="0">
                <a:latin typeface="Avenir Next Condensed" charset="0"/>
                <a:ea typeface="Avenir Next Condensed" charset="0"/>
                <a:cs typeface="Avenir Next Condensed" charset="0"/>
              </a:rPr>
              <a:t>size of </a:t>
            </a:r>
            <a:r>
              <a:rPr lang="en-US" sz="1600" dirty="0">
                <a:latin typeface="Consolas" charset="0"/>
                <a:ea typeface="Consolas" charset="0"/>
                <a:cs typeface="Consolas" charset="0"/>
              </a:rPr>
              <a:t>score</a:t>
            </a:r>
            <a:r>
              <a:rPr lang="en-US" sz="1600" dirty="0">
                <a:latin typeface="Avenir Next Condensed" charset="0"/>
                <a:ea typeface="Avenir Next Condensed" charset="0"/>
                <a:cs typeface="Avenir Next Condensed" charset="0"/>
              </a:rPr>
              <a:t> is 5</a:t>
            </a:r>
            <a:br>
              <a:rPr lang="en-US" sz="1600" dirty="0">
                <a:latin typeface="Avenir Next Condensed" charset="0"/>
                <a:ea typeface="Avenir Next Condensed" charset="0"/>
                <a:cs typeface="Avenir Next Condensed" charset="0"/>
              </a:rPr>
            </a:br>
            <a:r>
              <a:rPr lang="en-US" sz="1600" dirty="0">
                <a:latin typeface="Avenir Next Condensed" charset="0"/>
                <a:ea typeface="Avenir Next Condensed" charset="0"/>
                <a:cs typeface="Avenir Next Condensed" charset="0"/>
              </a:rPr>
              <a:t>what if we write</a:t>
            </a:r>
            <a:br>
              <a:rPr lang="en-US" sz="1600" dirty="0">
                <a:latin typeface="Avenir Next Condensed" charset="0"/>
                <a:ea typeface="Avenir Next Condensed" charset="0"/>
                <a:cs typeface="Avenir Next Condensed" charset="0"/>
              </a:rPr>
            </a:br>
            <a:r>
              <a:rPr lang="en-US" sz="1600" b="1" dirty="0">
                <a:latin typeface="Consolas" charset="0"/>
                <a:ea typeface="Consolas" charset="0"/>
                <a:cs typeface="Consolas" charset="0"/>
              </a:rPr>
              <a:t>score[5] = 0</a:t>
            </a:r>
            <a:r>
              <a:rPr lang="en-US" sz="1600" dirty="0">
                <a:latin typeface="Avenir Next Condensed" charset="0"/>
                <a:ea typeface="Avenir Next Condensed" charset="0"/>
                <a:cs typeface="Avenir Next Condensed" charset="0"/>
              </a:rPr>
              <a:t>?</a:t>
            </a:r>
          </a:p>
          <a:p>
            <a:pPr algn="ctr"/>
            <a:r>
              <a:rPr lang="en-US" sz="1600" dirty="0">
                <a:latin typeface="Avenir Next Condensed" charset="0"/>
                <a:ea typeface="Avenir Next Condensed" charset="0"/>
                <a:cs typeface="Avenir Next Condensed" charset="0"/>
              </a:rPr>
              <a:t>Try in a program and see what happens</a:t>
            </a:r>
          </a:p>
        </p:txBody>
      </p:sp>
      <p:sp>
        <p:nvSpPr>
          <p:cNvPr id="29" name="TextBox 28"/>
          <p:cNvSpPr txBox="1"/>
          <p:nvPr/>
        </p:nvSpPr>
        <p:spPr>
          <a:xfrm>
            <a:off x="7164689" y="3714175"/>
            <a:ext cx="301686" cy="369332"/>
          </a:xfrm>
          <a:prstGeom prst="rect">
            <a:avLst/>
          </a:prstGeom>
          <a:noFill/>
        </p:spPr>
        <p:txBody>
          <a:bodyPr wrap="none" rtlCol="0">
            <a:spAutoFit/>
          </a:bodyPr>
          <a:lstStyle/>
          <a:p>
            <a:r>
              <a:rPr lang="en-US" dirty="0"/>
              <a:t>0</a:t>
            </a:r>
          </a:p>
        </p:txBody>
      </p:sp>
    </p:spTree>
    <p:extLst>
      <p:ext uri="{BB962C8B-B14F-4D97-AF65-F5344CB8AC3E}">
        <p14:creationId xmlns:p14="http://schemas.microsoft.com/office/powerpoint/2010/main" val="3942195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28" grpId="0" animBg="1"/>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Declaring an Array</a:t>
            </a:r>
          </a:p>
        </p:txBody>
      </p:sp>
      <p:sp>
        <p:nvSpPr>
          <p:cNvPr id="3" name="Content Placeholder 2"/>
          <p:cNvSpPr>
            <a:spLocks noGrp="1"/>
          </p:cNvSpPr>
          <p:nvPr>
            <p:ph idx="1"/>
          </p:nvPr>
        </p:nvSpPr>
        <p:spPr/>
        <p:txBody>
          <a:bodyPr>
            <a:normAutofit/>
          </a:bodyPr>
          <a:lstStyle/>
          <a:p>
            <a:r>
              <a:rPr lang="en-US" sz="2400" dirty="0"/>
              <a:t>An array </a:t>
            </a:r>
            <a:r>
              <a:rPr lang="en-US" sz="2400" dirty="0">
                <a:solidFill>
                  <a:schemeClr val="accent6">
                    <a:lumMod val="75000"/>
                  </a:schemeClr>
                </a:solidFill>
              </a:rPr>
              <a:t>declaration</a:t>
            </a:r>
            <a:r>
              <a:rPr lang="en-US" sz="2400" dirty="0"/>
              <a:t> specifies the </a:t>
            </a:r>
            <a:r>
              <a:rPr lang="en-US" sz="2400" dirty="0">
                <a:solidFill>
                  <a:schemeClr val="accent5">
                    <a:lumMod val="75000"/>
                  </a:schemeClr>
                </a:solidFill>
              </a:rPr>
              <a:t>base type</a:t>
            </a:r>
            <a:r>
              <a:rPr lang="en-US" sz="2400" dirty="0"/>
              <a:t>, the </a:t>
            </a:r>
            <a:r>
              <a:rPr lang="en-US" sz="2400" dirty="0">
                <a:solidFill>
                  <a:schemeClr val="accent5">
                    <a:lumMod val="75000"/>
                  </a:schemeClr>
                </a:solidFill>
              </a:rPr>
              <a:t>name</a:t>
            </a:r>
            <a:r>
              <a:rPr lang="en-US" sz="2400" dirty="0"/>
              <a:t> and the </a:t>
            </a:r>
            <a:r>
              <a:rPr lang="en-US" sz="2400" dirty="0">
                <a:solidFill>
                  <a:schemeClr val="accent5">
                    <a:lumMod val="75000"/>
                  </a:schemeClr>
                </a:solidFill>
              </a:rPr>
              <a:t>size</a:t>
            </a:r>
            <a:r>
              <a:rPr lang="en-US" sz="2400" dirty="0"/>
              <a:t> of the array</a:t>
            </a:r>
          </a:p>
          <a:p>
            <a:endParaRPr lang="en-US" sz="2400" dirty="0"/>
          </a:p>
          <a:p>
            <a:endParaRPr lang="en-US" sz="2400" dirty="0"/>
          </a:p>
          <a:p>
            <a:r>
              <a:rPr lang="en-US" dirty="0"/>
              <a:t>Arrays are </a:t>
            </a:r>
            <a:r>
              <a:rPr lang="en-US" b="1" dirty="0">
                <a:solidFill>
                  <a:schemeClr val="accent5">
                    <a:lumMod val="75000"/>
                  </a:schemeClr>
                </a:solidFill>
              </a:rPr>
              <a:t>static</a:t>
            </a:r>
            <a:r>
              <a:rPr lang="en-US" dirty="0"/>
              <a:t> entities in that their </a:t>
            </a:r>
            <a:r>
              <a:rPr lang="en-US" dirty="0">
                <a:solidFill>
                  <a:schemeClr val="accent6">
                    <a:lumMod val="75000"/>
                  </a:schemeClr>
                </a:solidFill>
              </a:rPr>
              <a:t>sizes cannot be changed </a:t>
            </a:r>
            <a:r>
              <a:rPr lang="en-US" dirty="0"/>
              <a:t>throughout program execution</a:t>
            </a:r>
          </a:p>
          <a:p>
            <a:r>
              <a:rPr lang="en-US" sz="2400" dirty="0"/>
              <a:t>Examples:</a:t>
            </a:r>
          </a:p>
          <a:p>
            <a:endParaRPr lang="en-US" sz="2400" dirty="0"/>
          </a:p>
          <a:p>
            <a:endParaRPr lang="en-US" sz="2400" dirty="0"/>
          </a:p>
          <a:p>
            <a:endParaRPr lang="en-US" sz="2400" dirty="0"/>
          </a:p>
          <a:p>
            <a:endParaRPr lang="en-US" dirty="0"/>
          </a:p>
        </p:txBody>
      </p:sp>
      <p:sp>
        <p:nvSpPr>
          <p:cNvPr id="5" name="Rectangle 4"/>
          <p:cNvSpPr/>
          <p:nvPr/>
        </p:nvSpPr>
        <p:spPr>
          <a:xfrm>
            <a:off x="3165763" y="2102531"/>
            <a:ext cx="5600409" cy="998290"/>
          </a:xfrm>
          <a:prstGeom prst="rect">
            <a:avLst/>
          </a:prstGeom>
          <a:solidFill>
            <a:schemeClr val="bg2"/>
          </a:solidFill>
          <a:effectLst/>
        </p:spPr>
        <p:style>
          <a:lnRef idx="1">
            <a:schemeClr val="dk1"/>
          </a:lnRef>
          <a:fillRef idx="2">
            <a:schemeClr val="dk1"/>
          </a:fillRef>
          <a:effectRef idx="1">
            <a:schemeClr val="dk1"/>
          </a:effectRef>
          <a:fontRef idx="minor">
            <a:schemeClr val="dk1"/>
          </a:fontRef>
        </p:style>
        <p:txBody>
          <a:bodyPr rtlCol="0" anchor="ctr"/>
          <a:lstStyle/>
          <a:p>
            <a:r>
              <a:rPr lang="en-US" sz="2000" b="1" dirty="0"/>
              <a:t>Syntax</a:t>
            </a:r>
          </a:p>
          <a:p>
            <a:r>
              <a:rPr lang="en-US" sz="2000" dirty="0">
                <a:solidFill>
                  <a:srgbClr val="0070C0"/>
                </a:solidFill>
              </a:rPr>
              <a:t>      	</a:t>
            </a:r>
            <a:r>
              <a:rPr lang="en-US" sz="2000" dirty="0" err="1">
                <a:solidFill>
                  <a:srgbClr val="0070C0"/>
                </a:solidFill>
              </a:rPr>
              <a:t>base_type</a:t>
            </a:r>
            <a:r>
              <a:rPr lang="en-US" sz="2000" dirty="0">
                <a:solidFill>
                  <a:srgbClr val="0070C0"/>
                </a:solidFill>
              </a:rPr>
              <a:t>	 </a:t>
            </a:r>
            <a:r>
              <a:rPr lang="en-US" sz="2000" dirty="0" err="1">
                <a:solidFill>
                  <a:schemeClr val="accent4"/>
                </a:solidFill>
              </a:rPr>
              <a:t>array_name</a:t>
            </a:r>
            <a:r>
              <a:rPr lang="en-US" sz="2000" dirty="0">
                <a:solidFill>
                  <a:srgbClr val="0070C0"/>
                </a:solidFill>
              </a:rPr>
              <a:t>[</a:t>
            </a:r>
            <a:r>
              <a:rPr lang="en-US" sz="2000" dirty="0">
                <a:solidFill>
                  <a:srgbClr val="E46C0A"/>
                </a:solidFill>
              </a:rPr>
              <a:t>size</a:t>
            </a:r>
            <a:r>
              <a:rPr lang="en-US" sz="2000" dirty="0">
                <a:solidFill>
                  <a:srgbClr val="0070C0"/>
                </a:solidFill>
              </a:rPr>
              <a:t>];</a:t>
            </a:r>
          </a:p>
        </p:txBody>
      </p:sp>
      <p:sp>
        <p:nvSpPr>
          <p:cNvPr id="6" name="Rectangle 5"/>
          <p:cNvSpPr/>
          <p:nvPr/>
        </p:nvSpPr>
        <p:spPr>
          <a:xfrm>
            <a:off x="712788" y="4592205"/>
            <a:ext cx="8013698" cy="1764145"/>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4488" algn="l"/>
                <a:tab pos="687388"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int</a:t>
            </a:r>
            <a:r>
              <a:rPr lang="en-US" dirty="0">
                <a:solidFill>
                  <a:schemeClr val="tx1"/>
                </a:solidFill>
                <a:latin typeface="Consolas" charset="0"/>
                <a:ea typeface="Consolas" charset="0"/>
                <a:cs typeface="Consolas" charset="0"/>
              </a:rPr>
              <a:t> </a:t>
            </a:r>
            <a:r>
              <a:rPr lang="en-US" b="1" dirty="0">
                <a:solidFill>
                  <a:schemeClr val="accent6">
                    <a:lumMod val="75000"/>
                  </a:schemeClr>
                </a:solidFill>
                <a:latin typeface="Consolas" charset="0"/>
                <a:ea typeface="Consolas" charset="0"/>
                <a:cs typeface="Consolas" charset="0"/>
              </a:rPr>
              <a:t>score[5]</a:t>
            </a:r>
            <a:r>
              <a:rPr lang="en-US" dirty="0">
                <a:solidFill>
                  <a:schemeClr val="tx1"/>
                </a:solidFill>
                <a:latin typeface="Consolas" charset="0"/>
                <a:ea typeface="Consolas" charset="0"/>
                <a:cs typeface="Consolas" charset="0"/>
              </a:rPr>
              <a:t>;			// an </a:t>
            </a:r>
            <a:r>
              <a:rPr lang="en-US" dirty="0" err="1">
                <a:solidFill>
                  <a:schemeClr val="tx1"/>
                </a:solidFill>
                <a:latin typeface="Consolas" charset="0"/>
                <a:ea typeface="Consolas" charset="0"/>
                <a:cs typeface="Consolas" charset="0"/>
              </a:rPr>
              <a:t>int</a:t>
            </a:r>
            <a:r>
              <a:rPr lang="en-US" dirty="0">
                <a:solidFill>
                  <a:schemeClr val="tx1"/>
                </a:solidFill>
                <a:latin typeface="Consolas" charset="0"/>
                <a:ea typeface="Consolas" charset="0"/>
                <a:cs typeface="Consolas" charset="0"/>
              </a:rPr>
              <a:t> array of 5 elements</a:t>
            </a:r>
          </a:p>
          <a:p>
            <a:pPr>
              <a:tabLst>
                <a:tab pos="344488" algn="l"/>
                <a:tab pos="687388" algn="l"/>
              </a:tabLst>
            </a:pPr>
            <a:r>
              <a:rPr lang="en-US" dirty="0">
                <a:solidFill>
                  <a:schemeClr val="tx1"/>
                </a:solidFill>
                <a:latin typeface="Consolas" charset="0"/>
                <a:ea typeface="Consolas" charset="0"/>
                <a:cs typeface="Consolas" charset="0"/>
              </a:rPr>
              <a:t>	char </a:t>
            </a:r>
            <a:r>
              <a:rPr lang="en-US" b="1" dirty="0">
                <a:solidFill>
                  <a:schemeClr val="accent6">
                    <a:lumMod val="75000"/>
                  </a:schemeClr>
                </a:solidFill>
                <a:latin typeface="Consolas" charset="0"/>
                <a:ea typeface="Consolas" charset="0"/>
                <a:cs typeface="Consolas" charset="0"/>
              </a:rPr>
              <a:t>grade[8]</a:t>
            </a:r>
            <a:r>
              <a:rPr lang="en-US" dirty="0">
                <a:solidFill>
                  <a:schemeClr val="tx1"/>
                </a:solidFill>
                <a:latin typeface="Consolas" charset="0"/>
                <a:ea typeface="Consolas" charset="0"/>
                <a:cs typeface="Consolas" charset="0"/>
              </a:rPr>
              <a:t>;			// a char array of 8 elements</a:t>
            </a:r>
          </a:p>
          <a:p>
            <a:pPr>
              <a:tabLst>
                <a:tab pos="344488" algn="l"/>
                <a:tab pos="687388" algn="l"/>
              </a:tabLst>
            </a:pPr>
            <a:r>
              <a:rPr lang="en-US" dirty="0">
                <a:solidFill>
                  <a:schemeClr val="tx1"/>
                </a:solidFill>
                <a:latin typeface="Consolas" charset="0"/>
                <a:ea typeface="Consolas" charset="0"/>
                <a:cs typeface="Consolas" charset="0"/>
              </a:rPr>
              <a:t>	double </a:t>
            </a:r>
            <a:r>
              <a:rPr lang="en-US" b="1" dirty="0" err="1">
                <a:solidFill>
                  <a:schemeClr val="accent6">
                    <a:lumMod val="75000"/>
                  </a:schemeClr>
                </a:solidFill>
                <a:latin typeface="Consolas" charset="0"/>
                <a:ea typeface="Consolas" charset="0"/>
                <a:cs typeface="Consolas" charset="0"/>
              </a:rPr>
              <a:t>gpa</a:t>
            </a:r>
            <a:r>
              <a:rPr lang="en-US" b="1" dirty="0">
                <a:solidFill>
                  <a:schemeClr val="accent6">
                    <a:lumMod val="75000"/>
                  </a:schemeClr>
                </a:solidFill>
                <a:latin typeface="Consolas" charset="0"/>
                <a:ea typeface="Consolas" charset="0"/>
                <a:cs typeface="Consolas" charset="0"/>
              </a:rPr>
              <a:t>[3]</a:t>
            </a:r>
            <a:r>
              <a:rPr lang="en-US" dirty="0">
                <a:solidFill>
                  <a:schemeClr val="tx1"/>
                </a:solidFill>
                <a:latin typeface="Consolas" charset="0"/>
                <a:ea typeface="Consolas" charset="0"/>
                <a:cs typeface="Consolas" charset="0"/>
              </a:rPr>
              <a:t>;			// a double array of 3 elements</a:t>
            </a:r>
          </a:p>
          <a:p>
            <a:pPr>
              <a:tabLst>
                <a:tab pos="344488" algn="l"/>
                <a:tab pos="687388" algn="l"/>
              </a:tabLst>
            </a:pPr>
            <a:endParaRPr lang="en-US" dirty="0">
              <a:solidFill>
                <a:schemeClr val="tx1"/>
              </a:solidFill>
              <a:latin typeface="Consolas" charset="0"/>
              <a:ea typeface="Consolas" charset="0"/>
              <a:cs typeface="Consolas" charset="0"/>
            </a:endParaRPr>
          </a:p>
          <a:p>
            <a:pPr>
              <a:tabLst>
                <a:tab pos="344488" algn="l"/>
                <a:tab pos="687388" algn="l"/>
              </a:tabLst>
            </a:pPr>
            <a:r>
              <a:rPr lang="en-US" dirty="0">
                <a:solidFill>
                  <a:schemeClr val="tx1"/>
                </a:solidFill>
                <a:latin typeface="Consolas" charset="0"/>
                <a:ea typeface="Consolas" charset="0"/>
                <a:cs typeface="Consolas" charset="0"/>
              </a:rPr>
              <a:t>	// </a:t>
            </a:r>
            <a:r>
              <a:rPr lang="en-US" dirty="0">
                <a:latin typeface="Consolas" charset="0"/>
                <a:ea typeface="Consolas" charset="0"/>
                <a:cs typeface="Consolas" charset="0"/>
              </a:rPr>
              <a:t>Arrays and regular variables can be declared together</a:t>
            </a:r>
            <a:endParaRPr lang="en-US" dirty="0">
              <a:solidFill>
                <a:schemeClr val="tx1"/>
              </a:solidFill>
              <a:latin typeface="Consolas" charset="0"/>
              <a:ea typeface="Consolas" charset="0"/>
              <a:cs typeface="Consolas" charset="0"/>
            </a:endParaRPr>
          </a:p>
          <a:p>
            <a:pPr>
              <a:tabLst>
                <a:tab pos="344488" algn="l"/>
                <a:tab pos="687388"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int</a:t>
            </a:r>
            <a:r>
              <a:rPr lang="en-US" dirty="0">
                <a:solidFill>
                  <a:schemeClr val="tx1"/>
                </a:solidFill>
                <a:latin typeface="Consolas" charset="0"/>
                <a:ea typeface="Consolas" charset="0"/>
                <a:cs typeface="Consolas" charset="0"/>
              </a:rPr>
              <a:t> </a:t>
            </a:r>
            <a:r>
              <a:rPr lang="en-US" dirty="0" err="1">
                <a:solidFill>
                  <a:schemeClr val="accent5">
                    <a:lumMod val="75000"/>
                  </a:schemeClr>
                </a:solidFill>
                <a:latin typeface="Consolas" charset="0"/>
                <a:ea typeface="Consolas" charset="0"/>
                <a:cs typeface="Consolas" charset="0"/>
              </a:rPr>
              <a:t>max_score</a:t>
            </a:r>
            <a:r>
              <a:rPr lang="en-US" dirty="0">
                <a:solidFill>
                  <a:schemeClr val="tx1"/>
                </a:solidFill>
                <a:latin typeface="Consolas" charset="0"/>
                <a:ea typeface="Consolas" charset="0"/>
                <a:cs typeface="Consolas" charset="0"/>
              </a:rPr>
              <a:t>, </a:t>
            </a:r>
            <a:r>
              <a:rPr lang="en-US" dirty="0" err="1">
                <a:solidFill>
                  <a:schemeClr val="accent5">
                    <a:lumMod val="75000"/>
                  </a:schemeClr>
                </a:solidFill>
                <a:latin typeface="Consolas" charset="0"/>
                <a:ea typeface="Consolas" charset="0"/>
                <a:cs typeface="Consolas" charset="0"/>
              </a:rPr>
              <a:t>min_score</a:t>
            </a:r>
            <a:r>
              <a:rPr lang="en-US" dirty="0">
                <a:solidFill>
                  <a:schemeClr val="tx1"/>
                </a:solidFill>
                <a:latin typeface="Consolas" charset="0"/>
                <a:ea typeface="Consolas" charset="0"/>
                <a:cs typeface="Consolas" charset="0"/>
              </a:rPr>
              <a:t>, </a:t>
            </a:r>
            <a:r>
              <a:rPr lang="en-US" b="1" dirty="0">
                <a:solidFill>
                  <a:schemeClr val="accent6">
                    <a:lumMod val="75000"/>
                  </a:schemeClr>
                </a:solidFill>
                <a:latin typeface="Consolas" charset="0"/>
                <a:ea typeface="Consolas" charset="0"/>
                <a:cs typeface="Consolas" charset="0"/>
              </a:rPr>
              <a:t>score[5]</a:t>
            </a:r>
            <a:r>
              <a:rPr lang="en-US" dirty="0">
                <a:solidFill>
                  <a:schemeClr val="tx1"/>
                </a:solidFill>
                <a:latin typeface="Consolas" charset="0"/>
                <a:ea typeface="Consolas" charset="0"/>
                <a:cs typeface="Consolas" charset="0"/>
              </a:rPr>
              <a:t>, </a:t>
            </a:r>
            <a:r>
              <a:rPr lang="en-US" dirty="0" err="1">
                <a:solidFill>
                  <a:schemeClr val="accent5">
                    <a:lumMod val="75000"/>
                  </a:schemeClr>
                </a:solidFill>
                <a:latin typeface="Consolas" charset="0"/>
                <a:ea typeface="Consolas" charset="0"/>
                <a:cs typeface="Consolas" charset="0"/>
              </a:rPr>
              <a:t>passing_score</a:t>
            </a:r>
            <a:r>
              <a:rPr lang="en-US" dirty="0">
                <a:solidFill>
                  <a:schemeClr val="tx1"/>
                </a:solidFill>
                <a:latin typeface="Consolas" charset="0"/>
                <a:ea typeface="Consolas" charset="0"/>
                <a:cs typeface="Consolas" charset="0"/>
              </a:rPr>
              <a:t>; </a:t>
            </a:r>
          </a:p>
        </p:txBody>
      </p:sp>
      <p:sp>
        <p:nvSpPr>
          <p:cNvPr id="8" name="Slide Number Placeholder 7"/>
          <p:cNvSpPr>
            <a:spLocks noGrp="1"/>
          </p:cNvSpPr>
          <p:nvPr>
            <p:ph type="sldNum" sz="quarter" idx="12"/>
          </p:nvPr>
        </p:nvSpPr>
        <p:spPr/>
        <p:txBody>
          <a:bodyPr/>
          <a:lstStyle/>
          <a:p>
            <a:fld id="{A2D5F323-9395-A24C-8003-89F99F5948AE}" type="slidenum">
              <a:rPr lang="en-US" smtClean="0"/>
              <a:pPr/>
              <a:t>9</a:t>
            </a:fld>
            <a:endParaRPr lang="en-US"/>
          </a:p>
        </p:txBody>
      </p:sp>
    </p:spTree>
    <p:extLst>
      <p:ext uri="{BB962C8B-B14F-4D97-AF65-F5344CB8AC3E}">
        <p14:creationId xmlns:p14="http://schemas.microsoft.com/office/powerpoint/2010/main" val="1664087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3">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13276</TotalTime>
  <Words>4226</Words>
  <Application>Microsoft Macintosh PowerPoint</Application>
  <PresentationFormat>On-screen Show (4:3)</PresentationFormat>
  <Paragraphs>521</Paragraphs>
  <Slides>36</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Zapf Dingbats</vt:lpstr>
      <vt:lpstr>Arial</vt:lpstr>
      <vt:lpstr>Avenir Book</vt:lpstr>
      <vt:lpstr>Avenir Next</vt:lpstr>
      <vt:lpstr>Avenir Next Condensed</vt:lpstr>
      <vt:lpstr>Calibri</vt:lpstr>
      <vt:lpstr>Calibri Light</vt:lpstr>
      <vt:lpstr>Chalkduster</vt:lpstr>
      <vt:lpstr>Consolas</vt:lpstr>
      <vt:lpstr>1_Office Theme</vt:lpstr>
      <vt:lpstr>Module 5 Guidance Notes (5.5)  Arrays</vt:lpstr>
      <vt:lpstr>What are we going to learn?</vt:lpstr>
      <vt:lpstr>Recommended Readings</vt:lpstr>
      <vt:lpstr>Handling Data of the Same Type</vt:lpstr>
      <vt:lpstr>Arrays</vt:lpstr>
      <vt:lpstr>Arrays</vt:lpstr>
      <vt:lpstr>Indexes of Array Elements</vt:lpstr>
      <vt:lpstr>Indexes of Array Elements</vt:lpstr>
      <vt:lpstr>Declaring an Array</vt:lpstr>
      <vt:lpstr>Initialization with Initializer List </vt:lpstr>
      <vt:lpstr>Initialization with Initializer List </vt:lpstr>
      <vt:lpstr>Initialization with Initializer List </vt:lpstr>
      <vt:lpstr>PowerPoint Presentation</vt:lpstr>
      <vt:lpstr>Initialization with a Loop</vt:lpstr>
      <vt:lpstr>Using an Array</vt:lpstr>
      <vt:lpstr>Example 1</vt:lpstr>
      <vt:lpstr>Example 2</vt:lpstr>
      <vt:lpstr>Example 2</vt:lpstr>
      <vt:lpstr>Exercises</vt:lpstr>
      <vt:lpstr>Passing Array Elements to Functions</vt:lpstr>
      <vt:lpstr>Passing Array Elements to Functions</vt:lpstr>
      <vt:lpstr>Passing Arrays to Functions</vt:lpstr>
      <vt:lpstr>Passing Arrays to Functions</vt:lpstr>
      <vt:lpstr>Passing Arrays to Functions</vt:lpstr>
      <vt:lpstr>Passing Arrays to Functions</vt:lpstr>
      <vt:lpstr>Passing Arrays to Functions</vt:lpstr>
      <vt:lpstr>Programming Problems</vt:lpstr>
      <vt:lpstr>Problem 1</vt:lpstr>
      <vt:lpstr>Problem 2</vt:lpstr>
      <vt:lpstr>Problem 3</vt:lpstr>
      <vt:lpstr>Problem 4</vt:lpstr>
      <vt:lpstr>Problem 5</vt:lpstr>
      <vt:lpstr>Problem 6</vt:lpstr>
      <vt:lpstr>CHALLENGES</vt:lpstr>
      <vt:lpstr>Challenge 1</vt:lpstr>
      <vt:lpstr>Challenge 2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ENGG1112 Computer Programming and Applications</dc:title>
  <dc:subject/>
  <dc:creator>Macbook Pro 2014</dc:creator>
  <cp:keywords/>
  <dc:description/>
  <cp:lastModifiedBy>lykchoi</cp:lastModifiedBy>
  <cp:revision>668</cp:revision>
  <cp:lastPrinted>2017-09-13T13:37:06Z</cp:lastPrinted>
  <dcterms:created xsi:type="dcterms:W3CDTF">2014-07-29T08:55:03Z</dcterms:created>
  <dcterms:modified xsi:type="dcterms:W3CDTF">2021-02-18T07:17:08Z</dcterms:modified>
  <cp:category/>
</cp:coreProperties>
</file>