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51"/>
  </p:notesMasterIdLst>
  <p:handoutMasterIdLst>
    <p:handoutMasterId r:id="rId52"/>
  </p:handoutMasterIdLst>
  <p:sldIdLst>
    <p:sldId id="256" r:id="rId2"/>
    <p:sldId id="535" r:id="rId3"/>
    <p:sldId id="510" r:id="rId4"/>
    <p:sldId id="511" r:id="rId5"/>
    <p:sldId id="512" r:id="rId6"/>
    <p:sldId id="410" r:id="rId7"/>
    <p:sldId id="411" r:id="rId8"/>
    <p:sldId id="412" r:id="rId9"/>
    <p:sldId id="413" r:id="rId10"/>
    <p:sldId id="414" r:id="rId11"/>
    <p:sldId id="415" r:id="rId12"/>
    <p:sldId id="416" r:id="rId13"/>
    <p:sldId id="533" r:id="rId14"/>
    <p:sldId id="534" r:id="rId15"/>
    <p:sldId id="417" r:id="rId16"/>
    <p:sldId id="418" r:id="rId17"/>
    <p:sldId id="419" r:id="rId18"/>
    <p:sldId id="420" r:id="rId19"/>
    <p:sldId id="421" r:id="rId20"/>
    <p:sldId id="422" r:id="rId21"/>
    <p:sldId id="423" r:id="rId22"/>
    <p:sldId id="480" r:id="rId23"/>
    <p:sldId id="482" r:id="rId24"/>
    <p:sldId id="521" r:id="rId25"/>
    <p:sldId id="522" r:id="rId26"/>
    <p:sldId id="523" r:id="rId27"/>
    <p:sldId id="524" r:id="rId28"/>
    <p:sldId id="525" r:id="rId29"/>
    <p:sldId id="529" r:id="rId30"/>
    <p:sldId id="520" r:id="rId31"/>
    <p:sldId id="526" r:id="rId32"/>
    <p:sldId id="527" r:id="rId33"/>
    <p:sldId id="528" r:id="rId34"/>
    <p:sldId id="530" r:id="rId35"/>
    <p:sldId id="531" r:id="rId36"/>
    <p:sldId id="532" r:id="rId37"/>
    <p:sldId id="513" r:id="rId38"/>
    <p:sldId id="424" r:id="rId39"/>
    <p:sldId id="425" r:id="rId40"/>
    <p:sldId id="514" r:id="rId41"/>
    <p:sldId id="427" r:id="rId42"/>
    <p:sldId id="428" r:id="rId43"/>
    <p:sldId id="429" r:id="rId44"/>
    <p:sldId id="515" r:id="rId45"/>
    <p:sldId id="431" r:id="rId46"/>
    <p:sldId id="397" r:id="rId47"/>
    <p:sldId id="396" r:id="rId48"/>
    <p:sldId id="449" r:id="rId49"/>
    <p:sldId id="398"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535"/>
            <p14:sldId id="510"/>
            <p14:sldId id="511"/>
            <p14:sldId id="512"/>
            <p14:sldId id="410"/>
            <p14:sldId id="411"/>
            <p14:sldId id="412"/>
            <p14:sldId id="413"/>
            <p14:sldId id="414"/>
            <p14:sldId id="415"/>
            <p14:sldId id="416"/>
            <p14:sldId id="533"/>
            <p14:sldId id="534"/>
            <p14:sldId id="417"/>
            <p14:sldId id="418"/>
            <p14:sldId id="419"/>
            <p14:sldId id="420"/>
            <p14:sldId id="421"/>
            <p14:sldId id="422"/>
            <p14:sldId id="423"/>
            <p14:sldId id="480"/>
            <p14:sldId id="482"/>
            <p14:sldId id="521"/>
            <p14:sldId id="522"/>
            <p14:sldId id="523"/>
            <p14:sldId id="524"/>
            <p14:sldId id="525"/>
            <p14:sldId id="529"/>
            <p14:sldId id="520"/>
            <p14:sldId id="526"/>
            <p14:sldId id="527"/>
            <p14:sldId id="528"/>
            <p14:sldId id="530"/>
            <p14:sldId id="531"/>
            <p14:sldId id="532"/>
            <p14:sldId id="513"/>
            <p14:sldId id="424"/>
            <p14:sldId id="425"/>
            <p14:sldId id="514"/>
            <p14:sldId id="427"/>
            <p14:sldId id="428"/>
            <p14:sldId id="429"/>
            <p14:sldId id="515"/>
            <p14:sldId id="431"/>
            <p14:sldId id="397"/>
            <p14:sldId id="396"/>
            <p14:sldId id="449"/>
            <p14:sldId id="3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2517"/>
  </p:normalViewPr>
  <p:slideViewPr>
    <p:cSldViewPr snapToGrid="0" snapToObjects="1">
      <p:cViewPr varScale="1">
        <p:scale>
          <a:sx n="114" d="100"/>
          <a:sy n="114" d="100"/>
        </p:scale>
        <p:origin x="100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3/15/21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3/15/21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3</a:t>
            </a:fld>
            <a:endParaRPr lang="en-US"/>
          </a:p>
        </p:txBody>
      </p:sp>
    </p:spTree>
    <p:extLst>
      <p:ext uri="{BB962C8B-B14F-4D97-AF65-F5344CB8AC3E}">
        <p14:creationId xmlns:p14="http://schemas.microsoft.com/office/powerpoint/2010/main" val="184153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4</a:t>
            </a:fld>
            <a:endParaRPr lang="en-US"/>
          </a:p>
        </p:txBody>
      </p:sp>
    </p:spTree>
    <p:extLst>
      <p:ext uri="{BB962C8B-B14F-4D97-AF65-F5344CB8AC3E}">
        <p14:creationId xmlns:p14="http://schemas.microsoft.com/office/powerpoint/2010/main" val="423853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47</a:t>
            </a:fld>
            <a:endParaRPr lang="en-US"/>
          </a:p>
        </p:txBody>
      </p:sp>
    </p:spTree>
    <p:extLst>
      <p:ext uri="{BB962C8B-B14F-4D97-AF65-F5344CB8AC3E}">
        <p14:creationId xmlns:p14="http://schemas.microsoft.com/office/powerpoint/2010/main" val="179462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48</a:t>
            </a:fld>
            <a:endParaRPr lang="en-US"/>
          </a:p>
        </p:txBody>
      </p:sp>
    </p:spTree>
    <p:extLst>
      <p:ext uri="{BB962C8B-B14F-4D97-AF65-F5344CB8AC3E}">
        <p14:creationId xmlns:p14="http://schemas.microsoft.com/office/powerpoint/2010/main" val="2969153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data-structure-alignm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spcBef>
                <a:spcPts val="600"/>
              </a:spcBef>
              <a:spcAft>
                <a:spcPts val="600"/>
              </a:spcAft>
            </a:pPr>
            <a:r>
              <a:rPr lang="en-US" sz="1800" dirty="0"/>
              <a:t>Module 7 Guidance Notes (7.2)</a:t>
            </a:r>
            <a:br>
              <a:rPr lang="en-US" sz="1800" dirty="0"/>
            </a:br>
            <a:br>
              <a:rPr lang="en-US" sz="1800" dirty="0"/>
            </a:br>
            <a:r>
              <a:rPr lang="en-US" sz="4800" dirty="0"/>
              <a:t>Structs</a:t>
            </a:r>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ENGG1340/COMP2113</a:t>
            </a:r>
            <a:br>
              <a:rPr lang="en-US" sz="1200" dirty="0"/>
            </a:br>
            <a:r>
              <a:rPr lang="en-US" sz="1600" dirty="0"/>
              <a:t>Computer Programming II/Programming Technologies</a:t>
            </a:r>
            <a:br>
              <a:rPr lang="en-US" sz="1800" dirty="0"/>
            </a:b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lstStyle/>
          <a:p>
            <a:r>
              <a:rPr lang="en-US" dirty="0"/>
              <a:t>Structure variables do not work with arithmetic (</a:t>
            </a:r>
            <a:r>
              <a:rPr lang="en-US" dirty="0">
                <a:latin typeface="Menlo" pitchFamily="49" charset="0"/>
                <a:ea typeface="Menlo" pitchFamily="49" charset="0"/>
                <a:cs typeface="Menlo" pitchFamily="49" charset="0"/>
              </a:rPr>
              <a:t>+</a:t>
            </a:r>
            <a:r>
              <a:rPr lang="en-US" dirty="0"/>
              <a:t>/</a:t>
            </a:r>
            <a:r>
              <a:rPr lang="en-US" dirty="0">
                <a:latin typeface="Menlo" pitchFamily="49" charset="0"/>
                <a:ea typeface="Menlo" pitchFamily="49" charset="0"/>
                <a:cs typeface="Menlo" pitchFamily="49" charset="0"/>
              </a:rPr>
              <a:t>-</a:t>
            </a:r>
            <a:r>
              <a:rPr lang="en-US" dirty="0"/>
              <a:t>), relational (</a:t>
            </a:r>
            <a:r>
              <a:rPr lang="en-US" dirty="0">
                <a:latin typeface="Menlo" pitchFamily="49" charset="0"/>
                <a:ea typeface="Menlo" pitchFamily="49" charset="0"/>
                <a:cs typeface="Menlo" pitchFamily="49" charset="0"/>
              </a:rPr>
              <a:t>&gt;</a:t>
            </a:r>
            <a:r>
              <a:rPr lang="en-US" dirty="0"/>
              <a:t>/</a:t>
            </a:r>
            <a:r>
              <a:rPr lang="en-US" dirty="0">
                <a:latin typeface="Menlo" pitchFamily="49" charset="0"/>
                <a:ea typeface="Menlo" pitchFamily="49" charset="0"/>
                <a:cs typeface="Menlo" pitchFamily="49" charset="0"/>
              </a:rPr>
              <a:t>&lt;</a:t>
            </a:r>
            <a:r>
              <a:rPr lang="en-US" dirty="0"/>
              <a:t>), equality (</a:t>
            </a:r>
            <a:r>
              <a:rPr lang="en-US" dirty="0">
                <a:latin typeface="Menlo" pitchFamily="49" charset="0"/>
                <a:ea typeface="Menlo" pitchFamily="49" charset="0"/>
                <a:cs typeface="Menlo" pitchFamily="49" charset="0"/>
              </a:rPr>
              <a:t>==</a:t>
            </a:r>
            <a:r>
              <a:rPr lang="en-US" dirty="0"/>
              <a:t>) and logical operators (</a:t>
            </a:r>
            <a:r>
              <a:rPr lang="en-US" dirty="0">
                <a:latin typeface="Menlo" pitchFamily="49" charset="0"/>
                <a:ea typeface="Menlo" pitchFamily="49" charset="0"/>
                <a:cs typeface="Menlo" pitchFamily="49" charset="0"/>
              </a:rPr>
              <a:t>&amp;&amp;</a:t>
            </a:r>
            <a:r>
              <a:rPr lang="en-US" dirty="0"/>
              <a:t>/</a:t>
            </a:r>
            <a:r>
              <a:rPr lang="en-US" dirty="0">
                <a:latin typeface="Menlo" pitchFamily="49" charset="0"/>
                <a:ea typeface="Menlo" pitchFamily="49" charset="0"/>
                <a:cs typeface="Menlo" pitchFamily="49" charset="0"/>
              </a:rPr>
              <a:t>||</a:t>
            </a:r>
            <a:r>
              <a:rPr lang="en-US" dirty="0"/>
              <a:t>) by default</a:t>
            </a:r>
          </a:p>
          <a:p>
            <a:pPr lvl="1"/>
            <a:r>
              <a:rPr lang="en-US" dirty="0"/>
              <a:t>because struct is user-defined</a:t>
            </a:r>
          </a:p>
          <a:p>
            <a:r>
              <a:rPr lang="en-US" dirty="0"/>
              <a:t>All expressions below are therefore invalid</a:t>
            </a:r>
          </a:p>
          <a:p>
            <a:endParaRPr lang="en-US" dirty="0"/>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10</a:t>
            </a:fld>
            <a:endParaRPr lang="en-US"/>
          </a:p>
        </p:txBody>
      </p:sp>
      <p:sp>
        <p:nvSpPr>
          <p:cNvPr id="6" name="Rectangle 5"/>
          <p:cNvSpPr/>
          <p:nvPr/>
        </p:nvSpPr>
        <p:spPr>
          <a:xfrm>
            <a:off x="989150" y="3849624"/>
            <a:ext cx="6814391" cy="222638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Point pt1 = {1.0, 2.0}, pt2 = {3.0, 5.0}; </a:t>
            </a:r>
          </a:p>
          <a:p>
            <a:endParaRPr lang="en-US" dirty="0">
              <a:solidFill>
                <a:schemeClr val="tx1"/>
              </a:solidFill>
              <a:latin typeface="Consolas" charset="0"/>
              <a:ea typeface="Consolas" charset="0"/>
              <a:cs typeface="Consolas" charset="0"/>
            </a:endParaRPr>
          </a:p>
          <a:p>
            <a:r>
              <a:rPr lang="en-US" dirty="0">
                <a:solidFill>
                  <a:schemeClr val="tx1"/>
                </a:solidFill>
                <a:latin typeface="Consolas" charset="0"/>
                <a:ea typeface="Consolas" charset="0"/>
                <a:cs typeface="Consolas" charset="0"/>
              </a:rPr>
              <a:t>Point pt3 = pt1 </a:t>
            </a:r>
            <a:r>
              <a:rPr lang="en-US" b="1" dirty="0">
                <a:solidFill>
                  <a:schemeClr val="accent6">
                    <a:lumMod val="75000"/>
                  </a:schemeClr>
                </a:solidFill>
                <a:latin typeface="Consolas" charset="0"/>
                <a:ea typeface="Consolas" charset="0"/>
                <a:cs typeface="Consolas" charset="0"/>
              </a:rPr>
              <a:t>+</a:t>
            </a:r>
            <a:r>
              <a:rPr lang="en-US" dirty="0">
                <a:solidFill>
                  <a:schemeClr val="tx1"/>
                </a:solidFill>
                <a:latin typeface="Consolas" charset="0"/>
                <a:ea typeface="Consolas" charset="0"/>
                <a:cs typeface="Consolas" charset="0"/>
              </a:rPr>
              <a:t> pt2; </a:t>
            </a:r>
          </a:p>
          <a:p>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b = pt1 </a:t>
            </a:r>
            <a:r>
              <a:rPr lang="en-US" b="1" dirty="0">
                <a:solidFill>
                  <a:schemeClr val="accent6">
                    <a:lumMod val="75000"/>
                  </a:schemeClr>
                </a:solidFill>
                <a:latin typeface="Consolas" charset="0"/>
                <a:ea typeface="Consolas" charset="0"/>
                <a:cs typeface="Consolas" charset="0"/>
              </a:rPr>
              <a:t>&gt;</a:t>
            </a:r>
            <a:r>
              <a:rPr lang="en-US" dirty="0">
                <a:solidFill>
                  <a:schemeClr val="tx1"/>
                </a:solidFill>
                <a:latin typeface="Consolas" charset="0"/>
                <a:ea typeface="Consolas" charset="0"/>
                <a:cs typeface="Consolas" charset="0"/>
              </a:rPr>
              <a:t> pt2; </a:t>
            </a:r>
          </a:p>
          <a:p>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c = pt1 </a:t>
            </a:r>
            <a:r>
              <a:rPr lang="en-US" b="1" dirty="0">
                <a:solidFill>
                  <a:schemeClr val="accent6">
                    <a:lumMod val="75000"/>
                  </a:schemeClr>
                </a:solidFill>
                <a:latin typeface="Consolas" charset="0"/>
                <a:ea typeface="Consolas" charset="0"/>
                <a:cs typeface="Consolas" charset="0"/>
              </a:rPr>
              <a:t>==</a:t>
            </a:r>
            <a:r>
              <a:rPr lang="en-US" dirty="0">
                <a:solidFill>
                  <a:schemeClr val="tx1"/>
                </a:solidFill>
                <a:latin typeface="Consolas" charset="0"/>
                <a:ea typeface="Consolas" charset="0"/>
                <a:cs typeface="Consolas" charset="0"/>
              </a:rPr>
              <a:t> pt2; </a:t>
            </a:r>
          </a:p>
          <a:p>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d = pt1 </a:t>
            </a:r>
            <a:r>
              <a:rPr lang="en-US" b="1" dirty="0">
                <a:solidFill>
                  <a:schemeClr val="accent6">
                    <a:lumMod val="75000"/>
                  </a:schemeClr>
                </a:solidFill>
                <a:latin typeface="Consolas" charset="0"/>
                <a:ea typeface="Consolas" charset="0"/>
                <a:cs typeface="Consolas" charset="0"/>
              </a:rPr>
              <a:t>&amp;&amp;</a:t>
            </a:r>
            <a:r>
              <a:rPr lang="en-US" dirty="0">
                <a:solidFill>
                  <a:schemeClr val="tx1"/>
                </a:solidFill>
                <a:latin typeface="Consolas" charset="0"/>
                <a:ea typeface="Consolas" charset="0"/>
                <a:cs typeface="Consolas" charset="0"/>
              </a:rPr>
              <a:t> pt2; </a:t>
            </a:r>
            <a:endParaRPr lang="en-US" dirty="0">
              <a:latin typeface="Consolas" charset="0"/>
              <a:ea typeface="Consolas" charset="0"/>
              <a:cs typeface="Consolas" charset="0"/>
            </a:endParaRPr>
          </a:p>
        </p:txBody>
      </p:sp>
      <p:sp>
        <p:nvSpPr>
          <p:cNvPr id="7" name="TextBox 6"/>
          <p:cNvSpPr txBox="1"/>
          <p:nvPr/>
        </p:nvSpPr>
        <p:spPr>
          <a:xfrm>
            <a:off x="3759852" y="4482353"/>
            <a:ext cx="901209" cy="1446550"/>
          </a:xfrm>
          <a:prstGeom prst="rect">
            <a:avLst/>
          </a:prstGeom>
          <a:noFill/>
          <a:effectLst/>
        </p:spPr>
        <p:txBody>
          <a:bodyPr wrap="none" rtlCol="0">
            <a:spAutoFit/>
          </a:bodyPr>
          <a:lstStyle/>
          <a:p>
            <a:r>
              <a:rPr lang="en-US" sz="8800" dirty="0">
                <a:solidFill>
                  <a:srgbClr val="FF0000"/>
                </a:solidFill>
                <a:sym typeface="Wingdings"/>
              </a:rPr>
              <a:t></a:t>
            </a:r>
            <a:endParaRPr lang="en-US" sz="8800" dirty="0">
              <a:solidFill>
                <a:srgbClr val="FF0000"/>
              </a:solidFill>
            </a:endParaRPr>
          </a:p>
        </p:txBody>
      </p:sp>
      <p:sp>
        <p:nvSpPr>
          <p:cNvPr id="8" name="Rounded Rectangle 7"/>
          <p:cNvSpPr/>
          <p:nvPr/>
        </p:nvSpPr>
        <p:spPr>
          <a:xfrm>
            <a:off x="5620498" y="5042783"/>
            <a:ext cx="2843493" cy="886120"/>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The only operator that we may use is the assignment (</a:t>
            </a:r>
            <a:r>
              <a:rPr lang="en-US" sz="1400" dirty="0">
                <a:latin typeface="Menlo" pitchFamily="49" charset="0"/>
                <a:ea typeface="Menlo" pitchFamily="49" charset="0"/>
                <a:cs typeface="Menlo" pitchFamily="49" charset="0"/>
              </a:rPr>
              <a:t>=</a:t>
            </a:r>
            <a:r>
              <a:rPr lang="en-US" sz="1600" dirty="0">
                <a:latin typeface="Avenir Next Condensed" charset="0"/>
                <a:ea typeface="Avenir Next Condensed" charset="0"/>
                <a:cs typeface="Avenir Next Condensed" charset="0"/>
              </a:rPr>
              <a:t>)</a:t>
            </a:r>
            <a:r>
              <a:rPr lang="en-US" sz="1400" dirty="0">
                <a:latin typeface="Segoe Print" pitchFamily="2" charset="0"/>
              </a:rPr>
              <a:t> </a:t>
            </a:r>
            <a:r>
              <a:rPr lang="en-US" sz="1600" dirty="0">
                <a:latin typeface="Avenir Next Condensed" charset="0"/>
                <a:ea typeface="Avenir Next Condensed" charset="0"/>
                <a:cs typeface="Avenir Next Condensed" charset="0"/>
              </a:rPr>
              <a:t>operator</a:t>
            </a:r>
          </a:p>
        </p:txBody>
      </p:sp>
    </p:spTree>
    <p:extLst>
      <p:ext uri="{BB962C8B-B14F-4D97-AF65-F5344CB8AC3E}">
        <p14:creationId xmlns:p14="http://schemas.microsoft.com/office/powerpoint/2010/main" val="419049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The assignment operator = can be used for copying a </a:t>
            </a:r>
            <a:r>
              <a:rPr lang="en-US" dirty="0" err="1"/>
              <a:t>struct</a:t>
            </a:r>
            <a:r>
              <a:rPr lang="en-US" dirty="0"/>
              <a:t> to another</a:t>
            </a:r>
          </a:p>
          <a:p>
            <a:r>
              <a:rPr lang="en-US" dirty="0"/>
              <a:t>Example: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11</a:t>
            </a:fld>
            <a:endParaRPr lang="en-US" dirty="0"/>
          </a:p>
        </p:txBody>
      </p:sp>
      <p:sp>
        <p:nvSpPr>
          <p:cNvPr id="6" name="Rectangle 5"/>
          <p:cNvSpPr/>
          <p:nvPr/>
        </p:nvSpPr>
        <p:spPr>
          <a:xfrm>
            <a:off x="2113232" y="3052593"/>
            <a:ext cx="3667778" cy="38548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Point p1 = {1.0, 2.0}, p2;</a:t>
            </a:r>
          </a:p>
        </p:txBody>
      </p:sp>
      <p:sp>
        <p:nvSpPr>
          <p:cNvPr id="7" name="Rectangle 6"/>
          <p:cNvSpPr/>
          <p:nvPr/>
        </p:nvSpPr>
        <p:spPr>
          <a:xfrm>
            <a:off x="5188654" y="3563582"/>
            <a:ext cx="1991378" cy="716141"/>
          </a:xfrm>
          <a:prstGeom prst="rect">
            <a:avLst/>
          </a:prstGeom>
          <a:solidFill>
            <a:schemeClr val="accent5">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p2.x = p1.x;</a:t>
            </a:r>
          </a:p>
          <a:p>
            <a:r>
              <a:rPr lang="en-US" sz="1600" dirty="0">
                <a:solidFill>
                  <a:schemeClr val="tx1"/>
                </a:solidFill>
                <a:latin typeface="Consolas" charset="0"/>
                <a:ea typeface="Consolas" charset="0"/>
                <a:cs typeface="Consolas" charset="0"/>
              </a:rPr>
              <a:t>p2.y = p2.y;</a:t>
            </a:r>
          </a:p>
        </p:txBody>
      </p:sp>
      <p:sp>
        <p:nvSpPr>
          <p:cNvPr id="8" name="Rectangle 7"/>
          <p:cNvSpPr/>
          <p:nvPr/>
        </p:nvSpPr>
        <p:spPr>
          <a:xfrm>
            <a:off x="2113232" y="3563582"/>
            <a:ext cx="1399707" cy="446178"/>
          </a:xfrm>
          <a:prstGeom prst="rect">
            <a:avLst/>
          </a:prstGeom>
          <a:solidFill>
            <a:schemeClr val="accent5">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p2 = p1;</a:t>
            </a:r>
          </a:p>
        </p:txBody>
      </p:sp>
      <p:sp>
        <p:nvSpPr>
          <p:cNvPr id="9" name="TextBox 8"/>
          <p:cNvSpPr txBox="1"/>
          <p:nvPr/>
        </p:nvSpPr>
        <p:spPr>
          <a:xfrm>
            <a:off x="3566729" y="3595603"/>
            <a:ext cx="1281120" cy="338554"/>
          </a:xfrm>
          <a:prstGeom prst="rect">
            <a:avLst/>
          </a:prstGeom>
          <a:noFill/>
          <a:effectLst/>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is equivalent to</a:t>
            </a:r>
          </a:p>
        </p:txBody>
      </p:sp>
      <p:sp>
        <p:nvSpPr>
          <p:cNvPr id="12" name="Rectangle 11"/>
          <p:cNvSpPr/>
          <p:nvPr/>
        </p:nvSpPr>
        <p:spPr>
          <a:xfrm>
            <a:off x="1005655" y="4793984"/>
            <a:ext cx="4685272" cy="130922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Point p1 = {1.0, 2.0}, p2;</a:t>
            </a:r>
          </a:p>
          <a:p>
            <a:r>
              <a:rPr lang="en-US" sz="1600" dirty="0">
                <a:solidFill>
                  <a:schemeClr val="tx1"/>
                </a:solidFill>
                <a:latin typeface="Consolas" charset="0"/>
                <a:ea typeface="Consolas" charset="0"/>
                <a:cs typeface="Consolas" charset="0"/>
              </a:rPr>
              <a:t>p2.x = p1.y;</a:t>
            </a:r>
          </a:p>
          <a:p>
            <a:r>
              <a:rPr lang="en-US" sz="1600" dirty="0">
                <a:solidFill>
                  <a:schemeClr val="tx1"/>
                </a:solidFill>
                <a:latin typeface="Consolas" charset="0"/>
                <a:ea typeface="Consolas" charset="0"/>
                <a:cs typeface="Consolas" charset="0"/>
              </a:rPr>
              <a:t>p2.y = p1.x;</a:t>
            </a:r>
          </a:p>
          <a:p>
            <a:r>
              <a:rPr lang="en-US" sz="1600" dirty="0">
                <a:solidFill>
                  <a:schemeClr val="tx1"/>
                </a:solidFill>
                <a:latin typeface="Consolas" charset="0"/>
                <a:ea typeface="Consolas" charset="0"/>
                <a:cs typeface="Consolas" charset="0"/>
              </a:rPr>
              <a:t>p1 = p2;</a:t>
            </a:r>
          </a:p>
          <a:p>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p1.x &lt;&lt; ' ' &lt;&lt; p1.y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p:txBody>
      </p:sp>
      <p:sp>
        <p:nvSpPr>
          <p:cNvPr id="13" name="TextBox 12"/>
          <p:cNvSpPr txBox="1"/>
          <p:nvPr/>
        </p:nvSpPr>
        <p:spPr>
          <a:xfrm>
            <a:off x="6753935" y="4793984"/>
            <a:ext cx="1767535" cy="338554"/>
          </a:xfrm>
          <a:prstGeom prst="rect">
            <a:avLst/>
          </a:prstGeom>
          <a:noFill/>
          <a:effectLst/>
        </p:spPr>
        <p:txBody>
          <a:bodyPr wrap="none" rtlCol="0">
            <a:spAutoFit/>
          </a:bodyPr>
          <a:lstStyle/>
          <a:p>
            <a:r>
              <a:rPr lang="en-US" sz="1600" dirty="0">
                <a:latin typeface="Chalkduster"/>
                <a:cs typeface="Chalkduster"/>
              </a:rPr>
              <a:t>Screen output</a:t>
            </a:r>
          </a:p>
        </p:txBody>
      </p:sp>
      <p:sp>
        <p:nvSpPr>
          <p:cNvPr id="14" name="Rectangle 13"/>
          <p:cNvSpPr/>
          <p:nvPr/>
        </p:nvSpPr>
        <p:spPr>
          <a:xfrm>
            <a:off x="6275810" y="5132538"/>
            <a:ext cx="2245660" cy="970667"/>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2 1</a:t>
            </a: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365036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2" grpId="0" animBg="1"/>
      <p:bldP spid="13"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Structures</a:t>
            </a:r>
          </a:p>
        </p:txBody>
      </p:sp>
      <p:sp>
        <p:nvSpPr>
          <p:cNvPr id="3" name="Content Placeholder 2"/>
          <p:cNvSpPr>
            <a:spLocks noGrp="1"/>
          </p:cNvSpPr>
          <p:nvPr>
            <p:ph idx="1"/>
          </p:nvPr>
        </p:nvSpPr>
        <p:spPr>
          <a:xfrm>
            <a:off x="457200" y="1600200"/>
            <a:ext cx="8229600" cy="1250951"/>
          </a:xfrm>
        </p:spPr>
        <p:txBody>
          <a:bodyPr>
            <a:normAutofit lnSpcReduction="10000"/>
          </a:bodyPr>
          <a:lstStyle/>
          <a:p>
            <a:r>
              <a:rPr lang="en-US" dirty="0"/>
              <a:t>Structures can be nested, which means that a structure can be a member of another structure</a:t>
            </a:r>
          </a:p>
          <a:p>
            <a:r>
              <a:rPr lang="en-US" dirty="0"/>
              <a:t>Examples: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12</a:t>
            </a:fld>
            <a:endParaRPr lang="en-US" dirty="0"/>
          </a:p>
        </p:txBody>
      </p:sp>
      <p:sp>
        <p:nvSpPr>
          <p:cNvPr id="6" name="Rectangle 5"/>
          <p:cNvSpPr/>
          <p:nvPr/>
        </p:nvSpPr>
        <p:spPr>
          <a:xfrm>
            <a:off x="761256" y="2851151"/>
            <a:ext cx="5976189" cy="310141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Consolas" charset="0"/>
                <a:ea typeface="Consolas" charset="0"/>
                <a:cs typeface="Consolas" charset="0"/>
              </a:rPr>
              <a:t>struct</a:t>
            </a:r>
            <a:r>
              <a:rPr lang="en-US" sz="1400" dirty="0">
                <a:solidFill>
                  <a:schemeClr val="tx1"/>
                </a:solidFill>
                <a:latin typeface="Consolas" charset="0"/>
                <a:ea typeface="Consolas" charset="0"/>
                <a:cs typeface="Consolas" charset="0"/>
              </a:rPr>
              <a:t> Triangle {</a:t>
            </a:r>
          </a:p>
          <a:p>
            <a:r>
              <a:rPr lang="en-US" sz="1400" dirty="0">
                <a:solidFill>
                  <a:schemeClr val="tx1"/>
                </a:solidFill>
                <a:latin typeface="Consolas" charset="0"/>
                <a:ea typeface="Consolas" charset="0"/>
                <a:cs typeface="Consolas" charset="0"/>
              </a:rPr>
              <a:t>	Point p1, p2, p3;</a:t>
            </a:r>
          </a:p>
          <a:p>
            <a:r>
              <a:rPr lang="en-US" sz="1400"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Triangle tr1 = {{1.0, 2.0}, {3.0, 4.0}, {5.0, 6.0}};</a:t>
            </a:r>
          </a:p>
          <a:p>
            <a:r>
              <a:rPr lang="en-US" sz="1400" dirty="0">
                <a:solidFill>
                  <a:schemeClr val="tx1"/>
                </a:solidFill>
                <a:latin typeface="Consolas" charset="0"/>
                <a:ea typeface="Consolas" charset="0"/>
                <a:cs typeface="Consolas" charset="0"/>
              </a:rPr>
              <a:t>Triangle tr2 = {1.0, 2.0, 3.0, 4.0, 5.0, 6.0};</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tr2.p1.x += tr1.p2.x;</a:t>
            </a:r>
          </a:p>
          <a:p>
            <a:r>
              <a:rPr lang="en-US" sz="1400" dirty="0">
                <a:solidFill>
                  <a:schemeClr val="tx1"/>
                </a:solidFill>
                <a:latin typeface="Consolas" charset="0"/>
                <a:ea typeface="Consolas" charset="0"/>
                <a:cs typeface="Consolas" charset="0"/>
              </a:rPr>
              <a:t>tr2.p1.y += tr1.p2.y;</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tr2.p2 = tr1.p3;</a:t>
            </a:r>
          </a:p>
        </p:txBody>
      </p:sp>
      <p:sp>
        <p:nvSpPr>
          <p:cNvPr id="8" name="Rectangle 7"/>
          <p:cNvSpPr/>
          <p:nvPr/>
        </p:nvSpPr>
        <p:spPr>
          <a:xfrm>
            <a:off x="7042244" y="2401528"/>
            <a:ext cx="1828801" cy="3146613"/>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r>
              <a:rPr lang="en-US" sz="1400" dirty="0">
                <a:latin typeface="Consolas" charset="0"/>
                <a:ea typeface="Consolas" charset="0"/>
                <a:cs typeface="Consolas" charset="0"/>
              </a:rPr>
              <a:t>tr1.p1.x </a:t>
            </a:r>
            <a:r>
              <a:rPr lang="en-US" sz="1600" dirty="0">
                <a:latin typeface="Consolas" charset="0"/>
                <a:ea typeface="Consolas" charset="0"/>
                <a:cs typeface="Consolas" charset="0"/>
              </a:rPr>
              <a:t>= 1.0</a:t>
            </a:r>
            <a:endParaRPr lang="en-US" sz="1400" dirty="0">
              <a:latin typeface="Consolas" charset="0"/>
              <a:ea typeface="Consolas" charset="0"/>
              <a:cs typeface="Consolas" charset="0"/>
            </a:endParaRPr>
          </a:p>
          <a:p>
            <a:r>
              <a:rPr lang="en-US" sz="1400" dirty="0">
                <a:latin typeface="Consolas" charset="0"/>
                <a:ea typeface="Consolas" charset="0"/>
                <a:cs typeface="Consolas" charset="0"/>
              </a:rPr>
              <a:t>tr1.p1.y </a:t>
            </a:r>
            <a:r>
              <a:rPr lang="en-US" sz="1600" dirty="0">
                <a:latin typeface="Consolas" charset="0"/>
                <a:ea typeface="Consolas" charset="0"/>
                <a:cs typeface="Consolas" charset="0"/>
              </a:rPr>
              <a:t>= 2.0</a:t>
            </a:r>
            <a:endParaRPr lang="en-US" sz="1400" dirty="0">
              <a:latin typeface="Consolas" charset="0"/>
              <a:ea typeface="Consolas" charset="0"/>
              <a:cs typeface="Consolas" charset="0"/>
            </a:endParaRPr>
          </a:p>
          <a:p>
            <a:r>
              <a:rPr lang="en-US" sz="1400" dirty="0">
                <a:latin typeface="Consolas" charset="0"/>
                <a:ea typeface="Consolas" charset="0"/>
                <a:cs typeface="Consolas" charset="0"/>
              </a:rPr>
              <a:t>tr1.p2.x </a:t>
            </a:r>
            <a:r>
              <a:rPr lang="en-US" sz="1600" dirty="0">
                <a:latin typeface="Consolas" charset="0"/>
                <a:ea typeface="Consolas" charset="0"/>
                <a:cs typeface="Consolas" charset="0"/>
              </a:rPr>
              <a:t>= 3.0</a:t>
            </a:r>
          </a:p>
          <a:p>
            <a:r>
              <a:rPr lang="en-US" sz="1400" dirty="0">
                <a:latin typeface="Consolas" charset="0"/>
                <a:ea typeface="Consolas" charset="0"/>
                <a:cs typeface="Consolas" charset="0"/>
              </a:rPr>
              <a:t>tr1.p2.y </a:t>
            </a:r>
            <a:r>
              <a:rPr lang="en-US" sz="1600" dirty="0">
                <a:latin typeface="Consolas" charset="0"/>
                <a:ea typeface="Consolas" charset="0"/>
                <a:cs typeface="Consolas" charset="0"/>
              </a:rPr>
              <a:t>= 4.0</a:t>
            </a:r>
          </a:p>
          <a:p>
            <a:r>
              <a:rPr lang="en-US" sz="1400" dirty="0">
                <a:latin typeface="Consolas" charset="0"/>
                <a:ea typeface="Consolas" charset="0"/>
                <a:cs typeface="Consolas" charset="0"/>
              </a:rPr>
              <a:t>tr1.p3.x </a:t>
            </a:r>
            <a:r>
              <a:rPr lang="en-US" sz="1600" dirty="0">
                <a:latin typeface="Consolas" charset="0"/>
                <a:ea typeface="Consolas" charset="0"/>
                <a:cs typeface="Consolas" charset="0"/>
              </a:rPr>
              <a:t>= 5.0</a:t>
            </a:r>
          </a:p>
          <a:p>
            <a:r>
              <a:rPr lang="en-US" sz="1400" dirty="0">
                <a:latin typeface="Consolas" charset="0"/>
                <a:ea typeface="Consolas" charset="0"/>
                <a:cs typeface="Consolas" charset="0"/>
              </a:rPr>
              <a:t>tr1.p3.y </a:t>
            </a:r>
            <a:r>
              <a:rPr lang="en-US" sz="1600" dirty="0">
                <a:latin typeface="Consolas" charset="0"/>
                <a:ea typeface="Consolas" charset="0"/>
                <a:cs typeface="Consolas" charset="0"/>
              </a:rPr>
              <a:t>= 6.0</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tr2.p1.x </a:t>
            </a:r>
            <a:r>
              <a:rPr lang="en-US" sz="1600" dirty="0">
                <a:latin typeface="Consolas" charset="0"/>
                <a:ea typeface="Consolas" charset="0"/>
                <a:cs typeface="Consolas" charset="0"/>
              </a:rPr>
              <a:t>= 1.0</a:t>
            </a:r>
          </a:p>
          <a:p>
            <a:r>
              <a:rPr lang="en-US" sz="1400" dirty="0">
                <a:latin typeface="Consolas" charset="0"/>
                <a:ea typeface="Consolas" charset="0"/>
                <a:cs typeface="Consolas" charset="0"/>
              </a:rPr>
              <a:t>tr2.p1.y </a:t>
            </a:r>
            <a:r>
              <a:rPr lang="en-US" sz="1600" dirty="0">
                <a:latin typeface="Consolas" charset="0"/>
                <a:ea typeface="Consolas" charset="0"/>
                <a:cs typeface="Consolas" charset="0"/>
              </a:rPr>
              <a:t>= 2.0</a:t>
            </a:r>
          </a:p>
          <a:p>
            <a:r>
              <a:rPr lang="en-US" sz="1400" dirty="0">
                <a:latin typeface="Consolas" charset="0"/>
                <a:ea typeface="Consolas" charset="0"/>
                <a:cs typeface="Consolas" charset="0"/>
              </a:rPr>
              <a:t>tr2.p2.x </a:t>
            </a:r>
            <a:r>
              <a:rPr lang="en-US" sz="1600" dirty="0">
                <a:latin typeface="Consolas" charset="0"/>
                <a:ea typeface="Consolas" charset="0"/>
                <a:cs typeface="Consolas" charset="0"/>
              </a:rPr>
              <a:t>= 3.0</a:t>
            </a:r>
          </a:p>
          <a:p>
            <a:r>
              <a:rPr lang="en-US" sz="1400" dirty="0">
                <a:latin typeface="Consolas" charset="0"/>
                <a:ea typeface="Consolas" charset="0"/>
                <a:cs typeface="Consolas" charset="0"/>
              </a:rPr>
              <a:t>tr2.p2.y </a:t>
            </a:r>
            <a:r>
              <a:rPr lang="en-US" sz="1600" dirty="0">
                <a:latin typeface="Consolas" charset="0"/>
                <a:ea typeface="Consolas" charset="0"/>
                <a:cs typeface="Consolas" charset="0"/>
              </a:rPr>
              <a:t>= 4.0</a:t>
            </a:r>
          </a:p>
          <a:p>
            <a:r>
              <a:rPr lang="en-US" sz="1400" dirty="0">
                <a:latin typeface="Consolas" charset="0"/>
                <a:ea typeface="Consolas" charset="0"/>
                <a:cs typeface="Consolas" charset="0"/>
              </a:rPr>
              <a:t>tr2.p3.x </a:t>
            </a:r>
            <a:r>
              <a:rPr lang="en-US" sz="1600" dirty="0">
                <a:latin typeface="Consolas" charset="0"/>
                <a:ea typeface="Consolas" charset="0"/>
                <a:cs typeface="Consolas" charset="0"/>
              </a:rPr>
              <a:t>= 5.0</a:t>
            </a:r>
          </a:p>
          <a:p>
            <a:r>
              <a:rPr lang="en-US" sz="1400" dirty="0">
                <a:latin typeface="Consolas" charset="0"/>
                <a:ea typeface="Consolas" charset="0"/>
                <a:cs typeface="Consolas" charset="0"/>
              </a:rPr>
              <a:t>tr2.p3.y </a:t>
            </a:r>
            <a:r>
              <a:rPr lang="en-US" sz="1600" dirty="0">
                <a:latin typeface="Consolas" charset="0"/>
                <a:ea typeface="Consolas" charset="0"/>
                <a:cs typeface="Consolas" charset="0"/>
              </a:rPr>
              <a:t>= 6.0</a:t>
            </a:r>
          </a:p>
        </p:txBody>
      </p:sp>
      <p:sp>
        <p:nvSpPr>
          <p:cNvPr id="9" name="Left Brace 8"/>
          <p:cNvSpPr/>
          <p:nvPr/>
        </p:nvSpPr>
        <p:spPr>
          <a:xfrm flipH="1">
            <a:off x="6436659" y="4061012"/>
            <a:ext cx="179294" cy="466164"/>
          </a:xfrm>
          <a:prstGeom prst="leftBrace">
            <a:avLst/>
          </a:prstGeom>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13" name="Straight Arrow Connector 12"/>
          <p:cNvCxnSpPr>
            <a:stCxn id="8" idx="1"/>
            <a:endCxn id="9" idx="1"/>
          </p:cNvCxnSpPr>
          <p:nvPr/>
        </p:nvCxnSpPr>
        <p:spPr>
          <a:xfrm flipH="1">
            <a:off x="6615953" y="3974835"/>
            <a:ext cx="426291" cy="319259"/>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sp>
        <p:nvSpPr>
          <p:cNvPr id="15" name="Rectangle 14"/>
          <p:cNvSpPr/>
          <p:nvPr/>
        </p:nvSpPr>
        <p:spPr>
          <a:xfrm>
            <a:off x="4607858" y="4704413"/>
            <a:ext cx="1828801" cy="548905"/>
          </a:xfrm>
          <a:prstGeom prst="rect">
            <a:avLst/>
          </a:prstGeom>
          <a:solidFill>
            <a:schemeClr val="accent2">
              <a:lumMod val="20000"/>
              <a:lumOff val="80000"/>
            </a:schemeClr>
          </a:solidFill>
          <a:ln>
            <a:solidFill>
              <a:schemeClr val="accent2">
                <a:lumMod val="75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r>
              <a:rPr lang="en-US" sz="1400" dirty="0">
                <a:latin typeface="Consolas" charset="0"/>
                <a:ea typeface="Consolas" charset="0"/>
                <a:cs typeface="Consolas" charset="0"/>
              </a:rPr>
              <a:t>tr2.p1.x </a:t>
            </a:r>
            <a:r>
              <a:rPr lang="en-US" sz="1600" dirty="0">
                <a:latin typeface="Consolas" charset="0"/>
                <a:ea typeface="Consolas" charset="0"/>
                <a:cs typeface="Consolas" charset="0"/>
              </a:rPr>
              <a:t>= 4.0</a:t>
            </a:r>
          </a:p>
          <a:p>
            <a:r>
              <a:rPr lang="en-US" sz="1400" dirty="0">
                <a:latin typeface="Consolas" charset="0"/>
                <a:ea typeface="Consolas" charset="0"/>
                <a:cs typeface="Consolas" charset="0"/>
              </a:rPr>
              <a:t>tr2.p1.y </a:t>
            </a:r>
            <a:r>
              <a:rPr lang="en-US" sz="1600" dirty="0">
                <a:latin typeface="Consolas" charset="0"/>
                <a:ea typeface="Consolas" charset="0"/>
                <a:cs typeface="Consolas" charset="0"/>
              </a:rPr>
              <a:t>= 6.0</a:t>
            </a:r>
          </a:p>
        </p:txBody>
      </p:sp>
      <p:sp>
        <p:nvSpPr>
          <p:cNvPr id="21" name="Left Brace 20"/>
          <p:cNvSpPr/>
          <p:nvPr/>
        </p:nvSpPr>
        <p:spPr>
          <a:xfrm flipH="1">
            <a:off x="3124200" y="4704413"/>
            <a:ext cx="179294" cy="466164"/>
          </a:xfrm>
          <a:prstGeom prst="lef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a:stCxn id="15" idx="1"/>
            <a:endCxn id="21" idx="1"/>
          </p:cNvCxnSpPr>
          <p:nvPr/>
        </p:nvCxnSpPr>
        <p:spPr>
          <a:xfrm flipH="1" flipV="1">
            <a:off x="3303494" y="4937495"/>
            <a:ext cx="1304364" cy="41371"/>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27" name="Rectangle 26"/>
          <p:cNvSpPr/>
          <p:nvPr/>
        </p:nvSpPr>
        <p:spPr>
          <a:xfrm>
            <a:off x="3693457" y="5586406"/>
            <a:ext cx="1828801" cy="548905"/>
          </a:xfrm>
          <a:prstGeom prst="rect">
            <a:avLst/>
          </a:prstGeom>
          <a:solidFill>
            <a:schemeClr val="accent2">
              <a:lumMod val="20000"/>
              <a:lumOff val="80000"/>
            </a:schemeClr>
          </a:solidFill>
          <a:ln>
            <a:solidFill>
              <a:schemeClr val="accent2">
                <a:lumMod val="75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r>
              <a:rPr lang="en-US" sz="1400" dirty="0">
                <a:latin typeface="Consolas" charset="0"/>
                <a:ea typeface="Consolas" charset="0"/>
                <a:cs typeface="Consolas" charset="0"/>
              </a:rPr>
              <a:t>tr2.p2.x </a:t>
            </a:r>
            <a:r>
              <a:rPr lang="en-US" sz="1600" dirty="0">
                <a:latin typeface="Consolas" charset="0"/>
                <a:ea typeface="Consolas" charset="0"/>
                <a:cs typeface="Consolas" charset="0"/>
              </a:rPr>
              <a:t>= 5.0</a:t>
            </a:r>
          </a:p>
          <a:p>
            <a:r>
              <a:rPr lang="en-US" sz="1400" dirty="0">
                <a:latin typeface="Consolas" charset="0"/>
                <a:ea typeface="Consolas" charset="0"/>
                <a:cs typeface="Consolas" charset="0"/>
              </a:rPr>
              <a:t>tr2.p2.y </a:t>
            </a:r>
            <a:r>
              <a:rPr lang="en-US" sz="1600" dirty="0">
                <a:latin typeface="Consolas" charset="0"/>
                <a:ea typeface="Consolas" charset="0"/>
                <a:cs typeface="Consolas" charset="0"/>
              </a:rPr>
              <a:t>= 6.0</a:t>
            </a:r>
          </a:p>
        </p:txBody>
      </p:sp>
      <p:cxnSp>
        <p:nvCxnSpPr>
          <p:cNvPr id="28" name="Straight Arrow Connector 27"/>
          <p:cNvCxnSpPr>
            <a:stCxn id="27" idx="1"/>
          </p:cNvCxnSpPr>
          <p:nvPr/>
        </p:nvCxnSpPr>
        <p:spPr>
          <a:xfrm flipH="1" flipV="1">
            <a:off x="2581835" y="5586406"/>
            <a:ext cx="1111622" cy="274453"/>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2962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P spid="21"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D876-9821-8E43-8B33-11081272A8EA}"/>
              </a:ext>
            </a:extLst>
          </p:cNvPr>
          <p:cNvSpPr>
            <a:spLocks noGrp="1"/>
          </p:cNvSpPr>
          <p:nvPr>
            <p:ph type="title"/>
          </p:nvPr>
        </p:nvSpPr>
        <p:spPr/>
        <p:txBody>
          <a:bodyPr/>
          <a:lstStyle/>
          <a:p>
            <a:r>
              <a:rPr lang="en-US" dirty="0"/>
              <a:t>Size of Structure</a:t>
            </a:r>
          </a:p>
        </p:txBody>
      </p:sp>
      <p:sp>
        <p:nvSpPr>
          <p:cNvPr id="5" name="Content Placeholder 4">
            <a:extLst>
              <a:ext uri="{FF2B5EF4-FFF2-40B4-BE49-F238E27FC236}">
                <a16:creationId xmlns:a16="http://schemas.microsoft.com/office/drawing/2014/main" id="{84092A99-EDFC-874D-A413-C020845B8F52}"/>
              </a:ext>
            </a:extLst>
          </p:cNvPr>
          <p:cNvSpPr>
            <a:spLocks noGrp="1"/>
          </p:cNvSpPr>
          <p:nvPr>
            <p:ph idx="1"/>
          </p:nvPr>
        </p:nvSpPr>
        <p:spPr>
          <a:xfrm>
            <a:off x="457200" y="1600200"/>
            <a:ext cx="5932312" cy="4525963"/>
          </a:xfrm>
        </p:spPr>
        <p:txBody>
          <a:bodyPr/>
          <a:lstStyle/>
          <a:p>
            <a:r>
              <a:rPr lang="en-US" dirty="0"/>
              <a:t>The memory size needed for a structure may not necessarily be the total memory sizes of its variables, and the memory size may differ depending on the order of the variables too!</a:t>
            </a:r>
          </a:p>
        </p:txBody>
      </p:sp>
      <p:sp>
        <p:nvSpPr>
          <p:cNvPr id="4" name="Slide Number Placeholder 3">
            <a:extLst>
              <a:ext uri="{FF2B5EF4-FFF2-40B4-BE49-F238E27FC236}">
                <a16:creationId xmlns:a16="http://schemas.microsoft.com/office/drawing/2014/main" id="{1478401D-F7EF-7044-8AD3-2576F2B72A77}"/>
              </a:ext>
            </a:extLst>
          </p:cNvPr>
          <p:cNvSpPr>
            <a:spLocks noGrp="1"/>
          </p:cNvSpPr>
          <p:nvPr>
            <p:ph type="sldNum" sz="quarter" idx="12"/>
          </p:nvPr>
        </p:nvSpPr>
        <p:spPr/>
        <p:txBody>
          <a:bodyPr/>
          <a:lstStyle/>
          <a:p>
            <a:fld id="{A2D5F323-9395-A24C-8003-89F99F5948AE}" type="slidenum">
              <a:rPr lang="en-US" smtClean="0"/>
              <a:pPr/>
              <a:t>13</a:t>
            </a:fld>
            <a:endParaRPr lang="en-US" dirty="0"/>
          </a:p>
        </p:txBody>
      </p:sp>
      <p:sp>
        <p:nvSpPr>
          <p:cNvPr id="6" name="TextBox 5">
            <a:extLst>
              <a:ext uri="{FF2B5EF4-FFF2-40B4-BE49-F238E27FC236}">
                <a16:creationId xmlns:a16="http://schemas.microsoft.com/office/drawing/2014/main" id="{2DC6D871-873A-E541-8C5B-B7D471F6AFB0}"/>
              </a:ext>
            </a:extLst>
          </p:cNvPr>
          <p:cNvSpPr txBox="1"/>
          <p:nvPr/>
        </p:nvSpPr>
        <p:spPr>
          <a:xfrm>
            <a:off x="455035" y="3812790"/>
            <a:ext cx="2271135" cy="369332"/>
          </a:xfrm>
          <a:prstGeom prst="rect">
            <a:avLst/>
          </a:prstGeom>
          <a:noFill/>
        </p:spPr>
        <p:txBody>
          <a:bodyPr wrap="none" rtlCol="0">
            <a:spAutoFit/>
          </a:bodyPr>
          <a:lstStyle/>
          <a:p>
            <a:r>
              <a:rPr lang="en-US" dirty="0"/>
              <a:t>Try out </a:t>
            </a:r>
            <a:r>
              <a:rPr lang="en-US" dirty="0" err="1"/>
              <a:t>struct_size.cpp</a:t>
            </a:r>
            <a:endParaRPr lang="en-US" dirty="0"/>
          </a:p>
        </p:txBody>
      </p:sp>
      <p:sp>
        <p:nvSpPr>
          <p:cNvPr id="7" name="Rounded Rectangle 6">
            <a:extLst>
              <a:ext uri="{FF2B5EF4-FFF2-40B4-BE49-F238E27FC236}">
                <a16:creationId xmlns:a16="http://schemas.microsoft.com/office/drawing/2014/main" id="{39DC4B1A-C88A-624F-A3AB-E37DC6C5AB45}"/>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Reference Only</a:t>
            </a:r>
          </a:p>
        </p:txBody>
      </p:sp>
      <p:sp>
        <p:nvSpPr>
          <p:cNvPr id="8" name="Rectangle 7">
            <a:extLst>
              <a:ext uri="{FF2B5EF4-FFF2-40B4-BE49-F238E27FC236}">
                <a16:creationId xmlns:a16="http://schemas.microsoft.com/office/drawing/2014/main" id="{E4EFE187-9160-D145-A763-C3D0C7D540DC}"/>
              </a:ext>
            </a:extLst>
          </p:cNvPr>
          <p:cNvSpPr/>
          <p:nvPr/>
        </p:nvSpPr>
        <p:spPr>
          <a:xfrm>
            <a:off x="6553200" y="738279"/>
            <a:ext cx="2131435" cy="344384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structA</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char   c;</a:t>
            </a:r>
          </a:p>
          <a:p>
            <a:r>
              <a:rPr lang="en-US" sz="1600" dirty="0">
                <a:solidFill>
                  <a:schemeClr val="tx1"/>
                </a:solidFill>
                <a:latin typeface="Consolas" charset="0"/>
                <a:ea typeface="Consolas" charset="0"/>
                <a:cs typeface="Consolas" charset="0"/>
              </a:rPr>
              <a:t>   double d;</a:t>
            </a:r>
          </a:p>
          <a:p>
            <a:r>
              <a:rPr lang="en-US" sz="1600" dirty="0">
                <a:solidFill>
                  <a:schemeClr val="tx1"/>
                </a:solidFill>
                <a:latin typeface="Consolas" charset="0"/>
                <a:ea typeface="Consolas" charset="0"/>
                <a:cs typeface="Consolas" charset="0"/>
              </a:rPr>
              <a:t>   int    s;</a:t>
            </a:r>
          </a:p>
          <a:p>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structB</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double d;</a:t>
            </a:r>
          </a:p>
          <a:p>
            <a:r>
              <a:rPr lang="en-US" sz="1600" dirty="0">
                <a:solidFill>
                  <a:schemeClr val="tx1"/>
                </a:solidFill>
                <a:latin typeface="Consolas" charset="0"/>
                <a:ea typeface="Consolas" charset="0"/>
                <a:cs typeface="Consolas" charset="0"/>
              </a:rPr>
              <a:t>   int    s;</a:t>
            </a:r>
          </a:p>
          <a:p>
            <a:r>
              <a:rPr lang="en-US" sz="1600" dirty="0">
                <a:solidFill>
                  <a:schemeClr val="tx1"/>
                </a:solidFill>
                <a:latin typeface="Consolas" charset="0"/>
                <a:ea typeface="Consolas" charset="0"/>
                <a:cs typeface="Consolas" charset="0"/>
              </a:rPr>
              <a:t>   char   c;</a:t>
            </a:r>
          </a:p>
          <a:p>
            <a:r>
              <a:rPr lang="en-US" sz="1600" dirty="0">
                <a:solidFill>
                  <a:schemeClr val="tx1"/>
                </a:solidFill>
                <a:latin typeface="Consolas" charset="0"/>
                <a:ea typeface="Consolas" charset="0"/>
                <a:cs typeface="Consolas" charset="0"/>
              </a:rPr>
              <a:t>};</a:t>
            </a:r>
          </a:p>
        </p:txBody>
      </p:sp>
      <p:sp>
        <p:nvSpPr>
          <p:cNvPr id="9" name="Rectangle 8">
            <a:extLst>
              <a:ext uri="{FF2B5EF4-FFF2-40B4-BE49-F238E27FC236}">
                <a16:creationId xmlns:a16="http://schemas.microsoft.com/office/drawing/2014/main" id="{BBEF0BCA-B125-D740-B36D-9DCD94AF87EB}"/>
              </a:ext>
            </a:extLst>
          </p:cNvPr>
          <p:cNvSpPr/>
          <p:nvPr/>
        </p:nvSpPr>
        <p:spPr>
          <a:xfrm>
            <a:off x="457200" y="4283849"/>
            <a:ext cx="8229600" cy="217701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int main()</a:t>
            </a:r>
          </a:p>
          <a:p>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structA</a:t>
            </a:r>
            <a:r>
              <a:rPr lang="en-US" sz="1600" dirty="0">
                <a:solidFill>
                  <a:schemeClr val="tx1"/>
                </a:solidFill>
                <a:latin typeface="Consolas" charset="0"/>
                <a:ea typeface="Consolas" charset="0"/>
                <a:cs typeface="Consolas" charset="0"/>
              </a:rPr>
              <a:t>) = "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structA</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structB</a:t>
            </a:r>
            <a:r>
              <a:rPr lang="en-US" sz="1600" dirty="0">
                <a:solidFill>
                  <a:schemeClr val="tx1"/>
                </a:solidFill>
                <a:latin typeface="Consolas" charset="0"/>
                <a:ea typeface="Consolas" charset="0"/>
                <a:cs typeface="Consolas" charset="0"/>
              </a:rPr>
              <a:t>) = "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structB</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10" name="TextBox 9">
            <a:extLst>
              <a:ext uri="{FF2B5EF4-FFF2-40B4-BE49-F238E27FC236}">
                <a16:creationId xmlns:a16="http://schemas.microsoft.com/office/drawing/2014/main" id="{2DB3D9FE-9539-A44A-BA74-1211D0895B35}"/>
              </a:ext>
            </a:extLst>
          </p:cNvPr>
          <p:cNvSpPr txBox="1"/>
          <p:nvPr/>
        </p:nvSpPr>
        <p:spPr>
          <a:xfrm>
            <a:off x="3287041" y="5983320"/>
            <a:ext cx="4904460" cy="65080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algn="ctr">
              <a:defRPr sz="1600">
                <a:latin typeface="Avenir Next Condensed" charset="0"/>
                <a:ea typeface="Avenir Next Condensed" charset="0"/>
                <a:cs typeface="Avenir Next Condensed" charset="0"/>
              </a:defRPr>
            </a:lvl1pPr>
          </a:lstStyle>
          <a:p>
            <a:r>
              <a:rPr lang="en-US" dirty="0"/>
              <a:t>Given that the sizes of char, int, double are 1, 4, 8 bytes, respectively, what are the sizes of </a:t>
            </a:r>
            <a:r>
              <a:rPr lang="en-US" dirty="0" err="1"/>
              <a:t>structA</a:t>
            </a:r>
            <a:r>
              <a:rPr lang="en-US" dirty="0"/>
              <a:t> and </a:t>
            </a:r>
            <a:r>
              <a:rPr lang="en-US" dirty="0" err="1"/>
              <a:t>structB</a:t>
            </a:r>
            <a:r>
              <a:rPr lang="en-US" dirty="0"/>
              <a:t>?</a:t>
            </a:r>
          </a:p>
        </p:txBody>
      </p:sp>
    </p:spTree>
    <p:extLst>
      <p:ext uri="{BB962C8B-B14F-4D97-AF65-F5344CB8AC3E}">
        <p14:creationId xmlns:p14="http://schemas.microsoft.com/office/powerpoint/2010/main" val="329341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D876-9821-8E43-8B33-11081272A8EA}"/>
              </a:ext>
            </a:extLst>
          </p:cNvPr>
          <p:cNvSpPr>
            <a:spLocks noGrp="1"/>
          </p:cNvSpPr>
          <p:nvPr>
            <p:ph type="title"/>
          </p:nvPr>
        </p:nvSpPr>
        <p:spPr/>
        <p:txBody>
          <a:bodyPr/>
          <a:lstStyle/>
          <a:p>
            <a:r>
              <a:rPr lang="en-US" dirty="0"/>
              <a:t>Size of Structure</a:t>
            </a:r>
          </a:p>
        </p:txBody>
      </p:sp>
      <p:sp>
        <p:nvSpPr>
          <p:cNvPr id="4" name="Slide Number Placeholder 3">
            <a:extLst>
              <a:ext uri="{FF2B5EF4-FFF2-40B4-BE49-F238E27FC236}">
                <a16:creationId xmlns:a16="http://schemas.microsoft.com/office/drawing/2014/main" id="{1478401D-F7EF-7044-8AD3-2576F2B72A77}"/>
              </a:ext>
            </a:extLst>
          </p:cNvPr>
          <p:cNvSpPr>
            <a:spLocks noGrp="1"/>
          </p:cNvSpPr>
          <p:nvPr>
            <p:ph type="sldNum" sz="quarter" idx="12"/>
          </p:nvPr>
        </p:nvSpPr>
        <p:spPr/>
        <p:txBody>
          <a:bodyPr/>
          <a:lstStyle/>
          <a:p>
            <a:fld id="{A2D5F323-9395-A24C-8003-89F99F5948AE}" type="slidenum">
              <a:rPr lang="en-US" smtClean="0"/>
              <a:pPr/>
              <a:t>14</a:t>
            </a:fld>
            <a:endParaRPr lang="en-US" dirty="0"/>
          </a:p>
        </p:txBody>
      </p:sp>
      <p:sp>
        <p:nvSpPr>
          <p:cNvPr id="6" name="TextBox 5">
            <a:extLst>
              <a:ext uri="{FF2B5EF4-FFF2-40B4-BE49-F238E27FC236}">
                <a16:creationId xmlns:a16="http://schemas.microsoft.com/office/drawing/2014/main" id="{2DC6D871-873A-E541-8C5B-B7D471F6AFB0}"/>
              </a:ext>
            </a:extLst>
          </p:cNvPr>
          <p:cNvSpPr txBox="1"/>
          <p:nvPr/>
        </p:nvSpPr>
        <p:spPr>
          <a:xfrm>
            <a:off x="6834592" y="871903"/>
            <a:ext cx="1570815" cy="369332"/>
          </a:xfrm>
          <a:prstGeom prst="rect">
            <a:avLst/>
          </a:prstGeom>
          <a:noFill/>
        </p:spPr>
        <p:txBody>
          <a:bodyPr wrap="none" rtlCol="0">
            <a:spAutoFit/>
          </a:bodyPr>
          <a:lstStyle/>
          <a:p>
            <a:r>
              <a:rPr lang="en-US" dirty="0" err="1"/>
              <a:t>struct_size.cpp</a:t>
            </a:r>
            <a:endParaRPr lang="en-US" dirty="0"/>
          </a:p>
        </p:txBody>
      </p:sp>
      <p:sp>
        <p:nvSpPr>
          <p:cNvPr id="7" name="Rounded Rectangle 6">
            <a:extLst>
              <a:ext uri="{FF2B5EF4-FFF2-40B4-BE49-F238E27FC236}">
                <a16:creationId xmlns:a16="http://schemas.microsoft.com/office/drawing/2014/main" id="{39DC4B1A-C88A-624F-A3AB-E37DC6C5AB45}"/>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Reference Only</a:t>
            </a:r>
          </a:p>
        </p:txBody>
      </p:sp>
      <p:sp>
        <p:nvSpPr>
          <p:cNvPr id="9" name="Rectangle 8">
            <a:extLst>
              <a:ext uri="{FF2B5EF4-FFF2-40B4-BE49-F238E27FC236}">
                <a16:creationId xmlns:a16="http://schemas.microsoft.com/office/drawing/2014/main" id="{BBEF0BCA-B125-D740-B36D-9DCD94AF87EB}"/>
              </a:ext>
            </a:extLst>
          </p:cNvPr>
          <p:cNvSpPr/>
          <p:nvPr/>
        </p:nvSpPr>
        <p:spPr>
          <a:xfrm>
            <a:off x="457200" y="1279015"/>
            <a:ext cx="8229600" cy="18705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int main()</a:t>
            </a:r>
          </a:p>
          <a:p>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structA</a:t>
            </a:r>
            <a:r>
              <a:rPr lang="en-US" sz="1600" dirty="0">
                <a:solidFill>
                  <a:schemeClr val="tx1"/>
                </a:solidFill>
                <a:latin typeface="Consolas" charset="0"/>
                <a:ea typeface="Consolas" charset="0"/>
                <a:cs typeface="Consolas" charset="0"/>
              </a:rPr>
              <a:t>) = "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structA</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structB</a:t>
            </a:r>
            <a:r>
              <a:rPr lang="en-US" sz="1600" dirty="0">
                <a:solidFill>
                  <a:schemeClr val="tx1"/>
                </a:solidFill>
                <a:latin typeface="Consolas" charset="0"/>
                <a:ea typeface="Consolas" charset="0"/>
                <a:cs typeface="Consolas" charset="0"/>
              </a:rPr>
              <a:t>) = "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structB</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8" name="Rectangle 7">
            <a:extLst>
              <a:ext uri="{FF2B5EF4-FFF2-40B4-BE49-F238E27FC236}">
                <a16:creationId xmlns:a16="http://schemas.microsoft.com/office/drawing/2014/main" id="{E4EFE187-9160-D145-A763-C3D0C7D540DC}"/>
              </a:ext>
            </a:extLst>
          </p:cNvPr>
          <p:cNvSpPr/>
          <p:nvPr/>
        </p:nvSpPr>
        <p:spPr>
          <a:xfrm>
            <a:off x="6834592" y="2738488"/>
            <a:ext cx="2131435" cy="344384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structA</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char   c;</a:t>
            </a:r>
          </a:p>
          <a:p>
            <a:r>
              <a:rPr lang="en-US" sz="1600" dirty="0">
                <a:solidFill>
                  <a:schemeClr val="tx1"/>
                </a:solidFill>
                <a:latin typeface="Consolas" charset="0"/>
                <a:ea typeface="Consolas" charset="0"/>
                <a:cs typeface="Consolas" charset="0"/>
              </a:rPr>
              <a:t>   double d;</a:t>
            </a:r>
          </a:p>
          <a:p>
            <a:r>
              <a:rPr lang="en-US" sz="1600" dirty="0">
                <a:solidFill>
                  <a:schemeClr val="tx1"/>
                </a:solidFill>
                <a:latin typeface="Consolas" charset="0"/>
                <a:ea typeface="Consolas" charset="0"/>
                <a:cs typeface="Consolas" charset="0"/>
              </a:rPr>
              <a:t>   int    s;</a:t>
            </a:r>
          </a:p>
          <a:p>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structB</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double d;</a:t>
            </a:r>
          </a:p>
          <a:p>
            <a:r>
              <a:rPr lang="en-US" sz="1600" dirty="0">
                <a:solidFill>
                  <a:schemeClr val="tx1"/>
                </a:solidFill>
                <a:latin typeface="Consolas" charset="0"/>
                <a:ea typeface="Consolas" charset="0"/>
                <a:cs typeface="Consolas" charset="0"/>
              </a:rPr>
              <a:t>   int    s;</a:t>
            </a:r>
          </a:p>
          <a:p>
            <a:r>
              <a:rPr lang="en-US" sz="1600" dirty="0">
                <a:solidFill>
                  <a:schemeClr val="tx1"/>
                </a:solidFill>
                <a:latin typeface="Consolas" charset="0"/>
                <a:ea typeface="Consolas" charset="0"/>
                <a:cs typeface="Consolas" charset="0"/>
              </a:rPr>
              <a:t>   char   c;</a:t>
            </a:r>
          </a:p>
          <a:p>
            <a:r>
              <a:rPr lang="en-US" sz="1600" dirty="0">
                <a:solidFill>
                  <a:schemeClr val="tx1"/>
                </a:solidFill>
                <a:latin typeface="Consolas" charset="0"/>
                <a:ea typeface="Consolas" charset="0"/>
                <a:cs typeface="Consolas" charset="0"/>
              </a:rPr>
              <a:t>};</a:t>
            </a:r>
          </a:p>
        </p:txBody>
      </p:sp>
      <p:sp>
        <p:nvSpPr>
          <p:cNvPr id="11" name="Content Placeholder 4">
            <a:extLst>
              <a:ext uri="{FF2B5EF4-FFF2-40B4-BE49-F238E27FC236}">
                <a16:creationId xmlns:a16="http://schemas.microsoft.com/office/drawing/2014/main" id="{950B53F1-BC98-1340-AD75-3049CE994456}"/>
              </a:ext>
            </a:extLst>
          </p:cNvPr>
          <p:cNvSpPr txBox="1">
            <a:spLocks/>
          </p:cNvSpPr>
          <p:nvPr/>
        </p:nvSpPr>
        <p:spPr>
          <a:xfrm>
            <a:off x="398348" y="3187380"/>
            <a:ext cx="5932312" cy="3561037"/>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Clr>
                <a:schemeClr val="tx1"/>
              </a:buClr>
              <a:buFont typeface="Arial"/>
              <a:buChar char="•"/>
              <a:defRPr sz="24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18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18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18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You will find that </a:t>
            </a:r>
            <a:r>
              <a:rPr lang="en-US" dirty="0" err="1"/>
              <a:t>structA</a:t>
            </a:r>
            <a:r>
              <a:rPr lang="en-US" dirty="0"/>
              <a:t> takes up 24 bytes while </a:t>
            </a:r>
            <a:r>
              <a:rPr lang="en-US" dirty="0" err="1"/>
              <a:t>structB</a:t>
            </a:r>
            <a:r>
              <a:rPr lang="en-US" dirty="0"/>
              <a:t> takes up 16 bytes only.  </a:t>
            </a:r>
          </a:p>
          <a:p>
            <a:r>
              <a:rPr lang="en-US" dirty="0"/>
              <a:t>The difference is due to how data is aligned and padded in the memory.</a:t>
            </a:r>
          </a:p>
          <a:p>
            <a:r>
              <a:rPr lang="en-US" dirty="0"/>
              <a:t>In a 32-bit machine, data is stored with a 4-byte alignment and the different ordering will result in different padding. For more discussions, see: </a:t>
            </a:r>
            <a:r>
              <a:rPr lang="en-US" sz="1700" dirty="0">
                <a:hlinkClick r:id="rId2"/>
              </a:rPr>
              <a:t>https://www.geeksforgeeks.org/data-structure-alignment/</a:t>
            </a:r>
            <a:endParaRPr lang="en-US" sz="1700" dirty="0"/>
          </a:p>
          <a:p>
            <a:r>
              <a:rPr lang="en-US" dirty="0"/>
              <a:t>You will learn more about this in the Computer Organization course. </a:t>
            </a:r>
          </a:p>
        </p:txBody>
      </p:sp>
    </p:spTree>
    <p:extLst>
      <p:ext uri="{BB962C8B-B14F-4D97-AF65-F5344CB8AC3E}">
        <p14:creationId xmlns:p14="http://schemas.microsoft.com/office/powerpoint/2010/main" val="147948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Structures</a:t>
            </a:r>
          </a:p>
        </p:txBody>
      </p:sp>
      <p:sp>
        <p:nvSpPr>
          <p:cNvPr id="3" name="Content Placeholder 2"/>
          <p:cNvSpPr>
            <a:spLocks noGrp="1"/>
          </p:cNvSpPr>
          <p:nvPr>
            <p:ph idx="1"/>
          </p:nvPr>
        </p:nvSpPr>
        <p:spPr/>
        <p:txBody>
          <a:bodyPr>
            <a:normAutofit/>
          </a:bodyPr>
          <a:lstStyle/>
          <a:p>
            <a:r>
              <a:rPr lang="en-US" dirty="0"/>
              <a:t>Consider storing student records, we may use </a:t>
            </a:r>
            <a:r>
              <a:rPr lang="en-US" dirty="0">
                <a:solidFill>
                  <a:schemeClr val="accent5">
                    <a:lumMod val="75000"/>
                  </a:schemeClr>
                </a:solidFill>
              </a:rPr>
              <a:t>parallel arrays </a:t>
            </a:r>
            <a:r>
              <a:rPr lang="en-US" dirty="0"/>
              <a:t>to store students' info and their marks :</a:t>
            </a:r>
          </a:p>
          <a:p>
            <a:endParaRPr lang="en-US" dirty="0"/>
          </a:p>
          <a:p>
            <a:endParaRPr lang="en-US" dirty="0"/>
          </a:p>
          <a:p>
            <a:endParaRPr lang="en-US" dirty="0"/>
          </a:p>
          <a:p>
            <a:endParaRPr lang="en-US" dirty="0"/>
          </a:p>
          <a:p>
            <a:endParaRPr lang="en-US" dirty="0"/>
          </a:p>
          <a:p>
            <a:endParaRPr lang="en-US" dirty="0"/>
          </a:p>
          <a:p>
            <a:r>
              <a:rPr lang="en-US" dirty="0"/>
              <a:t>This is more often done using an array of </a:t>
            </a:r>
            <a:r>
              <a:rPr lang="en-US" sz="2000" dirty="0">
                <a:latin typeface="Consolas" charset="0"/>
                <a:ea typeface="Consolas" charset="0"/>
                <a:cs typeface="Consolas" charset="0"/>
              </a:rPr>
              <a:t>struct</a:t>
            </a:r>
            <a:r>
              <a:rPr lang="en-US" dirty="0"/>
              <a:t>, so that each element is a structure containing all the info for a student.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15</a:t>
            </a:fld>
            <a:endParaRPr lang="en-US"/>
          </a:p>
        </p:txBody>
      </p:sp>
      <p:sp>
        <p:nvSpPr>
          <p:cNvPr id="6" name="Rectangle 5"/>
          <p:cNvSpPr/>
          <p:nvPr/>
        </p:nvSpPr>
        <p:spPr>
          <a:xfrm>
            <a:off x="1764833" y="2632344"/>
            <a:ext cx="2807167" cy="197223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const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MAX = 200;</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string name[MAX];</a:t>
            </a:r>
          </a:p>
          <a:p>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subclass[MAX] = {0};</a:t>
            </a:r>
          </a:p>
          <a:p>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year[MAX] = {0};</a:t>
            </a:r>
          </a:p>
          <a:p>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month[MAX] = {0};</a:t>
            </a:r>
          </a:p>
          <a:p>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day[MAX] = {0};</a:t>
            </a:r>
          </a:p>
          <a:p>
            <a:r>
              <a:rPr lang="en-US" sz="1400" dirty="0">
                <a:solidFill>
                  <a:schemeClr val="tx1"/>
                </a:solidFill>
                <a:latin typeface="Consolas" charset="0"/>
                <a:ea typeface="Consolas" charset="0"/>
                <a:cs typeface="Consolas" charset="0"/>
              </a:rPr>
              <a:t>double mark[MAX] = {0};</a:t>
            </a:r>
          </a:p>
        </p:txBody>
      </p:sp>
      <p:sp>
        <p:nvSpPr>
          <p:cNvPr id="7" name="Rounded Rectangle 6"/>
          <p:cNvSpPr/>
          <p:nvPr/>
        </p:nvSpPr>
        <p:spPr>
          <a:xfrm>
            <a:off x="4697506" y="2913311"/>
            <a:ext cx="4173539" cy="1199885"/>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Elements of the same index store the info for a particular student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(e.g., </a:t>
            </a:r>
            <a:r>
              <a:rPr lang="en-US" sz="1400" dirty="0">
                <a:latin typeface="Consolas" charset="0"/>
                <a:ea typeface="Consolas" charset="0"/>
                <a:cs typeface="Consolas" charset="0"/>
              </a:rPr>
              <a:t>name[7]</a:t>
            </a:r>
            <a:r>
              <a:rPr lang="en-US" sz="1600" dirty="0">
                <a:latin typeface="Avenir Next Condensed" charset="0"/>
                <a:ea typeface="Avenir Next Condensed" charset="0"/>
                <a:cs typeface="Avenir Next Condensed" charset="0"/>
              </a:rPr>
              <a:t>, </a:t>
            </a:r>
            <a:r>
              <a:rPr lang="en-US" sz="1400" dirty="0">
                <a:latin typeface="Consolas" charset="0"/>
                <a:ea typeface="Consolas" charset="0"/>
                <a:cs typeface="Consolas" charset="0"/>
              </a:rPr>
              <a:t>subclass[7]</a:t>
            </a:r>
            <a:r>
              <a:rPr lang="en-US" sz="1600" dirty="0">
                <a:latin typeface="Avenir Next Condensed" charset="0"/>
                <a:ea typeface="Avenir Next Condensed" charset="0"/>
                <a:cs typeface="Avenir Next Condensed" charset="0"/>
              </a:rPr>
              <a:t>, </a:t>
            </a:r>
            <a:r>
              <a:rPr lang="en-US" sz="1400" dirty="0">
                <a:latin typeface="Consolas" charset="0"/>
                <a:ea typeface="Consolas" charset="0"/>
                <a:cs typeface="Consolas" charset="0"/>
              </a:rPr>
              <a:t>year[7</a:t>
            </a:r>
            <a:r>
              <a:rPr lang="en-US" sz="1600" dirty="0">
                <a:latin typeface="Consolas" charset="0"/>
                <a:ea typeface="Consolas" charset="0"/>
                <a:cs typeface="Consolas" charset="0"/>
              </a:rPr>
              <a:t>]</a:t>
            </a:r>
            <a:r>
              <a:rPr lang="en-US" sz="1600" dirty="0">
                <a:latin typeface="Avenir Next Condensed" charset="0"/>
                <a:ea typeface="Avenir Next Condensed" charset="0"/>
                <a:cs typeface="Avenir Next Condensed" charset="0"/>
              </a:rPr>
              <a:t>, …)</a:t>
            </a:r>
          </a:p>
        </p:txBody>
      </p:sp>
    </p:spTree>
    <p:extLst>
      <p:ext uri="{BB962C8B-B14F-4D97-AF65-F5344CB8AC3E}">
        <p14:creationId xmlns:p14="http://schemas.microsoft.com/office/powerpoint/2010/main" val="390931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195482" y="3854821"/>
            <a:ext cx="1151989" cy="1891551"/>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5347471" y="3854821"/>
            <a:ext cx="1151989" cy="1891551"/>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6499460" y="3854821"/>
            <a:ext cx="1151989" cy="1891551"/>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7651449" y="3854821"/>
            <a:ext cx="1151989" cy="1891551"/>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043493" y="3854821"/>
            <a:ext cx="1151989" cy="1891551"/>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16</a:t>
            </a:fld>
            <a:endParaRPr lang="en-US"/>
          </a:p>
        </p:txBody>
      </p:sp>
      <p:graphicFrame>
        <p:nvGraphicFramePr>
          <p:cNvPr id="8" name="Table 7"/>
          <p:cNvGraphicFramePr>
            <a:graphicFrameLocks noGrp="1"/>
          </p:cNvGraphicFramePr>
          <p:nvPr/>
        </p:nvGraphicFramePr>
        <p:xfrm>
          <a:off x="3908614" y="242043"/>
          <a:ext cx="4840940" cy="274320"/>
        </p:xfrm>
        <a:graphic>
          <a:graphicData uri="http://schemas.openxmlformats.org/drawingml/2006/table">
            <a:tbl>
              <a:tblPr bandRow="1">
                <a:tableStyleId>{F5AB1C69-6EDB-4FF4-983F-18BD219EF322}</a:tableStyleId>
              </a:tblPr>
              <a:tblGrid>
                <a:gridCol w="968188">
                  <a:extLst>
                    <a:ext uri="{9D8B030D-6E8A-4147-A177-3AD203B41FA5}">
                      <a16:colId xmlns:a16="http://schemas.microsoft.com/office/drawing/2014/main" val="20000"/>
                    </a:ext>
                  </a:extLst>
                </a:gridCol>
                <a:gridCol w="968188">
                  <a:extLst>
                    <a:ext uri="{9D8B030D-6E8A-4147-A177-3AD203B41FA5}">
                      <a16:colId xmlns:a16="http://schemas.microsoft.com/office/drawing/2014/main" val="20001"/>
                    </a:ext>
                  </a:extLst>
                </a:gridCol>
                <a:gridCol w="968188">
                  <a:extLst>
                    <a:ext uri="{9D8B030D-6E8A-4147-A177-3AD203B41FA5}">
                      <a16:colId xmlns:a16="http://schemas.microsoft.com/office/drawing/2014/main" val="20002"/>
                    </a:ext>
                  </a:extLst>
                </a:gridCol>
                <a:gridCol w="968188">
                  <a:extLst>
                    <a:ext uri="{9D8B030D-6E8A-4147-A177-3AD203B41FA5}">
                      <a16:colId xmlns:a16="http://schemas.microsoft.com/office/drawing/2014/main" val="20003"/>
                    </a:ext>
                  </a:extLst>
                </a:gridCol>
                <a:gridCol w="968188">
                  <a:extLst>
                    <a:ext uri="{9D8B030D-6E8A-4147-A177-3AD203B41FA5}">
                      <a16:colId xmlns:a16="http://schemas.microsoft.com/office/drawing/2014/main" val="20004"/>
                    </a:ext>
                  </a:extLst>
                </a:gridCol>
              </a:tblGrid>
              <a:tr h="204395">
                <a:tc>
                  <a:txBody>
                    <a:bodyPr/>
                    <a:lstStyle/>
                    <a:p>
                      <a:pPr algn="ctr"/>
                      <a:r>
                        <a:rPr lang="en-US" sz="1200" dirty="0">
                          <a:latin typeface="Consolas" charset="0"/>
                          <a:ea typeface="Consolas" charset="0"/>
                          <a:cs typeface="Consolas" charset="0"/>
                        </a:rPr>
                        <a:t>"John"</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"Mary"</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"Smith"</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"Jordan"</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"Bruce"</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3908614" y="730415"/>
          <a:ext cx="4840940" cy="274320"/>
        </p:xfrm>
        <a:graphic>
          <a:graphicData uri="http://schemas.openxmlformats.org/drawingml/2006/table">
            <a:tbl>
              <a:tblPr bandRow="1">
                <a:tableStyleId>{F5AB1C69-6EDB-4FF4-983F-18BD219EF322}</a:tableStyleId>
              </a:tblPr>
              <a:tblGrid>
                <a:gridCol w="968188">
                  <a:extLst>
                    <a:ext uri="{9D8B030D-6E8A-4147-A177-3AD203B41FA5}">
                      <a16:colId xmlns:a16="http://schemas.microsoft.com/office/drawing/2014/main" val="20000"/>
                    </a:ext>
                  </a:extLst>
                </a:gridCol>
                <a:gridCol w="968188">
                  <a:extLst>
                    <a:ext uri="{9D8B030D-6E8A-4147-A177-3AD203B41FA5}">
                      <a16:colId xmlns:a16="http://schemas.microsoft.com/office/drawing/2014/main" val="20001"/>
                    </a:ext>
                  </a:extLst>
                </a:gridCol>
                <a:gridCol w="968188">
                  <a:extLst>
                    <a:ext uri="{9D8B030D-6E8A-4147-A177-3AD203B41FA5}">
                      <a16:colId xmlns:a16="http://schemas.microsoft.com/office/drawing/2014/main" val="20002"/>
                    </a:ext>
                  </a:extLst>
                </a:gridCol>
                <a:gridCol w="968188">
                  <a:extLst>
                    <a:ext uri="{9D8B030D-6E8A-4147-A177-3AD203B41FA5}">
                      <a16:colId xmlns:a16="http://schemas.microsoft.com/office/drawing/2014/main" val="20003"/>
                    </a:ext>
                  </a:extLst>
                </a:gridCol>
                <a:gridCol w="968188">
                  <a:extLst>
                    <a:ext uri="{9D8B030D-6E8A-4147-A177-3AD203B41FA5}">
                      <a16:colId xmlns:a16="http://schemas.microsoft.com/office/drawing/2014/main" val="20004"/>
                    </a:ext>
                  </a:extLst>
                </a:gridCol>
              </a:tblGrid>
              <a:tr h="204395">
                <a:tc>
                  <a:txBody>
                    <a:bodyPr/>
                    <a:lstStyle/>
                    <a:p>
                      <a:pPr algn="ctr"/>
                      <a:r>
                        <a:rPr lang="en-US" sz="1200" dirty="0">
                          <a:latin typeface="Consolas" charset="0"/>
                          <a:ea typeface="Consolas" charset="0"/>
                          <a:cs typeface="Consolas" charset="0"/>
                        </a:rPr>
                        <a:t>0</a:t>
                      </a:r>
                    </a:p>
                  </a:txBody>
                  <a:tcP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1</a:t>
                      </a:r>
                    </a:p>
                  </a:txBody>
                  <a:tcP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1</a:t>
                      </a:r>
                    </a:p>
                  </a:txBody>
                  <a:tcP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2</a:t>
                      </a:r>
                    </a:p>
                  </a:txBody>
                  <a:tcP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0</a:t>
                      </a:r>
                    </a:p>
                  </a:txBody>
                  <a:tcP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3908614" y="1218787"/>
          <a:ext cx="4840940" cy="274320"/>
        </p:xfrm>
        <a:graphic>
          <a:graphicData uri="http://schemas.openxmlformats.org/drawingml/2006/table">
            <a:tbl>
              <a:tblPr bandRow="1">
                <a:tableStyleId>{F5AB1C69-6EDB-4FF4-983F-18BD219EF322}</a:tableStyleId>
              </a:tblPr>
              <a:tblGrid>
                <a:gridCol w="968188">
                  <a:extLst>
                    <a:ext uri="{9D8B030D-6E8A-4147-A177-3AD203B41FA5}">
                      <a16:colId xmlns:a16="http://schemas.microsoft.com/office/drawing/2014/main" val="20000"/>
                    </a:ext>
                  </a:extLst>
                </a:gridCol>
                <a:gridCol w="968188">
                  <a:extLst>
                    <a:ext uri="{9D8B030D-6E8A-4147-A177-3AD203B41FA5}">
                      <a16:colId xmlns:a16="http://schemas.microsoft.com/office/drawing/2014/main" val="20001"/>
                    </a:ext>
                  </a:extLst>
                </a:gridCol>
                <a:gridCol w="968188">
                  <a:extLst>
                    <a:ext uri="{9D8B030D-6E8A-4147-A177-3AD203B41FA5}">
                      <a16:colId xmlns:a16="http://schemas.microsoft.com/office/drawing/2014/main" val="20002"/>
                    </a:ext>
                  </a:extLst>
                </a:gridCol>
                <a:gridCol w="968188">
                  <a:extLst>
                    <a:ext uri="{9D8B030D-6E8A-4147-A177-3AD203B41FA5}">
                      <a16:colId xmlns:a16="http://schemas.microsoft.com/office/drawing/2014/main" val="20003"/>
                    </a:ext>
                  </a:extLst>
                </a:gridCol>
                <a:gridCol w="968188">
                  <a:extLst>
                    <a:ext uri="{9D8B030D-6E8A-4147-A177-3AD203B41FA5}">
                      <a16:colId xmlns:a16="http://schemas.microsoft.com/office/drawing/2014/main" val="20004"/>
                    </a:ext>
                  </a:extLst>
                </a:gridCol>
              </a:tblGrid>
              <a:tr h="204395">
                <a:tc>
                  <a:txBody>
                    <a:bodyPr/>
                    <a:lstStyle/>
                    <a:p>
                      <a:pPr algn="ct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3908614" y="1707159"/>
          <a:ext cx="4840940" cy="274320"/>
        </p:xfrm>
        <a:graphic>
          <a:graphicData uri="http://schemas.openxmlformats.org/drawingml/2006/table">
            <a:tbl>
              <a:tblPr bandRow="1">
                <a:tableStyleId>{F5AB1C69-6EDB-4FF4-983F-18BD219EF322}</a:tableStyleId>
              </a:tblPr>
              <a:tblGrid>
                <a:gridCol w="968188">
                  <a:extLst>
                    <a:ext uri="{9D8B030D-6E8A-4147-A177-3AD203B41FA5}">
                      <a16:colId xmlns:a16="http://schemas.microsoft.com/office/drawing/2014/main" val="20000"/>
                    </a:ext>
                  </a:extLst>
                </a:gridCol>
                <a:gridCol w="968188">
                  <a:extLst>
                    <a:ext uri="{9D8B030D-6E8A-4147-A177-3AD203B41FA5}">
                      <a16:colId xmlns:a16="http://schemas.microsoft.com/office/drawing/2014/main" val="20001"/>
                    </a:ext>
                  </a:extLst>
                </a:gridCol>
                <a:gridCol w="968188">
                  <a:extLst>
                    <a:ext uri="{9D8B030D-6E8A-4147-A177-3AD203B41FA5}">
                      <a16:colId xmlns:a16="http://schemas.microsoft.com/office/drawing/2014/main" val="20002"/>
                    </a:ext>
                  </a:extLst>
                </a:gridCol>
                <a:gridCol w="968188">
                  <a:extLst>
                    <a:ext uri="{9D8B030D-6E8A-4147-A177-3AD203B41FA5}">
                      <a16:colId xmlns:a16="http://schemas.microsoft.com/office/drawing/2014/main" val="20003"/>
                    </a:ext>
                  </a:extLst>
                </a:gridCol>
                <a:gridCol w="968188">
                  <a:extLst>
                    <a:ext uri="{9D8B030D-6E8A-4147-A177-3AD203B41FA5}">
                      <a16:colId xmlns:a16="http://schemas.microsoft.com/office/drawing/2014/main" val="20004"/>
                    </a:ext>
                  </a:extLst>
                </a:gridCol>
              </a:tblGrid>
              <a:tr h="204395">
                <a:tc>
                  <a:txBody>
                    <a:bodyPr/>
                    <a:lstStyle/>
                    <a:p>
                      <a:pPr algn="ct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11</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3908614" y="2195531"/>
          <a:ext cx="4840940" cy="274320"/>
        </p:xfrm>
        <a:graphic>
          <a:graphicData uri="http://schemas.openxmlformats.org/drawingml/2006/table">
            <a:tbl>
              <a:tblPr bandRow="1">
                <a:tableStyleId>{F5AB1C69-6EDB-4FF4-983F-18BD219EF322}</a:tableStyleId>
              </a:tblPr>
              <a:tblGrid>
                <a:gridCol w="968188">
                  <a:extLst>
                    <a:ext uri="{9D8B030D-6E8A-4147-A177-3AD203B41FA5}">
                      <a16:colId xmlns:a16="http://schemas.microsoft.com/office/drawing/2014/main" val="20000"/>
                    </a:ext>
                  </a:extLst>
                </a:gridCol>
                <a:gridCol w="968188">
                  <a:extLst>
                    <a:ext uri="{9D8B030D-6E8A-4147-A177-3AD203B41FA5}">
                      <a16:colId xmlns:a16="http://schemas.microsoft.com/office/drawing/2014/main" val="20001"/>
                    </a:ext>
                  </a:extLst>
                </a:gridCol>
                <a:gridCol w="968188">
                  <a:extLst>
                    <a:ext uri="{9D8B030D-6E8A-4147-A177-3AD203B41FA5}">
                      <a16:colId xmlns:a16="http://schemas.microsoft.com/office/drawing/2014/main" val="20002"/>
                    </a:ext>
                  </a:extLst>
                </a:gridCol>
                <a:gridCol w="968188">
                  <a:extLst>
                    <a:ext uri="{9D8B030D-6E8A-4147-A177-3AD203B41FA5}">
                      <a16:colId xmlns:a16="http://schemas.microsoft.com/office/drawing/2014/main" val="20003"/>
                    </a:ext>
                  </a:extLst>
                </a:gridCol>
                <a:gridCol w="968188">
                  <a:extLst>
                    <a:ext uri="{9D8B030D-6E8A-4147-A177-3AD203B41FA5}">
                      <a16:colId xmlns:a16="http://schemas.microsoft.com/office/drawing/2014/main" val="20004"/>
                    </a:ext>
                  </a:extLst>
                </a:gridCol>
              </a:tblGrid>
              <a:tr h="204395">
                <a:tc>
                  <a:txBody>
                    <a:bodyPr/>
                    <a:lstStyle/>
                    <a:p>
                      <a:pPr algn="ctr"/>
                      <a:r>
                        <a:rPr lang="en-US" sz="1200" dirty="0">
                          <a:latin typeface="Consolas" charset="0"/>
                          <a:ea typeface="Consolas" charset="0"/>
                          <a:cs typeface="Consolas" charset="0"/>
                        </a:rPr>
                        <a:t>28</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22</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29</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12</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1</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3908614" y="2683902"/>
          <a:ext cx="4840940" cy="274320"/>
        </p:xfrm>
        <a:graphic>
          <a:graphicData uri="http://schemas.openxmlformats.org/drawingml/2006/table">
            <a:tbl>
              <a:tblPr bandRow="1">
                <a:tableStyleId>{F5AB1C69-6EDB-4FF4-983F-18BD219EF322}</a:tableStyleId>
              </a:tblPr>
              <a:tblGrid>
                <a:gridCol w="968188">
                  <a:extLst>
                    <a:ext uri="{9D8B030D-6E8A-4147-A177-3AD203B41FA5}">
                      <a16:colId xmlns:a16="http://schemas.microsoft.com/office/drawing/2014/main" val="20000"/>
                    </a:ext>
                  </a:extLst>
                </a:gridCol>
                <a:gridCol w="968188">
                  <a:extLst>
                    <a:ext uri="{9D8B030D-6E8A-4147-A177-3AD203B41FA5}">
                      <a16:colId xmlns:a16="http://schemas.microsoft.com/office/drawing/2014/main" val="20001"/>
                    </a:ext>
                  </a:extLst>
                </a:gridCol>
                <a:gridCol w="968188">
                  <a:extLst>
                    <a:ext uri="{9D8B030D-6E8A-4147-A177-3AD203B41FA5}">
                      <a16:colId xmlns:a16="http://schemas.microsoft.com/office/drawing/2014/main" val="20002"/>
                    </a:ext>
                  </a:extLst>
                </a:gridCol>
                <a:gridCol w="968188">
                  <a:extLst>
                    <a:ext uri="{9D8B030D-6E8A-4147-A177-3AD203B41FA5}">
                      <a16:colId xmlns:a16="http://schemas.microsoft.com/office/drawing/2014/main" val="20003"/>
                    </a:ext>
                  </a:extLst>
                </a:gridCol>
                <a:gridCol w="968188">
                  <a:extLst>
                    <a:ext uri="{9D8B030D-6E8A-4147-A177-3AD203B41FA5}">
                      <a16:colId xmlns:a16="http://schemas.microsoft.com/office/drawing/2014/main" val="20004"/>
                    </a:ext>
                  </a:extLst>
                </a:gridCol>
              </a:tblGrid>
              <a:tr h="204395">
                <a:tc>
                  <a:txBody>
                    <a:bodyPr/>
                    <a:lstStyle/>
                    <a:p>
                      <a:pPr algn="ctr"/>
                      <a:r>
                        <a:rPr lang="en-US" sz="1200" dirty="0">
                          <a:latin typeface="Consolas" charset="0"/>
                          <a:ea typeface="Consolas" charset="0"/>
                          <a:cs typeface="Consolas" charset="0"/>
                        </a:rPr>
                        <a:t>80.5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66.5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99</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86.5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70.5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5" name="TextBox 14"/>
          <p:cNvSpPr txBox="1"/>
          <p:nvPr/>
        </p:nvSpPr>
        <p:spPr>
          <a:xfrm>
            <a:off x="3182953" y="228197"/>
            <a:ext cx="582211" cy="307777"/>
          </a:xfrm>
          <a:prstGeom prst="rect">
            <a:avLst/>
          </a:prstGeom>
          <a:noFill/>
        </p:spPr>
        <p:txBody>
          <a:bodyPr wrap="none" rtlCol="0">
            <a:spAutoFit/>
          </a:bodyPr>
          <a:lstStyle/>
          <a:p>
            <a:pPr algn="r"/>
            <a:r>
              <a:rPr lang="en-US" sz="1400" b="1" dirty="0">
                <a:latin typeface="Consolas" charset="0"/>
                <a:ea typeface="Consolas" charset="0"/>
                <a:cs typeface="Consolas" charset="0"/>
              </a:rPr>
              <a:t>name</a:t>
            </a:r>
          </a:p>
        </p:txBody>
      </p:sp>
      <p:sp>
        <p:nvSpPr>
          <p:cNvPr id="16" name="TextBox 15"/>
          <p:cNvSpPr txBox="1"/>
          <p:nvPr/>
        </p:nvSpPr>
        <p:spPr>
          <a:xfrm>
            <a:off x="2785409" y="730415"/>
            <a:ext cx="979755" cy="307777"/>
          </a:xfrm>
          <a:prstGeom prst="rect">
            <a:avLst/>
          </a:prstGeom>
          <a:noFill/>
        </p:spPr>
        <p:txBody>
          <a:bodyPr wrap="none" rtlCol="0">
            <a:spAutoFit/>
          </a:bodyPr>
          <a:lstStyle/>
          <a:p>
            <a:pPr algn="r"/>
            <a:r>
              <a:rPr lang="en-US" sz="1400" b="1" dirty="0">
                <a:latin typeface="Consolas" charset="0"/>
                <a:ea typeface="Consolas" charset="0"/>
                <a:cs typeface="Consolas" charset="0"/>
              </a:rPr>
              <a:t>subclass</a:t>
            </a:r>
          </a:p>
        </p:txBody>
      </p:sp>
      <p:sp>
        <p:nvSpPr>
          <p:cNvPr id="17" name="TextBox 16"/>
          <p:cNvSpPr txBox="1"/>
          <p:nvPr/>
        </p:nvSpPr>
        <p:spPr>
          <a:xfrm>
            <a:off x="3182953" y="1218787"/>
            <a:ext cx="582211" cy="307777"/>
          </a:xfrm>
          <a:prstGeom prst="rect">
            <a:avLst/>
          </a:prstGeom>
          <a:noFill/>
        </p:spPr>
        <p:txBody>
          <a:bodyPr wrap="none" rtlCol="0">
            <a:spAutoFit/>
          </a:bodyPr>
          <a:lstStyle/>
          <a:p>
            <a:pPr algn="r"/>
            <a:r>
              <a:rPr lang="en-US" sz="1400" b="1" dirty="0">
                <a:latin typeface="Consolas" charset="0"/>
                <a:ea typeface="Consolas" charset="0"/>
                <a:cs typeface="Consolas" charset="0"/>
              </a:rPr>
              <a:t>year</a:t>
            </a:r>
          </a:p>
        </p:txBody>
      </p:sp>
      <p:sp>
        <p:nvSpPr>
          <p:cNvPr id="18" name="TextBox 17"/>
          <p:cNvSpPr txBox="1"/>
          <p:nvPr/>
        </p:nvSpPr>
        <p:spPr>
          <a:xfrm>
            <a:off x="3083567" y="1704182"/>
            <a:ext cx="681597" cy="307777"/>
          </a:xfrm>
          <a:prstGeom prst="rect">
            <a:avLst/>
          </a:prstGeom>
          <a:noFill/>
        </p:spPr>
        <p:txBody>
          <a:bodyPr wrap="none" rtlCol="0">
            <a:spAutoFit/>
          </a:bodyPr>
          <a:lstStyle/>
          <a:p>
            <a:pPr algn="r"/>
            <a:r>
              <a:rPr lang="en-US" sz="1400" b="1" dirty="0">
                <a:latin typeface="Consolas" charset="0"/>
                <a:ea typeface="Consolas" charset="0"/>
                <a:cs typeface="Consolas" charset="0"/>
              </a:rPr>
              <a:t>month</a:t>
            </a:r>
          </a:p>
        </p:txBody>
      </p:sp>
      <p:sp>
        <p:nvSpPr>
          <p:cNvPr id="19" name="TextBox 18"/>
          <p:cNvSpPr txBox="1"/>
          <p:nvPr/>
        </p:nvSpPr>
        <p:spPr>
          <a:xfrm>
            <a:off x="3282340" y="2192554"/>
            <a:ext cx="482824" cy="307777"/>
          </a:xfrm>
          <a:prstGeom prst="rect">
            <a:avLst/>
          </a:prstGeom>
          <a:noFill/>
        </p:spPr>
        <p:txBody>
          <a:bodyPr wrap="none" rtlCol="0">
            <a:spAutoFit/>
          </a:bodyPr>
          <a:lstStyle/>
          <a:p>
            <a:pPr algn="r"/>
            <a:r>
              <a:rPr lang="en-US" sz="1400" b="1" dirty="0">
                <a:latin typeface="Consolas" charset="0"/>
                <a:ea typeface="Consolas" charset="0"/>
                <a:cs typeface="Consolas" charset="0"/>
              </a:rPr>
              <a:t>day</a:t>
            </a:r>
          </a:p>
        </p:txBody>
      </p:sp>
      <p:sp>
        <p:nvSpPr>
          <p:cNvPr id="20" name="TextBox 19"/>
          <p:cNvSpPr txBox="1"/>
          <p:nvPr/>
        </p:nvSpPr>
        <p:spPr>
          <a:xfrm>
            <a:off x="3182953" y="2683902"/>
            <a:ext cx="582211" cy="307777"/>
          </a:xfrm>
          <a:prstGeom prst="rect">
            <a:avLst/>
          </a:prstGeom>
          <a:noFill/>
        </p:spPr>
        <p:txBody>
          <a:bodyPr wrap="none" rtlCol="0">
            <a:spAutoFit/>
          </a:bodyPr>
          <a:lstStyle/>
          <a:p>
            <a:pPr algn="r"/>
            <a:r>
              <a:rPr lang="en-US" sz="1400" b="1" dirty="0">
                <a:latin typeface="Consolas" charset="0"/>
                <a:ea typeface="Consolas" charset="0"/>
                <a:cs typeface="Consolas" charset="0"/>
              </a:rPr>
              <a:t>mark</a:t>
            </a:r>
          </a:p>
        </p:txBody>
      </p:sp>
      <p:sp>
        <p:nvSpPr>
          <p:cNvPr id="22" name="TextBox 21"/>
          <p:cNvSpPr txBox="1"/>
          <p:nvPr/>
        </p:nvSpPr>
        <p:spPr>
          <a:xfrm>
            <a:off x="1672433" y="3060554"/>
            <a:ext cx="6543266" cy="338554"/>
          </a:xfrm>
          <a:prstGeom prst="rect">
            <a:avLst/>
          </a:prstGeom>
          <a:noFill/>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A record is referred to by </a:t>
            </a:r>
            <a:r>
              <a:rPr lang="en-US" sz="1200" dirty="0">
                <a:latin typeface="Consolas" charset="0"/>
                <a:ea typeface="Consolas" charset="0"/>
                <a:cs typeface="Consolas" charset="0"/>
              </a:rPr>
              <a:t>name[</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a:t>
            </a:r>
            <a:r>
              <a:rPr lang="en-US" sz="1200" dirty="0">
                <a:latin typeface="Segoe Print" pitchFamily="2" charset="0"/>
              </a:rPr>
              <a:t>, </a:t>
            </a:r>
            <a:r>
              <a:rPr lang="en-US" sz="1200" dirty="0">
                <a:latin typeface="Consolas" charset="0"/>
                <a:ea typeface="Consolas" charset="0"/>
                <a:cs typeface="Consolas" charset="0"/>
              </a:rPr>
              <a:t>subclass[</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a:t>
            </a:r>
            <a:r>
              <a:rPr lang="en-US" sz="1200" dirty="0">
                <a:latin typeface="Segoe Print" pitchFamily="2" charset="0"/>
              </a:rPr>
              <a:t>, </a:t>
            </a:r>
            <a:r>
              <a:rPr lang="en-US" sz="1200" dirty="0">
                <a:latin typeface="Consolas" charset="0"/>
                <a:ea typeface="Consolas" charset="0"/>
                <a:cs typeface="Consolas" charset="0"/>
              </a:rPr>
              <a:t>year[</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a:t>
            </a:r>
            <a:r>
              <a:rPr lang="en-US" sz="1200" dirty="0">
                <a:latin typeface="Segoe Print" pitchFamily="2" charset="0"/>
              </a:rPr>
              <a:t>, </a:t>
            </a:r>
            <a:r>
              <a:rPr lang="en-US" sz="1200" dirty="0">
                <a:latin typeface="Consolas" charset="0"/>
                <a:ea typeface="Consolas" charset="0"/>
                <a:cs typeface="Consolas" charset="0"/>
              </a:rPr>
              <a:t>month[</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a:t>
            </a:r>
            <a:r>
              <a:rPr lang="en-US" sz="1200" dirty="0">
                <a:latin typeface="Segoe Print" pitchFamily="2" charset="0"/>
              </a:rPr>
              <a:t>, </a:t>
            </a:r>
            <a:r>
              <a:rPr lang="en-US" sz="1200" dirty="0">
                <a:latin typeface="Consolas" charset="0"/>
                <a:ea typeface="Consolas" charset="0"/>
                <a:cs typeface="Consolas" charset="0"/>
              </a:rPr>
              <a:t>day[</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a:t>
            </a:r>
            <a:r>
              <a:rPr lang="en-US" sz="1200" dirty="0">
                <a:latin typeface="Segoe Print" pitchFamily="2" charset="0"/>
              </a:rPr>
              <a:t>, </a:t>
            </a:r>
            <a:r>
              <a:rPr lang="en-US" sz="1200" dirty="0">
                <a:latin typeface="Consolas" charset="0"/>
                <a:ea typeface="Consolas" charset="0"/>
                <a:cs typeface="Consolas" charset="0"/>
              </a:rPr>
              <a:t>mark[</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a:t>
            </a:r>
          </a:p>
        </p:txBody>
      </p:sp>
      <p:cxnSp>
        <p:nvCxnSpPr>
          <p:cNvPr id="24" name="Straight Connector 23"/>
          <p:cNvCxnSpPr/>
          <p:nvPr/>
        </p:nvCxnSpPr>
        <p:spPr>
          <a:xfrm>
            <a:off x="206189" y="3460371"/>
            <a:ext cx="8772435"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3159317" y="3977636"/>
          <a:ext cx="920340" cy="1645920"/>
        </p:xfrm>
        <a:graphic>
          <a:graphicData uri="http://schemas.openxmlformats.org/drawingml/2006/table">
            <a:tbl>
              <a:tblPr>
                <a:tableStyleId>{F5AB1C69-6EDB-4FF4-983F-18BD219EF322}</a:tableStyleId>
              </a:tblPr>
              <a:tblGrid>
                <a:gridCol w="920340">
                  <a:extLst>
                    <a:ext uri="{9D8B030D-6E8A-4147-A177-3AD203B41FA5}">
                      <a16:colId xmlns:a16="http://schemas.microsoft.com/office/drawing/2014/main" val="20000"/>
                    </a:ext>
                  </a:extLst>
                </a:gridCol>
              </a:tblGrid>
              <a:tr h="204395">
                <a:tc>
                  <a:txBody>
                    <a:bodyPr/>
                    <a:lstStyle/>
                    <a:p>
                      <a:pPr algn="ctr"/>
                      <a:r>
                        <a:rPr lang="en-US" sz="1200" dirty="0">
                          <a:latin typeface="Consolas" charset="0"/>
                          <a:ea typeface="Consolas" charset="0"/>
                          <a:cs typeface="Consolas" charset="0"/>
                        </a:rPr>
                        <a:t>"John"</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04395">
                <a:tc>
                  <a:txBody>
                    <a:bodyPr/>
                    <a:lstStyle/>
                    <a:p>
                      <a:pPr algn="ctr"/>
                      <a:r>
                        <a:rPr lang="en-US" sz="1200" dirty="0">
                          <a:latin typeface="Consolas" charset="0"/>
                          <a:ea typeface="Consolas" charset="0"/>
                          <a:cs typeface="Consolas" charset="0"/>
                        </a:rPr>
                        <a:t>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04395">
                <a:tc>
                  <a:txBody>
                    <a:bodyPr/>
                    <a:lstStyle/>
                    <a:p>
                      <a:pPr algn="ct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04395">
                <a:tc>
                  <a:txBody>
                    <a:bodyPr/>
                    <a:lstStyle/>
                    <a:p>
                      <a:pPr algn="ct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04395">
                <a:tc>
                  <a:txBody>
                    <a:bodyPr/>
                    <a:lstStyle/>
                    <a:p>
                      <a:pPr algn="ctr"/>
                      <a:r>
                        <a:rPr lang="en-US" sz="1200" dirty="0">
                          <a:latin typeface="Consolas" charset="0"/>
                          <a:ea typeface="Consolas" charset="0"/>
                          <a:cs typeface="Consolas" charset="0"/>
                        </a:rPr>
                        <a:t>28</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204395">
                <a:tc>
                  <a:txBody>
                    <a:bodyPr/>
                    <a:lstStyle/>
                    <a:p>
                      <a:pPr algn="ctr"/>
                      <a:r>
                        <a:rPr lang="en-US" sz="1200" dirty="0">
                          <a:latin typeface="Consolas" charset="0"/>
                          <a:ea typeface="Consolas" charset="0"/>
                          <a:cs typeface="Consolas" charset="0"/>
                        </a:rPr>
                        <a:t>80.5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6" name="Rectangle 25"/>
          <p:cNvSpPr/>
          <p:nvPr/>
        </p:nvSpPr>
        <p:spPr>
          <a:xfrm>
            <a:off x="553265" y="4266840"/>
            <a:ext cx="2168023" cy="205365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100" dirty="0" err="1">
                <a:solidFill>
                  <a:schemeClr val="tx1"/>
                </a:solidFill>
                <a:latin typeface="Consolas" charset="0"/>
                <a:ea typeface="Consolas" charset="0"/>
                <a:cs typeface="Consolas" charset="0"/>
              </a:rPr>
              <a:t>struct</a:t>
            </a:r>
            <a:r>
              <a:rPr lang="en-US" sz="1100" dirty="0">
                <a:solidFill>
                  <a:schemeClr val="tx1"/>
                </a:solidFill>
                <a:latin typeface="Consolas" charset="0"/>
                <a:ea typeface="Consolas" charset="0"/>
                <a:cs typeface="Consolas" charset="0"/>
              </a:rPr>
              <a:t> </a:t>
            </a:r>
            <a:r>
              <a:rPr lang="en-US" sz="1100" dirty="0" err="1">
                <a:solidFill>
                  <a:schemeClr val="tx1"/>
                </a:solidFill>
                <a:latin typeface="Consolas" charset="0"/>
                <a:ea typeface="Consolas" charset="0"/>
                <a:cs typeface="Consolas" charset="0"/>
              </a:rPr>
              <a:t>Student_rec</a:t>
            </a:r>
            <a:r>
              <a:rPr lang="en-US" sz="1100" dirty="0">
                <a:solidFill>
                  <a:schemeClr val="tx1"/>
                </a:solidFill>
                <a:latin typeface="Consolas" charset="0"/>
                <a:ea typeface="Consolas" charset="0"/>
                <a:cs typeface="Consolas" charset="0"/>
              </a:rPr>
              <a:t> {</a:t>
            </a:r>
          </a:p>
          <a:p>
            <a:r>
              <a:rPr lang="en-US" sz="1100" dirty="0">
                <a:solidFill>
                  <a:schemeClr val="tx1"/>
                </a:solidFill>
                <a:latin typeface="Consolas" charset="0"/>
                <a:ea typeface="Consolas" charset="0"/>
                <a:cs typeface="Consolas" charset="0"/>
              </a:rPr>
              <a:t>	string name;</a:t>
            </a:r>
          </a:p>
          <a:p>
            <a:r>
              <a:rPr lang="en-US" sz="1100" dirty="0">
                <a:solidFill>
                  <a:schemeClr val="tx1"/>
                </a:solidFill>
                <a:latin typeface="Consolas" charset="0"/>
                <a:ea typeface="Consolas" charset="0"/>
                <a:cs typeface="Consolas" charset="0"/>
              </a:rPr>
              <a:t>	</a:t>
            </a:r>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subclass;</a:t>
            </a:r>
          </a:p>
          <a:p>
            <a:r>
              <a:rPr lang="en-US" sz="1100" dirty="0">
                <a:solidFill>
                  <a:schemeClr val="tx1"/>
                </a:solidFill>
                <a:latin typeface="Consolas" charset="0"/>
                <a:ea typeface="Consolas" charset="0"/>
                <a:cs typeface="Consolas" charset="0"/>
              </a:rPr>
              <a:t>	</a:t>
            </a:r>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year;</a:t>
            </a:r>
          </a:p>
          <a:p>
            <a:r>
              <a:rPr lang="en-US" sz="1100" dirty="0">
                <a:solidFill>
                  <a:schemeClr val="tx1"/>
                </a:solidFill>
                <a:latin typeface="Consolas" charset="0"/>
                <a:ea typeface="Consolas" charset="0"/>
                <a:cs typeface="Consolas" charset="0"/>
              </a:rPr>
              <a:t>	</a:t>
            </a:r>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month;</a:t>
            </a:r>
          </a:p>
          <a:p>
            <a:r>
              <a:rPr lang="en-US" sz="1100" dirty="0">
                <a:solidFill>
                  <a:schemeClr val="tx1"/>
                </a:solidFill>
                <a:latin typeface="Consolas" charset="0"/>
                <a:ea typeface="Consolas" charset="0"/>
                <a:cs typeface="Consolas" charset="0"/>
              </a:rPr>
              <a:t>	</a:t>
            </a:r>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day;</a:t>
            </a:r>
          </a:p>
          <a:p>
            <a:r>
              <a:rPr lang="en-US" sz="1100" dirty="0">
                <a:solidFill>
                  <a:schemeClr val="tx1"/>
                </a:solidFill>
                <a:latin typeface="Consolas" charset="0"/>
                <a:ea typeface="Consolas" charset="0"/>
                <a:cs typeface="Consolas" charset="0"/>
              </a:rPr>
              <a:t>	double mark;</a:t>
            </a:r>
          </a:p>
          <a:p>
            <a:r>
              <a:rPr lang="en-US" sz="1100" dirty="0">
                <a:solidFill>
                  <a:schemeClr val="tx1"/>
                </a:solidFill>
                <a:latin typeface="Consolas" charset="0"/>
                <a:ea typeface="Consolas" charset="0"/>
                <a:cs typeface="Consolas" charset="0"/>
              </a:rPr>
              <a:t>};</a:t>
            </a:r>
          </a:p>
          <a:p>
            <a:endParaRPr lang="en-US" sz="1100" dirty="0">
              <a:solidFill>
                <a:schemeClr val="tx1"/>
              </a:solidFill>
              <a:latin typeface="Consolas" charset="0"/>
              <a:ea typeface="Consolas" charset="0"/>
              <a:cs typeface="Consolas" charset="0"/>
            </a:endParaRPr>
          </a:p>
          <a:p>
            <a:r>
              <a:rPr lang="en-US" sz="1100" dirty="0" err="1">
                <a:solidFill>
                  <a:schemeClr val="tx1"/>
                </a:solidFill>
                <a:latin typeface="Consolas" charset="0"/>
                <a:ea typeface="Consolas" charset="0"/>
                <a:cs typeface="Consolas" charset="0"/>
              </a:rPr>
              <a:t>Student_rec</a:t>
            </a:r>
            <a:r>
              <a:rPr lang="en-US" sz="1100" dirty="0">
                <a:solidFill>
                  <a:schemeClr val="tx1"/>
                </a:solidFill>
                <a:latin typeface="Consolas" charset="0"/>
                <a:ea typeface="Consolas" charset="0"/>
                <a:cs typeface="Consolas" charset="0"/>
              </a:rPr>
              <a:t> student[5]; </a:t>
            </a:r>
          </a:p>
        </p:txBody>
      </p:sp>
      <p:sp>
        <p:nvSpPr>
          <p:cNvPr id="21" name="Rounded Rectangle 20"/>
          <p:cNvSpPr/>
          <p:nvPr/>
        </p:nvSpPr>
        <p:spPr>
          <a:xfrm>
            <a:off x="326674" y="3603812"/>
            <a:ext cx="2295999" cy="79317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latin typeface="Segoe Print" pitchFamily="2" charset="0"/>
              </a:rPr>
              <a:t>Array of Structures</a:t>
            </a:r>
          </a:p>
        </p:txBody>
      </p:sp>
      <p:graphicFrame>
        <p:nvGraphicFramePr>
          <p:cNvPr id="27" name="Table 26"/>
          <p:cNvGraphicFramePr>
            <a:graphicFrameLocks noGrp="1"/>
          </p:cNvGraphicFramePr>
          <p:nvPr/>
        </p:nvGraphicFramePr>
        <p:xfrm>
          <a:off x="4311306" y="3977636"/>
          <a:ext cx="920340" cy="1645920"/>
        </p:xfrm>
        <a:graphic>
          <a:graphicData uri="http://schemas.openxmlformats.org/drawingml/2006/table">
            <a:tbl>
              <a:tblPr>
                <a:tableStyleId>{F5AB1C69-6EDB-4FF4-983F-18BD219EF322}</a:tableStyleId>
              </a:tblPr>
              <a:tblGrid>
                <a:gridCol w="920340">
                  <a:extLst>
                    <a:ext uri="{9D8B030D-6E8A-4147-A177-3AD203B41FA5}">
                      <a16:colId xmlns:a16="http://schemas.microsoft.com/office/drawing/2014/main" val="20000"/>
                    </a:ext>
                  </a:extLst>
                </a:gridCol>
              </a:tblGrid>
              <a:tr h="204395">
                <a:tc>
                  <a:txBody>
                    <a:bodyPr/>
                    <a:lstStyle/>
                    <a:p>
                      <a:pPr algn="ctr"/>
                      <a:r>
                        <a:rPr lang="en-US" sz="1200" dirty="0">
                          <a:latin typeface="Consolas" charset="0"/>
                          <a:ea typeface="Consolas" charset="0"/>
                          <a:cs typeface="Consolas" charset="0"/>
                        </a:rPr>
                        <a:t>"Mary"</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04395">
                <a:tc>
                  <a:txBody>
                    <a:bodyPr/>
                    <a:lstStyle/>
                    <a:p>
                      <a:pPr algn="ctr"/>
                      <a:r>
                        <a:rPr lang="en-US" sz="1200" dirty="0">
                          <a:latin typeface="Consolas" charset="0"/>
                          <a:ea typeface="Consolas" charset="0"/>
                          <a:cs typeface="Consolas" charset="0"/>
                        </a:rPr>
                        <a:t>1</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04395">
                <a:tc>
                  <a:txBody>
                    <a:bodyPr/>
                    <a:lstStyle/>
                    <a:p>
                      <a:pPr algn="ct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04395">
                <a:tc>
                  <a:txBody>
                    <a:bodyPr/>
                    <a:lstStyle/>
                    <a:p>
                      <a:pPr algn="ct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04395">
                <a:tc>
                  <a:txBody>
                    <a:bodyPr/>
                    <a:lstStyle/>
                    <a:p>
                      <a:pPr algn="ctr"/>
                      <a:r>
                        <a:rPr lang="en-US" sz="1200" dirty="0">
                          <a:latin typeface="Consolas" charset="0"/>
                          <a:ea typeface="Consolas" charset="0"/>
                          <a:cs typeface="Consolas" charset="0"/>
                        </a:rPr>
                        <a:t>22</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204395">
                <a:tc>
                  <a:txBody>
                    <a:bodyPr/>
                    <a:lstStyle/>
                    <a:p>
                      <a:pPr algn="ctr"/>
                      <a:r>
                        <a:rPr lang="en-US" sz="1200" dirty="0">
                          <a:latin typeface="Consolas" charset="0"/>
                          <a:ea typeface="Consolas" charset="0"/>
                          <a:cs typeface="Consolas" charset="0"/>
                        </a:rPr>
                        <a:t>66.5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28" name="Table 27"/>
          <p:cNvGraphicFramePr>
            <a:graphicFrameLocks noGrp="1"/>
          </p:cNvGraphicFramePr>
          <p:nvPr/>
        </p:nvGraphicFramePr>
        <p:xfrm>
          <a:off x="5463295" y="3977636"/>
          <a:ext cx="920340" cy="1645920"/>
        </p:xfrm>
        <a:graphic>
          <a:graphicData uri="http://schemas.openxmlformats.org/drawingml/2006/table">
            <a:tbl>
              <a:tblPr>
                <a:tableStyleId>{F5AB1C69-6EDB-4FF4-983F-18BD219EF322}</a:tableStyleId>
              </a:tblPr>
              <a:tblGrid>
                <a:gridCol w="920340">
                  <a:extLst>
                    <a:ext uri="{9D8B030D-6E8A-4147-A177-3AD203B41FA5}">
                      <a16:colId xmlns:a16="http://schemas.microsoft.com/office/drawing/2014/main" val="20000"/>
                    </a:ext>
                  </a:extLst>
                </a:gridCol>
              </a:tblGrid>
              <a:tr h="204395">
                <a:tc>
                  <a:txBody>
                    <a:bodyPr/>
                    <a:lstStyle/>
                    <a:p>
                      <a:pPr algn="ctr"/>
                      <a:r>
                        <a:rPr lang="en-US" sz="1200" dirty="0">
                          <a:latin typeface="Consolas" charset="0"/>
                          <a:ea typeface="Consolas" charset="0"/>
                          <a:cs typeface="Consolas" charset="0"/>
                        </a:rPr>
                        <a:t>"Smith"</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04395">
                <a:tc>
                  <a:txBody>
                    <a:bodyPr/>
                    <a:lstStyle/>
                    <a:p>
                      <a:pPr algn="ctr"/>
                      <a:r>
                        <a:rPr lang="en-US" sz="1200" dirty="0">
                          <a:latin typeface="Consolas" charset="0"/>
                          <a:ea typeface="Consolas" charset="0"/>
                          <a:cs typeface="Consolas" charset="0"/>
                        </a:rPr>
                        <a:t>1</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04395">
                <a:tc>
                  <a:txBody>
                    <a:bodyPr/>
                    <a:lstStyle/>
                    <a:p>
                      <a:pPr algn="ct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04395">
                <a:tc>
                  <a:txBody>
                    <a:bodyPr/>
                    <a:lstStyle/>
                    <a:p>
                      <a:pPr algn="ct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04395">
                <a:tc>
                  <a:txBody>
                    <a:bodyPr/>
                    <a:lstStyle/>
                    <a:p>
                      <a:pPr algn="ctr"/>
                      <a:r>
                        <a:rPr lang="en-US" sz="1200" dirty="0">
                          <a:latin typeface="Consolas" charset="0"/>
                          <a:ea typeface="Consolas" charset="0"/>
                          <a:cs typeface="Consolas" charset="0"/>
                        </a:rPr>
                        <a:t>29</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204395">
                <a:tc>
                  <a:txBody>
                    <a:bodyPr/>
                    <a:lstStyle/>
                    <a:p>
                      <a:pPr algn="ctr"/>
                      <a:r>
                        <a:rPr lang="en-US" sz="1200" dirty="0">
                          <a:latin typeface="Consolas" charset="0"/>
                          <a:ea typeface="Consolas" charset="0"/>
                          <a:cs typeface="Consolas" charset="0"/>
                        </a:rPr>
                        <a:t>99</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29" name="Table 28"/>
          <p:cNvGraphicFramePr>
            <a:graphicFrameLocks noGrp="1"/>
          </p:cNvGraphicFramePr>
          <p:nvPr/>
        </p:nvGraphicFramePr>
        <p:xfrm>
          <a:off x="6615284" y="3977636"/>
          <a:ext cx="920340" cy="1645920"/>
        </p:xfrm>
        <a:graphic>
          <a:graphicData uri="http://schemas.openxmlformats.org/drawingml/2006/table">
            <a:tbl>
              <a:tblPr>
                <a:tableStyleId>{F5AB1C69-6EDB-4FF4-983F-18BD219EF322}</a:tableStyleId>
              </a:tblPr>
              <a:tblGrid>
                <a:gridCol w="920340">
                  <a:extLst>
                    <a:ext uri="{9D8B030D-6E8A-4147-A177-3AD203B41FA5}">
                      <a16:colId xmlns:a16="http://schemas.microsoft.com/office/drawing/2014/main" val="20000"/>
                    </a:ext>
                  </a:extLst>
                </a:gridCol>
              </a:tblGrid>
              <a:tr h="204395">
                <a:tc>
                  <a:txBody>
                    <a:bodyPr/>
                    <a:lstStyle/>
                    <a:p>
                      <a:pPr algn="ctr"/>
                      <a:r>
                        <a:rPr lang="en-US" sz="1200" dirty="0">
                          <a:latin typeface="Consolas" charset="0"/>
                          <a:ea typeface="Consolas" charset="0"/>
                          <a:cs typeface="Consolas" charset="0"/>
                        </a:rPr>
                        <a:t>"Jordan"</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04395">
                <a:tc>
                  <a:txBody>
                    <a:bodyPr/>
                    <a:lstStyle/>
                    <a:p>
                      <a:pPr algn="ctr"/>
                      <a:r>
                        <a:rPr lang="en-US" sz="1200" dirty="0">
                          <a:latin typeface="Consolas" charset="0"/>
                          <a:ea typeface="Consolas" charset="0"/>
                          <a:cs typeface="Consolas" charset="0"/>
                        </a:rPr>
                        <a:t>2</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04395">
                <a:tc>
                  <a:txBody>
                    <a:bodyPr/>
                    <a:lstStyle/>
                    <a:p>
                      <a:pPr algn="ct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04395">
                <a:tc>
                  <a:txBody>
                    <a:bodyPr/>
                    <a:lstStyle/>
                    <a:p>
                      <a:pPr algn="ct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04395">
                <a:tc>
                  <a:txBody>
                    <a:bodyPr/>
                    <a:lstStyle/>
                    <a:p>
                      <a:pPr algn="ctr"/>
                      <a:r>
                        <a:rPr lang="en-US" sz="1200" dirty="0">
                          <a:latin typeface="Consolas" charset="0"/>
                          <a:ea typeface="Consolas" charset="0"/>
                          <a:cs typeface="Consolas" charset="0"/>
                        </a:rPr>
                        <a:t>12</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204395">
                <a:tc>
                  <a:txBody>
                    <a:bodyPr/>
                    <a:lstStyle/>
                    <a:p>
                      <a:pPr algn="ctr"/>
                      <a:r>
                        <a:rPr lang="en-US" sz="1200" dirty="0">
                          <a:latin typeface="Consolas" charset="0"/>
                          <a:ea typeface="Consolas" charset="0"/>
                          <a:cs typeface="Consolas" charset="0"/>
                        </a:rPr>
                        <a:t>86.5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30" name="Table 29"/>
          <p:cNvGraphicFramePr>
            <a:graphicFrameLocks noGrp="1"/>
          </p:cNvGraphicFramePr>
          <p:nvPr/>
        </p:nvGraphicFramePr>
        <p:xfrm>
          <a:off x="7767273" y="3977636"/>
          <a:ext cx="920340" cy="1645920"/>
        </p:xfrm>
        <a:graphic>
          <a:graphicData uri="http://schemas.openxmlformats.org/drawingml/2006/table">
            <a:tbl>
              <a:tblPr>
                <a:tableStyleId>{F5AB1C69-6EDB-4FF4-983F-18BD219EF322}</a:tableStyleId>
              </a:tblPr>
              <a:tblGrid>
                <a:gridCol w="920340">
                  <a:extLst>
                    <a:ext uri="{9D8B030D-6E8A-4147-A177-3AD203B41FA5}">
                      <a16:colId xmlns:a16="http://schemas.microsoft.com/office/drawing/2014/main" val="20000"/>
                    </a:ext>
                  </a:extLst>
                </a:gridCol>
              </a:tblGrid>
              <a:tr h="204395">
                <a:tc>
                  <a:txBody>
                    <a:bodyPr/>
                    <a:lstStyle/>
                    <a:p>
                      <a:pPr algn="ctr"/>
                      <a:r>
                        <a:rPr lang="en-US" sz="1200" dirty="0">
                          <a:latin typeface="Consolas" charset="0"/>
                          <a:ea typeface="Consolas" charset="0"/>
                          <a:cs typeface="Consolas" charset="0"/>
                        </a:rPr>
                        <a:t>"Bruce"</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04395">
                <a:tc>
                  <a:txBody>
                    <a:bodyPr/>
                    <a:lstStyle/>
                    <a:p>
                      <a:pPr algn="ctr"/>
                      <a:r>
                        <a:rPr lang="en-US" sz="1200" dirty="0">
                          <a:latin typeface="Consolas" charset="0"/>
                          <a:ea typeface="Consolas" charset="0"/>
                          <a:cs typeface="Consolas" charset="0"/>
                        </a:rPr>
                        <a:t>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04395">
                <a:tc>
                  <a:txBody>
                    <a:bodyPr/>
                    <a:lstStyle/>
                    <a:p>
                      <a:pPr algn="ct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04395">
                <a:tc>
                  <a:txBody>
                    <a:bodyPr/>
                    <a:lstStyle/>
                    <a:p>
                      <a:pPr algn="ctr"/>
                      <a:r>
                        <a:rPr lang="en-US" sz="1200" dirty="0">
                          <a:latin typeface="Consolas" charset="0"/>
                          <a:ea typeface="Consolas" charset="0"/>
                          <a:cs typeface="Consolas" charset="0"/>
                        </a:rPr>
                        <a:t>11</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04395">
                <a:tc>
                  <a:txBody>
                    <a:bodyPr/>
                    <a:lstStyle/>
                    <a:p>
                      <a:pPr algn="ctr"/>
                      <a:r>
                        <a:rPr lang="en-US" sz="1200" dirty="0">
                          <a:latin typeface="Consolas" charset="0"/>
                          <a:ea typeface="Consolas" charset="0"/>
                          <a:cs typeface="Consolas" charset="0"/>
                        </a:rPr>
                        <a:t>1</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204395">
                <a:tc>
                  <a:txBody>
                    <a:bodyPr/>
                    <a:lstStyle/>
                    <a:p>
                      <a:pPr algn="ctr"/>
                      <a:r>
                        <a:rPr lang="en-US" sz="1200" dirty="0">
                          <a:latin typeface="Consolas" charset="0"/>
                          <a:ea typeface="Consolas" charset="0"/>
                          <a:cs typeface="Consolas" charset="0"/>
                        </a:rPr>
                        <a:t>70.5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6" name="TextBox 35"/>
          <p:cNvSpPr txBox="1"/>
          <p:nvPr/>
        </p:nvSpPr>
        <p:spPr>
          <a:xfrm>
            <a:off x="2884795" y="3582904"/>
            <a:ext cx="880369" cy="307777"/>
          </a:xfrm>
          <a:prstGeom prst="rect">
            <a:avLst/>
          </a:prstGeom>
          <a:noFill/>
        </p:spPr>
        <p:txBody>
          <a:bodyPr wrap="none" rtlCol="0">
            <a:spAutoFit/>
          </a:bodyPr>
          <a:lstStyle/>
          <a:p>
            <a:pPr algn="r"/>
            <a:r>
              <a:rPr lang="en-US" sz="1400" b="1" dirty="0">
                <a:latin typeface="Consolas" charset="0"/>
                <a:ea typeface="Consolas" charset="0"/>
                <a:cs typeface="Consolas" charset="0"/>
              </a:rPr>
              <a:t>student</a:t>
            </a:r>
          </a:p>
        </p:txBody>
      </p:sp>
      <p:sp>
        <p:nvSpPr>
          <p:cNvPr id="37" name="TextBox 36"/>
          <p:cNvSpPr txBox="1"/>
          <p:nvPr/>
        </p:nvSpPr>
        <p:spPr>
          <a:xfrm>
            <a:off x="2848876" y="5871882"/>
            <a:ext cx="5623655" cy="523220"/>
          </a:xfrm>
          <a:prstGeom prst="rect">
            <a:avLst/>
          </a:prstGeom>
          <a:noFill/>
          <a:effectLst/>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A record is referred to by </a:t>
            </a:r>
            <a:r>
              <a:rPr lang="en-US" sz="1200" dirty="0">
                <a:latin typeface="Consolas" charset="0"/>
                <a:ea typeface="Consolas" charset="0"/>
                <a:cs typeface="Consolas" charset="0"/>
              </a:rPr>
              <a:t>student[</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].name</a:t>
            </a:r>
            <a:r>
              <a:rPr lang="en-US" sz="1200" dirty="0">
                <a:latin typeface="Segoe Print" pitchFamily="2" charset="0"/>
              </a:rPr>
              <a:t>, </a:t>
            </a:r>
            <a:r>
              <a:rPr lang="en-US" sz="1200" dirty="0">
                <a:latin typeface="Consolas" charset="0"/>
                <a:ea typeface="Consolas" charset="0"/>
                <a:cs typeface="Consolas" charset="0"/>
              </a:rPr>
              <a:t>student[</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].subclass</a:t>
            </a:r>
            <a:r>
              <a:rPr lang="en-US" sz="1200" dirty="0">
                <a:latin typeface="Segoe Print" pitchFamily="2" charset="0"/>
              </a:rPr>
              <a:t>, </a:t>
            </a:r>
            <a:br>
              <a:rPr lang="en-US" sz="1200" dirty="0">
                <a:latin typeface="Segoe Print" pitchFamily="2" charset="0"/>
              </a:rPr>
            </a:br>
            <a:r>
              <a:rPr lang="en-US" sz="1200" dirty="0">
                <a:latin typeface="Consolas" charset="0"/>
                <a:ea typeface="Consolas" charset="0"/>
                <a:cs typeface="Consolas" charset="0"/>
              </a:rPr>
              <a:t>student[</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].year</a:t>
            </a:r>
            <a:r>
              <a:rPr lang="en-US" sz="1200" dirty="0">
                <a:latin typeface="Segoe Print" pitchFamily="2" charset="0"/>
              </a:rPr>
              <a:t>, </a:t>
            </a:r>
            <a:r>
              <a:rPr lang="en-US" sz="1200" dirty="0">
                <a:latin typeface="Consolas" charset="0"/>
                <a:ea typeface="Consolas" charset="0"/>
                <a:cs typeface="Consolas" charset="0"/>
              </a:rPr>
              <a:t>student[</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].month</a:t>
            </a:r>
            <a:r>
              <a:rPr lang="en-US" sz="1200" dirty="0">
                <a:latin typeface="Segoe Print" pitchFamily="2" charset="0"/>
              </a:rPr>
              <a:t>, </a:t>
            </a:r>
            <a:r>
              <a:rPr lang="en-US" sz="1200" dirty="0">
                <a:latin typeface="Consolas" charset="0"/>
                <a:ea typeface="Consolas" charset="0"/>
                <a:cs typeface="Consolas" charset="0"/>
              </a:rPr>
              <a:t>student[</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].day</a:t>
            </a:r>
            <a:r>
              <a:rPr lang="en-US" sz="1200" dirty="0">
                <a:latin typeface="Segoe Print" pitchFamily="2" charset="0"/>
              </a:rPr>
              <a:t>, </a:t>
            </a:r>
            <a:r>
              <a:rPr lang="en-US" sz="1200" dirty="0">
                <a:latin typeface="Consolas" charset="0"/>
                <a:ea typeface="Consolas" charset="0"/>
                <a:cs typeface="Consolas" charset="0"/>
              </a:rPr>
              <a:t>student[</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].mark</a:t>
            </a:r>
          </a:p>
        </p:txBody>
      </p:sp>
      <p:sp>
        <p:nvSpPr>
          <p:cNvPr id="38" name="Rectangle 37"/>
          <p:cNvSpPr/>
          <p:nvPr/>
        </p:nvSpPr>
        <p:spPr>
          <a:xfrm>
            <a:off x="553266" y="904572"/>
            <a:ext cx="1795488" cy="205365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100" dirty="0">
                <a:solidFill>
                  <a:schemeClr val="tx1"/>
                </a:solidFill>
                <a:latin typeface="Consolas" charset="0"/>
                <a:ea typeface="Consolas" charset="0"/>
                <a:cs typeface="Consolas" charset="0"/>
              </a:rPr>
              <a:t>string name[5];</a:t>
            </a:r>
          </a:p>
          <a:p>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subclass[5];</a:t>
            </a:r>
          </a:p>
          <a:p>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year[5];</a:t>
            </a:r>
          </a:p>
          <a:p>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month[5];</a:t>
            </a:r>
          </a:p>
          <a:p>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day[5];</a:t>
            </a:r>
          </a:p>
          <a:p>
            <a:r>
              <a:rPr lang="en-US" sz="1100" dirty="0">
                <a:solidFill>
                  <a:schemeClr val="tx1"/>
                </a:solidFill>
                <a:latin typeface="Consolas" charset="0"/>
                <a:ea typeface="Consolas" charset="0"/>
                <a:cs typeface="Consolas" charset="0"/>
              </a:rPr>
              <a:t>double mark[5];</a:t>
            </a:r>
          </a:p>
        </p:txBody>
      </p:sp>
      <p:sp>
        <p:nvSpPr>
          <p:cNvPr id="6" name="Rounded Rectangle 5"/>
          <p:cNvSpPr/>
          <p:nvPr/>
        </p:nvSpPr>
        <p:spPr>
          <a:xfrm>
            <a:off x="326674" y="245020"/>
            <a:ext cx="2295999" cy="793172"/>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latin typeface="Segoe Print" pitchFamily="2" charset="0"/>
              </a:rPr>
              <a:t>Parallel Arrays</a:t>
            </a:r>
          </a:p>
        </p:txBody>
      </p:sp>
    </p:spTree>
    <p:extLst>
      <p:ext uri="{BB962C8B-B14F-4D97-AF65-F5344CB8AC3E}">
        <p14:creationId xmlns:p14="http://schemas.microsoft.com/office/powerpoint/2010/main" val="85407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1" grpId="0" animBg="1"/>
      <p:bldP spid="26" grpId="0" animBg="1"/>
      <p:bldP spid="21" grpId="0" animBg="1"/>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Structures</a:t>
            </a:r>
          </a:p>
        </p:txBody>
      </p:sp>
      <p:sp>
        <p:nvSpPr>
          <p:cNvPr id="3" name="Content Placeholder 2"/>
          <p:cNvSpPr>
            <a:spLocks noGrp="1"/>
          </p:cNvSpPr>
          <p:nvPr>
            <p:ph idx="1"/>
          </p:nvPr>
        </p:nvSpPr>
        <p:spPr>
          <a:xfrm>
            <a:off x="457200" y="1503318"/>
            <a:ext cx="8229600" cy="4622845"/>
          </a:xfrm>
        </p:spPr>
        <p:txBody>
          <a:bodyPr/>
          <a:lstStyle/>
          <a:p>
            <a:r>
              <a:rPr lang="en-US" dirty="0"/>
              <a:t>Student records stored in an array of </a:t>
            </a:r>
            <a:r>
              <a:rPr lang="en-US" dirty="0" err="1"/>
              <a:t>struct</a:t>
            </a:r>
            <a:r>
              <a:rPr lang="en-US" dirty="0"/>
              <a:t>:</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17</a:t>
            </a:fld>
            <a:endParaRPr lang="en-US"/>
          </a:p>
        </p:txBody>
      </p:sp>
      <p:sp>
        <p:nvSpPr>
          <p:cNvPr id="6" name="Rectangle 5"/>
          <p:cNvSpPr/>
          <p:nvPr/>
        </p:nvSpPr>
        <p:spPr>
          <a:xfrm>
            <a:off x="889410" y="1932697"/>
            <a:ext cx="2967925" cy="284049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const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MAX = 200;</a:t>
            </a:r>
          </a:p>
          <a:p>
            <a:endParaRPr lang="en-US" sz="1400" dirty="0">
              <a:solidFill>
                <a:schemeClr val="tx1"/>
              </a:solidFill>
              <a:latin typeface="Consolas" charset="0"/>
              <a:ea typeface="Consolas" charset="0"/>
              <a:cs typeface="Consolas" charset="0"/>
            </a:endParaRPr>
          </a:p>
          <a:p>
            <a:r>
              <a:rPr lang="en-US" sz="1400" dirty="0" err="1">
                <a:solidFill>
                  <a:schemeClr val="tx1"/>
                </a:solidFill>
                <a:latin typeface="Consolas" charset="0"/>
                <a:ea typeface="Consolas" charset="0"/>
                <a:cs typeface="Consolas" charset="0"/>
              </a:rPr>
              <a:t>struct</a:t>
            </a: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Student_rec</a:t>
            </a:r>
            <a:r>
              <a:rPr lang="en-US" sz="1400" dirty="0">
                <a:solidFill>
                  <a:schemeClr val="tx1"/>
                </a:solidFill>
                <a:latin typeface="Consolas" charset="0"/>
                <a:ea typeface="Consolas" charset="0"/>
                <a:cs typeface="Consolas" charset="0"/>
              </a:rPr>
              <a:t> {</a:t>
            </a:r>
          </a:p>
          <a:p>
            <a:r>
              <a:rPr lang="en-US" sz="1400" dirty="0">
                <a:solidFill>
                  <a:schemeClr val="tx1"/>
                </a:solidFill>
                <a:latin typeface="Consolas" charset="0"/>
                <a:ea typeface="Consolas" charset="0"/>
                <a:cs typeface="Consolas" charset="0"/>
              </a:rPr>
              <a:t>	string name;</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subclass;</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year;</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month;</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day;</a:t>
            </a:r>
          </a:p>
          <a:p>
            <a:r>
              <a:rPr lang="en-US" sz="1400" dirty="0">
                <a:solidFill>
                  <a:schemeClr val="tx1"/>
                </a:solidFill>
                <a:latin typeface="Consolas" charset="0"/>
                <a:ea typeface="Consolas" charset="0"/>
                <a:cs typeface="Consolas" charset="0"/>
              </a:rPr>
              <a:t>	double mark;</a:t>
            </a:r>
          </a:p>
          <a:p>
            <a:r>
              <a:rPr lang="en-US" sz="1400"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err="1">
                <a:solidFill>
                  <a:schemeClr val="tx1"/>
                </a:solidFill>
                <a:latin typeface="Consolas" charset="0"/>
                <a:ea typeface="Consolas" charset="0"/>
                <a:cs typeface="Consolas" charset="0"/>
              </a:rPr>
              <a:t>Student_rec</a:t>
            </a:r>
            <a:r>
              <a:rPr lang="en-US" sz="1400" dirty="0">
                <a:solidFill>
                  <a:schemeClr val="tx1"/>
                </a:solidFill>
                <a:latin typeface="Consolas" charset="0"/>
                <a:ea typeface="Consolas" charset="0"/>
                <a:cs typeface="Consolas" charset="0"/>
              </a:rPr>
              <a:t> student[MAX]; </a:t>
            </a:r>
          </a:p>
        </p:txBody>
      </p:sp>
      <p:sp>
        <p:nvSpPr>
          <p:cNvPr id="7" name="Rounded Rectangle 6"/>
          <p:cNvSpPr/>
          <p:nvPr/>
        </p:nvSpPr>
        <p:spPr>
          <a:xfrm>
            <a:off x="286603" y="5082989"/>
            <a:ext cx="3899915" cy="84268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This declares an array of size MAX, each element being a </a:t>
            </a:r>
            <a:r>
              <a:rPr lang="en-US" sz="1400" dirty="0" err="1">
                <a:latin typeface="Consolas" charset="0"/>
                <a:ea typeface="Consolas" charset="0"/>
                <a:cs typeface="Consolas" charset="0"/>
              </a:rPr>
              <a:t>Student_rec</a:t>
            </a:r>
            <a:r>
              <a:rPr lang="en-US" sz="1400" dirty="0">
                <a:latin typeface="Segoe Print" pitchFamily="2" charset="0"/>
              </a:rPr>
              <a:t>.</a:t>
            </a:r>
          </a:p>
        </p:txBody>
      </p:sp>
      <p:cxnSp>
        <p:nvCxnSpPr>
          <p:cNvPr id="9" name="Straight Arrow Connector 8"/>
          <p:cNvCxnSpPr>
            <a:stCxn id="7" idx="0"/>
          </p:cNvCxnSpPr>
          <p:nvPr/>
        </p:nvCxnSpPr>
        <p:spPr>
          <a:xfrm flipV="1">
            <a:off x="2236561" y="4643719"/>
            <a:ext cx="136812" cy="439270"/>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
        <p:nvSpPr>
          <p:cNvPr id="11" name="Rounded Rectangle 10"/>
          <p:cNvSpPr/>
          <p:nvPr/>
        </p:nvSpPr>
        <p:spPr>
          <a:xfrm>
            <a:off x="4312024" y="1945341"/>
            <a:ext cx="3854824" cy="3980330"/>
          </a:xfrm>
          <a:prstGeom prst="roundRect">
            <a:avLst>
              <a:gd name="adj" fmla="val 6638"/>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latin typeface="Avenir Next Condensed" charset="0"/>
                <a:ea typeface="Avenir Next Condensed" charset="0"/>
                <a:cs typeface="Avenir Next Condensed" charset="0"/>
              </a:rPr>
              <a:t>What is the data type of each of the following?</a:t>
            </a:r>
          </a:p>
          <a:p>
            <a:pPr marL="341313" indent="-341313">
              <a:spcBef>
                <a:spcPts val="3000"/>
              </a:spcBef>
              <a:buFont typeface="Arial" pitchFamily="34" charset="0"/>
              <a:buChar char="•"/>
            </a:pPr>
            <a:r>
              <a:rPr lang="en-US" sz="1600" dirty="0">
                <a:latin typeface="Consolas" charset="0"/>
                <a:ea typeface="Consolas" charset="0"/>
                <a:cs typeface="Consolas" charset="0"/>
              </a:rPr>
              <a:t>student</a:t>
            </a:r>
          </a:p>
          <a:p>
            <a:pPr marL="341313" indent="-341313">
              <a:spcBef>
                <a:spcPts val="3000"/>
              </a:spcBef>
              <a:buFont typeface="Arial" pitchFamily="34" charset="0"/>
              <a:buChar char="•"/>
            </a:pPr>
            <a:r>
              <a:rPr lang="en-US" sz="1600" dirty="0">
                <a:latin typeface="Consolas" charset="0"/>
                <a:ea typeface="Consolas" charset="0"/>
                <a:cs typeface="Consolas" charset="0"/>
              </a:rPr>
              <a:t>student[2]</a:t>
            </a:r>
          </a:p>
          <a:p>
            <a:pPr marL="341313" indent="-341313">
              <a:spcBef>
                <a:spcPts val="3000"/>
              </a:spcBef>
              <a:buFont typeface="Arial" pitchFamily="34" charset="0"/>
              <a:buChar char="•"/>
            </a:pPr>
            <a:r>
              <a:rPr lang="en-US" sz="1600" dirty="0">
                <a:latin typeface="Consolas" charset="0"/>
                <a:ea typeface="Consolas" charset="0"/>
                <a:cs typeface="Consolas" charset="0"/>
              </a:rPr>
              <a:t>student[4].year</a:t>
            </a:r>
          </a:p>
          <a:p>
            <a:pPr marL="341313" indent="-341313">
              <a:spcBef>
                <a:spcPts val="3000"/>
              </a:spcBef>
              <a:buFont typeface="Arial" pitchFamily="34" charset="0"/>
              <a:buChar char="•"/>
            </a:pPr>
            <a:r>
              <a:rPr lang="en-US" sz="1600" dirty="0">
                <a:latin typeface="Consolas" charset="0"/>
                <a:ea typeface="Consolas" charset="0"/>
                <a:cs typeface="Consolas" charset="0"/>
              </a:rPr>
              <a:t>Student_rec.day</a:t>
            </a:r>
          </a:p>
          <a:p>
            <a:pPr marL="341313" indent="-341313">
              <a:spcBef>
                <a:spcPts val="3000"/>
              </a:spcBef>
              <a:buFont typeface="Arial" pitchFamily="34" charset="0"/>
              <a:buChar char="•"/>
            </a:pPr>
            <a:r>
              <a:rPr lang="en-US" sz="1600" dirty="0" err="1">
                <a:latin typeface="Consolas" charset="0"/>
                <a:ea typeface="Consolas" charset="0"/>
                <a:cs typeface="Consolas" charset="0"/>
              </a:rPr>
              <a:t>student.mark</a:t>
            </a:r>
            <a:endParaRPr lang="en-US" sz="1600" dirty="0">
              <a:latin typeface="Consolas" charset="0"/>
              <a:ea typeface="Consolas" charset="0"/>
              <a:cs typeface="Consolas" charset="0"/>
            </a:endParaRPr>
          </a:p>
        </p:txBody>
      </p:sp>
      <p:sp>
        <p:nvSpPr>
          <p:cNvPr id="17" name="Rectangle 16"/>
          <p:cNvSpPr/>
          <p:nvPr/>
        </p:nvSpPr>
        <p:spPr>
          <a:xfrm>
            <a:off x="5889811" y="2904563"/>
            <a:ext cx="2133600" cy="439271"/>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Array of</a:t>
            </a:r>
            <a:r>
              <a:rPr lang="en-US" sz="1400" dirty="0">
                <a:latin typeface="Segoe Print" pitchFamily="2" charset="0"/>
                <a:ea typeface="Menlo" pitchFamily="49" charset="0"/>
                <a:cs typeface="Menlo" pitchFamily="49" charset="0"/>
              </a:rPr>
              <a:t> </a:t>
            </a:r>
            <a:r>
              <a:rPr lang="en-US" sz="1400" dirty="0" err="1">
                <a:latin typeface="Consolas" charset="0"/>
                <a:ea typeface="Consolas" charset="0"/>
                <a:cs typeface="Consolas" charset="0"/>
              </a:rPr>
              <a:t>Student_rec</a:t>
            </a:r>
            <a:endParaRPr lang="en-US" sz="1400" dirty="0">
              <a:latin typeface="Consolas" charset="0"/>
              <a:ea typeface="Consolas" charset="0"/>
              <a:cs typeface="Consolas" charset="0"/>
            </a:endParaRPr>
          </a:p>
        </p:txBody>
      </p:sp>
      <p:sp>
        <p:nvSpPr>
          <p:cNvPr id="18" name="Rectangle 17"/>
          <p:cNvSpPr/>
          <p:nvPr/>
        </p:nvSpPr>
        <p:spPr>
          <a:xfrm>
            <a:off x="6629400" y="5399254"/>
            <a:ext cx="2398060" cy="1052834"/>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invalid.</a:t>
            </a:r>
            <a:r>
              <a:rPr lang="en-US" sz="1400" dirty="0">
                <a:latin typeface="Segoe Print" pitchFamily="2" charset="0"/>
                <a:ea typeface="Menlo" pitchFamily="49" charset="0"/>
                <a:cs typeface="Menlo" pitchFamily="49" charset="0"/>
              </a:rPr>
              <a:t> </a:t>
            </a:r>
            <a:r>
              <a:rPr lang="en-US" sz="1400" dirty="0">
                <a:latin typeface="Consolas" charset="0"/>
                <a:ea typeface="Consolas" charset="0"/>
                <a:cs typeface="Consolas" charset="0"/>
              </a:rPr>
              <a:t>student</a:t>
            </a:r>
            <a:r>
              <a:rPr lang="en-US" sz="1400" dirty="0">
                <a:latin typeface="Segoe Print" pitchFamily="2" charset="0"/>
                <a:ea typeface="Menlo" pitchFamily="49" charset="0"/>
                <a:cs typeface="Menlo" pitchFamily="49" charset="0"/>
              </a:rPr>
              <a:t> </a:t>
            </a:r>
            <a:r>
              <a:rPr lang="en-US" sz="1600" dirty="0">
                <a:latin typeface="Avenir Next Condensed" charset="0"/>
                <a:ea typeface="Avenir Next Condensed" charset="0"/>
                <a:cs typeface="Avenir Next Condensed" charset="0"/>
              </a:rPr>
              <a:t>is an array, not a </a:t>
            </a:r>
            <a:r>
              <a:rPr lang="en-US" sz="1600" dirty="0" err="1">
                <a:latin typeface="Avenir Next Condensed" charset="0"/>
                <a:ea typeface="Avenir Next Condensed" charset="0"/>
                <a:cs typeface="Avenir Next Condensed" charset="0"/>
              </a:rPr>
              <a:t>struct</a:t>
            </a:r>
            <a:r>
              <a:rPr lang="en-US" sz="1600" dirty="0">
                <a:latin typeface="Avenir Next Condensed" charset="0"/>
                <a:ea typeface="Avenir Next Condensed" charset="0"/>
                <a:cs typeface="Avenir Next Condensed" charset="0"/>
              </a:rPr>
              <a:t> and hence no member to access</a:t>
            </a:r>
          </a:p>
        </p:txBody>
      </p:sp>
      <p:sp>
        <p:nvSpPr>
          <p:cNvPr id="21" name="Rectangle 20"/>
          <p:cNvSpPr/>
          <p:nvPr/>
        </p:nvSpPr>
        <p:spPr>
          <a:xfrm>
            <a:off x="6351031" y="3603812"/>
            <a:ext cx="1972230" cy="322730"/>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err="1">
                <a:latin typeface="Consolas" charset="0"/>
                <a:ea typeface="Consolas" charset="0"/>
                <a:cs typeface="Consolas" charset="0"/>
              </a:rPr>
              <a:t>Student_rec</a:t>
            </a:r>
            <a:endParaRPr lang="en-US" sz="1400" dirty="0">
              <a:latin typeface="Consolas" charset="0"/>
              <a:ea typeface="Consolas" charset="0"/>
              <a:cs typeface="Consolas" charset="0"/>
            </a:endParaRPr>
          </a:p>
        </p:txBody>
      </p:sp>
      <p:sp>
        <p:nvSpPr>
          <p:cNvPr id="22" name="Rectangle 21"/>
          <p:cNvSpPr/>
          <p:nvPr/>
        </p:nvSpPr>
        <p:spPr>
          <a:xfrm>
            <a:off x="6871920" y="4240305"/>
            <a:ext cx="1151491" cy="322730"/>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err="1">
                <a:latin typeface="Consolas" charset="0"/>
                <a:ea typeface="Consolas" charset="0"/>
                <a:cs typeface="Consolas" charset="0"/>
              </a:rPr>
              <a:t>int</a:t>
            </a:r>
            <a:endParaRPr lang="en-US" sz="1400" dirty="0">
              <a:latin typeface="Consolas" charset="0"/>
              <a:ea typeface="Consolas" charset="0"/>
              <a:cs typeface="Consolas" charset="0"/>
            </a:endParaRPr>
          </a:p>
        </p:txBody>
      </p:sp>
      <p:sp>
        <p:nvSpPr>
          <p:cNvPr id="24" name="Rectangle 23"/>
          <p:cNvSpPr/>
          <p:nvPr/>
        </p:nvSpPr>
        <p:spPr>
          <a:xfrm>
            <a:off x="6737445" y="4661649"/>
            <a:ext cx="2290015" cy="651925"/>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invalid.</a:t>
            </a:r>
            <a:r>
              <a:rPr lang="en-US" sz="1400" dirty="0">
                <a:latin typeface="Menlo" pitchFamily="49" charset="0"/>
                <a:ea typeface="Menlo" pitchFamily="49" charset="0"/>
                <a:cs typeface="Menlo" pitchFamily="49" charset="0"/>
              </a:rPr>
              <a:t> </a:t>
            </a:r>
            <a:r>
              <a:rPr lang="en-US" sz="1400" dirty="0" err="1">
                <a:latin typeface="Consolas" charset="0"/>
                <a:ea typeface="Consolas" charset="0"/>
                <a:cs typeface="Consolas" charset="0"/>
              </a:rPr>
              <a:t>Student_rec</a:t>
            </a:r>
            <a:r>
              <a:rPr lang="en-US" sz="1400" dirty="0">
                <a:latin typeface="Menlo" pitchFamily="49" charset="0"/>
                <a:ea typeface="Menlo" pitchFamily="49" charset="0"/>
                <a:cs typeface="Menlo" pitchFamily="49" charset="0"/>
              </a:rPr>
              <a:t> </a:t>
            </a:r>
            <a:r>
              <a:rPr lang="en-US" sz="1600" dirty="0">
                <a:latin typeface="Avenir Next Condensed" charset="0"/>
                <a:ea typeface="Avenir Next Condensed" charset="0"/>
                <a:cs typeface="Avenir Next Condensed" charset="0"/>
              </a:rPr>
              <a:t>is a data type, not a variable </a:t>
            </a:r>
          </a:p>
        </p:txBody>
      </p:sp>
      <p:sp>
        <p:nvSpPr>
          <p:cNvPr id="15" name="TextBox 14"/>
          <p:cNvSpPr txBox="1"/>
          <p:nvPr/>
        </p:nvSpPr>
        <p:spPr>
          <a:xfrm>
            <a:off x="450323" y="6043747"/>
            <a:ext cx="1582484" cy="338554"/>
          </a:xfrm>
          <a:prstGeom prst="rect">
            <a:avLst/>
          </a:prstGeom>
          <a:noFill/>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array_structure.cpp</a:t>
            </a:r>
          </a:p>
        </p:txBody>
      </p:sp>
    </p:spTree>
    <p:extLst>
      <p:ext uri="{BB962C8B-B14F-4D97-AF65-F5344CB8AC3E}">
        <p14:creationId xmlns:p14="http://schemas.microsoft.com/office/powerpoint/2010/main" val="105773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animBg="1"/>
      <p:bldP spid="21" grpId="0" animBg="1"/>
      <p:bldP spid="22"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Structures</a:t>
            </a:r>
          </a:p>
        </p:txBody>
      </p:sp>
      <p:sp>
        <p:nvSpPr>
          <p:cNvPr id="3" name="Content Placeholder 2"/>
          <p:cNvSpPr>
            <a:spLocks noGrp="1"/>
          </p:cNvSpPr>
          <p:nvPr>
            <p:ph idx="1"/>
          </p:nvPr>
        </p:nvSpPr>
        <p:spPr/>
        <p:txBody>
          <a:bodyPr/>
          <a:lstStyle/>
          <a:p>
            <a:r>
              <a:rPr lang="en-US" dirty="0"/>
              <a:t>Examples: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18</a:t>
            </a:fld>
            <a:endParaRPr lang="en-US"/>
          </a:p>
        </p:txBody>
      </p:sp>
      <p:sp>
        <p:nvSpPr>
          <p:cNvPr id="6" name="Rectangle 5"/>
          <p:cNvSpPr/>
          <p:nvPr/>
        </p:nvSpPr>
        <p:spPr>
          <a:xfrm>
            <a:off x="1499367" y="2057495"/>
            <a:ext cx="6147886" cy="176972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to print out the student records</a:t>
            </a:r>
          </a:p>
          <a:p>
            <a:r>
              <a:rPr lang="en-US" sz="1600" dirty="0">
                <a:solidFill>
                  <a:schemeClr val="tx1"/>
                </a:solidFill>
                <a:latin typeface="Consolas" charset="0"/>
                <a:ea typeface="Consolas" charset="0"/>
                <a:cs typeface="Consolas" charset="0"/>
              </a:rPr>
              <a:t>for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a:t>
            </a:r>
            <a:r>
              <a:rPr lang="en-US" sz="1600" dirty="0">
                <a:solidFill>
                  <a:schemeClr val="tx1"/>
                </a:solidFill>
                <a:latin typeface="Consolas" charset="0"/>
                <a:ea typeface="Consolas" charset="0"/>
                <a:cs typeface="Consolas" charset="0"/>
              </a:rPr>
              <a:t> = 0; </a:t>
            </a:r>
            <a:r>
              <a:rPr lang="en-US" sz="1600" dirty="0" err="1">
                <a:solidFill>
                  <a:schemeClr val="tx1"/>
                </a:solidFill>
                <a:latin typeface="Consolas" charset="0"/>
                <a:ea typeface="Consolas" charset="0"/>
                <a:cs typeface="Consolas" charset="0"/>
              </a:rPr>
              <a:t>i</a:t>
            </a:r>
            <a:r>
              <a:rPr lang="en-US" sz="1600" dirty="0">
                <a:solidFill>
                  <a:schemeClr val="tx1"/>
                </a:solidFill>
                <a:latin typeface="Consolas" charset="0"/>
                <a:ea typeface="Consolas" charset="0"/>
                <a:cs typeface="Consolas" charset="0"/>
              </a:rPr>
              <a:t> &lt; 10; ++</a:t>
            </a:r>
            <a:r>
              <a:rPr lang="en-US" sz="1600" dirty="0" err="1">
                <a:solidFill>
                  <a:schemeClr val="tx1"/>
                </a:solidFill>
                <a:latin typeface="Consolas" charset="0"/>
                <a:ea typeface="Consolas" charset="0"/>
                <a:cs typeface="Consolas" charset="0"/>
              </a:rPr>
              <a:t>i</a:t>
            </a:r>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student[</a:t>
            </a:r>
            <a:r>
              <a:rPr lang="en-US" sz="1600" dirty="0" err="1">
                <a:solidFill>
                  <a:schemeClr val="tx1"/>
                </a:solidFill>
                <a:latin typeface="Consolas" charset="0"/>
                <a:ea typeface="Consolas" charset="0"/>
                <a:cs typeface="Consolas" charset="0"/>
              </a:rPr>
              <a:t>i</a:t>
            </a:r>
            <a:r>
              <a:rPr lang="en-US" sz="1600" dirty="0">
                <a:solidFill>
                  <a:schemeClr val="tx1"/>
                </a:solidFill>
                <a:latin typeface="Consolas" charset="0"/>
                <a:ea typeface="Consolas" charset="0"/>
                <a:cs typeface="Consolas" charset="0"/>
              </a:rPr>
              <a:t>].name &lt;&lt; ' ' </a:t>
            </a:r>
          </a:p>
          <a:p>
            <a:r>
              <a:rPr lang="en-US" sz="1600" dirty="0">
                <a:solidFill>
                  <a:schemeClr val="tx1"/>
                </a:solidFill>
                <a:latin typeface="Consolas" charset="0"/>
                <a:ea typeface="Consolas" charset="0"/>
                <a:cs typeface="Consolas" charset="0"/>
              </a:rPr>
              <a:t>		&lt;&lt; student[</a:t>
            </a:r>
            <a:r>
              <a:rPr lang="en-US" sz="1600" dirty="0" err="1">
                <a:solidFill>
                  <a:schemeClr val="tx1"/>
                </a:solidFill>
                <a:latin typeface="Consolas" charset="0"/>
                <a:ea typeface="Consolas" charset="0"/>
                <a:cs typeface="Consolas" charset="0"/>
              </a:rPr>
              <a:t>i</a:t>
            </a:r>
            <a:r>
              <a:rPr lang="en-US" sz="1600" dirty="0">
                <a:solidFill>
                  <a:schemeClr val="tx1"/>
                </a:solidFill>
                <a:latin typeface="Consolas" charset="0"/>
                <a:ea typeface="Consolas" charset="0"/>
                <a:cs typeface="Consolas" charset="0"/>
              </a:rPr>
              <a:t>].subclass &lt;&lt; ' ' </a:t>
            </a:r>
          </a:p>
          <a:p>
            <a:r>
              <a:rPr lang="en-US" sz="1600" dirty="0">
                <a:solidFill>
                  <a:schemeClr val="tx1"/>
                </a:solidFill>
                <a:latin typeface="Consolas" charset="0"/>
                <a:ea typeface="Consolas" charset="0"/>
                <a:cs typeface="Consolas" charset="0"/>
              </a:rPr>
              <a:t>		&lt;&lt; student[</a:t>
            </a:r>
            <a:r>
              <a:rPr lang="en-US" sz="1600" dirty="0" err="1">
                <a:solidFill>
                  <a:schemeClr val="tx1"/>
                </a:solidFill>
                <a:latin typeface="Consolas" charset="0"/>
                <a:ea typeface="Consolas" charset="0"/>
                <a:cs typeface="Consolas" charset="0"/>
              </a:rPr>
              <a:t>i</a:t>
            </a:r>
            <a:r>
              <a:rPr lang="en-US" sz="1600" dirty="0">
                <a:solidFill>
                  <a:schemeClr val="tx1"/>
                </a:solidFill>
                <a:latin typeface="Consolas" charset="0"/>
                <a:ea typeface="Consolas" charset="0"/>
                <a:cs typeface="Consolas" charset="0"/>
              </a:rPr>
              <a:t>].mark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a:t>
            </a:r>
          </a:p>
        </p:txBody>
      </p:sp>
      <p:sp>
        <p:nvSpPr>
          <p:cNvPr id="7" name="Rectangle 6"/>
          <p:cNvSpPr/>
          <p:nvPr/>
        </p:nvSpPr>
        <p:spPr>
          <a:xfrm>
            <a:off x="1499367" y="3928614"/>
            <a:ext cx="6147886" cy="95260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to copy student records</a:t>
            </a:r>
          </a:p>
          <a:p>
            <a:r>
              <a:rPr lang="en-US" sz="1600" dirty="0">
                <a:solidFill>
                  <a:schemeClr val="tx1"/>
                </a:solidFill>
                <a:latin typeface="Consolas" charset="0"/>
                <a:ea typeface="Consolas" charset="0"/>
                <a:cs typeface="Consolas" charset="0"/>
              </a:rPr>
              <a:t>student[10] = student[5];</a:t>
            </a:r>
          </a:p>
          <a:p>
            <a:endParaRPr lang="en-US" sz="1600" dirty="0">
              <a:solidFill>
                <a:schemeClr val="tx1"/>
              </a:solidFill>
              <a:latin typeface="Consolas" charset="0"/>
              <a:ea typeface="Consolas" charset="0"/>
              <a:cs typeface="Consolas" charset="0"/>
            </a:endParaRPr>
          </a:p>
        </p:txBody>
      </p:sp>
      <p:sp>
        <p:nvSpPr>
          <p:cNvPr id="8" name="Rounded Rectangle 7"/>
          <p:cNvSpPr/>
          <p:nvPr/>
        </p:nvSpPr>
        <p:spPr>
          <a:xfrm>
            <a:off x="4948518" y="4224046"/>
            <a:ext cx="4099259" cy="10647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Think about this: How would you copy student records if they are stored using parallel arrays?</a:t>
            </a:r>
          </a:p>
        </p:txBody>
      </p:sp>
      <p:sp>
        <p:nvSpPr>
          <p:cNvPr id="10" name="Rounded Rectangle 9"/>
          <p:cNvSpPr/>
          <p:nvPr/>
        </p:nvSpPr>
        <p:spPr>
          <a:xfrm>
            <a:off x="286604" y="5063778"/>
            <a:ext cx="4116348" cy="10724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Take a look at</a:t>
            </a:r>
            <a:r>
              <a:rPr lang="en-US" sz="1400" dirty="0">
                <a:latin typeface="Segoe Print" pitchFamily="2" charset="0"/>
              </a:rPr>
              <a:t> </a:t>
            </a:r>
            <a:r>
              <a:rPr lang="en-US" sz="1400" b="1" dirty="0"/>
              <a:t>array_structure.cpp</a:t>
            </a:r>
          </a:p>
          <a:p>
            <a:pPr algn="ctr"/>
            <a:r>
              <a:rPr lang="en-US" sz="1600" dirty="0">
                <a:latin typeface="Avenir Next Condensed" charset="0"/>
                <a:ea typeface="Avenir Next Condensed" charset="0"/>
                <a:cs typeface="Avenir Next Condensed" charset="0"/>
              </a:rPr>
              <a:t>which serves the same purpose as </a:t>
            </a:r>
            <a:r>
              <a:rPr lang="en-US" sz="1400" b="1" dirty="0"/>
              <a:t>processmarks.cpp</a:t>
            </a:r>
            <a:r>
              <a:rPr lang="en-US" sz="1400" b="1" dirty="0">
                <a:latin typeface="Segoe Print" pitchFamily="2" charset="0"/>
              </a:rPr>
              <a:t> </a:t>
            </a:r>
            <a:r>
              <a:rPr lang="en-US" sz="1600" dirty="0">
                <a:latin typeface="Avenir Next Condensed" charset="0"/>
                <a:ea typeface="Avenir Next Condensed" charset="0"/>
                <a:cs typeface="Avenir Next Condensed" charset="0"/>
              </a:rPr>
              <a:t>but using arrays of structures instead.</a:t>
            </a:r>
          </a:p>
        </p:txBody>
      </p:sp>
    </p:spTree>
    <p:extLst>
      <p:ext uri="{BB962C8B-B14F-4D97-AF65-F5344CB8AC3E}">
        <p14:creationId xmlns:p14="http://schemas.microsoft.com/office/powerpoint/2010/main" val="164938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and Functions</a:t>
            </a:r>
          </a:p>
        </p:txBody>
      </p:sp>
      <p:sp>
        <p:nvSpPr>
          <p:cNvPr id="3" name="Content Placeholder 2"/>
          <p:cNvSpPr>
            <a:spLocks noGrp="1"/>
          </p:cNvSpPr>
          <p:nvPr>
            <p:ph idx="1"/>
          </p:nvPr>
        </p:nvSpPr>
        <p:spPr>
          <a:xfrm>
            <a:off x="457200" y="1600201"/>
            <a:ext cx="8229600" cy="1143000"/>
          </a:xfrm>
        </p:spPr>
        <p:txBody>
          <a:bodyPr>
            <a:normAutofit lnSpcReduction="10000"/>
          </a:bodyPr>
          <a:lstStyle/>
          <a:p>
            <a:r>
              <a:rPr lang="en-US" dirty="0"/>
              <a:t>Structure variables can be </a:t>
            </a:r>
            <a:r>
              <a:rPr lang="en-US" dirty="0">
                <a:solidFill>
                  <a:schemeClr val="accent6">
                    <a:lumMod val="75000"/>
                  </a:schemeClr>
                </a:solidFill>
              </a:rPr>
              <a:t>passed to a function</a:t>
            </a:r>
            <a:r>
              <a:rPr lang="en-US" dirty="0"/>
              <a:t> either </a:t>
            </a:r>
            <a:r>
              <a:rPr lang="en-US" dirty="0">
                <a:solidFill>
                  <a:schemeClr val="accent5">
                    <a:lumMod val="75000"/>
                  </a:schemeClr>
                </a:solidFill>
              </a:rPr>
              <a:t>by value</a:t>
            </a:r>
            <a:r>
              <a:rPr lang="en-US" dirty="0"/>
              <a:t> or </a:t>
            </a:r>
            <a:r>
              <a:rPr lang="en-US" dirty="0">
                <a:solidFill>
                  <a:schemeClr val="accent5">
                    <a:lumMod val="75000"/>
                  </a:schemeClr>
                </a:solidFill>
              </a:rPr>
              <a:t>by reference</a:t>
            </a:r>
            <a:r>
              <a:rPr lang="en-US" dirty="0"/>
              <a:t>, and can be </a:t>
            </a:r>
            <a:r>
              <a:rPr lang="en-US" dirty="0">
                <a:solidFill>
                  <a:schemeClr val="accent6">
                    <a:lumMod val="75000"/>
                  </a:schemeClr>
                </a:solidFill>
              </a:rPr>
              <a:t>returned by a function</a:t>
            </a:r>
            <a:r>
              <a:rPr lang="en-US" dirty="0"/>
              <a:t> like regular variables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19</a:t>
            </a:fld>
            <a:endParaRPr lang="en-US"/>
          </a:p>
        </p:txBody>
      </p:sp>
      <p:sp>
        <p:nvSpPr>
          <p:cNvPr id="6" name="Rectangle 5"/>
          <p:cNvSpPr/>
          <p:nvPr/>
        </p:nvSpPr>
        <p:spPr>
          <a:xfrm>
            <a:off x="1615550" y="2743200"/>
            <a:ext cx="6345108" cy="176972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distance between two points p and q</a:t>
            </a:r>
          </a:p>
          <a:p>
            <a:r>
              <a:rPr lang="en-US" sz="1600" dirty="0">
                <a:solidFill>
                  <a:schemeClr val="tx1"/>
                </a:solidFill>
                <a:latin typeface="Consolas" charset="0"/>
                <a:ea typeface="Consolas" charset="0"/>
                <a:cs typeface="Consolas" charset="0"/>
              </a:rPr>
              <a:t>double </a:t>
            </a:r>
            <a:r>
              <a:rPr lang="en-US" sz="1600" dirty="0" err="1">
                <a:solidFill>
                  <a:schemeClr val="tx1"/>
                </a:solidFill>
                <a:latin typeface="Consolas" charset="0"/>
                <a:ea typeface="Consolas" charset="0"/>
                <a:cs typeface="Consolas" charset="0"/>
              </a:rPr>
              <a:t>point_distance</a:t>
            </a:r>
            <a:r>
              <a:rPr lang="en-US" sz="1600" dirty="0">
                <a:solidFill>
                  <a:schemeClr val="tx1"/>
                </a:solidFill>
                <a:latin typeface="Consolas" charset="0"/>
                <a:ea typeface="Consolas" charset="0"/>
                <a:cs typeface="Consolas" charset="0"/>
              </a:rPr>
              <a:t>( Point p, Point q ) {</a:t>
            </a:r>
          </a:p>
          <a:p>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p.x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q.x</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p.y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q.y</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return </a:t>
            </a:r>
            <a:r>
              <a:rPr lang="en-US" sz="1600" dirty="0" err="1">
                <a:solidFill>
                  <a:schemeClr val="tx1"/>
                </a:solidFill>
                <a:latin typeface="Consolas" charset="0"/>
                <a:ea typeface="Consolas" charset="0"/>
                <a:cs typeface="Consolas" charset="0"/>
              </a:rPr>
              <a:t>sqrt</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a:t>
            </a:r>
          </a:p>
        </p:txBody>
      </p:sp>
      <p:sp>
        <p:nvSpPr>
          <p:cNvPr id="8" name="Rectangle 7"/>
          <p:cNvSpPr/>
          <p:nvPr/>
        </p:nvSpPr>
        <p:spPr>
          <a:xfrm>
            <a:off x="1757082" y="4892087"/>
            <a:ext cx="6345109" cy="1398494"/>
          </a:xfrm>
          <a:prstGeom prst="rect">
            <a:avLst/>
          </a:prstGeom>
          <a:solidFill>
            <a:schemeClr val="accent5">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distance between two points (x1, y1), (x2, y2)</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double distance( double x1, double y1, </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double x2, double y2) {</a:t>
            </a:r>
          </a:p>
          <a:p>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a:t>
            </a:r>
          </a:p>
        </p:txBody>
      </p:sp>
      <p:sp>
        <p:nvSpPr>
          <p:cNvPr id="7" name="Rounded Rectangle 6"/>
          <p:cNvSpPr/>
          <p:nvPr/>
        </p:nvSpPr>
        <p:spPr>
          <a:xfrm>
            <a:off x="340393" y="4820367"/>
            <a:ext cx="1470479" cy="657066"/>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Compare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with this:</a:t>
            </a:r>
          </a:p>
        </p:txBody>
      </p:sp>
      <p:sp>
        <p:nvSpPr>
          <p:cNvPr id="9" name="Rounded Rectangle 8"/>
          <p:cNvSpPr/>
          <p:nvPr/>
        </p:nvSpPr>
        <p:spPr>
          <a:xfrm>
            <a:off x="3018630" y="5943600"/>
            <a:ext cx="6002339" cy="412750"/>
          </a:xfrm>
          <a:prstGeom prst="roundRect">
            <a:avLst/>
          </a:prstGeom>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Using structure as parameters is clearer and more structural</a:t>
            </a:r>
          </a:p>
        </p:txBody>
      </p:sp>
      <p:grpSp>
        <p:nvGrpSpPr>
          <p:cNvPr id="17" name="Group 16"/>
          <p:cNvGrpSpPr/>
          <p:nvPr/>
        </p:nvGrpSpPr>
        <p:grpSpPr>
          <a:xfrm>
            <a:off x="4092388" y="2498251"/>
            <a:ext cx="4718044" cy="963784"/>
            <a:chOff x="4092388" y="2498251"/>
            <a:chExt cx="4718044" cy="963784"/>
          </a:xfrm>
          <a:effectLst/>
        </p:grpSpPr>
        <p:sp>
          <p:nvSpPr>
            <p:cNvPr id="10" name="Rounded Rectangle 9"/>
            <p:cNvSpPr/>
            <p:nvPr/>
          </p:nvSpPr>
          <p:spPr>
            <a:xfrm>
              <a:off x="7110884" y="2498251"/>
              <a:ext cx="1699548" cy="489898"/>
            </a:xfrm>
            <a:prstGeom prst="round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Pass-by-value</a:t>
              </a:r>
            </a:p>
          </p:txBody>
        </p:sp>
        <p:sp>
          <p:nvSpPr>
            <p:cNvPr id="11" name="Oval 10"/>
            <p:cNvSpPr/>
            <p:nvPr/>
          </p:nvSpPr>
          <p:spPr>
            <a:xfrm>
              <a:off x="4092388" y="3076552"/>
              <a:ext cx="959223" cy="385483"/>
            </a:xfrm>
            <a:prstGeom prst="ellipse">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Oval 11"/>
            <p:cNvSpPr/>
            <p:nvPr/>
          </p:nvSpPr>
          <p:spPr>
            <a:xfrm>
              <a:off x="5247010" y="3076552"/>
              <a:ext cx="959223" cy="385483"/>
            </a:xfrm>
            <a:prstGeom prst="ellipse">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0" idx="1"/>
              <a:endCxn id="11" idx="7"/>
            </p:cNvCxnSpPr>
            <p:nvPr/>
          </p:nvCxnSpPr>
          <p:spPr>
            <a:xfrm flipH="1">
              <a:off x="4911136" y="2743200"/>
              <a:ext cx="2199748" cy="389805"/>
            </a:xfrm>
            <a:prstGeom prst="straightConnector1">
              <a:avLst/>
            </a:prstGeom>
            <a:ln>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1"/>
              <a:endCxn id="12" idx="7"/>
            </p:cNvCxnSpPr>
            <p:nvPr/>
          </p:nvCxnSpPr>
          <p:spPr>
            <a:xfrm flipH="1">
              <a:off x="6065758" y="2743200"/>
              <a:ext cx="1045126" cy="389805"/>
            </a:xfrm>
            <a:prstGeom prst="straightConnector1">
              <a:avLst/>
            </a:prstGeom>
            <a:ln>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6935397" y="4451035"/>
            <a:ext cx="1031051" cy="369332"/>
          </a:xfrm>
          <a:prstGeom prst="rect">
            <a:avLst/>
          </a:prstGeom>
          <a:noFill/>
          <a:effectLst/>
        </p:spPr>
        <p:txBody>
          <a:bodyPr wrap="none" rtlCol="0">
            <a:spAutoFit/>
          </a:bodyPr>
          <a:lstStyle/>
          <a:p>
            <a:r>
              <a:rPr lang="en-US" dirty="0">
                <a:latin typeface="Avenir Next Condensed" charset="0"/>
                <a:ea typeface="Avenir Next Condensed" charset="0"/>
                <a:cs typeface="Avenir Next Condensed" charset="0"/>
              </a:rPr>
              <a:t>spoint.cpp</a:t>
            </a:r>
          </a:p>
        </p:txBody>
      </p:sp>
    </p:spTree>
    <p:extLst>
      <p:ext uri="{BB962C8B-B14F-4D97-AF65-F5344CB8AC3E}">
        <p14:creationId xmlns:p14="http://schemas.microsoft.com/office/powerpoint/2010/main" val="244514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E0D7-D4D6-2546-BC29-16BC569A70ED}"/>
              </a:ext>
            </a:extLst>
          </p:cNvPr>
          <p:cNvSpPr>
            <a:spLocks noGrp="1"/>
          </p:cNvSpPr>
          <p:nvPr>
            <p:ph type="title"/>
          </p:nvPr>
        </p:nvSpPr>
        <p:spPr/>
        <p:txBody>
          <a:bodyPr>
            <a:normAutofit/>
          </a:bodyPr>
          <a:lstStyle/>
          <a:p>
            <a:r>
              <a:rPr lang="en-US" dirty="0"/>
              <a:t>What are we going to learn?</a:t>
            </a:r>
          </a:p>
        </p:txBody>
      </p:sp>
      <p:sp>
        <p:nvSpPr>
          <p:cNvPr id="3" name="Content Placeholder 2">
            <a:extLst>
              <a:ext uri="{FF2B5EF4-FFF2-40B4-BE49-F238E27FC236}">
                <a16:creationId xmlns:a16="http://schemas.microsoft.com/office/drawing/2014/main" id="{C2A48133-8C50-EF49-B2DF-1AC4DC0DC884}"/>
              </a:ext>
            </a:extLst>
          </p:cNvPr>
          <p:cNvSpPr>
            <a:spLocks noGrp="1"/>
          </p:cNvSpPr>
          <p:nvPr>
            <p:ph idx="1"/>
          </p:nvPr>
        </p:nvSpPr>
        <p:spPr/>
        <p:txBody>
          <a:bodyPr>
            <a:normAutofit/>
          </a:bodyPr>
          <a:lstStyle/>
          <a:p>
            <a:r>
              <a:rPr lang="en-US" dirty="0"/>
              <a:t>Structures</a:t>
            </a:r>
          </a:p>
          <a:p>
            <a:pPr lvl="1"/>
            <a:r>
              <a:rPr lang="en-US" dirty="0"/>
              <a:t>Definition, Declaration, Initialization</a:t>
            </a:r>
          </a:p>
          <a:p>
            <a:pPr lvl="1"/>
            <a:r>
              <a:rPr lang="en-US" dirty="0"/>
              <a:t>Member variables</a:t>
            </a:r>
          </a:p>
          <a:p>
            <a:pPr lvl="1"/>
            <a:r>
              <a:rPr lang="en-US" dirty="0"/>
              <a:t>Nested structures</a:t>
            </a:r>
          </a:p>
          <a:p>
            <a:pPr lvl="1"/>
            <a:r>
              <a:rPr lang="en-US" dirty="0"/>
              <a:t>Array of structures</a:t>
            </a:r>
          </a:p>
          <a:p>
            <a:pPr lvl="1"/>
            <a:r>
              <a:rPr lang="en-US" dirty="0"/>
              <a:t>Structure and Functions</a:t>
            </a:r>
          </a:p>
          <a:p>
            <a:pPr lvl="1"/>
            <a:r>
              <a:rPr lang="en-US" dirty="0"/>
              <a:t>Structure with member functions (C++ only)</a:t>
            </a:r>
          </a:p>
        </p:txBody>
      </p:sp>
      <p:sp>
        <p:nvSpPr>
          <p:cNvPr id="4" name="Slide Number Placeholder 3">
            <a:extLst>
              <a:ext uri="{FF2B5EF4-FFF2-40B4-BE49-F238E27FC236}">
                <a16:creationId xmlns:a16="http://schemas.microsoft.com/office/drawing/2014/main" id="{1C1DC1E5-B57F-7846-AC6D-B01C66ADB4E0}"/>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Tree>
    <p:extLst>
      <p:ext uri="{BB962C8B-B14F-4D97-AF65-F5344CB8AC3E}">
        <p14:creationId xmlns:p14="http://schemas.microsoft.com/office/powerpoint/2010/main" val="513198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and Functions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20</a:t>
            </a:fld>
            <a:endParaRPr lang="en-US"/>
          </a:p>
        </p:txBody>
      </p:sp>
      <p:sp>
        <p:nvSpPr>
          <p:cNvPr id="6" name="Rectangle 5"/>
          <p:cNvSpPr/>
          <p:nvPr/>
        </p:nvSpPr>
        <p:spPr>
          <a:xfrm>
            <a:off x="804727" y="1613387"/>
            <a:ext cx="6345108" cy="176972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swap two points p and q</a:t>
            </a:r>
          </a:p>
          <a:p>
            <a:r>
              <a:rPr lang="en-US" sz="1600" dirty="0">
                <a:solidFill>
                  <a:schemeClr val="tx1"/>
                </a:solidFill>
                <a:latin typeface="Consolas" charset="0"/>
                <a:ea typeface="Consolas" charset="0"/>
                <a:cs typeface="Consolas" charset="0"/>
              </a:rPr>
              <a:t>void swap( Point &amp;p, Point &amp;q ) {</a:t>
            </a:r>
          </a:p>
          <a:p>
            <a:r>
              <a:rPr lang="en-US" sz="1600" dirty="0">
                <a:solidFill>
                  <a:schemeClr val="tx1"/>
                </a:solidFill>
                <a:latin typeface="Consolas" charset="0"/>
                <a:ea typeface="Consolas" charset="0"/>
                <a:cs typeface="Consolas" charset="0"/>
              </a:rPr>
              <a:t>	Point temp = p;</a:t>
            </a:r>
          </a:p>
          <a:p>
            <a:r>
              <a:rPr lang="en-US" sz="1600" dirty="0">
                <a:solidFill>
                  <a:schemeClr val="tx1"/>
                </a:solidFill>
                <a:latin typeface="Consolas" charset="0"/>
                <a:ea typeface="Consolas" charset="0"/>
                <a:cs typeface="Consolas" charset="0"/>
              </a:rPr>
              <a:t>	p = q;</a:t>
            </a:r>
          </a:p>
          <a:p>
            <a:r>
              <a:rPr lang="en-US" sz="1600" dirty="0">
                <a:solidFill>
                  <a:schemeClr val="tx1"/>
                </a:solidFill>
                <a:latin typeface="Consolas" charset="0"/>
                <a:ea typeface="Consolas" charset="0"/>
                <a:cs typeface="Consolas" charset="0"/>
              </a:rPr>
              <a:t>	q = temp;</a:t>
            </a:r>
          </a:p>
          <a:p>
            <a:r>
              <a:rPr lang="en-US" sz="1600" dirty="0">
                <a:solidFill>
                  <a:schemeClr val="tx1"/>
                </a:solidFill>
                <a:latin typeface="Consolas" charset="0"/>
                <a:ea typeface="Consolas" charset="0"/>
                <a:cs typeface="Consolas" charset="0"/>
              </a:rPr>
              <a:t>}</a:t>
            </a:r>
          </a:p>
        </p:txBody>
      </p:sp>
      <p:sp>
        <p:nvSpPr>
          <p:cNvPr id="8" name="Rectangle 7"/>
          <p:cNvSpPr/>
          <p:nvPr/>
        </p:nvSpPr>
        <p:spPr>
          <a:xfrm>
            <a:off x="1319249" y="3899647"/>
            <a:ext cx="5162234" cy="1810870"/>
          </a:xfrm>
          <a:prstGeom prst="rect">
            <a:avLst/>
          </a:prstGeom>
          <a:solidFill>
            <a:schemeClr val="accent5">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get a point from user input</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Point </a:t>
            </a:r>
            <a:r>
              <a:rPr lang="en-US" sz="1600" dirty="0" err="1">
                <a:solidFill>
                  <a:schemeClr val="tx1"/>
                </a:solidFill>
                <a:latin typeface="Consolas" charset="0"/>
                <a:ea typeface="Consolas" charset="0"/>
                <a:cs typeface="Consolas" charset="0"/>
              </a:rPr>
              <a:t>input_point</a:t>
            </a:r>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	double x, y;</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cin</a:t>
            </a:r>
            <a:r>
              <a:rPr lang="en-US" sz="1600" dirty="0">
                <a:solidFill>
                  <a:schemeClr val="tx1"/>
                </a:solidFill>
                <a:latin typeface="Consolas" charset="0"/>
                <a:ea typeface="Consolas" charset="0"/>
                <a:cs typeface="Consolas" charset="0"/>
              </a:rPr>
              <a:t> &gt;&gt; x &gt;&gt; y;</a:t>
            </a:r>
          </a:p>
          <a:p>
            <a:r>
              <a:rPr lang="en-US" sz="1600" dirty="0">
                <a:solidFill>
                  <a:schemeClr val="tx1"/>
                </a:solidFill>
                <a:latin typeface="Consolas" charset="0"/>
                <a:ea typeface="Consolas" charset="0"/>
                <a:cs typeface="Consolas" charset="0"/>
              </a:rPr>
              <a:t>	Point p = { x, y };</a:t>
            </a:r>
          </a:p>
          <a:p>
            <a:r>
              <a:rPr lang="en-US" sz="1600" dirty="0">
                <a:solidFill>
                  <a:schemeClr val="tx1"/>
                </a:solidFill>
                <a:latin typeface="Consolas" charset="0"/>
                <a:ea typeface="Consolas" charset="0"/>
                <a:cs typeface="Consolas" charset="0"/>
              </a:rPr>
              <a:t>	return p;</a:t>
            </a:r>
          </a:p>
          <a:p>
            <a:r>
              <a:rPr lang="en-US" sz="1600" dirty="0">
                <a:solidFill>
                  <a:schemeClr val="tx1"/>
                </a:solidFill>
                <a:latin typeface="Consolas" charset="0"/>
                <a:ea typeface="Consolas" charset="0"/>
                <a:cs typeface="Consolas" charset="0"/>
              </a:rPr>
              <a:t>}</a:t>
            </a:r>
          </a:p>
        </p:txBody>
      </p:sp>
      <p:grpSp>
        <p:nvGrpSpPr>
          <p:cNvPr id="13" name="Group 16"/>
          <p:cNvGrpSpPr/>
          <p:nvPr/>
        </p:nvGrpSpPr>
        <p:grpSpPr>
          <a:xfrm>
            <a:off x="1965215" y="1377665"/>
            <a:ext cx="5536852" cy="953159"/>
            <a:chOff x="2959346" y="2498251"/>
            <a:chExt cx="5536852" cy="953159"/>
          </a:xfrm>
          <a:effectLst/>
        </p:grpSpPr>
        <p:sp>
          <p:nvSpPr>
            <p:cNvPr id="10" name="Rounded Rectangle 9"/>
            <p:cNvSpPr/>
            <p:nvPr/>
          </p:nvSpPr>
          <p:spPr>
            <a:xfrm>
              <a:off x="6356443" y="2498251"/>
              <a:ext cx="2139755" cy="489898"/>
            </a:xfrm>
            <a:prstGeom prst="round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charset="0"/>
                  <a:ea typeface="Avenir Next Condensed" charset="0"/>
                  <a:cs typeface="Avenir Next Condensed" charset="0"/>
                </a:rPr>
                <a:t>Pass-by-reference</a:t>
              </a:r>
            </a:p>
          </p:txBody>
        </p:sp>
        <p:sp>
          <p:nvSpPr>
            <p:cNvPr id="11" name="Oval 10"/>
            <p:cNvSpPr/>
            <p:nvPr/>
          </p:nvSpPr>
          <p:spPr>
            <a:xfrm>
              <a:off x="2959346" y="3065927"/>
              <a:ext cx="1110685" cy="385483"/>
            </a:xfrm>
            <a:prstGeom prst="ellipse">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149471" y="3054757"/>
              <a:ext cx="1110685" cy="385483"/>
            </a:xfrm>
            <a:prstGeom prst="ellipse">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0" idx="1"/>
              <a:endCxn id="11" idx="7"/>
            </p:cNvCxnSpPr>
            <p:nvPr/>
          </p:nvCxnSpPr>
          <p:spPr>
            <a:xfrm flipH="1">
              <a:off x="3907375" y="2743200"/>
              <a:ext cx="2449068" cy="379180"/>
            </a:xfrm>
            <a:prstGeom prst="straightConnector1">
              <a:avLst/>
            </a:prstGeom>
            <a:ln>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1"/>
              <a:endCxn id="12" idx="7"/>
            </p:cNvCxnSpPr>
            <p:nvPr/>
          </p:nvCxnSpPr>
          <p:spPr>
            <a:xfrm flipH="1">
              <a:off x="5097500" y="2743200"/>
              <a:ext cx="1258943" cy="368010"/>
            </a:xfrm>
            <a:prstGeom prst="straightConnector1">
              <a:avLst/>
            </a:prstGeom>
            <a:ln>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4" name="Rounded Rectangle 23"/>
          <p:cNvSpPr/>
          <p:nvPr/>
        </p:nvSpPr>
        <p:spPr>
          <a:xfrm>
            <a:off x="5414550" y="5381984"/>
            <a:ext cx="2133866" cy="6570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charset="0"/>
                <a:ea typeface="Avenir Next Condensed" charset="0"/>
                <a:cs typeface="Avenir Next Condensed" charset="0"/>
              </a:rPr>
              <a:t>Return a structure</a:t>
            </a:r>
          </a:p>
        </p:txBody>
      </p:sp>
      <p:cxnSp>
        <p:nvCxnSpPr>
          <p:cNvPr id="26" name="Straight Arrow Connector 25"/>
          <p:cNvCxnSpPr>
            <a:stCxn id="24" idx="1"/>
          </p:cNvCxnSpPr>
          <p:nvPr/>
        </p:nvCxnSpPr>
        <p:spPr>
          <a:xfrm flipH="1" flipV="1">
            <a:off x="3117501" y="5271247"/>
            <a:ext cx="2297049" cy="439270"/>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80736" y="5827062"/>
            <a:ext cx="1031051"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spoint.cpp</a:t>
            </a:r>
          </a:p>
        </p:txBody>
      </p:sp>
    </p:spTree>
    <p:extLst>
      <p:ext uri="{BB962C8B-B14F-4D97-AF65-F5344CB8AC3E}">
        <p14:creationId xmlns:p14="http://schemas.microsoft.com/office/powerpoint/2010/main" val="424064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795340" y="2643308"/>
            <a:ext cx="3942105" cy="369332"/>
          </a:xfrm>
          <a:prstGeom prst="rect">
            <a:avLst/>
          </a:prstGeom>
          <a:noFill/>
          <a:effectLst/>
        </p:spPr>
        <p:txBody>
          <a:bodyPr wrap="none" rtlCol="0">
            <a:spAutoFit/>
          </a:bodyPr>
          <a:lstStyle/>
          <a:p>
            <a:r>
              <a:rPr lang="en-US" dirty="0">
                <a:latin typeface="Segoe Print" pitchFamily="2" charset="0"/>
              </a:rPr>
              <a:t>What is the function prototype?</a:t>
            </a:r>
          </a:p>
        </p:txBody>
      </p:sp>
      <p:sp>
        <p:nvSpPr>
          <p:cNvPr id="56" name="TextBox 55"/>
          <p:cNvSpPr txBox="1"/>
          <p:nvPr/>
        </p:nvSpPr>
        <p:spPr>
          <a:xfrm>
            <a:off x="4186150" y="4987186"/>
            <a:ext cx="3942105" cy="369332"/>
          </a:xfrm>
          <a:prstGeom prst="rect">
            <a:avLst/>
          </a:prstGeom>
          <a:noFill/>
          <a:effectLst/>
        </p:spPr>
        <p:txBody>
          <a:bodyPr wrap="none" rtlCol="0">
            <a:spAutoFit/>
          </a:bodyPr>
          <a:lstStyle/>
          <a:p>
            <a:r>
              <a:rPr lang="en-US" dirty="0">
                <a:latin typeface="Segoe Print" pitchFamily="2" charset="0"/>
              </a:rPr>
              <a:t>What is the function prototype?</a:t>
            </a:r>
          </a:p>
        </p:txBody>
      </p:sp>
      <p:sp>
        <p:nvSpPr>
          <p:cNvPr id="3" name="Content Placeholder 2"/>
          <p:cNvSpPr>
            <a:spLocks noGrp="1"/>
          </p:cNvSpPr>
          <p:nvPr>
            <p:ph idx="1"/>
          </p:nvPr>
        </p:nvSpPr>
        <p:spPr>
          <a:xfrm>
            <a:off x="457200" y="1455738"/>
            <a:ext cx="8229600" cy="3171881"/>
          </a:xfrm>
          <a:effectLst/>
        </p:spPr>
        <p:txBody>
          <a:bodyPr>
            <a:normAutofit/>
          </a:bodyPr>
          <a:lstStyle/>
          <a:p>
            <a:r>
              <a:rPr lang="en-US" dirty="0"/>
              <a:t>Add a function named </a:t>
            </a:r>
            <a:r>
              <a:rPr lang="en-US" sz="2000" b="1" dirty="0">
                <a:latin typeface="Consolas" charset="0"/>
                <a:ea typeface="Consolas" charset="0"/>
                <a:cs typeface="Consolas" charset="0"/>
              </a:rPr>
              <a:t>midpoint() </a:t>
            </a:r>
            <a:r>
              <a:rPr lang="en-US" dirty="0"/>
              <a:t>in </a:t>
            </a:r>
            <a:r>
              <a:rPr lang="en-US" sz="2000" dirty="0">
                <a:latin typeface="Consolas" charset="0"/>
                <a:ea typeface="Consolas" charset="0"/>
                <a:cs typeface="Consolas" charset="0"/>
              </a:rPr>
              <a:t>spoint.cpp</a:t>
            </a:r>
            <a:r>
              <a:rPr lang="en-US" dirty="0"/>
              <a:t>, which returns the mid-point of two 2D points.</a:t>
            </a:r>
          </a:p>
          <a:p>
            <a:endParaRPr lang="en-US" dirty="0"/>
          </a:p>
          <a:p>
            <a:endParaRPr lang="en-US" dirty="0"/>
          </a:p>
          <a:p>
            <a:endParaRPr lang="en-US" dirty="0"/>
          </a:p>
          <a:p>
            <a:r>
              <a:rPr lang="en-US" dirty="0"/>
              <a:t>Add a function named </a:t>
            </a:r>
            <a:r>
              <a:rPr lang="en-US" sz="2000" b="1" dirty="0" err="1">
                <a:latin typeface="Consolas" charset="0"/>
                <a:ea typeface="Consolas" charset="0"/>
                <a:cs typeface="Consolas" charset="0"/>
              </a:rPr>
              <a:t>shrink_line</a:t>
            </a:r>
            <a:r>
              <a:rPr lang="en-US" sz="2000" b="1" dirty="0">
                <a:latin typeface="Consolas" charset="0"/>
                <a:ea typeface="Consolas" charset="0"/>
                <a:cs typeface="Consolas" charset="0"/>
              </a:rPr>
              <a:t>()</a:t>
            </a:r>
            <a:r>
              <a:rPr lang="en-US" dirty="0"/>
              <a:t> in </a:t>
            </a:r>
            <a:r>
              <a:rPr lang="en-US" sz="2000" dirty="0">
                <a:latin typeface="Consolas" charset="0"/>
                <a:ea typeface="Consolas" charset="0"/>
                <a:cs typeface="Consolas" charset="0"/>
              </a:rPr>
              <a:t>spoint.cpp</a:t>
            </a:r>
            <a:r>
              <a:rPr lang="en-US" dirty="0"/>
              <a:t>, which shrink a line defined by two endpoints as follows: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21</a:t>
            </a:fld>
            <a:endParaRPr lang="en-US"/>
          </a:p>
        </p:txBody>
      </p:sp>
      <p:sp>
        <p:nvSpPr>
          <p:cNvPr id="6" name="Rectangle 5"/>
          <p:cNvSpPr/>
          <p:nvPr/>
        </p:nvSpPr>
        <p:spPr>
          <a:xfrm>
            <a:off x="2274939" y="2286000"/>
            <a:ext cx="4852002" cy="110265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mid-point of two points p and q</a:t>
            </a:r>
          </a:p>
          <a:p>
            <a:r>
              <a:rPr lang="en-US" sz="1600" dirty="0">
                <a:solidFill>
                  <a:schemeClr val="tx1"/>
                </a:solidFill>
                <a:latin typeface="Consolas" charset="0"/>
                <a:ea typeface="Consolas" charset="0"/>
                <a:cs typeface="Consolas" charset="0"/>
              </a:rPr>
              <a:t>Point midpoint( Point p, Point q ) {</a:t>
            </a:r>
          </a:p>
          <a:p>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a:t>
            </a:r>
          </a:p>
        </p:txBody>
      </p:sp>
      <p:grpSp>
        <p:nvGrpSpPr>
          <p:cNvPr id="9" name="Group 8"/>
          <p:cNvGrpSpPr/>
          <p:nvPr/>
        </p:nvGrpSpPr>
        <p:grpSpPr>
          <a:xfrm>
            <a:off x="632460" y="4423648"/>
            <a:ext cx="2599267" cy="2134929"/>
            <a:chOff x="632460" y="4423648"/>
            <a:chExt cx="2599267" cy="2134929"/>
          </a:xfrm>
        </p:grpSpPr>
        <p:sp>
          <p:nvSpPr>
            <p:cNvPr id="15" name="TextBox 14"/>
            <p:cNvSpPr txBox="1"/>
            <p:nvPr/>
          </p:nvSpPr>
          <p:spPr>
            <a:xfrm>
              <a:off x="632460" y="4423648"/>
              <a:ext cx="306494" cy="369332"/>
            </a:xfrm>
            <a:prstGeom prst="rect">
              <a:avLst/>
            </a:prstGeom>
            <a:noFill/>
            <a:effectLst/>
          </p:spPr>
          <p:txBody>
            <a:bodyPr wrap="none" rtlCol="0">
              <a:spAutoFit/>
            </a:bodyPr>
            <a:lstStyle/>
            <a:p>
              <a:r>
                <a:rPr lang="en-US" dirty="0"/>
                <a:t>p</a:t>
              </a:r>
            </a:p>
          </p:txBody>
        </p:sp>
        <p:grpSp>
          <p:nvGrpSpPr>
            <p:cNvPr id="4" name="Group 3"/>
            <p:cNvGrpSpPr/>
            <p:nvPr/>
          </p:nvGrpSpPr>
          <p:grpSpPr>
            <a:xfrm>
              <a:off x="817528" y="4605298"/>
              <a:ext cx="2414199" cy="1953279"/>
              <a:chOff x="817528" y="4605298"/>
              <a:chExt cx="2414199" cy="1953279"/>
            </a:xfrm>
          </p:grpSpPr>
          <p:sp>
            <p:nvSpPr>
              <p:cNvPr id="16" name="TextBox 15"/>
              <p:cNvSpPr txBox="1"/>
              <p:nvPr/>
            </p:nvSpPr>
            <p:spPr>
              <a:xfrm>
                <a:off x="2925233" y="6109631"/>
                <a:ext cx="306494" cy="369332"/>
              </a:xfrm>
              <a:prstGeom prst="rect">
                <a:avLst/>
              </a:prstGeom>
              <a:noFill/>
              <a:effectLst/>
            </p:spPr>
            <p:txBody>
              <a:bodyPr wrap="none" rtlCol="0">
                <a:spAutoFit/>
              </a:bodyPr>
              <a:lstStyle/>
              <a:p>
                <a:r>
                  <a:rPr lang="en-US" dirty="0"/>
                  <a:t>q</a:t>
                </a:r>
              </a:p>
            </p:txBody>
          </p:sp>
          <p:cxnSp>
            <p:nvCxnSpPr>
              <p:cNvPr id="33" name="Straight Connector 32"/>
              <p:cNvCxnSpPr/>
              <p:nvPr/>
            </p:nvCxnSpPr>
            <p:spPr>
              <a:xfrm>
                <a:off x="879483" y="4748390"/>
                <a:ext cx="2001676" cy="1502410"/>
              </a:xfrm>
              <a:prstGeom prst="line">
                <a:avLst/>
              </a:prstGeom>
              <a:ln>
                <a:headEnd type="none" w="med" len="med"/>
                <a:tailEnd type="triangle" w="med" len="med"/>
              </a:ln>
              <a:effectLst/>
            </p:spPr>
            <p:style>
              <a:lnRef idx="1">
                <a:schemeClr val="accent6"/>
              </a:lnRef>
              <a:fillRef idx="0">
                <a:schemeClr val="accent6"/>
              </a:fillRef>
              <a:effectRef idx="0">
                <a:schemeClr val="accent6"/>
              </a:effectRef>
              <a:fontRef idx="minor">
                <a:schemeClr val="tx1"/>
              </a:fontRef>
            </p:style>
          </p:cxnSp>
          <p:cxnSp>
            <p:nvCxnSpPr>
              <p:cNvPr id="39" name="Straight Connector 38"/>
              <p:cNvCxnSpPr/>
              <p:nvPr/>
            </p:nvCxnSpPr>
            <p:spPr>
              <a:xfrm>
                <a:off x="817529" y="4827641"/>
                <a:ext cx="500419" cy="375603"/>
              </a:xfrm>
              <a:prstGeom prst="line">
                <a:avLst/>
              </a:prstGeom>
              <a:ln>
                <a:headEnd type="none" w="med" len="med"/>
                <a:tailEnd type="triangle" w="med" len="med"/>
              </a:ln>
              <a:effectLst/>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a:off x="850529" y="4785458"/>
                <a:ext cx="1501257" cy="1126808"/>
              </a:xfrm>
              <a:prstGeom prst="line">
                <a:avLst/>
              </a:prstGeom>
              <a:ln>
                <a:headEnd type="none" w="med" len="med"/>
                <a:tailEnd type="triangle" w="med" len="med"/>
              </a:ln>
              <a:effectLst/>
            </p:spPr>
            <p:style>
              <a:lnRef idx="1">
                <a:schemeClr val="accent6"/>
              </a:lnRef>
              <a:fillRef idx="0">
                <a:schemeClr val="accent6"/>
              </a:fillRef>
              <a:effectRef idx="0">
                <a:schemeClr val="accent6"/>
              </a:effectRef>
              <a:fontRef idx="minor">
                <a:schemeClr val="tx1"/>
              </a:fontRef>
            </p:style>
          </p:cxnSp>
          <p:sp>
            <p:nvSpPr>
              <p:cNvPr id="7" name="Oval 6"/>
              <p:cNvSpPr/>
              <p:nvPr/>
            </p:nvSpPr>
            <p:spPr>
              <a:xfrm>
                <a:off x="896471" y="4643718"/>
                <a:ext cx="80682" cy="8068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95600" y="6147731"/>
                <a:ext cx="80682" cy="8068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a:stCxn id="7" idx="5"/>
              </p:cNvCxnSpPr>
              <p:nvPr/>
            </p:nvCxnSpPr>
            <p:spPr>
              <a:xfrm>
                <a:off x="965337" y="4712584"/>
                <a:ext cx="1945503" cy="1460248"/>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1378654" y="5013790"/>
                <a:ext cx="80682" cy="80682"/>
              </a:xfrm>
              <a:prstGeom prst="ellipse">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2392057" y="5769985"/>
                <a:ext cx="80682" cy="80682"/>
              </a:xfrm>
              <a:prstGeom prst="ellipse">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6" name="Straight Connector 25"/>
              <p:cNvCxnSpPr/>
              <p:nvPr/>
            </p:nvCxnSpPr>
            <p:spPr>
              <a:xfrm flipV="1">
                <a:off x="817528" y="4729469"/>
                <a:ext cx="78016" cy="103942"/>
              </a:xfrm>
              <a:prstGeom prst="line">
                <a:avLst/>
              </a:prstGeom>
              <a:ln/>
              <a:effectLst/>
            </p:spPr>
            <p:style>
              <a:lnRef idx="1">
                <a:schemeClr val="accent6"/>
              </a:lnRef>
              <a:fillRef idx="0">
                <a:schemeClr val="accent6"/>
              </a:fillRef>
              <a:effectRef idx="0">
                <a:schemeClr val="accent6"/>
              </a:effectRef>
              <a:fontRef idx="minor">
                <a:schemeClr val="tx1"/>
              </a:fontRef>
            </p:style>
          </p:cxnSp>
          <p:cxnSp>
            <p:nvCxnSpPr>
              <p:cNvPr id="30" name="Straight Connector 29"/>
              <p:cNvCxnSpPr/>
              <p:nvPr/>
            </p:nvCxnSpPr>
            <p:spPr>
              <a:xfrm flipV="1">
                <a:off x="1312178" y="5107957"/>
                <a:ext cx="78016" cy="103942"/>
              </a:xfrm>
              <a:prstGeom prst="line">
                <a:avLst/>
              </a:prstGeom>
              <a:ln/>
              <a:effectLst/>
            </p:spPr>
            <p:style>
              <a:lnRef idx="1">
                <a:schemeClr val="accent6"/>
              </a:lnRef>
              <a:fillRef idx="0">
                <a:schemeClr val="accent6"/>
              </a:fillRef>
              <a:effectRef idx="0">
                <a:schemeClr val="accent6"/>
              </a:effectRef>
              <a:fontRef idx="minor">
                <a:schemeClr val="tx1"/>
              </a:fontRef>
            </p:style>
          </p:cxnSp>
          <p:cxnSp>
            <p:nvCxnSpPr>
              <p:cNvPr id="31" name="Straight Connector 30"/>
              <p:cNvCxnSpPr/>
              <p:nvPr/>
            </p:nvCxnSpPr>
            <p:spPr>
              <a:xfrm flipV="1">
                <a:off x="2322696" y="5857369"/>
                <a:ext cx="78016" cy="103942"/>
              </a:xfrm>
              <a:prstGeom prst="line">
                <a:avLst/>
              </a:prstGeom>
              <a:ln/>
              <a:effectLst/>
            </p:spPr>
            <p:style>
              <a:lnRef idx="1">
                <a:schemeClr val="accent6"/>
              </a:lnRef>
              <a:fillRef idx="0">
                <a:schemeClr val="accent6"/>
              </a:fillRef>
              <a:effectRef idx="0">
                <a:schemeClr val="accent6"/>
              </a:effectRef>
              <a:fontRef idx="minor">
                <a:schemeClr val="tx1"/>
              </a:fontRef>
            </p:style>
          </p:cxnSp>
          <p:cxnSp>
            <p:nvCxnSpPr>
              <p:cNvPr id="32" name="Straight Connector 31"/>
              <p:cNvCxnSpPr/>
              <p:nvPr/>
            </p:nvCxnSpPr>
            <p:spPr>
              <a:xfrm flipV="1">
                <a:off x="2817584" y="6235856"/>
                <a:ext cx="78016" cy="103942"/>
              </a:xfrm>
              <a:prstGeom prst="line">
                <a:avLst/>
              </a:prstGeom>
              <a:ln/>
              <a:effectLst/>
            </p:spPr>
            <p:style>
              <a:lnRef idx="1">
                <a:schemeClr val="accent6"/>
              </a:lnRef>
              <a:fillRef idx="0">
                <a:schemeClr val="accent6"/>
              </a:fillRef>
              <a:effectRef idx="0">
                <a:schemeClr val="accent6"/>
              </a:effectRef>
              <a:fontRef idx="minor">
                <a:schemeClr val="tx1"/>
              </a:fontRef>
            </p:style>
          </p:cxnSp>
          <p:sp>
            <p:nvSpPr>
              <p:cNvPr id="41" name="TextBox 40"/>
              <p:cNvSpPr txBox="1"/>
              <p:nvPr/>
            </p:nvSpPr>
            <p:spPr>
              <a:xfrm>
                <a:off x="2616356" y="6250800"/>
                <a:ext cx="279244" cy="307777"/>
              </a:xfrm>
              <a:prstGeom prst="rect">
                <a:avLst/>
              </a:prstGeom>
              <a:noFill/>
              <a:effectLst/>
            </p:spPr>
            <p:txBody>
              <a:bodyPr wrap="none" rtlCol="0">
                <a:spAutoFit/>
              </a:bodyPr>
              <a:lstStyle/>
              <a:p>
                <a:r>
                  <a:rPr lang="en-US" sz="1400" i="1" dirty="0"/>
                  <a:t>d</a:t>
                </a:r>
              </a:p>
            </p:txBody>
          </p:sp>
          <p:sp>
            <p:nvSpPr>
              <p:cNvPr id="42" name="TextBox 41"/>
              <p:cNvSpPr txBox="1"/>
              <p:nvPr/>
            </p:nvSpPr>
            <p:spPr>
              <a:xfrm>
                <a:off x="2010283" y="5912266"/>
                <a:ext cx="529312" cy="307777"/>
              </a:xfrm>
              <a:prstGeom prst="rect">
                <a:avLst/>
              </a:prstGeom>
              <a:noFill/>
              <a:effectLst/>
            </p:spPr>
            <p:txBody>
              <a:bodyPr wrap="none" rtlCol="0">
                <a:spAutoFit/>
              </a:bodyPr>
              <a:lstStyle/>
              <a:p>
                <a:r>
                  <a:rPr lang="en-US" sz="1400" i="1" dirty="0"/>
                  <a:t>3d/4</a:t>
                </a:r>
              </a:p>
            </p:txBody>
          </p:sp>
          <p:sp>
            <p:nvSpPr>
              <p:cNvPr id="43" name="TextBox 42"/>
              <p:cNvSpPr txBox="1"/>
              <p:nvPr/>
            </p:nvSpPr>
            <p:spPr>
              <a:xfrm>
                <a:off x="1021396" y="5161745"/>
                <a:ext cx="437940" cy="307777"/>
              </a:xfrm>
              <a:prstGeom prst="rect">
                <a:avLst/>
              </a:prstGeom>
              <a:noFill/>
              <a:effectLst/>
            </p:spPr>
            <p:txBody>
              <a:bodyPr wrap="none" rtlCol="0">
                <a:spAutoFit/>
              </a:bodyPr>
              <a:lstStyle/>
              <a:p>
                <a:r>
                  <a:rPr lang="en-US" sz="1400" i="1" dirty="0"/>
                  <a:t>d/4</a:t>
                </a:r>
              </a:p>
            </p:txBody>
          </p:sp>
          <p:cxnSp>
            <p:nvCxnSpPr>
              <p:cNvPr id="45" name="Curved Connector 44"/>
              <p:cNvCxnSpPr/>
              <p:nvPr/>
            </p:nvCxnSpPr>
            <p:spPr>
              <a:xfrm>
                <a:off x="1007889" y="4605298"/>
                <a:ext cx="470367" cy="381888"/>
              </a:xfrm>
              <a:prstGeom prst="curvedConnector2">
                <a:avLst/>
              </a:prstGeom>
              <a:ln w="12700">
                <a:tailEnd type="arrow"/>
              </a:ln>
              <a:effectLst/>
            </p:spPr>
            <p:style>
              <a:lnRef idx="2">
                <a:schemeClr val="accent2"/>
              </a:lnRef>
              <a:fillRef idx="0">
                <a:schemeClr val="accent2"/>
              </a:fillRef>
              <a:effectRef idx="1">
                <a:schemeClr val="accent2"/>
              </a:effectRef>
              <a:fontRef idx="minor">
                <a:schemeClr val="tx1"/>
              </a:fontRef>
            </p:style>
          </p:cxnSp>
          <p:cxnSp>
            <p:nvCxnSpPr>
              <p:cNvPr id="53" name="Shape 52"/>
              <p:cNvCxnSpPr/>
              <p:nvPr/>
            </p:nvCxnSpPr>
            <p:spPr>
              <a:xfrm rot="16200000" flipV="1">
                <a:off x="2559431" y="5716837"/>
                <a:ext cx="337405" cy="463202"/>
              </a:xfrm>
              <a:prstGeom prst="curvedConnector2">
                <a:avLst/>
              </a:prstGeom>
              <a:ln w="12700">
                <a:tailEnd type="arrow"/>
              </a:ln>
              <a:effectLst/>
            </p:spPr>
            <p:style>
              <a:lnRef idx="2">
                <a:schemeClr val="accent2"/>
              </a:lnRef>
              <a:fillRef idx="0">
                <a:schemeClr val="accent2"/>
              </a:fillRef>
              <a:effectRef idx="1">
                <a:schemeClr val="accent2"/>
              </a:effectRef>
              <a:fontRef idx="minor">
                <a:schemeClr val="tx1"/>
              </a:fontRef>
            </p:style>
          </p:cxnSp>
        </p:grpSp>
      </p:grpSp>
      <p:sp>
        <p:nvSpPr>
          <p:cNvPr id="54" name="Rectangle 53"/>
          <p:cNvSpPr/>
          <p:nvPr/>
        </p:nvSpPr>
        <p:spPr>
          <a:xfrm>
            <a:off x="3449314" y="4651914"/>
            <a:ext cx="5149119" cy="110265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shrink a line with endpoints p and q</a:t>
            </a:r>
          </a:p>
          <a:p>
            <a:r>
              <a:rPr lang="en-US" sz="1600" dirty="0">
                <a:solidFill>
                  <a:schemeClr val="tx1"/>
                </a:solidFill>
                <a:latin typeface="Consolas" charset="0"/>
                <a:ea typeface="Consolas" charset="0"/>
                <a:cs typeface="Consolas" charset="0"/>
              </a:rPr>
              <a:t>void </a:t>
            </a:r>
            <a:r>
              <a:rPr lang="en-US" sz="1600" dirty="0" err="1">
                <a:solidFill>
                  <a:schemeClr val="tx1"/>
                </a:solidFill>
                <a:latin typeface="Consolas" charset="0"/>
                <a:ea typeface="Consolas" charset="0"/>
                <a:cs typeface="Consolas" charset="0"/>
              </a:rPr>
              <a:t>shrink_line</a:t>
            </a:r>
            <a:r>
              <a:rPr lang="en-US" sz="1600" dirty="0">
                <a:solidFill>
                  <a:schemeClr val="tx1"/>
                </a:solidFill>
                <a:latin typeface="Consolas" charset="0"/>
                <a:ea typeface="Consolas" charset="0"/>
                <a:cs typeface="Consolas" charset="0"/>
              </a:rPr>
              <a:t>( Point &amp;p, Point &amp;q ) {</a:t>
            </a:r>
          </a:p>
          <a:p>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a:t>
            </a:r>
          </a:p>
        </p:txBody>
      </p:sp>
      <p:sp>
        <p:nvSpPr>
          <p:cNvPr id="34" name="Title 1">
            <a:extLst>
              <a:ext uri="{FF2B5EF4-FFF2-40B4-BE49-F238E27FC236}">
                <a16:creationId xmlns:a16="http://schemas.microsoft.com/office/drawing/2014/main" id="{0D4B89ED-A9E3-1D44-B70A-8A515A28294D}"/>
              </a:ext>
            </a:extLst>
          </p:cNvPr>
          <p:cNvSpPr>
            <a:spLocks noGrp="1"/>
          </p:cNvSpPr>
          <p:nvPr>
            <p:ph type="title"/>
          </p:nvPr>
        </p:nvSpPr>
        <p:spPr>
          <a:xfrm>
            <a:off x="457200" y="274638"/>
            <a:ext cx="8229600" cy="1143000"/>
          </a:xfrm>
        </p:spPr>
        <p:txBody>
          <a:bodyPr/>
          <a:lstStyle/>
          <a:p>
            <a:r>
              <a:rPr lang="en-US" b="1" dirty="0"/>
              <a:t>Programming Problem 1</a:t>
            </a:r>
          </a:p>
        </p:txBody>
      </p:sp>
      <p:sp>
        <p:nvSpPr>
          <p:cNvPr id="35" name="TextBox 34">
            <a:extLst>
              <a:ext uri="{FF2B5EF4-FFF2-40B4-BE49-F238E27FC236}">
                <a16:creationId xmlns:a16="http://schemas.microsoft.com/office/drawing/2014/main" id="{1C18439A-8DC8-3343-81D4-70C1972A5642}"/>
              </a:ext>
            </a:extLst>
          </p:cNvPr>
          <p:cNvSpPr txBox="1"/>
          <p:nvPr/>
        </p:nvSpPr>
        <p:spPr>
          <a:xfrm>
            <a:off x="8141809" y="260334"/>
            <a:ext cx="886781" cy="369332"/>
          </a:xfrm>
          <a:prstGeom prst="rect">
            <a:avLst/>
          </a:prstGeom>
          <a:noFill/>
        </p:spPr>
        <p:txBody>
          <a:bodyPr wrap="none" rtlCol="0">
            <a:spAutoFit/>
          </a:bodyPr>
          <a:lstStyle/>
          <a:p>
            <a:r>
              <a:rPr lang="en-US" dirty="0">
                <a:solidFill>
                  <a:schemeClr val="bg1">
                    <a:lumMod val="75000"/>
                  </a:schemeClr>
                </a:solidFill>
              </a:rPr>
              <a:t>072001</a:t>
            </a:r>
          </a:p>
        </p:txBody>
      </p:sp>
    </p:spTree>
    <p:extLst>
      <p:ext uri="{BB962C8B-B14F-4D97-AF65-F5344CB8AC3E}">
        <p14:creationId xmlns:p14="http://schemas.microsoft.com/office/powerpoint/2010/main" val="59345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6" grpId="0" animBg="1"/>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a:xfrm>
            <a:off x="457200" y="1600200"/>
            <a:ext cx="4299995" cy="4525963"/>
          </a:xfrm>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Fill in the body of the </a:t>
            </a:r>
            <a:r>
              <a:rPr lang="en-US" altLang="en-US" dirty="0">
                <a:latin typeface="Consolas" panose="020B0609020204030204" pitchFamily="49" charset="0"/>
                <a:ea typeface="DengXian" panose="02010600030101010101" pitchFamily="2" charset="-122"/>
                <a:cs typeface="Calibri Light" panose="020F0302020204030204" pitchFamily="34" charset="0"/>
              </a:rPr>
              <a:t>equal</a:t>
            </a:r>
            <a:r>
              <a:rPr lang="en-US" altLang="en-US" dirty="0">
                <a:latin typeface="Calibri Light" panose="020F0302020204030204" pitchFamily="34" charset="0"/>
                <a:ea typeface="DengXian" panose="02010600030101010101" pitchFamily="2" charset="-122"/>
                <a:cs typeface="Calibri Light" panose="020F0302020204030204" pitchFamily="34" charset="0"/>
              </a:rPr>
              <a:t> function below. The function will return true if the member variables of the structure contain the same data and false otherwise. </a:t>
            </a: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22</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Desktop/Screen%20Shot%202017-11-16%20at%209.48.34%">
            <a:extLst>
              <a:ext uri="{FF2B5EF4-FFF2-40B4-BE49-F238E27FC236}">
                <a16:creationId xmlns:a16="http://schemas.microsoft.com/office/drawing/2014/main" id="{8CAF52C7-74CB-49D9-B637-137E9910DB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57195" y="1625282"/>
            <a:ext cx="3975100" cy="3764280"/>
          </a:xfrm>
          <a:prstGeom prst="rect">
            <a:avLst/>
          </a:prstGeom>
          <a:noFill/>
          <a:ln>
            <a:noFill/>
          </a:ln>
        </p:spPr>
      </p:pic>
      <p:sp>
        <p:nvSpPr>
          <p:cNvPr id="9" name="Title 1">
            <a:extLst>
              <a:ext uri="{FF2B5EF4-FFF2-40B4-BE49-F238E27FC236}">
                <a16:creationId xmlns:a16="http://schemas.microsoft.com/office/drawing/2014/main" id="{3013B910-7638-B34C-A4AA-C08B78D1BF24}"/>
              </a:ext>
            </a:extLst>
          </p:cNvPr>
          <p:cNvSpPr>
            <a:spLocks noGrp="1"/>
          </p:cNvSpPr>
          <p:nvPr>
            <p:ph type="title"/>
          </p:nvPr>
        </p:nvSpPr>
        <p:spPr>
          <a:xfrm>
            <a:off x="457200" y="274638"/>
            <a:ext cx="8229600" cy="1143000"/>
          </a:xfrm>
        </p:spPr>
        <p:txBody>
          <a:bodyPr/>
          <a:lstStyle/>
          <a:p>
            <a:r>
              <a:rPr lang="en-US" b="1" dirty="0"/>
              <a:t>Programming Problem 2</a:t>
            </a:r>
          </a:p>
        </p:txBody>
      </p:sp>
      <p:sp>
        <p:nvSpPr>
          <p:cNvPr id="10" name="TextBox 9">
            <a:extLst>
              <a:ext uri="{FF2B5EF4-FFF2-40B4-BE49-F238E27FC236}">
                <a16:creationId xmlns:a16="http://schemas.microsoft.com/office/drawing/2014/main" id="{498319B8-CC37-5B4A-9E3B-3F841498D4C6}"/>
              </a:ext>
            </a:extLst>
          </p:cNvPr>
          <p:cNvSpPr txBox="1"/>
          <p:nvPr/>
        </p:nvSpPr>
        <p:spPr>
          <a:xfrm>
            <a:off x="8141809" y="260334"/>
            <a:ext cx="886781" cy="369332"/>
          </a:xfrm>
          <a:prstGeom prst="rect">
            <a:avLst/>
          </a:prstGeom>
          <a:noFill/>
        </p:spPr>
        <p:txBody>
          <a:bodyPr wrap="none" rtlCol="0">
            <a:spAutoFit/>
          </a:bodyPr>
          <a:lstStyle/>
          <a:p>
            <a:r>
              <a:rPr lang="en-US" dirty="0">
                <a:solidFill>
                  <a:schemeClr val="bg1">
                    <a:lumMod val="75000"/>
                  </a:schemeClr>
                </a:solidFill>
              </a:rPr>
              <a:t>072002</a:t>
            </a:r>
          </a:p>
        </p:txBody>
      </p:sp>
    </p:spTree>
    <p:extLst>
      <p:ext uri="{BB962C8B-B14F-4D97-AF65-F5344CB8AC3E}">
        <p14:creationId xmlns:p14="http://schemas.microsoft.com/office/powerpoint/2010/main" val="1830873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Read a text file that consists of a list of Entry.(see Problem 2). Here is an example: </a:t>
            </a: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indent="0" defTabSz="914400" eaLnBrk="0" fontAlgn="base" hangingPunct="0">
              <a:spcBef>
                <a:spcPct val="0"/>
              </a:spcBef>
              <a:spcAft>
                <a:spcPct val="0"/>
              </a:spcAft>
              <a:buClrTx/>
              <a:buNone/>
            </a:pPr>
            <a:endParaRPr lang="en-US" altLang="zh-CN" dirty="0"/>
          </a:p>
          <a:p>
            <a:pPr marL="0" indent="0" defTabSz="914400" eaLnBrk="0" fontAlgn="base" hangingPunct="0">
              <a:spcBef>
                <a:spcPct val="0"/>
              </a:spcBef>
              <a:spcAft>
                <a:spcPct val="0"/>
              </a:spcAft>
              <a:buClrTx/>
              <a:buNone/>
            </a:pPr>
            <a:r>
              <a:rPr lang="en-US" altLang="zh-CN" dirty="0"/>
              <a:t>Save the entries as an array of type </a:t>
            </a:r>
            <a:r>
              <a:rPr lang="en-US" altLang="zh-CN" dirty="0">
                <a:latin typeface="Consolas" panose="020B0609020204030204" pitchFamily="49" charset="0"/>
              </a:rPr>
              <a:t>Entry</a:t>
            </a:r>
            <a:r>
              <a:rPr lang="en-US" altLang="zh-CN" dirty="0"/>
              <a:t>. Sort the list by age and output the result on the screen. You may assume that there are at most 100 entries in the text file. </a:t>
            </a:r>
          </a:p>
          <a:p>
            <a:pPr marL="0" lvl="0" indent="0" defTabSz="914400" eaLnBrk="0" fontAlgn="base" hangingPunct="0">
              <a:spcBef>
                <a:spcPct val="0"/>
              </a:spcBef>
              <a:spcAft>
                <a:spcPct val="0"/>
              </a:spcAft>
              <a:buClrTx/>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23</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Desktop/Screen%20Shot%202017-11-16%20at%209.47.16%">
            <a:extLst>
              <a:ext uri="{FF2B5EF4-FFF2-40B4-BE49-F238E27FC236}">
                <a16:creationId xmlns:a16="http://schemas.microsoft.com/office/drawing/2014/main" id="{0766BA26-53BF-491B-8E26-D153153BA1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51830" y="2240780"/>
            <a:ext cx="3251042" cy="1622401"/>
          </a:xfrm>
          <a:prstGeom prst="rect">
            <a:avLst/>
          </a:prstGeom>
          <a:noFill/>
          <a:ln>
            <a:noFill/>
          </a:ln>
        </p:spPr>
      </p:pic>
      <p:sp>
        <p:nvSpPr>
          <p:cNvPr id="9" name="Title 1">
            <a:extLst>
              <a:ext uri="{FF2B5EF4-FFF2-40B4-BE49-F238E27FC236}">
                <a16:creationId xmlns:a16="http://schemas.microsoft.com/office/drawing/2014/main" id="{CCBF67CF-1492-354D-AE77-C52C7D969653}"/>
              </a:ext>
            </a:extLst>
          </p:cNvPr>
          <p:cNvSpPr>
            <a:spLocks noGrp="1"/>
          </p:cNvSpPr>
          <p:nvPr>
            <p:ph type="title"/>
          </p:nvPr>
        </p:nvSpPr>
        <p:spPr>
          <a:xfrm>
            <a:off x="457200" y="274638"/>
            <a:ext cx="8229600" cy="1143000"/>
          </a:xfrm>
        </p:spPr>
        <p:txBody>
          <a:bodyPr/>
          <a:lstStyle/>
          <a:p>
            <a:r>
              <a:rPr lang="en-US" b="1" dirty="0"/>
              <a:t>Programming Problem 3</a:t>
            </a:r>
          </a:p>
        </p:txBody>
      </p:sp>
      <p:sp>
        <p:nvSpPr>
          <p:cNvPr id="10" name="TextBox 9">
            <a:extLst>
              <a:ext uri="{FF2B5EF4-FFF2-40B4-BE49-F238E27FC236}">
                <a16:creationId xmlns:a16="http://schemas.microsoft.com/office/drawing/2014/main" id="{22EB195C-B18B-664F-B253-E9BC2CC816EB}"/>
              </a:ext>
            </a:extLst>
          </p:cNvPr>
          <p:cNvSpPr txBox="1"/>
          <p:nvPr/>
        </p:nvSpPr>
        <p:spPr>
          <a:xfrm>
            <a:off x="8141809" y="260334"/>
            <a:ext cx="886781" cy="369332"/>
          </a:xfrm>
          <a:prstGeom prst="rect">
            <a:avLst/>
          </a:prstGeom>
          <a:noFill/>
        </p:spPr>
        <p:txBody>
          <a:bodyPr wrap="none" rtlCol="0">
            <a:spAutoFit/>
          </a:bodyPr>
          <a:lstStyle/>
          <a:p>
            <a:r>
              <a:rPr lang="en-US" dirty="0">
                <a:solidFill>
                  <a:schemeClr val="bg1">
                    <a:lumMod val="75000"/>
                  </a:schemeClr>
                </a:solidFill>
              </a:rPr>
              <a:t>072003</a:t>
            </a:r>
          </a:p>
        </p:txBody>
      </p:sp>
    </p:spTree>
    <p:extLst>
      <p:ext uri="{BB962C8B-B14F-4D97-AF65-F5344CB8AC3E}">
        <p14:creationId xmlns:p14="http://schemas.microsoft.com/office/powerpoint/2010/main" val="1303000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DC36-7EF9-5B4B-BADB-FC7735F123B9}"/>
              </a:ext>
            </a:extLst>
          </p:cNvPr>
          <p:cNvSpPr>
            <a:spLocks noGrp="1"/>
          </p:cNvSpPr>
          <p:nvPr>
            <p:ph type="title"/>
          </p:nvPr>
        </p:nvSpPr>
        <p:spPr/>
        <p:txBody>
          <a:bodyPr>
            <a:noAutofit/>
          </a:bodyPr>
          <a:lstStyle/>
          <a:p>
            <a:r>
              <a:rPr lang="en-US" sz="3600" dirty="0"/>
              <a:t>More examples on struct and function</a:t>
            </a:r>
          </a:p>
        </p:txBody>
      </p:sp>
      <p:sp>
        <p:nvSpPr>
          <p:cNvPr id="3" name="Content Placeholder 2">
            <a:extLst>
              <a:ext uri="{FF2B5EF4-FFF2-40B4-BE49-F238E27FC236}">
                <a16:creationId xmlns:a16="http://schemas.microsoft.com/office/drawing/2014/main" id="{E552B96E-8746-DA4D-9959-5A47E06EBC76}"/>
              </a:ext>
            </a:extLst>
          </p:cNvPr>
          <p:cNvSpPr>
            <a:spLocks noGrp="1"/>
          </p:cNvSpPr>
          <p:nvPr>
            <p:ph idx="1"/>
          </p:nvPr>
        </p:nvSpPr>
        <p:spPr/>
        <p:txBody>
          <a:bodyPr/>
          <a:lstStyle/>
          <a:p>
            <a:r>
              <a:rPr lang="en-US" dirty="0"/>
              <a:t>Consider </a:t>
            </a:r>
            <a:r>
              <a:rPr lang="en-US" sz="2000" dirty="0">
                <a:latin typeface="Consolas" charset="0"/>
                <a:ea typeface="Consolas" charset="0"/>
                <a:cs typeface="Consolas" charset="0"/>
              </a:rPr>
              <a:t>struct</a:t>
            </a:r>
            <a:r>
              <a:rPr lang="en-US" sz="2000" b="1" dirty="0">
                <a:solidFill>
                  <a:schemeClr val="accent6">
                    <a:lumMod val="75000"/>
                  </a:schemeClr>
                </a:solidFill>
                <a:latin typeface="Consolas" charset="0"/>
                <a:ea typeface="Consolas" charset="0"/>
                <a:cs typeface="Consolas" charset="0"/>
              </a:rPr>
              <a:t> </a:t>
            </a:r>
            <a:r>
              <a:rPr lang="en-US" sz="2000" dirty="0">
                <a:latin typeface="Consolas" charset="0"/>
                <a:ea typeface="Consolas" charset="0"/>
                <a:cs typeface="Consolas" charset="0"/>
              </a:rPr>
              <a:t>Circle</a:t>
            </a:r>
            <a:r>
              <a:rPr lang="en-US" dirty="0"/>
              <a:t>, and we are to </a:t>
            </a:r>
            <a:br>
              <a:rPr lang="en-US" dirty="0"/>
            </a:br>
            <a:r>
              <a:rPr lang="en-US" dirty="0"/>
              <a:t>implement the following three functions:</a:t>
            </a:r>
          </a:p>
          <a:p>
            <a:pPr marL="0" indent="0">
              <a:buNone/>
            </a:pPr>
            <a:br>
              <a:rPr lang="en-US" dirty="0"/>
            </a:br>
            <a:r>
              <a:rPr lang="en-US" dirty="0"/>
              <a:t>Function 1: To compute the area of a circle</a:t>
            </a:r>
          </a:p>
          <a:p>
            <a:pPr marL="0" indent="0">
              <a:buNone/>
            </a:pPr>
            <a:r>
              <a:rPr lang="en-US" dirty="0"/>
              <a:t>Function 2: To enlarge a circle (i.e., increase its radius)</a:t>
            </a:r>
          </a:p>
          <a:p>
            <a:pPr marL="0" indent="0">
              <a:buNone/>
            </a:pPr>
            <a:r>
              <a:rPr lang="en-US" dirty="0"/>
              <a:t>Function 3: To check whether a circle overlaps with another circle</a:t>
            </a:r>
          </a:p>
          <a:p>
            <a:pPr marL="457200" indent="-457200">
              <a:buFont typeface="+mj-lt"/>
              <a:buAutoNum type="arabicPeriod"/>
            </a:pPr>
            <a:endParaRPr lang="en-US" dirty="0"/>
          </a:p>
          <a:p>
            <a:pPr marL="0" indent="0">
              <a:buNone/>
            </a:pPr>
            <a:r>
              <a:rPr lang="en-US" dirty="0"/>
              <a:t>What would possibly be the function prototypes for the above functions?</a:t>
            </a:r>
          </a:p>
          <a:p>
            <a:pPr marL="0" indent="0">
              <a:buNone/>
            </a:pPr>
            <a:r>
              <a:rPr lang="en-US" dirty="0"/>
              <a:t>Think about the input and output of these functions.</a:t>
            </a:r>
          </a:p>
        </p:txBody>
      </p:sp>
      <p:sp>
        <p:nvSpPr>
          <p:cNvPr id="4" name="Slide Number Placeholder 3">
            <a:extLst>
              <a:ext uri="{FF2B5EF4-FFF2-40B4-BE49-F238E27FC236}">
                <a16:creationId xmlns:a16="http://schemas.microsoft.com/office/drawing/2014/main" id="{AC46FA22-5E47-F94C-913F-CCD705793677}"/>
              </a:ext>
            </a:extLst>
          </p:cNvPr>
          <p:cNvSpPr>
            <a:spLocks noGrp="1"/>
          </p:cNvSpPr>
          <p:nvPr>
            <p:ph type="sldNum" sz="quarter" idx="12"/>
          </p:nvPr>
        </p:nvSpPr>
        <p:spPr/>
        <p:txBody>
          <a:bodyPr/>
          <a:lstStyle/>
          <a:p>
            <a:fld id="{A2D5F323-9395-A24C-8003-89F99F5948AE}" type="slidenum">
              <a:rPr lang="en-US" smtClean="0"/>
              <a:pPr/>
              <a:t>24</a:t>
            </a:fld>
            <a:endParaRPr lang="en-US" dirty="0"/>
          </a:p>
        </p:txBody>
      </p:sp>
      <p:sp>
        <p:nvSpPr>
          <p:cNvPr id="8" name="Rectangle 7">
            <a:extLst>
              <a:ext uri="{FF2B5EF4-FFF2-40B4-BE49-F238E27FC236}">
                <a16:creationId xmlns:a16="http://schemas.microsoft.com/office/drawing/2014/main" id="{15B02C8D-3260-9A4B-97BA-47C9077C460F}"/>
              </a:ext>
            </a:extLst>
          </p:cNvPr>
          <p:cNvSpPr/>
          <p:nvPr/>
        </p:nvSpPr>
        <p:spPr>
          <a:xfrm>
            <a:off x="6687108" y="1417638"/>
            <a:ext cx="2258783" cy="13088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Circle {</a:t>
            </a:r>
          </a:p>
          <a:p>
            <a:r>
              <a:rPr lang="en-US" sz="1400" dirty="0">
                <a:solidFill>
                  <a:schemeClr val="tx1"/>
                </a:solidFill>
                <a:latin typeface="Consolas" charset="0"/>
                <a:ea typeface="Consolas" charset="0"/>
                <a:cs typeface="Consolas" charset="0"/>
              </a:rPr>
              <a:t>	double x, y;</a:t>
            </a:r>
          </a:p>
          <a:p>
            <a:r>
              <a:rPr lang="en-US" sz="1400" dirty="0">
                <a:solidFill>
                  <a:schemeClr val="tx1"/>
                </a:solidFill>
                <a:latin typeface="Consolas" charset="0"/>
                <a:ea typeface="Consolas" charset="0"/>
                <a:cs typeface="Consolas" charset="0"/>
              </a:rPr>
              <a:t>	double r;</a:t>
            </a:r>
          </a:p>
          <a:p>
            <a:r>
              <a:rPr lang="en-US" sz="1400" dirty="0">
                <a:solidFill>
                  <a:schemeClr val="tx1"/>
                </a:solidFill>
                <a:latin typeface="Consolas" charset="0"/>
                <a:ea typeface="Consolas" charset="0"/>
                <a:cs typeface="Consolas" charset="0"/>
              </a:rPr>
              <a:t>};</a:t>
            </a:r>
            <a:endParaRPr lang="en-US" sz="1400" dirty="0">
              <a:solidFill>
                <a:schemeClr val="accent6">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2474505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238F-3C5F-5F47-A6E2-E21B71A4083B}"/>
              </a:ext>
            </a:extLst>
          </p:cNvPr>
          <p:cNvSpPr>
            <a:spLocks noGrp="1"/>
          </p:cNvSpPr>
          <p:nvPr>
            <p:ph type="title"/>
          </p:nvPr>
        </p:nvSpPr>
        <p:spPr/>
        <p:txBody>
          <a:bodyPr>
            <a:noAutofit/>
          </a:bodyPr>
          <a:lstStyle/>
          <a:p>
            <a:r>
              <a:rPr lang="en-US" sz="3600" dirty="0"/>
              <a:t>More examples on struct and function</a:t>
            </a:r>
          </a:p>
        </p:txBody>
      </p:sp>
      <p:sp>
        <p:nvSpPr>
          <p:cNvPr id="3" name="Content Placeholder 2">
            <a:extLst>
              <a:ext uri="{FF2B5EF4-FFF2-40B4-BE49-F238E27FC236}">
                <a16:creationId xmlns:a16="http://schemas.microsoft.com/office/drawing/2014/main" id="{5F9B4EE9-64BE-D94A-B0F0-8A2F5BB14272}"/>
              </a:ext>
            </a:extLst>
          </p:cNvPr>
          <p:cNvSpPr>
            <a:spLocks noGrp="1"/>
          </p:cNvSpPr>
          <p:nvPr>
            <p:ph idx="1"/>
          </p:nvPr>
        </p:nvSpPr>
        <p:spPr>
          <a:xfrm>
            <a:off x="457200" y="1375139"/>
            <a:ext cx="8556171" cy="4525963"/>
          </a:xfrm>
        </p:spPr>
        <p:txBody>
          <a:bodyPr>
            <a:normAutofit lnSpcReduction="10000"/>
          </a:bodyPr>
          <a:lstStyle/>
          <a:p>
            <a:pPr marL="0" indent="0">
              <a:buNone/>
            </a:pPr>
            <a:r>
              <a:rPr lang="en-US" dirty="0"/>
              <a:t>Function prototypes</a:t>
            </a:r>
          </a:p>
          <a:p>
            <a:r>
              <a:rPr lang="en-US" dirty="0"/>
              <a:t>Function 1: To compute the area of a circle</a:t>
            </a:r>
          </a:p>
          <a:p>
            <a:pPr lvl="1"/>
            <a:r>
              <a:rPr lang="en-US" dirty="0"/>
              <a:t>Input: a circle, output: the area</a:t>
            </a:r>
          </a:p>
          <a:p>
            <a:pPr lvl="1"/>
            <a:endParaRPr lang="en-US" dirty="0"/>
          </a:p>
          <a:p>
            <a:pPr lvl="1"/>
            <a:endParaRPr lang="en-US" dirty="0"/>
          </a:p>
          <a:p>
            <a:r>
              <a:rPr lang="en-US" dirty="0"/>
              <a:t>Function 2: To enlarge a circle (i.e., increase its radius)</a:t>
            </a:r>
          </a:p>
          <a:p>
            <a:pPr lvl="1"/>
            <a:r>
              <a:rPr lang="en-US" dirty="0"/>
              <a:t>Input: a circle, the increment in radius;  the circle radius needs to be modified</a:t>
            </a:r>
          </a:p>
          <a:p>
            <a:pPr lvl="1"/>
            <a:endParaRPr lang="en-US" dirty="0"/>
          </a:p>
          <a:p>
            <a:pPr lvl="1"/>
            <a:endParaRPr lang="en-US" dirty="0"/>
          </a:p>
          <a:p>
            <a:r>
              <a:rPr lang="en-US" dirty="0"/>
              <a:t>Function 3: To check whether a circle overlaps with another circle</a:t>
            </a:r>
          </a:p>
          <a:p>
            <a:pPr lvl="1"/>
            <a:r>
              <a:rPr lang="en-US" dirty="0"/>
              <a:t>Input: two circles, output: whether they overlaps</a:t>
            </a:r>
          </a:p>
          <a:p>
            <a:pPr marL="0" indent="0">
              <a:buNone/>
            </a:pPr>
            <a:endParaRPr lang="en-US" dirty="0"/>
          </a:p>
        </p:txBody>
      </p:sp>
      <p:sp>
        <p:nvSpPr>
          <p:cNvPr id="4" name="Slide Number Placeholder 3">
            <a:extLst>
              <a:ext uri="{FF2B5EF4-FFF2-40B4-BE49-F238E27FC236}">
                <a16:creationId xmlns:a16="http://schemas.microsoft.com/office/drawing/2014/main" id="{FEB34DBF-5B9D-CE4C-BACB-64649101D100}"/>
              </a:ext>
            </a:extLst>
          </p:cNvPr>
          <p:cNvSpPr>
            <a:spLocks noGrp="1"/>
          </p:cNvSpPr>
          <p:nvPr>
            <p:ph type="sldNum" sz="quarter" idx="12"/>
          </p:nvPr>
        </p:nvSpPr>
        <p:spPr/>
        <p:txBody>
          <a:bodyPr/>
          <a:lstStyle/>
          <a:p>
            <a:fld id="{A2D5F323-9395-A24C-8003-89F99F5948AE}" type="slidenum">
              <a:rPr lang="en-US" smtClean="0"/>
              <a:pPr/>
              <a:t>25</a:t>
            </a:fld>
            <a:endParaRPr lang="en-US" dirty="0"/>
          </a:p>
        </p:txBody>
      </p:sp>
      <p:sp>
        <p:nvSpPr>
          <p:cNvPr id="5" name="TextBox 4">
            <a:extLst>
              <a:ext uri="{FF2B5EF4-FFF2-40B4-BE49-F238E27FC236}">
                <a16:creationId xmlns:a16="http://schemas.microsoft.com/office/drawing/2014/main" id="{7A80D37F-5D31-0549-B97F-96BECDE9F4A5}"/>
              </a:ext>
            </a:extLst>
          </p:cNvPr>
          <p:cNvSpPr txBox="1"/>
          <p:nvPr/>
        </p:nvSpPr>
        <p:spPr>
          <a:xfrm>
            <a:off x="2281409" y="2676490"/>
            <a:ext cx="3483666" cy="307777"/>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1400" dirty="0">
                <a:latin typeface="Consolas" charset="0"/>
                <a:cs typeface="Consolas" charset="0"/>
              </a:rPr>
              <a:t>double </a:t>
            </a:r>
            <a:r>
              <a:rPr lang="en-US" sz="1400" dirty="0" err="1">
                <a:latin typeface="Consolas" charset="0"/>
                <a:cs typeface="Consolas" charset="0"/>
              </a:rPr>
              <a:t>CircleArea</a:t>
            </a:r>
            <a:r>
              <a:rPr lang="en-US" sz="1400" dirty="0">
                <a:latin typeface="Consolas" charset="0"/>
                <a:cs typeface="Consolas" charset="0"/>
              </a:rPr>
              <a:t>(Circle c);</a:t>
            </a:r>
          </a:p>
        </p:txBody>
      </p:sp>
      <p:sp>
        <p:nvSpPr>
          <p:cNvPr id="6" name="TextBox 5">
            <a:extLst>
              <a:ext uri="{FF2B5EF4-FFF2-40B4-BE49-F238E27FC236}">
                <a16:creationId xmlns:a16="http://schemas.microsoft.com/office/drawing/2014/main" id="{342B4A0B-6BCB-9A43-AEED-B440A791F78A}"/>
              </a:ext>
            </a:extLst>
          </p:cNvPr>
          <p:cNvSpPr txBox="1"/>
          <p:nvPr/>
        </p:nvSpPr>
        <p:spPr>
          <a:xfrm>
            <a:off x="1768666" y="4243119"/>
            <a:ext cx="5606668" cy="307777"/>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1400" dirty="0">
                <a:latin typeface="Consolas" charset="0"/>
                <a:cs typeface="Consolas" charset="0"/>
              </a:rPr>
              <a:t>void </a:t>
            </a:r>
            <a:r>
              <a:rPr lang="en-US" sz="1400" dirty="0" err="1">
                <a:latin typeface="Consolas" charset="0"/>
                <a:cs typeface="Consolas" charset="0"/>
              </a:rPr>
              <a:t>EnlargeCircle</a:t>
            </a:r>
            <a:r>
              <a:rPr lang="en-US" sz="1400" dirty="0">
                <a:latin typeface="Consolas" charset="0"/>
                <a:cs typeface="Consolas" charset="0"/>
              </a:rPr>
              <a:t>(Circle &amp;c, double </a:t>
            </a:r>
            <a:r>
              <a:rPr lang="en-US" sz="1400" dirty="0" err="1">
                <a:latin typeface="Consolas" charset="0"/>
                <a:cs typeface="Consolas" charset="0"/>
              </a:rPr>
              <a:t>radius_to_add</a:t>
            </a:r>
            <a:r>
              <a:rPr lang="en-US" sz="1400" dirty="0">
                <a:latin typeface="Consolas" charset="0"/>
                <a:cs typeface="Consolas" charset="0"/>
              </a:rPr>
              <a:t>);</a:t>
            </a:r>
          </a:p>
        </p:txBody>
      </p:sp>
      <p:sp>
        <p:nvSpPr>
          <p:cNvPr id="7" name="TextBox 6">
            <a:extLst>
              <a:ext uri="{FF2B5EF4-FFF2-40B4-BE49-F238E27FC236}">
                <a16:creationId xmlns:a16="http://schemas.microsoft.com/office/drawing/2014/main" id="{86DD21CC-B8C3-8442-AE5B-4A4C1679630A}"/>
              </a:ext>
            </a:extLst>
          </p:cNvPr>
          <p:cNvSpPr txBox="1"/>
          <p:nvPr/>
        </p:nvSpPr>
        <p:spPr>
          <a:xfrm>
            <a:off x="1933066" y="5777820"/>
            <a:ext cx="4903162" cy="307777"/>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1400" dirty="0">
                <a:latin typeface="Consolas" charset="0"/>
                <a:cs typeface="Consolas" charset="0"/>
              </a:rPr>
              <a:t>bool </a:t>
            </a:r>
            <a:r>
              <a:rPr lang="en-US" sz="1400" dirty="0" err="1">
                <a:latin typeface="Consolas" charset="0"/>
                <a:cs typeface="Consolas" charset="0"/>
              </a:rPr>
              <a:t>IsCircleOverlap</a:t>
            </a:r>
            <a:r>
              <a:rPr lang="en-US" sz="1400" dirty="0">
                <a:latin typeface="Consolas" charset="0"/>
                <a:cs typeface="Consolas" charset="0"/>
              </a:rPr>
              <a:t>(Circle c1, Circle c2);</a:t>
            </a:r>
          </a:p>
        </p:txBody>
      </p:sp>
    </p:spTree>
    <p:extLst>
      <p:ext uri="{BB962C8B-B14F-4D97-AF65-F5344CB8AC3E}">
        <p14:creationId xmlns:p14="http://schemas.microsoft.com/office/powerpoint/2010/main" val="16919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3122-B31A-3647-9268-24A419F33FDA}"/>
              </a:ext>
            </a:extLst>
          </p:cNvPr>
          <p:cNvSpPr>
            <a:spLocks noGrp="1"/>
          </p:cNvSpPr>
          <p:nvPr>
            <p:ph type="title"/>
          </p:nvPr>
        </p:nvSpPr>
        <p:spPr/>
        <p:txBody>
          <a:bodyPr>
            <a:noAutofit/>
          </a:bodyPr>
          <a:lstStyle/>
          <a:p>
            <a:r>
              <a:rPr lang="en-US" sz="3600" dirty="0"/>
              <a:t>More examples on struct and function</a:t>
            </a:r>
          </a:p>
        </p:txBody>
      </p:sp>
      <p:sp>
        <p:nvSpPr>
          <p:cNvPr id="3" name="Content Placeholder 2">
            <a:extLst>
              <a:ext uri="{FF2B5EF4-FFF2-40B4-BE49-F238E27FC236}">
                <a16:creationId xmlns:a16="http://schemas.microsoft.com/office/drawing/2014/main" id="{D0A8FD44-696E-6C4A-830E-6E081F9F6901}"/>
              </a:ext>
            </a:extLst>
          </p:cNvPr>
          <p:cNvSpPr>
            <a:spLocks noGrp="1"/>
          </p:cNvSpPr>
          <p:nvPr>
            <p:ph idx="1"/>
          </p:nvPr>
        </p:nvSpPr>
        <p:spPr/>
        <p:txBody>
          <a:bodyPr/>
          <a:lstStyle/>
          <a:p>
            <a:pPr marL="0" indent="0">
              <a:buNone/>
            </a:pPr>
            <a:r>
              <a:rPr lang="en-US" dirty="0"/>
              <a:t>Implementation of the three functions</a:t>
            </a:r>
          </a:p>
          <a:p>
            <a:pPr marL="0" indent="0">
              <a:buNone/>
            </a:pPr>
            <a:endParaRPr lang="en-US" dirty="0"/>
          </a:p>
          <a:p>
            <a:r>
              <a:rPr lang="en-US" dirty="0"/>
              <a:t>Function 1: To compute the area of a circle</a:t>
            </a:r>
          </a:p>
          <a:p>
            <a:pPr marL="0" indent="0">
              <a:buNone/>
            </a:pPr>
            <a:endParaRPr lang="en-US" dirty="0"/>
          </a:p>
        </p:txBody>
      </p:sp>
      <p:sp>
        <p:nvSpPr>
          <p:cNvPr id="4" name="Slide Number Placeholder 3">
            <a:extLst>
              <a:ext uri="{FF2B5EF4-FFF2-40B4-BE49-F238E27FC236}">
                <a16:creationId xmlns:a16="http://schemas.microsoft.com/office/drawing/2014/main" id="{A6D8672E-C659-1C42-A79B-DC9F63748F05}"/>
              </a:ext>
            </a:extLst>
          </p:cNvPr>
          <p:cNvSpPr>
            <a:spLocks noGrp="1"/>
          </p:cNvSpPr>
          <p:nvPr>
            <p:ph type="sldNum" sz="quarter" idx="12"/>
          </p:nvPr>
        </p:nvSpPr>
        <p:spPr/>
        <p:txBody>
          <a:bodyPr/>
          <a:lstStyle/>
          <a:p>
            <a:fld id="{A2D5F323-9395-A24C-8003-89F99F5948AE}" type="slidenum">
              <a:rPr lang="en-US" smtClean="0"/>
              <a:pPr/>
              <a:t>26</a:t>
            </a:fld>
            <a:endParaRPr lang="en-US" dirty="0"/>
          </a:p>
        </p:txBody>
      </p:sp>
      <p:sp>
        <p:nvSpPr>
          <p:cNvPr id="6" name="Rectangle 5">
            <a:extLst>
              <a:ext uri="{FF2B5EF4-FFF2-40B4-BE49-F238E27FC236}">
                <a16:creationId xmlns:a16="http://schemas.microsoft.com/office/drawing/2014/main" id="{9501014F-54F2-CD4A-8955-7C681A100CAB}"/>
              </a:ext>
            </a:extLst>
          </p:cNvPr>
          <p:cNvSpPr/>
          <p:nvPr/>
        </p:nvSpPr>
        <p:spPr>
          <a:xfrm>
            <a:off x="1631412" y="3240947"/>
            <a:ext cx="5738871" cy="22269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cs typeface="Consolas" charset="0"/>
              </a:rPr>
              <a:t>double </a:t>
            </a:r>
            <a:r>
              <a:rPr lang="en-US" sz="1600" dirty="0" err="1">
                <a:latin typeface="Consolas" charset="0"/>
                <a:cs typeface="Consolas" charset="0"/>
              </a:rPr>
              <a:t>CircleArea</a:t>
            </a:r>
            <a:r>
              <a:rPr lang="en-US" sz="1600" dirty="0">
                <a:latin typeface="Consolas" charset="0"/>
                <a:cs typeface="Consolas" charset="0"/>
              </a:rPr>
              <a:t>(Circle c) {</a:t>
            </a:r>
          </a:p>
          <a:p>
            <a:r>
              <a:rPr lang="en-US" sz="1600" dirty="0">
                <a:latin typeface="Consolas" charset="0"/>
                <a:cs typeface="Consolas" charset="0"/>
              </a:rPr>
              <a:t>    const double PI = 3.14159265358979323846;</a:t>
            </a:r>
          </a:p>
          <a:p>
            <a:r>
              <a:rPr lang="en-US" sz="1600" dirty="0">
                <a:latin typeface="Consolas" charset="0"/>
                <a:cs typeface="Consolas" charset="0"/>
              </a:rPr>
              <a:t>    return PI * </a:t>
            </a:r>
            <a:r>
              <a:rPr lang="en-US" sz="1600" dirty="0" err="1">
                <a:latin typeface="Consolas" charset="0"/>
                <a:cs typeface="Consolas" charset="0"/>
              </a:rPr>
              <a:t>c.r</a:t>
            </a:r>
            <a:r>
              <a:rPr lang="en-US" sz="1600" dirty="0">
                <a:latin typeface="Consolas" charset="0"/>
                <a:cs typeface="Consolas" charset="0"/>
              </a:rPr>
              <a:t> * </a:t>
            </a:r>
            <a:r>
              <a:rPr lang="en-US" sz="1600" dirty="0" err="1">
                <a:latin typeface="Consolas" charset="0"/>
                <a:cs typeface="Consolas" charset="0"/>
              </a:rPr>
              <a:t>c.r</a:t>
            </a:r>
            <a:r>
              <a:rPr lang="en-US" sz="1600" dirty="0">
                <a:latin typeface="Consolas" charset="0"/>
                <a:cs typeface="Consolas" charset="0"/>
              </a:rPr>
              <a:t>;</a:t>
            </a:r>
          </a:p>
          <a:p>
            <a:r>
              <a:rPr lang="en-US" sz="1600" dirty="0">
                <a:latin typeface="Consolas" charset="0"/>
                <a:cs typeface="Consolas" charset="0"/>
              </a:rPr>
              <a:t>}</a:t>
            </a:r>
          </a:p>
        </p:txBody>
      </p:sp>
      <p:sp>
        <p:nvSpPr>
          <p:cNvPr id="7" name="Rectangle 6">
            <a:extLst>
              <a:ext uri="{FF2B5EF4-FFF2-40B4-BE49-F238E27FC236}">
                <a16:creationId xmlns:a16="http://schemas.microsoft.com/office/drawing/2014/main" id="{5FFD6471-FA0A-D044-AE4E-588B4E40C5AA}"/>
              </a:ext>
            </a:extLst>
          </p:cNvPr>
          <p:cNvSpPr/>
          <p:nvPr/>
        </p:nvSpPr>
        <p:spPr>
          <a:xfrm>
            <a:off x="6687108" y="1417638"/>
            <a:ext cx="2258783" cy="13088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Circle {</a:t>
            </a:r>
          </a:p>
          <a:p>
            <a:r>
              <a:rPr lang="en-US" sz="1400" dirty="0">
                <a:solidFill>
                  <a:schemeClr val="tx1"/>
                </a:solidFill>
                <a:latin typeface="Consolas" charset="0"/>
                <a:ea typeface="Consolas" charset="0"/>
                <a:cs typeface="Consolas" charset="0"/>
              </a:rPr>
              <a:t>	double x, y;</a:t>
            </a:r>
          </a:p>
          <a:p>
            <a:r>
              <a:rPr lang="en-US" sz="1400" dirty="0">
                <a:solidFill>
                  <a:schemeClr val="tx1"/>
                </a:solidFill>
                <a:latin typeface="Consolas" charset="0"/>
                <a:ea typeface="Consolas" charset="0"/>
                <a:cs typeface="Consolas" charset="0"/>
              </a:rPr>
              <a:t>	double r;</a:t>
            </a:r>
          </a:p>
          <a:p>
            <a:r>
              <a:rPr lang="en-US" sz="1400" dirty="0">
                <a:solidFill>
                  <a:schemeClr val="tx1"/>
                </a:solidFill>
                <a:latin typeface="Consolas" charset="0"/>
                <a:ea typeface="Consolas" charset="0"/>
                <a:cs typeface="Consolas" charset="0"/>
              </a:rPr>
              <a:t>};</a:t>
            </a:r>
            <a:endParaRPr lang="en-US" sz="1400" dirty="0">
              <a:solidFill>
                <a:schemeClr val="accent6">
                  <a:lumMod val="75000"/>
                </a:schemeClr>
              </a:solidFill>
              <a:latin typeface="Consolas" charset="0"/>
              <a:ea typeface="Consolas" charset="0"/>
              <a:cs typeface="Consolas" charset="0"/>
            </a:endParaRPr>
          </a:p>
        </p:txBody>
      </p:sp>
      <p:sp>
        <p:nvSpPr>
          <p:cNvPr id="8" name="TextBox 7">
            <a:extLst>
              <a:ext uri="{FF2B5EF4-FFF2-40B4-BE49-F238E27FC236}">
                <a16:creationId xmlns:a16="http://schemas.microsoft.com/office/drawing/2014/main" id="{BAB2EA7C-FE82-6147-B83C-6FBD88A6259A}"/>
              </a:ext>
            </a:extLst>
          </p:cNvPr>
          <p:cNvSpPr txBox="1"/>
          <p:nvPr/>
        </p:nvSpPr>
        <p:spPr>
          <a:xfrm>
            <a:off x="780736" y="5827062"/>
            <a:ext cx="942887" cy="369332"/>
          </a:xfrm>
          <a:prstGeom prst="rect">
            <a:avLst/>
          </a:prstGeom>
          <a:noFill/>
        </p:spPr>
        <p:txBody>
          <a:bodyPr wrap="none" rtlCol="0">
            <a:spAutoFit/>
          </a:bodyPr>
          <a:lstStyle/>
          <a:p>
            <a:r>
              <a:rPr lang="en-US" dirty="0" err="1">
                <a:latin typeface="Avenir Next Condensed" charset="0"/>
                <a:ea typeface="Avenir Next Condensed" charset="0"/>
                <a:cs typeface="Avenir Next Condensed" charset="0"/>
              </a:rPr>
              <a:t>circle.cpp</a:t>
            </a:r>
            <a:endParaRPr lang="en-US"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981768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3122-B31A-3647-9268-24A419F33FDA}"/>
              </a:ext>
            </a:extLst>
          </p:cNvPr>
          <p:cNvSpPr>
            <a:spLocks noGrp="1"/>
          </p:cNvSpPr>
          <p:nvPr>
            <p:ph type="title"/>
          </p:nvPr>
        </p:nvSpPr>
        <p:spPr/>
        <p:txBody>
          <a:bodyPr>
            <a:noAutofit/>
          </a:bodyPr>
          <a:lstStyle/>
          <a:p>
            <a:r>
              <a:rPr lang="en-US" sz="3600" dirty="0"/>
              <a:t>More examples on struct and function</a:t>
            </a:r>
          </a:p>
        </p:txBody>
      </p:sp>
      <p:sp>
        <p:nvSpPr>
          <p:cNvPr id="3" name="Content Placeholder 2">
            <a:extLst>
              <a:ext uri="{FF2B5EF4-FFF2-40B4-BE49-F238E27FC236}">
                <a16:creationId xmlns:a16="http://schemas.microsoft.com/office/drawing/2014/main" id="{D0A8FD44-696E-6C4A-830E-6E081F9F6901}"/>
              </a:ext>
            </a:extLst>
          </p:cNvPr>
          <p:cNvSpPr>
            <a:spLocks noGrp="1"/>
          </p:cNvSpPr>
          <p:nvPr>
            <p:ph idx="1"/>
          </p:nvPr>
        </p:nvSpPr>
        <p:spPr/>
        <p:txBody>
          <a:bodyPr/>
          <a:lstStyle/>
          <a:p>
            <a:pPr marL="0" indent="0">
              <a:buNone/>
            </a:pPr>
            <a:r>
              <a:rPr lang="en-US" dirty="0"/>
              <a:t>Implementation of the three functions</a:t>
            </a:r>
          </a:p>
          <a:p>
            <a:pPr marL="0" indent="0">
              <a:buNone/>
            </a:pPr>
            <a:endParaRPr lang="en-US" dirty="0"/>
          </a:p>
          <a:p>
            <a:r>
              <a:rPr lang="en-US" dirty="0"/>
              <a:t>Function 2: To enlarge a circle (i.e., increase its radius)</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6D8672E-C659-1C42-A79B-DC9F63748F05}"/>
              </a:ext>
            </a:extLst>
          </p:cNvPr>
          <p:cNvSpPr>
            <a:spLocks noGrp="1"/>
          </p:cNvSpPr>
          <p:nvPr>
            <p:ph type="sldNum" sz="quarter" idx="12"/>
          </p:nvPr>
        </p:nvSpPr>
        <p:spPr/>
        <p:txBody>
          <a:bodyPr/>
          <a:lstStyle/>
          <a:p>
            <a:fld id="{A2D5F323-9395-A24C-8003-89F99F5948AE}" type="slidenum">
              <a:rPr lang="en-US" smtClean="0"/>
              <a:pPr/>
              <a:t>27</a:t>
            </a:fld>
            <a:endParaRPr lang="en-US" dirty="0"/>
          </a:p>
        </p:txBody>
      </p:sp>
      <p:sp>
        <p:nvSpPr>
          <p:cNvPr id="6" name="Rectangle 5">
            <a:extLst>
              <a:ext uri="{FF2B5EF4-FFF2-40B4-BE49-F238E27FC236}">
                <a16:creationId xmlns:a16="http://schemas.microsoft.com/office/drawing/2014/main" id="{9501014F-54F2-CD4A-8955-7C681A100CAB}"/>
              </a:ext>
            </a:extLst>
          </p:cNvPr>
          <p:cNvSpPr/>
          <p:nvPr/>
        </p:nvSpPr>
        <p:spPr>
          <a:xfrm>
            <a:off x="1631412" y="3240948"/>
            <a:ext cx="6477002" cy="159545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cs typeface="Consolas" charset="0"/>
              </a:rPr>
              <a:t>void </a:t>
            </a:r>
            <a:r>
              <a:rPr lang="en-US" sz="1600" dirty="0" err="1">
                <a:latin typeface="Consolas" charset="0"/>
                <a:cs typeface="Consolas" charset="0"/>
              </a:rPr>
              <a:t>EnlargeCircle</a:t>
            </a:r>
            <a:r>
              <a:rPr lang="en-US" sz="1600" dirty="0">
                <a:latin typeface="Consolas" charset="0"/>
                <a:cs typeface="Consolas" charset="0"/>
              </a:rPr>
              <a:t>(Circle &amp;c, double </a:t>
            </a:r>
            <a:r>
              <a:rPr lang="en-US" sz="1600" dirty="0" err="1">
                <a:latin typeface="Consolas" charset="0"/>
                <a:cs typeface="Consolas" charset="0"/>
              </a:rPr>
              <a:t>radius_to_add</a:t>
            </a:r>
            <a:r>
              <a:rPr lang="en-US" sz="1600" dirty="0">
                <a:latin typeface="Consolas" charset="0"/>
                <a:cs typeface="Consolas" charset="0"/>
              </a:rPr>
              <a:t>) {</a:t>
            </a:r>
          </a:p>
          <a:p>
            <a:r>
              <a:rPr lang="en-US" sz="1600" dirty="0">
                <a:latin typeface="Consolas" charset="0"/>
                <a:cs typeface="Consolas" charset="0"/>
              </a:rPr>
              <a:t>	</a:t>
            </a:r>
            <a:r>
              <a:rPr lang="en-US" sz="1600" dirty="0" err="1">
                <a:latin typeface="Consolas" charset="0"/>
                <a:cs typeface="Consolas" charset="0"/>
              </a:rPr>
              <a:t>c.r</a:t>
            </a:r>
            <a:r>
              <a:rPr lang="en-US" sz="1600" dirty="0">
                <a:latin typeface="Consolas" charset="0"/>
                <a:cs typeface="Consolas" charset="0"/>
              </a:rPr>
              <a:t> += </a:t>
            </a:r>
            <a:r>
              <a:rPr lang="en-US" sz="1600" dirty="0" err="1">
                <a:latin typeface="Consolas" charset="0"/>
                <a:cs typeface="Consolas" charset="0"/>
              </a:rPr>
              <a:t>radius_to_add</a:t>
            </a:r>
            <a:r>
              <a:rPr lang="en-US" sz="1600" dirty="0">
                <a:latin typeface="Consolas" charset="0"/>
                <a:cs typeface="Consolas" charset="0"/>
              </a:rPr>
              <a:t>;</a:t>
            </a:r>
          </a:p>
          <a:p>
            <a:r>
              <a:rPr lang="en-US" sz="1600" dirty="0">
                <a:latin typeface="Consolas" charset="0"/>
                <a:cs typeface="Consolas" charset="0"/>
              </a:rPr>
              <a:t>}</a:t>
            </a:r>
          </a:p>
        </p:txBody>
      </p:sp>
      <p:sp>
        <p:nvSpPr>
          <p:cNvPr id="7" name="Rectangle 6">
            <a:extLst>
              <a:ext uri="{FF2B5EF4-FFF2-40B4-BE49-F238E27FC236}">
                <a16:creationId xmlns:a16="http://schemas.microsoft.com/office/drawing/2014/main" id="{5FFD6471-FA0A-D044-AE4E-588B4E40C5AA}"/>
              </a:ext>
            </a:extLst>
          </p:cNvPr>
          <p:cNvSpPr/>
          <p:nvPr/>
        </p:nvSpPr>
        <p:spPr>
          <a:xfrm>
            <a:off x="6709142" y="1174730"/>
            <a:ext cx="2258783" cy="13088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Circle {</a:t>
            </a:r>
          </a:p>
          <a:p>
            <a:r>
              <a:rPr lang="en-US" sz="1400" dirty="0">
                <a:solidFill>
                  <a:schemeClr val="tx1"/>
                </a:solidFill>
                <a:latin typeface="Consolas" charset="0"/>
                <a:ea typeface="Consolas" charset="0"/>
                <a:cs typeface="Consolas" charset="0"/>
              </a:rPr>
              <a:t>	double x, y;</a:t>
            </a:r>
          </a:p>
          <a:p>
            <a:r>
              <a:rPr lang="en-US" sz="1400" dirty="0">
                <a:solidFill>
                  <a:schemeClr val="tx1"/>
                </a:solidFill>
                <a:latin typeface="Consolas" charset="0"/>
                <a:ea typeface="Consolas" charset="0"/>
                <a:cs typeface="Consolas" charset="0"/>
              </a:rPr>
              <a:t>	double r;</a:t>
            </a:r>
          </a:p>
          <a:p>
            <a:r>
              <a:rPr lang="en-US" sz="1400" dirty="0">
                <a:solidFill>
                  <a:schemeClr val="tx1"/>
                </a:solidFill>
                <a:latin typeface="Consolas" charset="0"/>
                <a:ea typeface="Consolas" charset="0"/>
                <a:cs typeface="Consolas" charset="0"/>
              </a:rPr>
              <a:t>};</a:t>
            </a:r>
            <a:endParaRPr lang="en-US" sz="1400" dirty="0">
              <a:solidFill>
                <a:schemeClr val="accent6">
                  <a:lumMod val="75000"/>
                </a:schemeClr>
              </a:solidFill>
              <a:latin typeface="Consolas" charset="0"/>
              <a:ea typeface="Consolas" charset="0"/>
              <a:cs typeface="Consolas" charset="0"/>
            </a:endParaRPr>
          </a:p>
        </p:txBody>
      </p:sp>
      <p:sp>
        <p:nvSpPr>
          <p:cNvPr id="8" name="TextBox 7">
            <a:extLst>
              <a:ext uri="{FF2B5EF4-FFF2-40B4-BE49-F238E27FC236}">
                <a16:creationId xmlns:a16="http://schemas.microsoft.com/office/drawing/2014/main" id="{98C228EA-FF2E-2649-8B46-E8B5BE3B4877}"/>
              </a:ext>
            </a:extLst>
          </p:cNvPr>
          <p:cNvSpPr txBox="1"/>
          <p:nvPr/>
        </p:nvSpPr>
        <p:spPr>
          <a:xfrm>
            <a:off x="780736" y="5827062"/>
            <a:ext cx="942887" cy="369332"/>
          </a:xfrm>
          <a:prstGeom prst="rect">
            <a:avLst/>
          </a:prstGeom>
          <a:noFill/>
        </p:spPr>
        <p:txBody>
          <a:bodyPr wrap="none" rtlCol="0">
            <a:spAutoFit/>
          </a:bodyPr>
          <a:lstStyle/>
          <a:p>
            <a:r>
              <a:rPr lang="en-US" dirty="0" err="1">
                <a:latin typeface="Avenir Next Condensed" charset="0"/>
                <a:ea typeface="Avenir Next Condensed" charset="0"/>
                <a:cs typeface="Avenir Next Condensed" charset="0"/>
              </a:rPr>
              <a:t>circle.cpp</a:t>
            </a:r>
            <a:endParaRPr lang="en-US"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3902420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3122-B31A-3647-9268-24A419F33FDA}"/>
              </a:ext>
            </a:extLst>
          </p:cNvPr>
          <p:cNvSpPr>
            <a:spLocks noGrp="1"/>
          </p:cNvSpPr>
          <p:nvPr>
            <p:ph type="title"/>
          </p:nvPr>
        </p:nvSpPr>
        <p:spPr/>
        <p:txBody>
          <a:bodyPr>
            <a:noAutofit/>
          </a:bodyPr>
          <a:lstStyle/>
          <a:p>
            <a:r>
              <a:rPr lang="en-US" sz="3600" dirty="0"/>
              <a:t>More examples on struct and function</a:t>
            </a:r>
          </a:p>
        </p:txBody>
      </p:sp>
      <p:sp>
        <p:nvSpPr>
          <p:cNvPr id="3" name="Content Placeholder 2">
            <a:extLst>
              <a:ext uri="{FF2B5EF4-FFF2-40B4-BE49-F238E27FC236}">
                <a16:creationId xmlns:a16="http://schemas.microsoft.com/office/drawing/2014/main" id="{D0A8FD44-696E-6C4A-830E-6E081F9F6901}"/>
              </a:ext>
            </a:extLst>
          </p:cNvPr>
          <p:cNvSpPr>
            <a:spLocks noGrp="1"/>
          </p:cNvSpPr>
          <p:nvPr>
            <p:ph idx="1"/>
          </p:nvPr>
        </p:nvSpPr>
        <p:spPr/>
        <p:txBody>
          <a:bodyPr/>
          <a:lstStyle/>
          <a:p>
            <a:pPr marL="0" indent="0">
              <a:buNone/>
            </a:pPr>
            <a:r>
              <a:rPr lang="en-US" dirty="0"/>
              <a:t>Implementation of the three functions</a:t>
            </a:r>
          </a:p>
          <a:p>
            <a:pPr marL="0" indent="0">
              <a:buNone/>
            </a:pPr>
            <a:endParaRPr lang="en-US" dirty="0"/>
          </a:p>
          <a:p>
            <a:r>
              <a:rPr lang="en-US" dirty="0"/>
              <a:t>Function 3: To check whether a circle overlaps with another circle</a:t>
            </a:r>
          </a:p>
        </p:txBody>
      </p:sp>
      <p:sp>
        <p:nvSpPr>
          <p:cNvPr id="4" name="Slide Number Placeholder 3">
            <a:extLst>
              <a:ext uri="{FF2B5EF4-FFF2-40B4-BE49-F238E27FC236}">
                <a16:creationId xmlns:a16="http://schemas.microsoft.com/office/drawing/2014/main" id="{A6D8672E-C659-1C42-A79B-DC9F63748F05}"/>
              </a:ext>
            </a:extLst>
          </p:cNvPr>
          <p:cNvSpPr>
            <a:spLocks noGrp="1"/>
          </p:cNvSpPr>
          <p:nvPr>
            <p:ph type="sldNum" sz="quarter" idx="12"/>
          </p:nvPr>
        </p:nvSpPr>
        <p:spPr/>
        <p:txBody>
          <a:bodyPr/>
          <a:lstStyle/>
          <a:p>
            <a:fld id="{A2D5F323-9395-A24C-8003-89F99F5948AE}" type="slidenum">
              <a:rPr lang="en-US" smtClean="0"/>
              <a:pPr/>
              <a:t>28</a:t>
            </a:fld>
            <a:endParaRPr lang="en-US" dirty="0"/>
          </a:p>
        </p:txBody>
      </p:sp>
      <p:sp>
        <p:nvSpPr>
          <p:cNvPr id="6" name="Rectangle 5">
            <a:extLst>
              <a:ext uri="{FF2B5EF4-FFF2-40B4-BE49-F238E27FC236}">
                <a16:creationId xmlns:a16="http://schemas.microsoft.com/office/drawing/2014/main" id="{9501014F-54F2-CD4A-8955-7C681A100CAB}"/>
              </a:ext>
            </a:extLst>
          </p:cNvPr>
          <p:cNvSpPr/>
          <p:nvPr/>
        </p:nvSpPr>
        <p:spPr>
          <a:xfrm>
            <a:off x="1631412" y="3240947"/>
            <a:ext cx="5738871" cy="215731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cs typeface="Consolas" charset="0"/>
              </a:rPr>
              <a:t>bool </a:t>
            </a:r>
            <a:r>
              <a:rPr lang="en-US" sz="1600" dirty="0" err="1">
                <a:latin typeface="Consolas" charset="0"/>
                <a:cs typeface="Consolas" charset="0"/>
              </a:rPr>
              <a:t>IsCircleOverlap</a:t>
            </a:r>
            <a:r>
              <a:rPr lang="en-US" sz="1600" dirty="0">
                <a:latin typeface="Consolas" charset="0"/>
                <a:cs typeface="Consolas" charset="0"/>
              </a:rPr>
              <a:t>(Circle c1, Circle c2) {</a:t>
            </a:r>
          </a:p>
          <a:p>
            <a:r>
              <a:rPr lang="en-US" sz="1600" dirty="0">
                <a:latin typeface="Consolas" charset="0"/>
                <a:cs typeface="Consolas" charset="0"/>
              </a:rPr>
              <a:t>    double dx = c1.x - c2.x;</a:t>
            </a:r>
          </a:p>
          <a:p>
            <a:r>
              <a:rPr lang="en-US" sz="1600" dirty="0">
                <a:latin typeface="Consolas" charset="0"/>
                <a:cs typeface="Consolas" charset="0"/>
              </a:rPr>
              <a:t>    double </a:t>
            </a:r>
            <a:r>
              <a:rPr lang="en-US" sz="1600" dirty="0" err="1">
                <a:latin typeface="Consolas" charset="0"/>
                <a:cs typeface="Consolas" charset="0"/>
              </a:rPr>
              <a:t>dy</a:t>
            </a:r>
            <a:r>
              <a:rPr lang="en-US" sz="1600" dirty="0">
                <a:latin typeface="Consolas" charset="0"/>
                <a:cs typeface="Consolas" charset="0"/>
              </a:rPr>
              <a:t> = c1.y - c2.y;</a:t>
            </a:r>
          </a:p>
          <a:p>
            <a:r>
              <a:rPr lang="en-US" sz="1600" dirty="0">
                <a:latin typeface="Consolas" charset="0"/>
                <a:cs typeface="Consolas" charset="0"/>
              </a:rPr>
              <a:t>	double </a:t>
            </a:r>
            <a:r>
              <a:rPr lang="en-US" sz="1600" dirty="0" err="1">
                <a:latin typeface="Consolas" charset="0"/>
                <a:cs typeface="Consolas" charset="0"/>
              </a:rPr>
              <a:t>centre_dist</a:t>
            </a:r>
            <a:r>
              <a:rPr lang="en-US" sz="1600" dirty="0">
                <a:latin typeface="Consolas" charset="0"/>
                <a:cs typeface="Consolas" charset="0"/>
              </a:rPr>
              <a:t> = sqrt(dx*dx + </a:t>
            </a:r>
            <a:r>
              <a:rPr lang="en-US" sz="1600" dirty="0" err="1">
                <a:latin typeface="Consolas" charset="0"/>
                <a:cs typeface="Consolas" charset="0"/>
              </a:rPr>
              <a:t>dy</a:t>
            </a:r>
            <a:r>
              <a:rPr lang="en-US" sz="1600" dirty="0">
                <a:latin typeface="Consolas" charset="0"/>
                <a:cs typeface="Consolas" charset="0"/>
              </a:rPr>
              <a:t>*</a:t>
            </a:r>
            <a:r>
              <a:rPr lang="en-US" sz="1600" dirty="0" err="1">
                <a:latin typeface="Consolas" charset="0"/>
                <a:cs typeface="Consolas" charset="0"/>
              </a:rPr>
              <a:t>dy</a:t>
            </a:r>
            <a:r>
              <a:rPr lang="en-US" sz="1600" dirty="0">
                <a:latin typeface="Consolas" charset="0"/>
                <a:cs typeface="Consolas" charset="0"/>
              </a:rPr>
              <a:t>);</a:t>
            </a:r>
          </a:p>
          <a:p>
            <a:r>
              <a:rPr lang="en-US" sz="1600" dirty="0">
                <a:latin typeface="Consolas" charset="0"/>
                <a:cs typeface="Consolas" charset="0"/>
              </a:rPr>
              <a:t>    return (</a:t>
            </a:r>
            <a:r>
              <a:rPr lang="en-US" sz="1600" dirty="0" err="1">
                <a:latin typeface="Consolas" charset="0"/>
                <a:cs typeface="Consolas" charset="0"/>
              </a:rPr>
              <a:t>centre_dist</a:t>
            </a:r>
            <a:r>
              <a:rPr lang="en-US" sz="1600" dirty="0">
                <a:latin typeface="Consolas" charset="0"/>
                <a:cs typeface="Consolas" charset="0"/>
              </a:rPr>
              <a:t> &lt;= (c1.r + c2.r));</a:t>
            </a:r>
          </a:p>
          <a:p>
            <a:r>
              <a:rPr lang="en-US" sz="1600" dirty="0">
                <a:latin typeface="Consolas" charset="0"/>
                <a:cs typeface="Consolas" charset="0"/>
              </a:rPr>
              <a:t>}</a:t>
            </a:r>
          </a:p>
        </p:txBody>
      </p:sp>
      <p:sp>
        <p:nvSpPr>
          <p:cNvPr id="7" name="Rectangle 6">
            <a:extLst>
              <a:ext uri="{FF2B5EF4-FFF2-40B4-BE49-F238E27FC236}">
                <a16:creationId xmlns:a16="http://schemas.microsoft.com/office/drawing/2014/main" id="{5FFD6471-FA0A-D044-AE4E-588B4E40C5AA}"/>
              </a:ext>
            </a:extLst>
          </p:cNvPr>
          <p:cNvSpPr/>
          <p:nvPr/>
        </p:nvSpPr>
        <p:spPr>
          <a:xfrm>
            <a:off x="6742193" y="1186339"/>
            <a:ext cx="2258783" cy="13088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Circle {</a:t>
            </a:r>
          </a:p>
          <a:p>
            <a:r>
              <a:rPr lang="en-US" sz="1400" dirty="0">
                <a:solidFill>
                  <a:schemeClr val="tx1"/>
                </a:solidFill>
                <a:latin typeface="Consolas" charset="0"/>
                <a:ea typeface="Consolas" charset="0"/>
                <a:cs typeface="Consolas" charset="0"/>
              </a:rPr>
              <a:t>	double x, y;</a:t>
            </a:r>
          </a:p>
          <a:p>
            <a:r>
              <a:rPr lang="en-US" sz="1400" dirty="0">
                <a:solidFill>
                  <a:schemeClr val="tx1"/>
                </a:solidFill>
                <a:latin typeface="Consolas" charset="0"/>
                <a:ea typeface="Consolas" charset="0"/>
                <a:cs typeface="Consolas" charset="0"/>
              </a:rPr>
              <a:t>	double r;</a:t>
            </a:r>
          </a:p>
          <a:p>
            <a:r>
              <a:rPr lang="en-US" sz="1400" dirty="0">
                <a:solidFill>
                  <a:schemeClr val="tx1"/>
                </a:solidFill>
                <a:latin typeface="Consolas" charset="0"/>
                <a:ea typeface="Consolas" charset="0"/>
                <a:cs typeface="Consolas" charset="0"/>
              </a:rPr>
              <a:t>};</a:t>
            </a:r>
            <a:endParaRPr lang="en-US" sz="1400" dirty="0">
              <a:solidFill>
                <a:schemeClr val="accent6">
                  <a:lumMod val="75000"/>
                </a:schemeClr>
              </a:solidFill>
              <a:latin typeface="Consolas" charset="0"/>
              <a:ea typeface="Consolas" charset="0"/>
              <a:cs typeface="Consolas" charset="0"/>
            </a:endParaRPr>
          </a:p>
        </p:txBody>
      </p:sp>
      <p:sp>
        <p:nvSpPr>
          <p:cNvPr id="5" name="TextBox 4">
            <a:extLst>
              <a:ext uri="{FF2B5EF4-FFF2-40B4-BE49-F238E27FC236}">
                <a16:creationId xmlns:a16="http://schemas.microsoft.com/office/drawing/2014/main" id="{CF441263-4A38-8F4B-80DF-FA7723854AF0}"/>
              </a:ext>
            </a:extLst>
          </p:cNvPr>
          <p:cNvSpPr txBox="1"/>
          <p:nvPr/>
        </p:nvSpPr>
        <p:spPr>
          <a:xfrm>
            <a:off x="666551" y="5497954"/>
            <a:ext cx="7381302" cy="923330"/>
          </a:xfrm>
          <a:prstGeom prst="rect">
            <a:avLst/>
          </a:prstGeom>
          <a:noFill/>
        </p:spPr>
        <p:txBody>
          <a:bodyPr wrap="square" rtlCol="0">
            <a:spAutoFit/>
          </a:bodyPr>
          <a:lstStyle/>
          <a:p>
            <a:r>
              <a:rPr lang="en-US" dirty="0"/>
              <a:t>Now, we have implemented a structure Circle and also three functions that operates on the structure.  As mentioned, the structure with member variables only and all three functions are valid in both C and C++.</a:t>
            </a:r>
          </a:p>
        </p:txBody>
      </p:sp>
      <p:sp>
        <p:nvSpPr>
          <p:cNvPr id="8" name="TextBox 7">
            <a:extLst>
              <a:ext uri="{FF2B5EF4-FFF2-40B4-BE49-F238E27FC236}">
                <a16:creationId xmlns:a16="http://schemas.microsoft.com/office/drawing/2014/main" id="{17A417A1-FD9B-AD47-AB88-E1694852F2E3}"/>
              </a:ext>
            </a:extLst>
          </p:cNvPr>
          <p:cNvSpPr txBox="1"/>
          <p:nvPr/>
        </p:nvSpPr>
        <p:spPr>
          <a:xfrm>
            <a:off x="727112" y="4991828"/>
            <a:ext cx="942887" cy="369332"/>
          </a:xfrm>
          <a:prstGeom prst="rect">
            <a:avLst/>
          </a:prstGeom>
          <a:noFill/>
        </p:spPr>
        <p:txBody>
          <a:bodyPr wrap="none" rtlCol="0">
            <a:spAutoFit/>
          </a:bodyPr>
          <a:lstStyle/>
          <a:p>
            <a:r>
              <a:rPr lang="en-US" dirty="0" err="1">
                <a:latin typeface="Avenir Next Condensed" charset="0"/>
                <a:ea typeface="Avenir Next Condensed" charset="0"/>
                <a:cs typeface="Avenir Next Condensed" charset="0"/>
              </a:rPr>
              <a:t>circle.cpp</a:t>
            </a:r>
            <a:endParaRPr lang="en-US"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4034285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0DB7-2EDD-8648-B657-F927548797A0}"/>
              </a:ext>
            </a:extLst>
          </p:cNvPr>
          <p:cNvSpPr>
            <a:spLocks noGrp="1"/>
          </p:cNvSpPr>
          <p:nvPr>
            <p:ph type="title"/>
          </p:nvPr>
        </p:nvSpPr>
        <p:spPr/>
        <p:txBody>
          <a:bodyPr>
            <a:noAutofit/>
          </a:bodyPr>
          <a:lstStyle/>
          <a:p>
            <a:r>
              <a:rPr lang="en-US" sz="3600" dirty="0"/>
              <a:t>More examples on struct and function</a:t>
            </a:r>
          </a:p>
        </p:txBody>
      </p:sp>
      <p:sp>
        <p:nvSpPr>
          <p:cNvPr id="3" name="Content Placeholder 2">
            <a:extLst>
              <a:ext uri="{FF2B5EF4-FFF2-40B4-BE49-F238E27FC236}">
                <a16:creationId xmlns:a16="http://schemas.microsoft.com/office/drawing/2014/main" id="{6D231A91-5C8C-1749-B8FE-236844607765}"/>
              </a:ext>
            </a:extLst>
          </p:cNvPr>
          <p:cNvSpPr>
            <a:spLocks noGrp="1"/>
          </p:cNvSpPr>
          <p:nvPr>
            <p:ph idx="1"/>
          </p:nvPr>
        </p:nvSpPr>
        <p:spPr/>
        <p:txBody>
          <a:bodyPr/>
          <a:lstStyle/>
          <a:p>
            <a:r>
              <a:rPr lang="en-US" dirty="0"/>
              <a:t>Example use of the three functions</a:t>
            </a:r>
          </a:p>
        </p:txBody>
      </p:sp>
      <p:sp>
        <p:nvSpPr>
          <p:cNvPr id="4" name="Slide Number Placeholder 3">
            <a:extLst>
              <a:ext uri="{FF2B5EF4-FFF2-40B4-BE49-F238E27FC236}">
                <a16:creationId xmlns:a16="http://schemas.microsoft.com/office/drawing/2014/main" id="{5FF57455-D2EE-4C4B-A744-965665F61144}"/>
              </a:ext>
            </a:extLst>
          </p:cNvPr>
          <p:cNvSpPr>
            <a:spLocks noGrp="1"/>
          </p:cNvSpPr>
          <p:nvPr>
            <p:ph type="sldNum" sz="quarter" idx="12"/>
          </p:nvPr>
        </p:nvSpPr>
        <p:spPr/>
        <p:txBody>
          <a:bodyPr/>
          <a:lstStyle/>
          <a:p>
            <a:fld id="{A2D5F323-9395-A24C-8003-89F99F5948AE}" type="slidenum">
              <a:rPr lang="en-US" smtClean="0"/>
              <a:pPr/>
              <a:t>29</a:t>
            </a:fld>
            <a:endParaRPr lang="en-US" dirty="0"/>
          </a:p>
        </p:txBody>
      </p:sp>
      <p:sp>
        <p:nvSpPr>
          <p:cNvPr id="5" name="Rectangle 4">
            <a:extLst>
              <a:ext uri="{FF2B5EF4-FFF2-40B4-BE49-F238E27FC236}">
                <a16:creationId xmlns:a16="http://schemas.microsoft.com/office/drawing/2014/main" id="{21557312-744D-854E-9315-ED111E6435DE}"/>
              </a:ext>
            </a:extLst>
          </p:cNvPr>
          <p:cNvSpPr/>
          <p:nvPr/>
        </p:nvSpPr>
        <p:spPr>
          <a:xfrm>
            <a:off x="801935" y="2218138"/>
            <a:ext cx="7670036" cy="413821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cs typeface="Consolas" charset="0"/>
              </a:rPr>
              <a:t>int main() {</a:t>
            </a:r>
          </a:p>
          <a:p>
            <a:r>
              <a:rPr lang="en-US" sz="1600" dirty="0">
                <a:latin typeface="Consolas" charset="0"/>
                <a:cs typeface="Consolas" charset="0"/>
              </a:rPr>
              <a:t>    Circle p = {1,1,2}, q = {2,2,1};</a:t>
            </a:r>
          </a:p>
          <a:p>
            <a:endParaRPr lang="en-US" sz="1600" dirty="0">
              <a:latin typeface="Consolas" charset="0"/>
              <a:cs typeface="Consolas" charset="0"/>
            </a:endParaRPr>
          </a:p>
          <a:p>
            <a:r>
              <a:rPr lang="en-US" sz="1600" dirty="0">
                <a:latin typeface="Consolas" charset="0"/>
                <a:cs typeface="Consolas" charset="0"/>
              </a:rPr>
              <a:t>    </a:t>
            </a:r>
            <a:r>
              <a:rPr lang="en-US" sz="1600" dirty="0" err="1">
                <a:solidFill>
                  <a:schemeClr val="accent6">
                    <a:lumMod val="75000"/>
                  </a:schemeClr>
                </a:solidFill>
                <a:latin typeface="Consolas" charset="0"/>
                <a:cs typeface="Consolas" charset="0"/>
              </a:rPr>
              <a:t>EnlargeCircle</a:t>
            </a:r>
            <a:r>
              <a:rPr lang="en-US" sz="1600" dirty="0">
                <a:solidFill>
                  <a:schemeClr val="accent6">
                    <a:lumMod val="75000"/>
                  </a:schemeClr>
                </a:solidFill>
                <a:latin typeface="Consolas" charset="0"/>
                <a:cs typeface="Consolas" charset="0"/>
              </a:rPr>
              <a:t>(p, 5);</a:t>
            </a:r>
          </a:p>
          <a:p>
            <a:r>
              <a:rPr lang="en-US" sz="1600" dirty="0">
                <a:latin typeface="Consolas" charset="0"/>
                <a:cs typeface="Consolas" charset="0"/>
              </a:rPr>
              <a:t>    </a:t>
            </a:r>
            <a:r>
              <a:rPr lang="en-US" sz="1600" dirty="0" err="1">
                <a:latin typeface="Consolas" charset="0"/>
                <a:cs typeface="Consolas" charset="0"/>
              </a:rPr>
              <a:t>cout</a:t>
            </a:r>
            <a:r>
              <a:rPr lang="en-US" sz="1600" dirty="0">
                <a:latin typeface="Consolas" charset="0"/>
                <a:cs typeface="Consolas" charset="0"/>
              </a:rPr>
              <a:t> &lt;&lt; "new radius of p: " &lt;&lt; </a:t>
            </a:r>
            <a:r>
              <a:rPr lang="en-US" sz="1600" dirty="0" err="1">
                <a:latin typeface="Consolas" charset="0"/>
                <a:cs typeface="Consolas" charset="0"/>
              </a:rPr>
              <a:t>p.r</a:t>
            </a:r>
            <a:r>
              <a:rPr lang="en-US" sz="1600" dirty="0">
                <a:latin typeface="Consolas" charset="0"/>
                <a:cs typeface="Consolas" charset="0"/>
              </a:rPr>
              <a:t> &lt;&lt; </a:t>
            </a:r>
            <a:r>
              <a:rPr lang="en-US" sz="1600" dirty="0" err="1">
                <a:latin typeface="Consolas" charset="0"/>
                <a:cs typeface="Consolas" charset="0"/>
              </a:rPr>
              <a:t>endl</a:t>
            </a:r>
            <a:r>
              <a:rPr lang="en-US" sz="1600" dirty="0">
                <a:latin typeface="Consolas" charset="0"/>
                <a:cs typeface="Consolas" charset="0"/>
              </a:rPr>
              <a:t>;</a:t>
            </a:r>
          </a:p>
          <a:p>
            <a:endParaRPr lang="en-US" sz="1600" dirty="0">
              <a:latin typeface="Consolas" charset="0"/>
              <a:cs typeface="Consolas" charset="0"/>
            </a:endParaRPr>
          </a:p>
          <a:p>
            <a:r>
              <a:rPr lang="en-US" sz="1600" dirty="0">
                <a:latin typeface="Consolas" charset="0"/>
                <a:cs typeface="Consolas" charset="0"/>
              </a:rPr>
              <a:t>    </a:t>
            </a:r>
            <a:r>
              <a:rPr lang="en-US" sz="1600" dirty="0" err="1">
                <a:latin typeface="Consolas" charset="0"/>
                <a:cs typeface="Consolas" charset="0"/>
              </a:rPr>
              <a:t>cout</a:t>
            </a:r>
            <a:r>
              <a:rPr lang="en-US" sz="1600" dirty="0">
                <a:latin typeface="Consolas" charset="0"/>
                <a:cs typeface="Consolas" charset="0"/>
              </a:rPr>
              <a:t> &lt;&lt; "area of q: " &lt;&lt; </a:t>
            </a:r>
            <a:r>
              <a:rPr lang="en-US" sz="1600" dirty="0" err="1">
                <a:solidFill>
                  <a:schemeClr val="accent6">
                    <a:lumMod val="75000"/>
                  </a:schemeClr>
                </a:solidFill>
                <a:latin typeface="Consolas" charset="0"/>
                <a:cs typeface="Consolas" charset="0"/>
              </a:rPr>
              <a:t>CircleArea</a:t>
            </a:r>
            <a:r>
              <a:rPr lang="en-US" sz="1600" dirty="0">
                <a:solidFill>
                  <a:schemeClr val="accent6">
                    <a:lumMod val="75000"/>
                  </a:schemeClr>
                </a:solidFill>
                <a:latin typeface="Consolas" charset="0"/>
                <a:cs typeface="Consolas" charset="0"/>
              </a:rPr>
              <a:t>(q)</a:t>
            </a:r>
            <a:r>
              <a:rPr lang="en-US" sz="1600" dirty="0">
                <a:latin typeface="Consolas" charset="0"/>
                <a:cs typeface="Consolas" charset="0"/>
              </a:rPr>
              <a:t> &lt;&lt; </a:t>
            </a:r>
            <a:r>
              <a:rPr lang="en-US" sz="1600" dirty="0" err="1">
                <a:latin typeface="Consolas" charset="0"/>
                <a:cs typeface="Consolas" charset="0"/>
              </a:rPr>
              <a:t>endl</a:t>
            </a:r>
            <a:r>
              <a:rPr lang="en-US" sz="1600" dirty="0">
                <a:latin typeface="Consolas" charset="0"/>
                <a:cs typeface="Consolas" charset="0"/>
              </a:rPr>
              <a:t>;</a:t>
            </a:r>
          </a:p>
          <a:p>
            <a:endParaRPr lang="en-US" sz="1600" dirty="0">
              <a:latin typeface="Consolas" charset="0"/>
              <a:cs typeface="Consolas" charset="0"/>
            </a:endParaRPr>
          </a:p>
          <a:p>
            <a:r>
              <a:rPr lang="en-US" sz="1600" dirty="0">
                <a:latin typeface="Consolas" charset="0"/>
                <a:cs typeface="Consolas" charset="0"/>
              </a:rPr>
              <a:t>    </a:t>
            </a:r>
            <a:r>
              <a:rPr lang="en-US" sz="1600" dirty="0" err="1">
                <a:latin typeface="Consolas" charset="0"/>
                <a:cs typeface="Consolas" charset="0"/>
              </a:rPr>
              <a:t>cout</a:t>
            </a:r>
            <a:r>
              <a:rPr lang="en-US" sz="1600" dirty="0">
                <a:latin typeface="Consolas" charset="0"/>
                <a:cs typeface="Consolas" charset="0"/>
              </a:rPr>
              <a:t> &lt;&lt; "p and q overlap? " &lt;&lt; </a:t>
            </a:r>
            <a:br>
              <a:rPr lang="en-US" sz="1600" dirty="0">
                <a:latin typeface="Consolas" charset="0"/>
                <a:cs typeface="Consolas" charset="0"/>
              </a:rPr>
            </a:br>
            <a:r>
              <a:rPr lang="en-US" sz="1600" dirty="0">
                <a:latin typeface="Consolas" charset="0"/>
                <a:cs typeface="Consolas" charset="0"/>
              </a:rPr>
              <a:t>            (</a:t>
            </a:r>
            <a:r>
              <a:rPr lang="en-US" sz="1600" dirty="0" err="1">
                <a:solidFill>
                  <a:schemeClr val="accent6">
                    <a:lumMod val="75000"/>
                  </a:schemeClr>
                </a:solidFill>
                <a:latin typeface="Consolas" charset="0"/>
                <a:cs typeface="Consolas" charset="0"/>
              </a:rPr>
              <a:t>IsCircleOverlap</a:t>
            </a:r>
            <a:r>
              <a:rPr lang="en-US" sz="1600" dirty="0">
                <a:solidFill>
                  <a:schemeClr val="accent6">
                    <a:lumMod val="75000"/>
                  </a:schemeClr>
                </a:solidFill>
                <a:latin typeface="Consolas" charset="0"/>
                <a:cs typeface="Consolas" charset="0"/>
              </a:rPr>
              <a:t>(p, q)</a:t>
            </a:r>
            <a:r>
              <a:rPr lang="en-US" sz="1600" dirty="0">
                <a:latin typeface="Consolas" charset="0"/>
                <a:cs typeface="Consolas" charset="0"/>
              </a:rPr>
              <a:t> ? "Yes" : "No") &lt;&lt; </a:t>
            </a:r>
            <a:r>
              <a:rPr lang="en-US" sz="1600" dirty="0" err="1">
                <a:latin typeface="Consolas" charset="0"/>
                <a:cs typeface="Consolas" charset="0"/>
              </a:rPr>
              <a:t>endl</a:t>
            </a:r>
            <a:r>
              <a:rPr lang="en-US" sz="1600" dirty="0">
                <a:latin typeface="Consolas" charset="0"/>
                <a:cs typeface="Consolas" charset="0"/>
              </a:rPr>
              <a:t>;</a:t>
            </a:r>
          </a:p>
          <a:p>
            <a:endParaRPr lang="en-US" sz="1600" dirty="0">
              <a:latin typeface="Consolas" charset="0"/>
              <a:cs typeface="Consolas" charset="0"/>
            </a:endParaRPr>
          </a:p>
          <a:p>
            <a:r>
              <a:rPr lang="en-US" sz="1600" dirty="0">
                <a:latin typeface="Consolas" charset="0"/>
                <a:cs typeface="Consolas" charset="0"/>
              </a:rPr>
              <a:t>    return 0;</a:t>
            </a:r>
          </a:p>
          <a:p>
            <a:r>
              <a:rPr lang="en-US" sz="1600" dirty="0">
                <a:latin typeface="Consolas" charset="0"/>
                <a:cs typeface="Consolas" charset="0"/>
              </a:rPr>
              <a:t>}</a:t>
            </a:r>
          </a:p>
        </p:txBody>
      </p:sp>
      <p:sp>
        <p:nvSpPr>
          <p:cNvPr id="6" name="TextBox 5">
            <a:extLst>
              <a:ext uri="{FF2B5EF4-FFF2-40B4-BE49-F238E27FC236}">
                <a16:creationId xmlns:a16="http://schemas.microsoft.com/office/drawing/2014/main" id="{953C2BB6-B61D-3341-BB5A-EF635B8BB5D3}"/>
              </a:ext>
            </a:extLst>
          </p:cNvPr>
          <p:cNvSpPr txBox="1"/>
          <p:nvPr/>
        </p:nvSpPr>
        <p:spPr>
          <a:xfrm>
            <a:off x="801935" y="6352143"/>
            <a:ext cx="942887" cy="369332"/>
          </a:xfrm>
          <a:prstGeom prst="rect">
            <a:avLst/>
          </a:prstGeom>
          <a:noFill/>
        </p:spPr>
        <p:txBody>
          <a:bodyPr wrap="none" rtlCol="0">
            <a:spAutoFit/>
          </a:bodyPr>
          <a:lstStyle/>
          <a:p>
            <a:r>
              <a:rPr lang="en-US" dirty="0" err="1">
                <a:latin typeface="Avenir Next Condensed" charset="0"/>
                <a:ea typeface="Avenir Next Condensed" charset="0"/>
                <a:cs typeface="Avenir Next Condensed" charset="0"/>
              </a:rPr>
              <a:t>circle.cpp</a:t>
            </a:r>
            <a:endParaRPr lang="en-US"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367166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087368"/>
          </a:xfrm>
        </p:spPr>
        <p:txBody>
          <a:bodyPr>
            <a:normAutofit/>
          </a:bodyPr>
          <a:lstStyle/>
          <a:p>
            <a:r>
              <a:rPr lang="en-US" dirty="0"/>
              <a:t>A </a:t>
            </a:r>
            <a:r>
              <a:rPr lang="en-US" b="1" dirty="0">
                <a:solidFill>
                  <a:srgbClr val="E46C0A"/>
                </a:solidFill>
              </a:rPr>
              <a:t>structure</a:t>
            </a:r>
            <a:r>
              <a:rPr lang="en-US" dirty="0">
                <a:solidFill>
                  <a:srgbClr val="E46C0A"/>
                </a:solidFill>
              </a:rPr>
              <a:t> </a:t>
            </a:r>
            <a:r>
              <a:rPr lang="en-US" dirty="0"/>
              <a:t>is a collection of one or more variables grouped together under a single name </a:t>
            </a:r>
          </a:p>
          <a:p>
            <a:r>
              <a:rPr lang="en-US" dirty="0"/>
              <a:t>The data elements in a structure are known as its </a:t>
            </a:r>
            <a:r>
              <a:rPr lang="en-US" dirty="0">
                <a:solidFill>
                  <a:schemeClr val="accent5">
                    <a:lumMod val="75000"/>
                  </a:schemeClr>
                </a:solidFill>
              </a:rPr>
              <a:t>member variables </a:t>
            </a:r>
            <a:r>
              <a:rPr lang="en-US" dirty="0"/>
              <a:t>(or simply members), which can be of different types </a:t>
            </a:r>
          </a:p>
          <a:p>
            <a:r>
              <a:rPr lang="en-US" dirty="0"/>
              <a:t>Structures help organizing complex data </a:t>
            </a:r>
          </a:p>
          <a:p>
            <a:pPr lvl="1"/>
            <a:r>
              <a:rPr lang="en-US" dirty="0"/>
              <a:t>Allow a group of related variables to be treated as a single unit instead of separate entities </a:t>
            </a:r>
          </a:p>
          <a:p>
            <a:r>
              <a:rPr lang="en-US" dirty="0">
                <a:solidFill>
                  <a:schemeClr val="accent6">
                    <a:lumMod val="75000"/>
                  </a:schemeClr>
                </a:solidFill>
              </a:rPr>
              <a:t>Structures act like any basic data type </a:t>
            </a:r>
          </a:p>
          <a:p>
            <a:pPr lvl="1"/>
            <a:r>
              <a:rPr lang="en-US" dirty="0"/>
              <a:t>May be copied and assigned to variables </a:t>
            </a:r>
          </a:p>
          <a:p>
            <a:pPr lvl="1"/>
            <a:r>
              <a:rPr lang="en-US" dirty="0"/>
              <a:t>May be passed to and returned by functions </a:t>
            </a:r>
          </a:p>
          <a:p>
            <a:endParaRPr lang="en-US" dirty="0"/>
          </a:p>
        </p:txBody>
      </p:sp>
      <p:sp>
        <p:nvSpPr>
          <p:cNvPr id="8" name="Flowchart: Document 7"/>
          <p:cNvSpPr/>
          <p:nvPr/>
        </p:nvSpPr>
        <p:spPr>
          <a:xfrm>
            <a:off x="6946102" y="4227028"/>
            <a:ext cx="1797800" cy="2206036"/>
          </a:xfrm>
          <a:prstGeom prst="flowChartDocumen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1400" dirty="0">
              <a:solidFill>
                <a:schemeClr val="tx1"/>
              </a:solidFill>
            </a:endParaRPr>
          </a:p>
        </p:txBody>
      </p:sp>
      <p:sp>
        <p:nvSpPr>
          <p:cNvPr id="7" name="Flowchart: Document 6"/>
          <p:cNvSpPr/>
          <p:nvPr/>
        </p:nvSpPr>
        <p:spPr>
          <a:xfrm>
            <a:off x="6851832" y="4318770"/>
            <a:ext cx="1797800" cy="2206036"/>
          </a:xfrm>
          <a:prstGeom prst="flowChartDocumen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1400" dirty="0">
              <a:solidFill>
                <a:schemeClr val="tx1"/>
              </a:solidFill>
            </a:endParaRPr>
          </a:p>
        </p:txBody>
      </p:sp>
      <p:sp>
        <p:nvSpPr>
          <p:cNvPr id="2" name="Title 1"/>
          <p:cNvSpPr>
            <a:spLocks noGrp="1"/>
          </p:cNvSpPr>
          <p:nvPr>
            <p:ph type="title"/>
          </p:nvPr>
        </p:nvSpPr>
        <p:spPr/>
        <p:txBody>
          <a:bodyPr/>
          <a:lstStyle/>
          <a:p>
            <a:r>
              <a:rPr lang="en-US" dirty="0"/>
              <a:t>Structures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a:t>
            </a:fld>
            <a:endParaRPr lang="en-US"/>
          </a:p>
        </p:txBody>
      </p:sp>
      <p:sp>
        <p:nvSpPr>
          <p:cNvPr id="6" name="Flowchart: Document 5"/>
          <p:cNvSpPr/>
          <p:nvPr/>
        </p:nvSpPr>
        <p:spPr>
          <a:xfrm>
            <a:off x="6756299" y="4413040"/>
            <a:ext cx="1797800" cy="2206036"/>
          </a:xfrm>
          <a:prstGeom prst="flowChartDocumen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1400" dirty="0">
              <a:solidFill>
                <a:schemeClr val="tx1"/>
              </a:solidFill>
            </a:endParaRPr>
          </a:p>
          <a:p>
            <a:r>
              <a:rPr lang="en-US" sz="1400" b="1" dirty="0">
                <a:solidFill>
                  <a:schemeClr val="tx1"/>
                </a:solidFill>
                <a:latin typeface="Avenir Next Condensed" charset="0"/>
                <a:ea typeface="Avenir Next Condensed" charset="0"/>
                <a:cs typeface="Avenir Next Condensed" charset="0"/>
              </a:rPr>
              <a:t>Student Record </a:t>
            </a:r>
          </a:p>
          <a:p>
            <a:r>
              <a:rPr lang="en-US" sz="1400" dirty="0" err="1">
                <a:solidFill>
                  <a:schemeClr val="tx1"/>
                </a:solidFill>
                <a:latin typeface="Avenir Next Condensed" charset="0"/>
                <a:ea typeface="Avenir Next Condensed" charset="0"/>
                <a:cs typeface="Avenir Next Condensed" charset="0"/>
              </a:rPr>
              <a:t>uid</a:t>
            </a:r>
            <a:r>
              <a:rPr lang="en-US" sz="1400" dirty="0">
                <a:solidFill>
                  <a:schemeClr val="tx1"/>
                </a:solidFill>
                <a:latin typeface="Avenir Next Condensed" charset="0"/>
                <a:ea typeface="Avenir Next Condensed" charset="0"/>
                <a:cs typeface="Avenir Next Condensed" charset="0"/>
              </a:rPr>
              <a:t> (</a:t>
            </a:r>
            <a:r>
              <a:rPr lang="en-US" sz="1400" dirty="0" err="1">
                <a:solidFill>
                  <a:schemeClr val="tx1"/>
                </a:solidFill>
                <a:latin typeface="Avenir Next Condensed" charset="0"/>
                <a:ea typeface="Avenir Next Condensed" charset="0"/>
                <a:cs typeface="Avenir Next Condensed" charset="0"/>
              </a:rPr>
              <a:t>int</a:t>
            </a:r>
            <a:r>
              <a:rPr lang="en-US" sz="1400" dirty="0">
                <a:solidFill>
                  <a:schemeClr val="tx1"/>
                </a:solidFill>
                <a:latin typeface="Avenir Next Condensed" charset="0"/>
                <a:ea typeface="Avenir Next Condensed" charset="0"/>
                <a:cs typeface="Avenir Next Condensed" charset="0"/>
              </a:rPr>
              <a:t>) </a:t>
            </a:r>
          </a:p>
          <a:p>
            <a:r>
              <a:rPr lang="en-US" sz="1400" dirty="0">
                <a:solidFill>
                  <a:schemeClr val="tx1"/>
                </a:solidFill>
                <a:latin typeface="Avenir Next Condensed" charset="0"/>
                <a:ea typeface="Avenir Next Condensed" charset="0"/>
                <a:cs typeface="Avenir Next Condensed" charset="0"/>
              </a:rPr>
              <a:t>assign 1 marks (</a:t>
            </a:r>
            <a:r>
              <a:rPr lang="en-US" sz="1400" dirty="0" err="1">
                <a:solidFill>
                  <a:schemeClr val="tx1"/>
                </a:solidFill>
                <a:latin typeface="Avenir Next Condensed" charset="0"/>
                <a:ea typeface="Avenir Next Condensed" charset="0"/>
                <a:cs typeface="Avenir Next Condensed" charset="0"/>
              </a:rPr>
              <a:t>int</a:t>
            </a:r>
            <a:r>
              <a:rPr lang="en-US" sz="1400" dirty="0">
                <a:solidFill>
                  <a:schemeClr val="tx1"/>
                </a:solidFill>
                <a:latin typeface="Avenir Next Condensed" charset="0"/>
                <a:ea typeface="Avenir Next Condensed" charset="0"/>
                <a:cs typeface="Avenir Next Condensed" charset="0"/>
              </a:rPr>
              <a:t>) </a:t>
            </a:r>
          </a:p>
          <a:p>
            <a:r>
              <a:rPr lang="en-US" sz="1400" dirty="0">
                <a:solidFill>
                  <a:schemeClr val="tx1"/>
                </a:solidFill>
                <a:latin typeface="Avenir Next Condensed" charset="0"/>
                <a:ea typeface="Avenir Next Condensed" charset="0"/>
                <a:cs typeface="Avenir Next Condensed" charset="0"/>
              </a:rPr>
              <a:t>assign 2 marks (</a:t>
            </a:r>
            <a:r>
              <a:rPr lang="en-US" sz="1400" dirty="0" err="1">
                <a:solidFill>
                  <a:schemeClr val="tx1"/>
                </a:solidFill>
                <a:latin typeface="Avenir Next Condensed" charset="0"/>
                <a:ea typeface="Avenir Next Condensed" charset="0"/>
                <a:cs typeface="Avenir Next Condensed" charset="0"/>
              </a:rPr>
              <a:t>int</a:t>
            </a:r>
            <a:r>
              <a:rPr lang="en-US" sz="1400" dirty="0">
                <a:solidFill>
                  <a:schemeClr val="tx1"/>
                </a:solidFill>
                <a:latin typeface="Avenir Next Condensed" charset="0"/>
                <a:ea typeface="Avenir Next Condensed" charset="0"/>
                <a:cs typeface="Avenir Next Condensed" charset="0"/>
              </a:rPr>
              <a:t>) </a:t>
            </a:r>
          </a:p>
          <a:p>
            <a:r>
              <a:rPr lang="en-US" sz="1400" dirty="0">
                <a:solidFill>
                  <a:schemeClr val="tx1"/>
                </a:solidFill>
                <a:latin typeface="Avenir Next Condensed" charset="0"/>
                <a:ea typeface="Avenir Next Condensed" charset="0"/>
                <a:cs typeface="Avenir Next Condensed" charset="0"/>
              </a:rPr>
              <a:t>quiz 1 marks (</a:t>
            </a:r>
            <a:r>
              <a:rPr lang="en-US" sz="1400" dirty="0" err="1">
                <a:solidFill>
                  <a:schemeClr val="tx1"/>
                </a:solidFill>
                <a:latin typeface="Avenir Next Condensed" charset="0"/>
                <a:ea typeface="Avenir Next Condensed" charset="0"/>
                <a:cs typeface="Avenir Next Condensed" charset="0"/>
              </a:rPr>
              <a:t>int</a:t>
            </a:r>
            <a:r>
              <a:rPr lang="en-US" sz="1400" dirty="0">
                <a:solidFill>
                  <a:schemeClr val="tx1"/>
                </a:solidFill>
                <a:latin typeface="Avenir Next Condensed" charset="0"/>
                <a:ea typeface="Avenir Next Condensed" charset="0"/>
                <a:cs typeface="Avenir Next Condensed" charset="0"/>
              </a:rPr>
              <a:t>) </a:t>
            </a:r>
          </a:p>
          <a:p>
            <a:r>
              <a:rPr lang="en-US" sz="1400" dirty="0">
                <a:solidFill>
                  <a:schemeClr val="tx1"/>
                </a:solidFill>
                <a:latin typeface="Avenir Next Condensed" charset="0"/>
                <a:ea typeface="Avenir Next Condensed" charset="0"/>
                <a:cs typeface="Avenir Next Condensed" charset="0"/>
              </a:rPr>
              <a:t>quiz 2 marks (</a:t>
            </a:r>
            <a:r>
              <a:rPr lang="en-US" sz="1400" dirty="0" err="1">
                <a:solidFill>
                  <a:schemeClr val="tx1"/>
                </a:solidFill>
                <a:latin typeface="Avenir Next Condensed" charset="0"/>
                <a:ea typeface="Avenir Next Condensed" charset="0"/>
                <a:cs typeface="Avenir Next Condensed" charset="0"/>
              </a:rPr>
              <a:t>int</a:t>
            </a:r>
            <a:r>
              <a:rPr lang="en-US" sz="1400" dirty="0">
                <a:solidFill>
                  <a:schemeClr val="tx1"/>
                </a:solidFill>
                <a:latin typeface="Avenir Next Condensed" charset="0"/>
                <a:ea typeface="Avenir Next Condensed" charset="0"/>
                <a:cs typeface="Avenir Next Condensed" charset="0"/>
              </a:rPr>
              <a:t>) </a:t>
            </a:r>
          </a:p>
          <a:p>
            <a:r>
              <a:rPr lang="en-US" sz="1400" dirty="0">
                <a:solidFill>
                  <a:schemeClr val="tx1"/>
                </a:solidFill>
                <a:latin typeface="Avenir Next Condensed" charset="0"/>
                <a:ea typeface="Avenir Next Condensed" charset="0"/>
                <a:cs typeface="Avenir Next Condensed" charset="0"/>
              </a:rPr>
              <a:t>final marks (</a:t>
            </a:r>
            <a:r>
              <a:rPr lang="en-US" sz="1400" dirty="0" err="1">
                <a:solidFill>
                  <a:schemeClr val="tx1"/>
                </a:solidFill>
                <a:latin typeface="Avenir Next Condensed" charset="0"/>
                <a:ea typeface="Avenir Next Condensed" charset="0"/>
                <a:cs typeface="Avenir Next Condensed" charset="0"/>
              </a:rPr>
              <a:t>int</a:t>
            </a:r>
            <a:r>
              <a:rPr lang="en-US" sz="1400" dirty="0">
                <a:solidFill>
                  <a:schemeClr val="tx1"/>
                </a:solidFill>
                <a:latin typeface="Avenir Next Condensed" charset="0"/>
                <a:ea typeface="Avenir Next Condensed" charset="0"/>
                <a:cs typeface="Avenir Next Condensed" charset="0"/>
              </a:rPr>
              <a:t>) </a:t>
            </a:r>
          </a:p>
          <a:p>
            <a:r>
              <a:rPr lang="en-US" sz="1400" dirty="0">
                <a:solidFill>
                  <a:schemeClr val="tx1"/>
                </a:solidFill>
                <a:latin typeface="Avenir Next Condensed" charset="0"/>
                <a:ea typeface="Avenir Next Condensed" charset="0"/>
                <a:cs typeface="Avenir Next Condensed" charset="0"/>
              </a:rPr>
              <a:t>total marks (double) </a:t>
            </a:r>
          </a:p>
          <a:p>
            <a:r>
              <a:rPr lang="en-US" sz="1400" dirty="0">
                <a:solidFill>
                  <a:schemeClr val="tx1"/>
                </a:solidFill>
                <a:latin typeface="Avenir Next Condensed" charset="0"/>
                <a:ea typeface="Avenir Next Condensed" charset="0"/>
                <a:cs typeface="Avenir Next Condensed" charset="0"/>
              </a:rPr>
              <a:t>grade (char) </a:t>
            </a:r>
          </a:p>
        </p:txBody>
      </p:sp>
    </p:spTree>
    <p:extLst>
      <p:ext uri="{BB962C8B-B14F-4D97-AF65-F5344CB8AC3E}">
        <p14:creationId xmlns:p14="http://schemas.microsoft.com/office/powerpoint/2010/main" val="2623892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C0AC-2F1C-2F4F-9069-3326D8D4A1E5}"/>
              </a:ext>
            </a:extLst>
          </p:cNvPr>
          <p:cNvSpPr>
            <a:spLocks noGrp="1"/>
          </p:cNvSpPr>
          <p:nvPr>
            <p:ph type="title"/>
          </p:nvPr>
        </p:nvSpPr>
        <p:spPr/>
        <p:txBody>
          <a:bodyPr>
            <a:noAutofit/>
          </a:bodyPr>
          <a:lstStyle/>
          <a:p>
            <a:r>
              <a:rPr lang="en-US" sz="3600" dirty="0"/>
              <a:t>Structs with Member Variables Only</a:t>
            </a:r>
          </a:p>
        </p:txBody>
      </p:sp>
      <p:sp>
        <p:nvSpPr>
          <p:cNvPr id="3" name="Content Placeholder 2">
            <a:extLst>
              <a:ext uri="{FF2B5EF4-FFF2-40B4-BE49-F238E27FC236}">
                <a16:creationId xmlns:a16="http://schemas.microsoft.com/office/drawing/2014/main" id="{275961FC-F2D9-3941-953E-490032094A96}"/>
              </a:ext>
            </a:extLst>
          </p:cNvPr>
          <p:cNvSpPr>
            <a:spLocks noGrp="1"/>
          </p:cNvSpPr>
          <p:nvPr>
            <p:ph idx="1"/>
          </p:nvPr>
        </p:nvSpPr>
        <p:spPr>
          <a:xfrm>
            <a:off x="457200" y="1600200"/>
            <a:ext cx="8229600" cy="4983162"/>
          </a:xfrm>
        </p:spPr>
        <p:txBody>
          <a:bodyPr>
            <a:normAutofit/>
          </a:bodyPr>
          <a:lstStyle/>
          <a:p>
            <a:r>
              <a:rPr lang="en-US" dirty="0"/>
              <a:t>The example structs which we can come across so far contain member variables only:</a:t>
            </a:r>
          </a:p>
          <a:p>
            <a:endParaRPr lang="en-US" dirty="0"/>
          </a:p>
          <a:p>
            <a:endParaRPr lang="en-US" dirty="0"/>
          </a:p>
          <a:p>
            <a:endParaRPr lang="en-US" dirty="0"/>
          </a:p>
          <a:p>
            <a:endParaRPr lang="en-US" dirty="0"/>
          </a:p>
          <a:p>
            <a:endParaRPr lang="en-US" dirty="0"/>
          </a:p>
          <a:p>
            <a:endParaRPr lang="en-US" dirty="0"/>
          </a:p>
          <a:p>
            <a:r>
              <a:rPr lang="en-US" dirty="0"/>
              <a:t>In C, a struct can only contain member variable.</a:t>
            </a:r>
          </a:p>
          <a:p>
            <a:r>
              <a:rPr lang="en-US" dirty="0"/>
              <a:t>In C++, you may also define </a:t>
            </a:r>
            <a:r>
              <a:rPr lang="en-US" b="1" dirty="0">
                <a:solidFill>
                  <a:schemeClr val="accent6">
                    <a:lumMod val="75000"/>
                  </a:schemeClr>
                </a:solidFill>
              </a:rPr>
              <a:t>member functions </a:t>
            </a:r>
            <a:r>
              <a:rPr lang="en-US" dirty="0"/>
              <a:t>for struct. </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7EB936E-9E3D-334E-BEB7-EDB37432F12C}"/>
              </a:ext>
            </a:extLst>
          </p:cNvPr>
          <p:cNvSpPr>
            <a:spLocks noGrp="1"/>
          </p:cNvSpPr>
          <p:nvPr>
            <p:ph type="sldNum" sz="quarter" idx="12"/>
          </p:nvPr>
        </p:nvSpPr>
        <p:spPr/>
        <p:txBody>
          <a:bodyPr/>
          <a:lstStyle/>
          <a:p>
            <a:fld id="{A2D5F323-9395-A24C-8003-89F99F5948AE}" type="slidenum">
              <a:rPr lang="en-US" smtClean="0"/>
              <a:pPr/>
              <a:t>30</a:t>
            </a:fld>
            <a:endParaRPr lang="en-US" dirty="0"/>
          </a:p>
        </p:txBody>
      </p:sp>
      <p:sp>
        <p:nvSpPr>
          <p:cNvPr id="7" name="Rectangle 6">
            <a:extLst>
              <a:ext uri="{FF2B5EF4-FFF2-40B4-BE49-F238E27FC236}">
                <a16:creationId xmlns:a16="http://schemas.microsoft.com/office/drawing/2014/main" id="{E57DB193-58FA-2C4F-ABD4-BA944F31E855}"/>
              </a:ext>
            </a:extLst>
          </p:cNvPr>
          <p:cNvSpPr/>
          <p:nvPr/>
        </p:nvSpPr>
        <p:spPr>
          <a:xfrm>
            <a:off x="745674" y="2533130"/>
            <a:ext cx="2258783" cy="166974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Consolas" charset="0"/>
                <a:ea typeface="Consolas" charset="0"/>
                <a:cs typeface="Consolas" charset="0"/>
              </a:rPr>
              <a:t>struct</a:t>
            </a:r>
            <a:r>
              <a:rPr lang="en-US" sz="1400" dirty="0">
                <a:solidFill>
                  <a:schemeClr val="tx1"/>
                </a:solidFill>
                <a:latin typeface="Consolas" charset="0"/>
                <a:ea typeface="Consolas" charset="0"/>
                <a:cs typeface="Consolas" charset="0"/>
              </a:rPr>
              <a:t> Student {</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id;</a:t>
            </a:r>
          </a:p>
          <a:p>
            <a:r>
              <a:rPr lang="en-US" sz="1400" dirty="0">
                <a:solidFill>
                  <a:schemeClr val="tx1"/>
                </a:solidFill>
                <a:latin typeface="Consolas" charset="0"/>
                <a:ea typeface="Consolas" charset="0"/>
                <a:cs typeface="Consolas" charset="0"/>
              </a:rPr>
              <a:t>	string name;</a:t>
            </a:r>
          </a:p>
          <a:p>
            <a:r>
              <a:rPr lang="en-US" sz="1400" dirty="0">
                <a:solidFill>
                  <a:schemeClr val="tx1"/>
                </a:solidFill>
                <a:latin typeface="Consolas" charset="0"/>
                <a:ea typeface="Consolas" charset="0"/>
                <a:cs typeface="Consolas" charset="0"/>
              </a:rPr>
              <a:t>	char sex;</a:t>
            </a:r>
          </a:p>
          <a:p>
            <a:r>
              <a:rPr lang="en-US" sz="1400" dirty="0">
                <a:solidFill>
                  <a:schemeClr val="tx1"/>
                </a:solidFill>
                <a:latin typeface="Consolas" charset="0"/>
                <a:ea typeface="Consolas" charset="0"/>
                <a:cs typeface="Consolas" charset="0"/>
              </a:rPr>
              <a:t>	double GPA;</a:t>
            </a:r>
          </a:p>
          <a:p>
            <a:r>
              <a:rPr lang="en-US" sz="1400" dirty="0">
                <a:solidFill>
                  <a:schemeClr val="tx1"/>
                </a:solidFill>
                <a:latin typeface="Consolas" charset="0"/>
                <a:ea typeface="Consolas" charset="0"/>
                <a:cs typeface="Consolas" charset="0"/>
              </a:rPr>
              <a:t>};</a:t>
            </a:r>
          </a:p>
        </p:txBody>
      </p:sp>
      <p:sp>
        <p:nvSpPr>
          <p:cNvPr id="8" name="Rectangle 7">
            <a:extLst>
              <a:ext uri="{FF2B5EF4-FFF2-40B4-BE49-F238E27FC236}">
                <a16:creationId xmlns:a16="http://schemas.microsoft.com/office/drawing/2014/main" id="{5597F1D6-135A-AB40-B1B7-C515451A4AD6}"/>
              </a:ext>
            </a:extLst>
          </p:cNvPr>
          <p:cNvSpPr/>
          <p:nvPr/>
        </p:nvSpPr>
        <p:spPr>
          <a:xfrm>
            <a:off x="3190667" y="2533130"/>
            <a:ext cx="2583118" cy="22269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Product {</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productID</a:t>
            </a:r>
            <a:r>
              <a:rPr lang="en-US" sz="1400" dirty="0">
                <a:solidFill>
                  <a:schemeClr val="tx1"/>
                </a:solidFill>
                <a:latin typeface="Consolas" charset="0"/>
                <a:ea typeface="Consolas" charset="0"/>
                <a:cs typeface="Consolas" charset="0"/>
              </a:rPr>
              <a:t>;</a:t>
            </a:r>
          </a:p>
          <a:p>
            <a:r>
              <a:rPr lang="en-US" sz="1400" dirty="0">
                <a:solidFill>
                  <a:schemeClr val="tx1"/>
                </a:solidFill>
                <a:latin typeface="Consolas" charset="0"/>
                <a:ea typeface="Consolas" charset="0"/>
                <a:cs typeface="Consolas" charset="0"/>
              </a:rPr>
              <a:t>	double price;</a:t>
            </a:r>
          </a:p>
          <a:p>
            <a:r>
              <a:rPr lang="en-US" sz="1400"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Point {</a:t>
            </a:r>
          </a:p>
          <a:p>
            <a:r>
              <a:rPr lang="en-US" sz="1400" dirty="0">
                <a:solidFill>
                  <a:schemeClr val="tx1"/>
                </a:solidFill>
                <a:latin typeface="Consolas" charset="0"/>
                <a:ea typeface="Consolas" charset="0"/>
                <a:cs typeface="Consolas" charset="0"/>
              </a:rPr>
              <a:t>	double x;</a:t>
            </a:r>
          </a:p>
          <a:p>
            <a:r>
              <a:rPr lang="en-US" sz="1400" dirty="0">
                <a:solidFill>
                  <a:schemeClr val="tx1"/>
                </a:solidFill>
                <a:latin typeface="Consolas" charset="0"/>
                <a:ea typeface="Consolas" charset="0"/>
                <a:cs typeface="Consolas" charset="0"/>
              </a:rPr>
              <a:t>	double y;</a:t>
            </a:r>
          </a:p>
          <a:p>
            <a:r>
              <a:rPr lang="en-US" sz="1400" dirty="0">
                <a:solidFill>
                  <a:schemeClr val="tx1"/>
                </a:solidFill>
                <a:latin typeface="Consolas" charset="0"/>
                <a:ea typeface="Consolas" charset="0"/>
                <a:cs typeface="Consolas" charset="0"/>
              </a:rPr>
              <a:t>};</a:t>
            </a:r>
          </a:p>
        </p:txBody>
      </p:sp>
      <p:sp>
        <p:nvSpPr>
          <p:cNvPr id="9" name="TextBox 8">
            <a:extLst>
              <a:ext uri="{FF2B5EF4-FFF2-40B4-BE49-F238E27FC236}">
                <a16:creationId xmlns:a16="http://schemas.microsoft.com/office/drawing/2014/main" id="{B4B559D3-9174-C84E-ABEF-869DBCF3A2F2}"/>
              </a:ext>
            </a:extLst>
          </p:cNvPr>
          <p:cNvSpPr txBox="1"/>
          <p:nvPr/>
        </p:nvSpPr>
        <p:spPr>
          <a:xfrm>
            <a:off x="5878267" y="3931973"/>
            <a:ext cx="3093335" cy="646331"/>
          </a:xfrm>
          <a:prstGeom prst="rect">
            <a:avLst/>
          </a:prstGeom>
          <a:noFill/>
        </p:spPr>
        <p:txBody>
          <a:bodyPr wrap="square" rtlCol="0">
            <a:spAutoFit/>
          </a:bodyPr>
          <a:lstStyle/>
          <a:p>
            <a:r>
              <a:rPr lang="en-US" dirty="0"/>
              <a:t>So these structure definitions are valid in both C and C++.</a:t>
            </a:r>
          </a:p>
        </p:txBody>
      </p:sp>
      <p:sp>
        <p:nvSpPr>
          <p:cNvPr id="10" name="Rectangle 9">
            <a:extLst>
              <a:ext uri="{FF2B5EF4-FFF2-40B4-BE49-F238E27FC236}">
                <a16:creationId xmlns:a16="http://schemas.microsoft.com/office/drawing/2014/main" id="{31547434-1BDE-9F48-B7E2-93403BF5FA93}"/>
              </a:ext>
            </a:extLst>
          </p:cNvPr>
          <p:cNvSpPr/>
          <p:nvPr/>
        </p:nvSpPr>
        <p:spPr>
          <a:xfrm>
            <a:off x="5959995" y="2533130"/>
            <a:ext cx="2258783" cy="13088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Circle {</a:t>
            </a:r>
          </a:p>
          <a:p>
            <a:r>
              <a:rPr lang="en-US" sz="1400" dirty="0">
                <a:solidFill>
                  <a:schemeClr val="tx1"/>
                </a:solidFill>
                <a:latin typeface="Consolas" charset="0"/>
                <a:ea typeface="Consolas" charset="0"/>
                <a:cs typeface="Consolas" charset="0"/>
              </a:rPr>
              <a:t>	double x, y;</a:t>
            </a:r>
          </a:p>
          <a:p>
            <a:r>
              <a:rPr lang="en-US" sz="1400" dirty="0">
                <a:solidFill>
                  <a:schemeClr val="tx1"/>
                </a:solidFill>
                <a:latin typeface="Consolas" charset="0"/>
                <a:ea typeface="Consolas" charset="0"/>
                <a:cs typeface="Consolas" charset="0"/>
              </a:rPr>
              <a:t>	double r;</a:t>
            </a:r>
          </a:p>
          <a:p>
            <a:r>
              <a:rPr lang="en-US" sz="1400" dirty="0">
                <a:solidFill>
                  <a:schemeClr val="tx1"/>
                </a:solidFill>
                <a:latin typeface="Consolas" charset="0"/>
                <a:ea typeface="Consolas" charset="0"/>
                <a:cs typeface="Consolas" charset="0"/>
              </a:rPr>
              <a:t>};</a:t>
            </a:r>
            <a:endParaRPr lang="en-US" sz="1400" dirty="0">
              <a:solidFill>
                <a:schemeClr val="accent6">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2207867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283C-176E-9946-8F23-20FF53E94AD7}"/>
              </a:ext>
            </a:extLst>
          </p:cNvPr>
          <p:cNvSpPr>
            <a:spLocks noGrp="1"/>
          </p:cNvSpPr>
          <p:nvPr>
            <p:ph type="title"/>
          </p:nvPr>
        </p:nvSpPr>
        <p:spPr/>
        <p:txBody>
          <a:bodyPr/>
          <a:lstStyle/>
          <a:p>
            <a:r>
              <a:rPr lang="en-US" dirty="0"/>
              <a:t>Structs with Member Functions</a:t>
            </a:r>
          </a:p>
        </p:txBody>
      </p:sp>
      <p:sp>
        <p:nvSpPr>
          <p:cNvPr id="3" name="Content Placeholder 2">
            <a:extLst>
              <a:ext uri="{FF2B5EF4-FFF2-40B4-BE49-F238E27FC236}">
                <a16:creationId xmlns:a16="http://schemas.microsoft.com/office/drawing/2014/main" id="{670715DD-672A-F741-946D-2F7B770BB6B7}"/>
              </a:ext>
            </a:extLst>
          </p:cNvPr>
          <p:cNvSpPr>
            <a:spLocks noGrp="1"/>
          </p:cNvSpPr>
          <p:nvPr>
            <p:ph idx="1"/>
          </p:nvPr>
        </p:nvSpPr>
        <p:spPr/>
        <p:txBody>
          <a:bodyPr/>
          <a:lstStyle/>
          <a:p>
            <a:r>
              <a:rPr lang="en-US" dirty="0"/>
              <a:t>Let’s take a look at how we can implement member functions for structure in C++.</a:t>
            </a:r>
          </a:p>
          <a:p>
            <a:r>
              <a:rPr lang="en-US" dirty="0"/>
              <a:t>Again consider the structure Circle:</a:t>
            </a:r>
          </a:p>
          <a:p>
            <a:endParaRPr lang="en-US" dirty="0"/>
          </a:p>
          <a:p>
            <a:endParaRPr lang="en-US" dirty="0"/>
          </a:p>
          <a:p>
            <a:endParaRPr lang="en-US" dirty="0"/>
          </a:p>
          <a:p>
            <a:endParaRPr lang="en-US" dirty="0"/>
          </a:p>
          <a:p>
            <a:r>
              <a:rPr lang="en-US" dirty="0"/>
              <a:t>We can implement a </a:t>
            </a:r>
            <a:r>
              <a:rPr lang="en-US" b="1" dirty="0">
                <a:solidFill>
                  <a:schemeClr val="accent6">
                    <a:lumMod val="75000"/>
                  </a:schemeClr>
                </a:solidFill>
              </a:rPr>
              <a:t>member function </a:t>
            </a:r>
            <a:r>
              <a:rPr lang="en-US" dirty="0"/>
              <a:t>for the structure to compute the area of the circle.</a:t>
            </a:r>
          </a:p>
        </p:txBody>
      </p:sp>
      <p:sp>
        <p:nvSpPr>
          <p:cNvPr id="4" name="Slide Number Placeholder 3">
            <a:extLst>
              <a:ext uri="{FF2B5EF4-FFF2-40B4-BE49-F238E27FC236}">
                <a16:creationId xmlns:a16="http://schemas.microsoft.com/office/drawing/2014/main" id="{2EBFEDA5-6B90-1044-A0F6-2146F576DF02}"/>
              </a:ext>
            </a:extLst>
          </p:cNvPr>
          <p:cNvSpPr>
            <a:spLocks noGrp="1"/>
          </p:cNvSpPr>
          <p:nvPr>
            <p:ph type="sldNum" sz="quarter" idx="12"/>
          </p:nvPr>
        </p:nvSpPr>
        <p:spPr/>
        <p:txBody>
          <a:bodyPr/>
          <a:lstStyle/>
          <a:p>
            <a:fld id="{A2D5F323-9395-A24C-8003-89F99F5948AE}" type="slidenum">
              <a:rPr lang="en-US" smtClean="0"/>
              <a:pPr/>
              <a:t>31</a:t>
            </a:fld>
            <a:endParaRPr lang="en-US" dirty="0"/>
          </a:p>
        </p:txBody>
      </p:sp>
      <p:sp>
        <p:nvSpPr>
          <p:cNvPr id="5" name="Rectangle 4">
            <a:extLst>
              <a:ext uri="{FF2B5EF4-FFF2-40B4-BE49-F238E27FC236}">
                <a16:creationId xmlns:a16="http://schemas.microsoft.com/office/drawing/2014/main" id="{6BB2A657-06AA-F64B-B1FD-DB68CE232458}"/>
              </a:ext>
            </a:extLst>
          </p:cNvPr>
          <p:cNvSpPr/>
          <p:nvPr/>
        </p:nvSpPr>
        <p:spPr>
          <a:xfrm>
            <a:off x="1971889" y="2907704"/>
            <a:ext cx="2258783" cy="13088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Circle {</a:t>
            </a:r>
          </a:p>
          <a:p>
            <a:r>
              <a:rPr lang="en-US" sz="1400" dirty="0">
                <a:solidFill>
                  <a:schemeClr val="tx1"/>
                </a:solidFill>
                <a:latin typeface="Consolas" charset="0"/>
                <a:ea typeface="Consolas" charset="0"/>
                <a:cs typeface="Consolas" charset="0"/>
              </a:rPr>
              <a:t>	double x, y;</a:t>
            </a:r>
          </a:p>
          <a:p>
            <a:r>
              <a:rPr lang="en-US" sz="1400" dirty="0">
                <a:solidFill>
                  <a:schemeClr val="tx1"/>
                </a:solidFill>
                <a:latin typeface="Consolas" charset="0"/>
                <a:ea typeface="Consolas" charset="0"/>
                <a:cs typeface="Consolas" charset="0"/>
              </a:rPr>
              <a:t>	double r;</a:t>
            </a:r>
          </a:p>
          <a:p>
            <a:r>
              <a:rPr lang="en-US" sz="1400" dirty="0">
                <a:solidFill>
                  <a:schemeClr val="tx1"/>
                </a:solidFill>
                <a:latin typeface="Consolas" charset="0"/>
                <a:ea typeface="Consolas" charset="0"/>
                <a:cs typeface="Consolas" charset="0"/>
              </a:rPr>
              <a:t>};</a:t>
            </a:r>
            <a:endParaRPr lang="en-US" sz="1400" dirty="0">
              <a:solidFill>
                <a:schemeClr val="accent6">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2742113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EC10-F72C-194E-8BB9-F2FA732CD66D}"/>
              </a:ext>
            </a:extLst>
          </p:cNvPr>
          <p:cNvSpPr>
            <a:spLocks noGrp="1"/>
          </p:cNvSpPr>
          <p:nvPr>
            <p:ph type="title"/>
          </p:nvPr>
        </p:nvSpPr>
        <p:spPr/>
        <p:txBody>
          <a:bodyPr/>
          <a:lstStyle/>
          <a:p>
            <a:r>
              <a:rPr lang="en-US" dirty="0"/>
              <a:t>Structs with Member Functions</a:t>
            </a:r>
          </a:p>
        </p:txBody>
      </p:sp>
      <p:sp>
        <p:nvSpPr>
          <p:cNvPr id="6" name="Content Placeholder 5">
            <a:extLst>
              <a:ext uri="{FF2B5EF4-FFF2-40B4-BE49-F238E27FC236}">
                <a16:creationId xmlns:a16="http://schemas.microsoft.com/office/drawing/2014/main" id="{566D5D7E-22DF-4B41-A772-46370808566E}"/>
              </a:ext>
            </a:extLst>
          </p:cNvPr>
          <p:cNvSpPr>
            <a:spLocks noGrp="1"/>
          </p:cNvSpPr>
          <p:nvPr>
            <p:ph idx="1"/>
          </p:nvPr>
        </p:nvSpPr>
        <p:spPr>
          <a:xfrm>
            <a:off x="457200" y="4318612"/>
            <a:ext cx="8229600" cy="2159306"/>
          </a:xfrm>
        </p:spPr>
        <p:txBody>
          <a:bodyPr>
            <a:normAutofit fontScale="92500" lnSpcReduction="10000"/>
          </a:bodyPr>
          <a:lstStyle/>
          <a:p>
            <a:r>
              <a:rPr lang="en-US" dirty="0"/>
              <a:t>Note how we may define a function within a struct body. </a:t>
            </a:r>
          </a:p>
          <a:p>
            <a:r>
              <a:rPr lang="en-US" dirty="0"/>
              <a:t>The member function can access the member variable of the structure.</a:t>
            </a:r>
          </a:p>
          <a:p>
            <a:r>
              <a:rPr lang="en-US" dirty="0"/>
              <a:t>Therefore, the function Area() does not need to take any input, and it can use the member variable r directly to compute the area.</a:t>
            </a:r>
          </a:p>
          <a:p>
            <a:r>
              <a:rPr lang="en-US" dirty="0"/>
              <a:t>Compare this to the </a:t>
            </a:r>
            <a:r>
              <a:rPr lang="en-US" dirty="0">
                <a:hlinkClick r:id="rId2" action="ppaction://hlinksldjump"/>
              </a:rPr>
              <a:t>implementation of Function 1</a:t>
            </a:r>
            <a:r>
              <a:rPr lang="en-US" dirty="0"/>
              <a:t>. </a:t>
            </a:r>
          </a:p>
        </p:txBody>
      </p:sp>
      <p:sp>
        <p:nvSpPr>
          <p:cNvPr id="4" name="Slide Number Placeholder 3">
            <a:extLst>
              <a:ext uri="{FF2B5EF4-FFF2-40B4-BE49-F238E27FC236}">
                <a16:creationId xmlns:a16="http://schemas.microsoft.com/office/drawing/2014/main" id="{A822FE15-A931-3A4E-AE1E-A13A7AD728A9}"/>
              </a:ext>
            </a:extLst>
          </p:cNvPr>
          <p:cNvSpPr>
            <a:spLocks noGrp="1"/>
          </p:cNvSpPr>
          <p:nvPr>
            <p:ph type="sldNum" sz="quarter" idx="12"/>
          </p:nvPr>
        </p:nvSpPr>
        <p:spPr/>
        <p:txBody>
          <a:bodyPr/>
          <a:lstStyle/>
          <a:p>
            <a:fld id="{A2D5F323-9395-A24C-8003-89F99F5948AE}" type="slidenum">
              <a:rPr lang="en-US" smtClean="0"/>
              <a:pPr/>
              <a:t>32</a:t>
            </a:fld>
            <a:endParaRPr lang="en-US" dirty="0"/>
          </a:p>
        </p:txBody>
      </p:sp>
      <p:sp>
        <p:nvSpPr>
          <p:cNvPr id="5" name="Rectangle 4">
            <a:extLst>
              <a:ext uri="{FF2B5EF4-FFF2-40B4-BE49-F238E27FC236}">
                <a16:creationId xmlns:a16="http://schemas.microsoft.com/office/drawing/2014/main" id="{81FCEAEA-1994-4E48-8629-A49A2648D58C}"/>
              </a:ext>
            </a:extLst>
          </p:cNvPr>
          <p:cNvSpPr/>
          <p:nvPr/>
        </p:nvSpPr>
        <p:spPr>
          <a:xfrm>
            <a:off x="649864" y="1417638"/>
            <a:ext cx="5993307" cy="279903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struct</a:t>
            </a:r>
            <a:r>
              <a:rPr lang="en-US" sz="1600" b="1"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Circle {</a:t>
            </a:r>
          </a:p>
          <a:p>
            <a:r>
              <a:rPr lang="en-US" sz="1600" dirty="0">
                <a:solidFill>
                  <a:schemeClr val="tx1"/>
                </a:solidFill>
                <a:latin typeface="Consolas" charset="0"/>
                <a:ea typeface="Consolas" charset="0"/>
                <a:cs typeface="Consolas" charset="0"/>
              </a:rPr>
              <a:t>    double x, y;</a:t>
            </a:r>
          </a:p>
          <a:p>
            <a:r>
              <a:rPr lang="en-US" sz="1600" dirty="0">
                <a:solidFill>
                  <a:schemeClr val="tx1"/>
                </a:solidFill>
                <a:latin typeface="Consolas" charset="0"/>
                <a:ea typeface="Consolas" charset="0"/>
                <a:cs typeface="Consolas" charset="0"/>
              </a:rPr>
              <a:t>    double r;</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ea typeface="Consolas" charset="0"/>
                <a:cs typeface="Consolas" charset="0"/>
              </a:rPr>
              <a:t>    </a:t>
            </a:r>
            <a:r>
              <a:rPr lang="en-US" sz="1600" dirty="0">
                <a:solidFill>
                  <a:schemeClr val="accent6">
                    <a:lumMod val="75000"/>
                  </a:schemeClr>
                </a:solidFill>
                <a:latin typeface="Consolas" charset="0"/>
                <a:cs typeface="Consolas" charset="0"/>
              </a:rPr>
              <a:t>double Area() {</a:t>
            </a:r>
          </a:p>
          <a:p>
            <a:r>
              <a:rPr lang="en-US" sz="1600" dirty="0">
                <a:solidFill>
                  <a:schemeClr val="accent6">
                    <a:lumMod val="75000"/>
                  </a:schemeClr>
                </a:solidFill>
                <a:latin typeface="Consolas" charset="0"/>
                <a:cs typeface="Consolas" charset="0"/>
              </a:rPr>
              <a:t>        const double PI = 3.14159265358979323846;</a:t>
            </a:r>
          </a:p>
          <a:p>
            <a:r>
              <a:rPr lang="en-US" sz="1600" dirty="0">
                <a:solidFill>
                  <a:schemeClr val="accent6">
                    <a:lumMod val="75000"/>
                  </a:schemeClr>
                </a:solidFill>
                <a:latin typeface="Consolas" charset="0"/>
                <a:cs typeface="Consolas" charset="0"/>
              </a:rPr>
              <a:t>        return PI * r * r;</a:t>
            </a:r>
          </a:p>
          <a:p>
            <a:r>
              <a:rPr lang="en-US" sz="1600" dirty="0">
                <a:solidFill>
                  <a:schemeClr val="accent6">
                    <a:lumMod val="75000"/>
                  </a:schemeClr>
                </a:solidFill>
                <a:latin typeface="Consolas" charset="0"/>
                <a:cs typeface="Consolas" charset="0"/>
              </a:rPr>
              <a:t>    }</a:t>
            </a:r>
            <a:endParaRPr lang="en-US" sz="1600" dirty="0">
              <a:solidFill>
                <a:schemeClr val="accent6">
                  <a:lumMod val="75000"/>
                </a:schemeClr>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7" name="Rectangle 6">
            <a:extLst>
              <a:ext uri="{FF2B5EF4-FFF2-40B4-BE49-F238E27FC236}">
                <a16:creationId xmlns:a16="http://schemas.microsoft.com/office/drawing/2014/main" id="{037AEC9B-3D58-C343-BF73-1209DB23C131}"/>
              </a:ext>
            </a:extLst>
          </p:cNvPr>
          <p:cNvSpPr/>
          <p:nvPr/>
        </p:nvSpPr>
        <p:spPr>
          <a:xfrm>
            <a:off x="6643950" y="3784453"/>
            <a:ext cx="1850186" cy="369332"/>
          </a:xfrm>
          <a:prstGeom prst="rect">
            <a:avLst/>
          </a:prstGeom>
          <a:noFill/>
        </p:spPr>
        <p:txBody>
          <a:bodyPr wrap="none" rtlCol="0">
            <a:spAutoFit/>
          </a:bodyPr>
          <a:lstStyle/>
          <a:p>
            <a:r>
              <a:rPr lang="en-US" dirty="0" err="1">
                <a:latin typeface="Avenir Next Condensed" charset="0"/>
              </a:rPr>
              <a:t>circle_structfunc.cpp</a:t>
            </a:r>
            <a:endParaRPr lang="en-US" dirty="0">
              <a:latin typeface="Avenir Next Condensed" charset="0"/>
            </a:endParaRPr>
          </a:p>
        </p:txBody>
      </p:sp>
    </p:spTree>
    <p:extLst>
      <p:ext uri="{BB962C8B-B14F-4D97-AF65-F5344CB8AC3E}">
        <p14:creationId xmlns:p14="http://schemas.microsoft.com/office/powerpoint/2010/main" val="244099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0CE3-48B7-1041-AECF-1EB3DB8C7B83}"/>
              </a:ext>
            </a:extLst>
          </p:cNvPr>
          <p:cNvSpPr>
            <a:spLocks noGrp="1"/>
          </p:cNvSpPr>
          <p:nvPr>
            <p:ph type="title"/>
          </p:nvPr>
        </p:nvSpPr>
        <p:spPr/>
        <p:txBody>
          <a:bodyPr/>
          <a:lstStyle/>
          <a:p>
            <a:r>
              <a:rPr lang="en-US" dirty="0"/>
              <a:t>Structs with Member Functions</a:t>
            </a:r>
          </a:p>
        </p:txBody>
      </p:sp>
      <p:sp>
        <p:nvSpPr>
          <p:cNvPr id="3" name="Content Placeholder 2">
            <a:extLst>
              <a:ext uri="{FF2B5EF4-FFF2-40B4-BE49-F238E27FC236}">
                <a16:creationId xmlns:a16="http://schemas.microsoft.com/office/drawing/2014/main" id="{8076BE89-3F85-0D49-93BF-4F7DA93FAF2C}"/>
              </a:ext>
            </a:extLst>
          </p:cNvPr>
          <p:cNvSpPr>
            <a:spLocks noGrp="1"/>
          </p:cNvSpPr>
          <p:nvPr>
            <p:ph idx="1"/>
          </p:nvPr>
        </p:nvSpPr>
        <p:spPr/>
        <p:txBody>
          <a:bodyPr/>
          <a:lstStyle/>
          <a:p>
            <a:r>
              <a:rPr lang="en-US" dirty="0"/>
              <a:t>We may also write only the function prototype inside the struct and move the function definition move outside of the struct:</a:t>
            </a:r>
          </a:p>
        </p:txBody>
      </p:sp>
      <p:sp>
        <p:nvSpPr>
          <p:cNvPr id="4" name="Slide Number Placeholder 3">
            <a:extLst>
              <a:ext uri="{FF2B5EF4-FFF2-40B4-BE49-F238E27FC236}">
                <a16:creationId xmlns:a16="http://schemas.microsoft.com/office/drawing/2014/main" id="{974A02BC-95F5-0240-A401-48710CEAF121}"/>
              </a:ext>
            </a:extLst>
          </p:cNvPr>
          <p:cNvSpPr>
            <a:spLocks noGrp="1"/>
          </p:cNvSpPr>
          <p:nvPr>
            <p:ph type="sldNum" sz="quarter" idx="12"/>
          </p:nvPr>
        </p:nvSpPr>
        <p:spPr/>
        <p:txBody>
          <a:bodyPr/>
          <a:lstStyle/>
          <a:p>
            <a:fld id="{A2D5F323-9395-A24C-8003-89F99F5948AE}" type="slidenum">
              <a:rPr lang="en-US" smtClean="0"/>
              <a:pPr/>
              <a:t>33</a:t>
            </a:fld>
            <a:endParaRPr lang="en-US" dirty="0"/>
          </a:p>
        </p:txBody>
      </p:sp>
      <p:sp>
        <p:nvSpPr>
          <p:cNvPr id="5" name="Rectangle 4">
            <a:extLst>
              <a:ext uri="{FF2B5EF4-FFF2-40B4-BE49-F238E27FC236}">
                <a16:creationId xmlns:a16="http://schemas.microsoft.com/office/drawing/2014/main" id="{84BAA071-532F-3944-99D9-B230394464A0}"/>
              </a:ext>
            </a:extLst>
          </p:cNvPr>
          <p:cNvSpPr/>
          <p:nvPr/>
        </p:nvSpPr>
        <p:spPr>
          <a:xfrm>
            <a:off x="921614" y="3003684"/>
            <a:ext cx="5993307" cy="353522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struct</a:t>
            </a:r>
            <a:r>
              <a:rPr lang="en-US" sz="1600" b="1"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Circle {</a:t>
            </a:r>
          </a:p>
          <a:p>
            <a:r>
              <a:rPr lang="en-US" sz="1600" dirty="0">
                <a:solidFill>
                  <a:schemeClr val="tx1"/>
                </a:solidFill>
                <a:latin typeface="Consolas" charset="0"/>
                <a:ea typeface="Consolas" charset="0"/>
                <a:cs typeface="Consolas" charset="0"/>
              </a:rPr>
              <a:t>    double x, y;</a:t>
            </a:r>
          </a:p>
          <a:p>
            <a:r>
              <a:rPr lang="en-US" sz="1600" dirty="0">
                <a:solidFill>
                  <a:schemeClr val="tx1"/>
                </a:solidFill>
                <a:latin typeface="Consolas" charset="0"/>
                <a:ea typeface="Consolas" charset="0"/>
                <a:cs typeface="Consolas" charset="0"/>
              </a:rPr>
              <a:t>    double r;</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ea typeface="Consolas" charset="0"/>
                <a:cs typeface="Consolas" charset="0"/>
              </a:rPr>
              <a:t>    </a:t>
            </a:r>
            <a:r>
              <a:rPr lang="en-US" sz="1600" dirty="0">
                <a:solidFill>
                  <a:schemeClr val="accent6">
                    <a:lumMod val="75000"/>
                  </a:schemeClr>
                </a:solidFill>
                <a:latin typeface="Consolas" charset="0"/>
                <a:cs typeface="Consolas" charset="0"/>
              </a:rPr>
              <a:t>double Area();</a:t>
            </a:r>
          </a:p>
          <a:p>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ea typeface="Consolas" charset="0"/>
                <a:cs typeface="Consolas" charset="0"/>
              </a:rPr>
              <a:t>double Circle::Area()</a:t>
            </a:r>
          </a:p>
          <a:p>
            <a:r>
              <a:rPr lang="en-US" sz="1600" dirty="0">
                <a:solidFill>
                  <a:schemeClr val="accent6">
                    <a:lumMod val="75000"/>
                  </a:schemeClr>
                </a:solidFill>
                <a:latin typeface="Consolas" charset="0"/>
                <a:cs typeface="Consolas" charset="0"/>
              </a:rPr>
              <a:t>{</a:t>
            </a:r>
          </a:p>
          <a:p>
            <a:r>
              <a:rPr lang="en-US" sz="1600" dirty="0">
                <a:solidFill>
                  <a:schemeClr val="accent6">
                    <a:lumMod val="75000"/>
                  </a:schemeClr>
                </a:solidFill>
                <a:latin typeface="Consolas" charset="0"/>
                <a:cs typeface="Consolas" charset="0"/>
              </a:rPr>
              <a:t>    const double PI = 3.14159265358979323846;</a:t>
            </a:r>
          </a:p>
          <a:p>
            <a:r>
              <a:rPr lang="en-US" sz="1600" dirty="0">
                <a:solidFill>
                  <a:schemeClr val="accent6">
                    <a:lumMod val="75000"/>
                  </a:schemeClr>
                </a:solidFill>
                <a:latin typeface="Consolas" charset="0"/>
                <a:cs typeface="Consolas" charset="0"/>
              </a:rPr>
              <a:t>    return PI * r * r;</a:t>
            </a:r>
          </a:p>
          <a:p>
            <a:r>
              <a:rPr lang="en-US" sz="1600" dirty="0">
                <a:solidFill>
                  <a:schemeClr val="accent6">
                    <a:lumMod val="75000"/>
                  </a:schemeClr>
                </a:solidFill>
                <a:latin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a:p>
            <a:endParaRPr lang="en-US" sz="1600" dirty="0">
              <a:solidFill>
                <a:schemeClr val="accent6">
                  <a:lumMod val="75000"/>
                </a:schemeClr>
              </a:solidFill>
              <a:latin typeface="Consolas" charset="0"/>
              <a:ea typeface="Consolas" charset="0"/>
              <a:cs typeface="Consolas" charset="0"/>
            </a:endParaRPr>
          </a:p>
        </p:txBody>
      </p:sp>
      <p:sp>
        <p:nvSpPr>
          <p:cNvPr id="6" name="Rounded Rectangle 5">
            <a:extLst>
              <a:ext uri="{FF2B5EF4-FFF2-40B4-BE49-F238E27FC236}">
                <a16:creationId xmlns:a16="http://schemas.microsoft.com/office/drawing/2014/main" id="{9678416D-02F3-2749-8C3C-5F50DC898551}"/>
              </a:ext>
            </a:extLst>
          </p:cNvPr>
          <p:cNvSpPr/>
          <p:nvPr/>
        </p:nvSpPr>
        <p:spPr>
          <a:xfrm>
            <a:off x="3918267" y="3748817"/>
            <a:ext cx="3341511" cy="102248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The scope resolution operator "::" indicates that this function Area() belongs to the structure Circle</a:t>
            </a:r>
          </a:p>
        </p:txBody>
      </p:sp>
      <p:cxnSp>
        <p:nvCxnSpPr>
          <p:cNvPr id="8" name="Straight Arrow Connector 7">
            <a:extLst>
              <a:ext uri="{FF2B5EF4-FFF2-40B4-BE49-F238E27FC236}">
                <a16:creationId xmlns:a16="http://schemas.microsoft.com/office/drawing/2014/main" id="{4C1C9479-70C8-2247-987D-7978C6DDCB88}"/>
              </a:ext>
            </a:extLst>
          </p:cNvPr>
          <p:cNvCxnSpPr>
            <a:stCxn id="6" idx="1"/>
          </p:cNvCxnSpPr>
          <p:nvPr/>
        </p:nvCxnSpPr>
        <p:spPr>
          <a:xfrm flipH="1">
            <a:off x="2610998" y="4260058"/>
            <a:ext cx="1307269" cy="62041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9" name="Rectangle 8">
            <a:extLst>
              <a:ext uri="{FF2B5EF4-FFF2-40B4-BE49-F238E27FC236}">
                <a16:creationId xmlns:a16="http://schemas.microsoft.com/office/drawing/2014/main" id="{508012E2-D1D0-C549-A141-840B39BDF9E0}"/>
              </a:ext>
            </a:extLst>
          </p:cNvPr>
          <p:cNvSpPr/>
          <p:nvPr/>
        </p:nvSpPr>
        <p:spPr>
          <a:xfrm>
            <a:off x="6914921" y="6090295"/>
            <a:ext cx="1850186" cy="369332"/>
          </a:xfrm>
          <a:prstGeom prst="rect">
            <a:avLst/>
          </a:prstGeom>
          <a:noFill/>
        </p:spPr>
        <p:txBody>
          <a:bodyPr wrap="none" rtlCol="0">
            <a:spAutoFit/>
          </a:bodyPr>
          <a:lstStyle/>
          <a:p>
            <a:r>
              <a:rPr lang="en-US" dirty="0" err="1">
                <a:latin typeface="Avenir Next Condensed" charset="0"/>
              </a:rPr>
              <a:t>circle_structfunc.cpp</a:t>
            </a:r>
            <a:endParaRPr lang="en-US" dirty="0">
              <a:latin typeface="Avenir Next Condensed" charset="0"/>
            </a:endParaRPr>
          </a:p>
        </p:txBody>
      </p:sp>
    </p:spTree>
    <p:extLst>
      <p:ext uri="{BB962C8B-B14F-4D97-AF65-F5344CB8AC3E}">
        <p14:creationId xmlns:p14="http://schemas.microsoft.com/office/powerpoint/2010/main" val="291661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F2BC-4B33-434D-A86B-0716FFF1251B}"/>
              </a:ext>
            </a:extLst>
          </p:cNvPr>
          <p:cNvSpPr>
            <a:spLocks noGrp="1"/>
          </p:cNvSpPr>
          <p:nvPr>
            <p:ph type="title"/>
          </p:nvPr>
        </p:nvSpPr>
        <p:spPr/>
        <p:txBody>
          <a:bodyPr/>
          <a:lstStyle/>
          <a:p>
            <a:r>
              <a:rPr lang="en-US" dirty="0"/>
              <a:t>Structs with Member Functions</a:t>
            </a:r>
          </a:p>
        </p:txBody>
      </p:sp>
      <p:sp>
        <p:nvSpPr>
          <p:cNvPr id="3" name="Content Placeholder 2">
            <a:extLst>
              <a:ext uri="{FF2B5EF4-FFF2-40B4-BE49-F238E27FC236}">
                <a16:creationId xmlns:a16="http://schemas.microsoft.com/office/drawing/2014/main" id="{51A91CAB-099D-FB44-B1A9-1668C588CBE2}"/>
              </a:ext>
            </a:extLst>
          </p:cNvPr>
          <p:cNvSpPr>
            <a:spLocks noGrp="1"/>
          </p:cNvSpPr>
          <p:nvPr>
            <p:ph idx="1"/>
          </p:nvPr>
        </p:nvSpPr>
        <p:spPr/>
        <p:txBody>
          <a:bodyPr/>
          <a:lstStyle/>
          <a:p>
            <a:r>
              <a:rPr lang="en-US" dirty="0"/>
              <a:t>To implement </a:t>
            </a:r>
            <a:r>
              <a:rPr lang="en-US" dirty="0">
                <a:hlinkClick r:id="rId2" action="ppaction://hlinksldjump"/>
              </a:rPr>
              <a:t>Function 2</a:t>
            </a:r>
            <a:r>
              <a:rPr lang="en-US" dirty="0"/>
              <a:t> as a member function of Circle:</a:t>
            </a:r>
          </a:p>
        </p:txBody>
      </p:sp>
      <p:sp>
        <p:nvSpPr>
          <p:cNvPr id="4" name="Slide Number Placeholder 3">
            <a:extLst>
              <a:ext uri="{FF2B5EF4-FFF2-40B4-BE49-F238E27FC236}">
                <a16:creationId xmlns:a16="http://schemas.microsoft.com/office/drawing/2014/main" id="{3F98EDC3-1C7F-6446-B2B7-FF68EC0FE56A}"/>
              </a:ext>
            </a:extLst>
          </p:cNvPr>
          <p:cNvSpPr>
            <a:spLocks noGrp="1"/>
          </p:cNvSpPr>
          <p:nvPr>
            <p:ph type="sldNum" sz="quarter" idx="12"/>
          </p:nvPr>
        </p:nvSpPr>
        <p:spPr/>
        <p:txBody>
          <a:bodyPr/>
          <a:lstStyle/>
          <a:p>
            <a:fld id="{A2D5F323-9395-A24C-8003-89F99F5948AE}" type="slidenum">
              <a:rPr lang="en-US" smtClean="0"/>
              <a:pPr/>
              <a:t>34</a:t>
            </a:fld>
            <a:endParaRPr lang="en-US" dirty="0"/>
          </a:p>
        </p:txBody>
      </p:sp>
      <p:sp>
        <p:nvSpPr>
          <p:cNvPr id="6" name="Rectangle 5">
            <a:extLst>
              <a:ext uri="{FF2B5EF4-FFF2-40B4-BE49-F238E27FC236}">
                <a16:creationId xmlns:a16="http://schemas.microsoft.com/office/drawing/2014/main" id="{9C0769DD-EDA9-AF49-B342-F581A78EF2EA}"/>
              </a:ext>
            </a:extLst>
          </p:cNvPr>
          <p:cNvSpPr/>
          <p:nvPr/>
        </p:nvSpPr>
        <p:spPr>
          <a:xfrm>
            <a:off x="822462" y="2177418"/>
            <a:ext cx="5993307" cy="440594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struct</a:t>
            </a:r>
            <a:r>
              <a:rPr lang="en-US" sz="1600" b="1"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Circle {</a:t>
            </a:r>
          </a:p>
          <a:p>
            <a:r>
              <a:rPr lang="en-US" sz="1600" dirty="0">
                <a:solidFill>
                  <a:schemeClr val="tx1"/>
                </a:solidFill>
                <a:latin typeface="Consolas" charset="0"/>
                <a:ea typeface="Consolas" charset="0"/>
                <a:cs typeface="Consolas" charset="0"/>
              </a:rPr>
              <a:t>    double x, y;</a:t>
            </a:r>
          </a:p>
          <a:p>
            <a:r>
              <a:rPr lang="en-US" sz="1600" dirty="0">
                <a:solidFill>
                  <a:schemeClr val="tx1"/>
                </a:solidFill>
                <a:latin typeface="Consolas" charset="0"/>
                <a:ea typeface="Consolas" charset="0"/>
                <a:cs typeface="Consolas" charset="0"/>
              </a:rPr>
              <a:t>    double r;</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cs typeface="Consolas" charset="0"/>
              </a:rPr>
              <a:t>double Area();</a:t>
            </a:r>
          </a:p>
          <a:p>
            <a:endParaRPr lang="en-US" sz="1600" dirty="0">
              <a:solidFill>
                <a:schemeClr val="tx1"/>
              </a:solidFill>
              <a:latin typeface="Consolas" charset="0"/>
              <a:cs typeface="Consolas" charset="0"/>
            </a:endParaRPr>
          </a:p>
          <a:p>
            <a:r>
              <a:rPr lang="en-US" sz="1600" dirty="0">
                <a:solidFill>
                  <a:schemeClr val="tx1"/>
                </a:solidFill>
                <a:latin typeface="Consolas" charset="0"/>
                <a:cs typeface="Consolas" charset="0"/>
              </a:rPr>
              <a:t>    </a:t>
            </a:r>
            <a:r>
              <a:rPr lang="en-US" sz="1600" dirty="0">
                <a:solidFill>
                  <a:schemeClr val="accent6">
                    <a:lumMod val="75000"/>
                  </a:schemeClr>
                </a:solidFill>
                <a:latin typeface="Consolas" charset="0"/>
                <a:cs typeface="Consolas" charset="0"/>
              </a:rPr>
              <a:t>void </a:t>
            </a:r>
            <a:r>
              <a:rPr lang="en-US" sz="1600" dirty="0" err="1">
                <a:solidFill>
                  <a:schemeClr val="accent6">
                    <a:lumMod val="75000"/>
                  </a:schemeClr>
                </a:solidFill>
                <a:latin typeface="Consolas" charset="0"/>
                <a:cs typeface="Consolas" charset="0"/>
              </a:rPr>
              <a:t>EnlargeCircle</a:t>
            </a:r>
            <a:r>
              <a:rPr lang="en-US" sz="1600" dirty="0">
                <a:solidFill>
                  <a:schemeClr val="accent6">
                    <a:lumMod val="75000"/>
                  </a:schemeClr>
                </a:solidFill>
                <a:latin typeface="Consolas" charset="0"/>
                <a:cs typeface="Consolas" charset="0"/>
              </a:rPr>
              <a:t>(double </a:t>
            </a:r>
            <a:r>
              <a:rPr lang="en-US" sz="1600" dirty="0" err="1">
                <a:solidFill>
                  <a:schemeClr val="accent6">
                    <a:lumMod val="75000"/>
                  </a:schemeClr>
                </a:solidFill>
                <a:latin typeface="Consolas" charset="0"/>
                <a:cs typeface="Consolas" charset="0"/>
              </a:rPr>
              <a:t>radius_to_add</a:t>
            </a:r>
            <a:r>
              <a:rPr lang="en-US" sz="1600" dirty="0">
                <a:solidFill>
                  <a:schemeClr val="accent6">
                    <a:lumMod val="75000"/>
                  </a:schemeClr>
                </a:solidFill>
                <a:latin typeface="Consolas" charset="0"/>
                <a:cs typeface="Consolas" charset="0"/>
              </a:rPr>
              <a:t>) {</a:t>
            </a:r>
          </a:p>
          <a:p>
            <a:r>
              <a:rPr lang="en-US" sz="1600" dirty="0">
                <a:solidFill>
                  <a:schemeClr val="accent6">
                    <a:lumMod val="75000"/>
                  </a:schemeClr>
                </a:solidFill>
                <a:latin typeface="Consolas" charset="0"/>
                <a:cs typeface="Consolas" charset="0"/>
              </a:rPr>
              <a:t>        r += </a:t>
            </a:r>
            <a:r>
              <a:rPr lang="en-US" sz="1600" dirty="0" err="1">
                <a:solidFill>
                  <a:schemeClr val="accent6">
                    <a:lumMod val="75000"/>
                  </a:schemeClr>
                </a:solidFill>
                <a:latin typeface="Consolas" charset="0"/>
                <a:cs typeface="Consolas" charset="0"/>
              </a:rPr>
              <a:t>radius_to_add</a:t>
            </a:r>
            <a:r>
              <a:rPr lang="en-US" sz="1600" dirty="0">
                <a:solidFill>
                  <a:schemeClr val="accent6">
                    <a:lumMod val="75000"/>
                  </a:schemeClr>
                </a:solidFill>
                <a:latin typeface="Consolas" charset="0"/>
                <a:cs typeface="Consolas" charset="0"/>
              </a:rPr>
              <a:t>;</a:t>
            </a:r>
          </a:p>
          <a:p>
            <a:r>
              <a:rPr lang="en-US" sz="1600" dirty="0">
                <a:solidFill>
                  <a:schemeClr val="accent6">
                    <a:lumMod val="75000"/>
                  </a:schemeClr>
                </a:solidFill>
                <a:latin typeface="Consolas" charset="0"/>
                <a:cs typeface="Consolas" charset="0"/>
              </a:rPr>
              <a:t>    };</a:t>
            </a:r>
          </a:p>
          <a:p>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double Circle::Area()</a:t>
            </a:r>
          </a:p>
          <a:p>
            <a:r>
              <a:rPr lang="en-US" sz="1600" dirty="0">
                <a:solidFill>
                  <a:schemeClr val="tx1"/>
                </a:solidFill>
                <a:latin typeface="Consolas" charset="0"/>
                <a:cs typeface="Consolas" charset="0"/>
              </a:rPr>
              <a:t>{</a:t>
            </a:r>
          </a:p>
          <a:p>
            <a:r>
              <a:rPr lang="en-US" sz="1600" dirty="0">
                <a:solidFill>
                  <a:schemeClr val="tx1"/>
                </a:solidFill>
                <a:latin typeface="Consolas" charset="0"/>
                <a:cs typeface="Consolas" charset="0"/>
              </a:rPr>
              <a:t>    const double PI = 3.14159265358979323846;</a:t>
            </a:r>
          </a:p>
          <a:p>
            <a:r>
              <a:rPr lang="en-US" sz="1600" dirty="0">
                <a:solidFill>
                  <a:schemeClr val="tx1"/>
                </a:solidFill>
                <a:latin typeface="Consolas" charset="0"/>
                <a:cs typeface="Consolas" charset="0"/>
              </a:rPr>
              <a:t>    return PI * r * r;</a:t>
            </a:r>
          </a:p>
          <a:p>
            <a:r>
              <a:rPr lang="en-US" sz="1600" dirty="0">
                <a:solidFill>
                  <a:schemeClr val="tx1"/>
                </a:solidFill>
                <a:latin typeface="Consolas" charset="0"/>
                <a:cs typeface="Consolas" charset="0"/>
              </a:rPr>
              <a:t>}</a:t>
            </a:r>
            <a:endParaRPr lang="en-US" sz="1600" dirty="0">
              <a:solidFill>
                <a:schemeClr val="tx1"/>
              </a:solidFill>
              <a:latin typeface="Consolas" charset="0"/>
              <a:ea typeface="Consolas" charset="0"/>
              <a:cs typeface="Consolas" charset="0"/>
            </a:endParaRPr>
          </a:p>
          <a:p>
            <a:endParaRPr lang="en-US" sz="1600" dirty="0">
              <a:solidFill>
                <a:schemeClr val="accent6">
                  <a:lumMod val="75000"/>
                </a:schemeClr>
              </a:solidFill>
              <a:latin typeface="Consolas" charset="0"/>
              <a:ea typeface="Consolas" charset="0"/>
              <a:cs typeface="Consolas" charset="0"/>
            </a:endParaRPr>
          </a:p>
        </p:txBody>
      </p:sp>
      <p:sp>
        <p:nvSpPr>
          <p:cNvPr id="7" name="Rounded Rectangle 6">
            <a:extLst>
              <a:ext uri="{FF2B5EF4-FFF2-40B4-BE49-F238E27FC236}">
                <a16:creationId xmlns:a16="http://schemas.microsoft.com/office/drawing/2014/main" id="{6D8BA860-BD74-9D42-B0B2-37904F584C7A}"/>
              </a:ext>
            </a:extLst>
          </p:cNvPr>
          <p:cNvSpPr/>
          <p:nvPr/>
        </p:nvSpPr>
        <p:spPr>
          <a:xfrm>
            <a:off x="5143444" y="4263528"/>
            <a:ext cx="1409756" cy="54258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Update r directly</a:t>
            </a:r>
          </a:p>
        </p:txBody>
      </p:sp>
      <p:cxnSp>
        <p:nvCxnSpPr>
          <p:cNvPr id="8" name="Straight Arrow Connector 7">
            <a:extLst>
              <a:ext uri="{FF2B5EF4-FFF2-40B4-BE49-F238E27FC236}">
                <a16:creationId xmlns:a16="http://schemas.microsoft.com/office/drawing/2014/main" id="{03DAB861-96E2-554C-B1E0-C3B49ACB27EB}"/>
              </a:ext>
            </a:extLst>
          </p:cNvPr>
          <p:cNvCxnSpPr>
            <a:cxnSpLocks/>
            <a:stCxn id="7" idx="1"/>
          </p:cNvCxnSpPr>
          <p:nvPr/>
        </p:nvCxnSpPr>
        <p:spPr>
          <a:xfrm flipH="1" flipV="1">
            <a:off x="1927952" y="4263529"/>
            <a:ext cx="3215492" cy="2712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Rounded Rectangle 14">
            <a:extLst>
              <a:ext uri="{FF2B5EF4-FFF2-40B4-BE49-F238E27FC236}">
                <a16:creationId xmlns:a16="http://schemas.microsoft.com/office/drawing/2014/main" id="{49D0FE4C-436E-534E-A70C-ABA3ECF782D8}"/>
              </a:ext>
            </a:extLst>
          </p:cNvPr>
          <p:cNvSpPr/>
          <p:nvPr/>
        </p:nvSpPr>
        <p:spPr>
          <a:xfrm>
            <a:off x="6679893" y="2961167"/>
            <a:ext cx="2133600" cy="130236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We’ll just leave this member function here inside the struct body, without moving it out</a:t>
            </a:r>
          </a:p>
        </p:txBody>
      </p:sp>
      <p:cxnSp>
        <p:nvCxnSpPr>
          <p:cNvPr id="16" name="Straight Arrow Connector 15">
            <a:extLst>
              <a:ext uri="{FF2B5EF4-FFF2-40B4-BE49-F238E27FC236}">
                <a16:creationId xmlns:a16="http://schemas.microsoft.com/office/drawing/2014/main" id="{65B3082E-2FA3-C44D-9438-51EB2786729D}"/>
              </a:ext>
            </a:extLst>
          </p:cNvPr>
          <p:cNvCxnSpPr>
            <a:cxnSpLocks/>
            <a:stCxn id="15" idx="1"/>
          </p:cNvCxnSpPr>
          <p:nvPr/>
        </p:nvCxnSpPr>
        <p:spPr>
          <a:xfrm flipH="1">
            <a:off x="6095085" y="3612348"/>
            <a:ext cx="584808" cy="19398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3" name="Rectangle 22">
            <a:extLst>
              <a:ext uri="{FF2B5EF4-FFF2-40B4-BE49-F238E27FC236}">
                <a16:creationId xmlns:a16="http://schemas.microsoft.com/office/drawing/2014/main" id="{68B0308D-DF2C-DD40-8D41-5D652E68153D}"/>
              </a:ext>
            </a:extLst>
          </p:cNvPr>
          <p:cNvSpPr/>
          <p:nvPr/>
        </p:nvSpPr>
        <p:spPr>
          <a:xfrm>
            <a:off x="6821600" y="5871925"/>
            <a:ext cx="1850186" cy="369332"/>
          </a:xfrm>
          <a:prstGeom prst="rect">
            <a:avLst/>
          </a:prstGeom>
          <a:noFill/>
        </p:spPr>
        <p:txBody>
          <a:bodyPr wrap="none" rtlCol="0">
            <a:spAutoFit/>
          </a:bodyPr>
          <a:lstStyle/>
          <a:p>
            <a:r>
              <a:rPr lang="en-US" dirty="0" err="1">
                <a:latin typeface="Avenir Next Condensed" charset="0"/>
              </a:rPr>
              <a:t>circle_structfunc.cpp</a:t>
            </a:r>
            <a:endParaRPr lang="en-US" dirty="0">
              <a:latin typeface="Avenir Next Condensed" charset="0"/>
            </a:endParaRPr>
          </a:p>
        </p:txBody>
      </p:sp>
    </p:spTree>
    <p:extLst>
      <p:ext uri="{BB962C8B-B14F-4D97-AF65-F5344CB8AC3E}">
        <p14:creationId xmlns:p14="http://schemas.microsoft.com/office/powerpoint/2010/main" val="28365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ED1F-A3C6-CA4C-A0A2-B73BBC7B0829}"/>
              </a:ext>
            </a:extLst>
          </p:cNvPr>
          <p:cNvSpPr>
            <a:spLocks noGrp="1"/>
          </p:cNvSpPr>
          <p:nvPr>
            <p:ph type="title"/>
          </p:nvPr>
        </p:nvSpPr>
        <p:spPr/>
        <p:txBody>
          <a:bodyPr/>
          <a:lstStyle/>
          <a:p>
            <a:r>
              <a:rPr lang="en-US" dirty="0"/>
              <a:t>Structs with Member Functions</a:t>
            </a:r>
          </a:p>
        </p:txBody>
      </p:sp>
      <p:sp>
        <p:nvSpPr>
          <p:cNvPr id="3" name="Content Placeholder 2">
            <a:extLst>
              <a:ext uri="{FF2B5EF4-FFF2-40B4-BE49-F238E27FC236}">
                <a16:creationId xmlns:a16="http://schemas.microsoft.com/office/drawing/2014/main" id="{09246FEA-9295-4C48-BF08-E94DECC76C38}"/>
              </a:ext>
            </a:extLst>
          </p:cNvPr>
          <p:cNvSpPr>
            <a:spLocks noGrp="1"/>
          </p:cNvSpPr>
          <p:nvPr>
            <p:ph idx="1"/>
          </p:nvPr>
        </p:nvSpPr>
        <p:spPr>
          <a:xfrm>
            <a:off x="457200" y="1311591"/>
            <a:ext cx="8229600" cy="4525963"/>
          </a:xfrm>
        </p:spPr>
        <p:txBody>
          <a:bodyPr/>
          <a:lstStyle/>
          <a:p>
            <a:r>
              <a:rPr lang="en-US" dirty="0"/>
              <a:t>To implement </a:t>
            </a:r>
            <a:r>
              <a:rPr lang="en-US" dirty="0">
                <a:hlinkClick r:id="rId2" action="ppaction://hlinksldjump"/>
              </a:rPr>
              <a:t>Function 3</a:t>
            </a:r>
            <a:r>
              <a:rPr lang="en-US" dirty="0"/>
              <a:t> as a member function of Circle:</a:t>
            </a:r>
          </a:p>
          <a:p>
            <a:endParaRPr lang="en-US" dirty="0"/>
          </a:p>
        </p:txBody>
      </p:sp>
      <p:sp>
        <p:nvSpPr>
          <p:cNvPr id="4" name="Slide Number Placeholder 3">
            <a:extLst>
              <a:ext uri="{FF2B5EF4-FFF2-40B4-BE49-F238E27FC236}">
                <a16:creationId xmlns:a16="http://schemas.microsoft.com/office/drawing/2014/main" id="{FC6AAE29-6C8B-494F-A0ED-0ACA9ED5A22D}"/>
              </a:ext>
            </a:extLst>
          </p:cNvPr>
          <p:cNvSpPr>
            <a:spLocks noGrp="1"/>
          </p:cNvSpPr>
          <p:nvPr>
            <p:ph type="sldNum" sz="quarter" idx="12"/>
          </p:nvPr>
        </p:nvSpPr>
        <p:spPr/>
        <p:txBody>
          <a:bodyPr/>
          <a:lstStyle/>
          <a:p>
            <a:fld id="{A2D5F323-9395-A24C-8003-89F99F5948AE}" type="slidenum">
              <a:rPr lang="en-US" smtClean="0"/>
              <a:pPr/>
              <a:t>35</a:t>
            </a:fld>
            <a:endParaRPr lang="en-US" dirty="0"/>
          </a:p>
        </p:txBody>
      </p:sp>
      <p:sp>
        <p:nvSpPr>
          <p:cNvPr id="5" name="Rectangle 4">
            <a:extLst>
              <a:ext uri="{FF2B5EF4-FFF2-40B4-BE49-F238E27FC236}">
                <a16:creationId xmlns:a16="http://schemas.microsoft.com/office/drawing/2014/main" id="{D8D38DD8-9E3A-D049-8DBE-9BE463045CA1}"/>
              </a:ext>
            </a:extLst>
          </p:cNvPr>
          <p:cNvSpPr/>
          <p:nvPr/>
        </p:nvSpPr>
        <p:spPr>
          <a:xfrm>
            <a:off x="625994" y="1893954"/>
            <a:ext cx="5993307" cy="47584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struct</a:t>
            </a:r>
            <a:r>
              <a:rPr lang="en-US" sz="1600" b="1"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Circle {</a:t>
            </a:r>
          </a:p>
          <a:p>
            <a:r>
              <a:rPr lang="en-US" sz="1600" dirty="0">
                <a:solidFill>
                  <a:schemeClr val="tx1"/>
                </a:solidFill>
                <a:latin typeface="Consolas" charset="0"/>
                <a:ea typeface="Consolas" charset="0"/>
                <a:cs typeface="Consolas" charset="0"/>
              </a:rPr>
              <a:t>    double x, y;</a:t>
            </a:r>
          </a:p>
          <a:p>
            <a:r>
              <a:rPr lang="en-US" sz="1600" dirty="0">
                <a:solidFill>
                  <a:schemeClr val="tx1"/>
                </a:solidFill>
                <a:latin typeface="Consolas" charset="0"/>
                <a:ea typeface="Consolas" charset="0"/>
                <a:cs typeface="Consolas" charset="0"/>
              </a:rPr>
              <a:t>    double r;</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cs typeface="Consolas" charset="0"/>
              </a:rPr>
              <a:t>double Area();</a:t>
            </a:r>
          </a:p>
          <a:p>
            <a:r>
              <a:rPr lang="en-US" sz="1600" dirty="0">
                <a:solidFill>
                  <a:schemeClr val="tx1"/>
                </a:solidFill>
                <a:latin typeface="Consolas" charset="0"/>
                <a:cs typeface="Consolas" charset="0"/>
              </a:rPr>
              <a:t>    void </a:t>
            </a:r>
            <a:r>
              <a:rPr lang="en-US" sz="1600" dirty="0" err="1">
                <a:solidFill>
                  <a:schemeClr val="tx1"/>
                </a:solidFill>
                <a:latin typeface="Consolas" charset="0"/>
                <a:cs typeface="Consolas" charset="0"/>
              </a:rPr>
              <a:t>EnlargeCircle</a:t>
            </a:r>
            <a:r>
              <a:rPr lang="en-US" sz="1600" dirty="0">
                <a:solidFill>
                  <a:schemeClr val="tx1"/>
                </a:solidFill>
                <a:latin typeface="Consolas" charset="0"/>
                <a:cs typeface="Consolas" charset="0"/>
              </a:rPr>
              <a:t>(double </a:t>
            </a:r>
            <a:r>
              <a:rPr lang="en-US" sz="1600" dirty="0" err="1">
                <a:solidFill>
                  <a:schemeClr val="tx1"/>
                </a:solidFill>
                <a:latin typeface="Consolas" charset="0"/>
                <a:cs typeface="Consolas" charset="0"/>
              </a:rPr>
              <a:t>radius_to_add</a:t>
            </a:r>
            <a:r>
              <a:rPr lang="en-US" sz="1600" dirty="0">
                <a:solidFill>
                  <a:schemeClr val="tx1"/>
                </a:solidFill>
                <a:latin typeface="Consolas" charset="0"/>
                <a:cs typeface="Consolas" charset="0"/>
              </a:rPr>
              <a:t>) {</a:t>
            </a:r>
          </a:p>
          <a:p>
            <a:r>
              <a:rPr lang="en-US" sz="1600" dirty="0">
                <a:solidFill>
                  <a:schemeClr val="tx1"/>
                </a:solidFill>
                <a:latin typeface="Consolas" charset="0"/>
                <a:cs typeface="Consolas" charset="0"/>
              </a:rPr>
              <a:t>        r += </a:t>
            </a:r>
            <a:r>
              <a:rPr lang="en-US" sz="1600" dirty="0" err="1">
                <a:solidFill>
                  <a:schemeClr val="tx1"/>
                </a:solidFill>
                <a:latin typeface="Consolas" charset="0"/>
                <a:cs typeface="Consolas" charset="0"/>
              </a:rPr>
              <a:t>radius_to_add</a:t>
            </a:r>
            <a:r>
              <a:rPr lang="en-US" sz="1600" dirty="0">
                <a:solidFill>
                  <a:schemeClr val="tx1"/>
                </a:solidFill>
                <a:latin typeface="Consolas" charset="0"/>
                <a:cs typeface="Consolas" charset="0"/>
              </a:rPr>
              <a:t>;</a:t>
            </a:r>
          </a:p>
          <a:p>
            <a:r>
              <a:rPr lang="en-US" sz="1600" dirty="0">
                <a:solidFill>
                  <a:schemeClr val="tx1"/>
                </a:solidFill>
                <a:latin typeface="Consolas" charset="0"/>
                <a:cs typeface="Consolas" charset="0"/>
              </a:rPr>
              <a:t>    };</a:t>
            </a:r>
          </a:p>
          <a:p>
            <a:endParaRPr lang="en-US" sz="1600" dirty="0">
              <a:solidFill>
                <a:schemeClr val="accent6">
                  <a:lumMod val="75000"/>
                </a:schemeClr>
              </a:solidFill>
              <a:latin typeface="Consolas" charset="0"/>
              <a:cs typeface="Consolas" charset="0"/>
            </a:endParaRPr>
          </a:p>
          <a:p>
            <a:r>
              <a:rPr lang="en-US" sz="1600" dirty="0">
                <a:solidFill>
                  <a:schemeClr val="accent6">
                    <a:lumMod val="75000"/>
                  </a:schemeClr>
                </a:solidFill>
                <a:latin typeface="Consolas" charset="0"/>
                <a:cs typeface="Consolas" charset="0"/>
              </a:rPr>
              <a:t>    bool </a:t>
            </a:r>
            <a:r>
              <a:rPr lang="en-US" sz="1600" dirty="0" err="1">
                <a:solidFill>
                  <a:schemeClr val="accent6">
                    <a:lumMod val="75000"/>
                  </a:schemeClr>
                </a:solidFill>
                <a:latin typeface="Consolas" charset="0"/>
                <a:cs typeface="Consolas" charset="0"/>
              </a:rPr>
              <a:t>IsOverlap</a:t>
            </a:r>
            <a:r>
              <a:rPr lang="en-US" sz="1600" dirty="0">
                <a:solidFill>
                  <a:schemeClr val="accent6">
                    <a:lumMod val="75000"/>
                  </a:schemeClr>
                </a:solidFill>
                <a:latin typeface="Consolas" charset="0"/>
                <a:cs typeface="Consolas" charset="0"/>
              </a:rPr>
              <a:t>(Circle c); </a:t>
            </a:r>
          </a:p>
          <a:p>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cs typeface="Consolas" charset="0"/>
              </a:rPr>
              <a:t>bool Circle::</a:t>
            </a:r>
            <a:r>
              <a:rPr lang="en-US" sz="1600" dirty="0" err="1">
                <a:solidFill>
                  <a:schemeClr val="accent6">
                    <a:lumMod val="75000"/>
                  </a:schemeClr>
                </a:solidFill>
                <a:latin typeface="Consolas" charset="0"/>
                <a:cs typeface="Consolas" charset="0"/>
              </a:rPr>
              <a:t>IsOverlap</a:t>
            </a:r>
            <a:r>
              <a:rPr lang="en-US" sz="1600" dirty="0">
                <a:solidFill>
                  <a:schemeClr val="accent6">
                    <a:lumMod val="75000"/>
                  </a:schemeClr>
                </a:solidFill>
                <a:latin typeface="Consolas" charset="0"/>
                <a:cs typeface="Consolas" charset="0"/>
              </a:rPr>
              <a:t>(Circle c) {</a:t>
            </a:r>
          </a:p>
          <a:p>
            <a:r>
              <a:rPr lang="en-US" sz="1600" dirty="0">
                <a:solidFill>
                  <a:schemeClr val="accent6">
                    <a:lumMod val="75000"/>
                  </a:schemeClr>
                </a:solidFill>
                <a:latin typeface="Consolas" charset="0"/>
                <a:cs typeface="Consolas" charset="0"/>
              </a:rPr>
              <a:t>    double dx = x - </a:t>
            </a:r>
            <a:r>
              <a:rPr lang="en-US" sz="1600" dirty="0" err="1">
                <a:solidFill>
                  <a:schemeClr val="accent6">
                    <a:lumMod val="75000"/>
                  </a:schemeClr>
                </a:solidFill>
                <a:latin typeface="Consolas" charset="0"/>
                <a:cs typeface="Consolas" charset="0"/>
              </a:rPr>
              <a:t>c.x</a:t>
            </a:r>
            <a:r>
              <a:rPr lang="en-US" sz="1600" dirty="0">
                <a:solidFill>
                  <a:schemeClr val="accent6">
                    <a:lumMod val="75000"/>
                  </a:schemeClr>
                </a:solidFill>
                <a:latin typeface="Consolas" charset="0"/>
                <a:cs typeface="Consolas" charset="0"/>
              </a:rPr>
              <a:t>;</a:t>
            </a:r>
          </a:p>
          <a:p>
            <a:r>
              <a:rPr lang="en-US" sz="1600" dirty="0">
                <a:solidFill>
                  <a:schemeClr val="accent6">
                    <a:lumMod val="75000"/>
                  </a:schemeClr>
                </a:solidFill>
                <a:latin typeface="Consolas" charset="0"/>
                <a:cs typeface="Consolas" charset="0"/>
              </a:rPr>
              <a:t>    double </a:t>
            </a:r>
            <a:r>
              <a:rPr lang="en-US" sz="1600" dirty="0" err="1">
                <a:solidFill>
                  <a:schemeClr val="accent6">
                    <a:lumMod val="75000"/>
                  </a:schemeClr>
                </a:solidFill>
                <a:latin typeface="Consolas" charset="0"/>
                <a:cs typeface="Consolas" charset="0"/>
              </a:rPr>
              <a:t>dy</a:t>
            </a:r>
            <a:r>
              <a:rPr lang="en-US" sz="1600" dirty="0">
                <a:solidFill>
                  <a:schemeClr val="accent6">
                    <a:lumMod val="75000"/>
                  </a:schemeClr>
                </a:solidFill>
                <a:latin typeface="Consolas" charset="0"/>
                <a:cs typeface="Consolas" charset="0"/>
              </a:rPr>
              <a:t> = y - </a:t>
            </a:r>
            <a:r>
              <a:rPr lang="en-US" sz="1600" dirty="0" err="1">
                <a:solidFill>
                  <a:schemeClr val="accent6">
                    <a:lumMod val="75000"/>
                  </a:schemeClr>
                </a:solidFill>
                <a:latin typeface="Consolas" charset="0"/>
                <a:cs typeface="Consolas" charset="0"/>
              </a:rPr>
              <a:t>c.y</a:t>
            </a:r>
            <a:r>
              <a:rPr lang="en-US" sz="1600" dirty="0">
                <a:solidFill>
                  <a:schemeClr val="accent6">
                    <a:lumMod val="75000"/>
                  </a:schemeClr>
                </a:solidFill>
                <a:latin typeface="Consolas" charset="0"/>
                <a:cs typeface="Consolas" charset="0"/>
              </a:rPr>
              <a:t>;</a:t>
            </a:r>
          </a:p>
          <a:p>
            <a:r>
              <a:rPr lang="en-US" sz="1600" dirty="0">
                <a:solidFill>
                  <a:schemeClr val="accent6">
                    <a:lumMod val="75000"/>
                  </a:schemeClr>
                </a:solidFill>
                <a:latin typeface="Consolas" charset="0"/>
                <a:cs typeface="Consolas" charset="0"/>
              </a:rPr>
              <a:t>	double </a:t>
            </a:r>
            <a:r>
              <a:rPr lang="en-US" sz="1600" dirty="0" err="1">
                <a:solidFill>
                  <a:schemeClr val="accent6">
                    <a:lumMod val="75000"/>
                  </a:schemeClr>
                </a:solidFill>
                <a:latin typeface="Consolas" charset="0"/>
                <a:cs typeface="Consolas" charset="0"/>
              </a:rPr>
              <a:t>centre_dist</a:t>
            </a:r>
            <a:r>
              <a:rPr lang="en-US" sz="1600" dirty="0">
                <a:solidFill>
                  <a:schemeClr val="accent6">
                    <a:lumMod val="75000"/>
                  </a:schemeClr>
                </a:solidFill>
                <a:latin typeface="Consolas" charset="0"/>
                <a:cs typeface="Consolas" charset="0"/>
              </a:rPr>
              <a:t> = sqrt(dx*dx + </a:t>
            </a:r>
            <a:r>
              <a:rPr lang="en-US" sz="1600" dirty="0" err="1">
                <a:solidFill>
                  <a:schemeClr val="accent6">
                    <a:lumMod val="75000"/>
                  </a:schemeClr>
                </a:solidFill>
                <a:latin typeface="Consolas" charset="0"/>
                <a:cs typeface="Consolas" charset="0"/>
              </a:rPr>
              <a:t>dy</a:t>
            </a:r>
            <a:r>
              <a:rPr lang="en-US" sz="1600" dirty="0">
                <a:solidFill>
                  <a:schemeClr val="accent6">
                    <a:lumMod val="75000"/>
                  </a:schemeClr>
                </a:solidFill>
                <a:latin typeface="Consolas" charset="0"/>
                <a:cs typeface="Consolas" charset="0"/>
              </a:rPr>
              <a:t>*</a:t>
            </a:r>
            <a:r>
              <a:rPr lang="en-US" sz="1600" dirty="0" err="1">
                <a:solidFill>
                  <a:schemeClr val="accent6">
                    <a:lumMod val="75000"/>
                  </a:schemeClr>
                </a:solidFill>
                <a:latin typeface="Consolas" charset="0"/>
                <a:cs typeface="Consolas" charset="0"/>
              </a:rPr>
              <a:t>dy</a:t>
            </a:r>
            <a:r>
              <a:rPr lang="en-US" sz="1600" dirty="0">
                <a:solidFill>
                  <a:schemeClr val="accent6">
                    <a:lumMod val="75000"/>
                  </a:schemeClr>
                </a:solidFill>
                <a:latin typeface="Consolas" charset="0"/>
                <a:cs typeface="Consolas" charset="0"/>
              </a:rPr>
              <a:t>);</a:t>
            </a:r>
          </a:p>
          <a:p>
            <a:r>
              <a:rPr lang="en-US" sz="1600" dirty="0">
                <a:solidFill>
                  <a:schemeClr val="accent6">
                    <a:lumMod val="75000"/>
                  </a:schemeClr>
                </a:solidFill>
                <a:latin typeface="Consolas" charset="0"/>
                <a:cs typeface="Consolas" charset="0"/>
              </a:rPr>
              <a:t>    return (</a:t>
            </a:r>
            <a:r>
              <a:rPr lang="en-US" sz="1600" dirty="0" err="1">
                <a:solidFill>
                  <a:schemeClr val="accent6">
                    <a:lumMod val="75000"/>
                  </a:schemeClr>
                </a:solidFill>
                <a:latin typeface="Consolas" charset="0"/>
                <a:cs typeface="Consolas" charset="0"/>
              </a:rPr>
              <a:t>centre_dist</a:t>
            </a:r>
            <a:r>
              <a:rPr lang="en-US" sz="1600" dirty="0">
                <a:solidFill>
                  <a:schemeClr val="accent6">
                    <a:lumMod val="75000"/>
                  </a:schemeClr>
                </a:solidFill>
                <a:latin typeface="Consolas" charset="0"/>
                <a:cs typeface="Consolas" charset="0"/>
              </a:rPr>
              <a:t> &lt;= (r + </a:t>
            </a:r>
            <a:r>
              <a:rPr lang="en-US" sz="1600" dirty="0" err="1">
                <a:solidFill>
                  <a:schemeClr val="accent6">
                    <a:lumMod val="75000"/>
                  </a:schemeClr>
                </a:solidFill>
                <a:latin typeface="Consolas" charset="0"/>
                <a:cs typeface="Consolas" charset="0"/>
              </a:rPr>
              <a:t>c.r</a:t>
            </a:r>
            <a:r>
              <a:rPr lang="en-US" sz="1600" dirty="0">
                <a:solidFill>
                  <a:schemeClr val="accent6">
                    <a:lumMod val="75000"/>
                  </a:schemeClr>
                </a:solidFill>
                <a:latin typeface="Consolas" charset="0"/>
                <a:cs typeface="Consolas" charset="0"/>
              </a:rPr>
              <a:t>));</a:t>
            </a:r>
          </a:p>
          <a:p>
            <a:r>
              <a:rPr lang="en-US" sz="1600" dirty="0">
                <a:solidFill>
                  <a:schemeClr val="accent6">
                    <a:lumMod val="75000"/>
                  </a:schemeClr>
                </a:solidFill>
                <a:latin typeface="Consolas" charset="0"/>
                <a:cs typeface="Consolas" charset="0"/>
              </a:rPr>
              <a:t>}</a:t>
            </a:r>
          </a:p>
        </p:txBody>
      </p:sp>
      <p:sp>
        <p:nvSpPr>
          <p:cNvPr id="7" name="Rounded Rectangle 6">
            <a:extLst>
              <a:ext uri="{FF2B5EF4-FFF2-40B4-BE49-F238E27FC236}">
                <a16:creationId xmlns:a16="http://schemas.microsoft.com/office/drawing/2014/main" id="{E40720A5-BDD9-F240-BDA6-1423AB558AFE}"/>
              </a:ext>
            </a:extLst>
          </p:cNvPr>
          <p:cNvSpPr/>
          <p:nvPr/>
        </p:nvSpPr>
        <p:spPr>
          <a:xfrm>
            <a:off x="5786481" y="4120309"/>
            <a:ext cx="2900319" cy="92541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Check if this circle (i.e., the circle whose member function is called) overlaps with the input circle c</a:t>
            </a:r>
          </a:p>
        </p:txBody>
      </p:sp>
      <p:cxnSp>
        <p:nvCxnSpPr>
          <p:cNvPr id="8" name="Straight Arrow Connector 7">
            <a:extLst>
              <a:ext uri="{FF2B5EF4-FFF2-40B4-BE49-F238E27FC236}">
                <a16:creationId xmlns:a16="http://schemas.microsoft.com/office/drawing/2014/main" id="{2389108D-EDDB-124A-AE2A-71E212A3B532}"/>
              </a:ext>
            </a:extLst>
          </p:cNvPr>
          <p:cNvCxnSpPr>
            <a:cxnSpLocks/>
            <a:stCxn id="7" idx="1"/>
          </p:cNvCxnSpPr>
          <p:nvPr/>
        </p:nvCxnSpPr>
        <p:spPr>
          <a:xfrm flipH="1" flipV="1">
            <a:off x="3999123" y="4395730"/>
            <a:ext cx="1787358" cy="18728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2" name="Rectangle 11">
            <a:extLst>
              <a:ext uri="{FF2B5EF4-FFF2-40B4-BE49-F238E27FC236}">
                <a16:creationId xmlns:a16="http://schemas.microsoft.com/office/drawing/2014/main" id="{34D585AD-7A5A-7046-93C6-ED4CE9628310}"/>
              </a:ext>
            </a:extLst>
          </p:cNvPr>
          <p:cNvSpPr/>
          <p:nvPr/>
        </p:nvSpPr>
        <p:spPr>
          <a:xfrm>
            <a:off x="6619301" y="6171684"/>
            <a:ext cx="1850186" cy="369332"/>
          </a:xfrm>
          <a:prstGeom prst="rect">
            <a:avLst/>
          </a:prstGeom>
          <a:noFill/>
        </p:spPr>
        <p:txBody>
          <a:bodyPr wrap="none" rtlCol="0">
            <a:spAutoFit/>
          </a:bodyPr>
          <a:lstStyle/>
          <a:p>
            <a:r>
              <a:rPr lang="en-US" dirty="0" err="1">
                <a:latin typeface="Avenir Next Condensed" charset="0"/>
              </a:rPr>
              <a:t>circle_structfunc.cpp</a:t>
            </a:r>
            <a:endParaRPr lang="en-US" dirty="0">
              <a:latin typeface="Avenir Next Condensed" charset="0"/>
            </a:endParaRPr>
          </a:p>
        </p:txBody>
      </p:sp>
    </p:spTree>
    <p:extLst>
      <p:ext uri="{BB962C8B-B14F-4D97-AF65-F5344CB8AC3E}">
        <p14:creationId xmlns:p14="http://schemas.microsoft.com/office/powerpoint/2010/main" val="114957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32B0-8031-274A-A802-9C58521505E3}"/>
              </a:ext>
            </a:extLst>
          </p:cNvPr>
          <p:cNvSpPr>
            <a:spLocks noGrp="1"/>
          </p:cNvSpPr>
          <p:nvPr>
            <p:ph type="title"/>
          </p:nvPr>
        </p:nvSpPr>
        <p:spPr/>
        <p:txBody>
          <a:bodyPr/>
          <a:lstStyle/>
          <a:p>
            <a:r>
              <a:rPr lang="en-US" dirty="0"/>
              <a:t>Structs with Member Functions</a:t>
            </a:r>
          </a:p>
        </p:txBody>
      </p:sp>
      <p:sp>
        <p:nvSpPr>
          <p:cNvPr id="3" name="Content Placeholder 2">
            <a:extLst>
              <a:ext uri="{FF2B5EF4-FFF2-40B4-BE49-F238E27FC236}">
                <a16:creationId xmlns:a16="http://schemas.microsoft.com/office/drawing/2014/main" id="{595C4BBE-381C-464A-88D6-DB9AE0B46E9B}"/>
              </a:ext>
            </a:extLst>
          </p:cNvPr>
          <p:cNvSpPr>
            <a:spLocks noGrp="1"/>
          </p:cNvSpPr>
          <p:nvPr>
            <p:ph idx="1"/>
          </p:nvPr>
        </p:nvSpPr>
        <p:spPr/>
        <p:txBody>
          <a:bodyPr/>
          <a:lstStyle/>
          <a:p>
            <a:r>
              <a:rPr lang="en-US" dirty="0"/>
              <a:t>Example use of the three member functions</a:t>
            </a:r>
          </a:p>
        </p:txBody>
      </p:sp>
      <p:sp>
        <p:nvSpPr>
          <p:cNvPr id="4" name="Slide Number Placeholder 3">
            <a:extLst>
              <a:ext uri="{FF2B5EF4-FFF2-40B4-BE49-F238E27FC236}">
                <a16:creationId xmlns:a16="http://schemas.microsoft.com/office/drawing/2014/main" id="{DBDEB697-D5E3-7F43-A005-4A0E4BF5AA7C}"/>
              </a:ext>
            </a:extLst>
          </p:cNvPr>
          <p:cNvSpPr>
            <a:spLocks noGrp="1"/>
          </p:cNvSpPr>
          <p:nvPr>
            <p:ph type="sldNum" sz="quarter" idx="12"/>
          </p:nvPr>
        </p:nvSpPr>
        <p:spPr/>
        <p:txBody>
          <a:bodyPr/>
          <a:lstStyle/>
          <a:p>
            <a:fld id="{A2D5F323-9395-A24C-8003-89F99F5948AE}" type="slidenum">
              <a:rPr lang="en-US" smtClean="0"/>
              <a:pPr/>
              <a:t>36</a:t>
            </a:fld>
            <a:endParaRPr lang="en-US" dirty="0"/>
          </a:p>
        </p:txBody>
      </p:sp>
      <p:sp>
        <p:nvSpPr>
          <p:cNvPr id="5" name="Rectangle 4">
            <a:extLst>
              <a:ext uri="{FF2B5EF4-FFF2-40B4-BE49-F238E27FC236}">
                <a16:creationId xmlns:a16="http://schemas.microsoft.com/office/drawing/2014/main" id="{7C93189F-ACBB-DC45-B1C7-A2C8805265E2}"/>
              </a:ext>
            </a:extLst>
          </p:cNvPr>
          <p:cNvSpPr/>
          <p:nvPr/>
        </p:nvSpPr>
        <p:spPr>
          <a:xfrm>
            <a:off x="801935" y="2218139"/>
            <a:ext cx="7670036" cy="390802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cs typeface="Consolas" charset="0"/>
              </a:rPr>
              <a:t>int main() {</a:t>
            </a:r>
          </a:p>
          <a:p>
            <a:endParaRPr lang="en-US" sz="1600" dirty="0">
              <a:latin typeface="Consolas" charset="0"/>
              <a:cs typeface="Consolas" charset="0"/>
            </a:endParaRPr>
          </a:p>
          <a:p>
            <a:r>
              <a:rPr lang="en-US" sz="1600" dirty="0">
                <a:latin typeface="Consolas" charset="0"/>
                <a:cs typeface="Consolas" charset="0"/>
              </a:rPr>
              <a:t>    Circle p = {1,1,2}, q = {2,2,1};</a:t>
            </a:r>
          </a:p>
          <a:p>
            <a:endParaRPr lang="en-US" sz="1600" dirty="0">
              <a:latin typeface="Consolas" charset="0"/>
              <a:cs typeface="Consolas" charset="0"/>
            </a:endParaRPr>
          </a:p>
          <a:p>
            <a:r>
              <a:rPr lang="en-US" sz="1600" dirty="0">
                <a:latin typeface="Consolas" charset="0"/>
                <a:cs typeface="Consolas" charset="0"/>
              </a:rPr>
              <a:t>    </a:t>
            </a:r>
            <a:r>
              <a:rPr lang="en-US" sz="1600" dirty="0" err="1">
                <a:solidFill>
                  <a:schemeClr val="accent6">
                    <a:lumMod val="75000"/>
                  </a:schemeClr>
                </a:solidFill>
                <a:latin typeface="Consolas" charset="0"/>
                <a:cs typeface="Consolas" charset="0"/>
              </a:rPr>
              <a:t>p.EnlargeCircle</a:t>
            </a:r>
            <a:r>
              <a:rPr lang="en-US" sz="1600" dirty="0">
                <a:solidFill>
                  <a:schemeClr val="accent6">
                    <a:lumMod val="75000"/>
                  </a:schemeClr>
                </a:solidFill>
                <a:latin typeface="Consolas" charset="0"/>
                <a:cs typeface="Consolas" charset="0"/>
              </a:rPr>
              <a:t>(5)</a:t>
            </a:r>
            <a:r>
              <a:rPr lang="en-US" sz="1600" dirty="0">
                <a:latin typeface="Consolas" charset="0"/>
                <a:cs typeface="Consolas" charset="0"/>
              </a:rPr>
              <a:t>;</a:t>
            </a:r>
          </a:p>
          <a:p>
            <a:r>
              <a:rPr lang="en-US" sz="1600" dirty="0">
                <a:latin typeface="Consolas" charset="0"/>
                <a:cs typeface="Consolas" charset="0"/>
              </a:rPr>
              <a:t>    </a:t>
            </a:r>
            <a:r>
              <a:rPr lang="en-US" sz="1600" dirty="0" err="1">
                <a:latin typeface="Consolas" charset="0"/>
                <a:cs typeface="Consolas" charset="0"/>
              </a:rPr>
              <a:t>cout</a:t>
            </a:r>
            <a:r>
              <a:rPr lang="en-US" sz="1600" dirty="0">
                <a:latin typeface="Consolas" charset="0"/>
                <a:cs typeface="Consolas" charset="0"/>
              </a:rPr>
              <a:t> &lt;&lt; "new radius of p: " &lt;&lt; </a:t>
            </a:r>
            <a:r>
              <a:rPr lang="en-US" sz="1600" dirty="0" err="1">
                <a:latin typeface="Consolas" charset="0"/>
                <a:cs typeface="Consolas" charset="0"/>
              </a:rPr>
              <a:t>p.r</a:t>
            </a:r>
            <a:r>
              <a:rPr lang="en-US" sz="1600" dirty="0">
                <a:latin typeface="Consolas" charset="0"/>
                <a:cs typeface="Consolas" charset="0"/>
              </a:rPr>
              <a:t> &lt;&lt; </a:t>
            </a:r>
            <a:r>
              <a:rPr lang="en-US" sz="1600" dirty="0" err="1">
                <a:latin typeface="Consolas" charset="0"/>
                <a:cs typeface="Consolas" charset="0"/>
              </a:rPr>
              <a:t>endl</a:t>
            </a:r>
            <a:r>
              <a:rPr lang="en-US" sz="1600" dirty="0">
                <a:latin typeface="Consolas" charset="0"/>
                <a:cs typeface="Consolas" charset="0"/>
              </a:rPr>
              <a:t>;</a:t>
            </a:r>
          </a:p>
          <a:p>
            <a:endParaRPr lang="en-US" sz="1600" dirty="0">
              <a:latin typeface="Consolas" charset="0"/>
              <a:cs typeface="Consolas" charset="0"/>
            </a:endParaRPr>
          </a:p>
          <a:p>
            <a:r>
              <a:rPr lang="en-US" sz="1600" dirty="0">
                <a:latin typeface="Consolas" charset="0"/>
                <a:cs typeface="Consolas" charset="0"/>
              </a:rPr>
              <a:t>    </a:t>
            </a:r>
            <a:r>
              <a:rPr lang="en-US" sz="1600" dirty="0" err="1">
                <a:latin typeface="Consolas" charset="0"/>
                <a:cs typeface="Consolas" charset="0"/>
              </a:rPr>
              <a:t>cout</a:t>
            </a:r>
            <a:r>
              <a:rPr lang="en-US" sz="1600" dirty="0">
                <a:latin typeface="Consolas" charset="0"/>
                <a:cs typeface="Consolas" charset="0"/>
              </a:rPr>
              <a:t> &lt;&lt; "area of q: " &lt;&lt; </a:t>
            </a:r>
            <a:r>
              <a:rPr lang="en-US" sz="1600" dirty="0" err="1">
                <a:solidFill>
                  <a:schemeClr val="accent6">
                    <a:lumMod val="75000"/>
                  </a:schemeClr>
                </a:solidFill>
                <a:latin typeface="Consolas" charset="0"/>
                <a:cs typeface="Consolas" charset="0"/>
              </a:rPr>
              <a:t>q.Area</a:t>
            </a:r>
            <a:r>
              <a:rPr lang="en-US" sz="1600" dirty="0">
                <a:solidFill>
                  <a:schemeClr val="accent6">
                    <a:lumMod val="75000"/>
                  </a:schemeClr>
                </a:solidFill>
                <a:latin typeface="Consolas" charset="0"/>
                <a:cs typeface="Consolas" charset="0"/>
              </a:rPr>
              <a:t>()</a:t>
            </a:r>
            <a:r>
              <a:rPr lang="en-US" sz="1600" dirty="0">
                <a:latin typeface="Consolas" charset="0"/>
                <a:cs typeface="Consolas" charset="0"/>
              </a:rPr>
              <a:t> &lt;&lt; </a:t>
            </a:r>
            <a:r>
              <a:rPr lang="en-US" sz="1600" dirty="0" err="1">
                <a:latin typeface="Consolas" charset="0"/>
                <a:cs typeface="Consolas" charset="0"/>
              </a:rPr>
              <a:t>endl</a:t>
            </a:r>
            <a:r>
              <a:rPr lang="en-US" sz="1600" dirty="0">
                <a:latin typeface="Consolas" charset="0"/>
                <a:cs typeface="Consolas" charset="0"/>
              </a:rPr>
              <a:t>;</a:t>
            </a:r>
          </a:p>
          <a:p>
            <a:endParaRPr lang="en-US" sz="1600" dirty="0">
              <a:latin typeface="Consolas" charset="0"/>
              <a:cs typeface="Consolas" charset="0"/>
            </a:endParaRPr>
          </a:p>
          <a:p>
            <a:r>
              <a:rPr lang="en-US" sz="1600" dirty="0">
                <a:latin typeface="Consolas" charset="0"/>
                <a:cs typeface="Consolas" charset="0"/>
              </a:rPr>
              <a:t>    </a:t>
            </a:r>
            <a:r>
              <a:rPr lang="en-US" sz="1600" dirty="0" err="1">
                <a:latin typeface="Consolas" charset="0"/>
                <a:cs typeface="Consolas" charset="0"/>
              </a:rPr>
              <a:t>cout</a:t>
            </a:r>
            <a:r>
              <a:rPr lang="en-US" sz="1600" dirty="0">
                <a:latin typeface="Consolas" charset="0"/>
                <a:cs typeface="Consolas" charset="0"/>
              </a:rPr>
              <a:t> &lt;&lt; "p and q overlap? " &lt;&lt; </a:t>
            </a:r>
            <a:br>
              <a:rPr lang="en-US" sz="1600" dirty="0">
                <a:latin typeface="Consolas" charset="0"/>
                <a:cs typeface="Consolas" charset="0"/>
              </a:rPr>
            </a:br>
            <a:r>
              <a:rPr lang="en-US" sz="1600" dirty="0">
                <a:latin typeface="Consolas" charset="0"/>
                <a:cs typeface="Consolas" charset="0"/>
              </a:rPr>
              <a:t>            (</a:t>
            </a:r>
            <a:r>
              <a:rPr lang="en-US" sz="1600" dirty="0" err="1">
                <a:solidFill>
                  <a:schemeClr val="accent6">
                    <a:lumMod val="75000"/>
                  </a:schemeClr>
                </a:solidFill>
                <a:latin typeface="Consolas" charset="0"/>
                <a:cs typeface="Consolas" charset="0"/>
              </a:rPr>
              <a:t>p.IsOverlap</a:t>
            </a:r>
            <a:r>
              <a:rPr lang="en-US" sz="1600" dirty="0">
                <a:solidFill>
                  <a:schemeClr val="accent6">
                    <a:lumMod val="75000"/>
                  </a:schemeClr>
                </a:solidFill>
                <a:latin typeface="Consolas" charset="0"/>
                <a:cs typeface="Consolas" charset="0"/>
              </a:rPr>
              <a:t>(q)</a:t>
            </a:r>
            <a:r>
              <a:rPr lang="en-US" sz="1600" dirty="0">
                <a:latin typeface="Consolas" charset="0"/>
                <a:cs typeface="Consolas" charset="0"/>
              </a:rPr>
              <a:t> ? "Yes" : "No") &lt;&lt; </a:t>
            </a:r>
            <a:r>
              <a:rPr lang="en-US" sz="1600" dirty="0" err="1">
                <a:latin typeface="Consolas" charset="0"/>
                <a:cs typeface="Consolas" charset="0"/>
              </a:rPr>
              <a:t>endl</a:t>
            </a:r>
            <a:r>
              <a:rPr lang="en-US" sz="1600" dirty="0">
                <a:latin typeface="Consolas" charset="0"/>
                <a:cs typeface="Consolas" charset="0"/>
              </a:rPr>
              <a:t>;</a:t>
            </a:r>
          </a:p>
          <a:p>
            <a:endParaRPr lang="en-US" sz="1600" dirty="0">
              <a:latin typeface="Consolas" charset="0"/>
              <a:cs typeface="Consolas" charset="0"/>
            </a:endParaRPr>
          </a:p>
          <a:p>
            <a:r>
              <a:rPr lang="en-US" sz="1600" dirty="0">
                <a:latin typeface="Consolas" charset="0"/>
                <a:cs typeface="Consolas" charset="0"/>
              </a:rPr>
              <a:t>    return 0;</a:t>
            </a:r>
          </a:p>
          <a:p>
            <a:r>
              <a:rPr lang="en-US" sz="1600" dirty="0">
                <a:latin typeface="Consolas" charset="0"/>
                <a:cs typeface="Consolas" charset="0"/>
              </a:rPr>
              <a:t>}</a:t>
            </a:r>
          </a:p>
        </p:txBody>
      </p:sp>
      <p:sp>
        <p:nvSpPr>
          <p:cNvPr id="7" name="Rounded Rectangle 6">
            <a:extLst>
              <a:ext uri="{FF2B5EF4-FFF2-40B4-BE49-F238E27FC236}">
                <a16:creationId xmlns:a16="http://schemas.microsoft.com/office/drawing/2014/main" id="{6DE19C65-13A9-7B43-81EE-6E1A5752BCDF}"/>
              </a:ext>
            </a:extLst>
          </p:cNvPr>
          <p:cNvSpPr/>
          <p:nvPr/>
        </p:nvSpPr>
        <p:spPr>
          <a:xfrm>
            <a:off x="5684705" y="2503584"/>
            <a:ext cx="2787266" cy="92541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Again we use the dot operator . to access the member functions of a structure</a:t>
            </a:r>
          </a:p>
        </p:txBody>
      </p:sp>
      <p:cxnSp>
        <p:nvCxnSpPr>
          <p:cNvPr id="8" name="Straight Arrow Connector 7">
            <a:extLst>
              <a:ext uri="{FF2B5EF4-FFF2-40B4-BE49-F238E27FC236}">
                <a16:creationId xmlns:a16="http://schemas.microsoft.com/office/drawing/2014/main" id="{7F9613C5-90D8-5846-95C1-12E508E4C461}"/>
              </a:ext>
            </a:extLst>
          </p:cNvPr>
          <p:cNvCxnSpPr>
            <a:cxnSpLocks/>
            <a:stCxn id="7" idx="1"/>
          </p:cNvCxnSpPr>
          <p:nvPr/>
        </p:nvCxnSpPr>
        <p:spPr>
          <a:xfrm flipH="1">
            <a:off x="4307595" y="2966292"/>
            <a:ext cx="1377110" cy="119808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Rectangle 14">
            <a:extLst>
              <a:ext uri="{FF2B5EF4-FFF2-40B4-BE49-F238E27FC236}">
                <a16:creationId xmlns:a16="http://schemas.microsoft.com/office/drawing/2014/main" id="{19237E63-8228-A44C-A074-A189F519F8F2}"/>
              </a:ext>
            </a:extLst>
          </p:cNvPr>
          <p:cNvSpPr/>
          <p:nvPr/>
        </p:nvSpPr>
        <p:spPr>
          <a:xfrm>
            <a:off x="740615" y="6169580"/>
            <a:ext cx="1850186" cy="369332"/>
          </a:xfrm>
          <a:prstGeom prst="rect">
            <a:avLst/>
          </a:prstGeom>
          <a:noFill/>
        </p:spPr>
        <p:txBody>
          <a:bodyPr wrap="none" rtlCol="0">
            <a:spAutoFit/>
          </a:bodyPr>
          <a:lstStyle/>
          <a:p>
            <a:r>
              <a:rPr lang="en-US" dirty="0" err="1">
                <a:latin typeface="Avenir Next Condensed" charset="0"/>
              </a:rPr>
              <a:t>circle_structfunc.cpp</a:t>
            </a:r>
            <a:endParaRPr lang="en-US" dirty="0">
              <a:latin typeface="Avenir Next Condensed" charset="0"/>
            </a:endParaRPr>
          </a:p>
        </p:txBody>
      </p:sp>
    </p:spTree>
    <p:extLst>
      <p:ext uri="{BB962C8B-B14F-4D97-AF65-F5344CB8AC3E}">
        <p14:creationId xmlns:p14="http://schemas.microsoft.com/office/powerpoint/2010/main" val="72510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Classes</a:t>
            </a:r>
          </a:p>
        </p:txBody>
      </p:sp>
      <p:sp>
        <p:nvSpPr>
          <p:cNvPr id="6" name="Text Placeholder 5"/>
          <p:cNvSpPr>
            <a:spLocks noGrp="1"/>
          </p:cNvSpPr>
          <p:nvPr>
            <p:ph type="body" idx="1"/>
          </p:nvPr>
        </p:nvSpPr>
        <p:spPr/>
        <p:txBody>
          <a:bodyPr/>
          <a:lstStyle/>
          <a:p>
            <a:r>
              <a:rPr lang="en-US" b="1" dirty="0">
                <a:solidFill>
                  <a:schemeClr val="accent5">
                    <a:lumMod val="75000"/>
                  </a:schemeClr>
                </a:solidFill>
              </a:rPr>
              <a:t>Important</a:t>
            </a:r>
            <a:r>
              <a:rPr lang="en-US" dirty="0">
                <a:solidFill>
                  <a:schemeClr val="accent5">
                    <a:lumMod val="75000"/>
                  </a:schemeClr>
                </a:solidFill>
              </a:rPr>
              <a:t>: This topic on “Classes” are optional but highly recommended. Students are not required to write code to implement a class at this stage, but it would be helpful if you can understand codes for class implementation.  </a:t>
            </a:r>
          </a:p>
        </p:txBody>
      </p:sp>
      <p:sp>
        <p:nvSpPr>
          <p:cNvPr id="4" name="Slide Number Placeholder 3"/>
          <p:cNvSpPr>
            <a:spLocks noGrp="1"/>
          </p:cNvSpPr>
          <p:nvPr>
            <p:ph type="sldNum" sz="quarter" idx="12"/>
          </p:nvPr>
        </p:nvSpPr>
        <p:spPr/>
        <p:txBody>
          <a:bodyPr/>
          <a:lstStyle/>
          <a:p>
            <a:fld id="{A2D5F323-9395-A24C-8003-89F99F5948AE}" type="slidenum">
              <a:rPr lang="en-US" smtClean="0"/>
              <a:pPr/>
              <a:t>37</a:t>
            </a:fld>
            <a:endParaRPr lang="en-US" dirty="0"/>
          </a:p>
        </p:txBody>
      </p:sp>
    </p:spTree>
    <p:extLst>
      <p:ext uri="{BB962C8B-B14F-4D97-AF65-F5344CB8AC3E}">
        <p14:creationId xmlns:p14="http://schemas.microsoft.com/office/powerpoint/2010/main" val="550802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Data Types</a:t>
            </a:r>
          </a:p>
        </p:txBody>
      </p:sp>
      <p:sp>
        <p:nvSpPr>
          <p:cNvPr id="3" name="Content Placeholder 2"/>
          <p:cNvSpPr>
            <a:spLocks noGrp="1"/>
          </p:cNvSpPr>
          <p:nvPr>
            <p:ph idx="1"/>
          </p:nvPr>
        </p:nvSpPr>
        <p:spPr/>
        <p:txBody>
          <a:bodyPr>
            <a:normAutofit/>
          </a:bodyPr>
          <a:lstStyle/>
          <a:p>
            <a:r>
              <a:rPr lang="en-US" dirty="0"/>
              <a:t>Sometimes we would like a certain data type to be associated with specific operations.</a:t>
            </a:r>
          </a:p>
          <a:p>
            <a:pPr lvl="1"/>
            <a:r>
              <a:rPr lang="en-US" dirty="0"/>
              <a:t>Integers:  +, </a:t>
            </a:r>
            <a:r>
              <a:rPr lang="en-US" dirty="0">
                <a:sym typeface="Symbol"/>
              </a:rPr>
              <a:t></a:t>
            </a:r>
            <a:r>
              <a:rPr lang="en-US" dirty="0"/>
              <a:t>, *, /</a:t>
            </a:r>
          </a:p>
          <a:p>
            <a:pPr lvl="1"/>
            <a:r>
              <a:rPr lang="en-US" dirty="0"/>
              <a:t>Points: translate, distance</a:t>
            </a:r>
          </a:p>
          <a:p>
            <a:pPr lvl="1"/>
            <a:r>
              <a:rPr lang="en-US" dirty="0"/>
              <a:t>Strings: length, substring, replace</a:t>
            </a:r>
          </a:p>
          <a:p>
            <a:r>
              <a:rPr lang="en-US" dirty="0"/>
              <a:t>An </a:t>
            </a:r>
            <a:r>
              <a:rPr lang="en-US" b="1" dirty="0">
                <a:solidFill>
                  <a:schemeClr val="accent6">
                    <a:lumMod val="75000"/>
                  </a:schemeClr>
                </a:solidFill>
              </a:rPr>
              <a:t>abstract data type </a:t>
            </a:r>
            <a:r>
              <a:rPr lang="en-US" dirty="0"/>
              <a:t>(ADT) encapsulates both the </a:t>
            </a:r>
            <a:r>
              <a:rPr lang="en-US" dirty="0">
                <a:solidFill>
                  <a:schemeClr val="accent5">
                    <a:lumMod val="75000"/>
                  </a:schemeClr>
                </a:solidFill>
              </a:rPr>
              <a:t>data</a:t>
            </a:r>
            <a:r>
              <a:rPr lang="en-US" dirty="0"/>
              <a:t> and the </a:t>
            </a:r>
            <a:r>
              <a:rPr lang="en-US" dirty="0">
                <a:solidFill>
                  <a:schemeClr val="accent5">
                    <a:lumMod val="75000"/>
                  </a:schemeClr>
                </a:solidFill>
              </a:rPr>
              <a:t>methods</a:t>
            </a:r>
            <a:r>
              <a:rPr lang="en-US" dirty="0"/>
              <a:t> (i.e., operations) of into a package, so that users are restricted to perform only certain operations against the data inside.  Also, the implementation details (how the data is stored, how the operations are carried out) of an ADT is hidden from the user (aka </a:t>
            </a:r>
            <a:r>
              <a:rPr lang="en-US" dirty="0">
                <a:solidFill>
                  <a:schemeClr val="accent6">
                    <a:lumMod val="75000"/>
                  </a:schemeClr>
                </a:solidFill>
              </a:rPr>
              <a:t>encapsulation</a:t>
            </a:r>
            <a:r>
              <a:rPr lang="en-US" dirty="0"/>
              <a:t> or </a:t>
            </a:r>
            <a:r>
              <a:rPr lang="en-US" dirty="0">
                <a:solidFill>
                  <a:schemeClr val="accent6">
                    <a:lumMod val="75000"/>
                  </a:schemeClr>
                </a:solidFill>
              </a:rPr>
              <a:t>information hiding</a:t>
            </a:r>
            <a:r>
              <a:rPr lang="en-US" dirty="0"/>
              <a: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38</a:t>
            </a:fld>
            <a:endParaRPr lang="en-US"/>
          </a:p>
        </p:txBody>
      </p:sp>
      <p:sp>
        <p:nvSpPr>
          <p:cNvPr id="6" name="Rounded Rectangle 5">
            <a:extLst>
              <a:ext uri="{FF2B5EF4-FFF2-40B4-BE49-F238E27FC236}">
                <a16:creationId xmlns:a16="http://schemas.microsoft.com/office/drawing/2014/main" id="{61915F52-8805-41B8-A4C0-7CEB1ED5044A}"/>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3592108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t>When you want to use an ADT to solve a problem</a:t>
            </a:r>
            <a:r>
              <a:rPr lang="en-US" sz="2400" dirty="0"/>
              <a:t>, we only care about </a:t>
            </a:r>
            <a:r>
              <a:rPr lang="en-US" sz="2400" b="1" dirty="0">
                <a:solidFill>
                  <a:schemeClr val="accent6">
                    <a:lumMod val="75000"/>
                  </a:schemeClr>
                </a:solidFill>
              </a:rPr>
              <a:t>what</a:t>
            </a:r>
            <a:r>
              <a:rPr lang="en-US" sz="2400" dirty="0"/>
              <a:t> can be done with them (i.e., the operations /</a:t>
            </a:r>
            <a:r>
              <a:rPr lang="en-US" sz="2400" dirty="0">
                <a:solidFill>
                  <a:schemeClr val="accent5">
                    <a:lumMod val="75000"/>
                  </a:schemeClr>
                </a:solidFill>
              </a:rPr>
              <a:t> interface </a:t>
            </a:r>
            <a:r>
              <a:rPr lang="en-US" sz="2400" dirty="0"/>
              <a:t>), but </a:t>
            </a:r>
            <a:r>
              <a:rPr lang="en-US" sz="2400" dirty="0">
                <a:solidFill>
                  <a:srgbClr val="FF0000"/>
                </a:solidFill>
              </a:rPr>
              <a:t>not</a:t>
            </a:r>
            <a:r>
              <a:rPr lang="en-US" sz="2400" dirty="0"/>
              <a:t> </a:t>
            </a:r>
            <a:r>
              <a:rPr lang="en-US" sz="2400" b="1" dirty="0">
                <a:solidFill>
                  <a:schemeClr val="accent6">
                    <a:lumMod val="75000"/>
                  </a:schemeClr>
                </a:solidFill>
              </a:rPr>
              <a:t>how</a:t>
            </a:r>
            <a:r>
              <a:rPr lang="en-US" sz="2400" dirty="0"/>
              <a:t> they are done (i.e., the </a:t>
            </a:r>
            <a:r>
              <a:rPr lang="en-US" sz="2400" dirty="0">
                <a:solidFill>
                  <a:schemeClr val="accent5">
                    <a:lumMod val="75000"/>
                  </a:schemeClr>
                </a:solidFill>
              </a:rPr>
              <a:t>implementation</a:t>
            </a:r>
            <a:r>
              <a:rPr lang="en-US" sz="2400" dirty="0"/>
              <a:t>).</a:t>
            </a:r>
          </a:p>
        </p:txBody>
      </p:sp>
      <p:sp>
        <p:nvSpPr>
          <p:cNvPr id="14" name="Rounded Rectangle 13"/>
          <p:cNvSpPr/>
          <p:nvPr/>
        </p:nvSpPr>
        <p:spPr>
          <a:xfrm>
            <a:off x="6015190" y="4621087"/>
            <a:ext cx="3023495" cy="142538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b="1" dirty="0">
                <a:latin typeface="Avenir Next Condensed" charset="0"/>
                <a:ea typeface="Avenir Next Condensed" charset="0"/>
                <a:cs typeface="Avenir Next Condensed" charset="0"/>
              </a:rPr>
              <a:t>As a user for the string class, we only care about what operations are available.</a:t>
            </a:r>
          </a:p>
        </p:txBody>
      </p:sp>
      <p:sp>
        <p:nvSpPr>
          <p:cNvPr id="2" name="Title 1"/>
          <p:cNvSpPr>
            <a:spLocks noGrp="1"/>
          </p:cNvSpPr>
          <p:nvPr>
            <p:ph type="title"/>
          </p:nvPr>
        </p:nvSpPr>
        <p:spPr/>
        <p:txBody>
          <a:bodyPr/>
          <a:lstStyle/>
          <a:p>
            <a:r>
              <a:rPr lang="en-US" dirty="0"/>
              <a:t>Abstract Data Types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39</a:t>
            </a:fld>
            <a:endParaRPr lang="en-US" dirty="0"/>
          </a:p>
        </p:txBody>
      </p:sp>
      <p:sp>
        <p:nvSpPr>
          <p:cNvPr id="6" name="Rounded Rectangle 5"/>
          <p:cNvSpPr/>
          <p:nvPr/>
        </p:nvSpPr>
        <p:spPr>
          <a:xfrm>
            <a:off x="1200588" y="5257800"/>
            <a:ext cx="4122312" cy="14412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This is like when we use a function, we only need to know what it does by looking at its prototype, e.g., </a:t>
            </a:r>
            <a:br>
              <a:rPr lang="en-US" sz="1600" dirty="0">
                <a:latin typeface="Avenir Next Condensed" charset="0"/>
                <a:ea typeface="Avenir Next Condensed" charset="0"/>
                <a:cs typeface="Avenir Next Condensed" charset="0"/>
              </a:rPr>
            </a:br>
            <a:r>
              <a:rPr lang="en-US" sz="1400" dirty="0">
                <a:solidFill>
                  <a:schemeClr val="accent4"/>
                </a:solidFill>
                <a:latin typeface="Menlo" pitchFamily="49" charset="0"/>
                <a:ea typeface="Menlo" pitchFamily="49" charset="0"/>
                <a:cs typeface="Menlo" pitchFamily="49" charset="0"/>
              </a:rPr>
              <a:t>double </a:t>
            </a:r>
            <a:r>
              <a:rPr lang="en-US" sz="1400" dirty="0" err="1">
                <a:solidFill>
                  <a:schemeClr val="accent4"/>
                </a:solidFill>
                <a:latin typeface="Menlo" pitchFamily="49" charset="0"/>
                <a:ea typeface="Menlo" pitchFamily="49" charset="0"/>
                <a:cs typeface="Menlo" pitchFamily="49" charset="0"/>
              </a:rPr>
              <a:t>sqrt</a:t>
            </a:r>
            <a:r>
              <a:rPr lang="en-US" sz="1400" dirty="0">
                <a:solidFill>
                  <a:schemeClr val="accent4"/>
                </a:solidFill>
                <a:latin typeface="Menlo" pitchFamily="49" charset="0"/>
                <a:ea typeface="Menlo" pitchFamily="49" charset="0"/>
                <a:cs typeface="Menlo" pitchFamily="49" charset="0"/>
              </a:rPr>
              <a:t>( double x);</a:t>
            </a:r>
            <a:br>
              <a:rPr lang="en-US" sz="1400" dirty="0">
                <a:latin typeface="Segoe Print" pitchFamily="2" charset="0"/>
              </a:rPr>
            </a:br>
            <a:r>
              <a:rPr lang="en-US" sz="1600" dirty="0">
                <a:latin typeface="Avenir Next Condensed" charset="0"/>
                <a:ea typeface="Avenir Next Condensed" charset="0"/>
                <a:cs typeface="Avenir Next Condensed" charset="0"/>
              </a:rPr>
              <a:t>but we don't care about how it comes up with the result.</a:t>
            </a:r>
          </a:p>
        </p:txBody>
      </p:sp>
      <p:sp>
        <p:nvSpPr>
          <p:cNvPr id="12" name="Rectangle 11"/>
          <p:cNvSpPr/>
          <p:nvPr/>
        </p:nvSpPr>
        <p:spPr>
          <a:xfrm>
            <a:off x="1200588" y="3236900"/>
            <a:ext cx="4363426" cy="1805747"/>
          </a:xfrm>
          <a:prstGeom prst="rect">
            <a:avLst/>
          </a:prstGeom>
          <a:solidFill>
            <a:schemeClr val="accent5">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string s = "I am mysterious";</a:t>
            </a:r>
          </a:p>
          <a:p>
            <a:endParaRPr lang="en-US" sz="1600" dirty="0">
              <a:solidFill>
                <a:schemeClr val="tx1"/>
              </a:solidFill>
              <a:latin typeface="Consolas" charset="0"/>
              <a:ea typeface="Consolas" charset="0"/>
              <a:cs typeface="Consolas" charset="0"/>
            </a:endParaRPr>
          </a:p>
          <a:p>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s.length</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s.substr</a:t>
            </a:r>
            <a:r>
              <a:rPr lang="en-US" sz="1600" dirty="0">
                <a:solidFill>
                  <a:schemeClr val="tx1"/>
                </a:solidFill>
                <a:latin typeface="Consolas" charset="0"/>
                <a:ea typeface="Consolas" charset="0"/>
                <a:cs typeface="Consolas" charset="0"/>
              </a:rPr>
              <a:t>(0, 5)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s.find</a:t>
            </a:r>
            <a:r>
              <a:rPr lang="en-US" sz="1600" dirty="0">
                <a:solidFill>
                  <a:schemeClr val="tx1"/>
                </a:solidFill>
                <a:latin typeface="Consolas" charset="0"/>
                <a:ea typeface="Consolas" charset="0"/>
                <a:cs typeface="Consolas" charset="0"/>
              </a:rPr>
              <a:t>("am")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p:txBody>
      </p:sp>
      <p:sp>
        <p:nvSpPr>
          <p:cNvPr id="13" name="Rounded Rectangle 12"/>
          <p:cNvSpPr/>
          <p:nvPr/>
        </p:nvSpPr>
        <p:spPr>
          <a:xfrm>
            <a:off x="5293360" y="3391642"/>
            <a:ext cx="3573075" cy="13447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When you use a string object, do you need to know how the string is stored internally, and how a substring is extracted by the .</a:t>
            </a:r>
            <a:r>
              <a:rPr lang="en-US" sz="1600" dirty="0" err="1">
                <a:latin typeface="Avenir Next Condensed" charset="0"/>
                <a:ea typeface="Avenir Next Condensed" charset="0"/>
                <a:cs typeface="Avenir Next Condensed" charset="0"/>
              </a:rPr>
              <a:t>substr</a:t>
            </a:r>
            <a:r>
              <a:rPr lang="en-US" sz="1600" dirty="0">
                <a:latin typeface="Avenir Next Condensed" charset="0"/>
                <a:ea typeface="Avenir Next Condensed" charset="0"/>
                <a:cs typeface="Avenir Next Condensed" charset="0"/>
              </a:rPr>
              <a:t>() function?</a:t>
            </a:r>
          </a:p>
        </p:txBody>
      </p:sp>
      <p:sp>
        <p:nvSpPr>
          <p:cNvPr id="10" name="Rounded Rectangle 9">
            <a:extLst>
              <a:ext uri="{FF2B5EF4-FFF2-40B4-BE49-F238E27FC236}">
                <a16:creationId xmlns:a16="http://schemas.microsoft.com/office/drawing/2014/main" id="{64031D8A-C7B0-E04D-954D-47B5C96C8B58}"/>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178490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a:xfrm>
            <a:off x="457200" y="1417638"/>
            <a:ext cx="8229600" cy="4708525"/>
          </a:xfrm>
        </p:spPr>
        <p:txBody>
          <a:bodyPr/>
          <a:lstStyle/>
          <a:p>
            <a:r>
              <a:rPr lang="en-US" dirty="0"/>
              <a:t>In C++, a structure is defined using the keyword </a:t>
            </a:r>
            <a:r>
              <a:rPr lang="en-US" sz="3200" b="1" dirty="0" err="1">
                <a:solidFill>
                  <a:schemeClr val="accent6">
                    <a:lumMod val="75000"/>
                  </a:schemeClr>
                </a:solidFill>
              </a:rPr>
              <a:t>struct</a:t>
            </a:r>
            <a:r>
              <a:rPr lang="en-US" dirty="0"/>
              <a:t>, followed by a structure tag, a list of member variables (with types and identifiers) enclosed within a pair of braces { }, and a semicolon ;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a:t>
            </a:fld>
            <a:endParaRPr lang="en-US" dirty="0"/>
          </a:p>
        </p:txBody>
      </p:sp>
      <p:sp>
        <p:nvSpPr>
          <p:cNvPr id="6" name="Rectangle 5"/>
          <p:cNvSpPr/>
          <p:nvPr/>
        </p:nvSpPr>
        <p:spPr>
          <a:xfrm>
            <a:off x="863465" y="3657599"/>
            <a:ext cx="2260735" cy="132068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err="1">
                <a:solidFill>
                  <a:schemeClr val="accent6">
                    <a:lumMod val="75000"/>
                  </a:schemeClr>
                </a:solidFill>
                <a:latin typeface="Consolas" charset="0"/>
                <a:ea typeface="Consolas" charset="0"/>
                <a:cs typeface="Consolas" charset="0"/>
              </a:rPr>
              <a:t>struct</a:t>
            </a:r>
            <a:r>
              <a:rPr lang="en-US" sz="1600" b="1"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Point {</a:t>
            </a:r>
          </a:p>
          <a:p>
            <a:r>
              <a:rPr lang="en-US" sz="1600" dirty="0">
                <a:solidFill>
                  <a:schemeClr val="tx1"/>
                </a:solidFill>
                <a:latin typeface="Consolas" charset="0"/>
                <a:ea typeface="Consolas" charset="0"/>
                <a:cs typeface="Consolas" charset="0"/>
              </a:rPr>
              <a:t>	double x;</a:t>
            </a:r>
          </a:p>
          <a:p>
            <a:r>
              <a:rPr lang="en-US" sz="1600" dirty="0">
                <a:solidFill>
                  <a:schemeClr val="tx1"/>
                </a:solidFill>
                <a:latin typeface="Consolas" charset="0"/>
                <a:ea typeface="Consolas" charset="0"/>
                <a:cs typeface="Consolas" charset="0"/>
              </a:rPr>
              <a:t>	double y;</a:t>
            </a:r>
          </a:p>
          <a:p>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7" name="Rectangle 6"/>
          <p:cNvSpPr/>
          <p:nvPr/>
        </p:nvSpPr>
        <p:spPr>
          <a:xfrm>
            <a:off x="5779838" y="3657599"/>
            <a:ext cx="2545237" cy="154693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err="1">
                <a:solidFill>
                  <a:schemeClr val="accent6">
                    <a:lumMod val="75000"/>
                  </a:schemeClr>
                </a:solidFill>
                <a:latin typeface="Consolas" charset="0"/>
                <a:ea typeface="Consolas" charset="0"/>
                <a:cs typeface="Consolas" charset="0"/>
              </a:rPr>
              <a:t>struct</a:t>
            </a:r>
            <a:r>
              <a:rPr lang="en-US" sz="1600" dirty="0">
                <a:solidFill>
                  <a:schemeClr val="tx1"/>
                </a:solidFill>
                <a:latin typeface="Consolas" charset="0"/>
                <a:ea typeface="Consolas" charset="0"/>
                <a:cs typeface="Consolas" charset="0"/>
              </a:rPr>
              <a:t> Student {</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id;</a:t>
            </a:r>
          </a:p>
          <a:p>
            <a:r>
              <a:rPr lang="en-US" sz="1600" dirty="0">
                <a:solidFill>
                  <a:schemeClr val="tx1"/>
                </a:solidFill>
                <a:latin typeface="Consolas" charset="0"/>
                <a:ea typeface="Consolas" charset="0"/>
                <a:cs typeface="Consolas" charset="0"/>
              </a:rPr>
              <a:t>	string name;</a:t>
            </a:r>
          </a:p>
          <a:p>
            <a:r>
              <a:rPr lang="en-US" sz="1600" dirty="0">
                <a:solidFill>
                  <a:schemeClr val="tx1"/>
                </a:solidFill>
                <a:latin typeface="Consolas" charset="0"/>
                <a:ea typeface="Consolas" charset="0"/>
                <a:cs typeface="Consolas" charset="0"/>
              </a:rPr>
              <a:t>	char sex;</a:t>
            </a:r>
          </a:p>
          <a:p>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14" name="Oval 13"/>
          <p:cNvSpPr/>
          <p:nvPr/>
        </p:nvSpPr>
        <p:spPr>
          <a:xfrm>
            <a:off x="863465" y="3773370"/>
            <a:ext cx="993615"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798692" y="3773370"/>
            <a:ext cx="993615"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 name="Group 32"/>
          <p:cNvGrpSpPr/>
          <p:nvPr/>
        </p:nvGrpSpPr>
        <p:grpSpPr>
          <a:xfrm>
            <a:off x="1360273" y="3202455"/>
            <a:ext cx="4935227" cy="646986"/>
            <a:chOff x="1360273" y="3202455"/>
            <a:chExt cx="4935227" cy="646986"/>
          </a:xfrm>
        </p:grpSpPr>
        <p:sp>
          <p:nvSpPr>
            <p:cNvPr id="8" name="TextBox 7"/>
            <p:cNvSpPr txBox="1"/>
            <p:nvPr/>
          </p:nvSpPr>
          <p:spPr>
            <a:xfrm>
              <a:off x="3370248" y="3202455"/>
              <a:ext cx="1765308" cy="646986"/>
            </a:xfrm>
            <a:prstGeom prst="roundRect">
              <a:avLst/>
            </a:prstGeom>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600" dirty="0">
                  <a:solidFill>
                    <a:schemeClr val="tx1"/>
                  </a:solidFill>
                  <a:latin typeface="Avenir Next Condensed" charset="0"/>
                  <a:ea typeface="Avenir Next Condensed" charset="0"/>
                  <a:cs typeface="Avenir Next Condensed" charset="0"/>
                </a:rPr>
                <a:t>Keyword to specify </a:t>
              </a:r>
              <a:br>
                <a:rPr lang="en-US" sz="1600" dirty="0">
                  <a:solidFill>
                    <a:schemeClr val="tx1"/>
                  </a:solidFill>
                  <a:latin typeface="Avenir Next Condensed" charset="0"/>
                  <a:ea typeface="Avenir Next Condensed" charset="0"/>
                  <a:cs typeface="Avenir Next Condensed" charset="0"/>
                </a:rPr>
              </a:br>
              <a:r>
                <a:rPr lang="en-US" sz="1600" dirty="0">
                  <a:solidFill>
                    <a:schemeClr val="tx1"/>
                  </a:solidFill>
                  <a:latin typeface="Avenir Next Condensed" charset="0"/>
                  <a:ea typeface="Avenir Next Condensed" charset="0"/>
                  <a:cs typeface="Avenir Next Condensed" charset="0"/>
                </a:rPr>
                <a:t>that this is a structure</a:t>
              </a:r>
            </a:p>
          </p:txBody>
        </p:sp>
        <p:cxnSp>
          <p:nvCxnSpPr>
            <p:cNvPr id="17" name="Shape 16"/>
            <p:cNvCxnSpPr>
              <a:endCxn id="14" idx="0"/>
            </p:cNvCxnSpPr>
            <p:nvPr/>
          </p:nvCxnSpPr>
          <p:spPr>
            <a:xfrm rot="10800000" flipV="1">
              <a:off x="1360273" y="3491896"/>
              <a:ext cx="2023950" cy="281474"/>
            </a:xfrm>
            <a:prstGeom prst="bentConnector2">
              <a:avLst/>
            </a:prstGeom>
            <a:ln>
              <a:tailEnd type="arrow"/>
            </a:ln>
            <a:effectLst/>
          </p:spPr>
          <p:style>
            <a:lnRef idx="2">
              <a:schemeClr val="accent6"/>
            </a:lnRef>
            <a:fillRef idx="0">
              <a:schemeClr val="accent6"/>
            </a:fillRef>
            <a:effectRef idx="1">
              <a:schemeClr val="accent6"/>
            </a:effectRef>
            <a:fontRef idx="minor">
              <a:schemeClr val="tx1"/>
            </a:fontRef>
          </p:style>
        </p:cxnSp>
        <p:cxnSp>
          <p:nvCxnSpPr>
            <p:cNvPr id="19" name="Shape 18"/>
            <p:cNvCxnSpPr>
              <a:stCxn id="8" idx="3"/>
              <a:endCxn id="15" idx="0"/>
            </p:cNvCxnSpPr>
            <p:nvPr/>
          </p:nvCxnSpPr>
          <p:spPr>
            <a:xfrm>
              <a:off x="5135556" y="3525948"/>
              <a:ext cx="1159944" cy="247422"/>
            </a:xfrm>
            <a:prstGeom prst="bentConnector2">
              <a:avLst/>
            </a:prstGeom>
            <a:ln>
              <a:tailEnd type="arrow"/>
            </a:ln>
            <a:effectLst/>
          </p:spPr>
          <p:style>
            <a:lnRef idx="2">
              <a:schemeClr val="accent6"/>
            </a:lnRef>
            <a:fillRef idx="0">
              <a:schemeClr val="accent6"/>
            </a:fillRef>
            <a:effectRef idx="1">
              <a:schemeClr val="accent6"/>
            </a:effectRef>
            <a:fontRef idx="minor">
              <a:schemeClr val="tx1"/>
            </a:fontRef>
          </p:style>
        </p:cxnSp>
      </p:grpSp>
      <p:sp>
        <p:nvSpPr>
          <p:cNvPr id="21" name="Oval 20"/>
          <p:cNvSpPr/>
          <p:nvPr/>
        </p:nvSpPr>
        <p:spPr>
          <a:xfrm>
            <a:off x="1772237" y="3773370"/>
            <a:ext cx="993615"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822288" y="3773370"/>
            <a:ext cx="993615"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269045" y="3773370"/>
            <a:ext cx="5050051" cy="630565"/>
            <a:chOff x="2269045" y="3773370"/>
            <a:chExt cx="5050051" cy="630565"/>
          </a:xfrm>
        </p:grpSpPr>
        <p:sp>
          <p:nvSpPr>
            <p:cNvPr id="9" name="TextBox 8"/>
            <p:cNvSpPr txBox="1"/>
            <p:nvPr/>
          </p:nvSpPr>
          <p:spPr>
            <a:xfrm>
              <a:off x="3370248" y="4029364"/>
              <a:ext cx="1774992" cy="374571"/>
            </a:xfrm>
            <a:prstGeom prst="roundRect">
              <a:avLst/>
            </a:prstGeom>
            <a:effectLst/>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600" dirty="0">
                  <a:solidFill>
                    <a:schemeClr val="tx1"/>
                  </a:solidFill>
                  <a:latin typeface="Avenir Next Condensed" charset="0"/>
                  <a:ea typeface="Avenir Next Condensed" charset="0"/>
                  <a:cs typeface="Avenir Next Condensed" charset="0"/>
                </a:rPr>
                <a:t>Name of the structure</a:t>
              </a:r>
            </a:p>
          </p:txBody>
        </p:sp>
        <p:cxnSp>
          <p:nvCxnSpPr>
            <p:cNvPr id="24" name="Shape 23"/>
            <p:cNvCxnSpPr>
              <a:endCxn id="21" idx="0"/>
            </p:cNvCxnSpPr>
            <p:nvPr/>
          </p:nvCxnSpPr>
          <p:spPr>
            <a:xfrm rot="10800000">
              <a:off x="2269045" y="3773370"/>
              <a:ext cx="1115178" cy="426254"/>
            </a:xfrm>
            <a:prstGeom prst="bentConnector4">
              <a:avLst>
                <a:gd name="adj1" fmla="val 27725"/>
                <a:gd name="adj2" fmla="val 140361"/>
              </a:avLst>
            </a:prstGeom>
            <a:ln>
              <a:tailEnd type="arrow"/>
            </a:ln>
            <a:effectLst/>
          </p:spPr>
          <p:style>
            <a:lnRef idx="2">
              <a:schemeClr val="accent5"/>
            </a:lnRef>
            <a:fillRef idx="0">
              <a:schemeClr val="accent5"/>
            </a:fillRef>
            <a:effectRef idx="1">
              <a:schemeClr val="accent5"/>
            </a:effectRef>
            <a:fontRef idx="minor">
              <a:schemeClr val="tx1"/>
            </a:fontRef>
          </p:style>
        </p:cxnSp>
        <p:cxnSp>
          <p:nvCxnSpPr>
            <p:cNvPr id="27" name="Shape 26"/>
            <p:cNvCxnSpPr>
              <a:stCxn id="9" idx="3"/>
              <a:endCxn id="22" idx="0"/>
            </p:cNvCxnSpPr>
            <p:nvPr/>
          </p:nvCxnSpPr>
          <p:spPr>
            <a:xfrm flipV="1">
              <a:off x="5145240" y="3773370"/>
              <a:ext cx="2173856" cy="443280"/>
            </a:xfrm>
            <a:prstGeom prst="bentConnector4">
              <a:avLst>
                <a:gd name="adj1" fmla="val 15438"/>
                <a:gd name="adj2" fmla="val 141256"/>
              </a:avLst>
            </a:prstGeom>
            <a:ln>
              <a:tailEnd type="arrow"/>
            </a:ln>
            <a:effectLst/>
          </p:spPr>
          <p:style>
            <a:lnRef idx="2">
              <a:schemeClr val="accent5"/>
            </a:lnRef>
            <a:fillRef idx="0">
              <a:schemeClr val="accent5"/>
            </a:fillRef>
            <a:effectRef idx="1">
              <a:schemeClr val="accent5"/>
            </a:effectRef>
            <a:fontRef idx="minor">
              <a:schemeClr val="tx1"/>
            </a:fontRef>
          </p:style>
        </p:cxnSp>
      </p:grpSp>
      <p:grpSp>
        <p:nvGrpSpPr>
          <p:cNvPr id="36" name="Group 35"/>
          <p:cNvGrpSpPr/>
          <p:nvPr/>
        </p:nvGrpSpPr>
        <p:grpSpPr>
          <a:xfrm>
            <a:off x="2635775" y="4092700"/>
            <a:ext cx="3659724" cy="1163239"/>
            <a:chOff x="2635775" y="4092700"/>
            <a:chExt cx="3659724" cy="1163239"/>
          </a:xfrm>
        </p:grpSpPr>
        <p:sp>
          <p:nvSpPr>
            <p:cNvPr id="10" name="TextBox 9"/>
            <p:cNvSpPr txBox="1"/>
            <p:nvPr/>
          </p:nvSpPr>
          <p:spPr>
            <a:xfrm>
              <a:off x="3370248" y="4608953"/>
              <a:ext cx="1417394" cy="646986"/>
            </a:xfrm>
            <a:prstGeom prst="roundRect">
              <a:avLst/>
            </a:prstGeom>
            <a:effectLst/>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solidFill>
                    <a:schemeClr val="tx1"/>
                  </a:solidFill>
                  <a:latin typeface="Avenir Next Condensed" charset="0"/>
                  <a:ea typeface="Avenir Next Condensed" charset="0"/>
                  <a:cs typeface="Avenir Next Condensed" charset="0"/>
                </a:rPr>
                <a:t>Members of the </a:t>
              </a:r>
              <a:br>
                <a:rPr lang="en-US" sz="1600" dirty="0">
                  <a:solidFill>
                    <a:schemeClr val="tx1"/>
                  </a:solidFill>
                  <a:latin typeface="Avenir Next Condensed" charset="0"/>
                  <a:ea typeface="Avenir Next Condensed" charset="0"/>
                  <a:cs typeface="Avenir Next Condensed" charset="0"/>
                </a:rPr>
              </a:br>
              <a:r>
                <a:rPr lang="en-US" sz="1600" dirty="0">
                  <a:solidFill>
                    <a:schemeClr val="tx1"/>
                  </a:solidFill>
                  <a:latin typeface="Avenir Next Condensed" charset="0"/>
                  <a:ea typeface="Avenir Next Condensed" charset="0"/>
                  <a:cs typeface="Avenir Next Condensed" charset="0"/>
                </a:rPr>
                <a:t>structure</a:t>
              </a:r>
            </a:p>
          </p:txBody>
        </p:sp>
        <p:sp>
          <p:nvSpPr>
            <p:cNvPr id="31" name="Right Brace 30"/>
            <p:cNvSpPr/>
            <p:nvPr/>
          </p:nvSpPr>
          <p:spPr>
            <a:xfrm>
              <a:off x="2635775" y="4092700"/>
              <a:ext cx="203591" cy="536575"/>
            </a:xfrm>
            <a:prstGeom prst="righ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2" name="Right Brace 31"/>
            <p:cNvSpPr/>
            <p:nvPr/>
          </p:nvSpPr>
          <p:spPr>
            <a:xfrm flipH="1">
              <a:off x="6091908" y="4092700"/>
              <a:ext cx="203591" cy="677263"/>
            </a:xfrm>
            <a:prstGeom prst="righ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34" name="Elbow Connector 33"/>
            <p:cNvCxnSpPr>
              <a:endCxn id="31" idx="1"/>
            </p:cNvCxnSpPr>
            <p:nvPr/>
          </p:nvCxnSpPr>
          <p:spPr>
            <a:xfrm rot="10800000">
              <a:off x="2839367" y="4360988"/>
              <a:ext cx="544857" cy="537406"/>
            </a:xfrm>
            <a:prstGeom prst="bentConnector3">
              <a:avLst>
                <a:gd name="adj1" fmla="val 59942"/>
              </a:avLst>
            </a:prstGeom>
            <a:ln>
              <a:tailEnd type="arrow"/>
            </a:ln>
            <a:effectLst/>
          </p:spPr>
          <p:style>
            <a:lnRef idx="2">
              <a:schemeClr val="accent2"/>
            </a:lnRef>
            <a:fillRef idx="0">
              <a:schemeClr val="accent2"/>
            </a:fillRef>
            <a:effectRef idx="1">
              <a:schemeClr val="accent2"/>
            </a:effectRef>
            <a:fontRef idx="minor">
              <a:schemeClr val="tx1"/>
            </a:fontRef>
          </p:style>
        </p:cxnSp>
        <p:cxnSp>
          <p:nvCxnSpPr>
            <p:cNvPr id="37" name="Elbow Connector 36"/>
            <p:cNvCxnSpPr>
              <a:stCxn id="10" idx="3"/>
              <a:endCxn id="32" idx="1"/>
            </p:cNvCxnSpPr>
            <p:nvPr/>
          </p:nvCxnSpPr>
          <p:spPr>
            <a:xfrm flipV="1">
              <a:off x="4787642" y="4431332"/>
              <a:ext cx="1304266" cy="501114"/>
            </a:xfrm>
            <a:prstGeom prst="bentConnector3">
              <a:avLst>
                <a:gd name="adj1" fmla="val 60224"/>
              </a:avLst>
            </a:prstGeom>
            <a:ln>
              <a:tailEnd type="arrow"/>
            </a:ln>
            <a:effectLst/>
          </p:spPr>
          <p:style>
            <a:lnRef idx="2">
              <a:schemeClr val="accent2"/>
            </a:lnRef>
            <a:fillRef idx="0">
              <a:schemeClr val="accent2"/>
            </a:fillRef>
            <a:effectRef idx="1">
              <a:schemeClr val="accent2"/>
            </a:effectRef>
            <a:fontRef idx="minor">
              <a:schemeClr val="tx1"/>
            </a:fontRef>
          </p:style>
        </p:cxnSp>
      </p:grpSp>
      <p:sp>
        <p:nvSpPr>
          <p:cNvPr id="43" name="Oval 42"/>
          <p:cNvSpPr/>
          <p:nvPr/>
        </p:nvSpPr>
        <p:spPr>
          <a:xfrm>
            <a:off x="5944631" y="4833165"/>
            <a:ext cx="275699"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1009157" y="4606917"/>
            <a:ext cx="275699"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8" name="Group 37"/>
          <p:cNvGrpSpPr/>
          <p:nvPr/>
        </p:nvGrpSpPr>
        <p:grpSpPr>
          <a:xfrm>
            <a:off x="1147008" y="4905926"/>
            <a:ext cx="4935473" cy="884915"/>
            <a:chOff x="1147008" y="4905926"/>
            <a:chExt cx="4935473" cy="884915"/>
          </a:xfrm>
        </p:grpSpPr>
        <p:sp>
          <p:nvSpPr>
            <p:cNvPr id="11" name="TextBox 10"/>
            <p:cNvSpPr txBox="1"/>
            <p:nvPr/>
          </p:nvSpPr>
          <p:spPr>
            <a:xfrm>
              <a:off x="3370249" y="5416270"/>
              <a:ext cx="1834091" cy="374571"/>
            </a:xfrm>
            <a:prstGeom prst="roundRect">
              <a:avLst/>
            </a:prstGeom>
            <a:effec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600" dirty="0">
                  <a:solidFill>
                    <a:schemeClr val="tx1"/>
                  </a:solidFill>
                  <a:latin typeface="Avenir Next Condensed" charset="0"/>
                  <a:ea typeface="Avenir Next Condensed" charset="0"/>
                  <a:cs typeface="Avenir Next Condensed" charset="0"/>
                </a:rPr>
                <a:t>Must end with a ;</a:t>
              </a:r>
            </a:p>
          </p:txBody>
        </p:sp>
        <p:cxnSp>
          <p:nvCxnSpPr>
            <p:cNvPr id="46" name="Shape 45"/>
            <p:cNvCxnSpPr>
              <a:endCxn id="44" idx="4"/>
            </p:cNvCxnSpPr>
            <p:nvPr/>
          </p:nvCxnSpPr>
          <p:spPr>
            <a:xfrm rot="10800000">
              <a:off x="1147008" y="4905926"/>
              <a:ext cx="2237217" cy="680605"/>
            </a:xfrm>
            <a:prstGeom prst="bentConnector2">
              <a:avLst/>
            </a:prstGeom>
            <a:ln>
              <a:tailEnd type="arrow"/>
            </a:ln>
            <a:effectLst/>
          </p:spPr>
          <p:style>
            <a:lnRef idx="2">
              <a:schemeClr val="accent4"/>
            </a:lnRef>
            <a:fillRef idx="0">
              <a:schemeClr val="accent4"/>
            </a:fillRef>
            <a:effectRef idx="1">
              <a:schemeClr val="accent4"/>
            </a:effectRef>
            <a:fontRef idx="minor">
              <a:schemeClr val="tx1"/>
            </a:fontRef>
          </p:style>
        </p:cxnSp>
        <p:cxnSp>
          <p:nvCxnSpPr>
            <p:cNvPr id="48" name="Elbow Connector 47"/>
            <p:cNvCxnSpPr>
              <a:stCxn id="11" idx="3"/>
              <a:endCxn id="43" idx="4"/>
            </p:cNvCxnSpPr>
            <p:nvPr/>
          </p:nvCxnSpPr>
          <p:spPr>
            <a:xfrm flipV="1">
              <a:off x="5204340" y="5132173"/>
              <a:ext cx="878141" cy="471383"/>
            </a:xfrm>
            <a:prstGeom prst="bentConnector2">
              <a:avLst/>
            </a:prstGeom>
            <a:ln>
              <a:tailEnd type="arrow"/>
            </a:ln>
            <a:effectLst/>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35751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Data Types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40</a:t>
            </a:fld>
            <a:endParaRPr lang="en-US" dirty="0"/>
          </a:p>
        </p:txBody>
      </p:sp>
      <p:sp>
        <p:nvSpPr>
          <p:cNvPr id="9" name="Rounded Rectangle 8"/>
          <p:cNvSpPr/>
          <p:nvPr/>
        </p:nvSpPr>
        <p:spPr>
          <a:xfrm>
            <a:off x="656069" y="1337022"/>
            <a:ext cx="5035066" cy="14907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Compare with this: When we use</a:t>
            </a:r>
            <a:r>
              <a:rPr lang="en-US" sz="1600" dirty="0">
                <a:latin typeface="Segoe Print" pitchFamily="2" charset="0"/>
              </a:rPr>
              <a:t> </a:t>
            </a:r>
            <a:r>
              <a:rPr lang="en-US" sz="1600" dirty="0">
                <a:latin typeface="Menlo" pitchFamily="49" charset="0"/>
                <a:ea typeface="Menlo" pitchFamily="49" charset="0"/>
                <a:cs typeface="Menlo" pitchFamily="49" charset="0"/>
              </a:rPr>
              <a:t>struct Point</a:t>
            </a:r>
            <a:r>
              <a:rPr lang="en-US" sz="1600" dirty="0">
                <a:latin typeface="Avenir Next Condensed" charset="0"/>
                <a:ea typeface="Avenir Next Condensed" charset="0"/>
                <a:cs typeface="Avenir Next Condensed" charset="0"/>
              </a:rPr>
              <a:t>, we need to know how the coordinates are stored if we need to write a function to do anything on them.</a:t>
            </a:r>
          </a:p>
        </p:txBody>
      </p:sp>
      <p:sp>
        <p:nvSpPr>
          <p:cNvPr id="8" name="Rectangle 7"/>
          <p:cNvSpPr/>
          <p:nvPr/>
        </p:nvSpPr>
        <p:spPr>
          <a:xfrm>
            <a:off x="2982809" y="2733117"/>
            <a:ext cx="5632397" cy="176972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distance between two points p and q</a:t>
            </a:r>
          </a:p>
          <a:p>
            <a:r>
              <a:rPr lang="en-US" sz="1600" dirty="0">
                <a:solidFill>
                  <a:schemeClr val="tx1"/>
                </a:solidFill>
                <a:latin typeface="Consolas" charset="0"/>
                <a:ea typeface="Consolas" charset="0"/>
                <a:cs typeface="Consolas" charset="0"/>
              </a:rPr>
              <a:t>double </a:t>
            </a:r>
            <a:r>
              <a:rPr lang="en-US" sz="1600" dirty="0" err="1">
                <a:solidFill>
                  <a:schemeClr val="tx1"/>
                </a:solidFill>
                <a:latin typeface="Consolas" charset="0"/>
                <a:ea typeface="Consolas" charset="0"/>
                <a:cs typeface="Consolas" charset="0"/>
              </a:rPr>
              <a:t>point_distance</a:t>
            </a:r>
            <a:r>
              <a:rPr lang="en-US" sz="1600" dirty="0">
                <a:solidFill>
                  <a:schemeClr val="tx1"/>
                </a:solidFill>
                <a:latin typeface="Consolas" charset="0"/>
                <a:ea typeface="Consolas" charset="0"/>
                <a:cs typeface="Consolas" charset="0"/>
              </a:rPr>
              <a:t>( Point p, Point q ) {</a:t>
            </a:r>
          </a:p>
          <a:p>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p.x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q.x</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p.y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q.y</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return </a:t>
            </a:r>
            <a:r>
              <a:rPr lang="en-US" sz="1600" dirty="0" err="1">
                <a:solidFill>
                  <a:schemeClr val="tx1"/>
                </a:solidFill>
                <a:latin typeface="Consolas" charset="0"/>
                <a:ea typeface="Consolas" charset="0"/>
                <a:cs typeface="Consolas" charset="0"/>
              </a:rPr>
              <a:t>sqrt</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a:t>
            </a:r>
          </a:p>
        </p:txBody>
      </p:sp>
      <p:sp>
        <p:nvSpPr>
          <p:cNvPr id="7" name="Rectangle 6"/>
          <p:cNvSpPr/>
          <p:nvPr/>
        </p:nvSpPr>
        <p:spPr>
          <a:xfrm>
            <a:off x="845263" y="2733117"/>
            <a:ext cx="2011869" cy="135904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err="1">
                <a:solidFill>
                  <a:schemeClr val="tx1"/>
                </a:solidFill>
                <a:latin typeface="Consolas" charset="0"/>
                <a:ea typeface="Consolas" charset="0"/>
                <a:cs typeface="Consolas" charset="0"/>
              </a:rPr>
              <a:t>struct</a:t>
            </a:r>
            <a:r>
              <a:rPr lang="en-US" sz="1600" b="1"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Point {</a:t>
            </a:r>
          </a:p>
          <a:p>
            <a:r>
              <a:rPr lang="en-US" sz="1600" dirty="0">
                <a:solidFill>
                  <a:schemeClr val="tx1"/>
                </a:solidFill>
                <a:latin typeface="Consolas" charset="0"/>
                <a:ea typeface="Consolas" charset="0"/>
                <a:cs typeface="Consolas" charset="0"/>
              </a:rPr>
              <a:t>	double x;</a:t>
            </a:r>
          </a:p>
          <a:p>
            <a:r>
              <a:rPr lang="en-US" sz="1600" dirty="0">
                <a:solidFill>
                  <a:schemeClr val="tx1"/>
                </a:solidFill>
                <a:latin typeface="Consolas" charset="0"/>
                <a:ea typeface="Consolas" charset="0"/>
                <a:cs typeface="Consolas" charset="0"/>
              </a:rPr>
              <a:t>	double y;</a:t>
            </a:r>
          </a:p>
          <a:p>
            <a:r>
              <a:rPr lang="en-US" sz="1600" dirty="0">
                <a:solidFill>
                  <a:schemeClr val="tx1"/>
                </a:solidFill>
                <a:latin typeface="Consolas" charset="0"/>
                <a:ea typeface="Consolas" charset="0"/>
                <a:cs typeface="Consolas" charset="0"/>
              </a:rPr>
              <a:t>};</a:t>
            </a:r>
          </a:p>
        </p:txBody>
      </p:sp>
      <p:sp>
        <p:nvSpPr>
          <p:cNvPr id="10" name="Rounded Rectangle 9"/>
          <p:cNvSpPr/>
          <p:nvPr/>
        </p:nvSpPr>
        <p:spPr>
          <a:xfrm>
            <a:off x="1168958" y="4683672"/>
            <a:ext cx="5140618" cy="9413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What if we later change our mind and want to use an array of 2 doubles instead to store x and y?  Then any function making use of Point (e.g., </a:t>
            </a:r>
            <a:r>
              <a:rPr lang="en-US" sz="1600" dirty="0" err="1">
                <a:latin typeface="Avenir Next Condensed" charset="0"/>
                <a:ea typeface="Avenir Next Condensed" charset="0"/>
                <a:cs typeface="Avenir Next Condensed" charset="0"/>
              </a:rPr>
              <a:t>point_distance</a:t>
            </a:r>
            <a:r>
              <a:rPr lang="en-US" sz="1600" dirty="0">
                <a:latin typeface="Avenir Next Condensed" charset="0"/>
                <a:ea typeface="Avenir Next Condensed" charset="0"/>
                <a:cs typeface="Avenir Next Condensed" charset="0"/>
              </a:rPr>
              <a:t>()) will need to be modified.</a:t>
            </a:r>
          </a:p>
        </p:txBody>
      </p:sp>
      <p:sp>
        <p:nvSpPr>
          <p:cNvPr id="14" name="Rounded Rectangle 13">
            <a:extLst>
              <a:ext uri="{FF2B5EF4-FFF2-40B4-BE49-F238E27FC236}">
                <a16:creationId xmlns:a16="http://schemas.microsoft.com/office/drawing/2014/main" id="{ED3CA306-A6E3-AF49-B05F-561494651BBC}"/>
              </a:ext>
            </a:extLst>
          </p:cNvPr>
          <p:cNvSpPr/>
          <p:nvPr/>
        </p:nvSpPr>
        <p:spPr>
          <a:xfrm>
            <a:off x="338666" y="5616625"/>
            <a:ext cx="5970909" cy="11429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Hence, it would be great if an ADT can provide “interfaces” for accessing its data, so other developers who want to use the ADT do not need to care about the internal representation/implementation (i.e., even if these changes, one doesn’t need to change his code that uses the ADT).</a:t>
            </a:r>
          </a:p>
        </p:txBody>
      </p:sp>
      <p:sp>
        <p:nvSpPr>
          <p:cNvPr id="11" name="Rectangle 10"/>
          <p:cNvSpPr/>
          <p:nvPr/>
        </p:nvSpPr>
        <p:spPr>
          <a:xfrm>
            <a:off x="6234245" y="4604830"/>
            <a:ext cx="2133600" cy="889599"/>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Menlo" pitchFamily="49" charset="0"/>
                <a:ea typeface="Menlo" pitchFamily="49" charset="0"/>
                <a:cs typeface="Menlo" pitchFamily="49" charset="0"/>
              </a:rPr>
              <a:t>struct</a:t>
            </a:r>
            <a:r>
              <a:rPr lang="en-US" sz="1400" b="1" dirty="0">
                <a:solidFill>
                  <a:schemeClr val="accent6">
                    <a:lumMod val="75000"/>
                  </a:schemeClr>
                </a:solidFill>
                <a:latin typeface="Menlo" pitchFamily="49" charset="0"/>
                <a:ea typeface="Menlo" pitchFamily="49" charset="0"/>
                <a:cs typeface="Menlo" pitchFamily="49" charset="0"/>
              </a:rPr>
              <a:t> </a:t>
            </a:r>
            <a:r>
              <a:rPr lang="en-US" sz="1400" dirty="0">
                <a:solidFill>
                  <a:schemeClr val="tx1"/>
                </a:solidFill>
                <a:latin typeface="Menlo" pitchFamily="49" charset="0"/>
                <a:ea typeface="Menlo" pitchFamily="49" charset="0"/>
                <a:cs typeface="Menlo" pitchFamily="49" charset="0"/>
              </a:rPr>
              <a:t>Point {</a:t>
            </a:r>
          </a:p>
          <a:p>
            <a:r>
              <a:rPr lang="en-US" sz="1400" dirty="0">
                <a:solidFill>
                  <a:schemeClr val="tx1"/>
                </a:solidFill>
                <a:latin typeface="Menlo" pitchFamily="49" charset="0"/>
                <a:ea typeface="Menlo" pitchFamily="49" charset="0"/>
                <a:cs typeface="Menlo" pitchFamily="49" charset="0"/>
              </a:rPr>
              <a:t>	double v[2];</a:t>
            </a:r>
          </a:p>
          <a:p>
            <a:r>
              <a:rPr lang="en-US" sz="1400" dirty="0">
                <a:solidFill>
                  <a:schemeClr val="tx1"/>
                </a:solidFill>
                <a:latin typeface="Menlo" pitchFamily="49" charset="0"/>
                <a:ea typeface="Menlo" pitchFamily="49" charset="0"/>
                <a:cs typeface="Menlo" pitchFamily="49" charset="0"/>
              </a:rPr>
              <a:t>};</a:t>
            </a:r>
          </a:p>
        </p:txBody>
      </p:sp>
      <p:sp>
        <p:nvSpPr>
          <p:cNvPr id="12" name="Rounded Rectangle 11">
            <a:extLst>
              <a:ext uri="{FF2B5EF4-FFF2-40B4-BE49-F238E27FC236}">
                <a16:creationId xmlns:a16="http://schemas.microsoft.com/office/drawing/2014/main" id="{CBBBC901-663D-4941-82A0-65F78CCB7D3B}"/>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34386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5024"/>
            <a:ext cx="8229600" cy="4791139"/>
          </a:xfrm>
        </p:spPr>
        <p:txBody>
          <a:bodyPr>
            <a:normAutofit/>
          </a:bodyPr>
          <a:lstStyle/>
          <a:p>
            <a:r>
              <a:rPr lang="en-US" sz="2400" dirty="0"/>
              <a:t>ADTs are implemented using </a:t>
            </a:r>
            <a:r>
              <a:rPr lang="en-US" sz="2400" b="1" dirty="0">
                <a:solidFill>
                  <a:schemeClr val="accent6">
                    <a:lumMod val="75000"/>
                  </a:schemeClr>
                </a:solidFill>
              </a:rPr>
              <a:t>classes</a:t>
            </a:r>
            <a:r>
              <a:rPr lang="en-US" sz="2400" dirty="0"/>
              <a:t> in C++.  A class contains data (</a:t>
            </a:r>
            <a:r>
              <a:rPr lang="en-US" sz="2400" dirty="0">
                <a:solidFill>
                  <a:schemeClr val="accent5">
                    <a:lumMod val="75000"/>
                  </a:schemeClr>
                </a:solidFill>
              </a:rPr>
              <a:t>member variables</a:t>
            </a:r>
            <a:r>
              <a:rPr lang="en-US" sz="2400" dirty="0"/>
              <a:t>) and methods (</a:t>
            </a:r>
            <a:r>
              <a:rPr lang="en-US" sz="2400" dirty="0">
                <a:solidFill>
                  <a:schemeClr val="accent5">
                    <a:lumMod val="75000"/>
                  </a:schemeClr>
                </a:solidFill>
              </a:rPr>
              <a:t>member functions</a:t>
            </a:r>
            <a:r>
              <a:rPr lang="en-US" sz="2400" dirty="0"/>
              <a:t>) and is divided into two sections.</a:t>
            </a:r>
          </a:p>
          <a:p>
            <a:endParaRPr lang="en-US" dirty="0"/>
          </a:p>
        </p:txBody>
      </p:sp>
      <p:sp>
        <p:nvSpPr>
          <p:cNvPr id="13" name="Rectangle 12"/>
          <p:cNvSpPr/>
          <p:nvPr/>
        </p:nvSpPr>
        <p:spPr>
          <a:xfrm>
            <a:off x="5407378" y="3860800"/>
            <a:ext cx="3396344" cy="2632516"/>
          </a:xfrm>
          <a:prstGeom prst="rect">
            <a:avLst/>
          </a:prstGeom>
          <a:effectLst/>
        </p:spPr>
        <p:style>
          <a:lnRef idx="2">
            <a:schemeClr val="accent6"/>
          </a:lnRef>
          <a:fillRef idx="1">
            <a:schemeClr val="lt1"/>
          </a:fillRef>
          <a:effectRef idx="0">
            <a:schemeClr val="accent6"/>
          </a:effectRef>
          <a:fontRef idx="minor">
            <a:schemeClr val="dk1"/>
          </a:fontRef>
        </p:style>
        <p:txBody>
          <a:bodyPr lIns="91440" rIns="91440" rtlCol="0" anchor="ctr"/>
          <a:lstStyle/>
          <a:p>
            <a:r>
              <a:rPr lang="en-US" sz="1600" dirty="0">
                <a:latin typeface="Avenir Next Condensed" charset="0"/>
                <a:ea typeface="Avenir Next Condensed" charset="0"/>
                <a:cs typeface="Avenir Next Condensed" charset="0"/>
              </a:rPr>
              <a:t>The public and private sections may contain both member variables and functions.  However, we should </a:t>
            </a:r>
            <a:r>
              <a:rPr lang="en-US" sz="1600" dirty="0">
                <a:solidFill>
                  <a:schemeClr val="accent6">
                    <a:lumMod val="75000"/>
                  </a:schemeClr>
                </a:solidFill>
                <a:latin typeface="Avenir Next Condensed" charset="0"/>
                <a:ea typeface="Avenir Next Condensed" charset="0"/>
                <a:cs typeface="Avenir Next Condensed" charset="0"/>
              </a:rPr>
              <a:t>avoid defining member variables in the public section </a:t>
            </a:r>
            <a:r>
              <a:rPr lang="en-US" sz="1600" dirty="0">
                <a:latin typeface="Avenir Next Condensed" charset="0"/>
                <a:ea typeface="Avenir Next Condensed" charset="0"/>
                <a:cs typeface="Avenir Next Condensed" charset="0"/>
              </a:rPr>
              <a:t>in order to enforce access of ADT internal data via member functions.  Hence the member functions serve as the “interfaces” which we mentioned earlier. You will learn more about class design in the Object Oriented Programming (OOP) course.</a:t>
            </a:r>
          </a:p>
        </p:txBody>
      </p:sp>
      <p:sp>
        <p:nvSpPr>
          <p:cNvPr id="2" name="Title 1"/>
          <p:cNvSpPr>
            <a:spLocks noGrp="1"/>
          </p:cNvSpPr>
          <p:nvPr>
            <p:ph type="title"/>
          </p:nvPr>
        </p:nvSpPr>
        <p:spPr/>
        <p:txBody>
          <a:bodyPr/>
          <a:lstStyle/>
          <a:p>
            <a:r>
              <a:rPr lang="en-US" dirty="0"/>
              <a:t>Classes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41</a:t>
            </a:fld>
            <a:endParaRPr lang="en-US" dirty="0"/>
          </a:p>
        </p:txBody>
      </p:sp>
      <p:sp>
        <p:nvSpPr>
          <p:cNvPr id="6" name="Rectangle 5"/>
          <p:cNvSpPr/>
          <p:nvPr/>
        </p:nvSpPr>
        <p:spPr>
          <a:xfrm>
            <a:off x="714618" y="2680073"/>
            <a:ext cx="4548948" cy="354833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spcAft>
                <a:spcPts val="200"/>
              </a:spcAft>
            </a:pPr>
            <a:r>
              <a:rPr lang="en-US" sz="1600" b="1" dirty="0">
                <a:solidFill>
                  <a:schemeClr val="accent6">
                    <a:lumMod val="75000"/>
                  </a:schemeClr>
                </a:solidFill>
                <a:latin typeface="Consolas" charset="0"/>
                <a:ea typeface="Consolas" charset="0"/>
                <a:cs typeface="Consolas" charset="0"/>
              </a:rPr>
              <a:t>class </a:t>
            </a:r>
            <a:r>
              <a:rPr lang="en-US" sz="1600" dirty="0">
                <a:solidFill>
                  <a:schemeClr val="tx1"/>
                </a:solidFill>
                <a:latin typeface="Consolas" charset="0"/>
                <a:ea typeface="Consolas" charset="0"/>
                <a:cs typeface="Consolas" charset="0"/>
              </a:rPr>
              <a:t>Point {</a:t>
            </a:r>
          </a:p>
          <a:p>
            <a:pPr>
              <a:spcAft>
                <a:spcPts val="200"/>
              </a:spcAft>
            </a:pPr>
            <a:r>
              <a:rPr lang="en-US" sz="1600" dirty="0">
                <a:solidFill>
                  <a:schemeClr val="accent5">
                    <a:lumMod val="75000"/>
                  </a:schemeClr>
                </a:solidFill>
                <a:latin typeface="Consolas" charset="0"/>
                <a:ea typeface="Consolas" charset="0"/>
                <a:cs typeface="Consolas" charset="0"/>
              </a:rPr>
              <a:t>public:</a:t>
            </a:r>
            <a:r>
              <a:rPr lang="en-US" sz="1600" dirty="0">
                <a:solidFill>
                  <a:schemeClr val="tx1"/>
                </a:solidFill>
                <a:latin typeface="Consolas" charset="0"/>
                <a:ea typeface="Consolas" charset="0"/>
                <a:cs typeface="Consolas" charset="0"/>
              </a:rPr>
              <a:t> </a:t>
            </a:r>
          </a:p>
          <a:p>
            <a:pPr>
              <a:spcAft>
                <a:spcPts val="200"/>
              </a:spcAft>
            </a:pPr>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getX</a:t>
            </a:r>
            <a:r>
              <a:rPr lang="en-US" sz="1600" dirty="0">
                <a:solidFill>
                  <a:schemeClr val="tx1"/>
                </a:solidFill>
                <a:latin typeface="Consolas" charset="0"/>
                <a:ea typeface="Consolas" charset="0"/>
                <a:cs typeface="Consolas" charset="0"/>
              </a:rPr>
              <a:t>();</a:t>
            </a:r>
          </a:p>
          <a:p>
            <a:pPr>
              <a:spcAft>
                <a:spcPts val="200"/>
              </a:spcAft>
            </a:pPr>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getY</a:t>
            </a:r>
            <a:r>
              <a:rPr lang="en-US" sz="1600" dirty="0">
                <a:solidFill>
                  <a:schemeClr val="tx1"/>
                </a:solidFill>
                <a:latin typeface="Consolas" charset="0"/>
                <a:ea typeface="Consolas" charset="0"/>
                <a:cs typeface="Consolas" charset="0"/>
              </a:rPr>
              <a:t>();</a:t>
            </a:r>
          </a:p>
          <a:p>
            <a:pPr>
              <a:spcAft>
                <a:spcPts val="200"/>
              </a:spcAft>
            </a:pPr>
            <a:r>
              <a:rPr lang="en-US" sz="1600" dirty="0">
                <a:solidFill>
                  <a:schemeClr val="tx1"/>
                </a:solidFill>
                <a:latin typeface="Consolas" charset="0"/>
                <a:ea typeface="Consolas" charset="0"/>
                <a:cs typeface="Consolas" charset="0"/>
              </a:rPr>
              <a:t>	double distance(Point &amp; p);</a:t>
            </a:r>
          </a:p>
          <a:p>
            <a:pPr>
              <a:spcAft>
                <a:spcPts val="200"/>
              </a:spcAft>
            </a:pPr>
            <a:r>
              <a:rPr lang="en-US" sz="1600" dirty="0">
                <a:solidFill>
                  <a:schemeClr val="tx1"/>
                </a:solidFill>
                <a:latin typeface="Consolas" charset="0"/>
                <a:ea typeface="Consolas" charset="0"/>
                <a:cs typeface="Consolas" charset="0"/>
              </a:rPr>
              <a:t>	void   translate(Point &amp; p);</a:t>
            </a:r>
          </a:p>
          <a:p>
            <a:pPr>
              <a:spcAft>
                <a:spcPts val="200"/>
              </a:spcAft>
            </a:pPr>
            <a:endParaRPr lang="en-US" sz="1600" dirty="0">
              <a:solidFill>
                <a:schemeClr val="tx1"/>
              </a:solidFill>
              <a:latin typeface="Consolas" charset="0"/>
              <a:ea typeface="Consolas" charset="0"/>
              <a:cs typeface="Consolas" charset="0"/>
            </a:endParaRPr>
          </a:p>
          <a:p>
            <a:pPr>
              <a:spcAft>
                <a:spcPts val="200"/>
              </a:spcAft>
            </a:pPr>
            <a:r>
              <a:rPr lang="en-US" sz="1600" dirty="0">
                <a:solidFill>
                  <a:schemeClr val="accent5">
                    <a:lumMod val="75000"/>
                  </a:schemeClr>
                </a:solidFill>
                <a:latin typeface="Consolas" charset="0"/>
                <a:ea typeface="Consolas" charset="0"/>
                <a:cs typeface="Consolas" charset="0"/>
              </a:rPr>
              <a:t>private:</a:t>
            </a:r>
          </a:p>
          <a:p>
            <a:pPr>
              <a:spcAft>
                <a:spcPts val="200"/>
              </a:spcAft>
            </a:pPr>
            <a:r>
              <a:rPr lang="en-US" sz="1600" dirty="0">
                <a:solidFill>
                  <a:schemeClr val="tx1"/>
                </a:solidFill>
                <a:latin typeface="Consolas" charset="0"/>
                <a:ea typeface="Consolas" charset="0"/>
                <a:cs typeface="Consolas" charset="0"/>
              </a:rPr>
              <a:t>	double x;</a:t>
            </a:r>
          </a:p>
          <a:p>
            <a:pPr>
              <a:spcAft>
                <a:spcPts val="200"/>
              </a:spcAft>
            </a:pPr>
            <a:r>
              <a:rPr lang="en-US" sz="1600" dirty="0">
                <a:solidFill>
                  <a:schemeClr val="tx1"/>
                </a:solidFill>
                <a:latin typeface="Consolas" charset="0"/>
                <a:ea typeface="Consolas" charset="0"/>
                <a:cs typeface="Consolas" charset="0"/>
              </a:rPr>
              <a:t>	double y;</a:t>
            </a:r>
          </a:p>
          <a:p>
            <a:pPr>
              <a:spcAft>
                <a:spcPts val="200"/>
              </a:spcAft>
            </a:pPr>
            <a:endParaRPr lang="en-US" sz="1600" dirty="0">
              <a:solidFill>
                <a:schemeClr val="tx1"/>
              </a:solidFill>
              <a:latin typeface="Consolas" charset="0"/>
              <a:ea typeface="Consolas" charset="0"/>
              <a:cs typeface="Consolas" charset="0"/>
            </a:endParaRPr>
          </a:p>
          <a:p>
            <a:pPr>
              <a:spcAft>
                <a:spcPts val="200"/>
              </a:spcAft>
            </a:pPr>
            <a:r>
              <a:rPr lang="en-US" sz="1600" dirty="0">
                <a:solidFill>
                  <a:schemeClr val="tx1"/>
                </a:solidFill>
                <a:latin typeface="Consolas" charset="0"/>
                <a:ea typeface="Consolas" charset="0"/>
                <a:cs typeface="Consolas" charset="0"/>
              </a:rPr>
              <a:t>};</a:t>
            </a:r>
          </a:p>
        </p:txBody>
      </p:sp>
      <p:sp>
        <p:nvSpPr>
          <p:cNvPr id="9" name="Right Brace 8"/>
          <p:cNvSpPr/>
          <p:nvPr/>
        </p:nvSpPr>
        <p:spPr>
          <a:xfrm>
            <a:off x="4633476" y="3273398"/>
            <a:ext cx="514830" cy="1352389"/>
          </a:xfrm>
          <a:prstGeom prst="rightBrace">
            <a:avLst/>
          </a:prstGeom>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0" name="Right Brace 9"/>
          <p:cNvSpPr/>
          <p:nvPr/>
        </p:nvSpPr>
        <p:spPr>
          <a:xfrm>
            <a:off x="2478744" y="4986938"/>
            <a:ext cx="310563" cy="83755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ounded Rectangle 10"/>
          <p:cNvSpPr/>
          <p:nvPr/>
        </p:nvSpPr>
        <p:spPr>
          <a:xfrm>
            <a:off x="5676230" y="2219129"/>
            <a:ext cx="2962023" cy="1438570"/>
          </a:xfrm>
          <a:prstGeom prst="roundRect">
            <a:avLst/>
          </a:prstGeom>
          <a:effectLst/>
        </p:spPr>
        <p:style>
          <a:lnRef idx="2">
            <a:schemeClr val="accent4"/>
          </a:lnRef>
          <a:fillRef idx="1">
            <a:schemeClr val="lt1"/>
          </a:fillRef>
          <a:effectRef idx="0">
            <a:schemeClr val="accent4"/>
          </a:effectRef>
          <a:fontRef idx="minor">
            <a:schemeClr val="dk1"/>
          </a:fontRef>
        </p:style>
        <p:txBody>
          <a:bodyPr rtlCol="0" anchor="ctr"/>
          <a:lstStyle/>
          <a:p>
            <a:r>
              <a:rPr lang="en-US" sz="1600" dirty="0">
                <a:solidFill>
                  <a:schemeClr val="accent6">
                    <a:lumMod val="75000"/>
                  </a:schemeClr>
                </a:solidFill>
                <a:latin typeface="Avenir Next Condensed" charset="0"/>
                <a:ea typeface="Avenir Next Condensed" charset="0"/>
                <a:cs typeface="Avenir Next Condensed" charset="0"/>
              </a:rPr>
              <a:t>Public Section</a:t>
            </a:r>
          </a:p>
          <a:p>
            <a:r>
              <a:rPr lang="en-US" sz="1600" dirty="0">
                <a:latin typeface="Avenir Next Condensed" charset="0"/>
                <a:ea typeface="Avenir Next Condensed" charset="0"/>
                <a:cs typeface="Avenir Next Condensed" charset="0"/>
              </a:rPr>
              <a:t>Data/methods here are accessible by the application program/code using an object of this class.</a:t>
            </a:r>
          </a:p>
          <a:p>
            <a:r>
              <a:rPr lang="en-US" sz="1600" dirty="0">
                <a:solidFill>
                  <a:schemeClr val="accent5">
                    <a:lumMod val="75000"/>
                  </a:schemeClr>
                </a:solidFill>
                <a:latin typeface="Avenir Next Condensed" charset="0"/>
                <a:ea typeface="Avenir Next Condensed" charset="0"/>
                <a:cs typeface="Avenir Next Condensed" charset="0"/>
              </a:rPr>
              <a:t>Abstraction of the ADT</a:t>
            </a:r>
          </a:p>
        </p:txBody>
      </p:sp>
      <p:sp>
        <p:nvSpPr>
          <p:cNvPr id="12" name="Rounded Rectangle 11"/>
          <p:cNvSpPr/>
          <p:nvPr/>
        </p:nvSpPr>
        <p:spPr>
          <a:xfrm>
            <a:off x="2789308" y="4779469"/>
            <a:ext cx="2511748" cy="1390811"/>
          </a:xfrm>
          <a:prstGeom prst="roundRect">
            <a:avLst/>
          </a:prstGeom>
          <a:effectLst/>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chemeClr val="accent6">
                    <a:lumMod val="75000"/>
                  </a:schemeClr>
                </a:solidFill>
                <a:latin typeface="Avenir Next Condensed" charset="0"/>
                <a:ea typeface="Avenir Next Condensed" charset="0"/>
                <a:cs typeface="Avenir Next Condensed" charset="0"/>
              </a:rPr>
              <a:t>Private Section</a:t>
            </a:r>
          </a:p>
          <a:p>
            <a:r>
              <a:rPr lang="en-US" sz="1600" dirty="0">
                <a:latin typeface="Avenir Next Condensed" charset="0"/>
                <a:ea typeface="Avenir Next Condensed" charset="0"/>
                <a:cs typeface="Avenir Next Condensed" charset="0"/>
              </a:rPr>
              <a:t>Data/methods here can only be accessible by the member functions of the same class.</a:t>
            </a:r>
          </a:p>
          <a:p>
            <a:r>
              <a:rPr lang="en-US" sz="1600" dirty="0">
                <a:solidFill>
                  <a:schemeClr val="accent5">
                    <a:lumMod val="75000"/>
                  </a:schemeClr>
                </a:solidFill>
                <a:latin typeface="Avenir Next Condensed" charset="0"/>
                <a:ea typeface="Avenir Next Condensed" charset="0"/>
                <a:cs typeface="Avenir Next Condensed" charset="0"/>
              </a:rPr>
              <a:t>Implementation of the ADT</a:t>
            </a:r>
          </a:p>
        </p:txBody>
      </p:sp>
      <p:sp>
        <p:nvSpPr>
          <p:cNvPr id="14" name="Rounded Rectangle 13"/>
          <p:cNvSpPr/>
          <p:nvPr/>
        </p:nvSpPr>
        <p:spPr>
          <a:xfrm>
            <a:off x="3124200" y="2535434"/>
            <a:ext cx="2037200" cy="382843"/>
          </a:xfrm>
          <a:prstGeom prst="roundRect">
            <a:avLst/>
          </a:prstGeom>
          <a:solidFill>
            <a:schemeClr val="accent3">
              <a:lumMod val="20000"/>
              <a:lumOff val="80000"/>
            </a:schemeClr>
          </a:solidFill>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functions</a:t>
            </a:r>
          </a:p>
        </p:txBody>
      </p:sp>
      <p:cxnSp>
        <p:nvCxnSpPr>
          <p:cNvPr id="16" name="Straight Arrow Connector 15"/>
          <p:cNvCxnSpPr/>
          <p:nvPr/>
        </p:nvCxnSpPr>
        <p:spPr>
          <a:xfrm flipH="1">
            <a:off x="3012141" y="2918277"/>
            <a:ext cx="1121869" cy="61637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752107" y="6170280"/>
            <a:ext cx="2037200" cy="382843"/>
          </a:xfrm>
          <a:prstGeom prst="roundRect">
            <a:avLst/>
          </a:prstGeom>
          <a:solidFill>
            <a:schemeClr val="accent3">
              <a:lumMod val="20000"/>
              <a:lumOff val="80000"/>
            </a:schemeClr>
          </a:solidFill>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variables</a:t>
            </a:r>
          </a:p>
        </p:txBody>
      </p:sp>
      <p:cxnSp>
        <p:nvCxnSpPr>
          <p:cNvPr id="19" name="Straight Arrow Connector 18"/>
          <p:cNvCxnSpPr>
            <a:stCxn id="18" idx="0"/>
          </p:cNvCxnSpPr>
          <p:nvPr/>
        </p:nvCxnSpPr>
        <p:spPr>
          <a:xfrm flipV="1">
            <a:off x="1770707" y="5509452"/>
            <a:ext cx="250194" cy="66082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3CE497E-C718-4542-BF63-CBB602A04094}"/>
              </a:ext>
            </a:extLst>
          </p:cNvPr>
          <p:cNvCxnSpPr>
            <a:cxnSpLocks/>
            <a:stCxn id="9" idx="1"/>
            <a:endCxn id="11" idx="1"/>
          </p:cNvCxnSpPr>
          <p:nvPr/>
        </p:nvCxnSpPr>
        <p:spPr>
          <a:xfrm flipV="1">
            <a:off x="5148306" y="2938414"/>
            <a:ext cx="527924" cy="1011179"/>
          </a:xfrm>
          <a:prstGeom prst="straightConnector1">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A4831C71-71C5-3044-A511-752E6F9D1A33}"/>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
        <p:nvSpPr>
          <p:cNvPr id="4" name="TextBox 3">
            <a:extLst>
              <a:ext uri="{FF2B5EF4-FFF2-40B4-BE49-F238E27FC236}">
                <a16:creationId xmlns:a16="http://schemas.microsoft.com/office/drawing/2014/main" id="{1905D8B5-6859-5F42-AFA1-CBEDA36CDDD2}"/>
              </a:ext>
            </a:extLst>
          </p:cNvPr>
          <p:cNvSpPr txBox="1"/>
          <p:nvPr/>
        </p:nvSpPr>
        <p:spPr>
          <a:xfrm>
            <a:off x="554536" y="6578128"/>
            <a:ext cx="7690439" cy="523220"/>
          </a:xfrm>
          <a:prstGeom prst="rect">
            <a:avLst/>
          </a:prstGeom>
          <a:noFill/>
        </p:spPr>
        <p:txBody>
          <a:bodyPr wrap="none" rtlCol="0">
            <a:spAutoFit/>
          </a:bodyPr>
          <a:lstStyle/>
          <a:p>
            <a:r>
              <a:rPr lang="en-US" sz="1400" dirty="0"/>
              <a:t>For C++ struct, member variables and functions are by default, while they are by default private for class.</a:t>
            </a:r>
          </a:p>
          <a:p>
            <a:endParaRPr lang="en-US" sz="1400" dirty="0"/>
          </a:p>
        </p:txBody>
      </p:sp>
    </p:spTree>
    <p:extLst>
      <p:ext uri="{BB962C8B-B14F-4D97-AF65-F5344CB8AC3E}">
        <p14:creationId xmlns:p14="http://schemas.microsoft.com/office/powerpoint/2010/main" val="316061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0" grpId="0" animBg="1"/>
      <p:bldP spid="11" grpId="0" animBg="1"/>
      <p:bldP spid="12" grpId="0" animBg="1"/>
      <p:bldP spid="14"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dirty="0"/>
              <a:t>Class Definitions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42</a:t>
            </a:fld>
            <a:endParaRPr lang="en-US" dirty="0"/>
          </a:p>
        </p:txBody>
      </p:sp>
      <p:sp>
        <p:nvSpPr>
          <p:cNvPr id="7" name="Rectangle 6"/>
          <p:cNvSpPr/>
          <p:nvPr/>
        </p:nvSpPr>
        <p:spPr>
          <a:xfrm>
            <a:off x="1605834" y="1789354"/>
            <a:ext cx="5149755" cy="463150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spcAft>
                <a:spcPts val="100"/>
              </a:spcAft>
            </a:pPr>
            <a:r>
              <a:rPr lang="en-US" sz="1600" b="1" dirty="0">
                <a:solidFill>
                  <a:schemeClr val="accent6">
                    <a:lumMod val="75000"/>
                  </a:schemeClr>
                </a:solidFill>
                <a:latin typeface="Consolas" charset="0"/>
                <a:ea typeface="Consolas" charset="0"/>
                <a:cs typeface="Consolas" charset="0"/>
              </a:rPr>
              <a:t>class </a:t>
            </a:r>
            <a:r>
              <a:rPr lang="en-US" sz="1600" dirty="0">
                <a:solidFill>
                  <a:schemeClr val="tx1"/>
                </a:solidFill>
                <a:latin typeface="Consolas" charset="0"/>
                <a:ea typeface="Consolas" charset="0"/>
                <a:cs typeface="Consolas" charset="0"/>
              </a:rPr>
              <a:t>Point {</a:t>
            </a:r>
          </a:p>
          <a:p>
            <a:pPr>
              <a:spcAft>
                <a:spcPts val="100"/>
              </a:spcAft>
            </a:pPr>
            <a:r>
              <a:rPr lang="en-US" sz="1600" dirty="0">
                <a:solidFill>
                  <a:schemeClr val="accent5">
                    <a:lumMod val="75000"/>
                  </a:schemeClr>
                </a:solidFill>
                <a:latin typeface="Consolas" charset="0"/>
                <a:ea typeface="Consolas" charset="0"/>
                <a:cs typeface="Consolas" charset="0"/>
              </a:rPr>
              <a:t>public:</a:t>
            </a:r>
            <a:r>
              <a:rPr lang="en-US" sz="1600" dirty="0">
                <a:solidFill>
                  <a:schemeClr val="tx1"/>
                </a:solidFill>
                <a:latin typeface="Consolas" charset="0"/>
                <a:ea typeface="Consolas" charset="0"/>
                <a:cs typeface="Consolas" charset="0"/>
              </a:rPr>
              <a:t> </a:t>
            </a:r>
          </a:p>
          <a:p>
            <a:pPr>
              <a:spcAft>
                <a:spcPts val="100"/>
              </a:spcAft>
            </a:pPr>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getX</a:t>
            </a:r>
            <a:r>
              <a:rPr lang="en-US" sz="1600" dirty="0">
                <a:solidFill>
                  <a:schemeClr val="tx1"/>
                </a:solidFill>
                <a:latin typeface="Consolas" charset="0"/>
                <a:ea typeface="Consolas" charset="0"/>
                <a:cs typeface="Consolas" charset="0"/>
              </a:rPr>
              <a:t>() { return x; }</a:t>
            </a:r>
          </a:p>
          <a:p>
            <a:pPr>
              <a:spcAft>
                <a:spcPts val="100"/>
              </a:spcAft>
            </a:pPr>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getY</a:t>
            </a:r>
            <a:r>
              <a:rPr lang="en-US" sz="1600" dirty="0">
                <a:solidFill>
                  <a:schemeClr val="tx1"/>
                </a:solidFill>
                <a:latin typeface="Consolas" charset="0"/>
                <a:ea typeface="Consolas" charset="0"/>
                <a:cs typeface="Consolas" charset="0"/>
              </a:rPr>
              <a:t>() { return y; }</a:t>
            </a:r>
          </a:p>
          <a:p>
            <a:pPr>
              <a:spcAft>
                <a:spcPts val="100"/>
              </a:spcAft>
            </a:pPr>
            <a:r>
              <a:rPr lang="en-US" sz="1600" dirty="0">
                <a:solidFill>
                  <a:schemeClr val="tx1"/>
                </a:solidFill>
                <a:latin typeface="Consolas" charset="0"/>
                <a:ea typeface="Consolas" charset="0"/>
                <a:cs typeface="Consolas" charset="0"/>
              </a:rPr>
              <a:t>	void </a:t>
            </a:r>
            <a:r>
              <a:rPr lang="en-US" sz="1600" dirty="0" err="1">
                <a:solidFill>
                  <a:schemeClr val="tx1"/>
                </a:solidFill>
                <a:latin typeface="Consolas" charset="0"/>
                <a:ea typeface="Consolas" charset="0"/>
                <a:cs typeface="Consolas" charset="0"/>
              </a:rPr>
              <a:t>setCoord</a:t>
            </a:r>
            <a:r>
              <a:rPr lang="en-US" sz="1600" dirty="0">
                <a:solidFill>
                  <a:schemeClr val="tx1"/>
                </a:solidFill>
                <a:latin typeface="Consolas" charset="0"/>
                <a:ea typeface="Consolas" charset="0"/>
                <a:cs typeface="Consolas" charset="0"/>
              </a:rPr>
              <a:t>(double s, double t) {</a:t>
            </a:r>
          </a:p>
          <a:p>
            <a:pPr>
              <a:spcAft>
                <a:spcPts val="100"/>
              </a:spcAft>
            </a:pPr>
            <a:r>
              <a:rPr lang="en-US" sz="1600" dirty="0">
                <a:solidFill>
                  <a:schemeClr val="tx1"/>
                </a:solidFill>
                <a:latin typeface="Consolas" charset="0"/>
                <a:ea typeface="Consolas" charset="0"/>
                <a:cs typeface="Consolas" charset="0"/>
              </a:rPr>
              <a:t>		x = s;</a:t>
            </a:r>
          </a:p>
          <a:p>
            <a:pPr>
              <a:spcAft>
                <a:spcPts val="100"/>
              </a:spcAft>
            </a:pPr>
            <a:r>
              <a:rPr lang="en-US" sz="1600" dirty="0">
                <a:solidFill>
                  <a:schemeClr val="tx1"/>
                </a:solidFill>
                <a:latin typeface="Consolas" charset="0"/>
                <a:ea typeface="Consolas" charset="0"/>
                <a:cs typeface="Consolas" charset="0"/>
              </a:rPr>
              <a:t>		y = t;</a:t>
            </a:r>
          </a:p>
          <a:p>
            <a:pPr>
              <a:spcAft>
                <a:spcPts val="100"/>
              </a:spcAft>
            </a:pPr>
            <a:r>
              <a:rPr lang="en-US" sz="1600" dirty="0">
                <a:solidFill>
                  <a:schemeClr val="tx1"/>
                </a:solidFill>
                <a:latin typeface="Consolas" charset="0"/>
                <a:ea typeface="Consolas" charset="0"/>
                <a:cs typeface="Consolas" charset="0"/>
              </a:rPr>
              <a:t>	}</a:t>
            </a:r>
          </a:p>
          <a:p>
            <a:pPr>
              <a:spcAft>
                <a:spcPts val="100"/>
              </a:spcAft>
            </a:pPr>
            <a:endParaRPr lang="en-US" sz="1600" dirty="0">
              <a:solidFill>
                <a:schemeClr val="tx1"/>
              </a:solidFill>
              <a:latin typeface="Consolas" charset="0"/>
              <a:ea typeface="Consolas" charset="0"/>
              <a:cs typeface="Consolas" charset="0"/>
            </a:endParaRPr>
          </a:p>
          <a:p>
            <a:pPr>
              <a:spcAft>
                <a:spcPts val="100"/>
              </a:spcAft>
            </a:pPr>
            <a:r>
              <a:rPr lang="en-US" sz="1600" dirty="0">
                <a:solidFill>
                  <a:schemeClr val="tx1"/>
                </a:solidFill>
                <a:latin typeface="Consolas" charset="0"/>
                <a:ea typeface="Consolas" charset="0"/>
                <a:cs typeface="Consolas" charset="0"/>
              </a:rPr>
              <a:t>	double distance(Point &amp; p);</a:t>
            </a:r>
          </a:p>
          <a:p>
            <a:pPr>
              <a:spcAft>
                <a:spcPts val="100"/>
              </a:spcAft>
            </a:pPr>
            <a:r>
              <a:rPr lang="en-US" sz="1600" dirty="0">
                <a:solidFill>
                  <a:schemeClr val="tx1"/>
                </a:solidFill>
                <a:latin typeface="Consolas" charset="0"/>
                <a:ea typeface="Consolas" charset="0"/>
                <a:cs typeface="Consolas" charset="0"/>
              </a:rPr>
              <a:t>	void   translate(Point &amp; p);</a:t>
            </a:r>
          </a:p>
          <a:p>
            <a:pPr>
              <a:spcAft>
                <a:spcPts val="100"/>
              </a:spcAft>
            </a:pPr>
            <a:r>
              <a:rPr lang="en-US" sz="1600" dirty="0">
                <a:solidFill>
                  <a:schemeClr val="tx1"/>
                </a:solidFill>
                <a:latin typeface="Consolas" charset="0"/>
                <a:ea typeface="Consolas" charset="0"/>
                <a:cs typeface="Consolas" charset="0"/>
              </a:rPr>
              <a:t>	</a:t>
            </a:r>
          </a:p>
          <a:p>
            <a:pPr>
              <a:spcAft>
                <a:spcPts val="100"/>
              </a:spcAft>
            </a:pPr>
            <a:r>
              <a:rPr lang="en-US" sz="1600" dirty="0">
                <a:solidFill>
                  <a:schemeClr val="accent5">
                    <a:lumMod val="75000"/>
                  </a:schemeClr>
                </a:solidFill>
                <a:latin typeface="Consolas" charset="0"/>
                <a:ea typeface="Consolas" charset="0"/>
                <a:cs typeface="Consolas" charset="0"/>
              </a:rPr>
              <a:t>private:</a:t>
            </a:r>
          </a:p>
          <a:p>
            <a:pPr>
              <a:spcAft>
                <a:spcPts val="100"/>
              </a:spcAft>
            </a:pPr>
            <a:r>
              <a:rPr lang="en-US" sz="1600" dirty="0">
                <a:solidFill>
                  <a:schemeClr val="tx1"/>
                </a:solidFill>
                <a:latin typeface="Consolas" charset="0"/>
                <a:ea typeface="Consolas" charset="0"/>
                <a:cs typeface="Consolas" charset="0"/>
              </a:rPr>
              <a:t>	double x;</a:t>
            </a:r>
          </a:p>
          <a:p>
            <a:pPr>
              <a:spcAft>
                <a:spcPts val="100"/>
              </a:spcAft>
            </a:pPr>
            <a:r>
              <a:rPr lang="en-US" sz="1600" dirty="0">
                <a:solidFill>
                  <a:schemeClr val="tx1"/>
                </a:solidFill>
                <a:latin typeface="Consolas" charset="0"/>
                <a:ea typeface="Consolas" charset="0"/>
                <a:cs typeface="Consolas" charset="0"/>
              </a:rPr>
              <a:t>	double y;</a:t>
            </a:r>
          </a:p>
          <a:p>
            <a:pPr>
              <a:spcAft>
                <a:spcPts val="100"/>
              </a:spcAft>
            </a:pPr>
            <a:endParaRPr lang="en-US" sz="1600" dirty="0">
              <a:solidFill>
                <a:schemeClr val="tx1"/>
              </a:solidFill>
              <a:latin typeface="Consolas" charset="0"/>
              <a:ea typeface="Consolas" charset="0"/>
              <a:cs typeface="Consolas" charset="0"/>
            </a:endParaRPr>
          </a:p>
          <a:p>
            <a:pPr>
              <a:spcAft>
                <a:spcPts val="100"/>
              </a:spcAft>
            </a:pPr>
            <a:r>
              <a:rPr lang="en-US" sz="1600" dirty="0">
                <a:solidFill>
                  <a:schemeClr val="tx1"/>
                </a:solidFill>
                <a:latin typeface="Consolas" charset="0"/>
                <a:ea typeface="Consolas" charset="0"/>
                <a:cs typeface="Consolas" charset="0"/>
              </a:rPr>
              <a:t>};</a:t>
            </a:r>
          </a:p>
        </p:txBody>
      </p:sp>
      <p:sp>
        <p:nvSpPr>
          <p:cNvPr id="8" name="Rounded Rectangle 7"/>
          <p:cNvSpPr/>
          <p:nvPr/>
        </p:nvSpPr>
        <p:spPr>
          <a:xfrm>
            <a:off x="192949" y="1288765"/>
            <a:ext cx="2254844" cy="483779"/>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Keyword for defining a class</a:t>
            </a:r>
          </a:p>
        </p:txBody>
      </p:sp>
      <p:sp>
        <p:nvSpPr>
          <p:cNvPr id="9" name="Rounded Rectangle 8"/>
          <p:cNvSpPr/>
          <p:nvPr/>
        </p:nvSpPr>
        <p:spPr>
          <a:xfrm>
            <a:off x="192948" y="2788279"/>
            <a:ext cx="1350695" cy="483779"/>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Access </a:t>
            </a:r>
            <a:r>
              <a:rPr lang="en-US" sz="1600" dirty="0" err="1">
                <a:latin typeface="Avenir Next Condensed" charset="0"/>
                <a:ea typeface="Avenir Next Condensed" charset="0"/>
                <a:cs typeface="Avenir Next Condensed" charset="0"/>
              </a:rPr>
              <a:t>specifier</a:t>
            </a:r>
            <a:endParaRPr lang="en-US" sz="1600" dirty="0">
              <a:latin typeface="Avenir Next Condensed" charset="0"/>
              <a:ea typeface="Avenir Next Condensed" charset="0"/>
              <a:cs typeface="Avenir Next Condensed" charset="0"/>
            </a:endParaRPr>
          </a:p>
        </p:txBody>
      </p:sp>
      <p:cxnSp>
        <p:nvCxnSpPr>
          <p:cNvPr id="11" name="Straight Arrow Connector 10"/>
          <p:cNvCxnSpPr>
            <a:cxnSpLocks/>
            <a:stCxn id="8" idx="2"/>
          </p:cNvCxnSpPr>
          <p:nvPr/>
        </p:nvCxnSpPr>
        <p:spPr>
          <a:xfrm>
            <a:off x="1320371" y="1772544"/>
            <a:ext cx="364974" cy="315363"/>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a:cxnSpLocks/>
            <a:stCxn id="9" idx="3"/>
          </p:cNvCxnSpPr>
          <p:nvPr/>
        </p:nvCxnSpPr>
        <p:spPr>
          <a:xfrm flipV="1">
            <a:off x="1543643" y="2453423"/>
            <a:ext cx="285463" cy="576746"/>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a:cxnSpLocks/>
            <a:stCxn id="9" idx="3"/>
          </p:cNvCxnSpPr>
          <p:nvPr/>
        </p:nvCxnSpPr>
        <p:spPr>
          <a:xfrm>
            <a:off x="1543643" y="3030169"/>
            <a:ext cx="389023" cy="1948231"/>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sp>
        <p:nvSpPr>
          <p:cNvPr id="20" name="Rounded Rectangle 19"/>
          <p:cNvSpPr/>
          <p:nvPr/>
        </p:nvSpPr>
        <p:spPr>
          <a:xfrm>
            <a:off x="187890" y="6240379"/>
            <a:ext cx="1355754" cy="483779"/>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Ends with a ;</a:t>
            </a:r>
          </a:p>
        </p:txBody>
      </p:sp>
      <p:cxnSp>
        <p:nvCxnSpPr>
          <p:cNvPr id="21" name="Straight Arrow Connector 20"/>
          <p:cNvCxnSpPr>
            <a:cxnSpLocks/>
            <a:stCxn id="20" idx="3"/>
          </p:cNvCxnSpPr>
          <p:nvPr/>
        </p:nvCxnSpPr>
        <p:spPr>
          <a:xfrm flipV="1">
            <a:off x="1543644" y="6240379"/>
            <a:ext cx="285462" cy="241890"/>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sp>
        <p:nvSpPr>
          <p:cNvPr id="25" name="Rounded Rectangle 24"/>
          <p:cNvSpPr/>
          <p:nvPr/>
        </p:nvSpPr>
        <p:spPr>
          <a:xfrm>
            <a:off x="3300445" y="6026268"/>
            <a:ext cx="2037200" cy="572192"/>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variable declarations</a:t>
            </a:r>
          </a:p>
        </p:txBody>
      </p:sp>
      <p:cxnSp>
        <p:nvCxnSpPr>
          <p:cNvPr id="27" name="Straight Arrow Connector 26"/>
          <p:cNvCxnSpPr>
            <a:cxnSpLocks/>
          </p:cNvCxnSpPr>
          <p:nvPr/>
        </p:nvCxnSpPr>
        <p:spPr>
          <a:xfrm flipH="1" flipV="1">
            <a:off x="3172178" y="5441244"/>
            <a:ext cx="1131637" cy="5850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548045" y="3399080"/>
            <a:ext cx="3490640" cy="117657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function prototypes.  Note that these functions are not defined yet (i.e., we need to define them somewhere else).</a:t>
            </a:r>
          </a:p>
        </p:txBody>
      </p:sp>
      <p:cxnSp>
        <p:nvCxnSpPr>
          <p:cNvPr id="30" name="Straight Arrow Connector 29"/>
          <p:cNvCxnSpPr>
            <a:cxnSpLocks/>
            <a:stCxn id="28" idx="1"/>
          </p:cNvCxnSpPr>
          <p:nvPr/>
        </p:nvCxnSpPr>
        <p:spPr>
          <a:xfrm flipH="1">
            <a:off x="5159022" y="3987369"/>
            <a:ext cx="389023" cy="34756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6812371" y="2087907"/>
            <a:ext cx="2037200" cy="6750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function definitions</a:t>
            </a:r>
          </a:p>
        </p:txBody>
      </p:sp>
      <p:cxnSp>
        <p:nvCxnSpPr>
          <p:cNvPr id="33" name="Straight Arrow Connector 32"/>
          <p:cNvCxnSpPr>
            <a:cxnSpLocks/>
            <a:stCxn id="31" idx="1"/>
          </p:cNvCxnSpPr>
          <p:nvPr/>
        </p:nvCxnSpPr>
        <p:spPr>
          <a:xfrm flipH="1">
            <a:off x="3577971" y="2425447"/>
            <a:ext cx="3234400" cy="98285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4940819" y="708156"/>
            <a:ext cx="3928534" cy="1206309"/>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 member function can access the private variable of the class. Since it is defined under the public section, others can have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“access” to the private variables via this function.</a:t>
            </a:r>
          </a:p>
        </p:txBody>
      </p:sp>
      <p:cxnSp>
        <p:nvCxnSpPr>
          <p:cNvPr id="36" name="Straight Arrow Connector 35"/>
          <p:cNvCxnSpPr>
            <a:cxnSpLocks/>
            <a:stCxn id="34" idx="2"/>
          </p:cNvCxnSpPr>
          <p:nvPr/>
        </p:nvCxnSpPr>
        <p:spPr>
          <a:xfrm flipH="1">
            <a:off x="3649612" y="1914465"/>
            <a:ext cx="3255474" cy="538958"/>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54" name="Rounded Rectangle 53">
            <a:extLst>
              <a:ext uri="{FF2B5EF4-FFF2-40B4-BE49-F238E27FC236}">
                <a16:creationId xmlns:a16="http://schemas.microsoft.com/office/drawing/2014/main" id="{1DAE4CBF-E2A0-B846-A7CD-DF48C2AFDD0A}"/>
              </a:ext>
            </a:extLst>
          </p:cNvPr>
          <p:cNvSpPr/>
          <p:nvPr/>
        </p:nvSpPr>
        <p:spPr>
          <a:xfrm>
            <a:off x="5418667" y="4600205"/>
            <a:ext cx="3620018" cy="175614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As designer of a class, you may choose whether to include the definition or just the prototype for a member function inside a class definition.  There are some design considerations, but we won’t go in the details here (again we’ll leave it to the OOP course).   </a:t>
            </a:r>
          </a:p>
        </p:txBody>
      </p:sp>
      <p:sp>
        <p:nvSpPr>
          <p:cNvPr id="22" name="Rounded Rectangle 21">
            <a:extLst>
              <a:ext uri="{FF2B5EF4-FFF2-40B4-BE49-F238E27FC236}">
                <a16:creationId xmlns:a16="http://schemas.microsoft.com/office/drawing/2014/main" id="{09608B34-C9BE-8D4C-A481-72D7535277F6}"/>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90856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25" grpId="0" animBg="1"/>
      <p:bldP spid="28" grpId="0" animBg="1"/>
      <p:bldP spid="31" grpId="0" animBg="1"/>
      <p:bldP spid="34" grpId="0" animBg="1"/>
      <p:bldP spid="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Functions</a:t>
            </a:r>
          </a:p>
        </p:txBody>
      </p:sp>
      <p:sp>
        <p:nvSpPr>
          <p:cNvPr id="3" name="Content Placeholder 2"/>
          <p:cNvSpPr>
            <a:spLocks noGrp="1"/>
          </p:cNvSpPr>
          <p:nvPr>
            <p:ph idx="1"/>
          </p:nvPr>
        </p:nvSpPr>
        <p:spPr>
          <a:xfrm>
            <a:off x="457200" y="1553350"/>
            <a:ext cx="8229600" cy="4525963"/>
          </a:xfrm>
        </p:spPr>
        <p:txBody>
          <a:bodyPr>
            <a:normAutofit/>
          </a:bodyPr>
          <a:lstStyle/>
          <a:p>
            <a:pPr marL="0" indent="0">
              <a:buNone/>
            </a:pPr>
            <a:r>
              <a:rPr lang="en-US" sz="2400" dirty="0"/>
              <a:t>Member functions can be defined outside the class body:</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43</a:t>
            </a:fld>
            <a:endParaRPr lang="en-US" dirty="0"/>
          </a:p>
        </p:txBody>
      </p:sp>
      <p:sp>
        <p:nvSpPr>
          <p:cNvPr id="6" name="Rectangle 5"/>
          <p:cNvSpPr/>
          <p:nvPr/>
        </p:nvSpPr>
        <p:spPr>
          <a:xfrm>
            <a:off x="2903199" y="3351656"/>
            <a:ext cx="5303823" cy="341426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spcAft>
                <a:spcPts val="100"/>
              </a:spcAft>
            </a:pPr>
            <a:r>
              <a:rPr lang="en-US" sz="1600" dirty="0">
                <a:solidFill>
                  <a:schemeClr val="bg1">
                    <a:lumMod val="50000"/>
                  </a:schemeClr>
                </a:solidFill>
                <a:latin typeface="Consolas" charset="0"/>
                <a:ea typeface="Consolas" charset="0"/>
                <a:cs typeface="Consolas" charset="0"/>
              </a:rPr>
              <a:t>// distance between this point and point p</a:t>
            </a:r>
          </a:p>
          <a:p>
            <a:pPr>
              <a:spcAft>
                <a:spcPts val="100"/>
              </a:spcAft>
            </a:pPr>
            <a:r>
              <a:rPr lang="en-US" sz="1600" dirty="0">
                <a:solidFill>
                  <a:schemeClr val="tx1"/>
                </a:solidFill>
                <a:latin typeface="Consolas" charset="0"/>
                <a:ea typeface="Consolas" charset="0"/>
                <a:cs typeface="Consolas" charset="0"/>
              </a:rPr>
              <a:t>double Point</a:t>
            </a:r>
            <a:r>
              <a:rPr lang="en-US" sz="1600" b="1" dirty="0">
                <a:solidFill>
                  <a:schemeClr val="accent6">
                    <a:lumMod val="75000"/>
                  </a:schemeClr>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distance(Point &amp; p) {</a:t>
            </a:r>
          </a:p>
          <a:p>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p.x</a:t>
            </a:r>
            <a:r>
              <a:rPr lang="en-US" sz="1600" dirty="0">
                <a:solidFill>
                  <a:schemeClr val="tx1"/>
                </a:solidFill>
                <a:latin typeface="Consolas" charset="0"/>
                <a:ea typeface="Consolas" charset="0"/>
                <a:cs typeface="Consolas" charset="0"/>
              </a:rPr>
              <a:t> – x;</a:t>
            </a:r>
          </a:p>
          <a:p>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p.y</a:t>
            </a:r>
            <a:r>
              <a:rPr lang="en-US" sz="1600" dirty="0">
                <a:solidFill>
                  <a:schemeClr val="tx1"/>
                </a:solidFill>
                <a:latin typeface="Consolas" charset="0"/>
                <a:ea typeface="Consolas" charset="0"/>
                <a:cs typeface="Consolas" charset="0"/>
              </a:rPr>
              <a:t> – y;</a:t>
            </a:r>
          </a:p>
          <a:p>
            <a:r>
              <a:rPr lang="en-US" sz="1600" dirty="0">
                <a:solidFill>
                  <a:schemeClr val="tx1"/>
                </a:solidFill>
                <a:latin typeface="Consolas" charset="0"/>
                <a:ea typeface="Consolas" charset="0"/>
                <a:cs typeface="Consolas" charset="0"/>
              </a:rPr>
              <a:t>	return </a:t>
            </a:r>
            <a:r>
              <a:rPr lang="en-US" sz="1600" dirty="0" err="1">
                <a:solidFill>
                  <a:schemeClr val="tx1"/>
                </a:solidFill>
                <a:latin typeface="Consolas" charset="0"/>
                <a:ea typeface="Consolas" charset="0"/>
                <a:cs typeface="Consolas" charset="0"/>
              </a:rPr>
              <a:t>sqrt</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a:t>
            </a:r>
          </a:p>
          <a:p>
            <a:pPr>
              <a:spcAft>
                <a:spcPts val="100"/>
              </a:spcAft>
            </a:pPr>
            <a:r>
              <a:rPr lang="en-US" sz="1600" dirty="0">
                <a:solidFill>
                  <a:schemeClr val="tx1"/>
                </a:solidFill>
                <a:latin typeface="Consolas" charset="0"/>
                <a:ea typeface="Consolas" charset="0"/>
                <a:cs typeface="Consolas" charset="0"/>
              </a:rPr>
              <a:t>}</a:t>
            </a:r>
          </a:p>
          <a:p>
            <a:pPr>
              <a:spcAft>
                <a:spcPts val="100"/>
              </a:spcAft>
            </a:pPr>
            <a:endParaRPr lang="en-US" sz="1600" dirty="0">
              <a:solidFill>
                <a:schemeClr val="tx1"/>
              </a:solidFill>
              <a:latin typeface="Consolas" charset="0"/>
              <a:ea typeface="Consolas" charset="0"/>
              <a:cs typeface="Consolas" charset="0"/>
            </a:endParaRPr>
          </a:p>
          <a:p>
            <a:pPr>
              <a:spcAft>
                <a:spcPts val="100"/>
              </a:spcAft>
            </a:pPr>
            <a:r>
              <a:rPr lang="en-US" sz="1600" dirty="0">
                <a:solidFill>
                  <a:schemeClr val="bg1">
                    <a:lumMod val="50000"/>
                  </a:schemeClr>
                </a:solidFill>
                <a:latin typeface="Consolas" charset="0"/>
                <a:ea typeface="Consolas" charset="0"/>
                <a:cs typeface="Consolas" charset="0"/>
              </a:rPr>
              <a:t>// translate this point by an offset p</a:t>
            </a:r>
            <a:endParaRPr lang="en-US" sz="1600" dirty="0">
              <a:solidFill>
                <a:schemeClr val="tx1"/>
              </a:solidFill>
              <a:latin typeface="Consolas" charset="0"/>
              <a:ea typeface="Consolas" charset="0"/>
              <a:cs typeface="Consolas" charset="0"/>
            </a:endParaRPr>
          </a:p>
          <a:p>
            <a:pPr>
              <a:spcAft>
                <a:spcPts val="100"/>
              </a:spcAft>
            </a:pPr>
            <a:r>
              <a:rPr lang="en-US" sz="1600" dirty="0">
                <a:solidFill>
                  <a:schemeClr val="tx1"/>
                </a:solidFill>
                <a:latin typeface="Consolas" charset="0"/>
                <a:ea typeface="Consolas" charset="0"/>
                <a:cs typeface="Consolas" charset="0"/>
              </a:rPr>
              <a:t>void Point</a:t>
            </a:r>
            <a:r>
              <a:rPr lang="en-US" sz="1600" b="1" dirty="0">
                <a:solidFill>
                  <a:schemeClr val="accent6">
                    <a:lumMod val="75000"/>
                  </a:schemeClr>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translate(Point &amp; p) {</a:t>
            </a:r>
          </a:p>
          <a:p>
            <a:pPr>
              <a:spcAft>
                <a:spcPts val="100"/>
              </a:spcAft>
            </a:pPr>
            <a:r>
              <a:rPr lang="en-US" sz="1600" dirty="0">
                <a:solidFill>
                  <a:schemeClr val="tx1"/>
                </a:solidFill>
                <a:latin typeface="Consolas" charset="0"/>
                <a:ea typeface="Consolas" charset="0"/>
                <a:cs typeface="Consolas" charset="0"/>
              </a:rPr>
              <a:t>	x += </a:t>
            </a:r>
            <a:r>
              <a:rPr lang="en-US" sz="1600" dirty="0" err="1">
                <a:solidFill>
                  <a:schemeClr val="tx1"/>
                </a:solidFill>
                <a:latin typeface="Consolas" charset="0"/>
                <a:ea typeface="Consolas" charset="0"/>
                <a:cs typeface="Consolas" charset="0"/>
              </a:rPr>
              <a:t>p.x</a:t>
            </a:r>
            <a:r>
              <a:rPr lang="en-US" sz="1600" dirty="0">
                <a:solidFill>
                  <a:schemeClr val="tx1"/>
                </a:solidFill>
                <a:latin typeface="Consolas" charset="0"/>
                <a:ea typeface="Consolas" charset="0"/>
                <a:cs typeface="Consolas" charset="0"/>
              </a:rPr>
              <a:t>;</a:t>
            </a:r>
          </a:p>
          <a:p>
            <a:pPr>
              <a:spcAft>
                <a:spcPts val="100"/>
              </a:spcAft>
            </a:pPr>
            <a:r>
              <a:rPr lang="en-US" sz="1600" dirty="0">
                <a:solidFill>
                  <a:schemeClr val="tx1"/>
                </a:solidFill>
                <a:latin typeface="Consolas" charset="0"/>
                <a:ea typeface="Consolas" charset="0"/>
                <a:cs typeface="Consolas" charset="0"/>
              </a:rPr>
              <a:t>	y += </a:t>
            </a:r>
            <a:r>
              <a:rPr lang="en-US" sz="1600" dirty="0" err="1">
                <a:solidFill>
                  <a:schemeClr val="tx1"/>
                </a:solidFill>
                <a:latin typeface="Consolas" charset="0"/>
                <a:ea typeface="Consolas" charset="0"/>
                <a:cs typeface="Consolas" charset="0"/>
              </a:rPr>
              <a:t>p.y</a:t>
            </a:r>
            <a:r>
              <a:rPr lang="en-US" sz="1600" dirty="0">
                <a:solidFill>
                  <a:schemeClr val="tx1"/>
                </a:solidFill>
                <a:latin typeface="Consolas" charset="0"/>
                <a:ea typeface="Consolas" charset="0"/>
                <a:cs typeface="Consolas" charset="0"/>
              </a:rPr>
              <a:t>;</a:t>
            </a:r>
          </a:p>
          <a:p>
            <a:pPr>
              <a:spcAft>
                <a:spcPts val="100"/>
              </a:spcAft>
            </a:pPr>
            <a:r>
              <a:rPr lang="en-US" sz="1600" dirty="0">
                <a:solidFill>
                  <a:schemeClr val="tx1"/>
                </a:solidFill>
                <a:latin typeface="Consolas" charset="0"/>
                <a:ea typeface="Consolas" charset="0"/>
                <a:cs typeface="Consolas" charset="0"/>
              </a:rPr>
              <a:t>}</a:t>
            </a:r>
          </a:p>
        </p:txBody>
      </p:sp>
      <p:sp>
        <p:nvSpPr>
          <p:cNvPr id="7" name="Oval 6"/>
          <p:cNvSpPr/>
          <p:nvPr/>
        </p:nvSpPr>
        <p:spPr>
          <a:xfrm>
            <a:off x="5385796" y="4077487"/>
            <a:ext cx="338098" cy="253573"/>
          </a:xfrm>
          <a:prstGeom prst="ellipse">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310362" y="5835897"/>
            <a:ext cx="338098" cy="253573"/>
          </a:xfrm>
          <a:prstGeom prst="ellipse">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457200" y="5789610"/>
            <a:ext cx="2037200" cy="594506"/>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a:t>
            </a:r>
            <a:r>
              <a:rPr lang="en-US" sz="1400" b="1" dirty="0">
                <a:solidFill>
                  <a:schemeClr val="accent1">
                    <a:lumMod val="75000"/>
                  </a:schemeClr>
                </a:solidFill>
                <a:latin typeface="Segoe Print" pitchFamily="2" charset="0"/>
              </a:rPr>
              <a:t> </a:t>
            </a:r>
            <a:r>
              <a:rPr lang="en-US" sz="1600" dirty="0">
                <a:latin typeface="Avenir Next Condensed" charset="0"/>
                <a:ea typeface="Avenir Next Condensed" charset="0"/>
                <a:cs typeface="Avenir Next Condensed" charset="0"/>
              </a:rPr>
              <a:t>variable "x" of "this" Point</a:t>
            </a:r>
          </a:p>
        </p:txBody>
      </p:sp>
      <p:cxnSp>
        <p:nvCxnSpPr>
          <p:cNvPr id="13" name="Straight Arrow Connector 12"/>
          <p:cNvCxnSpPr>
            <a:stCxn id="11" idx="3"/>
            <a:endCxn id="7" idx="3"/>
          </p:cNvCxnSpPr>
          <p:nvPr/>
        </p:nvCxnSpPr>
        <p:spPr>
          <a:xfrm flipV="1">
            <a:off x="2494400" y="4293925"/>
            <a:ext cx="2940909" cy="1792938"/>
          </a:xfrm>
          <a:prstGeom prst="straightConnector1">
            <a:avLst/>
          </a:prstGeom>
          <a:ln w="1905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3"/>
            <a:endCxn id="8" idx="2"/>
          </p:cNvCxnSpPr>
          <p:nvPr/>
        </p:nvCxnSpPr>
        <p:spPr>
          <a:xfrm flipV="1">
            <a:off x="2494400" y="5962684"/>
            <a:ext cx="815962" cy="124179"/>
          </a:xfrm>
          <a:prstGeom prst="straightConnector1">
            <a:avLst/>
          </a:prstGeom>
          <a:ln w="1905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457200" y="4610547"/>
            <a:ext cx="2218387" cy="851799"/>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variable "x" of the input Point "p"</a:t>
            </a:r>
          </a:p>
        </p:txBody>
      </p:sp>
      <p:cxnSp>
        <p:nvCxnSpPr>
          <p:cNvPr id="19" name="Straight Arrow Connector 18"/>
          <p:cNvCxnSpPr>
            <a:stCxn id="18" idx="3"/>
            <a:endCxn id="22" idx="3"/>
          </p:cNvCxnSpPr>
          <p:nvPr/>
        </p:nvCxnSpPr>
        <p:spPr>
          <a:xfrm flipV="1">
            <a:off x="2675587" y="4289158"/>
            <a:ext cx="2069397" cy="747289"/>
          </a:xfrm>
          <a:prstGeom prst="straightConnector1">
            <a:avLst/>
          </a:prstGeom>
          <a:ln w="1905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4674090" y="4072720"/>
            <a:ext cx="484094" cy="253573"/>
          </a:xfrm>
          <a:prstGeom prst="ellipse">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3911776" y="5820837"/>
            <a:ext cx="484094" cy="253573"/>
          </a:xfrm>
          <a:prstGeom prst="ellipse">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a:stCxn id="18" idx="3"/>
            <a:endCxn id="24" idx="1"/>
          </p:cNvCxnSpPr>
          <p:nvPr/>
        </p:nvCxnSpPr>
        <p:spPr>
          <a:xfrm>
            <a:off x="2675587" y="5036447"/>
            <a:ext cx="1307083" cy="821525"/>
          </a:xfrm>
          <a:prstGeom prst="straightConnector1">
            <a:avLst/>
          </a:prstGeom>
          <a:ln w="1905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Rounded Rectangle 35"/>
          <p:cNvSpPr/>
          <p:nvPr/>
        </p:nvSpPr>
        <p:spPr>
          <a:xfrm>
            <a:off x="5435309" y="2193463"/>
            <a:ext cx="3341511" cy="102248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The scope resolution operator "::" indicates variable/function membership of a class</a:t>
            </a:r>
          </a:p>
          <a:p>
            <a:r>
              <a:rPr lang="en-US" sz="1600" dirty="0">
                <a:latin typeface="Avenir Next Condensed" charset="0"/>
                <a:ea typeface="Avenir Next Condensed" charset="0"/>
                <a:cs typeface="Avenir Next Condensed" charset="0"/>
              </a:rPr>
              <a:t>Recall – </a:t>
            </a:r>
            <a:r>
              <a:rPr lang="en-US" sz="1200" dirty="0">
                <a:solidFill>
                  <a:schemeClr val="bg2">
                    <a:lumMod val="25000"/>
                  </a:schemeClr>
                </a:solidFill>
                <a:latin typeface="Menlo" pitchFamily="49" charset="0"/>
                <a:ea typeface="Menlo" pitchFamily="49" charset="0"/>
                <a:cs typeface="Menlo" pitchFamily="49" charset="0"/>
              </a:rPr>
              <a:t>std::</a:t>
            </a:r>
            <a:r>
              <a:rPr lang="en-US" sz="1200" dirty="0" err="1">
                <a:solidFill>
                  <a:schemeClr val="bg2">
                    <a:lumMod val="25000"/>
                  </a:schemeClr>
                </a:solidFill>
                <a:latin typeface="Menlo" pitchFamily="49" charset="0"/>
                <a:ea typeface="Menlo" pitchFamily="49" charset="0"/>
                <a:cs typeface="Menlo" pitchFamily="49" charset="0"/>
              </a:rPr>
              <a:t>endl</a:t>
            </a:r>
            <a:endParaRPr lang="en-US" sz="1400" dirty="0">
              <a:solidFill>
                <a:schemeClr val="bg2">
                  <a:lumMod val="25000"/>
                </a:schemeClr>
              </a:solidFill>
              <a:latin typeface="Menlo" pitchFamily="49" charset="0"/>
              <a:ea typeface="Menlo" pitchFamily="49" charset="0"/>
              <a:cs typeface="Menlo" pitchFamily="49" charset="0"/>
            </a:endParaRPr>
          </a:p>
        </p:txBody>
      </p:sp>
      <p:cxnSp>
        <p:nvCxnSpPr>
          <p:cNvPr id="23" name="Straight Arrow Connector 22">
            <a:extLst>
              <a:ext uri="{FF2B5EF4-FFF2-40B4-BE49-F238E27FC236}">
                <a16:creationId xmlns:a16="http://schemas.microsoft.com/office/drawing/2014/main" id="{0E31A644-1DF4-044E-985C-933B7EFAEAD8}"/>
              </a:ext>
            </a:extLst>
          </p:cNvPr>
          <p:cNvCxnSpPr>
            <a:cxnSpLocks/>
            <a:stCxn id="36" idx="1"/>
          </p:cNvCxnSpPr>
          <p:nvPr/>
        </p:nvCxnSpPr>
        <p:spPr>
          <a:xfrm flipH="1">
            <a:off x="4456903" y="2704704"/>
            <a:ext cx="978406" cy="1192650"/>
          </a:xfrm>
          <a:prstGeom prst="straightConnector1">
            <a:avLst/>
          </a:prstGeom>
          <a:ln w="1905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Rounded Rectangle 27">
            <a:extLst>
              <a:ext uri="{FF2B5EF4-FFF2-40B4-BE49-F238E27FC236}">
                <a16:creationId xmlns:a16="http://schemas.microsoft.com/office/drawing/2014/main" id="{BE3DA36D-D444-8843-8132-A9839DE79D1D}"/>
              </a:ext>
            </a:extLst>
          </p:cNvPr>
          <p:cNvSpPr/>
          <p:nvPr/>
        </p:nvSpPr>
        <p:spPr>
          <a:xfrm>
            <a:off x="296186" y="2158174"/>
            <a:ext cx="4448798" cy="13315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The function distance() is a member function of Point.  Suppose we have a variable (object), say “q”, of type Point. Then  the distance() function of “q” can access the x, y coordinates of “q”.  Here, “this point” means the point “q”.</a:t>
            </a:r>
            <a:endParaRPr lang="en-US" sz="1400" dirty="0">
              <a:solidFill>
                <a:schemeClr val="bg2">
                  <a:lumMod val="25000"/>
                </a:schemeClr>
              </a:solidFill>
              <a:latin typeface="Menlo" pitchFamily="49" charset="0"/>
              <a:ea typeface="Menlo" pitchFamily="49" charset="0"/>
              <a:cs typeface="Menlo" pitchFamily="49" charset="0"/>
            </a:endParaRPr>
          </a:p>
        </p:txBody>
      </p:sp>
      <p:cxnSp>
        <p:nvCxnSpPr>
          <p:cNvPr id="41" name="Straight Arrow Connector 40">
            <a:extLst>
              <a:ext uri="{FF2B5EF4-FFF2-40B4-BE49-F238E27FC236}">
                <a16:creationId xmlns:a16="http://schemas.microsoft.com/office/drawing/2014/main" id="{6B3D951A-5D22-904F-940A-2319C3842D89}"/>
              </a:ext>
            </a:extLst>
          </p:cNvPr>
          <p:cNvCxnSpPr>
            <a:cxnSpLocks/>
            <a:stCxn id="28" idx="3"/>
          </p:cNvCxnSpPr>
          <p:nvPr/>
        </p:nvCxnSpPr>
        <p:spPr>
          <a:xfrm>
            <a:off x="4744984" y="2823941"/>
            <a:ext cx="917937" cy="747289"/>
          </a:xfrm>
          <a:prstGeom prst="straightConnector1">
            <a:avLst/>
          </a:prstGeom>
          <a:ln w="19050">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B24E29C2-5FD0-A741-ABD2-D09E7A5DD72B}"/>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20714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8" grpId="0" animBg="1"/>
      <p:bldP spid="22" grpId="0" animBg="1"/>
      <p:bldP spid="24" grpId="0" animBg="1"/>
      <p:bldP spid="36"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Declaration</a:t>
            </a:r>
          </a:p>
        </p:txBody>
      </p:sp>
      <p:sp>
        <p:nvSpPr>
          <p:cNvPr id="3" name="Content Placeholder 2"/>
          <p:cNvSpPr>
            <a:spLocks noGrp="1"/>
          </p:cNvSpPr>
          <p:nvPr>
            <p:ph idx="1"/>
          </p:nvPr>
        </p:nvSpPr>
        <p:spPr/>
        <p:txBody>
          <a:bodyPr/>
          <a:lstStyle/>
          <a:p>
            <a:r>
              <a:rPr lang="en-US" sz="2400" dirty="0"/>
              <a:t>To declare an object (variable) for a class:</a:t>
            </a:r>
          </a:p>
          <a:p>
            <a:endParaRPr lang="en-US" dirty="0"/>
          </a:p>
          <a:p>
            <a:endParaRPr lang="en-US" dirty="0"/>
          </a:p>
          <a:p>
            <a:endParaRPr lang="en-US" dirty="0"/>
          </a:p>
          <a:p>
            <a:endParaRPr lang="en-US" sz="2400" dirty="0"/>
          </a:p>
          <a:p>
            <a:endParaRPr lang="en-US" sz="2400" dirty="0"/>
          </a:p>
          <a:p>
            <a:r>
              <a:rPr lang="en-US" sz="2400" dirty="0"/>
              <a:t>Each object can then retain their own values for each member variables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44</a:t>
            </a:fld>
            <a:endParaRPr lang="en-US"/>
          </a:p>
        </p:txBody>
      </p:sp>
      <p:sp>
        <p:nvSpPr>
          <p:cNvPr id="6" name="Rectangle 5"/>
          <p:cNvSpPr/>
          <p:nvPr/>
        </p:nvSpPr>
        <p:spPr>
          <a:xfrm>
            <a:off x="2067005" y="2041816"/>
            <a:ext cx="5009990" cy="522514"/>
          </a:xfrm>
          <a:prstGeom prst="rect">
            <a:avLst/>
          </a:prstGeom>
          <a:solidFill>
            <a:schemeClr val="accent3">
              <a:lumMod val="20000"/>
              <a:lumOff val="80000"/>
            </a:schemeClr>
          </a:solidFill>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err="1">
                <a:solidFill>
                  <a:schemeClr val="accent6">
                    <a:lumMod val="75000"/>
                  </a:schemeClr>
                </a:solidFill>
                <a:latin typeface="Consolas" charset="0"/>
                <a:ea typeface="Consolas" charset="0"/>
                <a:cs typeface="Consolas" charset="0"/>
              </a:rPr>
              <a:t>Class_name</a:t>
            </a:r>
            <a:r>
              <a:rPr lang="en-US" sz="1400" b="1" dirty="0">
                <a:solidFill>
                  <a:schemeClr val="accent1">
                    <a:lumMod val="75000"/>
                  </a:schemeClr>
                </a:solidFill>
                <a:latin typeface="Consolas" charset="0"/>
                <a:ea typeface="Consolas" charset="0"/>
                <a:cs typeface="Consolas" charset="0"/>
              </a:rPr>
              <a:t>	</a:t>
            </a:r>
            <a:r>
              <a:rPr lang="en-US" sz="1400" b="1" dirty="0">
                <a:solidFill>
                  <a:schemeClr val="accent5">
                    <a:lumMod val="75000"/>
                  </a:schemeClr>
                </a:solidFill>
                <a:latin typeface="Consolas" charset="0"/>
                <a:ea typeface="Consolas" charset="0"/>
                <a:cs typeface="Consolas" charset="0"/>
              </a:rPr>
              <a:t>object_name1, object_name2, …;</a:t>
            </a:r>
          </a:p>
        </p:txBody>
      </p:sp>
      <p:sp>
        <p:nvSpPr>
          <p:cNvPr id="7" name="Rectangle 6"/>
          <p:cNvSpPr/>
          <p:nvPr/>
        </p:nvSpPr>
        <p:spPr>
          <a:xfrm>
            <a:off x="2067005" y="2746892"/>
            <a:ext cx="2637076" cy="98355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spcAft>
                <a:spcPts val="100"/>
              </a:spcAft>
            </a:pPr>
            <a:r>
              <a:rPr lang="en-US" sz="1600" dirty="0">
                <a:solidFill>
                  <a:schemeClr val="tx1"/>
                </a:solidFill>
                <a:latin typeface="Consolas" charset="0"/>
                <a:ea typeface="Consolas" charset="0"/>
                <a:cs typeface="Consolas" charset="0"/>
              </a:rPr>
              <a:t>Point p1, p2;</a:t>
            </a:r>
          </a:p>
          <a:p>
            <a:pPr>
              <a:spcAft>
                <a:spcPts val="100"/>
              </a:spcAft>
            </a:pPr>
            <a:r>
              <a:rPr lang="en-US" sz="1600" dirty="0">
                <a:solidFill>
                  <a:schemeClr val="tx1"/>
                </a:solidFill>
                <a:latin typeface="Consolas" charset="0"/>
                <a:ea typeface="Consolas" charset="0"/>
                <a:cs typeface="Consolas" charset="0"/>
              </a:rPr>
              <a:t>string s1("</a:t>
            </a:r>
            <a:r>
              <a:rPr lang="en-US" sz="1600" dirty="0" err="1">
                <a:solidFill>
                  <a:schemeClr val="tx1"/>
                </a:solidFill>
                <a:latin typeface="Consolas" charset="0"/>
                <a:ea typeface="Consolas" charset="0"/>
                <a:cs typeface="Consolas" charset="0"/>
              </a:rPr>
              <a:t>abc</a:t>
            </a:r>
            <a:r>
              <a:rPr lang="en-US" sz="1600" dirty="0">
                <a:solidFill>
                  <a:schemeClr val="tx1"/>
                </a:solidFill>
                <a:latin typeface="Consolas" charset="0"/>
                <a:ea typeface="Consolas" charset="0"/>
                <a:cs typeface="Consolas" charset="0"/>
              </a:rPr>
              <a:t>");</a:t>
            </a:r>
          </a:p>
        </p:txBody>
      </p:sp>
      <p:sp>
        <p:nvSpPr>
          <p:cNvPr id="8" name="TextBox 7"/>
          <p:cNvSpPr txBox="1"/>
          <p:nvPr/>
        </p:nvSpPr>
        <p:spPr>
          <a:xfrm>
            <a:off x="952821" y="2766004"/>
            <a:ext cx="944489" cy="369332"/>
          </a:xfrm>
          <a:prstGeom prst="rect">
            <a:avLst/>
          </a:prstGeom>
          <a:noFill/>
          <a:effectLst/>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Examples</a:t>
            </a:r>
            <a:r>
              <a:rPr lang="en-US" dirty="0">
                <a:latin typeface="Segoe Print" pitchFamily="2" charset="0"/>
              </a:rPr>
              <a:t>:</a:t>
            </a:r>
          </a:p>
        </p:txBody>
      </p:sp>
      <p:sp>
        <p:nvSpPr>
          <p:cNvPr id="9" name="Rounded Rectangle 8"/>
          <p:cNvSpPr/>
          <p:nvPr/>
        </p:nvSpPr>
        <p:spPr>
          <a:xfrm>
            <a:off x="4796880" y="3429000"/>
            <a:ext cx="3889919" cy="69924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"p1", "p2" are Point </a:t>
            </a:r>
            <a:r>
              <a:rPr lang="en-US" sz="1600" b="1" dirty="0">
                <a:latin typeface="Avenir Next Condensed" charset="0"/>
                <a:ea typeface="Avenir Next Condensed" charset="0"/>
                <a:cs typeface="Avenir Next Condensed" charset="0"/>
              </a:rPr>
              <a:t>objects</a:t>
            </a:r>
            <a:r>
              <a:rPr lang="en-US" sz="1600" dirty="0">
                <a:latin typeface="Avenir Next Condensed" charset="0"/>
                <a:ea typeface="Avenir Next Condensed" charset="0"/>
                <a:cs typeface="Avenir Next Condensed" charset="0"/>
              </a:rPr>
              <a:t>,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"s1" is a string </a:t>
            </a:r>
            <a:r>
              <a:rPr lang="en-US" sz="1600" b="1" dirty="0">
                <a:latin typeface="Avenir Next Condensed" charset="0"/>
                <a:ea typeface="Avenir Next Condensed" charset="0"/>
                <a:cs typeface="Avenir Next Condensed" charset="0"/>
              </a:rPr>
              <a:t>object</a:t>
            </a:r>
            <a:r>
              <a:rPr lang="en-US" sz="1600" dirty="0">
                <a:latin typeface="Avenir Next Condensed" charset="0"/>
                <a:ea typeface="Avenir Next Condensed" charset="0"/>
                <a:cs typeface="Avenir Next Condensed" charset="0"/>
              </a:rPr>
              <a:t> (YES, string is just a class)</a:t>
            </a:r>
          </a:p>
        </p:txBody>
      </p:sp>
      <p:sp>
        <p:nvSpPr>
          <p:cNvPr id="10" name="Rectangle 9"/>
          <p:cNvSpPr/>
          <p:nvPr/>
        </p:nvSpPr>
        <p:spPr>
          <a:xfrm>
            <a:off x="2448859" y="5040726"/>
            <a:ext cx="2637076" cy="98355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spcAft>
                <a:spcPts val="100"/>
              </a:spcAft>
            </a:pPr>
            <a:r>
              <a:rPr lang="en-US" sz="1600" dirty="0">
                <a:solidFill>
                  <a:schemeClr val="tx1"/>
                </a:solidFill>
                <a:latin typeface="Consolas" charset="0"/>
                <a:ea typeface="Consolas" charset="0"/>
                <a:cs typeface="Consolas" charset="0"/>
              </a:rPr>
              <a:t>p1.setCoord(1, 2);</a:t>
            </a:r>
          </a:p>
          <a:p>
            <a:pPr>
              <a:spcAft>
                <a:spcPts val="100"/>
              </a:spcAft>
            </a:pPr>
            <a:r>
              <a:rPr lang="en-US" sz="1600" dirty="0">
                <a:solidFill>
                  <a:schemeClr val="tx1"/>
                </a:solidFill>
                <a:latin typeface="Consolas" charset="0"/>
                <a:ea typeface="Consolas" charset="0"/>
                <a:cs typeface="Consolas" charset="0"/>
              </a:rPr>
              <a:t>p2.setCoord(4, 5);</a:t>
            </a:r>
          </a:p>
        </p:txBody>
      </p:sp>
      <p:sp>
        <p:nvSpPr>
          <p:cNvPr id="11" name="TextBox 10"/>
          <p:cNvSpPr txBox="1"/>
          <p:nvPr/>
        </p:nvSpPr>
        <p:spPr>
          <a:xfrm>
            <a:off x="969920" y="5247945"/>
            <a:ext cx="944489" cy="369332"/>
          </a:xfrm>
          <a:prstGeom prst="rect">
            <a:avLst/>
          </a:prstGeom>
          <a:noFill/>
          <a:effectLst/>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Examples</a:t>
            </a:r>
            <a:r>
              <a:rPr lang="en-US" dirty="0">
                <a:latin typeface="Segoe Print" pitchFamily="2" charset="0"/>
              </a:rPr>
              <a:t>:</a:t>
            </a:r>
          </a:p>
        </p:txBody>
      </p:sp>
      <p:sp>
        <p:nvSpPr>
          <p:cNvPr id="12" name="Rectangle 11"/>
          <p:cNvSpPr/>
          <p:nvPr/>
        </p:nvSpPr>
        <p:spPr>
          <a:xfrm>
            <a:off x="5800171" y="5179448"/>
            <a:ext cx="1162770" cy="801278"/>
          </a:xfrm>
          <a:prstGeom prst="rect">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13" name="TextBox 12"/>
          <p:cNvSpPr txBox="1"/>
          <p:nvPr/>
        </p:nvSpPr>
        <p:spPr>
          <a:xfrm>
            <a:off x="6077513" y="4810116"/>
            <a:ext cx="437940" cy="369332"/>
          </a:xfrm>
          <a:prstGeom prst="rect">
            <a:avLst/>
          </a:prstGeom>
          <a:noFill/>
          <a:effectLst/>
        </p:spPr>
        <p:txBody>
          <a:bodyPr wrap="none" rtlCol="0">
            <a:spAutoFit/>
          </a:bodyPr>
          <a:lstStyle/>
          <a:p>
            <a:r>
              <a:rPr lang="en-US" dirty="0">
                <a:latin typeface="Consolas" charset="0"/>
                <a:ea typeface="Consolas" charset="0"/>
                <a:cs typeface="Consolas" charset="0"/>
              </a:rPr>
              <a:t>p1</a:t>
            </a:r>
          </a:p>
        </p:txBody>
      </p:sp>
      <p:sp>
        <p:nvSpPr>
          <p:cNvPr id="14" name="TextBox 13"/>
          <p:cNvSpPr txBox="1"/>
          <p:nvPr/>
        </p:nvSpPr>
        <p:spPr>
          <a:xfrm>
            <a:off x="5885657" y="5229955"/>
            <a:ext cx="311304" cy="369332"/>
          </a:xfrm>
          <a:prstGeom prst="rect">
            <a:avLst/>
          </a:prstGeom>
          <a:noFill/>
          <a:effectLst/>
        </p:spPr>
        <p:txBody>
          <a:bodyPr wrap="none" rtlCol="0">
            <a:spAutoFit/>
          </a:bodyPr>
          <a:lstStyle/>
          <a:p>
            <a:r>
              <a:rPr lang="en-US" dirty="0">
                <a:latin typeface="Consolas" charset="0"/>
                <a:ea typeface="Consolas" charset="0"/>
                <a:cs typeface="Consolas" charset="0"/>
              </a:rPr>
              <a:t>x</a:t>
            </a:r>
          </a:p>
        </p:txBody>
      </p:sp>
      <p:sp>
        <p:nvSpPr>
          <p:cNvPr id="15" name="TextBox 14"/>
          <p:cNvSpPr txBox="1"/>
          <p:nvPr/>
        </p:nvSpPr>
        <p:spPr>
          <a:xfrm>
            <a:off x="5885657" y="5539353"/>
            <a:ext cx="311304" cy="369332"/>
          </a:xfrm>
          <a:prstGeom prst="rect">
            <a:avLst/>
          </a:prstGeom>
          <a:noFill/>
          <a:effectLst/>
        </p:spPr>
        <p:txBody>
          <a:bodyPr wrap="none" rtlCol="0">
            <a:spAutoFit/>
          </a:bodyPr>
          <a:lstStyle/>
          <a:p>
            <a:r>
              <a:rPr lang="en-US" dirty="0">
                <a:latin typeface="Consolas" charset="0"/>
                <a:ea typeface="Consolas" charset="0"/>
                <a:cs typeface="Consolas" charset="0"/>
              </a:rPr>
              <a:t>y</a:t>
            </a:r>
          </a:p>
        </p:txBody>
      </p:sp>
      <p:sp>
        <p:nvSpPr>
          <p:cNvPr id="16" name="Rectangle 15"/>
          <p:cNvSpPr/>
          <p:nvPr/>
        </p:nvSpPr>
        <p:spPr>
          <a:xfrm>
            <a:off x="6256920" y="5248809"/>
            <a:ext cx="514165" cy="309398"/>
          </a:xfrm>
          <a:prstGeom prst="rect">
            <a:avLst/>
          </a:prstGeom>
          <a:solidFill>
            <a:schemeClr val="bg1">
              <a:lumMod val="8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latin typeface="Consolas" charset="0"/>
                <a:ea typeface="Consolas" charset="0"/>
                <a:cs typeface="Consolas" charset="0"/>
              </a:rPr>
              <a:t>1</a:t>
            </a:r>
          </a:p>
        </p:txBody>
      </p:sp>
      <p:sp>
        <p:nvSpPr>
          <p:cNvPr id="17" name="Rectangle 16"/>
          <p:cNvSpPr/>
          <p:nvPr/>
        </p:nvSpPr>
        <p:spPr>
          <a:xfrm>
            <a:off x="6256920" y="5599287"/>
            <a:ext cx="514165" cy="309398"/>
          </a:xfrm>
          <a:prstGeom prst="rect">
            <a:avLst/>
          </a:prstGeom>
          <a:solidFill>
            <a:schemeClr val="bg1">
              <a:lumMod val="8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latin typeface="Consolas" charset="0"/>
                <a:ea typeface="Consolas" charset="0"/>
                <a:cs typeface="Consolas" charset="0"/>
              </a:rPr>
              <a:t>2</a:t>
            </a:r>
          </a:p>
        </p:txBody>
      </p:sp>
      <p:sp>
        <p:nvSpPr>
          <p:cNvPr id="18" name="Rectangle 17"/>
          <p:cNvSpPr/>
          <p:nvPr/>
        </p:nvSpPr>
        <p:spPr>
          <a:xfrm>
            <a:off x="7258149" y="5179448"/>
            <a:ext cx="1162770" cy="8012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19" name="TextBox 18"/>
          <p:cNvSpPr txBox="1"/>
          <p:nvPr/>
        </p:nvSpPr>
        <p:spPr>
          <a:xfrm>
            <a:off x="7535491" y="4810116"/>
            <a:ext cx="437940" cy="369332"/>
          </a:xfrm>
          <a:prstGeom prst="rect">
            <a:avLst/>
          </a:prstGeom>
          <a:noFill/>
          <a:effectLst/>
        </p:spPr>
        <p:txBody>
          <a:bodyPr wrap="none" rtlCol="0">
            <a:spAutoFit/>
          </a:bodyPr>
          <a:lstStyle/>
          <a:p>
            <a:r>
              <a:rPr lang="en-US" dirty="0">
                <a:latin typeface="Consolas" charset="0"/>
                <a:ea typeface="Consolas" charset="0"/>
                <a:cs typeface="Consolas" charset="0"/>
              </a:rPr>
              <a:t>p2</a:t>
            </a:r>
          </a:p>
        </p:txBody>
      </p:sp>
      <p:sp>
        <p:nvSpPr>
          <p:cNvPr id="20" name="TextBox 19"/>
          <p:cNvSpPr txBox="1"/>
          <p:nvPr/>
        </p:nvSpPr>
        <p:spPr>
          <a:xfrm>
            <a:off x="7343635" y="5229955"/>
            <a:ext cx="311304" cy="369332"/>
          </a:xfrm>
          <a:prstGeom prst="rect">
            <a:avLst/>
          </a:prstGeom>
          <a:noFill/>
          <a:effectLst/>
        </p:spPr>
        <p:txBody>
          <a:bodyPr wrap="none" rtlCol="0">
            <a:spAutoFit/>
          </a:bodyPr>
          <a:lstStyle/>
          <a:p>
            <a:r>
              <a:rPr lang="en-US" dirty="0">
                <a:latin typeface="Consolas" charset="0"/>
                <a:ea typeface="Consolas" charset="0"/>
                <a:cs typeface="Consolas" charset="0"/>
              </a:rPr>
              <a:t>x</a:t>
            </a:r>
          </a:p>
        </p:txBody>
      </p:sp>
      <p:sp>
        <p:nvSpPr>
          <p:cNvPr id="21" name="TextBox 20"/>
          <p:cNvSpPr txBox="1"/>
          <p:nvPr/>
        </p:nvSpPr>
        <p:spPr>
          <a:xfrm>
            <a:off x="7343635" y="5539353"/>
            <a:ext cx="311304" cy="369332"/>
          </a:xfrm>
          <a:prstGeom prst="rect">
            <a:avLst/>
          </a:prstGeom>
          <a:noFill/>
          <a:effectLst/>
        </p:spPr>
        <p:txBody>
          <a:bodyPr wrap="none" rtlCol="0">
            <a:spAutoFit/>
          </a:bodyPr>
          <a:lstStyle/>
          <a:p>
            <a:r>
              <a:rPr lang="en-US" dirty="0">
                <a:latin typeface="Consolas" charset="0"/>
                <a:ea typeface="Consolas" charset="0"/>
                <a:cs typeface="Consolas" charset="0"/>
              </a:rPr>
              <a:t>y</a:t>
            </a:r>
          </a:p>
        </p:txBody>
      </p:sp>
      <p:sp>
        <p:nvSpPr>
          <p:cNvPr id="22" name="Rectangle 21"/>
          <p:cNvSpPr/>
          <p:nvPr/>
        </p:nvSpPr>
        <p:spPr>
          <a:xfrm>
            <a:off x="7714898" y="5248809"/>
            <a:ext cx="514165" cy="309398"/>
          </a:xfrm>
          <a:prstGeom prst="rect">
            <a:avLst/>
          </a:prstGeom>
          <a:solidFill>
            <a:schemeClr val="bg1">
              <a:lumMod val="8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latin typeface="Consolas" charset="0"/>
                <a:ea typeface="Consolas" charset="0"/>
                <a:cs typeface="Consolas" charset="0"/>
              </a:rPr>
              <a:t>4</a:t>
            </a:r>
          </a:p>
        </p:txBody>
      </p:sp>
      <p:sp>
        <p:nvSpPr>
          <p:cNvPr id="23" name="Rectangle 22"/>
          <p:cNvSpPr/>
          <p:nvPr/>
        </p:nvSpPr>
        <p:spPr>
          <a:xfrm>
            <a:off x="7714898" y="5599287"/>
            <a:ext cx="514165" cy="309398"/>
          </a:xfrm>
          <a:prstGeom prst="rect">
            <a:avLst/>
          </a:prstGeom>
          <a:solidFill>
            <a:schemeClr val="bg1">
              <a:lumMod val="8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latin typeface="Consolas" charset="0"/>
                <a:ea typeface="Consolas" charset="0"/>
                <a:cs typeface="Consolas" charset="0"/>
              </a:rPr>
              <a:t>5</a:t>
            </a:r>
          </a:p>
        </p:txBody>
      </p:sp>
      <p:sp>
        <p:nvSpPr>
          <p:cNvPr id="26" name="Rounded Rectangle 25">
            <a:extLst>
              <a:ext uri="{FF2B5EF4-FFF2-40B4-BE49-F238E27FC236}">
                <a16:creationId xmlns:a16="http://schemas.microsoft.com/office/drawing/2014/main" id="{439C1EC9-1903-F34A-B190-C3B155BF2559}"/>
              </a:ext>
            </a:extLst>
          </p:cNvPr>
          <p:cNvSpPr/>
          <p:nvPr/>
        </p:nvSpPr>
        <p:spPr>
          <a:xfrm>
            <a:off x="4796881" y="2614837"/>
            <a:ext cx="4059614" cy="80127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Since class are just user-defined data types, you can declare just like how you declare an int, a double, etc.</a:t>
            </a:r>
          </a:p>
        </p:txBody>
      </p:sp>
      <p:sp>
        <p:nvSpPr>
          <p:cNvPr id="27" name="Rounded Rectangle 26">
            <a:extLst>
              <a:ext uri="{FF2B5EF4-FFF2-40B4-BE49-F238E27FC236}">
                <a16:creationId xmlns:a16="http://schemas.microsoft.com/office/drawing/2014/main" id="{23DBCAA3-7D70-9442-A036-A74BD044ADA5}"/>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157554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P spid="16" grpId="0" animBg="1"/>
      <p:bldP spid="17" grpId="0" animBg="1"/>
      <p:bldP spid="18" grpId="0" animBg="1"/>
      <p:bldP spid="19" grpId="0"/>
      <p:bldP spid="20" grpId="0"/>
      <p:bldP spid="21" grpId="0"/>
      <p:bldP spid="22" grpId="0" animBg="1"/>
      <p:bldP spid="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Multiple Files Compilation </a:t>
            </a:r>
            <a:br>
              <a:rPr lang="en-US" sz="3600" dirty="0"/>
            </a:br>
            <a:r>
              <a:rPr lang="en-US" sz="3600" dirty="0"/>
              <a:t>for Class Implementation</a:t>
            </a:r>
          </a:p>
        </p:txBody>
      </p:sp>
      <p:sp>
        <p:nvSpPr>
          <p:cNvPr id="3" name="Content Placeholder 2"/>
          <p:cNvSpPr>
            <a:spLocks noGrp="1"/>
          </p:cNvSpPr>
          <p:nvPr>
            <p:ph idx="1"/>
          </p:nvPr>
        </p:nvSpPr>
        <p:spPr>
          <a:xfrm>
            <a:off x="457199" y="1478049"/>
            <a:ext cx="8370711" cy="4648114"/>
          </a:xfrm>
        </p:spPr>
        <p:txBody>
          <a:bodyPr>
            <a:normAutofit/>
          </a:bodyPr>
          <a:lstStyle/>
          <a:p>
            <a:r>
              <a:rPr lang="en-US" sz="2000" dirty="0"/>
              <a:t>It is a common practice to put the codes for a class in a separate file, so that the class can be reused by another file or program.</a:t>
            </a:r>
          </a:p>
          <a:p>
            <a:r>
              <a:rPr lang="en-US" sz="2000" dirty="0"/>
              <a:t>We also further separate the definition and implementation of a class in .h and .</a:t>
            </a:r>
            <a:r>
              <a:rPr lang="en-US" sz="2000" dirty="0" err="1"/>
              <a:t>cpp</a:t>
            </a:r>
            <a:r>
              <a:rPr lang="en-US" sz="2000" dirty="0"/>
              <a:t> files, respectively.  Doing so allows users of a class to focus only on the class interface (which defines </a:t>
            </a:r>
            <a:r>
              <a:rPr lang="en-US" sz="2000" b="1" dirty="0">
                <a:solidFill>
                  <a:schemeClr val="accent5">
                    <a:lumMod val="75000"/>
                  </a:schemeClr>
                </a:solidFill>
              </a:rPr>
              <a:t>how</a:t>
            </a:r>
            <a:r>
              <a:rPr lang="en-US" sz="2000" dirty="0"/>
              <a:t> to use the class) in the header file (.h)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45</a:t>
            </a:fld>
            <a:endParaRPr lang="en-US"/>
          </a:p>
        </p:txBody>
      </p:sp>
      <p:sp>
        <p:nvSpPr>
          <p:cNvPr id="6" name="Rectangle 5"/>
          <p:cNvSpPr/>
          <p:nvPr/>
        </p:nvSpPr>
        <p:spPr>
          <a:xfrm>
            <a:off x="991239" y="3284028"/>
            <a:ext cx="2343631" cy="1851850"/>
          </a:xfrm>
          <a:prstGeom prst="rect">
            <a:avLst/>
          </a:prstGeom>
          <a:solidFill>
            <a:schemeClr val="bg2">
              <a:lumMod val="9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accent6">
                    <a:lumMod val="75000"/>
                  </a:schemeClr>
                </a:solidFill>
                <a:latin typeface="Consolas" charset="0"/>
                <a:ea typeface="Consolas" charset="0"/>
                <a:cs typeface="Consolas" charset="0"/>
              </a:rPr>
              <a:t>#include "</a:t>
            </a:r>
            <a:r>
              <a:rPr lang="en-US" sz="1200" b="1" dirty="0" err="1">
                <a:solidFill>
                  <a:schemeClr val="accent6">
                    <a:lumMod val="75000"/>
                  </a:schemeClr>
                </a:solidFill>
                <a:latin typeface="Consolas" charset="0"/>
                <a:ea typeface="Consolas" charset="0"/>
                <a:cs typeface="Consolas" charset="0"/>
              </a:rPr>
              <a:t>point.h</a:t>
            </a:r>
            <a:r>
              <a:rPr lang="en-US" sz="1200" b="1" dirty="0">
                <a:solidFill>
                  <a:schemeClr val="accent6">
                    <a:lumMod val="75000"/>
                  </a:schemeClr>
                </a:solidFill>
                <a:latin typeface="Consolas" charset="0"/>
                <a:ea typeface="Consolas" charset="0"/>
                <a:cs typeface="Consolas" charset="0"/>
              </a:rPr>
              <a:t>"</a:t>
            </a:r>
          </a:p>
          <a:p>
            <a:endParaRPr lang="en-US" sz="1200" dirty="0">
              <a:solidFill>
                <a:schemeClr val="tx1"/>
              </a:solidFill>
              <a:latin typeface="Consolas" charset="0"/>
              <a:ea typeface="Consolas" charset="0"/>
              <a:cs typeface="Consolas" charset="0"/>
            </a:endParaRPr>
          </a:p>
          <a:p>
            <a:r>
              <a:rPr lang="en-US" sz="1200" dirty="0">
                <a:solidFill>
                  <a:schemeClr val="tx1"/>
                </a:solidFill>
                <a:latin typeface="Consolas" charset="0"/>
                <a:ea typeface="Consolas" charset="0"/>
                <a:cs typeface="Consolas" charset="0"/>
              </a:rPr>
              <a:t>int main()</a:t>
            </a:r>
          </a:p>
          <a:p>
            <a:r>
              <a:rPr lang="en-US" sz="1200" dirty="0">
                <a:solidFill>
                  <a:schemeClr val="tx1"/>
                </a:solidFill>
                <a:latin typeface="Consolas" charset="0"/>
                <a:ea typeface="Consolas" charset="0"/>
                <a:cs typeface="Consolas" charset="0"/>
              </a:rPr>
              <a:t>{</a:t>
            </a:r>
          </a:p>
          <a:p>
            <a:r>
              <a:rPr lang="en-US" sz="1200" dirty="0">
                <a:solidFill>
                  <a:schemeClr val="tx1"/>
                </a:solidFill>
                <a:latin typeface="Consolas" charset="0"/>
                <a:ea typeface="Consolas" charset="0"/>
                <a:cs typeface="Consolas" charset="0"/>
              </a:rPr>
              <a:t>     	Point p, q;</a:t>
            </a:r>
          </a:p>
          <a:p>
            <a:r>
              <a:rPr lang="en-US" sz="1200" dirty="0">
                <a:solidFill>
                  <a:schemeClr val="tx1"/>
                </a:solidFill>
                <a:latin typeface="Consolas" charset="0"/>
                <a:ea typeface="Consolas" charset="0"/>
                <a:cs typeface="Consolas" charset="0"/>
              </a:rPr>
              <a:t>	…</a:t>
            </a:r>
          </a:p>
          <a:p>
            <a:r>
              <a:rPr lang="en-US" sz="1200" dirty="0">
                <a:solidFill>
                  <a:schemeClr val="tx1"/>
                </a:solidFill>
                <a:latin typeface="Consolas" charset="0"/>
                <a:ea typeface="Consolas" charset="0"/>
                <a:cs typeface="Consolas" charset="0"/>
              </a:rPr>
              <a:t>     	</a:t>
            </a:r>
            <a:r>
              <a:rPr lang="en-US" sz="1200" dirty="0" err="1">
                <a:solidFill>
                  <a:schemeClr val="tx1"/>
                </a:solidFill>
                <a:latin typeface="Consolas" charset="0"/>
                <a:ea typeface="Consolas" charset="0"/>
                <a:cs typeface="Consolas" charset="0"/>
              </a:rPr>
              <a:t>p.distance</a:t>
            </a:r>
            <a:r>
              <a:rPr lang="en-US" sz="1200" dirty="0">
                <a:solidFill>
                  <a:schemeClr val="tx1"/>
                </a:solidFill>
                <a:latin typeface="Consolas" charset="0"/>
                <a:ea typeface="Consolas" charset="0"/>
                <a:cs typeface="Consolas" charset="0"/>
              </a:rPr>
              <a:t>(q);	</a:t>
            </a:r>
          </a:p>
          <a:p>
            <a:r>
              <a:rPr lang="en-US" sz="1200" dirty="0">
                <a:solidFill>
                  <a:schemeClr val="tx1"/>
                </a:solidFill>
                <a:latin typeface="Consolas" charset="0"/>
                <a:ea typeface="Consolas" charset="0"/>
                <a:cs typeface="Consolas" charset="0"/>
              </a:rPr>
              <a:t>	…</a:t>
            </a:r>
          </a:p>
          <a:p>
            <a:r>
              <a:rPr lang="en-US" sz="1200" dirty="0">
                <a:solidFill>
                  <a:schemeClr val="tx1"/>
                </a:solidFill>
                <a:latin typeface="Consolas" charset="0"/>
                <a:ea typeface="Consolas" charset="0"/>
                <a:cs typeface="Consolas" charset="0"/>
              </a:rPr>
              <a:t>	return 0;</a:t>
            </a:r>
          </a:p>
          <a:p>
            <a:r>
              <a:rPr lang="en-US" sz="1200" dirty="0">
                <a:solidFill>
                  <a:schemeClr val="tx1"/>
                </a:solidFill>
                <a:latin typeface="Consolas" charset="0"/>
                <a:ea typeface="Consolas" charset="0"/>
                <a:cs typeface="Consolas" charset="0"/>
              </a:rPr>
              <a:t>}</a:t>
            </a:r>
          </a:p>
        </p:txBody>
      </p:sp>
      <p:sp>
        <p:nvSpPr>
          <p:cNvPr id="7" name="Rectangle 6"/>
          <p:cNvSpPr/>
          <p:nvPr/>
        </p:nvSpPr>
        <p:spPr>
          <a:xfrm>
            <a:off x="3519287" y="3284028"/>
            <a:ext cx="1529124" cy="1851850"/>
          </a:xfrm>
          <a:prstGeom prst="rect">
            <a:avLst/>
          </a:prstGeom>
          <a:solidFill>
            <a:schemeClr val="bg2">
              <a:lumMod val="9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latin typeface="Consolas" charset="0"/>
                <a:ea typeface="Consolas" charset="0"/>
                <a:cs typeface="Consolas" charset="0"/>
              </a:rPr>
              <a:t>class Point</a:t>
            </a:r>
          </a:p>
          <a:p>
            <a:r>
              <a:rPr lang="en-US" sz="1200" dirty="0">
                <a:solidFill>
                  <a:schemeClr val="tx1"/>
                </a:solidFill>
                <a:latin typeface="Consolas" charset="0"/>
                <a:ea typeface="Consolas" charset="0"/>
                <a:cs typeface="Consolas" charset="0"/>
              </a:rPr>
              <a:t>{</a:t>
            </a:r>
          </a:p>
          <a:p>
            <a:r>
              <a:rPr lang="en-US" sz="1200" dirty="0">
                <a:solidFill>
                  <a:schemeClr val="tx1"/>
                </a:solidFill>
                <a:latin typeface="Consolas" charset="0"/>
                <a:ea typeface="Consolas" charset="0"/>
                <a:cs typeface="Consolas" charset="0"/>
              </a:rPr>
              <a:t>public:</a:t>
            </a:r>
          </a:p>
          <a:p>
            <a:r>
              <a:rPr lang="en-US" sz="1200" dirty="0">
                <a:solidFill>
                  <a:schemeClr val="tx1"/>
                </a:solidFill>
                <a:latin typeface="Consolas" charset="0"/>
                <a:ea typeface="Consolas" charset="0"/>
                <a:cs typeface="Consolas" charset="0"/>
              </a:rPr>
              <a:t>	…</a:t>
            </a:r>
          </a:p>
          <a:p>
            <a:endParaRPr lang="en-US" sz="1200" dirty="0">
              <a:solidFill>
                <a:schemeClr val="tx1"/>
              </a:solidFill>
              <a:latin typeface="Consolas" charset="0"/>
              <a:ea typeface="Consolas" charset="0"/>
              <a:cs typeface="Consolas" charset="0"/>
            </a:endParaRPr>
          </a:p>
          <a:p>
            <a:r>
              <a:rPr lang="en-US" sz="1200" dirty="0">
                <a:solidFill>
                  <a:schemeClr val="tx1"/>
                </a:solidFill>
                <a:latin typeface="Consolas" charset="0"/>
                <a:ea typeface="Consolas" charset="0"/>
                <a:cs typeface="Consolas" charset="0"/>
              </a:rPr>
              <a:t>private:</a:t>
            </a:r>
          </a:p>
          <a:p>
            <a:r>
              <a:rPr lang="en-US" sz="1200" dirty="0">
                <a:solidFill>
                  <a:schemeClr val="tx1"/>
                </a:solidFill>
                <a:latin typeface="Consolas" charset="0"/>
                <a:ea typeface="Consolas" charset="0"/>
                <a:cs typeface="Consolas" charset="0"/>
              </a:rPr>
              <a:t>	…</a:t>
            </a:r>
          </a:p>
          <a:p>
            <a:r>
              <a:rPr lang="en-US" sz="1200" dirty="0">
                <a:solidFill>
                  <a:schemeClr val="tx1"/>
                </a:solidFill>
                <a:latin typeface="Consolas" charset="0"/>
                <a:ea typeface="Consolas" charset="0"/>
                <a:cs typeface="Consolas" charset="0"/>
              </a:rPr>
              <a:t>};</a:t>
            </a:r>
          </a:p>
          <a:p>
            <a:endParaRPr lang="en-US" sz="1200" dirty="0">
              <a:latin typeface="Consolas" charset="0"/>
              <a:ea typeface="Consolas" charset="0"/>
              <a:cs typeface="Consolas" charset="0"/>
            </a:endParaRPr>
          </a:p>
        </p:txBody>
      </p:sp>
      <p:sp>
        <p:nvSpPr>
          <p:cNvPr id="8" name="Rectangle 7"/>
          <p:cNvSpPr/>
          <p:nvPr/>
        </p:nvSpPr>
        <p:spPr>
          <a:xfrm>
            <a:off x="5248195" y="3299396"/>
            <a:ext cx="3311820" cy="1851850"/>
          </a:xfrm>
          <a:prstGeom prst="rect">
            <a:avLst/>
          </a:prstGeom>
          <a:solidFill>
            <a:schemeClr val="bg2">
              <a:lumMod val="9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100"/>
              </a:spcAft>
            </a:pPr>
            <a:r>
              <a:rPr lang="en-US" sz="1200" dirty="0">
                <a:solidFill>
                  <a:schemeClr val="tx1"/>
                </a:solidFill>
                <a:latin typeface="Consolas" charset="0"/>
                <a:ea typeface="Consolas" charset="0"/>
                <a:cs typeface="Consolas" charset="0"/>
              </a:rPr>
              <a:t>double Point::distance(Point &amp; p) {</a:t>
            </a:r>
          </a:p>
          <a:p>
            <a:r>
              <a:rPr lang="en-US" sz="1200" dirty="0">
                <a:solidFill>
                  <a:schemeClr val="tx1"/>
                </a:solidFill>
                <a:latin typeface="Consolas" charset="0"/>
                <a:ea typeface="Consolas" charset="0"/>
                <a:cs typeface="Consolas" charset="0"/>
              </a:rPr>
              <a:t>	…	</a:t>
            </a:r>
          </a:p>
          <a:p>
            <a:r>
              <a:rPr lang="en-US" sz="1200" dirty="0">
                <a:solidFill>
                  <a:schemeClr val="tx1"/>
                </a:solidFill>
                <a:latin typeface="Consolas" charset="0"/>
                <a:ea typeface="Consolas" charset="0"/>
                <a:cs typeface="Consolas" charset="0"/>
              </a:rPr>
              <a:t>}</a:t>
            </a:r>
          </a:p>
          <a:p>
            <a:endParaRPr lang="en-US" sz="1200" dirty="0">
              <a:solidFill>
                <a:schemeClr val="tx1"/>
              </a:solidFill>
              <a:latin typeface="Consolas" charset="0"/>
              <a:ea typeface="Consolas" charset="0"/>
              <a:cs typeface="Consolas" charset="0"/>
            </a:endParaRPr>
          </a:p>
          <a:p>
            <a:pPr>
              <a:spcAft>
                <a:spcPts val="100"/>
              </a:spcAft>
            </a:pPr>
            <a:r>
              <a:rPr lang="en-US" sz="1200" dirty="0">
                <a:solidFill>
                  <a:schemeClr val="tx1"/>
                </a:solidFill>
                <a:latin typeface="Consolas" charset="0"/>
                <a:ea typeface="Consolas" charset="0"/>
                <a:cs typeface="Consolas" charset="0"/>
              </a:rPr>
              <a:t>void Point::translate(Point &amp; p) </a:t>
            </a:r>
          </a:p>
          <a:p>
            <a:pPr>
              <a:spcAft>
                <a:spcPts val="100"/>
              </a:spcAft>
            </a:pPr>
            <a:r>
              <a:rPr lang="en-US" sz="1200" dirty="0">
                <a:solidFill>
                  <a:schemeClr val="tx1"/>
                </a:solidFill>
                <a:latin typeface="Consolas" charset="0"/>
                <a:ea typeface="Consolas" charset="0"/>
                <a:cs typeface="Consolas" charset="0"/>
              </a:rPr>
              <a:t>{</a:t>
            </a:r>
          </a:p>
          <a:p>
            <a:pPr>
              <a:spcAft>
                <a:spcPts val="100"/>
              </a:spcAft>
            </a:pPr>
            <a:r>
              <a:rPr lang="en-US" sz="1200" dirty="0">
                <a:solidFill>
                  <a:schemeClr val="tx1"/>
                </a:solidFill>
                <a:latin typeface="Consolas" charset="0"/>
                <a:ea typeface="Consolas" charset="0"/>
                <a:cs typeface="Consolas" charset="0"/>
              </a:rPr>
              <a:t>	…</a:t>
            </a:r>
          </a:p>
          <a:p>
            <a:pPr>
              <a:spcAft>
                <a:spcPts val="100"/>
              </a:spcAft>
            </a:pPr>
            <a:r>
              <a:rPr lang="en-US" sz="1200" dirty="0">
                <a:solidFill>
                  <a:schemeClr val="tx1"/>
                </a:solidFill>
                <a:latin typeface="Consolas" charset="0"/>
                <a:ea typeface="Consolas" charset="0"/>
                <a:cs typeface="Consolas" charset="0"/>
              </a:rPr>
              <a:t>}</a:t>
            </a:r>
          </a:p>
        </p:txBody>
      </p:sp>
      <p:sp>
        <p:nvSpPr>
          <p:cNvPr id="9" name="TextBox 8"/>
          <p:cNvSpPr txBox="1"/>
          <p:nvPr/>
        </p:nvSpPr>
        <p:spPr>
          <a:xfrm>
            <a:off x="991239" y="5104895"/>
            <a:ext cx="861133" cy="338554"/>
          </a:xfrm>
          <a:prstGeom prst="rect">
            <a:avLst/>
          </a:prstGeom>
          <a:noFill/>
          <a:effectLst/>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main.cpp</a:t>
            </a:r>
          </a:p>
        </p:txBody>
      </p:sp>
      <p:sp>
        <p:nvSpPr>
          <p:cNvPr id="10" name="TextBox 9"/>
          <p:cNvSpPr txBox="1"/>
          <p:nvPr/>
        </p:nvSpPr>
        <p:spPr>
          <a:xfrm>
            <a:off x="3519287" y="5104895"/>
            <a:ext cx="704039" cy="338554"/>
          </a:xfrm>
          <a:prstGeom prst="rect">
            <a:avLst/>
          </a:prstGeom>
          <a:noFill/>
          <a:effectLst/>
        </p:spPr>
        <p:txBody>
          <a:bodyPr wrap="none" rtlCol="0">
            <a:spAutoFit/>
          </a:bodyPr>
          <a:lstStyle/>
          <a:p>
            <a:r>
              <a:rPr lang="en-US" sz="1600" dirty="0" err="1">
                <a:solidFill>
                  <a:schemeClr val="dk1"/>
                </a:solidFill>
                <a:latin typeface="Avenir Next Condensed" charset="0"/>
                <a:ea typeface="Avenir Next Condensed" charset="0"/>
                <a:cs typeface="Avenir Next Condensed" charset="0"/>
              </a:rPr>
              <a:t>point.h</a:t>
            </a:r>
            <a:endParaRPr lang="en-US" sz="1600" dirty="0">
              <a:solidFill>
                <a:schemeClr val="dk1"/>
              </a:solidFill>
              <a:latin typeface="Avenir Next Condensed" charset="0"/>
              <a:ea typeface="Avenir Next Condensed" charset="0"/>
              <a:cs typeface="Avenir Next Condensed" charset="0"/>
            </a:endParaRPr>
          </a:p>
        </p:txBody>
      </p:sp>
      <p:sp>
        <p:nvSpPr>
          <p:cNvPr id="11" name="TextBox 10"/>
          <p:cNvSpPr txBox="1"/>
          <p:nvPr/>
        </p:nvSpPr>
        <p:spPr>
          <a:xfrm>
            <a:off x="5248195" y="5104895"/>
            <a:ext cx="869149" cy="338554"/>
          </a:xfrm>
          <a:prstGeom prst="rect">
            <a:avLst/>
          </a:prstGeom>
          <a:noFill/>
          <a:effectLst/>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point.cpp</a:t>
            </a:r>
          </a:p>
        </p:txBody>
      </p:sp>
      <p:sp>
        <p:nvSpPr>
          <p:cNvPr id="12" name="Rounded Rectangle 11"/>
          <p:cNvSpPr/>
          <p:nvPr/>
        </p:nvSpPr>
        <p:spPr>
          <a:xfrm>
            <a:off x="1139868" y="5474227"/>
            <a:ext cx="1809729" cy="380614"/>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Main</a:t>
            </a:r>
            <a:r>
              <a:rPr lang="en-US" sz="1400" b="1" dirty="0">
                <a:solidFill>
                  <a:schemeClr val="accent1">
                    <a:lumMod val="75000"/>
                  </a:schemeClr>
                </a:solidFill>
                <a:latin typeface="Segoe Print" pitchFamily="2" charset="0"/>
              </a:rPr>
              <a:t> </a:t>
            </a:r>
            <a:r>
              <a:rPr lang="en-US" sz="1600" dirty="0">
                <a:latin typeface="Avenir Next Condensed" charset="0"/>
                <a:ea typeface="Avenir Next Condensed" charset="0"/>
                <a:cs typeface="Avenir Next Condensed" charset="0"/>
              </a:rPr>
              <a:t>program</a:t>
            </a:r>
          </a:p>
        </p:txBody>
      </p:sp>
      <p:sp>
        <p:nvSpPr>
          <p:cNvPr id="13" name="Rounded Rectangle 12"/>
          <p:cNvSpPr/>
          <p:nvPr/>
        </p:nvSpPr>
        <p:spPr>
          <a:xfrm>
            <a:off x="3438466" y="5474227"/>
            <a:ext cx="1809729" cy="380614"/>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Class</a:t>
            </a:r>
            <a:r>
              <a:rPr lang="en-US" sz="1400" b="1" dirty="0">
                <a:solidFill>
                  <a:schemeClr val="accent1">
                    <a:lumMod val="75000"/>
                  </a:schemeClr>
                </a:solidFill>
                <a:latin typeface="Segoe Print" pitchFamily="2" charset="0"/>
              </a:rPr>
              <a:t> </a:t>
            </a:r>
            <a:r>
              <a:rPr lang="en-US" sz="1600" dirty="0">
                <a:latin typeface="Avenir Next Condensed" charset="0"/>
                <a:ea typeface="Avenir Next Condensed" charset="0"/>
                <a:cs typeface="Avenir Next Condensed" charset="0"/>
              </a:rPr>
              <a:t>interface</a:t>
            </a:r>
          </a:p>
        </p:txBody>
      </p:sp>
      <p:sp>
        <p:nvSpPr>
          <p:cNvPr id="14" name="Rounded Rectangle 13"/>
          <p:cNvSpPr/>
          <p:nvPr/>
        </p:nvSpPr>
        <p:spPr>
          <a:xfrm>
            <a:off x="6019800" y="5474227"/>
            <a:ext cx="2232852" cy="380614"/>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Class</a:t>
            </a:r>
            <a:r>
              <a:rPr lang="en-US" sz="1400" b="1" dirty="0">
                <a:solidFill>
                  <a:schemeClr val="accent1">
                    <a:lumMod val="75000"/>
                  </a:schemeClr>
                </a:solidFill>
                <a:latin typeface="Segoe Print" pitchFamily="2" charset="0"/>
              </a:rPr>
              <a:t> </a:t>
            </a:r>
            <a:r>
              <a:rPr lang="en-US" sz="1600" dirty="0">
                <a:latin typeface="Avenir Next Condensed" charset="0"/>
                <a:ea typeface="Avenir Next Condensed" charset="0"/>
                <a:cs typeface="Avenir Next Condensed" charset="0"/>
              </a:rPr>
              <a:t>implementation</a:t>
            </a:r>
          </a:p>
        </p:txBody>
      </p:sp>
      <p:sp>
        <p:nvSpPr>
          <p:cNvPr id="15" name="Rounded Rectangle 14"/>
          <p:cNvSpPr/>
          <p:nvPr/>
        </p:nvSpPr>
        <p:spPr>
          <a:xfrm>
            <a:off x="300929" y="5952048"/>
            <a:ext cx="5297335" cy="5085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Any other program that wants to use Point can just include "</a:t>
            </a:r>
            <a:r>
              <a:rPr lang="en-US" sz="1200" b="1" dirty="0" err="1">
                <a:solidFill>
                  <a:schemeClr val="tx1"/>
                </a:solidFill>
                <a:latin typeface="Consolas" charset="0"/>
                <a:ea typeface="Consolas" charset="0"/>
                <a:cs typeface="Consolas" charset="0"/>
              </a:rPr>
              <a:t>point.h</a:t>
            </a:r>
            <a:r>
              <a:rPr lang="en-US" sz="1600" dirty="0">
                <a:latin typeface="Avenir Next Condensed" charset="0"/>
                <a:ea typeface="Avenir Next Condensed" charset="0"/>
                <a:cs typeface="Avenir Next Condensed" charset="0"/>
              </a:rPr>
              <a:t>". </a:t>
            </a:r>
            <a:r>
              <a:rPr lang="en-US" sz="1400" b="1" dirty="0">
                <a:solidFill>
                  <a:schemeClr val="tx1"/>
                </a:solidFill>
                <a:latin typeface="Segoe Print" pitchFamily="2" charset="0"/>
              </a:rPr>
              <a:t> </a:t>
            </a:r>
          </a:p>
        </p:txBody>
      </p:sp>
      <p:sp>
        <p:nvSpPr>
          <p:cNvPr id="19" name="Rectangle 18">
            <a:extLst>
              <a:ext uri="{FF2B5EF4-FFF2-40B4-BE49-F238E27FC236}">
                <a16:creationId xmlns:a16="http://schemas.microsoft.com/office/drawing/2014/main" id="{E8F4CE1C-C391-7644-912F-5039AB569E2C}"/>
              </a:ext>
            </a:extLst>
          </p:cNvPr>
          <p:cNvSpPr/>
          <p:nvPr/>
        </p:nvSpPr>
        <p:spPr>
          <a:xfrm>
            <a:off x="300929" y="6460599"/>
            <a:ext cx="5071861" cy="3915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latin typeface="Avenir Next Condensed" charset="0"/>
                <a:ea typeface="Avenir Next Condensed" charset="0"/>
                <a:cs typeface="Avenir Next Condensed" charset="0"/>
              </a:rPr>
              <a:t>Check the sample programs and also the </a:t>
            </a:r>
            <a:r>
              <a:rPr lang="en-US" sz="1600" dirty="0" err="1">
                <a:latin typeface="Avenir Next Condensed" charset="0"/>
                <a:ea typeface="Avenir Next Condensed" charset="0"/>
                <a:cs typeface="Avenir Next Condensed" charset="0"/>
              </a:rPr>
              <a:t>Makefile</a:t>
            </a:r>
            <a:r>
              <a:rPr lang="en-US" sz="1600" dirty="0">
                <a:latin typeface="Avenir Next Condensed" charset="0"/>
                <a:ea typeface="Avenir Next Condensed" charset="0"/>
                <a:cs typeface="Avenir Next Condensed" charset="0"/>
              </a:rPr>
              <a:t> for this example.</a:t>
            </a:r>
            <a:endParaRPr lang="en-US" sz="1400" b="1" dirty="0">
              <a:solidFill>
                <a:schemeClr val="tx1"/>
              </a:solidFill>
              <a:latin typeface="Segoe Print" pitchFamily="2" charset="0"/>
            </a:endParaRPr>
          </a:p>
        </p:txBody>
      </p:sp>
      <p:sp>
        <p:nvSpPr>
          <p:cNvPr id="17" name="Rounded Rectangle 16">
            <a:extLst>
              <a:ext uri="{FF2B5EF4-FFF2-40B4-BE49-F238E27FC236}">
                <a16:creationId xmlns:a16="http://schemas.microsoft.com/office/drawing/2014/main" id="{9E7DC1B1-CA37-CD45-885A-DB8DDF95729F}"/>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3634962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CHALLENGES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normAutofit/>
          </a:bodyPr>
          <a:lstStyle/>
          <a:p>
            <a:r>
              <a:rPr lang="en-US" sz="1400" dirty="0"/>
              <a:t>Optional.  </a:t>
            </a:r>
          </a:p>
          <a:p>
            <a:r>
              <a:rPr lang="en-US" sz="1400" dirty="0"/>
              <a:t>For those who would like to challenge yourselves.</a:t>
            </a:r>
            <a:br>
              <a:rPr lang="en-US" sz="1400" dirty="0"/>
            </a:br>
            <a:r>
              <a:rPr lang="en-US" sz="1400" dirty="0"/>
              <a:t>Even for those of you who are beginners in C++ programming, it’s highly recommended for you to take a look at these problems and try to tackle them as well.</a:t>
            </a:r>
          </a:p>
          <a:p>
            <a:r>
              <a:rPr lang="en-US" sz="1400" dirty="0"/>
              <a:t>You are welcome to discuss these problems in the Moodle forum.</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46</a:t>
            </a:fld>
            <a:endParaRPr lang="en-US" dirty="0"/>
          </a:p>
        </p:txBody>
      </p:sp>
    </p:spTree>
    <p:extLst>
      <p:ext uri="{BB962C8B-B14F-4D97-AF65-F5344CB8AC3E}">
        <p14:creationId xmlns:p14="http://schemas.microsoft.com/office/powerpoint/2010/main" val="1259677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b="1" dirty="0"/>
              <a:t>Challenge 1</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sz="2000" dirty="0"/>
              <a:t>Write a little library system for storing and searching books with using a text file. The data should include name, author, call number and subject. No restriction on output format.</a:t>
            </a:r>
            <a:endParaRPr lang="en-HK" sz="2000" dirty="0"/>
          </a:p>
          <a:p>
            <a:pPr marL="0" indent="0">
              <a:buNone/>
            </a:pPr>
            <a:r>
              <a:rPr lang="en-US" sz="2000" dirty="0"/>
              <a:t> </a:t>
            </a:r>
            <a:endParaRPr lang="en-HK" sz="2000" dirty="0"/>
          </a:p>
          <a:p>
            <a:pPr marL="0" indent="0">
              <a:buNone/>
            </a:pPr>
            <a:r>
              <a:rPr lang="en-US" sz="2000" dirty="0"/>
              <a:t>You may start with the following struct definition, function prototypes and main function design:</a:t>
            </a:r>
            <a:endParaRPr lang="en-HK" sz="2000" dirty="0"/>
          </a:p>
          <a:p>
            <a:pPr marL="0" indent="0">
              <a:buNone/>
            </a:pPr>
            <a:endParaRPr lang="en-US" dirty="0"/>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47</a:t>
            </a:fld>
            <a:endParaRPr lang="en-US" dirty="0"/>
          </a:p>
        </p:txBody>
      </p:sp>
      <p:sp>
        <p:nvSpPr>
          <p:cNvPr id="5" name="TextBox 4">
            <a:extLst>
              <a:ext uri="{FF2B5EF4-FFF2-40B4-BE49-F238E27FC236}">
                <a16:creationId xmlns:a16="http://schemas.microsoft.com/office/drawing/2014/main" id="{7E73C7C6-A7B9-6645-A2DC-14525E240628}"/>
              </a:ext>
            </a:extLst>
          </p:cNvPr>
          <p:cNvSpPr txBox="1"/>
          <p:nvPr/>
        </p:nvSpPr>
        <p:spPr>
          <a:xfrm>
            <a:off x="8141809" y="260334"/>
            <a:ext cx="886781" cy="369332"/>
          </a:xfrm>
          <a:prstGeom prst="rect">
            <a:avLst/>
          </a:prstGeom>
          <a:noFill/>
        </p:spPr>
        <p:txBody>
          <a:bodyPr wrap="none" rtlCol="0">
            <a:spAutoFit/>
          </a:bodyPr>
          <a:lstStyle/>
          <a:p>
            <a:r>
              <a:rPr lang="en-US" dirty="0">
                <a:solidFill>
                  <a:schemeClr val="bg1">
                    <a:lumMod val="75000"/>
                  </a:schemeClr>
                </a:solidFill>
              </a:rPr>
              <a:t>073001</a:t>
            </a:r>
          </a:p>
        </p:txBody>
      </p:sp>
    </p:spTree>
    <p:extLst>
      <p:ext uri="{BB962C8B-B14F-4D97-AF65-F5344CB8AC3E}">
        <p14:creationId xmlns:p14="http://schemas.microsoft.com/office/powerpoint/2010/main" val="3933631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b="1" dirty="0"/>
              <a:t>Challenge 1</a:t>
            </a: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48</a:t>
            </a:fld>
            <a:endParaRPr lang="en-US" dirty="0"/>
          </a:p>
        </p:txBody>
      </p:sp>
      <p:pic>
        <p:nvPicPr>
          <p:cNvPr id="7" name="Picture 6" descr="../Desktop/Screen%20Shot%202017-11-16%20at%2010.49.11%20PM.png">
            <a:extLst>
              <a:ext uri="{FF2B5EF4-FFF2-40B4-BE49-F238E27FC236}">
                <a16:creationId xmlns:a16="http://schemas.microsoft.com/office/drawing/2014/main" id="{1495A05F-FF29-494A-8F4A-9E359DFDC4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0158" y="1308100"/>
            <a:ext cx="5336540" cy="5048250"/>
          </a:xfrm>
          <a:prstGeom prst="rect">
            <a:avLst/>
          </a:prstGeom>
          <a:noFill/>
          <a:ln>
            <a:noFill/>
          </a:ln>
        </p:spPr>
      </p:pic>
      <p:sp>
        <p:nvSpPr>
          <p:cNvPr id="5" name="TextBox 4">
            <a:extLst>
              <a:ext uri="{FF2B5EF4-FFF2-40B4-BE49-F238E27FC236}">
                <a16:creationId xmlns:a16="http://schemas.microsoft.com/office/drawing/2014/main" id="{0CA8868D-E3D7-AC45-BC5A-2F99E50F9A5F}"/>
              </a:ext>
            </a:extLst>
          </p:cNvPr>
          <p:cNvSpPr txBox="1"/>
          <p:nvPr/>
        </p:nvSpPr>
        <p:spPr>
          <a:xfrm>
            <a:off x="8141809" y="260334"/>
            <a:ext cx="886781" cy="369332"/>
          </a:xfrm>
          <a:prstGeom prst="rect">
            <a:avLst/>
          </a:prstGeom>
          <a:noFill/>
        </p:spPr>
        <p:txBody>
          <a:bodyPr wrap="none" rtlCol="0">
            <a:spAutoFit/>
          </a:bodyPr>
          <a:lstStyle/>
          <a:p>
            <a:r>
              <a:rPr lang="en-US" dirty="0">
                <a:solidFill>
                  <a:schemeClr val="bg1">
                    <a:lumMod val="75000"/>
                  </a:schemeClr>
                </a:solidFill>
              </a:rPr>
              <a:t>073001</a:t>
            </a:r>
          </a:p>
        </p:txBody>
      </p:sp>
    </p:spTree>
    <p:extLst>
      <p:ext uri="{BB962C8B-B14F-4D97-AF65-F5344CB8AC3E}">
        <p14:creationId xmlns:p14="http://schemas.microsoft.com/office/powerpoint/2010/main" val="1183946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3F18-068B-42D2-9F9A-51AFA0A3603E}"/>
              </a:ext>
            </a:extLst>
          </p:cNvPr>
          <p:cNvSpPr>
            <a:spLocks noGrp="1"/>
          </p:cNvSpPr>
          <p:nvPr>
            <p:ph type="title"/>
          </p:nvPr>
        </p:nvSpPr>
        <p:spPr/>
        <p:txBody>
          <a:bodyPr>
            <a:normAutofit/>
          </a:bodyPr>
          <a:lstStyle/>
          <a:p>
            <a:r>
              <a:rPr lang="en-US" b="1" dirty="0"/>
              <a:t>Challenge 2   </a:t>
            </a:r>
          </a:p>
        </p:txBody>
      </p:sp>
      <p:sp>
        <p:nvSpPr>
          <p:cNvPr id="3" name="Content Placeholder 2">
            <a:extLst>
              <a:ext uri="{FF2B5EF4-FFF2-40B4-BE49-F238E27FC236}">
                <a16:creationId xmlns:a16="http://schemas.microsoft.com/office/drawing/2014/main" id="{0400D80B-B64F-468F-ADFB-F06FA170F8D1}"/>
              </a:ext>
            </a:extLst>
          </p:cNvPr>
          <p:cNvSpPr>
            <a:spLocks noGrp="1"/>
          </p:cNvSpPr>
          <p:nvPr>
            <p:ph idx="1"/>
          </p:nvPr>
        </p:nvSpPr>
        <p:spPr>
          <a:xfrm>
            <a:off x="457200" y="1600200"/>
            <a:ext cx="8229600" cy="5031828"/>
          </a:xfrm>
        </p:spPr>
        <p:txBody>
          <a:bodyPr>
            <a:normAutofit fontScale="62500" lnSpcReduction="20000"/>
          </a:bodyPr>
          <a:lstStyle/>
          <a:p>
            <a:pPr marL="0" indent="0">
              <a:buNone/>
            </a:pPr>
            <a:r>
              <a:rPr lang="en-US" dirty="0"/>
              <a:t>This question is on file I/O and string manipulation.</a:t>
            </a:r>
          </a:p>
          <a:p>
            <a:pPr marL="0" indent="0">
              <a:buNone/>
            </a:pPr>
            <a:endParaRPr lang="en-HK" dirty="0"/>
          </a:p>
          <a:p>
            <a:pPr marL="0" indent="0">
              <a:buNone/>
            </a:pPr>
            <a:r>
              <a:rPr lang="en-US" dirty="0"/>
              <a:t>Write a program to read a file and report the number of occurrences of each word in the file. Your program will not distinguish between upper- and lower-case words. E.g., “hello”, “Hello”, “HELLO” are the same. The words must be output in lowercase and sorted in ascending order of their frequencies. Words with same frequency are ordered lexicographically. </a:t>
            </a:r>
          </a:p>
          <a:p>
            <a:pPr marL="0" indent="0">
              <a:buNone/>
            </a:pPr>
            <a:endParaRPr lang="en-HK" dirty="0"/>
          </a:p>
          <a:p>
            <a:pPr marL="0" indent="0">
              <a:buNone/>
            </a:pPr>
            <a:r>
              <a:rPr lang="en-US" dirty="0"/>
              <a:t>Example:</a:t>
            </a:r>
            <a:endParaRPr lang="en-HK" dirty="0"/>
          </a:p>
          <a:p>
            <a:pPr marL="0" indent="0">
              <a:buNone/>
            </a:pPr>
            <a:r>
              <a:rPr lang="en-US" dirty="0"/>
              <a:t>Contents of input file: </a:t>
            </a:r>
            <a:br>
              <a:rPr lang="en-US" dirty="0"/>
            </a:br>
            <a:r>
              <a:rPr lang="en-US" sz="2200" dirty="0">
                <a:latin typeface="Menlo" panose="020B0609030804020204" pitchFamily="49" charset="0"/>
                <a:ea typeface="Menlo" panose="020B0609030804020204" pitchFamily="49" charset="0"/>
                <a:cs typeface="Menlo" panose="020B0609030804020204" pitchFamily="49" charset="0"/>
              </a:rPr>
              <a:t>Hello, where are you going to?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Are you going to school to … say hello? </a:t>
            </a:r>
            <a:endParaRPr lang="en-HK" sz="22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a:p>
            <a:pPr marL="0" indent="0">
              <a:buNone/>
            </a:pPr>
            <a:r>
              <a:rPr lang="en-US" dirty="0"/>
              <a:t>Your program output: </a:t>
            </a:r>
            <a:br>
              <a:rPr lang="en-US" dirty="0"/>
            </a:br>
            <a:r>
              <a:rPr lang="en-US" sz="2200" dirty="0">
                <a:latin typeface="Menlo" panose="020B0609030804020204" pitchFamily="49" charset="0"/>
                <a:ea typeface="Menlo" panose="020B0609030804020204" pitchFamily="49" charset="0"/>
                <a:cs typeface="Menlo" panose="020B0609030804020204" pitchFamily="49" charset="0"/>
              </a:rPr>
              <a:t>say 1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school 1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where 1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are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going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hello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you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to 3</a:t>
            </a:r>
          </a:p>
          <a:p>
            <a:pPr marL="0" indent="0">
              <a:buNone/>
            </a:pPr>
            <a:endParaRPr lang="en-HK" sz="22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t>Hint: By including &lt;</a:t>
            </a:r>
            <a:r>
              <a:rPr lang="en-US" dirty="0" err="1"/>
              <a:t>cctype</a:t>
            </a:r>
            <a:r>
              <a:rPr lang="en-US" dirty="0"/>
              <a:t>&gt; you can use the function </a:t>
            </a:r>
            <a:r>
              <a:rPr lang="en-US" dirty="0" err="1"/>
              <a:t>ispunct</a:t>
            </a:r>
            <a:r>
              <a:rPr lang="en-US" dirty="0"/>
              <a:t>() to test whether a character is a punctuation or not.</a:t>
            </a:r>
            <a:endParaRPr lang="en-HK" dirty="0"/>
          </a:p>
        </p:txBody>
      </p:sp>
      <p:sp>
        <p:nvSpPr>
          <p:cNvPr id="4" name="Slide Number Placeholder 3">
            <a:extLst>
              <a:ext uri="{FF2B5EF4-FFF2-40B4-BE49-F238E27FC236}">
                <a16:creationId xmlns:a16="http://schemas.microsoft.com/office/drawing/2014/main" id="{D6CC6AF5-A585-475F-A36A-58444970B08C}"/>
              </a:ext>
            </a:extLst>
          </p:cNvPr>
          <p:cNvSpPr>
            <a:spLocks noGrp="1"/>
          </p:cNvSpPr>
          <p:nvPr>
            <p:ph type="sldNum" sz="quarter" idx="12"/>
          </p:nvPr>
        </p:nvSpPr>
        <p:spPr/>
        <p:txBody>
          <a:bodyPr/>
          <a:lstStyle/>
          <a:p>
            <a:fld id="{A2D5F323-9395-A24C-8003-89F99F5948AE}" type="slidenum">
              <a:rPr lang="en-US" smtClean="0"/>
              <a:pPr/>
              <a:t>49</a:t>
            </a:fld>
            <a:endParaRPr lang="en-US" dirty="0"/>
          </a:p>
        </p:txBody>
      </p:sp>
      <p:sp>
        <p:nvSpPr>
          <p:cNvPr id="5" name="TextBox 4">
            <a:extLst>
              <a:ext uri="{FF2B5EF4-FFF2-40B4-BE49-F238E27FC236}">
                <a16:creationId xmlns:a16="http://schemas.microsoft.com/office/drawing/2014/main" id="{27B6C8AE-22C2-874E-907E-33DB59A09CCE}"/>
              </a:ext>
            </a:extLst>
          </p:cNvPr>
          <p:cNvSpPr txBox="1"/>
          <p:nvPr/>
        </p:nvSpPr>
        <p:spPr>
          <a:xfrm>
            <a:off x="8141809" y="260334"/>
            <a:ext cx="886781" cy="369332"/>
          </a:xfrm>
          <a:prstGeom prst="rect">
            <a:avLst/>
          </a:prstGeom>
          <a:noFill/>
        </p:spPr>
        <p:txBody>
          <a:bodyPr wrap="none" rtlCol="0">
            <a:spAutoFit/>
          </a:bodyPr>
          <a:lstStyle/>
          <a:p>
            <a:r>
              <a:rPr lang="en-US">
                <a:solidFill>
                  <a:schemeClr val="bg1">
                    <a:lumMod val="75000"/>
                  </a:schemeClr>
                </a:solidFill>
              </a:rPr>
              <a:t>073002</a:t>
            </a:r>
            <a:endParaRPr lang="en-US" dirty="0">
              <a:solidFill>
                <a:schemeClr val="bg1">
                  <a:lumMod val="75000"/>
                </a:schemeClr>
              </a:solidFill>
            </a:endParaRPr>
          </a:p>
        </p:txBody>
      </p:sp>
    </p:spTree>
    <p:extLst>
      <p:ext uri="{BB962C8B-B14F-4D97-AF65-F5344CB8AC3E}">
        <p14:creationId xmlns:p14="http://schemas.microsoft.com/office/powerpoint/2010/main" val="419035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a:xfrm>
            <a:off x="457200" y="1417638"/>
            <a:ext cx="8229600" cy="4708525"/>
          </a:xfrm>
        </p:spPr>
        <p:txBody>
          <a:bodyPr/>
          <a:lstStyle/>
          <a:p>
            <a:r>
              <a:rPr lang="en-US" dirty="0"/>
              <a:t>Examples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a:t>
            </a:fld>
            <a:endParaRPr lang="en-US"/>
          </a:p>
        </p:txBody>
      </p:sp>
      <p:sp>
        <p:nvSpPr>
          <p:cNvPr id="6" name="Rectangle 5"/>
          <p:cNvSpPr/>
          <p:nvPr/>
        </p:nvSpPr>
        <p:spPr>
          <a:xfrm>
            <a:off x="1146269" y="1875933"/>
            <a:ext cx="3604840" cy="435247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b="1" dirty="0" err="1">
                <a:solidFill>
                  <a:schemeClr val="accent6">
                    <a:lumMod val="75000"/>
                  </a:schemeClr>
                </a:solidFill>
                <a:latin typeface="Consolas" charset="0"/>
                <a:ea typeface="Consolas" charset="0"/>
                <a:cs typeface="Consolas" charset="0"/>
              </a:rPr>
              <a:t>struct</a:t>
            </a:r>
            <a:r>
              <a:rPr lang="en-US" b="1" dirty="0">
                <a:solidFill>
                  <a:schemeClr val="accent6">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Product {</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productID</a:t>
            </a:r>
            <a:r>
              <a:rPr lang="en-US" dirty="0">
                <a:solidFill>
                  <a:schemeClr val="tx1"/>
                </a:solidFill>
                <a:latin typeface="Consolas" charset="0"/>
                <a:ea typeface="Consolas" charset="0"/>
                <a:cs typeface="Consolas" charset="0"/>
              </a:rPr>
              <a:t>;</a:t>
            </a:r>
          </a:p>
          <a:p>
            <a:r>
              <a:rPr lang="en-US" dirty="0">
                <a:solidFill>
                  <a:schemeClr val="tx1"/>
                </a:solidFill>
                <a:latin typeface="Consolas" charset="0"/>
                <a:ea typeface="Consolas" charset="0"/>
                <a:cs typeface="Consolas" charset="0"/>
              </a:rPr>
              <a:t>	double price;</a:t>
            </a:r>
          </a:p>
          <a:p>
            <a:r>
              <a:rPr lang="en-US" dirty="0">
                <a:solidFill>
                  <a:schemeClr val="tx1"/>
                </a:solidFill>
                <a:latin typeface="Consolas" charset="0"/>
                <a:ea typeface="Consolas" charset="0"/>
                <a:cs typeface="Consolas" charset="0"/>
              </a:rPr>
              <a:t>};</a:t>
            </a:r>
          </a:p>
          <a:p>
            <a:endParaRPr lang="en-US" dirty="0">
              <a:solidFill>
                <a:schemeClr val="tx1"/>
              </a:solidFill>
              <a:latin typeface="Consolas" charset="0"/>
              <a:ea typeface="Consolas" charset="0"/>
              <a:cs typeface="Consolas" charset="0"/>
            </a:endParaRPr>
          </a:p>
          <a:p>
            <a:r>
              <a:rPr lang="en-US" b="1" dirty="0" err="1">
                <a:solidFill>
                  <a:schemeClr val="accent6">
                    <a:lumMod val="75000"/>
                  </a:schemeClr>
                </a:solidFill>
                <a:latin typeface="Consolas" charset="0"/>
                <a:ea typeface="Consolas" charset="0"/>
                <a:cs typeface="Consolas" charset="0"/>
              </a:rPr>
              <a:t>struct</a:t>
            </a:r>
            <a:r>
              <a:rPr lang="en-US" b="1" dirty="0">
                <a:solidFill>
                  <a:schemeClr val="accent6">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Point {</a:t>
            </a:r>
          </a:p>
          <a:p>
            <a:r>
              <a:rPr lang="en-US" dirty="0">
                <a:solidFill>
                  <a:schemeClr val="tx1"/>
                </a:solidFill>
                <a:latin typeface="Consolas" charset="0"/>
                <a:ea typeface="Consolas" charset="0"/>
                <a:cs typeface="Consolas" charset="0"/>
              </a:rPr>
              <a:t>	double x;</a:t>
            </a:r>
          </a:p>
          <a:p>
            <a:r>
              <a:rPr lang="en-US" dirty="0">
                <a:solidFill>
                  <a:schemeClr val="tx1"/>
                </a:solidFill>
                <a:latin typeface="Consolas" charset="0"/>
                <a:ea typeface="Consolas" charset="0"/>
                <a:cs typeface="Consolas" charset="0"/>
              </a:rPr>
              <a:t>	double y;</a:t>
            </a:r>
          </a:p>
          <a:p>
            <a:r>
              <a:rPr lang="en-US" dirty="0">
                <a:solidFill>
                  <a:schemeClr val="tx1"/>
                </a:solidFill>
                <a:latin typeface="Consolas" charset="0"/>
                <a:ea typeface="Consolas" charset="0"/>
                <a:cs typeface="Consolas" charset="0"/>
              </a:rPr>
              <a:t>};</a:t>
            </a:r>
          </a:p>
          <a:p>
            <a:endParaRPr lang="en-US" dirty="0">
              <a:solidFill>
                <a:schemeClr val="tx1"/>
              </a:solidFill>
              <a:latin typeface="Consolas" charset="0"/>
              <a:ea typeface="Consolas" charset="0"/>
              <a:cs typeface="Consolas" charset="0"/>
            </a:endParaRPr>
          </a:p>
          <a:p>
            <a:r>
              <a:rPr lang="en-US" b="1" dirty="0" err="1">
                <a:solidFill>
                  <a:schemeClr val="accent6">
                    <a:lumMod val="75000"/>
                  </a:schemeClr>
                </a:solidFill>
                <a:latin typeface="Consolas" charset="0"/>
                <a:ea typeface="Consolas" charset="0"/>
                <a:cs typeface="Consolas" charset="0"/>
              </a:rPr>
              <a:t>struct</a:t>
            </a:r>
            <a:r>
              <a:rPr lang="en-US" b="1" dirty="0">
                <a:solidFill>
                  <a:schemeClr val="accent6">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Circle {</a:t>
            </a:r>
          </a:p>
          <a:p>
            <a:r>
              <a:rPr lang="en-US" dirty="0">
                <a:solidFill>
                  <a:schemeClr val="tx1"/>
                </a:solidFill>
                <a:latin typeface="Consolas" charset="0"/>
                <a:ea typeface="Consolas" charset="0"/>
                <a:cs typeface="Consolas" charset="0"/>
              </a:rPr>
              <a:t>	double x, y;</a:t>
            </a:r>
          </a:p>
          <a:p>
            <a:r>
              <a:rPr lang="en-US" dirty="0">
                <a:solidFill>
                  <a:schemeClr val="tx1"/>
                </a:solidFill>
                <a:latin typeface="Consolas" charset="0"/>
                <a:ea typeface="Consolas" charset="0"/>
                <a:cs typeface="Consolas" charset="0"/>
              </a:rPr>
              <a:t>	double r;</a:t>
            </a:r>
          </a:p>
          <a:p>
            <a:r>
              <a:rPr lang="en-US" dirty="0">
                <a:solidFill>
                  <a:schemeClr val="tx1"/>
                </a:solidFill>
                <a:latin typeface="Consolas" charset="0"/>
                <a:ea typeface="Consolas" charset="0"/>
                <a:cs typeface="Consolas" charset="0"/>
              </a:rPr>
              <a:t>};</a:t>
            </a:r>
            <a:endParaRPr lang="en-US" dirty="0">
              <a:solidFill>
                <a:schemeClr val="accent6">
                  <a:lumMod val="75000"/>
                </a:schemeClr>
              </a:solidFill>
              <a:latin typeface="Consolas" charset="0"/>
              <a:ea typeface="Consolas" charset="0"/>
              <a:cs typeface="Consolas" charset="0"/>
            </a:endParaRPr>
          </a:p>
        </p:txBody>
      </p:sp>
      <p:sp>
        <p:nvSpPr>
          <p:cNvPr id="7" name="Right Brace 6"/>
          <p:cNvSpPr/>
          <p:nvPr/>
        </p:nvSpPr>
        <p:spPr>
          <a:xfrm>
            <a:off x="3648173" y="2414729"/>
            <a:ext cx="203591" cy="536575"/>
          </a:xfrm>
          <a:prstGeom prst="righ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8" name="Rounded Rectangle 17"/>
          <p:cNvSpPr/>
          <p:nvPr/>
        </p:nvSpPr>
        <p:spPr>
          <a:xfrm>
            <a:off x="5244705" y="2185589"/>
            <a:ext cx="2020804" cy="45827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variables</a:t>
            </a:r>
          </a:p>
        </p:txBody>
      </p:sp>
      <p:cxnSp>
        <p:nvCxnSpPr>
          <p:cNvPr id="29" name="Shape 28"/>
          <p:cNvCxnSpPr>
            <a:stCxn id="18" idx="1"/>
            <a:endCxn id="7" idx="1"/>
          </p:cNvCxnSpPr>
          <p:nvPr/>
        </p:nvCxnSpPr>
        <p:spPr>
          <a:xfrm rot="10800000" flipV="1">
            <a:off x="3851765" y="2414729"/>
            <a:ext cx="1392941" cy="268288"/>
          </a:xfrm>
          <a:prstGeom prst="bentConnector5">
            <a:avLst>
              <a:gd name="adj1" fmla="val 50000"/>
              <a:gd name="adj2" fmla="val 98982"/>
              <a:gd name="adj3" fmla="val 76482"/>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37" name="Rounded Rectangle 36"/>
          <p:cNvSpPr/>
          <p:nvPr/>
        </p:nvSpPr>
        <p:spPr>
          <a:xfrm>
            <a:off x="5244704" y="3478491"/>
            <a:ext cx="2843493" cy="8861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Members of different structures can have the same name</a:t>
            </a:r>
          </a:p>
        </p:txBody>
      </p:sp>
      <p:cxnSp>
        <p:nvCxnSpPr>
          <p:cNvPr id="39" name="Straight Arrow Connector 38"/>
          <p:cNvCxnSpPr>
            <a:stCxn id="37" idx="1"/>
          </p:cNvCxnSpPr>
          <p:nvPr/>
        </p:nvCxnSpPr>
        <p:spPr>
          <a:xfrm flipH="1">
            <a:off x="3007151" y="3921551"/>
            <a:ext cx="2237553" cy="141402"/>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cxnSp>
        <p:nvCxnSpPr>
          <p:cNvPr id="41" name="Straight Arrow Connector 40"/>
          <p:cNvCxnSpPr>
            <a:stCxn id="37" idx="1"/>
          </p:cNvCxnSpPr>
          <p:nvPr/>
        </p:nvCxnSpPr>
        <p:spPr>
          <a:xfrm flipH="1">
            <a:off x="3384223" y="3921551"/>
            <a:ext cx="1860481" cy="1357459"/>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42" name="Oval 41"/>
          <p:cNvSpPr/>
          <p:nvPr/>
        </p:nvSpPr>
        <p:spPr>
          <a:xfrm rot="16200000">
            <a:off x="2696064" y="4901938"/>
            <a:ext cx="414780" cy="754144"/>
          </a:xfrm>
          <a:prstGeom prst="ellipse">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rot="10800000">
            <a:off x="2516955" y="3695308"/>
            <a:ext cx="414780" cy="754144"/>
          </a:xfrm>
          <a:prstGeom prst="ellipse">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72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37" grpId="0" animBg="1"/>
      <p:bldP spid="42"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a:t>
            </a:r>
          </a:p>
        </p:txBody>
      </p:sp>
      <p:sp>
        <p:nvSpPr>
          <p:cNvPr id="3" name="Content Placeholder 2"/>
          <p:cNvSpPr>
            <a:spLocks noGrp="1"/>
          </p:cNvSpPr>
          <p:nvPr>
            <p:ph idx="1"/>
          </p:nvPr>
        </p:nvSpPr>
        <p:spPr/>
        <p:txBody>
          <a:bodyPr/>
          <a:lstStyle/>
          <a:p>
            <a:r>
              <a:rPr lang="en-US" dirty="0"/>
              <a:t>Structure variables can be declared just as what you do for the basic data types (e.g., </a:t>
            </a:r>
            <a:r>
              <a:rPr lang="en-US" dirty="0" err="1"/>
              <a:t>int</a:t>
            </a:r>
            <a:r>
              <a:rPr lang="en-US" dirty="0"/>
              <a:t>, char)</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a:t>
            </a:fld>
            <a:endParaRPr lang="en-US"/>
          </a:p>
        </p:txBody>
      </p:sp>
      <p:sp>
        <p:nvSpPr>
          <p:cNvPr id="6" name="Rectangle 5"/>
          <p:cNvSpPr/>
          <p:nvPr/>
        </p:nvSpPr>
        <p:spPr>
          <a:xfrm>
            <a:off x="1774449" y="3710433"/>
            <a:ext cx="2304492" cy="79185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Point p1;</a:t>
            </a:r>
          </a:p>
          <a:p>
            <a:r>
              <a:rPr lang="en-US" dirty="0">
                <a:solidFill>
                  <a:schemeClr val="tx1"/>
                </a:solidFill>
                <a:latin typeface="Consolas" charset="0"/>
                <a:ea typeface="Consolas" charset="0"/>
                <a:cs typeface="Consolas" charset="0"/>
              </a:rPr>
              <a:t>Student s1, s2;</a:t>
            </a:r>
          </a:p>
        </p:txBody>
      </p:sp>
      <p:sp>
        <p:nvSpPr>
          <p:cNvPr id="7" name="Rectangle 6"/>
          <p:cNvSpPr/>
          <p:nvPr/>
        </p:nvSpPr>
        <p:spPr>
          <a:xfrm>
            <a:off x="4300008" y="2471478"/>
            <a:ext cx="2545237" cy="3785880"/>
          </a:xfrm>
          <a:prstGeom prst="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9" name="Rectangle 8"/>
          <p:cNvSpPr/>
          <p:nvPr/>
        </p:nvSpPr>
        <p:spPr>
          <a:xfrm>
            <a:off x="4846762" y="2726003"/>
            <a:ext cx="1706252" cy="801278"/>
          </a:xfrm>
          <a:prstGeom prst="rect">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10" name="TextBox 9"/>
          <p:cNvSpPr txBox="1"/>
          <p:nvPr/>
        </p:nvSpPr>
        <p:spPr>
          <a:xfrm>
            <a:off x="4413822" y="2961176"/>
            <a:ext cx="437940" cy="369332"/>
          </a:xfrm>
          <a:prstGeom prst="rect">
            <a:avLst/>
          </a:prstGeom>
          <a:noFill/>
          <a:effectLst/>
        </p:spPr>
        <p:txBody>
          <a:bodyPr wrap="none" rtlCol="0">
            <a:spAutoFit/>
          </a:bodyPr>
          <a:lstStyle/>
          <a:p>
            <a:r>
              <a:rPr lang="en-US" dirty="0">
                <a:latin typeface="Consolas" charset="0"/>
                <a:ea typeface="Consolas" charset="0"/>
                <a:cs typeface="Consolas" charset="0"/>
              </a:rPr>
              <a:t>p1</a:t>
            </a:r>
          </a:p>
        </p:txBody>
      </p:sp>
      <p:sp>
        <p:nvSpPr>
          <p:cNvPr id="11" name="TextBox 10"/>
          <p:cNvSpPr txBox="1"/>
          <p:nvPr/>
        </p:nvSpPr>
        <p:spPr>
          <a:xfrm>
            <a:off x="5319914" y="2776510"/>
            <a:ext cx="311304" cy="369332"/>
          </a:xfrm>
          <a:prstGeom prst="rect">
            <a:avLst/>
          </a:prstGeom>
          <a:noFill/>
          <a:effectLst/>
        </p:spPr>
        <p:txBody>
          <a:bodyPr wrap="none" rtlCol="0">
            <a:spAutoFit/>
          </a:bodyPr>
          <a:lstStyle/>
          <a:p>
            <a:r>
              <a:rPr lang="en-US" dirty="0">
                <a:latin typeface="Consolas" charset="0"/>
                <a:ea typeface="Consolas" charset="0"/>
                <a:cs typeface="Consolas" charset="0"/>
              </a:rPr>
              <a:t>x</a:t>
            </a:r>
          </a:p>
        </p:txBody>
      </p:sp>
      <p:sp>
        <p:nvSpPr>
          <p:cNvPr id="12" name="TextBox 11"/>
          <p:cNvSpPr txBox="1"/>
          <p:nvPr/>
        </p:nvSpPr>
        <p:spPr>
          <a:xfrm>
            <a:off x="5319914" y="3085908"/>
            <a:ext cx="311304" cy="369332"/>
          </a:xfrm>
          <a:prstGeom prst="rect">
            <a:avLst/>
          </a:prstGeom>
          <a:noFill/>
          <a:effectLst/>
        </p:spPr>
        <p:txBody>
          <a:bodyPr wrap="none" rtlCol="0">
            <a:spAutoFit/>
          </a:bodyPr>
          <a:lstStyle/>
          <a:p>
            <a:r>
              <a:rPr lang="en-US" dirty="0">
                <a:latin typeface="Consolas" charset="0"/>
                <a:ea typeface="Consolas" charset="0"/>
                <a:cs typeface="Consolas" charset="0"/>
              </a:rPr>
              <a:t>y</a:t>
            </a:r>
          </a:p>
        </p:txBody>
      </p:sp>
      <p:sp>
        <p:nvSpPr>
          <p:cNvPr id="13" name="Rectangle 12"/>
          <p:cNvSpPr/>
          <p:nvPr/>
        </p:nvSpPr>
        <p:spPr>
          <a:xfrm>
            <a:off x="5691177" y="2795364"/>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14" name="Rectangle 13"/>
          <p:cNvSpPr/>
          <p:nvPr/>
        </p:nvSpPr>
        <p:spPr>
          <a:xfrm>
            <a:off x="5691177" y="3145842"/>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15" name="Rectangle 14"/>
          <p:cNvSpPr/>
          <p:nvPr/>
        </p:nvSpPr>
        <p:spPr>
          <a:xfrm>
            <a:off x="4846762" y="3659256"/>
            <a:ext cx="1706252" cy="1152141"/>
          </a:xfrm>
          <a:prstGeom prst="rect">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16" name="TextBox 15"/>
          <p:cNvSpPr txBox="1"/>
          <p:nvPr/>
        </p:nvSpPr>
        <p:spPr>
          <a:xfrm>
            <a:off x="4413822" y="4064609"/>
            <a:ext cx="437940" cy="369332"/>
          </a:xfrm>
          <a:prstGeom prst="rect">
            <a:avLst/>
          </a:prstGeom>
          <a:noFill/>
          <a:effectLst/>
        </p:spPr>
        <p:txBody>
          <a:bodyPr wrap="none" rtlCol="0">
            <a:spAutoFit/>
          </a:bodyPr>
          <a:lstStyle/>
          <a:p>
            <a:r>
              <a:rPr lang="en-US" dirty="0">
                <a:latin typeface="Consolas" charset="0"/>
                <a:ea typeface="Consolas" charset="0"/>
                <a:cs typeface="Consolas" charset="0"/>
              </a:rPr>
              <a:t>s1</a:t>
            </a:r>
          </a:p>
        </p:txBody>
      </p:sp>
      <p:sp>
        <p:nvSpPr>
          <p:cNvPr id="17" name="TextBox 16"/>
          <p:cNvSpPr txBox="1"/>
          <p:nvPr/>
        </p:nvSpPr>
        <p:spPr>
          <a:xfrm>
            <a:off x="5206102" y="3709764"/>
            <a:ext cx="437940" cy="369332"/>
          </a:xfrm>
          <a:prstGeom prst="rect">
            <a:avLst/>
          </a:prstGeom>
          <a:noFill/>
          <a:effectLst/>
        </p:spPr>
        <p:txBody>
          <a:bodyPr wrap="none" rtlCol="0">
            <a:spAutoFit/>
          </a:bodyPr>
          <a:lstStyle/>
          <a:p>
            <a:pPr algn="r"/>
            <a:r>
              <a:rPr lang="en-US" dirty="0">
                <a:latin typeface="Consolas" charset="0"/>
                <a:ea typeface="Consolas" charset="0"/>
                <a:cs typeface="Consolas" charset="0"/>
              </a:rPr>
              <a:t>id</a:t>
            </a:r>
          </a:p>
        </p:txBody>
      </p:sp>
      <p:sp>
        <p:nvSpPr>
          <p:cNvPr id="18" name="TextBox 17"/>
          <p:cNvSpPr txBox="1"/>
          <p:nvPr/>
        </p:nvSpPr>
        <p:spPr>
          <a:xfrm>
            <a:off x="4952827" y="4055333"/>
            <a:ext cx="691215" cy="369332"/>
          </a:xfrm>
          <a:prstGeom prst="rect">
            <a:avLst/>
          </a:prstGeom>
          <a:noFill/>
          <a:effectLst/>
        </p:spPr>
        <p:txBody>
          <a:bodyPr wrap="none" rtlCol="0">
            <a:spAutoFit/>
          </a:bodyPr>
          <a:lstStyle/>
          <a:p>
            <a:pPr algn="r"/>
            <a:r>
              <a:rPr lang="en-US" dirty="0">
                <a:latin typeface="Consolas" charset="0"/>
                <a:ea typeface="Consolas" charset="0"/>
                <a:cs typeface="Consolas" charset="0"/>
              </a:rPr>
              <a:t>name</a:t>
            </a:r>
          </a:p>
        </p:txBody>
      </p:sp>
      <p:sp>
        <p:nvSpPr>
          <p:cNvPr id="19" name="Rectangle 18"/>
          <p:cNvSpPr/>
          <p:nvPr/>
        </p:nvSpPr>
        <p:spPr>
          <a:xfrm>
            <a:off x="5691177" y="3728618"/>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20" name="Rectangle 19"/>
          <p:cNvSpPr/>
          <p:nvPr/>
        </p:nvSpPr>
        <p:spPr>
          <a:xfrm>
            <a:off x="5691177" y="4079096"/>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21" name="TextBox 20"/>
          <p:cNvSpPr txBox="1"/>
          <p:nvPr/>
        </p:nvSpPr>
        <p:spPr>
          <a:xfrm>
            <a:off x="5079465" y="4400902"/>
            <a:ext cx="564577" cy="369332"/>
          </a:xfrm>
          <a:prstGeom prst="rect">
            <a:avLst/>
          </a:prstGeom>
          <a:noFill/>
          <a:effectLst/>
        </p:spPr>
        <p:txBody>
          <a:bodyPr wrap="none" rtlCol="0">
            <a:spAutoFit/>
          </a:bodyPr>
          <a:lstStyle/>
          <a:p>
            <a:pPr algn="r"/>
            <a:r>
              <a:rPr lang="en-US" dirty="0">
                <a:latin typeface="Consolas" charset="0"/>
                <a:ea typeface="Consolas" charset="0"/>
                <a:cs typeface="Consolas" charset="0"/>
              </a:rPr>
              <a:t>sex</a:t>
            </a:r>
          </a:p>
        </p:txBody>
      </p:sp>
      <p:sp>
        <p:nvSpPr>
          <p:cNvPr id="22" name="Rectangle 21"/>
          <p:cNvSpPr/>
          <p:nvPr/>
        </p:nvSpPr>
        <p:spPr>
          <a:xfrm>
            <a:off x="5691177" y="4433941"/>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23" name="Rectangle 22"/>
          <p:cNvSpPr/>
          <p:nvPr/>
        </p:nvSpPr>
        <p:spPr>
          <a:xfrm>
            <a:off x="4846762" y="4929170"/>
            <a:ext cx="1706252" cy="1152141"/>
          </a:xfrm>
          <a:prstGeom prst="rect">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24" name="TextBox 23"/>
          <p:cNvSpPr txBox="1"/>
          <p:nvPr/>
        </p:nvSpPr>
        <p:spPr>
          <a:xfrm>
            <a:off x="4413822" y="5292519"/>
            <a:ext cx="437940" cy="369332"/>
          </a:xfrm>
          <a:prstGeom prst="rect">
            <a:avLst/>
          </a:prstGeom>
          <a:noFill/>
          <a:effectLst/>
        </p:spPr>
        <p:txBody>
          <a:bodyPr wrap="none" rtlCol="0">
            <a:spAutoFit/>
          </a:bodyPr>
          <a:lstStyle/>
          <a:p>
            <a:r>
              <a:rPr lang="en-US" dirty="0">
                <a:latin typeface="Consolas" charset="0"/>
                <a:ea typeface="Consolas" charset="0"/>
                <a:cs typeface="Consolas" charset="0"/>
              </a:rPr>
              <a:t>s2</a:t>
            </a:r>
          </a:p>
        </p:txBody>
      </p:sp>
      <p:sp>
        <p:nvSpPr>
          <p:cNvPr id="25" name="TextBox 24"/>
          <p:cNvSpPr txBox="1"/>
          <p:nvPr/>
        </p:nvSpPr>
        <p:spPr>
          <a:xfrm>
            <a:off x="5206102" y="4979678"/>
            <a:ext cx="437940" cy="369332"/>
          </a:xfrm>
          <a:prstGeom prst="rect">
            <a:avLst/>
          </a:prstGeom>
          <a:noFill/>
          <a:effectLst/>
        </p:spPr>
        <p:txBody>
          <a:bodyPr wrap="none" rtlCol="0">
            <a:spAutoFit/>
          </a:bodyPr>
          <a:lstStyle/>
          <a:p>
            <a:pPr algn="r"/>
            <a:r>
              <a:rPr lang="en-US" dirty="0">
                <a:latin typeface="Consolas" charset="0"/>
                <a:ea typeface="Consolas" charset="0"/>
                <a:cs typeface="Consolas" charset="0"/>
              </a:rPr>
              <a:t>id</a:t>
            </a:r>
          </a:p>
        </p:txBody>
      </p:sp>
      <p:sp>
        <p:nvSpPr>
          <p:cNvPr id="26" name="TextBox 25"/>
          <p:cNvSpPr txBox="1"/>
          <p:nvPr/>
        </p:nvSpPr>
        <p:spPr>
          <a:xfrm>
            <a:off x="4952827" y="5325247"/>
            <a:ext cx="691215" cy="369332"/>
          </a:xfrm>
          <a:prstGeom prst="rect">
            <a:avLst/>
          </a:prstGeom>
          <a:noFill/>
          <a:effectLst/>
        </p:spPr>
        <p:txBody>
          <a:bodyPr wrap="none" rtlCol="0">
            <a:spAutoFit/>
          </a:bodyPr>
          <a:lstStyle/>
          <a:p>
            <a:pPr algn="r"/>
            <a:r>
              <a:rPr lang="en-US" dirty="0">
                <a:latin typeface="Consolas" charset="0"/>
                <a:ea typeface="Consolas" charset="0"/>
                <a:cs typeface="Consolas" charset="0"/>
              </a:rPr>
              <a:t>name</a:t>
            </a:r>
          </a:p>
        </p:txBody>
      </p:sp>
      <p:sp>
        <p:nvSpPr>
          <p:cNvPr id="27" name="Rectangle 26"/>
          <p:cNvSpPr/>
          <p:nvPr/>
        </p:nvSpPr>
        <p:spPr>
          <a:xfrm>
            <a:off x="5691177" y="4998532"/>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28" name="Rectangle 27"/>
          <p:cNvSpPr/>
          <p:nvPr/>
        </p:nvSpPr>
        <p:spPr>
          <a:xfrm>
            <a:off x="5691177" y="5349010"/>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29" name="TextBox 28"/>
          <p:cNvSpPr txBox="1"/>
          <p:nvPr/>
        </p:nvSpPr>
        <p:spPr>
          <a:xfrm>
            <a:off x="5079465" y="5670816"/>
            <a:ext cx="564577" cy="369332"/>
          </a:xfrm>
          <a:prstGeom prst="rect">
            <a:avLst/>
          </a:prstGeom>
          <a:noFill/>
          <a:effectLst/>
        </p:spPr>
        <p:txBody>
          <a:bodyPr wrap="none" rtlCol="0">
            <a:spAutoFit/>
          </a:bodyPr>
          <a:lstStyle/>
          <a:p>
            <a:pPr algn="r"/>
            <a:r>
              <a:rPr lang="en-US" dirty="0">
                <a:latin typeface="Consolas" charset="0"/>
                <a:ea typeface="Consolas" charset="0"/>
                <a:cs typeface="Consolas" charset="0"/>
              </a:rPr>
              <a:t>sex</a:t>
            </a:r>
          </a:p>
        </p:txBody>
      </p:sp>
      <p:sp>
        <p:nvSpPr>
          <p:cNvPr id="30" name="Rectangle 29"/>
          <p:cNvSpPr/>
          <p:nvPr/>
        </p:nvSpPr>
        <p:spPr>
          <a:xfrm>
            <a:off x="5691177" y="5703855"/>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33" name="TextBox 32"/>
          <p:cNvSpPr txBox="1"/>
          <p:nvPr/>
        </p:nvSpPr>
        <p:spPr>
          <a:xfrm>
            <a:off x="6845245" y="5949581"/>
            <a:ext cx="1122551" cy="338554"/>
          </a:xfrm>
          <a:prstGeom prst="rect">
            <a:avLst/>
          </a:prstGeom>
          <a:noFill/>
        </p:spPr>
        <p:txBody>
          <a:bodyPr wrap="none" rtlCol="0">
            <a:spAutoFit/>
          </a:bodyPr>
          <a:lstStyle/>
          <a:p>
            <a:r>
              <a:rPr lang="en-US" sz="1600" dirty="0">
                <a:latin typeface="Chalkduster"/>
                <a:cs typeface="Chalkduster"/>
              </a:rPr>
              <a:t>memory</a:t>
            </a:r>
          </a:p>
        </p:txBody>
      </p:sp>
      <p:sp>
        <p:nvSpPr>
          <p:cNvPr id="31" name="Oval 30"/>
          <p:cNvSpPr/>
          <p:nvPr/>
        </p:nvSpPr>
        <p:spPr>
          <a:xfrm>
            <a:off x="2701182" y="3801829"/>
            <a:ext cx="275699"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2925307" y="4091872"/>
            <a:ext cx="275699"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512495" y="4091872"/>
            <a:ext cx="275699"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Arrow Connector 35"/>
          <p:cNvCxnSpPr>
            <a:endCxn id="31" idx="4"/>
          </p:cNvCxnSpPr>
          <p:nvPr/>
        </p:nvCxnSpPr>
        <p:spPr>
          <a:xfrm flipV="1">
            <a:off x="2492790" y="4100837"/>
            <a:ext cx="346242" cy="89769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32" idx="4"/>
          </p:cNvCxnSpPr>
          <p:nvPr/>
        </p:nvCxnSpPr>
        <p:spPr>
          <a:xfrm flipV="1">
            <a:off x="2474860" y="4390880"/>
            <a:ext cx="588297" cy="60765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34" idx="4"/>
          </p:cNvCxnSpPr>
          <p:nvPr/>
        </p:nvCxnSpPr>
        <p:spPr>
          <a:xfrm flipV="1">
            <a:off x="2492790" y="4390880"/>
            <a:ext cx="1157555" cy="60765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a:xfrm>
            <a:off x="761081" y="2856768"/>
            <a:ext cx="2020804" cy="458279"/>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err="1">
                <a:latin typeface="Avenir Next Condensed" charset="0"/>
                <a:ea typeface="Avenir Next Condensed" charset="0"/>
                <a:cs typeface="Avenir Next Condensed" charset="0"/>
              </a:rPr>
              <a:t>struct</a:t>
            </a:r>
            <a:r>
              <a:rPr lang="en-US" sz="1600" dirty="0">
                <a:latin typeface="Avenir Next Condensed" charset="0"/>
                <a:ea typeface="Avenir Next Condensed" charset="0"/>
                <a:cs typeface="Avenir Next Condensed" charset="0"/>
              </a:rPr>
              <a:t> data type</a:t>
            </a:r>
          </a:p>
        </p:txBody>
      </p:sp>
      <p:sp>
        <p:nvSpPr>
          <p:cNvPr id="43" name="Rounded Rectangle 42"/>
          <p:cNvSpPr/>
          <p:nvPr/>
        </p:nvSpPr>
        <p:spPr>
          <a:xfrm>
            <a:off x="1192490" y="4998532"/>
            <a:ext cx="2020804" cy="458279"/>
          </a:xfrm>
          <a:prstGeom prst="roundRect">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variable names</a:t>
            </a:r>
          </a:p>
        </p:txBody>
      </p:sp>
      <p:sp>
        <p:nvSpPr>
          <p:cNvPr id="44" name="Oval 43"/>
          <p:cNvSpPr/>
          <p:nvPr/>
        </p:nvSpPr>
        <p:spPr>
          <a:xfrm>
            <a:off x="1819257" y="3801829"/>
            <a:ext cx="275699"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flipH="1">
            <a:off x="1774450" y="4101894"/>
            <a:ext cx="320506"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p:cNvCxnSpPr>
            <a:endCxn id="44" idx="0"/>
          </p:cNvCxnSpPr>
          <p:nvPr/>
        </p:nvCxnSpPr>
        <p:spPr>
          <a:xfrm>
            <a:off x="1192490" y="3330508"/>
            <a:ext cx="764617" cy="471321"/>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endCxn id="45" idx="7"/>
          </p:cNvCxnSpPr>
          <p:nvPr/>
        </p:nvCxnSpPr>
        <p:spPr>
          <a:xfrm>
            <a:off x="1192490" y="3315047"/>
            <a:ext cx="628897" cy="830636"/>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9129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a:t>
            </a:r>
          </a:p>
        </p:txBody>
      </p:sp>
      <p:sp>
        <p:nvSpPr>
          <p:cNvPr id="3" name="Content Placeholder 2"/>
          <p:cNvSpPr>
            <a:spLocks noGrp="1"/>
          </p:cNvSpPr>
          <p:nvPr>
            <p:ph idx="1"/>
          </p:nvPr>
        </p:nvSpPr>
        <p:spPr>
          <a:xfrm>
            <a:off x="457200" y="1417639"/>
            <a:ext cx="8229600" cy="476986"/>
          </a:xfrm>
        </p:spPr>
        <p:txBody>
          <a:bodyPr>
            <a:normAutofit/>
          </a:bodyPr>
          <a:lstStyle/>
          <a:p>
            <a:r>
              <a:rPr lang="en-US" dirty="0"/>
              <a:t>A structure variable can be initialized in its declaration:</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7</a:t>
            </a:fld>
            <a:endParaRPr lang="en-US"/>
          </a:p>
        </p:txBody>
      </p:sp>
      <p:sp>
        <p:nvSpPr>
          <p:cNvPr id="6" name="Rectangle 5"/>
          <p:cNvSpPr/>
          <p:nvPr/>
        </p:nvSpPr>
        <p:spPr>
          <a:xfrm>
            <a:off x="1155884" y="1882578"/>
            <a:ext cx="6141387" cy="117437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Point p1 = { 1.0, 2.0 };</a:t>
            </a:r>
          </a:p>
          <a:p>
            <a:r>
              <a:rPr lang="en-US" dirty="0">
                <a:solidFill>
                  <a:schemeClr val="tx1"/>
                </a:solidFill>
                <a:latin typeface="Consolas" charset="0"/>
                <a:ea typeface="Consolas" charset="0"/>
                <a:cs typeface="Consolas" charset="0"/>
              </a:rPr>
              <a:t>Student s1 = { 301323549, "Amy </a:t>
            </a:r>
            <a:r>
              <a:rPr lang="en-US" dirty="0" err="1">
                <a:solidFill>
                  <a:schemeClr val="tx1"/>
                </a:solidFill>
                <a:latin typeface="Consolas" charset="0"/>
                <a:ea typeface="Consolas" charset="0"/>
                <a:cs typeface="Consolas" charset="0"/>
              </a:rPr>
              <a:t>Siu</a:t>
            </a:r>
            <a:r>
              <a:rPr lang="en-US" dirty="0">
                <a:solidFill>
                  <a:schemeClr val="tx1"/>
                </a:solidFill>
                <a:latin typeface="Consolas" charset="0"/>
                <a:ea typeface="Consolas" charset="0"/>
                <a:cs typeface="Consolas" charset="0"/>
              </a:rPr>
              <a:t>", 'F' };</a:t>
            </a:r>
          </a:p>
          <a:p>
            <a:r>
              <a:rPr lang="en-US" dirty="0">
                <a:solidFill>
                  <a:schemeClr val="tx1"/>
                </a:solidFill>
                <a:latin typeface="Consolas" charset="0"/>
                <a:ea typeface="Consolas" charset="0"/>
                <a:cs typeface="Consolas" charset="0"/>
              </a:rPr>
              <a:t>Student s2 = s1;</a:t>
            </a:r>
          </a:p>
        </p:txBody>
      </p:sp>
      <p:sp>
        <p:nvSpPr>
          <p:cNvPr id="7" name="Right Brace 6"/>
          <p:cNvSpPr/>
          <p:nvPr/>
        </p:nvSpPr>
        <p:spPr>
          <a:xfrm rot="5400000">
            <a:off x="4691406" y="1543054"/>
            <a:ext cx="358591" cy="2447833"/>
          </a:xfrm>
          <a:prstGeom prst="rightBrace">
            <a:avLst>
              <a:gd name="adj1" fmla="val 8333"/>
              <a:gd name="adj2" fmla="val 48901"/>
            </a:avLst>
          </a:prstGeom>
          <a:effectLst/>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8" name="Rounded Rectangle 7"/>
          <p:cNvSpPr/>
          <p:nvPr/>
        </p:nvSpPr>
        <p:spPr>
          <a:xfrm>
            <a:off x="4937760" y="3227280"/>
            <a:ext cx="3221431" cy="886120"/>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Order of the members must be the same as that specified in the definition</a:t>
            </a:r>
          </a:p>
        </p:txBody>
      </p:sp>
      <p:cxnSp>
        <p:nvCxnSpPr>
          <p:cNvPr id="10" name="Straight Arrow Connector 9"/>
          <p:cNvCxnSpPr>
            <a:stCxn id="8" idx="0"/>
            <a:endCxn id="7" idx="1"/>
          </p:cNvCxnSpPr>
          <p:nvPr/>
        </p:nvCxnSpPr>
        <p:spPr>
          <a:xfrm flipH="1" flipV="1">
            <a:off x="4897603" y="2946266"/>
            <a:ext cx="1650873" cy="281014"/>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12" name="Rounded Rectangle 11"/>
          <p:cNvSpPr/>
          <p:nvPr/>
        </p:nvSpPr>
        <p:spPr>
          <a:xfrm>
            <a:off x="1362457" y="3218329"/>
            <a:ext cx="3183490" cy="886120"/>
          </a:xfrm>
          <a:prstGeom prst="roundRect">
            <a:avLst/>
          </a:prstGeom>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Can be initialized with another variable of the same structure data type</a:t>
            </a:r>
          </a:p>
        </p:txBody>
      </p:sp>
      <p:cxnSp>
        <p:nvCxnSpPr>
          <p:cNvPr id="14" name="Straight Arrow Connector 13"/>
          <p:cNvCxnSpPr>
            <a:stCxn id="12" idx="0"/>
          </p:cNvCxnSpPr>
          <p:nvPr/>
        </p:nvCxnSpPr>
        <p:spPr>
          <a:xfrm flipV="1">
            <a:off x="2954202" y="2841813"/>
            <a:ext cx="118182" cy="376516"/>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sp>
        <p:nvSpPr>
          <p:cNvPr id="18" name="Oval 17"/>
          <p:cNvSpPr/>
          <p:nvPr/>
        </p:nvSpPr>
        <p:spPr>
          <a:xfrm>
            <a:off x="3003176" y="2604239"/>
            <a:ext cx="394448" cy="237573"/>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22766" y="4666130"/>
            <a:ext cx="4223180" cy="61856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Point p2 = { 1.0, 2.0, 3.0 };</a:t>
            </a:r>
          </a:p>
        </p:txBody>
      </p:sp>
      <p:sp>
        <p:nvSpPr>
          <p:cNvPr id="23" name="Rectangle 22"/>
          <p:cNvSpPr/>
          <p:nvPr/>
        </p:nvSpPr>
        <p:spPr>
          <a:xfrm>
            <a:off x="5124637" y="4666130"/>
            <a:ext cx="3034554" cy="61856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Point p3 = { 1.0 };</a:t>
            </a:r>
          </a:p>
        </p:txBody>
      </p:sp>
      <p:sp>
        <p:nvSpPr>
          <p:cNvPr id="24" name="TextBox 23"/>
          <p:cNvSpPr txBox="1"/>
          <p:nvPr/>
        </p:nvSpPr>
        <p:spPr>
          <a:xfrm>
            <a:off x="3922057" y="4814064"/>
            <a:ext cx="623889" cy="923330"/>
          </a:xfrm>
          <a:prstGeom prst="rect">
            <a:avLst/>
          </a:prstGeom>
          <a:noFill/>
          <a:effectLst/>
        </p:spPr>
        <p:txBody>
          <a:bodyPr wrap="none" rtlCol="0">
            <a:spAutoFit/>
          </a:bodyPr>
          <a:lstStyle/>
          <a:p>
            <a:r>
              <a:rPr lang="en-US" sz="5400" dirty="0">
                <a:solidFill>
                  <a:srgbClr val="FF0000"/>
                </a:solidFill>
                <a:sym typeface="Wingdings"/>
              </a:rPr>
              <a:t></a:t>
            </a:r>
            <a:endParaRPr lang="en-US" sz="5400" dirty="0">
              <a:solidFill>
                <a:srgbClr val="FF0000"/>
              </a:solidFill>
            </a:endParaRPr>
          </a:p>
        </p:txBody>
      </p:sp>
      <p:sp>
        <p:nvSpPr>
          <p:cNvPr id="25" name="Oval 24"/>
          <p:cNvSpPr/>
          <p:nvPr/>
        </p:nvSpPr>
        <p:spPr>
          <a:xfrm>
            <a:off x="3138150" y="4742398"/>
            <a:ext cx="587187" cy="47063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694764" y="5470230"/>
            <a:ext cx="3851182" cy="886120"/>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 compilation error will be generated, since there are more values than the number of members</a:t>
            </a:r>
          </a:p>
        </p:txBody>
      </p:sp>
      <p:sp>
        <p:nvSpPr>
          <p:cNvPr id="28" name="Rounded Rectangle 27"/>
          <p:cNvSpPr/>
          <p:nvPr/>
        </p:nvSpPr>
        <p:spPr>
          <a:xfrm>
            <a:off x="4811853" y="5470230"/>
            <a:ext cx="4059191" cy="886120"/>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There are fewer values than the number of members, remaining variables are set to zero of their data type.  </a:t>
            </a:r>
          </a:p>
          <a:p>
            <a:pPr algn="ctr"/>
            <a:r>
              <a:rPr lang="en-US" sz="1200" dirty="0">
                <a:latin typeface="Segoe Print" pitchFamily="2" charset="0"/>
              </a:rPr>
              <a:t>(</a:t>
            </a:r>
            <a:r>
              <a:rPr lang="en-US" sz="1200" dirty="0">
                <a:latin typeface="Menlo" pitchFamily="49" charset="0"/>
                <a:ea typeface="Menlo" pitchFamily="49" charset="0"/>
                <a:cs typeface="Menlo" pitchFamily="49" charset="0"/>
              </a:rPr>
              <a:t>x = 1.0, y = 0.0</a:t>
            </a:r>
            <a:r>
              <a:rPr lang="en-US" sz="1200" dirty="0">
                <a:latin typeface="Segoe Print" pitchFamily="2" charset="0"/>
              </a:rPr>
              <a:t> )</a:t>
            </a:r>
          </a:p>
        </p:txBody>
      </p:sp>
      <p:cxnSp>
        <p:nvCxnSpPr>
          <p:cNvPr id="30" name="Straight Arrow Connector 29"/>
          <p:cNvCxnSpPr>
            <a:endCxn id="25" idx="4"/>
          </p:cNvCxnSpPr>
          <p:nvPr/>
        </p:nvCxnSpPr>
        <p:spPr>
          <a:xfrm flipV="1">
            <a:off x="2994715" y="5213028"/>
            <a:ext cx="437029" cy="275186"/>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a:stCxn id="28" idx="0"/>
          </p:cNvCxnSpPr>
          <p:nvPr/>
        </p:nvCxnSpPr>
        <p:spPr>
          <a:xfrm flipV="1">
            <a:off x="6841449" y="5065059"/>
            <a:ext cx="455822" cy="405171"/>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8358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8" grpId="0"/>
      <p:bldP spid="22" grpId="0" animBg="1"/>
      <p:bldP spid="23" grpId="0" animBg="1"/>
      <p:bldP spid="24" grpId="0"/>
      <p:bldP spid="25"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Variables</a:t>
            </a:r>
          </a:p>
        </p:txBody>
      </p:sp>
      <p:sp>
        <p:nvSpPr>
          <p:cNvPr id="3" name="Content Placeholder 2"/>
          <p:cNvSpPr>
            <a:spLocks noGrp="1"/>
          </p:cNvSpPr>
          <p:nvPr>
            <p:ph idx="1"/>
          </p:nvPr>
        </p:nvSpPr>
        <p:spPr>
          <a:xfrm>
            <a:off x="457200" y="1371600"/>
            <a:ext cx="8229600" cy="1609159"/>
          </a:xfrm>
        </p:spPr>
        <p:txBody>
          <a:bodyPr>
            <a:normAutofit lnSpcReduction="10000"/>
          </a:bodyPr>
          <a:lstStyle/>
          <a:p>
            <a:r>
              <a:rPr lang="en-US" dirty="0"/>
              <a:t>A member variable can be used just as other variables of the basic data types</a:t>
            </a:r>
          </a:p>
          <a:p>
            <a:r>
              <a:rPr lang="en-US" dirty="0"/>
              <a:t>We may use the </a:t>
            </a:r>
            <a:r>
              <a:rPr lang="en-US" b="1" dirty="0">
                <a:solidFill>
                  <a:schemeClr val="accent6">
                    <a:lumMod val="75000"/>
                  </a:schemeClr>
                </a:solidFill>
              </a:rPr>
              <a:t>dot operator .</a:t>
            </a:r>
            <a:r>
              <a:rPr lang="en-US" dirty="0"/>
              <a:t> to access the member variables of a structure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a:t>
            </a:fld>
            <a:endParaRPr lang="en-US"/>
          </a:p>
        </p:txBody>
      </p:sp>
      <p:sp>
        <p:nvSpPr>
          <p:cNvPr id="6" name="Rectangle 5"/>
          <p:cNvSpPr/>
          <p:nvPr/>
        </p:nvSpPr>
        <p:spPr>
          <a:xfrm>
            <a:off x="922807" y="2980759"/>
            <a:ext cx="6141387" cy="186465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a:solidFill>
                  <a:schemeClr val="tx1"/>
                </a:solidFill>
                <a:latin typeface="Consolas" charset="0"/>
                <a:ea typeface="Consolas" charset="0"/>
                <a:cs typeface="Consolas" charset="0"/>
              </a:rPr>
              <a:t>Point pt1 </a:t>
            </a:r>
            <a:r>
              <a:rPr lang="en-US" sz="1600" dirty="0">
                <a:solidFill>
                  <a:schemeClr val="tx1"/>
                </a:solidFill>
                <a:latin typeface="Consolas" charset="0"/>
                <a:ea typeface="Consolas" charset="0"/>
                <a:cs typeface="Consolas" charset="0"/>
              </a:rPr>
              <a:t>= { 1.0, 2.0 };</a:t>
            </a:r>
          </a:p>
          <a:p>
            <a:r>
              <a:rPr lang="en-US" sz="1600" dirty="0">
                <a:solidFill>
                  <a:schemeClr val="tx1"/>
                </a:solidFill>
                <a:latin typeface="Consolas" charset="0"/>
                <a:ea typeface="Consolas" charset="0"/>
                <a:cs typeface="Consolas" charset="0"/>
              </a:rPr>
              <a:t>Point pt2 = pt1; </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pt1.x *= 2.0; 	// pt1.x = pt1.x * 2.0 </a:t>
            </a:r>
          </a:p>
          <a:p>
            <a:r>
              <a:rPr lang="es-ES" sz="1600" dirty="0">
                <a:solidFill>
                  <a:schemeClr val="tx1"/>
                </a:solidFill>
                <a:latin typeface="Consolas" charset="0"/>
                <a:ea typeface="Consolas" charset="0"/>
                <a:cs typeface="Consolas" charset="0"/>
              </a:rPr>
              <a:t>pt1.y /= 2.0; 	// pt1.y = pt1.y / 2.0 </a:t>
            </a:r>
          </a:p>
          <a:p>
            <a:r>
              <a:rPr lang="en-US" sz="1600" dirty="0">
                <a:solidFill>
                  <a:schemeClr val="tx1"/>
                </a:solidFill>
                <a:latin typeface="Consolas" charset="0"/>
                <a:ea typeface="Consolas" charset="0"/>
                <a:cs typeface="Consolas" charset="0"/>
              </a:rPr>
              <a:t>pt2.x++; 			// pt2.x = pt2.x + 1 </a:t>
            </a:r>
          </a:p>
          <a:p>
            <a:r>
              <a:rPr lang="en-US" sz="1600" dirty="0">
                <a:solidFill>
                  <a:schemeClr val="tx1"/>
                </a:solidFill>
                <a:latin typeface="Consolas" charset="0"/>
                <a:ea typeface="Consolas" charset="0"/>
                <a:cs typeface="Consolas" charset="0"/>
              </a:rPr>
              <a:t>pt2.y--; 			// pt2.y = pt2.y – 1</a:t>
            </a:r>
          </a:p>
        </p:txBody>
      </p:sp>
      <p:sp>
        <p:nvSpPr>
          <p:cNvPr id="8" name="Rounded Rectangle 7"/>
          <p:cNvSpPr/>
          <p:nvPr/>
        </p:nvSpPr>
        <p:spPr>
          <a:xfrm>
            <a:off x="5279936" y="2694917"/>
            <a:ext cx="2657056" cy="571684"/>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What are the values of all the member variables?</a:t>
            </a:r>
            <a:endParaRPr lang="en-US" sz="1400" dirty="0">
              <a:latin typeface="Avenir Next Condensed" charset="0"/>
              <a:ea typeface="Avenir Next Condensed" charset="0"/>
              <a:cs typeface="Avenir Next Condensed" charset="0"/>
            </a:endParaRPr>
          </a:p>
        </p:txBody>
      </p:sp>
      <p:sp>
        <p:nvSpPr>
          <p:cNvPr id="9" name="Rectangle 8"/>
          <p:cNvSpPr/>
          <p:nvPr/>
        </p:nvSpPr>
        <p:spPr>
          <a:xfrm>
            <a:off x="6567121" y="3698962"/>
            <a:ext cx="1649506" cy="1396437"/>
          </a:xfrm>
          <a:prstGeom prst="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Consolas" charset="0"/>
                <a:ea typeface="Consolas" charset="0"/>
                <a:cs typeface="Consolas" charset="0"/>
              </a:rPr>
              <a:t>pt1.x = 2.0</a:t>
            </a:r>
          </a:p>
          <a:p>
            <a:pPr algn="ctr"/>
            <a:r>
              <a:rPr lang="en-US" sz="1600" dirty="0">
                <a:latin typeface="Consolas" charset="0"/>
                <a:ea typeface="Consolas" charset="0"/>
                <a:cs typeface="Consolas" charset="0"/>
              </a:rPr>
              <a:t>pt1.y = 1.0</a:t>
            </a:r>
          </a:p>
          <a:p>
            <a:pPr algn="ctr"/>
            <a:endParaRPr lang="en-US" sz="1600" dirty="0">
              <a:latin typeface="Consolas" charset="0"/>
              <a:ea typeface="Consolas" charset="0"/>
              <a:cs typeface="Consolas" charset="0"/>
            </a:endParaRPr>
          </a:p>
          <a:p>
            <a:pPr algn="ctr"/>
            <a:r>
              <a:rPr lang="en-US" sz="1600" dirty="0">
                <a:latin typeface="Consolas" charset="0"/>
                <a:ea typeface="Consolas" charset="0"/>
                <a:cs typeface="Consolas" charset="0"/>
              </a:rPr>
              <a:t>pt2.x = 2.0</a:t>
            </a:r>
          </a:p>
          <a:p>
            <a:pPr algn="ctr"/>
            <a:r>
              <a:rPr lang="en-US" sz="1600" dirty="0">
                <a:latin typeface="Consolas" charset="0"/>
                <a:ea typeface="Consolas" charset="0"/>
                <a:cs typeface="Consolas" charset="0"/>
              </a:rPr>
              <a:t>pt2.y = 1.0</a:t>
            </a:r>
          </a:p>
        </p:txBody>
      </p:sp>
      <p:sp>
        <p:nvSpPr>
          <p:cNvPr id="10" name="TextBox 9"/>
          <p:cNvSpPr txBox="1"/>
          <p:nvPr/>
        </p:nvSpPr>
        <p:spPr>
          <a:xfrm>
            <a:off x="7432944" y="3431070"/>
            <a:ext cx="837473" cy="338554"/>
          </a:xfrm>
          <a:prstGeom prst="rect">
            <a:avLst/>
          </a:prstGeom>
          <a:noFill/>
          <a:effectLst/>
        </p:spPr>
        <p:txBody>
          <a:bodyPr wrap="none" rtlCol="0">
            <a:spAutoFit/>
          </a:bodyPr>
          <a:lstStyle/>
          <a:p>
            <a:r>
              <a:rPr lang="en-US" sz="1600" dirty="0">
                <a:latin typeface="Chalkduster"/>
                <a:cs typeface="Chalkduster"/>
              </a:rPr>
              <a:t>result</a:t>
            </a:r>
          </a:p>
        </p:txBody>
      </p:sp>
      <p:sp>
        <p:nvSpPr>
          <p:cNvPr id="11" name="Rectangle 10"/>
          <p:cNvSpPr/>
          <p:nvPr/>
        </p:nvSpPr>
        <p:spPr>
          <a:xfrm>
            <a:off x="922807" y="5347527"/>
            <a:ext cx="6141387" cy="65236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Student s1 = { 301323549, "Amy </a:t>
            </a:r>
            <a:r>
              <a:rPr lang="en-US" sz="1600" dirty="0" err="1">
                <a:solidFill>
                  <a:schemeClr val="tx1"/>
                </a:solidFill>
                <a:latin typeface="Consolas" charset="0"/>
                <a:ea typeface="Consolas" charset="0"/>
                <a:cs typeface="Consolas" charset="0"/>
              </a:rPr>
              <a:t>Siu</a:t>
            </a:r>
            <a:r>
              <a:rPr lang="en-US" sz="1600" dirty="0">
                <a:solidFill>
                  <a:schemeClr val="tx1"/>
                </a:solidFill>
                <a:latin typeface="Consolas" charset="0"/>
                <a:ea typeface="Consolas" charset="0"/>
                <a:cs typeface="Consolas" charset="0"/>
              </a:rPr>
              <a:t>", 'F' };</a:t>
            </a:r>
          </a:p>
          <a:p>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l = s1.name.length();</a:t>
            </a:r>
          </a:p>
        </p:txBody>
      </p:sp>
      <p:sp>
        <p:nvSpPr>
          <p:cNvPr id="12" name="Rectangle 11"/>
          <p:cNvSpPr/>
          <p:nvPr/>
        </p:nvSpPr>
        <p:spPr>
          <a:xfrm>
            <a:off x="6862966" y="5726906"/>
            <a:ext cx="1649506" cy="492023"/>
          </a:xfrm>
          <a:prstGeom prst="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Consolas" charset="0"/>
                <a:ea typeface="Consolas" charset="0"/>
                <a:cs typeface="Consolas" charset="0"/>
              </a:rPr>
              <a:t>l = 7</a:t>
            </a:r>
          </a:p>
        </p:txBody>
      </p:sp>
      <p:sp>
        <p:nvSpPr>
          <p:cNvPr id="13" name="Rounded Rectangle 12"/>
          <p:cNvSpPr/>
          <p:nvPr/>
        </p:nvSpPr>
        <p:spPr>
          <a:xfrm>
            <a:off x="6522295" y="5248832"/>
            <a:ext cx="2348750" cy="406354"/>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What is the value of </a:t>
            </a:r>
            <a:r>
              <a:rPr lang="en-US" sz="1600" dirty="0">
                <a:latin typeface="Consolas" charset="0"/>
                <a:ea typeface="Consolas" charset="0"/>
                <a:cs typeface="Consolas" charset="0"/>
              </a:rPr>
              <a:t>l</a:t>
            </a:r>
            <a:r>
              <a:rPr lang="en-US" sz="1600" dirty="0">
                <a:latin typeface="Avenir Next Condensed" charset="0"/>
                <a:ea typeface="Avenir Next Condensed" charset="0"/>
                <a:cs typeface="Avenir Next Condensed" charset="0"/>
              </a:rPr>
              <a:t>?</a:t>
            </a:r>
            <a:endParaRPr lang="en-US" sz="1400" dirty="0">
              <a:latin typeface="Avenir Next Condensed" charset="0"/>
              <a:ea typeface="Avenir Next Condensed" charset="0"/>
              <a:cs typeface="Avenir Next Condensed" charset="0"/>
            </a:endParaRPr>
          </a:p>
        </p:txBody>
      </p:sp>
      <p:sp>
        <p:nvSpPr>
          <p:cNvPr id="14" name="Oval 13"/>
          <p:cNvSpPr/>
          <p:nvPr/>
        </p:nvSpPr>
        <p:spPr>
          <a:xfrm>
            <a:off x="1799754" y="5647541"/>
            <a:ext cx="888582" cy="344627"/>
          </a:xfrm>
          <a:prstGeom prst="ellipse">
            <a:avLst/>
          </a:prstGeom>
          <a:noFill/>
          <a:ln w="1905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49194" y="6189103"/>
            <a:ext cx="1842995" cy="28584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 string variable</a:t>
            </a:r>
            <a:endParaRPr lang="en-US" sz="1400" dirty="0">
              <a:latin typeface="Avenir Next Condensed" charset="0"/>
              <a:ea typeface="Avenir Next Condensed" charset="0"/>
              <a:cs typeface="Avenir Next Condensed" charset="0"/>
            </a:endParaRPr>
          </a:p>
        </p:txBody>
      </p:sp>
      <p:cxnSp>
        <p:nvCxnSpPr>
          <p:cNvPr id="17" name="Straight Arrow Connector 16"/>
          <p:cNvCxnSpPr>
            <a:stCxn id="15" idx="0"/>
            <a:endCxn id="14" idx="4"/>
          </p:cNvCxnSpPr>
          <p:nvPr/>
        </p:nvCxnSpPr>
        <p:spPr>
          <a:xfrm flipV="1">
            <a:off x="1570692" y="5992168"/>
            <a:ext cx="673353" cy="196935"/>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19" name="Oval 18"/>
          <p:cNvSpPr/>
          <p:nvPr/>
        </p:nvSpPr>
        <p:spPr>
          <a:xfrm>
            <a:off x="1335739" y="4500790"/>
            <a:ext cx="99869" cy="344627"/>
          </a:xfrm>
          <a:prstGeom prst="ellipse">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649194" y="4970408"/>
            <a:ext cx="1842995" cy="285842"/>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the dot operator</a:t>
            </a:r>
            <a:endParaRPr lang="en-US" sz="1400" dirty="0">
              <a:latin typeface="Avenir Next Condensed" charset="0"/>
              <a:ea typeface="Avenir Next Condensed" charset="0"/>
              <a:cs typeface="Avenir Next Condensed" charset="0"/>
            </a:endParaRPr>
          </a:p>
        </p:txBody>
      </p:sp>
      <p:cxnSp>
        <p:nvCxnSpPr>
          <p:cNvPr id="23" name="Straight Arrow Connector 22"/>
          <p:cNvCxnSpPr>
            <a:stCxn id="21" idx="0"/>
            <a:endCxn id="19" idx="5"/>
          </p:cNvCxnSpPr>
          <p:nvPr/>
        </p:nvCxnSpPr>
        <p:spPr>
          <a:xfrm flipH="1" flipV="1">
            <a:off x="1420983" y="4794948"/>
            <a:ext cx="149709" cy="175460"/>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82540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0" grpId="1"/>
      <p:bldP spid="11" grpId="0" animBg="1"/>
      <p:bldP spid="12" grpId="0" animBg="1"/>
      <p:bldP spid="13" grpId="0" animBg="1"/>
      <p:bldP spid="14" grpId="0" animBg="1"/>
      <p:bldP spid="15" grpId="0" animBg="1"/>
      <p:bldP spid="19"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Variables</a:t>
            </a:r>
          </a:p>
        </p:txBody>
      </p:sp>
      <p:sp>
        <p:nvSpPr>
          <p:cNvPr id="3" name="Content Placeholder 2"/>
          <p:cNvSpPr>
            <a:spLocks noGrp="1"/>
          </p:cNvSpPr>
          <p:nvPr>
            <p:ph idx="1"/>
          </p:nvPr>
        </p:nvSpPr>
        <p:spPr/>
        <p:txBody>
          <a:bodyPr/>
          <a:lstStyle/>
          <a:p>
            <a:r>
              <a:rPr lang="en-US" dirty="0"/>
              <a:t>Example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9</a:t>
            </a:fld>
            <a:endParaRPr lang="en-US"/>
          </a:p>
        </p:txBody>
      </p:sp>
      <p:sp>
        <p:nvSpPr>
          <p:cNvPr id="6" name="Rectangle 5"/>
          <p:cNvSpPr/>
          <p:nvPr/>
        </p:nvSpPr>
        <p:spPr>
          <a:xfrm>
            <a:off x="1146269" y="2214282"/>
            <a:ext cx="2878884" cy="278571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charset="0"/>
                <a:ea typeface="Consolas" charset="0"/>
                <a:cs typeface="Consolas" charset="0"/>
              </a:rPr>
              <a:t>struct</a:t>
            </a:r>
            <a:r>
              <a:rPr lang="en-US" dirty="0">
                <a:solidFill>
                  <a:schemeClr val="tx1"/>
                </a:solidFill>
                <a:latin typeface="Consolas" charset="0"/>
                <a:ea typeface="Consolas" charset="0"/>
                <a:cs typeface="Consolas" charset="0"/>
              </a:rPr>
              <a:t> Student {</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id;</a:t>
            </a:r>
          </a:p>
          <a:p>
            <a:r>
              <a:rPr lang="en-US" dirty="0">
                <a:solidFill>
                  <a:schemeClr val="tx1"/>
                </a:solidFill>
                <a:latin typeface="Consolas" charset="0"/>
                <a:ea typeface="Consolas" charset="0"/>
                <a:cs typeface="Consolas" charset="0"/>
              </a:rPr>
              <a:t>	string name;</a:t>
            </a:r>
          </a:p>
          <a:p>
            <a:r>
              <a:rPr lang="en-US" dirty="0">
                <a:solidFill>
                  <a:schemeClr val="tx1"/>
                </a:solidFill>
                <a:latin typeface="Consolas" charset="0"/>
                <a:ea typeface="Consolas" charset="0"/>
                <a:cs typeface="Consolas" charset="0"/>
              </a:rPr>
              <a:t>	char sex;</a:t>
            </a:r>
          </a:p>
          <a:p>
            <a:r>
              <a:rPr lang="en-US" dirty="0">
                <a:solidFill>
                  <a:schemeClr val="tx1"/>
                </a:solidFill>
                <a:latin typeface="Consolas" charset="0"/>
                <a:ea typeface="Consolas" charset="0"/>
                <a:cs typeface="Consolas" charset="0"/>
              </a:rPr>
              <a:t>	double GPA;</a:t>
            </a:r>
          </a:p>
          <a:p>
            <a:r>
              <a:rPr lang="en-US" dirty="0">
                <a:solidFill>
                  <a:schemeClr val="tx1"/>
                </a:solidFill>
                <a:latin typeface="Consolas" charset="0"/>
                <a:ea typeface="Consolas" charset="0"/>
                <a:cs typeface="Consolas" charset="0"/>
              </a:rPr>
              <a:t>};</a:t>
            </a:r>
          </a:p>
          <a:p>
            <a:endParaRPr lang="en-US" dirty="0">
              <a:solidFill>
                <a:schemeClr val="tx1"/>
              </a:solidFill>
              <a:latin typeface="Consolas" charset="0"/>
              <a:ea typeface="Consolas" charset="0"/>
              <a:cs typeface="Consolas" charset="0"/>
            </a:endParaRPr>
          </a:p>
          <a:p>
            <a:r>
              <a:rPr lang="en-US" dirty="0">
                <a:solidFill>
                  <a:schemeClr val="tx1"/>
                </a:solidFill>
                <a:latin typeface="Consolas" charset="0"/>
                <a:ea typeface="Consolas" charset="0"/>
                <a:cs typeface="Consolas" charset="0"/>
              </a:rPr>
              <a:t>Student s1; </a:t>
            </a:r>
          </a:p>
        </p:txBody>
      </p:sp>
      <p:sp>
        <p:nvSpPr>
          <p:cNvPr id="7" name="Rounded Rectangle 6"/>
          <p:cNvSpPr/>
          <p:nvPr/>
        </p:nvSpPr>
        <p:spPr>
          <a:xfrm>
            <a:off x="4294090" y="1488141"/>
            <a:ext cx="3854824" cy="4638022"/>
          </a:xfrm>
          <a:prstGeom prst="roundRect">
            <a:avLst>
              <a:gd name="adj" fmla="val 6638"/>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2000" dirty="0">
                <a:latin typeface="Avenir Next Condensed" charset="0"/>
                <a:ea typeface="Avenir Next Condensed" charset="0"/>
                <a:cs typeface="Avenir Next Condensed" charset="0"/>
              </a:rPr>
              <a:t>What is the data type of each of the following?</a:t>
            </a:r>
          </a:p>
          <a:p>
            <a:pPr marL="341313" indent="-341313">
              <a:spcBef>
                <a:spcPts val="1800"/>
              </a:spcBef>
              <a:buFont typeface="Arial" pitchFamily="34" charset="0"/>
              <a:buChar char="•"/>
            </a:pPr>
            <a:r>
              <a:rPr lang="en-US" dirty="0">
                <a:latin typeface="Consolas" charset="0"/>
                <a:ea typeface="Consolas" charset="0"/>
                <a:cs typeface="Consolas" charset="0"/>
              </a:rPr>
              <a:t>s1.id</a:t>
            </a:r>
          </a:p>
          <a:p>
            <a:pPr marL="341313" indent="-341313">
              <a:spcBef>
                <a:spcPts val="1800"/>
              </a:spcBef>
              <a:buFont typeface="Arial" pitchFamily="34" charset="0"/>
              <a:buChar char="•"/>
            </a:pPr>
            <a:r>
              <a:rPr lang="en-US" dirty="0">
                <a:latin typeface="Consolas" charset="0"/>
                <a:ea typeface="Consolas" charset="0"/>
                <a:cs typeface="Consolas" charset="0"/>
              </a:rPr>
              <a:t>s1.sex</a:t>
            </a:r>
          </a:p>
          <a:p>
            <a:pPr marL="341313" indent="-341313">
              <a:spcBef>
                <a:spcPts val="1800"/>
              </a:spcBef>
              <a:buFont typeface="Arial" pitchFamily="34" charset="0"/>
              <a:buChar char="•"/>
            </a:pPr>
            <a:r>
              <a:rPr lang="en-US" dirty="0">
                <a:latin typeface="Consolas" charset="0"/>
                <a:ea typeface="Consolas" charset="0"/>
                <a:cs typeface="Consolas" charset="0"/>
              </a:rPr>
              <a:t>s1.name</a:t>
            </a:r>
          </a:p>
          <a:p>
            <a:pPr marL="341313" indent="-341313">
              <a:spcBef>
                <a:spcPts val="1800"/>
              </a:spcBef>
              <a:buFont typeface="Arial" pitchFamily="34" charset="0"/>
              <a:buChar char="•"/>
            </a:pPr>
            <a:r>
              <a:rPr lang="en-US" dirty="0">
                <a:latin typeface="Consolas" charset="0"/>
                <a:ea typeface="Consolas" charset="0"/>
                <a:cs typeface="Consolas" charset="0"/>
              </a:rPr>
              <a:t>s1</a:t>
            </a:r>
          </a:p>
          <a:p>
            <a:pPr marL="341313" indent="-341313">
              <a:spcBef>
                <a:spcPts val="1800"/>
              </a:spcBef>
              <a:buFont typeface="Arial" pitchFamily="34" charset="0"/>
              <a:buChar char="•"/>
            </a:pPr>
            <a:r>
              <a:rPr lang="en-US" dirty="0" err="1">
                <a:latin typeface="Consolas" charset="0"/>
                <a:ea typeface="Consolas" charset="0"/>
                <a:cs typeface="Consolas" charset="0"/>
              </a:rPr>
              <a:t>Student.GPA</a:t>
            </a:r>
            <a:endParaRPr lang="en-US" dirty="0">
              <a:latin typeface="Consolas" charset="0"/>
              <a:ea typeface="Consolas" charset="0"/>
              <a:cs typeface="Consolas" charset="0"/>
            </a:endParaRPr>
          </a:p>
          <a:p>
            <a:pPr marL="341313" indent="-341313">
              <a:spcBef>
                <a:spcPts val="1800"/>
              </a:spcBef>
              <a:buFont typeface="Arial" pitchFamily="34" charset="0"/>
              <a:buChar char="•"/>
            </a:pPr>
            <a:r>
              <a:rPr lang="en-US" dirty="0">
                <a:latin typeface="Consolas" charset="0"/>
                <a:ea typeface="Consolas" charset="0"/>
                <a:cs typeface="Consolas" charset="0"/>
              </a:rPr>
              <a:t>s1.GPA</a:t>
            </a:r>
          </a:p>
          <a:p>
            <a:pPr marL="341313" indent="-341313">
              <a:spcBef>
                <a:spcPts val="1800"/>
              </a:spcBef>
              <a:buFont typeface="Arial" pitchFamily="34" charset="0"/>
              <a:buChar char="•"/>
            </a:pPr>
            <a:r>
              <a:rPr lang="en-US" dirty="0">
                <a:latin typeface="Consolas" charset="0"/>
                <a:ea typeface="Consolas" charset="0"/>
                <a:cs typeface="Consolas" charset="0"/>
              </a:rPr>
              <a:t>s2.GPA</a:t>
            </a:r>
          </a:p>
        </p:txBody>
      </p:sp>
      <p:sp>
        <p:nvSpPr>
          <p:cNvPr id="8" name="Rectangle 7"/>
          <p:cNvSpPr/>
          <p:nvPr/>
        </p:nvSpPr>
        <p:spPr>
          <a:xfrm>
            <a:off x="6019800" y="2537008"/>
            <a:ext cx="883024" cy="267905"/>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err="1">
                <a:latin typeface="Consolas" charset="0"/>
                <a:ea typeface="Consolas" charset="0"/>
                <a:cs typeface="Consolas" charset="0"/>
              </a:rPr>
              <a:t>int</a:t>
            </a:r>
            <a:endParaRPr lang="en-US" sz="1400" dirty="0">
              <a:latin typeface="Consolas" charset="0"/>
              <a:ea typeface="Consolas" charset="0"/>
              <a:cs typeface="Consolas" charset="0"/>
            </a:endParaRPr>
          </a:p>
        </p:txBody>
      </p:sp>
      <p:sp>
        <p:nvSpPr>
          <p:cNvPr id="9" name="Rectangle 8"/>
          <p:cNvSpPr/>
          <p:nvPr/>
        </p:nvSpPr>
        <p:spPr>
          <a:xfrm>
            <a:off x="6019800" y="3064891"/>
            <a:ext cx="883024" cy="267905"/>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Consolas" charset="0"/>
                <a:ea typeface="Consolas" charset="0"/>
                <a:cs typeface="Consolas" charset="0"/>
              </a:rPr>
              <a:t>char</a:t>
            </a:r>
          </a:p>
        </p:txBody>
      </p:sp>
      <p:sp>
        <p:nvSpPr>
          <p:cNvPr id="10" name="Rectangle 9"/>
          <p:cNvSpPr/>
          <p:nvPr/>
        </p:nvSpPr>
        <p:spPr>
          <a:xfrm>
            <a:off x="6019800" y="3565879"/>
            <a:ext cx="883024" cy="267905"/>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Consolas" charset="0"/>
                <a:ea typeface="Consolas" charset="0"/>
                <a:cs typeface="Consolas" charset="0"/>
              </a:rPr>
              <a:t>string</a:t>
            </a:r>
          </a:p>
        </p:txBody>
      </p:sp>
      <p:sp>
        <p:nvSpPr>
          <p:cNvPr id="11" name="Rectangle 10"/>
          <p:cNvSpPr/>
          <p:nvPr/>
        </p:nvSpPr>
        <p:spPr>
          <a:xfrm>
            <a:off x="6362699" y="4503242"/>
            <a:ext cx="2514601" cy="492023"/>
          </a:xfrm>
          <a:prstGeom prst="rect">
            <a:avLst/>
          </a:prstGeom>
          <a:solidFill>
            <a:schemeClr val="accent4">
              <a:lumMod val="20000"/>
              <a:lumOff val="80000"/>
            </a:schemeClr>
          </a:solidFill>
          <a:ln>
            <a:solidFill>
              <a:schemeClr val="accent4"/>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invalid. </a:t>
            </a:r>
            <a:r>
              <a:rPr lang="en-US" sz="1400" dirty="0">
                <a:latin typeface="Menlo" pitchFamily="49" charset="0"/>
                <a:ea typeface="Menlo" pitchFamily="49" charset="0"/>
                <a:cs typeface="Menlo" pitchFamily="49" charset="0"/>
              </a:rPr>
              <a:t>Student</a:t>
            </a:r>
            <a:r>
              <a:rPr lang="en-US" sz="1400" dirty="0">
                <a:latin typeface="Segoe Print" pitchFamily="2" charset="0"/>
                <a:ea typeface="Menlo" pitchFamily="49" charset="0"/>
                <a:cs typeface="Menlo" pitchFamily="49" charset="0"/>
              </a:rPr>
              <a:t> </a:t>
            </a:r>
            <a:r>
              <a:rPr lang="en-US" sz="1600" dirty="0">
                <a:latin typeface="Avenir Next Condensed" charset="0"/>
                <a:ea typeface="Avenir Next Condensed" charset="0"/>
                <a:cs typeface="Avenir Next Condensed" charset="0"/>
              </a:rPr>
              <a:t>is a data type, not a variable </a:t>
            </a:r>
          </a:p>
        </p:txBody>
      </p:sp>
      <p:sp>
        <p:nvSpPr>
          <p:cNvPr id="12" name="Rectangle 11"/>
          <p:cNvSpPr/>
          <p:nvPr/>
        </p:nvSpPr>
        <p:spPr>
          <a:xfrm>
            <a:off x="6019800" y="5458444"/>
            <a:ext cx="2613212" cy="492023"/>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invalid.</a:t>
            </a:r>
            <a:r>
              <a:rPr lang="en-US" sz="1400" dirty="0">
                <a:latin typeface="Segoe Print" pitchFamily="2" charset="0"/>
                <a:ea typeface="Menlo" pitchFamily="49" charset="0"/>
                <a:cs typeface="Menlo" pitchFamily="49" charset="0"/>
              </a:rPr>
              <a:t> </a:t>
            </a:r>
            <a:r>
              <a:rPr lang="en-US" sz="1400" dirty="0">
                <a:latin typeface="Menlo" pitchFamily="49" charset="0"/>
                <a:ea typeface="Menlo" pitchFamily="49" charset="0"/>
                <a:cs typeface="Menlo" pitchFamily="49" charset="0"/>
              </a:rPr>
              <a:t>s2</a:t>
            </a:r>
            <a:r>
              <a:rPr lang="en-US" sz="1400" dirty="0">
                <a:latin typeface="Segoe Print" pitchFamily="2" charset="0"/>
                <a:ea typeface="Menlo" pitchFamily="49" charset="0"/>
                <a:cs typeface="Menlo" pitchFamily="49" charset="0"/>
              </a:rPr>
              <a:t> </a:t>
            </a:r>
            <a:r>
              <a:rPr lang="en-US" sz="1600" dirty="0">
                <a:latin typeface="Avenir Next Condensed" charset="0"/>
                <a:ea typeface="Avenir Next Condensed" charset="0"/>
                <a:cs typeface="Avenir Next Condensed" charset="0"/>
              </a:rPr>
              <a:t>is undeclared.</a:t>
            </a:r>
          </a:p>
        </p:txBody>
      </p:sp>
      <p:sp>
        <p:nvSpPr>
          <p:cNvPr id="13" name="Rectangle 12"/>
          <p:cNvSpPr/>
          <p:nvPr/>
        </p:nvSpPr>
        <p:spPr>
          <a:xfrm>
            <a:off x="6019800" y="4088047"/>
            <a:ext cx="1125071" cy="267905"/>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Consolas" charset="0"/>
                <a:ea typeface="Consolas" charset="0"/>
                <a:cs typeface="Consolas" charset="0"/>
              </a:rPr>
              <a:t>Student</a:t>
            </a:r>
          </a:p>
        </p:txBody>
      </p:sp>
      <p:sp>
        <p:nvSpPr>
          <p:cNvPr id="14" name="Rectangle 13">
            <a:extLst>
              <a:ext uri="{FF2B5EF4-FFF2-40B4-BE49-F238E27FC236}">
                <a16:creationId xmlns:a16="http://schemas.microsoft.com/office/drawing/2014/main" id="{EFC0A935-0225-CF4B-96B8-F01495190A9D}"/>
              </a:ext>
            </a:extLst>
          </p:cNvPr>
          <p:cNvSpPr/>
          <p:nvPr/>
        </p:nvSpPr>
        <p:spPr>
          <a:xfrm>
            <a:off x="6019799" y="5099258"/>
            <a:ext cx="1125071" cy="267905"/>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Consolas" charset="0"/>
                <a:ea typeface="Consolas" charset="0"/>
                <a:cs typeface="Consolas" charset="0"/>
              </a:rPr>
              <a:t>double</a:t>
            </a:r>
          </a:p>
        </p:txBody>
      </p:sp>
    </p:spTree>
    <p:extLst>
      <p:ext uri="{BB962C8B-B14F-4D97-AF65-F5344CB8AC3E}">
        <p14:creationId xmlns:p14="http://schemas.microsoft.com/office/powerpoint/2010/main" val="194683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12990</TotalTime>
  <Words>5760</Words>
  <Application>Microsoft Macintosh PowerPoint</Application>
  <PresentationFormat>On-screen Show (4:3)</PresentationFormat>
  <Paragraphs>930</Paragraphs>
  <Slides>49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Avenir Next</vt:lpstr>
      <vt:lpstr>Avenir Next Condensed</vt:lpstr>
      <vt:lpstr>Calibri</vt:lpstr>
      <vt:lpstr>Calibri Light</vt:lpstr>
      <vt:lpstr>Chalkduster</vt:lpstr>
      <vt:lpstr>Consolas</vt:lpstr>
      <vt:lpstr>Menlo</vt:lpstr>
      <vt:lpstr>Segoe Print</vt:lpstr>
      <vt:lpstr>1_Office Theme</vt:lpstr>
      <vt:lpstr>Module 7 Guidance Notes (7.2)  Structs</vt:lpstr>
      <vt:lpstr>What are we going to learn?</vt:lpstr>
      <vt:lpstr>Structures</vt:lpstr>
      <vt:lpstr>Definition</vt:lpstr>
      <vt:lpstr>Definition</vt:lpstr>
      <vt:lpstr>Declaration</vt:lpstr>
      <vt:lpstr>Initialization</vt:lpstr>
      <vt:lpstr>Member Variables</vt:lpstr>
      <vt:lpstr>Member Variables</vt:lpstr>
      <vt:lpstr>Operators</vt:lpstr>
      <vt:lpstr>Assignment</vt:lpstr>
      <vt:lpstr>Nested Structures</vt:lpstr>
      <vt:lpstr>Size of Structure</vt:lpstr>
      <vt:lpstr>Size of Structure</vt:lpstr>
      <vt:lpstr>Arrays of Structures</vt:lpstr>
      <vt:lpstr>PowerPoint Presentation</vt:lpstr>
      <vt:lpstr>Arrays of Structures</vt:lpstr>
      <vt:lpstr>Arrays of Structures</vt:lpstr>
      <vt:lpstr>Structures and Functions</vt:lpstr>
      <vt:lpstr>Structures and Functions</vt:lpstr>
      <vt:lpstr>Programming Problem 1</vt:lpstr>
      <vt:lpstr>Programming Problem 2</vt:lpstr>
      <vt:lpstr>Programming Problem 3</vt:lpstr>
      <vt:lpstr>More examples on struct and function</vt:lpstr>
      <vt:lpstr>More examples on struct and function</vt:lpstr>
      <vt:lpstr>More examples on struct and function</vt:lpstr>
      <vt:lpstr>More examples on struct and function</vt:lpstr>
      <vt:lpstr>More examples on struct and function</vt:lpstr>
      <vt:lpstr>More examples on struct and function</vt:lpstr>
      <vt:lpstr>Structs with Member Variables Only</vt:lpstr>
      <vt:lpstr>Structs with Member Functions</vt:lpstr>
      <vt:lpstr>Structs with Member Functions</vt:lpstr>
      <vt:lpstr>Structs with Member Functions</vt:lpstr>
      <vt:lpstr>Structs with Member Functions</vt:lpstr>
      <vt:lpstr>Structs with Member Functions</vt:lpstr>
      <vt:lpstr>Structs with Member Functions</vt:lpstr>
      <vt:lpstr>Classes</vt:lpstr>
      <vt:lpstr>Abstract Data Types</vt:lpstr>
      <vt:lpstr>Abstract Data Types</vt:lpstr>
      <vt:lpstr>Abstract Data Types</vt:lpstr>
      <vt:lpstr>Classes</vt:lpstr>
      <vt:lpstr>Class Definitions</vt:lpstr>
      <vt:lpstr>Member Functions</vt:lpstr>
      <vt:lpstr>Class Declaration</vt:lpstr>
      <vt:lpstr>Multiple Files Compilation  for Class Implementation</vt:lpstr>
      <vt:lpstr>CHALLENGES</vt:lpstr>
      <vt:lpstr>Challenge 1</vt:lpstr>
      <vt:lpstr>Challenge 1</vt:lpstr>
      <vt:lpstr>Challenge 2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ENGG1340 Computer Programming II</dc:title>
  <dc:subject/>
  <dc:creator>ykchoi</dc:creator>
  <cp:keywords/>
  <dc:description/>
  <cp:lastModifiedBy>lykchoi</cp:lastModifiedBy>
  <cp:revision>815</cp:revision>
  <cp:lastPrinted>2017-09-13T13:37:06Z</cp:lastPrinted>
  <dcterms:created xsi:type="dcterms:W3CDTF">2014-07-29T08:55:03Z</dcterms:created>
  <dcterms:modified xsi:type="dcterms:W3CDTF">2021-03-15T10:15:35Z</dcterms:modified>
  <cp:category/>
</cp:coreProperties>
</file>