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66" r:id="rId2"/>
    <p:sldId id="568" r:id="rId3"/>
    <p:sldId id="569" r:id="rId4"/>
    <p:sldId id="567" r:id="rId5"/>
    <p:sldId id="504" r:id="rId6"/>
    <p:sldId id="505" r:id="rId7"/>
    <p:sldId id="519" r:id="rId8"/>
    <p:sldId id="507" r:id="rId9"/>
    <p:sldId id="508" r:id="rId10"/>
    <p:sldId id="509" r:id="rId11"/>
    <p:sldId id="510" r:id="rId12"/>
    <p:sldId id="511" r:id="rId13"/>
    <p:sldId id="538" r:id="rId14"/>
    <p:sldId id="539" r:id="rId15"/>
    <p:sldId id="514" r:id="rId16"/>
    <p:sldId id="515" r:id="rId17"/>
    <p:sldId id="564" r:id="rId18"/>
    <p:sldId id="554" r:id="rId19"/>
    <p:sldId id="561" r:id="rId20"/>
    <p:sldId id="524" r:id="rId21"/>
    <p:sldId id="535" r:id="rId22"/>
    <p:sldId id="536" r:id="rId23"/>
    <p:sldId id="549" r:id="rId24"/>
    <p:sldId id="528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5" autoAdjust="0"/>
  </p:normalViewPr>
  <p:slideViewPr>
    <p:cSldViewPr>
      <p:cViewPr varScale="1">
        <p:scale>
          <a:sx n="42" d="100"/>
          <a:sy n="42" d="100"/>
        </p:scale>
        <p:origin x="1514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51937-CAB7-4898-8383-5EE0C83EE13E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023F0-311F-4C86-938F-E84424A44067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D512-0CCB-49EB-B0FE-1CF59647B3A7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583A4-E46B-44EC-8D7B-0FA0F7820D75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6DA086-94DC-4556-871D-D5DA11721532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157D-7C6B-4B02-8FC8-41C674A677F5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7F2A9-1A44-4A60-A821-D2518E2ED759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FEFCD-69A3-40B3-BAA1-D561C3040A7F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18FFA-2F35-4A79-B9C3-302BE02D589A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7C689-BAE4-4E74-81BF-8C8BB688B3A0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A9DE3-B6A6-4EBB-A1F7-DF96BCF6A88A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90FFFB-6FE3-4EAD-9233-C10A24758460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3159B-6984-4A40-9E50-699B9DEACE87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2209800"/>
          </a:xfrm>
        </p:spPr>
        <p:txBody>
          <a:bodyPr/>
          <a:lstStyle/>
          <a:p>
            <a:r>
              <a:rPr lang="en-US" altLang="zh-TW" dirty="0"/>
              <a:t>COMP3358 Distributed and Parallel Computing</a:t>
            </a:r>
            <a:br>
              <a:rPr lang="en-US" altLang="zh-TW" dirty="0"/>
            </a:br>
            <a:r>
              <a:rPr lang="en-US" altLang="zh-CN" dirty="0">
                <a:ea typeface="新細明體" panose="02020500000000000000" pitchFamily="18" charset="-120"/>
              </a:rPr>
              <a:t>-- the Raft Consensus Protocol</a:t>
            </a:r>
            <a:br>
              <a:rPr lang="en-US" altLang="zh-CN" dirty="0">
                <a:ea typeface="新細明體" panose="02020500000000000000" pitchFamily="18" charset="-120"/>
              </a:rPr>
            </a:br>
            <a:br>
              <a:rPr lang="en-US" altLang="zh-CN" dirty="0">
                <a:ea typeface="新細明體" panose="02020500000000000000" pitchFamily="18" charset="-120"/>
              </a:rPr>
            </a:br>
            <a:r>
              <a:rPr lang="en-US" altLang="zh-CN" sz="2400" b="0" dirty="0">
                <a:ea typeface="新細明體" panose="02020500000000000000" pitchFamily="18" charset="-120"/>
              </a:rPr>
              <a:t>Dr. Heming Cui</a:t>
            </a:r>
            <a:br>
              <a:rPr lang="en-US" altLang="zh-CN" sz="2400" b="0" dirty="0">
                <a:ea typeface="新細明體" panose="02020500000000000000" pitchFamily="18" charset="-120"/>
              </a:rPr>
            </a:br>
            <a:r>
              <a:rPr lang="en-US" altLang="zh-CN" sz="2400" b="0" dirty="0">
                <a:ea typeface="新細明體" panose="02020500000000000000" pitchFamily="18" charset="-120"/>
              </a:rPr>
              <a:t>HKU</a:t>
            </a:r>
            <a:endParaRPr lang="zh-HK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9898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E6567-5FBA-4215-B941-036250CC2B20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6096000"/>
            <a:ext cx="8610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533400"/>
            <a:ext cx="2743200" cy="860286"/>
            <a:chOff x="457200" y="533400"/>
            <a:chExt cx="2743200" cy="860286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685800"/>
              <a:ext cx="2743200" cy="70788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17475" indent="-117475" algn="l">
                <a:buFont typeface="Arial" pitchFamily="34" charset="0"/>
                <a:buChar char="•"/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Respond to RPCs from candidates and leaders.</a:t>
              </a:r>
            </a:p>
            <a:p>
              <a:pPr marL="117475" indent="-117475" algn="l">
                <a:buFont typeface="Arial" pitchFamily="34" charset="0"/>
                <a:buChar char="•"/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Convert to candidate if election timeout elapses without either:</a:t>
              </a:r>
            </a:p>
            <a:p>
              <a:pPr marL="227013" lvl="1" indent="-109538" algn="l">
                <a:buFont typeface="Arial" pitchFamily="34" charset="0"/>
                <a:buChar char="•"/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Receiving valid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AppendEntries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RPC, or</a:t>
              </a:r>
            </a:p>
            <a:p>
              <a:pPr marL="227013" lvl="1" indent="-109538" algn="l">
                <a:buFont typeface="Arial" pitchFamily="34" charset="0"/>
                <a:buChar char="•"/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Granting vote to candidate	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533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Followers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450224"/>
            <a:ext cx="2743200" cy="1351437"/>
            <a:chOff x="457200" y="1497253"/>
            <a:chExt cx="2743200" cy="1351437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648361"/>
              <a:ext cx="2743200" cy="120032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r>
                <a:rPr lang="en-US" dirty="0"/>
                <a:t>Increment </a:t>
              </a:r>
              <a:r>
                <a:rPr lang="en-US" dirty="0" err="1"/>
                <a:t>currentTerm</a:t>
              </a:r>
              <a:r>
                <a:rPr lang="en-US" dirty="0"/>
                <a:t>, vote for self</a:t>
              </a:r>
            </a:p>
            <a:p>
              <a:r>
                <a:rPr lang="en-US" dirty="0"/>
                <a:t>Reset election timeout</a:t>
              </a:r>
            </a:p>
            <a:p>
              <a:r>
                <a:rPr lang="en-US" dirty="0"/>
                <a:t>Send </a:t>
              </a:r>
              <a:r>
                <a:rPr lang="en-US" dirty="0" err="1"/>
                <a:t>RequestVote</a:t>
              </a:r>
              <a:r>
                <a:rPr lang="en-US" dirty="0"/>
                <a:t> RPCs to all other servers, wait for either:</a:t>
              </a:r>
            </a:p>
            <a:p>
              <a:pPr lvl="1"/>
              <a:r>
                <a:rPr lang="en-US" dirty="0"/>
                <a:t>Votes received from majority of servers: become leader</a:t>
              </a:r>
            </a:p>
            <a:p>
              <a:pPr lvl="1"/>
              <a:r>
                <a:rPr lang="en-US" dirty="0" err="1"/>
                <a:t>AppendEntries</a:t>
              </a:r>
              <a:r>
                <a:rPr lang="en-US" dirty="0"/>
                <a:t> RPC received from new leader: step down</a:t>
              </a:r>
            </a:p>
            <a:p>
              <a:pPr lvl="1"/>
              <a:r>
                <a:rPr lang="en-US" dirty="0"/>
                <a:t>Election timeout elapses without election resolution: increment term, start new election</a:t>
              </a:r>
            </a:p>
            <a:p>
              <a:pPr lvl="1"/>
              <a:r>
                <a:rPr lang="en-US" dirty="0"/>
                <a:t>Discover higher term: step down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497253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Candidates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6400" y="5004837"/>
            <a:ext cx="2743200" cy="1106434"/>
            <a:chOff x="457200" y="5257800"/>
            <a:chExt cx="2743200" cy="1106434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410127"/>
              <a:ext cx="2743200" cy="95410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2"/>
                  </a:solidFill>
                </a:rPr>
                <a:t>Each server persists the following to stable storage synchronously before responding to RPCs:</a:t>
              </a:r>
            </a:p>
            <a:p>
              <a:pPr marL="796925" indent="-796925">
                <a:buNone/>
              </a:pPr>
              <a:r>
                <a:rPr lang="en-US" b="1" dirty="0" err="1"/>
                <a:t>currentTerm</a:t>
              </a:r>
              <a:r>
                <a:rPr lang="en-US" dirty="0"/>
                <a:t>	latest term server has seen (initialized to 0 on first boot)</a:t>
              </a:r>
            </a:p>
            <a:p>
              <a:pPr marL="796925" indent="-796925">
                <a:buNone/>
              </a:pPr>
              <a:r>
                <a:rPr lang="en-US" b="1" dirty="0" err="1"/>
                <a:t>votedFor</a:t>
              </a:r>
              <a:r>
                <a:rPr lang="en-US" dirty="0"/>
                <a:t>	</a:t>
              </a:r>
              <a:r>
                <a:rPr lang="en-US" dirty="0" err="1"/>
                <a:t>candidateId</a:t>
              </a:r>
              <a:r>
                <a:rPr lang="en-US" dirty="0"/>
                <a:t> that received vote in current term (or null if none)</a:t>
              </a:r>
            </a:p>
            <a:p>
              <a:pPr marL="796925" indent="-796925">
                <a:buNone/>
              </a:pPr>
              <a:r>
                <a:rPr lang="en-US" b="1" dirty="0"/>
                <a:t>log[]</a:t>
              </a:r>
              <a:r>
                <a:rPr lang="en-US" dirty="0"/>
                <a:t>	log entries	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52578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Persistent State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6167808"/>
            <a:ext cx="2743200" cy="613992"/>
            <a:chOff x="457200" y="6477000"/>
            <a:chExt cx="2743200" cy="613992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629327"/>
              <a:ext cx="2743200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796925" indent="-796925">
                <a:buNone/>
              </a:pPr>
              <a:r>
                <a:rPr lang="en-US" b="1" dirty="0"/>
                <a:t>term</a:t>
              </a:r>
              <a:r>
                <a:rPr lang="en-US" dirty="0"/>
                <a:t>	term when entry was received </a:t>
              </a:r>
              <a:r>
                <a:rPr lang="en-US"/>
                <a:t>by leader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/>
                <a:t>index</a:t>
              </a:r>
              <a:r>
                <a:rPr lang="en-US" dirty="0"/>
                <a:t>	position of entry in the log</a:t>
              </a:r>
            </a:p>
            <a:p>
              <a:pPr marL="796925" indent="-796925">
                <a:buNone/>
              </a:pPr>
              <a:r>
                <a:rPr lang="en-US" b="1" dirty="0"/>
                <a:t>command</a:t>
              </a:r>
              <a:r>
                <a:rPr lang="en-US" dirty="0"/>
                <a:t>	command for state machine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6477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Log Entry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8200" y="533400"/>
            <a:ext cx="2743200" cy="2320933"/>
            <a:chOff x="3581400" y="534692"/>
            <a:chExt cx="2743200" cy="2320933"/>
          </a:xfrm>
        </p:grpSpPr>
        <p:sp>
          <p:nvSpPr>
            <p:cNvPr id="23" name="TextBox 22"/>
            <p:cNvSpPr txBox="1"/>
            <p:nvPr/>
          </p:nvSpPr>
          <p:spPr>
            <a:xfrm>
              <a:off x="3581400" y="685800"/>
              <a:ext cx="2743200" cy="216982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Invoked by candidates to gather votes.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Arguments: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candidateId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candidate requesting vote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candidate's term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lastLogIndex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index of candidate's last log entry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lastLogTerm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term of candidate's last log entry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Results: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for candidate to update itself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voteGranted</a:t>
              </a: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true means candidate received vote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Implementation: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term &gt;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← term</a:t>
              </a:r>
              <a:br>
                <a:rPr lang="en-US" sz="80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(step down if leader or candidate)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term ==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votedFor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is null or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candidateId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and candidate's log is at least as complete as local log, grant vote and reset election timeout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1400" y="534692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RequestVote</a:t>
              </a:r>
              <a:r>
                <a:rPr lang="en-US" sz="1000" b="1" dirty="0">
                  <a:solidFill>
                    <a:schemeClr val="bg1"/>
                  </a:solidFill>
                </a:rPr>
                <a:t> RPC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3225268"/>
            <a:ext cx="2743200" cy="3556532"/>
            <a:chOff x="3581400" y="2819400"/>
            <a:chExt cx="2743200" cy="3676442"/>
          </a:xfrm>
        </p:grpSpPr>
        <p:sp>
          <p:nvSpPr>
            <p:cNvPr id="26" name="TextBox 25"/>
            <p:cNvSpPr txBox="1"/>
            <p:nvPr/>
          </p:nvSpPr>
          <p:spPr>
            <a:xfrm>
              <a:off x="3581400" y="2971800"/>
              <a:ext cx="2743200" cy="352404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Ins="45720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Invoked by leader to replicate log entries and discover inconsistencies; also used as heartbeat .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Arguments: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leader's term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leaderId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so follower can redirect clients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index of log entry immediately preceding new ones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prevLogTerm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term of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entry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entries[]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log entries to store (empty for heartbeat)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commitIndex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last entry known to be committed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Results: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for leader to update itself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success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true if follower contained entry matching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prevLogTerm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Implementation: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Return if term &lt;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term &gt;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← term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candidate or leader, step down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Reset election timeout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Return failure if log doesn’t contain an entry at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 whose term matches </a:t>
              </a:r>
              <a:r>
                <a:rPr lang="en-US" sz="800" dirty="0" err="1">
                  <a:latin typeface="Times New Roman" pitchFamily="18" charset="0"/>
                  <a:cs typeface="Times New Roman" pitchFamily="18" charset="0"/>
                </a:rPr>
                <a:t>prevLogTerm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existing entries conflict with new entries, delete all existing entries starting with first conflicting entry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Append any new entries not already in the log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Advance state machine with newly committed entries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2819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AppendEntries</a:t>
              </a:r>
              <a:r>
                <a:rPr lang="en-US" sz="1000" b="1" dirty="0">
                  <a:solidFill>
                    <a:schemeClr val="bg1"/>
                  </a:solidFill>
                </a:rPr>
                <a:t> RPC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25572" y="30996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Raft Protocol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58199"/>
            <a:ext cx="2743200" cy="2090100"/>
            <a:chOff x="457200" y="3048000"/>
            <a:chExt cx="2743200" cy="20901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3199108"/>
              <a:ext cx="2743200" cy="19389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r>
                <a:rPr lang="en-US" dirty="0"/>
                <a:t>Initialize </a:t>
              </a:r>
              <a:r>
                <a:rPr lang="en-US" dirty="0" err="1"/>
                <a:t>nextIndex</a:t>
              </a:r>
              <a:r>
                <a:rPr lang="en-US" dirty="0"/>
                <a:t> for each to last log index + 1</a:t>
              </a:r>
            </a:p>
            <a:p>
              <a:r>
                <a:rPr lang="en-US" dirty="0"/>
                <a:t>Send initial empty </a:t>
              </a:r>
              <a:r>
                <a:rPr lang="en-US" dirty="0" err="1"/>
                <a:t>AppendEntries</a:t>
              </a:r>
              <a:r>
                <a:rPr lang="en-US" dirty="0"/>
                <a:t> RPCs (heartbeat) to each follower; repeat during idle periods to prevent election timeouts</a:t>
              </a:r>
            </a:p>
            <a:p>
              <a:r>
                <a:rPr lang="en-US" dirty="0"/>
                <a:t>Accept commands from clients, append new entries to local log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>Whenever last log index ≥ </a:t>
              </a:r>
              <a:r>
                <a:rPr lang="en-US" dirty="0" err="1"/>
                <a:t>nextIndex</a:t>
              </a:r>
              <a:r>
                <a:rPr lang="en-US" dirty="0"/>
                <a:t> for a follower, send </a:t>
              </a:r>
              <a:r>
                <a:rPr lang="en-US" dirty="0" err="1"/>
                <a:t>AppendEntries</a:t>
              </a:r>
              <a:r>
                <a:rPr lang="en-US" dirty="0"/>
                <a:t> RPC with log entries starting at </a:t>
              </a:r>
              <a:r>
                <a:rPr lang="en-US" dirty="0" err="1"/>
                <a:t>nextIndex</a:t>
              </a:r>
              <a:r>
                <a:rPr lang="en-US" dirty="0"/>
                <a:t>, update </a:t>
              </a:r>
              <a:r>
                <a:rPr lang="en-US" dirty="0" err="1"/>
                <a:t>nextIndex</a:t>
              </a:r>
              <a:r>
                <a:rPr lang="en-US" dirty="0"/>
                <a:t> if successful</a:t>
              </a:r>
            </a:p>
            <a:p>
              <a:r>
                <a:rPr lang="en-US" dirty="0"/>
                <a:t>If </a:t>
              </a:r>
              <a:r>
                <a:rPr lang="en-US" dirty="0" err="1"/>
                <a:t>AppendEntries</a:t>
              </a:r>
              <a:r>
                <a:rPr lang="en-US" dirty="0"/>
                <a:t> fails because of log inconsistency, decrement </a:t>
              </a:r>
              <a:r>
                <a:rPr lang="en-US" dirty="0" err="1"/>
                <a:t>nextIndex</a:t>
              </a:r>
              <a:r>
                <a:rPr lang="en-US" dirty="0"/>
                <a:t> and retry</a:t>
              </a:r>
            </a:p>
            <a:p>
              <a:r>
                <a:rPr lang="en-US" dirty="0"/>
                <a:t>Mark log entries committed if stored on a majority of servers and at least one entry from current term is stored on a majority of servers</a:t>
              </a:r>
            </a:p>
            <a:p>
              <a:r>
                <a:rPr lang="en-US" dirty="0"/>
                <a:t>Step down if </a:t>
              </a:r>
              <a:r>
                <a:rPr lang="en-US" dirty="0" err="1"/>
                <a:t>currentTerm</a:t>
              </a:r>
              <a:r>
                <a:rPr lang="en-US" dirty="0"/>
                <a:t> changes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048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Leaders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5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start up as followers</a:t>
            </a:r>
          </a:p>
          <a:p>
            <a:r>
              <a:rPr lang="en-US" dirty="0"/>
              <a:t>Followers expect to receive RPCs from leaders or candidates</a:t>
            </a:r>
          </a:p>
          <a:p>
            <a:r>
              <a:rPr lang="en-US" dirty="0"/>
              <a:t>Leaders must send </a:t>
            </a:r>
            <a:r>
              <a:rPr lang="en-US" dirty="0">
                <a:solidFill>
                  <a:schemeClr val="accent4"/>
                </a:solidFill>
              </a:rPr>
              <a:t>heartbeats</a:t>
            </a:r>
            <a:r>
              <a:rPr lang="en-US" dirty="0"/>
              <a:t> (empty </a:t>
            </a:r>
            <a:r>
              <a:rPr lang="en-US" dirty="0" err="1"/>
              <a:t>AppendEntries</a:t>
            </a:r>
            <a:r>
              <a:rPr lang="en-US" dirty="0"/>
              <a:t> RPCs) to maintain authority</a:t>
            </a:r>
          </a:p>
          <a:p>
            <a:r>
              <a:rPr lang="en-US" dirty="0"/>
              <a:t>If </a:t>
            </a:r>
            <a:r>
              <a:rPr lang="en-US" dirty="0" err="1">
                <a:solidFill>
                  <a:schemeClr val="accent4"/>
                </a:solidFill>
              </a:rPr>
              <a:t>electionTimeout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elapses with no RPCs:</a:t>
            </a:r>
          </a:p>
          <a:p>
            <a:pPr lvl="1"/>
            <a:r>
              <a:rPr lang="en-US" dirty="0"/>
              <a:t>Follower assumes leader has crashed</a:t>
            </a:r>
          </a:p>
          <a:p>
            <a:pPr lvl="1"/>
            <a:r>
              <a:rPr lang="en-US" dirty="0"/>
              <a:t>Follower starts new election</a:t>
            </a:r>
          </a:p>
          <a:p>
            <a:pPr lvl="1"/>
            <a:r>
              <a:rPr lang="en-US" dirty="0"/>
              <a:t>Timeouts typically 100-500ms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BB59DF-0200-4E2E-ACD3-36DBF88373A7}" type="datetime1">
              <a:rPr lang="zh-HK" altLang="en-US" smtClean="0"/>
              <a:pPr>
                <a:defRPr/>
              </a:pPr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Heartbeats and Timeouts</a:t>
            </a:r>
          </a:p>
        </p:txBody>
      </p:sp>
    </p:spTree>
    <p:extLst>
      <p:ext uri="{BB962C8B-B14F-4D97-AF65-F5344CB8AC3E}">
        <p14:creationId xmlns:p14="http://schemas.microsoft.com/office/powerpoint/2010/main" val="318711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current term</a:t>
            </a:r>
          </a:p>
          <a:p>
            <a:r>
              <a:rPr lang="en-US" dirty="0"/>
              <a:t>Change to Candidate state</a:t>
            </a:r>
          </a:p>
          <a:p>
            <a:r>
              <a:rPr lang="en-US" dirty="0"/>
              <a:t>Vote for self</a:t>
            </a:r>
          </a:p>
          <a:p>
            <a:r>
              <a:rPr lang="en-US" dirty="0"/>
              <a:t>Send </a:t>
            </a:r>
            <a:r>
              <a:rPr lang="en-US" dirty="0" err="1"/>
              <a:t>RequestVote</a:t>
            </a:r>
            <a:r>
              <a:rPr lang="en-US" dirty="0"/>
              <a:t> RPCs 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votes from majority of servers:</a:t>
            </a:r>
          </a:p>
          <a:p>
            <a:pPr marL="1314450" lvl="2" indent="-457200"/>
            <a:r>
              <a:rPr lang="en-US" dirty="0"/>
              <a:t>Become leader</a:t>
            </a:r>
          </a:p>
          <a:p>
            <a:pPr marL="1314450" lvl="2" indent="-457200"/>
            <a:r>
              <a:rPr lang="en-US" dirty="0"/>
              <a:t>Send </a:t>
            </a:r>
            <a:r>
              <a:rPr lang="en-US" dirty="0" err="1"/>
              <a:t>AppendEntries</a:t>
            </a:r>
            <a:r>
              <a:rPr lang="en-US" dirty="0"/>
              <a:t> heartbeats to all other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RPC from valid leader:</a:t>
            </a:r>
          </a:p>
          <a:p>
            <a:pPr marL="1314450" lvl="2" indent="-457200"/>
            <a:r>
              <a:rPr lang="en-US" dirty="0"/>
              <a:t>Return to follower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No-one wins election (election timeout elapses):</a:t>
            </a:r>
          </a:p>
          <a:p>
            <a:pPr marL="1314450" lvl="2" indent="-457200"/>
            <a:r>
              <a:rPr lang="en-US" dirty="0"/>
              <a:t>Increment term, start new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EC69B7-C39B-462E-B5B3-25DD751FBEB4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Basics</a:t>
            </a:r>
          </a:p>
        </p:txBody>
      </p:sp>
    </p:spTree>
    <p:extLst>
      <p:ext uri="{BB962C8B-B14F-4D97-AF65-F5344CB8AC3E}">
        <p14:creationId xmlns:p14="http://schemas.microsoft.com/office/powerpoint/2010/main" val="444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Safety</a:t>
            </a:r>
            <a:r>
              <a:rPr lang="en-US" dirty="0"/>
              <a:t>:  allow at most one winner per term</a:t>
            </a:r>
          </a:p>
          <a:p>
            <a:pPr lvl="1"/>
            <a:r>
              <a:rPr lang="en-US" dirty="0"/>
              <a:t>Each server gives out only one vote per term (persist on disk)</a:t>
            </a:r>
          </a:p>
          <a:p>
            <a:pPr lvl="1"/>
            <a:r>
              <a:rPr lang="en-US" dirty="0"/>
              <a:t>Two different candidates can’t accumulate majorities in same term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>
                <a:solidFill>
                  <a:schemeClr val="accent4"/>
                </a:solidFill>
              </a:rPr>
              <a:t>Liveness</a:t>
            </a:r>
            <a:r>
              <a:rPr lang="en-US" dirty="0"/>
              <a:t>: some candidate must eventually win</a:t>
            </a:r>
          </a:p>
          <a:p>
            <a:pPr lvl="1"/>
            <a:r>
              <a:rPr lang="en-US" dirty="0"/>
              <a:t>Choose election timeouts randomly in [T, 2T]</a:t>
            </a:r>
          </a:p>
          <a:p>
            <a:pPr lvl="1"/>
            <a:r>
              <a:rPr lang="en-US" dirty="0"/>
              <a:t>One server usually times out and wins election before others wake up</a:t>
            </a:r>
          </a:p>
          <a:p>
            <a:pPr lvl="1"/>
            <a:r>
              <a:rPr lang="en-US" dirty="0"/>
              <a:t>Works well if T &gt;&gt; broadcast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38167-77E8-4BA4-A732-F70FAB177D10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Elections, cont’d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Voted for candidate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4316"/>
                </a:solidFill>
              </a:rPr>
              <a:t>B can’t also get majority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Log entry = index, term, command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Entry </a:t>
            </a:r>
            <a:r>
              <a:rPr lang="en-US" sz="2000" dirty="0">
                <a:solidFill>
                  <a:schemeClr val="accent4"/>
                </a:solidFill>
              </a:rPr>
              <a:t>committed</a:t>
            </a:r>
            <a:r>
              <a:rPr lang="en-US" sz="2000" dirty="0"/>
              <a:t> 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Durable, will eventually be executed by state machines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C56A0-7E8C-4492-B8AA-886A9FABB6B3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leader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log index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followers</a:t>
            </a:r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committed entries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term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command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Client sends command to leader</a:t>
            </a:r>
          </a:p>
          <a:p>
            <a:pPr>
              <a:spcBef>
                <a:spcPts val="600"/>
              </a:spcBef>
            </a:pPr>
            <a:r>
              <a:rPr lang="en-US" dirty="0"/>
              <a:t>Leader appends command to its log</a:t>
            </a:r>
          </a:p>
          <a:p>
            <a:pPr>
              <a:spcBef>
                <a:spcPts val="600"/>
              </a:spcBef>
            </a:pPr>
            <a:r>
              <a:rPr lang="en-US" dirty="0"/>
              <a:t>Leader sends </a:t>
            </a:r>
            <a:r>
              <a:rPr lang="en-US" dirty="0" err="1"/>
              <a:t>AppendEntries</a:t>
            </a:r>
            <a:r>
              <a:rPr lang="en-US" dirty="0"/>
              <a:t> RPCs to followers</a:t>
            </a:r>
          </a:p>
          <a:p>
            <a:pPr>
              <a:spcBef>
                <a:spcPts val="600"/>
              </a:spcBef>
            </a:pPr>
            <a:r>
              <a:rPr lang="en-US" dirty="0"/>
              <a:t>Once new entry committed: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Leader passes command to its state machine, returns result to client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Leader notifies followers of committed entries in subsequent </a:t>
            </a:r>
            <a:r>
              <a:rPr lang="en-US" dirty="0" err="1"/>
              <a:t>AppendEntries</a:t>
            </a:r>
            <a:r>
              <a:rPr lang="en-US" dirty="0"/>
              <a:t> RPCs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Followers pass committed commands to their state machines</a:t>
            </a:r>
          </a:p>
          <a:p>
            <a:pPr>
              <a:spcBef>
                <a:spcPts val="600"/>
              </a:spcBef>
            </a:pPr>
            <a:r>
              <a:rPr lang="en-US" dirty="0"/>
              <a:t>Crashed/slow followers?</a:t>
            </a:r>
          </a:p>
          <a:p>
            <a:pPr lvl="1"/>
            <a:r>
              <a:rPr lang="en-US" dirty="0"/>
              <a:t>Leader retries RPCs until they succeed</a:t>
            </a:r>
          </a:p>
          <a:p>
            <a:pPr>
              <a:spcBef>
                <a:spcPts val="600"/>
              </a:spcBef>
            </a:pPr>
            <a:r>
              <a:rPr lang="en-US" dirty="0"/>
              <a:t>Performance is optimal in common case: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One successful RPC to any majority of servers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807E5-B385-43E7-82DE-D6B31289B568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Operation</a:t>
            </a:r>
          </a:p>
        </p:txBody>
      </p:sp>
    </p:spTree>
    <p:extLst>
      <p:ext uri="{BB962C8B-B14F-4D97-AF65-F5344CB8AC3E}">
        <p14:creationId xmlns:p14="http://schemas.microsoft.com/office/powerpoint/2010/main" val="154390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High level of coherency between logs:</a:t>
            </a:r>
          </a:p>
          <a:p>
            <a:r>
              <a:rPr lang="en-US" dirty="0"/>
              <a:t>If log entries on different servers have same index and term:</a:t>
            </a:r>
          </a:p>
          <a:p>
            <a:pPr lvl="1"/>
            <a:r>
              <a:rPr lang="en-US" dirty="0"/>
              <a:t>They store the same command</a:t>
            </a:r>
          </a:p>
          <a:p>
            <a:pPr lvl="1"/>
            <a:r>
              <a:rPr lang="en-US" dirty="0"/>
              <a:t>The logs are identical in all preceding entries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given entry is committed, all preceding entries are also committed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01936C-DA7D-4D86-ACE4-860B267F2AFD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Consistency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4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979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beginning of new leader’s term:</a:t>
            </a:r>
          </a:p>
          <a:p>
            <a:pPr lvl="1"/>
            <a:r>
              <a:rPr lang="en-US" dirty="0"/>
              <a:t>Old leader may have left entries partially replicated</a:t>
            </a:r>
          </a:p>
          <a:p>
            <a:pPr lvl="1"/>
            <a:r>
              <a:rPr lang="en-US" dirty="0"/>
              <a:t>No special steps by new leader: just start normal operation</a:t>
            </a:r>
          </a:p>
          <a:p>
            <a:pPr lvl="1"/>
            <a:r>
              <a:rPr lang="en-US" dirty="0"/>
              <a:t>Leader’s log is “the truth”</a:t>
            </a:r>
          </a:p>
          <a:p>
            <a:pPr lvl="1"/>
            <a:r>
              <a:rPr lang="en-US" dirty="0"/>
              <a:t>Will eventually make follower’s logs identical to leader’s</a:t>
            </a:r>
          </a:p>
          <a:p>
            <a:pPr lvl="1"/>
            <a:r>
              <a:rPr lang="en-US" dirty="0"/>
              <a:t>Multiple crashes can leave many extraneous log entries: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A9E7D-83A8-4A96-A76A-85FA6A255D3C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3704094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log index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2800" y="4038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5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90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71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90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33800" y="5410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0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71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52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33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14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76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52800" y="5410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95400" y="409060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term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098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5005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09800" y="5462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09800" y="5919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</a:p>
        </p:txBody>
      </p:sp>
      <p:sp>
        <p:nvSpPr>
          <p:cNvPr id="53" name="Freeform 52"/>
          <p:cNvSpPr/>
          <p:nvPr/>
        </p:nvSpPr>
        <p:spPr>
          <a:xfrm>
            <a:off x="1735810" y="4013225"/>
            <a:ext cx="999641" cy="171318"/>
          </a:xfrm>
          <a:custGeom>
            <a:avLst/>
            <a:gdLst>
              <a:gd name="connsiteX0" fmla="*/ 0 w 960895"/>
              <a:gd name="connsiteY0" fmla="*/ 30997 h 35621"/>
              <a:gd name="connsiteX1" fmla="*/ 960895 w 960895"/>
              <a:gd name="connsiteY1" fmla="*/ 0 h 35621"/>
              <a:gd name="connsiteX0" fmla="*/ 0 w 960895"/>
              <a:gd name="connsiteY0" fmla="*/ 140060 h 140060"/>
              <a:gd name="connsiteX1" fmla="*/ 960895 w 960895"/>
              <a:gd name="connsiteY1" fmla="*/ 109063 h 140060"/>
              <a:gd name="connsiteX0" fmla="*/ 0 w 960895"/>
              <a:gd name="connsiteY0" fmla="*/ 234909 h 234909"/>
              <a:gd name="connsiteX1" fmla="*/ 960895 w 960895"/>
              <a:gd name="connsiteY1" fmla="*/ 203912 h 234909"/>
              <a:gd name="connsiteX0" fmla="*/ 0 w 960895"/>
              <a:gd name="connsiteY0" fmla="*/ 229092 h 229092"/>
              <a:gd name="connsiteX1" fmla="*/ 960895 w 960895"/>
              <a:gd name="connsiteY1" fmla="*/ 198095 h 229092"/>
              <a:gd name="connsiteX0" fmla="*/ 0 w 960895"/>
              <a:gd name="connsiteY0" fmla="*/ 232023 h 232023"/>
              <a:gd name="connsiteX1" fmla="*/ 960895 w 960895"/>
              <a:gd name="connsiteY1" fmla="*/ 201026 h 232023"/>
              <a:gd name="connsiteX0" fmla="*/ 0 w 960895"/>
              <a:gd name="connsiteY0" fmla="*/ 190489 h 190489"/>
              <a:gd name="connsiteX1" fmla="*/ 960895 w 960895"/>
              <a:gd name="connsiteY1" fmla="*/ 159492 h 190489"/>
              <a:gd name="connsiteX0" fmla="*/ 0 w 960895"/>
              <a:gd name="connsiteY0" fmla="*/ 165531 h 165531"/>
              <a:gd name="connsiteX1" fmla="*/ 960895 w 960895"/>
              <a:gd name="connsiteY1" fmla="*/ 134534 h 165531"/>
              <a:gd name="connsiteX0" fmla="*/ 0 w 960895"/>
              <a:gd name="connsiteY0" fmla="*/ 146110 h 153859"/>
              <a:gd name="connsiteX1" fmla="*/ 960895 w 960895"/>
              <a:gd name="connsiteY1" fmla="*/ 153859 h 153859"/>
              <a:gd name="connsiteX0" fmla="*/ 0 w 999641"/>
              <a:gd name="connsiteY0" fmla="*/ 132573 h 171318"/>
              <a:gd name="connsiteX1" fmla="*/ 999641 w 999641"/>
              <a:gd name="connsiteY1" fmla="*/ 171318 h 1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641" h="171318">
                <a:moveTo>
                  <a:pt x="0" y="132573"/>
                </a:moveTo>
                <a:cubicBezTo>
                  <a:pt x="315779" y="-77946"/>
                  <a:pt x="670302" y="-17245"/>
                  <a:pt x="999641" y="171318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Once a log entry has been applied to a state machine, no other state machine must apply a different value for that log entry</a:t>
            </a:r>
          </a:p>
          <a:p>
            <a:r>
              <a:rPr lang="en-US" dirty="0"/>
              <a:t>Raft safety property:</a:t>
            </a:r>
          </a:p>
          <a:p>
            <a:pPr lvl="1"/>
            <a:r>
              <a:rPr lang="en-US" dirty="0"/>
              <a:t>If a leader has decided that a log entry is committed, that entry will be present in the logs of all future leaders</a:t>
            </a:r>
          </a:p>
          <a:p>
            <a:r>
              <a:rPr lang="en-US" dirty="0"/>
              <a:t>This guarantees the safety requirement</a:t>
            </a:r>
          </a:p>
          <a:p>
            <a:pPr lvl="1"/>
            <a:r>
              <a:rPr lang="en-US" dirty="0"/>
              <a:t>Leaders never overwrite entries in their logs</a:t>
            </a:r>
          </a:p>
          <a:p>
            <a:pPr lvl="1"/>
            <a:r>
              <a:rPr lang="en-US" dirty="0"/>
              <a:t>Only entries in the leader’s log can be committed</a:t>
            </a:r>
          </a:p>
          <a:p>
            <a:pPr lvl="1"/>
            <a:r>
              <a:rPr lang="en-US" dirty="0"/>
              <a:t>Entries must be committed before applying to state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F0EC8-0872-4E8D-8372-E97D26DF439F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9483" y="5257800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Committed → Present in future leaders’ logs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commitment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6875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2115519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132522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dirty="0"/>
              <a:t>For a leader to decide an entry is committed:</a:t>
            </a:r>
          </a:p>
          <a:p>
            <a:pPr lvl="1"/>
            <a:r>
              <a:rPr lang="en-US" dirty="0"/>
              <a:t>Must be stored on a majority of servers</a:t>
            </a:r>
          </a:p>
          <a:p>
            <a:pPr lvl="1"/>
            <a:r>
              <a:rPr lang="en-US" dirty="0"/>
              <a:t>At least one new entry from leader’s term must also be stored on majority of servers</a:t>
            </a:r>
          </a:p>
          <a:p>
            <a:r>
              <a:rPr lang="en-US" dirty="0"/>
              <a:t>Once entry 4 committed: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cannot be elected leader for term 5</a:t>
            </a:r>
          </a:p>
          <a:p>
            <a:pPr lvl="1"/>
            <a:r>
              <a:rPr lang="en-US" dirty="0"/>
              <a:t>Entries 3 and 4 both safe</a:t>
            </a:r>
            <a:endParaRPr lang="en-US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7A35A5-E506-4919-BC89-9BC7DFA3AD35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/>
              <a:t>Specific (Tricky) Commitment Rules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>
                <a:solidFill>
                  <a:schemeClr val="tx2"/>
                </a:solidFill>
              </a:rPr>
              <a:t>Leader for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term 4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792" y="5486400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Combination of election rules and commitment rules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makes Raft safe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031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2f+1 nodes (replicas), tolerate failures/partitions of f nodes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Enforce same order of inputs for replicas, strong consistency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For each input, only require f+1 nodes to agree on </a:t>
            </a:r>
            <a:r>
              <a:rPr lang="en-US" sz="2000"/>
              <a:t>(consensus)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C56A0-7E8C-4492-B8AA-886A9FABB6B3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Consensus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leader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log index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followers</a:t>
            </a:r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committed entries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term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command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Deposed leader may not be dead:</a:t>
            </a:r>
          </a:p>
          <a:p>
            <a:pPr lvl="1"/>
            <a:r>
              <a:rPr lang="en-US" dirty="0"/>
              <a:t>Temporarily disconnected from network</a:t>
            </a:r>
          </a:p>
          <a:p>
            <a:pPr lvl="1"/>
            <a:r>
              <a:rPr lang="en-US" dirty="0"/>
              <a:t>Other servers elect a new leader</a:t>
            </a:r>
          </a:p>
          <a:p>
            <a:pPr lvl="1"/>
            <a:r>
              <a:rPr lang="en-US" dirty="0"/>
              <a:t>Old leader becomes reconnected, attempts to commit log entries</a:t>
            </a:r>
          </a:p>
          <a:p>
            <a:r>
              <a:rPr lang="en-US" dirty="0">
                <a:solidFill>
                  <a:schemeClr val="accent4"/>
                </a:solidFill>
              </a:rPr>
              <a:t>Terms</a:t>
            </a:r>
            <a:r>
              <a:rPr lang="en-US" dirty="0"/>
              <a:t> used to detect stale leaders (and candidates)</a:t>
            </a:r>
          </a:p>
          <a:p>
            <a:pPr lvl="1"/>
            <a:r>
              <a:rPr lang="en-US" dirty="0"/>
              <a:t>Every RPC contains term of sender</a:t>
            </a:r>
          </a:p>
          <a:p>
            <a:pPr lvl="1"/>
            <a:r>
              <a:rPr lang="en-US" dirty="0"/>
              <a:t>If sender’s term is older, RPC is rejected, sender reverts to follower and updates its term</a:t>
            </a:r>
          </a:p>
          <a:p>
            <a:pPr lvl="1"/>
            <a:r>
              <a:rPr lang="en-US" dirty="0"/>
              <a:t>If receiver’s term is older, it reverts to follower, updates its term, then processes RPC normally</a:t>
            </a:r>
          </a:p>
          <a:p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5EC88B-2091-4DB6-BA0D-115F8FD92BC9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Neutralizing Old Leaders</a:t>
            </a:r>
          </a:p>
        </p:txBody>
      </p:sp>
    </p:spTree>
    <p:extLst>
      <p:ext uri="{BB962C8B-B14F-4D97-AF65-F5344CB8AC3E}">
        <p14:creationId xmlns:p14="http://schemas.microsoft.com/office/powerpoint/2010/main" val="52531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commands to leader</a:t>
            </a:r>
          </a:p>
          <a:p>
            <a:pPr lvl="1"/>
            <a:r>
              <a:rPr lang="en-US" dirty="0"/>
              <a:t>If leader unknown, contact any server</a:t>
            </a:r>
          </a:p>
          <a:p>
            <a:pPr lvl="1"/>
            <a:r>
              <a:rPr lang="en-US" dirty="0"/>
              <a:t>If contacted server not leader, it will redirect to leader</a:t>
            </a:r>
          </a:p>
          <a:p>
            <a:r>
              <a:rPr lang="en-US" dirty="0"/>
              <a:t>Leader does not respond until command has been logged, committed, and executed by leader’s state machine</a:t>
            </a:r>
          </a:p>
          <a:p>
            <a:r>
              <a:rPr lang="en-US" dirty="0"/>
              <a:t>If request times out (e.g., leader crash):</a:t>
            </a:r>
          </a:p>
          <a:p>
            <a:pPr lvl="1"/>
            <a:r>
              <a:rPr lang="en-US" dirty="0"/>
              <a:t>Client reissues command to some other server</a:t>
            </a:r>
          </a:p>
          <a:p>
            <a:pPr lvl="1"/>
            <a:r>
              <a:rPr lang="en-US" dirty="0"/>
              <a:t>Eventually redirected to new leader</a:t>
            </a:r>
          </a:p>
          <a:p>
            <a:pPr lvl="1"/>
            <a:r>
              <a:rPr lang="en-US" dirty="0"/>
              <a:t>Retry request with new leader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01376-5F7B-4DF3-9849-11FBE4D7D609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10815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leader crashes after executing command, but before responding?</a:t>
            </a:r>
          </a:p>
          <a:p>
            <a:pPr lvl="1"/>
            <a:r>
              <a:rPr lang="en-US" dirty="0"/>
              <a:t> Must not execute command twice</a:t>
            </a:r>
          </a:p>
          <a:p>
            <a:r>
              <a:rPr lang="en-US" dirty="0"/>
              <a:t>Solution: client embeds a unique id in each command</a:t>
            </a:r>
          </a:p>
          <a:p>
            <a:pPr lvl="1"/>
            <a:r>
              <a:rPr lang="en-US" dirty="0"/>
              <a:t>Server includes id in log entry</a:t>
            </a:r>
          </a:p>
          <a:p>
            <a:pPr lvl="1"/>
            <a:r>
              <a:rPr lang="en-US"/>
              <a:t>Before accepting command</a:t>
            </a:r>
            <a:r>
              <a:rPr lang="en-US" dirty="0"/>
              <a:t>, leader checks its log for entry with that id</a:t>
            </a:r>
          </a:p>
          <a:p>
            <a:pPr lvl="1"/>
            <a:r>
              <a:rPr lang="en-US" dirty="0"/>
              <a:t>If id found in log, ignore new command, return response from old command</a:t>
            </a:r>
          </a:p>
          <a:p>
            <a:r>
              <a:rPr lang="en-US" dirty="0"/>
              <a:t>Result: </a:t>
            </a:r>
            <a:r>
              <a:rPr lang="en-US" dirty="0">
                <a:solidFill>
                  <a:schemeClr val="tx2"/>
                </a:solidFill>
              </a:rPr>
              <a:t>exactly-once semantics </a:t>
            </a:r>
            <a:r>
              <a:rPr lang="en-US" dirty="0"/>
              <a:t>as long as client doesn’t crash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C1F12-6BC3-4169-88F5-D00FAB71A815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Protocol, cont’d</a:t>
            </a:r>
          </a:p>
        </p:txBody>
      </p:sp>
    </p:spTree>
    <p:extLst>
      <p:ext uri="{BB962C8B-B14F-4D97-AF65-F5344CB8AC3E}">
        <p14:creationId xmlns:p14="http://schemas.microsoft.com/office/powerpoint/2010/main" val="251413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038599"/>
          </a:xfrm>
        </p:spPr>
        <p:txBody>
          <a:bodyPr/>
          <a:lstStyle/>
          <a:p>
            <a:r>
              <a:rPr lang="en-US" dirty="0"/>
              <a:t>“System config” of Raft must be safe too, including:</a:t>
            </a:r>
          </a:p>
          <a:p>
            <a:pPr lvl="1"/>
            <a:r>
              <a:rPr lang="en-US" dirty="0"/>
              <a:t>The number of servers (3, or 5, or 8, or 11,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ID, address for each server</a:t>
            </a:r>
          </a:p>
          <a:p>
            <a:pPr lvl="1"/>
            <a:r>
              <a:rPr lang="en-US" dirty="0"/>
              <a:t>Determines what constitutes a majority</a:t>
            </a:r>
          </a:p>
          <a:p>
            <a:r>
              <a:rPr lang="en-US" dirty="0"/>
              <a:t>Consensus mechanism must support changes in the configuration:</a:t>
            </a:r>
          </a:p>
          <a:p>
            <a:pPr lvl="1"/>
            <a:r>
              <a:rPr lang="en-US" dirty="0"/>
              <a:t>Replace failed machine</a:t>
            </a:r>
          </a:p>
          <a:p>
            <a:pPr lvl="1"/>
            <a:r>
              <a:rPr lang="en-US" dirty="0"/>
              <a:t>Change degree of replication</a:t>
            </a:r>
          </a:p>
          <a:p>
            <a:r>
              <a:rPr lang="en-US" dirty="0"/>
              <a:t>Raft: treat the “system config” as an operation that must reach consensus in the replicated log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873D3-71D8-4B6A-841D-800801A417AF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128619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Leader 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Safety and 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Neutralize old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Configuration changes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0C669-6001-4D1A-90C2-BF3A971D3AD7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Summary</a:t>
            </a:r>
          </a:p>
        </p:txBody>
      </p:sp>
    </p:spTree>
    <p:extLst>
      <p:ext uri="{BB962C8B-B14F-4D97-AF65-F5344CB8AC3E}">
        <p14:creationId xmlns:p14="http://schemas.microsoft.com/office/powerpoint/2010/main" val="21395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2f+1 nodes (replicas), tolerate failures/partitions of f nodes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Enforce same order of inputs for replicas, strong consistency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For each input, only require f+1 nodes to agree on </a:t>
            </a:r>
            <a:r>
              <a:rPr lang="en-US" sz="2000"/>
              <a:t>(consensus)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C56A0-7E8C-4492-B8AA-886A9FABB6B3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Consensus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sub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add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1</a:t>
            </a:r>
            <a:br>
              <a:rPr lang="en-US" sz="1600" dirty="0"/>
            </a:br>
            <a:r>
              <a:rPr lang="en-US" sz="1600" dirty="0"/>
              <a:t>ret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</a:t>
            </a:r>
            <a:br>
              <a:rPr lang="en-US" sz="1600" dirty="0"/>
            </a:b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/>
              <a:t>div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  <a:br>
              <a:rPr lang="en-US" sz="1600" dirty="0"/>
            </a:b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leader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log index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followers</a:t>
            </a:r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committed entries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term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command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Raft consensus protocol: background</a:t>
            </a:r>
          </a:p>
          <a:p>
            <a:pPr lvl="1"/>
            <a:r>
              <a:rPr lang="en-US" altLang="zh-HK" dirty="0"/>
              <a:t>Developed by Stanford </a:t>
            </a:r>
            <a:r>
              <a:rPr lang="en-US" altLang="zh-HK" dirty="0">
                <a:sym typeface="Wingdings" panose="05000000000000000000" pitchFamily="2" charset="2"/>
              </a:rPr>
              <a:t> making consensus understandable</a:t>
            </a:r>
          </a:p>
          <a:p>
            <a:pPr lvl="1"/>
            <a:r>
              <a:rPr lang="en-US" altLang="zh-HK" dirty="0">
                <a:sym typeface="Wingdings" panose="05000000000000000000" pitchFamily="2" charset="2"/>
              </a:rPr>
              <a:t>The link and slides below are widely used by many universities around the world (e.g., Princeton, MIT, HKU); must learn </a:t>
            </a:r>
            <a:endParaRPr lang="en-US" altLang="zh-HK" dirty="0"/>
          </a:p>
          <a:p>
            <a:pPr lvl="8"/>
            <a:endParaRPr lang="en-US" altLang="zh-HK" dirty="0"/>
          </a:p>
          <a:p>
            <a:r>
              <a:rPr lang="en-US" altLang="zh-HK" dirty="0"/>
              <a:t>See the animation in this link:</a:t>
            </a:r>
          </a:p>
          <a:p>
            <a:pPr lvl="1"/>
            <a:r>
              <a:rPr lang="en-US" altLang="zh-HK" dirty="0"/>
              <a:t>http://thesecretlivesofdata.com/raft/</a:t>
            </a:r>
            <a:endParaRPr lang="zh-HK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583A4-E46B-44EC-8D7B-0FA0F7820D75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Consensus </a:t>
            </a:r>
            <a:r>
              <a:rPr lang="en-US" altLang="zh-HK" dirty="0">
                <a:sym typeface="Wingdings" panose="05000000000000000000" pitchFamily="2" charset="2"/>
              </a:rPr>
              <a:t></a:t>
            </a:r>
            <a:r>
              <a:rPr lang="en-US" altLang="zh-HK" dirty="0"/>
              <a:t> Fault-tolerance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263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/>
              <a:t>Replicated log =&gt; </a:t>
            </a:r>
            <a:r>
              <a:rPr lang="en-US" sz="2000" dirty="0">
                <a:solidFill>
                  <a:schemeClr val="accent4"/>
                </a:solidFill>
              </a:rPr>
              <a:t>replicated state machine</a:t>
            </a:r>
          </a:p>
          <a:p>
            <a:pPr lvl="1"/>
            <a:r>
              <a:rPr lang="en-US" sz="1600" dirty="0"/>
              <a:t>All servers execute same commands in same order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Consensus module ensures proper log replication</a:t>
            </a:r>
          </a:p>
          <a:p>
            <a:r>
              <a:rPr lang="en-US" sz="2000" dirty="0"/>
              <a:t>System makes progress as long as any majority of servers are up</a:t>
            </a:r>
          </a:p>
          <a:p>
            <a:r>
              <a:rPr lang="en-US" sz="2000" dirty="0"/>
              <a:t>Failure model: fail-stop (not Byzantine), 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C9E8AA-C23A-48A3-9B4C-C70AA3708EBA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Replicated Log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general approaches to consensus:</a:t>
            </a:r>
          </a:p>
          <a:p>
            <a:r>
              <a:rPr lang="en-US" dirty="0"/>
              <a:t>Symmetric, leader-less:</a:t>
            </a:r>
          </a:p>
          <a:p>
            <a:pPr lvl="1"/>
            <a:r>
              <a:rPr lang="en-US" dirty="0"/>
              <a:t>All servers have equal roles</a:t>
            </a:r>
          </a:p>
          <a:p>
            <a:pPr lvl="1"/>
            <a:r>
              <a:rPr lang="en-US" dirty="0"/>
              <a:t>Clients can contact any server</a:t>
            </a:r>
          </a:p>
          <a:p>
            <a:r>
              <a:rPr lang="en-US" dirty="0"/>
              <a:t>Asymmetric, leader-based:</a:t>
            </a:r>
          </a:p>
          <a:p>
            <a:pPr lvl="1"/>
            <a:r>
              <a:rPr lang="en-US" dirty="0"/>
              <a:t>At any given time, one server is in charge, others accept its decisions</a:t>
            </a:r>
          </a:p>
          <a:p>
            <a:pPr lvl="1"/>
            <a:r>
              <a:rPr lang="en-US" dirty="0"/>
              <a:t>Clients communicate with the leader</a:t>
            </a:r>
          </a:p>
          <a:p>
            <a:r>
              <a:rPr lang="en-US" dirty="0"/>
              <a:t>Raft uses a leader:</a:t>
            </a:r>
          </a:p>
          <a:p>
            <a:pPr lvl="1"/>
            <a:r>
              <a:rPr lang="en-US" dirty="0"/>
              <a:t>Decomposes the problem (normal operation, leader changes)</a:t>
            </a:r>
          </a:p>
          <a:p>
            <a:pPr lvl="1"/>
            <a:r>
              <a:rPr lang="en-US" dirty="0"/>
              <a:t>Simplifies normal operation (no conflicts)</a:t>
            </a:r>
          </a:p>
          <a:p>
            <a:pPr lvl="1"/>
            <a:r>
              <a:rPr lang="en-US" dirty="0"/>
              <a:t>More efficient than leader-less approaches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9D82A-77DD-4489-AA5F-9F1A9E8AFFB1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Consensus</a:t>
            </a:r>
          </a:p>
        </p:txBody>
      </p:sp>
    </p:spTree>
    <p:extLst>
      <p:ext uri="{BB962C8B-B14F-4D97-AF65-F5344CB8AC3E}">
        <p14:creationId xmlns:p14="http://schemas.microsoft.com/office/powerpoint/2010/main" val="88455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Select one of the servers to act as leader</a:t>
            </a:r>
          </a:p>
          <a:p>
            <a:pPr lvl="1"/>
            <a:r>
              <a:rPr lang="en-US" dirty="0"/>
              <a:t>Detect crashes, choose new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Safety and </a:t>
            </a:r>
            <a:r>
              <a:rPr lang="en-US">
                <a:solidFill>
                  <a:schemeClr val="tx2"/>
                </a:solidFill>
              </a:rPr>
              <a:t>consistency after </a:t>
            </a:r>
            <a:r>
              <a:rPr lang="en-US" dirty="0">
                <a:solidFill>
                  <a:schemeClr val="tx2"/>
                </a:solidFill>
              </a:rPr>
              <a:t>leader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Client interactions</a:t>
            </a:r>
          </a:p>
          <a:p>
            <a:pPr lvl="1"/>
            <a:r>
              <a:rPr lang="en-US" dirty="0"/>
              <a:t>Implementing </a:t>
            </a:r>
            <a:r>
              <a:rPr lang="en-US" dirty="0" err="1"/>
              <a:t>linearizeable</a:t>
            </a:r>
            <a:r>
              <a:rPr lang="en-US" dirty="0"/>
              <a:t> 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Configuration changes:</a:t>
            </a:r>
          </a:p>
          <a:p>
            <a:pPr lvl="1"/>
            <a:r>
              <a:rPr lang="en-US" dirty="0"/>
              <a:t> Adding and removing servers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1EE57-17D9-4CAA-BF1F-9491D1E8F154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Overview</a:t>
            </a:r>
          </a:p>
        </p:txBody>
      </p:sp>
    </p:spTree>
    <p:extLst>
      <p:ext uri="{BB962C8B-B14F-4D97-AF65-F5344CB8AC3E}">
        <p14:creationId xmlns:p14="http://schemas.microsoft.com/office/powerpoint/2010/main" val="421130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dirty="0"/>
              <a:t>At any given time, each server is either: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Leader</a:t>
            </a:r>
            <a:r>
              <a:rPr lang="en-US" dirty="0"/>
              <a:t>: handles all client interactions, log replication</a:t>
            </a:r>
          </a:p>
          <a:p>
            <a:pPr lvl="2"/>
            <a:r>
              <a:rPr lang="en-US" dirty="0"/>
              <a:t>At most 1 viable leader at a time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Follower</a:t>
            </a:r>
            <a:r>
              <a:rPr lang="en-US" dirty="0"/>
              <a:t>: completely passive (issues no RPCs, responds to incoming RPCs)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Candidate</a:t>
            </a:r>
            <a:r>
              <a:rPr lang="en-US" dirty="0"/>
              <a:t>: used to elect a new leader</a:t>
            </a:r>
          </a:p>
          <a:p>
            <a:r>
              <a:rPr lang="en-US" dirty="0"/>
              <a:t>Normal operation: 1 leader, N-1 followers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F6C6F-6D52-43A6-8EF9-249210B58A2B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States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52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Candidate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Leader</a:t>
            </a:r>
          </a:p>
        </p:txBody>
      </p:sp>
      <p:sp>
        <p:nvSpPr>
          <p:cNvPr id="10" name="Freeform 9"/>
          <p:cNvSpPr/>
          <p:nvPr/>
        </p:nvSpPr>
        <p:spPr>
          <a:xfrm>
            <a:off x="644893" y="4687503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845" y="4343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start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2319688" y="4727196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162925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chemeClr val="accent4"/>
                </a:solidFill>
              </a:rPr>
              <a:t>timeout,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start election</a:t>
            </a:r>
          </a:p>
        </p:txBody>
      </p:sp>
      <p:sp>
        <p:nvSpPr>
          <p:cNvPr id="15" name="Freeform 14"/>
          <p:cNvSpPr/>
          <p:nvPr/>
        </p:nvSpPr>
        <p:spPr>
          <a:xfrm>
            <a:off x="4821454" y="472440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1603" y="4162925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chemeClr val="accent4"/>
                </a:solidFill>
              </a:rPr>
              <a:t>receive votes from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majority of servers</a:t>
            </a:r>
          </a:p>
        </p:txBody>
      </p:sp>
      <p:sp>
        <p:nvSpPr>
          <p:cNvPr id="17" name="Freeform 16"/>
          <p:cNvSpPr/>
          <p:nvPr/>
        </p:nvSpPr>
        <p:spPr>
          <a:xfrm>
            <a:off x="4133010" y="4563251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1974" y="3962400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chemeClr val="accent4"/>
                </a:solidFill>
              </a:rPr>
              <a:t>timeout,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new election</a:t>
            </a:r>
          </a:p>
        </p:txBody>
      </p:sp>
      <p:sp>
        <p:nvSpPr>
          <p:cNvPr id="19" name="Freeform 18"/>
          <p:cNvSpPr/>
          <p:nvPr/>
        </p:nvSpPr>
        <p:spPr>
          <a:xfrm>
            <a:off x="1395615" y="5573028"/>
            <a:ext cx="2974253" cy="590137"/>
          </a:xfrm>
          <a:custGeom>
            <a:avLst/>
            <a:gdLst>
              <a:gd name="connsiteX0" fmla="*/ 2974206 w 2974206"/>
              <a:gd name="connsiteY0" fmla="*/ 64833 h 64833"/>
              <a:gd name="connsiteX1" fmla="*/ 0 w 2974206"/>
              <a:gd name="connsiteY1" fmla="*/ 64833 h 64833"/>
              <a:gd name="connsiteX0" fmla="*/ 2974206 w 2974206"/>
              <a:gd name="connsiteY0" fmla="*/ 2990 h 304592"/>
              <a:gd name="connsiteX1" fmla="*/ 0 w 2974206"/>
              <a:gd name="connsiteY1" fmla="*/ 2990 h 304592"/>
              <a:gd name="connsiteX0" fmla="*/ 2974206 w 2974206"/>
              <a:gd name="connsiteY0" fmla="*/ 0 h 358866"/>
              <a:gd name="connsiteX1" fmla="*/ 0 w 2974206"/>
              <a:gd name="connsiteY1" fmla="*/ 0 h 358866"/>
              <a:gd name="connsiteX0" fmla="*/ 2974206 w 2974206"/>
              <a:gd name="connsiteY0" fmla="*/ 0 h 342000"/>
              <a:gd name="connsiteX1" fmla="*/ 0 w 2974206"/>
              <a:gd name="connsiteY1" fmla="*/ 0 h 342000"/>
              <a:gd name="connsiteX0" fmla="*/ 2974206 w 2974206"/>
              <a:gd name="connsiteY0" fmla="*/ 0 h 386787"/>
              <a:gd name="connsiteX1" fmla="*/ 0 w 2974206"/>
              <a:gd name="connsiteY1" fmla="*/ 0 h 386787"/>
              <a:gd name="connsiteX0" fmla="*/ 2974253 w 2974253"/>
              <a:gd name="connsiteY0" fmla="*/ 0 h 590137"/>
              <a:gd name="connsiteX1" fmla="*/ 47 w 2974253"/>
              <a:gd name="connsiteY1" fmla="*/ 0 h 59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4253" h="590137">
                <a:moveTo>
                  <a:pt x="2974253" y="0"/>
                </a:moveTo>
                <a:cubicBezTo>
                  <a:pt x="2563576" y="338488"/>
                  <a:pt x="-12787" y="1138990"/>
                  <a:pt x="47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94560" y="5573028"/>
            <a:ext cx="4677878" cy="391941"/>
          </a:xfrm>
          <a:custGeom>
            <a:avLst/>
            <a:gdLst>
              <a:gd name="connsiteX0" fmla="*/ 4677878 w 4677878"/>
              <a:gd name="connsiteY0" fmla="*/ 75947 h 75947"/>
              <a:gd name="connsiteX1" fmla="*/ 0 w 4677878"/>
              <a:gd name="connsiteY1" fmla="*/ 75947 h 75947"/>
              <a:gd name="connsiteX0" fmla="*/ 4677878 w 4677878"/>
              <a:gd name="connsiteY0" fmla="*/ 3074 h 413768"/>
              <a:gd name="connsiteX1" fmla="*/ 0 w 4677878"/>
              <a:gd name="connsiteY1" fmla="*/ 3074 h 413768"/>
              <a:gd name="connsiteX0" fmla="*/ 4677878 w 4677878"/>
              <a:gd name="connsiteY0" fmla="*/ 0 h 468982"/>
              <a:gd name="connsiteX1" fmla="*/ 0 w 4677878"/>
              <a:gd name="connsiteY1" fmla="*/ 0 h 468982"/>
              <a:gd name="connsiteX0" fmla="*/ 4677878 w 4677878"/>
              <a:gd name="connsiteY0" fmla="*/ 0 h 409604"/>
              <a:gd name="connsiteX1" fmla="*/ 0 w 4677878"/>
              <a:gd name="connsiteY1" fmla="*/ 0 h 409604"/>
              <a:gd name="connsiteX0" fmla="*/ 4677878 w 4677878"/>
              <a:gd name="connsiteY0" fmla="*/ 0 h 384212"/>
              <a:gd name="connsiteX1" fmla="*/ 0 w 4677878"/>
              <a:gd name="connsiteY1" fmla="*/ 0 h 384212"/>
              <a:gd name="connsiteX0" fmla="*/ 4677878 w 4677878"/>
              <a:gd name="connsiteY0" fmla="*/ 0 h 391941"/>
              <a:gd name="connsiteX1" fmla="*/ 0 w 4677878"/>
              <a:gd name="connsiteY1" fmla="*/ 0 h 3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7878" h="391941">
                <a:moveTo>
                  <a:pt x="4677878" y="0"/>
                </a:moveTo>
                <a:cubicBezTo>
                  <a:pt x="4561573" y="213360"/>
                  <a:pt x="575911" y="763604"/>
                  <a:pt x="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059" y="5867400"/>
            <a:ext cx="222368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chemeClr val="accent4"/>
                </a:solidFill>
              </a:rPr>
              <a:t>discover server with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higher term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913" y="6176506"/>
            <a:ext cx="2531462" cy="6052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chemeClr val="accent4"/>
                </a:solidFill>
              </a:rPr>
              <a:t>discover current server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or higher term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0200" y="5562600"/>
            <a:ext cx="6719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400" dirty="0">
                <a:solidFill>
                  <a:schemeClr val="accent4"/>
                </a:solidFill>
              </a:rPr>
              <a:t>“step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down”</a:t>
            </a:r>
          </a:p>
        </p:txBody>
      </p:sp>
    </p:spTree>
    <p:extLst>
      <p:ext uri="{BB962C8B-B14F-4D97-AF65-F5344CB8AC3E}">
        <p14:creationId xmlns:p14="http://schemas.microsoft.com/office/powerpoint/2010/main" val="83992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/>
              <a:t>Time divided into terms:</a:t>
            </a:r>
          </a:p>
          <a:p>
            <a:pPr lvl="1"/>
            <a:r>
              <a:rPr lang="en-US" dirty="0"/>
              <a:t>Election</a:t>
            </a:r>
          </a:p>
          <a:p>
            <a:pPr lvl="1"/>
            <a:r>
              <a:rPr lang="en-US" dirty="0"/>
              <a:t>Normal operation under a single leader</a:t>
            </a:r>
          </a:p>
          <a:p>
            <a:pPr>
              <a:spcBef>
                <a:spcPts val="600"/>
              </a:spcBef>
            </a:pPr>
            <a:r>
              <a:rPr lang="en-US" dirty="0"/>
              <a:t>At most 1 leader per term</a:t>
            </a:r>
          </a:p>
          <a:p>
            <a:pPr>
              <a:spcBef>
                <a:spcPts val="600"/>
              </a:spcBef>
            </a:pPr>
            <a:r>
              <a:rPr lang="en-US" dirty="0"/>
              <a:t>Some terms have no leader (failed election)</a:t>
            </a:r>
          </a:p>
          <a:p>
            <a:pPr>
              <a:spcBef>
                <a:spcPts val="600"/>
              </a:spcBef>
            </a:pPr>
            <a:r>
              <a:rPr lang="en-US" dirty="0"/>
              <a:t>Each server maintains </a:t>
            </a:r>
            <a:r>
              <a:rPr lang="en-US" dirty="0">
                <a:solidFill>
                  <a:schemeClr val="accent4"/>
                </a:solidFill>
              </a:rPr>
              <a:t>current term </a:t>
            </a:r>
            <a:r>
              <a:rPr lang="en-US" dirty="0"/>
              <a:t>value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Key role of terms: identify obsolete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810B5A-22C9-4D02-AC07-52511DEAFCCE}" type="datetime1">
              <a:rPr lang="zh-HK" altLang="en-US" smtClean="0"/>
              <a:pPr>
                <a:defRPr/>
              </a:pPr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Raft Consensus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Term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Term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Term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Term 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Elections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Normal Operation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Split Vote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30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14376</TotalTime>
  <Words>2577</Words>
  <Application>Microsoft Office PowerPoint</Application>
  <PresentationFormat>全屏显示(4:3)</PresentationFormat>
  <Paragraphs>595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Times New Roman</vt:lpstr>
      <vt:lpstr>Verdana</vt:lpstr>
      <vt:lpstr>Wingdings</vt:lpstr>
      <vt:lpstr>Default Design</vt:lpstr>
      <vt:lpstr>COMP3358 Distributed and Parallel Computing -- the Raft Consensus Protocol  Dr. Heming Cui HKU</vt:lpstr>
      <vt:lpstr>Motivation of Consensus</vt:lpstr>
      <vt:lpstr>Motivation of Consensus</vt:lpstr>
      <vt:lpstr>Consensus  Fault-tolerance</vt:lpstr>
      <vt:lpstr>Goal: Replicated Log</vt:lpstr>
      <vt:lpstr>Approaches to Consensus</vt:lpstr>
      <vt:lpstr>Raft Overview</vt:lpstr>
      <vt:lpstr>Server States</vt:lpstr>
      <vt:lpstr>Terms</vt:lpstr>
      <vt:lpstr>PowerPoint 演示文稿</vt:lpstr>
      <vt:lpstr>Heartbeats and Timeouts</vt:lpstr>
      <vt:lpstr>Election Basics</vt:lpstr>
      <vt:lpstr>Elections, cont’d</vt:lpstr>
      <vt:lpstr>Log Structure</vt:lpstr>
      <vt:lpstr>Normal Operation</vt:lpstr>
      <vt:lpstr>Log Consistency</vt:lpstr>
      <vt:lpstr>Leader Changes</vt:lpstr>
      <vt:lpstr>Safety Requirement</vt:lpstr>
      <vt:lpstr>Specific (Tricky) Commitment Rules</vt:lpstr>
      <vt:lpstr>Neutralizing Old Leaders</vt:lpstr>
      <vt:lpstr>Client Protocol</vt:lpstr>
      <vt:lpstr>Client Protocol, cont’d</vt:lpstr>
      <vt:lpstr>Configuration Changes</vt:lpstr>
      <vt:lpstr>Raft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Cui Heming</cp:lastModifiedBy>
  <cp:revision>606</cp:revision>
  <cp:lastPrinted>2013-03-04T16:49:10Z</cp:lastPrinted>
  <dcterms:created xsi:type="dcterms:W3CDTF">2008-10-19T02:20:00Z</dcterms:created>
  <dcterms:modified xsi:type="dcterms:W3CDTF">2024-04-10T15:56:08Z</dcterms:modified>
</cp:coreProperties>
</file>