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72" r:id="rId6"/>
    <p:sldId id="271" r:id="rId7"/>
    <p:sldId id="264" r:id="rId8"/>
    <p:sldId id="267" r:id="rId9"/>
    <p:sldId id="265" r:id="rId10"/>
    <p:sldId id="266" r:id="rId11"/>
    <p:sldId id="263" r:id="rId12"/>
    <p:sldId id="268" r:id="rId13"/>
    <p:sldId id="279" r:id="rId14"/>
    <p:sldId id="280" r:id="rId15"/>
    <p:sldId id="281" r:id="rId16"/>
    <p:sldId id="277" r:id="rId17"/>
    <p:sldId id="274" r:id="rId18"/>
    <p:sldId id="275" r:id="rId19"/>
    <p:sldId id="283" r:id="rId20"/>
    <p:sldId id="28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5A066A-59DF-3143-88FE-CE79C2FD9007}">
          <p14:sldIdLst>
            <p14:sldId id="258"/>
            <p14:sldId id="259"/>
            <p14:sldId id="260"/>
            <p14:sldId id="261"/>
            <p14:sldId id="272"/>
            <p14:sldId id="271"/>
            <p14:sldId id="264"/>
            <p14:sldId id="267"/>
            <p14:sldId id="265"/>
            <p14:sldId id="266"/>
            <p14:sldId id="263"/>
            <p14:sldId id="268"/>
            <p14:sldId id="279"/>
            <p14:sldId id="280"/>
            <p14:sldId id="281"/>
            <p14:sldId id="277"/>
            <p14:sldId id="274"/>
            <p14:sldId id="275"/>
            <p14:sldId id="283"/>
            <p14:sldId id="282"/>
          </p14:sldIdLst>
        </p14:section>
        <p14:section name="supplemental" id="{26974422-F671-0A4C-A57A-62AFC1CC530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2"/>
    <p:restoredTop sz="89390"/>
  </p:normalViewPr>
  <p:slideViewPr>
    <p:cSldViewPr snapToGrid="0" snapToObjects="1">
      <p:cViewPr>
        <p:scale>
          <a:sx n="83" d="100"/>
          <a:sy n="83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Neglected</a:t>
            </a:r>
            <a:r>
              <a:rPr lang="en-US" baseline="0" dirty="0" smtClean="0"/>
              <a:t> compared to ”primary” I/O.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attempt with GISS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infinite compile time.   Module file doubling at each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03973"/>
            <a:ext cx="10515600" cy="4697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11/12/17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 a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3151" y="733777"/>
            <a:ext cx="3932237" cy="1133856"/>
          </a:xfrm>
        </p:spPr>
        <p:txBody>
          <a:bodyPr anchor="t" anchorCtr="0">
            <a:norm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919" y="733778"/>
            <a:ext cx="6172200" cy="51352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423151" y="1960474"/>
            <a:ext cx="3932237" cy="390851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6555"/>
            <a:ext cx="10515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88947"/>
            <a:ext cx="12192000" cy="4690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53099" y="6464945"/>
            <a:ext cx="2581079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 smtClean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Global Modeling</a:t>
            </a:r>
            <a:r>
              <a:rPr lang="en-US" sz="900" b="1" i="0" baseline="0" dirty="0" smtClean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 smtClean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and</a:t>
            </a:r>
            <a:r>
              <a:rPr lang="en-US" sz="900" b="1" i="0" baseline="0" dirty="0" smtClean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 smtClean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Assimilation Office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smtClean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gmao.gsfc.nasa.gov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06226" y="6449580"/>
            <a:ext cx="1052957" cy="311817"/>
          </a:xfrm>
          <a:prstGeom prst="rect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133" b="1" i="0" dirty="0" smtClean="0">
                <a:solidFill>
                  <a:schemeClr val="tx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</a:t>
            </a:r>
            <a:endParaRPr lang="en-US" sz="2133" b="1" i="0" dirty="0">
              <a:solidFill>
                <a:schemeClr val="tx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0700" y="6440922"/>
            <a:ext cx="53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4695" y="6449580"/>
            <a:ext cx="1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0F2B-E692-5549-89C0-DEF97C653501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3107" y="127916"/>
            <a:ext cx="3571124" cy="3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844" tIns="67921" rIns="135844" bIns="6792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33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222" y="127916"/>
            <a:ext cx="575446" cy="4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5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5" r:id="rId3"/>
    <p:sldLayoutId id="2147483649" r:id="rId4"/>
    <p:sldLayoutId id="2147483650" r:id="rId5"/>
    <p:sldLayoutId id="2147483657" r:id="rId6"/>
    <p:sldLayoutId id="214748365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27432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65151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9159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634490" indent="-17145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Tom.Clune@nasa.gov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python.org/2/library/logging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pFlogger</a:t>
            </a:r>
            <a:r>
              <a:rPr lang="en-US" sz="4000" dirty="0" smtClean="0"/>
              <a:t>: </a:t>
            </a:r>
            <a:br>
              <a:rPr lang="en-US" sz="4000" dirty="0" smtClean="0"/>
            </a:br>
            <a:r>
              <a:rPr lang="en-US" sz="4000" dirty="0" smtClean="0"/>
              <a:t>The Parallel Fortran Logging Utility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52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Tom Clune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and Carlos Cruz</a:t>
            </a:r>
            <a:r>
              <a:rPr lang="en-US" sz="2800" baseline="30000" dirty="0" smtClean="0"/>
              <a:t>1,2</a:t>
            </a:r>
            <a:endParaRPr lang="en-US" sz="2800" dirty="0" smtClean="0"/>
          </a:p>
          <a:p>
            <a:r>
              <a:rPr lang="en-US" sz="1800" baseline="30000" dirty="0" smtClean="0"/>
              <a:t>1</a:t>
            </a:r>
            <a:r>
              <a:rPr lang="en-US" sz="1800" dirty="0" smtClean="0"/>
              <a:t>NASA Goddard Space Flight Center</a:t>
            </a:r>
          </a:p>
          <a:p>
            <a:r>
              <a:rPr lang="en-US" sz="1800" baseline="30000" dirty="0" smtClean="0"/>
              <a:t>2</a:t>
            </a:r>
            <a:r>
              <a:rPr lang="en-US" sz="1800" dirty="0" smtClean="0"/>
              <a:t>SSAI, Inc</a:t>
            </a:r>
            <a:r>
              <a:rPr lang="en-US" sz="1800" dirty="0" smtClean="0"/>
              <a:t>.</a:t>
            </a:r>
          </a:p>
          <a:p>
            <a:endParaRPr lang="en-US" sz="1800" baseline="30000" dirty="0"/>
          </a:p>
          <a:p>
            <a:endParaRPr lang="en-US" sz="1800" baseline="30000" dirty="0"/>
          </a:p>
          <a:p>
            <a:endParaRPr lang="en-US" sz="1800" baseline="30000" dirty="0" smtClean="0"/>
          </a:p>
          <a:p>
            <a:r>
              <a:rPr lang="en-US" sz="1800" baseline="30000" dirty="0" smtClean="0"/>
              <a:t>CoDeSE17</a:t>
            </a:r>
            <a:r>
              <a:rPr lang="en-US" sz="1800" baseline="30000" smtClean="0"/>
              <a:t>: Denver, CO </a:t>
            </a:r>
            <a:endParaRPr lang="en-US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19050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093" y="2187146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9795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7182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Atmos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8390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Ocean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7951" y="446902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0234" y="447314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8292" y="1470454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Loggers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73793" y="2014148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565556" y="2734962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281351" y="4291913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5" idx="2"/>
          </p:cNvCxnSpPr>
          <p:nvPr/>
        </p:nvCxnSpPr>
        <p:spPr>
          <a:xfrm flipV="1">
            <a:off x="4133336" y="2248927"/>
            <a:ext cx="2440457" cy="29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37" idx="2"/>
          </p:cNvCxnSpPr>
          <p:nvPr/>
        </p:nvCxnSpPr>
        <p:spPr>
          <a:xfrm>
            <a:off x="4133336" y="2539314"/>
            <a:ext cx="2432220" cy="4304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38" idx="2"/>
          </p:cNvCxnSpPr>
          <p:nvPr/>
        </p:nvCxnSpPr>
        <p:spPr>
          <a:xfrm flipV="1">
            <a:off x="4969477" y="4526692"/>
            <a:ext cx="1311874" cy="2986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9601" y="5486597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myLogger%error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3" name="Curved Connector 72"/>
          <p:cNvCxnSpPr>
            <a:stCxn id="71" idx="1"/>
            <a:endCxn id="30" idx="2"/>
          </p:cNvCxnSpPr>
          <p:nvPr/>
        </p:nvCxnSpPr>
        <p:spPr>
          <a:xfrm rot="10800000">
            <a:off x="4289857" y="5177481"/>
            <a:ext cx="769745" cy="493783"/>
          </a:xfrm>
          <a:prstGeom prst="curved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0"/>
            <a:endCxn id="35" idx="1"/>
          </p:cNvCxnSpPr>
          <p:nvPr/>
        </p:nvCxnSpPr>
        <p:spPr>
          <a:xfrm rot="5400000" flipH="1" flipV="1">
            <a:off x="5214550" y="253313"/>
            <a:ext cx="172998" cy="3694668"/>
          </a:xfrm>
          <a:prstGeom prst="curvedConnector3">
            <a:avLst>
              <a:gd name="adj1" fmla="val 23214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0" idx="0"/>
            <a:endCxn id="27" idx="2"/>
          </p:cNvCxnSpPr>
          <p:nvPr/>
        </p:nvCxnSpPr>
        <p:spPr>
          <a:xfrm rot="16200000" flipV="1">
            <a:off x="3657088" y="3840377"/>
            <a:ext cx="432485" cy="83305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0"/>
            <a:endCxn id="4" idx="2"/>
          </p:cNvCxnSpPr>
          <p:nvPr/>
        </p:nvCxnSpPr>
        <p:spPr>
          <a:xfrm rot="16200000" flipV="1">
            <a:off x="3232838" y="3112358"/>
            <a:ext cx="444844" cy="308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37" idx="3"/>
          </p:cNvCxnSpPr>
          <p:nvPr/>
        </p:nvCxnSpPr>
        <p:spPr>
          <a:xfrm>
            <a:off x="4133336" y="2539314"/>
            <a:ext cx="3006810" cy="665205"/>
          </a:xfrm>
          <a:prstGeom prst="curvedConnector4">
            <a:avLst>
              <a:gd name="adj1" fmla="val 57705"/>
              <a:gd name="adj2" fmla="val 136223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3264" y="5511113"/>
            <a:ext cx="17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79956" y="4341340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05352" y="2763794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INFO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21826" y="2063578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ERROR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266" y="2253048"/>
            <a:ext cx="2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</a:t>
            </a:r>
            <a:r>
              <a:rPr lang="en-US" dirty="0" smtClean="0"/>
              <a:t>for MPI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555"/>
            <a:ext cx="10515600" cy="4947750"/>
          </a:xfrm>
        </p:spPr>
        <p:txBody>
          <a:bodyPr/>
          <a:lstStyle/>
          <a:p>
            <a:pPr marL="342900" indent="-342900" algn="l">
              <a:buFont typeface="Wingdings" charset="2"/>
              <a:buChar char="v"/>
            </a:pPr>
            <a:r>
              <a:rPr lang="en-US" dirty="0" err="1" smtClean="0"/>
              <a:t>LoggerManager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configured with global </a:t>
            </a:r>
            <a:r>
              <a:rPr lang="en-US" dirty="0" err="1" smtClean="0"/>
              <a:t>comm</a:t>
            </a:r>
            <a:r>
              <a:rPr lang="en-US" dirty="0" smtClean="0"/>
              <a:t> (defaults to MPI_COMM_WORLD)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Logger </a:t>
            </a:r>
            <a:r>
              <a:rPr lang="mr-IN" dirty="0" smtClean="0"/>
              <a:t>–</a:t>
            </a:r>
            <a:r>
              <a:rPr lang="en-US" dirty="0" smtClean="0"/>
              <a:t> can be associated with a communicator (defaults to global)</a:t>
            </a:r>
            <a:endParaRPr lang="en-US" dirty="0" smtClean="0"/>
          </a:p>
          <a:p>
            <a:pPr marL="617220" lvl="1" indent="-342900" algn="l">
              <a:buFont typeface="Wingdings" charset="2"/>
              <a:buChar char="§"/>
            </a:pPr>
            <a:r>
              <a:rPr lang="en-US" dirty="0" err="1"/>
              <a:t>r</a:t>
            </a:r>
            <a:r>
              <a:rPr lang="en-US" dirty="0" err="1" smtClean="0"/>
              <a:t>oot_level</a:t>
            </a:r>
            <a:r>
              <a:rPr lang="en-US" dirty="0" smtClean="0"/>
              <a:t>:  </a:t>
            </a:r>
            <a:r>
              <a:rPr lang="en-US" dirty="0" smtClean="0"/>
              <a:t>independent threshold </a:t>
            </a:r>
            <a:r>
              <a:rPr lang="en-US" dirty="0" smtClean="0"/>
              <a:t>for root process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Handler</a:t>
            </a:r>
            <a:endParaRPr lang="en-US" dirty="0" smtClean="0"/>
          </a:p>
          <a:p>
            <a:pPr marL="617220" lvl="1" indent="-342900" algn="l">
              <a:buFont typeface="Wingdings" charset="2"/>
              <a:buChar char="§"/>
            </a:pPr>
            <a:r>
              <a:rPr lang="en-US" dirty="0" smtClean="0"/>
              <a:t>Lock </a:t>
            </a:r>
            <a:r>
              <a:rPr lang="mr-IN" dirty="0" smtClean="0"/>
              <a:t>–</a:t>
            </a:r>
            <a:r>
              <a:rPr lang="en-US" dirty="0" smtClean="0"/>
              <a:t> used to allow multiple processes to share access to a file</a:t>
            </a:r>
          </a:p>
          <a:p>
            <a:pPr marL="994410" lvl="2" indent="-342900" algn="l">
              <a:buFont typeface="Wingdings" charset="2"/>
              <a:buChar char="§"/>
            </a:pPr>
            <a:r>
              <a:rPr lang="en-US" dirty="0" err="1" smtClean="0"/>
              <a:t>MpiLock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uses one-sided MPI communication</a:t>
            </a:r>
          </a:p>
          <a:p>
            <a:pPr marL="994410" lvl="2" indent="-342900" algn="l">
              <a:buFont typeface="Wingdings" charset="2"/>
              <a:buChar char="§"/>
            </a:pPr>
            <a:r>
              <a:rPr lang="en-US" dirty="0" err="1" smtClean="0"/>
              <a:t>FileSystemLock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limited portability, but allows multi-executable sharing</a:t>
            </a:r>
            <a:endParaRPr lang="en-US" dirty="0"/>
          </a:p>
          <a:p>
            <a:pPr marL="617220" lvl="1" indent="-342900" algn="l">
              <a:buFont typeface="Wingdings" charset="2"/>
              <a:buChar char="§"/>
            </a:pPr>
            <a:r>
              <a:rPr lang="en-US" dirty="0" err="1" smtClean="0"/>
              <a:t>MpiFilter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used to restrict which processes’ messages are reported</a:t>
            </a:r>
          </a:p>
          <a:p>
            <a:pPr marL="617220" lvl="1" indent="-342900" algn="l">
              <a:buFont typeface="Wingdings" charset="2"/>
              <a:buChar char="§"/>
            </a:pPr>
            <a:r>
              <a:rPr lang="en-US" dirty="0" err="1" smtClean="0"/>
              <a:t>MpiFileHandler</a:t>
            </a:r>
            <a:r>
              <a:rPr lang="en-US" dirty="0" smtClean="0"/>
              <a:t> subclass</a:t>
            </a:r>
          </a:p>
          <a:p>
            <a:pPr marL="994410" lvl="2" indent="-342900" algn="l">
              <a:buFont typeface="Wingdings" charset="2"/>
              <a:buChar char="§"/>
            </a:pPr>
            <a:r>
              <a:rPr lang="en-US" dirty="0" smtClean="0"/>
              <a:t>Messages from each process are routed to separate file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err="1" smtClean="0"/>
              <a:t>MpiFormatter</a:t>
            </a:r>
            <a:r>
              <a:rPr lang="en-US" dirty="0" smtClean="0"/>
              <a:t> subclass:  </a:t>
            </a:r>
            <a:r>
              <a:rPr lang="en-US" dirty="0" smtClean="0"/>
              <a:t>knows about rank </a:t>
            </a:r>
            <a:r>
              <a:rPr lang="en-US" dirty="0" smtClean="0"/>
              <a:t>and </a:t>
            </a:r>
            <a:r>
              <a:rPr lang="en-US" dirty="0" smtClean="0"/>
              <a:t>#PE’s for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I.e., Things that are harder to use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algn="l"/>
            <a:endParaRPr lang="en-US" b="1" dirty="0"/>
          </a:p>
          <a:p>
            <a:pPr algn="l"/>
            <a:r>
              <a:rPr lang="en-US" b="1" dirty="0" err="1" smtClean="0"/>
              <a:t>Subcommunicators</a:t>
            </a:r>
            <a:r>
              <a:rPr lang="en-US" b="1" dirty="0" smtClean="0"/>
              <a:t>:</a:t>
            </a:r>
            <a:r>
              <a:rPr lang="en-US" dirty="0" smtClean="0"/>
              <a:t>  How to specify in run-time configuration file?</a:t>
            </a:r>
            <a:endParaRPr lang="en-US" b="1" dirty="0" smtClean="0"/>
          </a:p>
          <a:p>
            <a:pPr marL="731520" lvl="1" indent="-457200" algn="l">
              <a:buFont typeface="+mj-lt"/>
              <a:buAutoNum type="arabicPeriod"/>
            </a:pPr>
            <a:r>
              <a:rPr lang="en-US" dirty="0" smtClean="0"/>
              <a:t>Construct communicators prior to initializing framework</a:t>
            </a:r>
          </a:p>
          <a:p>
            <a:pPr marL="731520" lvl="1" indent="-457200" algn="l">
              <a:buFont typeface="+mj-lt"/>
              <a:buAutoNum type="arabicPeriod"/>
            </a:pPr>
            <a:r>
              <a:rPr lang="en-US" dirty="0" smtClean="0"/>
              <a:t>Build dictionary of named communicators</a:t>
            </a:r>
          </a:p>
          <a:p>
            <a:pPr marL="731520" lvl="1" indent="-457200" algn="l">
              <a:buFont typeface="+mj-lt"/>
              <a:buAutoNum type="arabicPeriod"/>
            </a:pPr>
            <a:r>
              <a:rPr lang="en-US" dirty="0" smtClean="0"/>
              <a:t>Pass as optional argument to framework configuration step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Simulation time:</a:t>
            </a:r>
            <a:r>
              <a:rPr lang="en-US" dirty="0" smtClean="0"/>
              <a:t>  Enable annotation of messages with model’s internal representation of time/phase information</a:t>
            </a:r>
          </a:p>
          <a:p>
            <a:pPr marL="731520" lvl="1" indent="-457200" algn="l">
              <a:buFont typeface="+mj-lt"/>
              <a:buAutoNum type="arabicPeriod"/>
            </a:pPr>
            <a:r>
              <a:rPr lang="en-US" dirty="0" smtClean="0"/>
              <a:t>Create a custom procedure that accesses model internal state and returns a dictionary of time-related fields.   E.g. {‘year’:2000, ’</a:t>
            </a:r>
            <a:r>
              <a:rPr lang="en-US" dirty="0" err="1" smtClean="0"/>
              <a:t>month’:’May</a:t>
            </a:r>
            <a:r>
              <a:rPr lang="en-US" dirty="0" smtClean="0"/>
              <a:t>’, ‘</a:t>
            </a:r>
            <a:r>
              <a:rPr lang="en-US" dirty="0" err="1" smtClean="0"/>
              <a:t>phase’:‘quality</a:t>
            </a:r>
            <a:r>
              <a:rPr lang="en-US" dirty="0" smtClean="0"/>
              <a:t> control’}</a:t>
            </a:r>
          </a:p>
          <a:p>
            <a:pPr marL="731520" lvl="1" indent="-457200" algn="l">
              <a:buFont typeface="+mj-lt"/>
              <a:buAutoNum type="arabicPeriod"/>
            </a:pPr>
            <a:r>
              <a:rPr lang="en-US" dirty="0" smtClean="0"/>
              <a:t>Set logger global procedure pointer “</a:t>
            </a:r>
            <a:r>
              <a:rPr lang="en-US" dirty="0" err="1" smtClean="0"/>
              <a:t>get_sim_time</a:t>
            </a:r>
            <a:r>
              <a:rPr lang="en-US" dirty="0" smtClean="0"/>
              <a:t>()” to custom procedure.</a:t>
            </a:r>
          </a:p>
          <a:p>
            <a:pPr marL="731520" lvl="1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Message:  MPI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093" y="2187146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9795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7182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Atmos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8390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Ocean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7951" y="446902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0234" y="447314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8292" y="1470454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Loggers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73793" y="2014148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565556" y="2734962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281351" y="4291913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5" idx="2"/>
          </p:cNvCxnSpPr>
          <p:nvPr/>
        </p:nvCxnSpPr>
        <p:spPr>
          <a:xfrm flipV="1">
            <a:off x="4133336" y="2248927"/>
            <a:ext cx="2440457" cy="29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37" idx="2"/>
          </p:cNvCxnSpPr>
          <p:nvPr/>
        </p:nvCxnSpPr>
        <p:spPr>
          <a:xfrm>
            <a:off x="4133336" y="2539314"/>
            <a:ext cx="2432220" cy="4304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38" idx="2"/>
          </p:cNvCxnSpPr>
          <p:nvPr/>
        </p:nvCxnSpPr>
        <p:spPr>
          <a:xfrm flipV="1">
            <a:off x="4969477" y="4526692"/>
            <a:ext cx="1311874" cy="2986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83168" y="5251819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myLogger%info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3" name="Curved Connector 72"/>
          <p:cNvCxnSpPr/>
          <p:nvPr/>
        </p:nvCxnSpPr>
        <p:spPr>
          <a:xfrm rot="10800000">
            <a:off x="4262051" y="5175420"/>
            <a:ext cx="893312" cy="259005"/>
          </a:xfrm>
          <a:prstGeom prst="curvedConnector2">
            <a:avLst/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67914" y="5399902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Root_level</a:t>
            </a:r>
            <a:r>
              <a:rPr lang="en-US" dirty="0" smtClean="0">
                <a:solidFill>
                  <a:schemeClr val="tx2"/>
                </a:solidFill>
              </a:rPr>
              <a:t>: INFO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9956" y="4341340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5351" y="2763794"/>
            <a:ext cx="217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INFO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MpiFilter</a:t>
            </a:r>
            <a:r>
              <a:rPr lang="en-US" dirty="0" smtClean="0">
                <a:solidFill>
                  <a:schemeClr val="tx2"/>
                </a:solidFill>
              </a:rPr>
              <a:t>(root=0)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1826" y="2063578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ERROR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6" y="2253048"/>
            <a:ext cx="2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7579" y="5251621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PE0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7287" y="5762565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myLogger%info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11698" y="5712940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PE1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V="1">
            <a:off x="3629283" y="3838316"/>
            <a:ext cx="432485" cy="833052"/>
          </a:xfrm>
          <a:prstGeom prst="curved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7" idx="0"/>
            <a:endCxn id="4" idx="2"/>
          </p:cNvCxnSpPr>
          <p:nvPr/>
        </p:nvCxnSpPr>
        <p:spPr>
          <a:xfrm rot="16200000" flipV="1">
            <a:off x="3232838" y="3112358"/>
            <a:ext cx="444844" cy="3089"/>
          </a:xfrm>
          <a:prstGeom prst="curved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4" idx="0"/>
            <a:endCxn id="37" idx="2"/>
          </p:cNvCxnSpPr>
          <p:nvPr/>
        </p:nvCxnSpPr>
        <p:spPr>
          <a:xfrm rot="16200000" flipH="1">
            <a:off x="4618337" y="1022523"/>
            <a:ext cx="782595" cy="3111841"/>
          </a:xfrm>
          <a:prstGeom prst="curvedConnector4">
            <a:avLst>
              <a:gd name="adj1" fmla="val -29211"/>
              <a:gd name="adj2" fmla="val 71641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Message:  MPI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093" y="2187146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9795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7182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Atmos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8390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Ocean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7951" y="446902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0234" y="447314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8292" y="1470454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Loggers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73793" y="2014148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565556" y="2734962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281351" y="4291913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5" idx="2"/>
          </p:cNvCxnSpPr>
          <p:nvPr/>
        </p:nvCxnSpPr>
        <p:spPr>
          <a:xfrm flipV="1">
            <a:off x="4133336" y="2248927"/>
            <a:ext cx="2440457" cy="29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37" idx="2"/>
          </p:cNvCxnSpPr>
          <p:nvPr/>
        </p:nvCxnSpPr>
        <p:spPr>
          <a:xfrm>
            <a:off x="4133336" y="2539314"/>
            <a:ext cx="2432220" cy="4304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38" idx="2"/>
          </p:cNvCxnSpPr>
          <p:nvPr/>
        </p:nvCxnSpPr>
        <p:spPr>
          <a:xfrm flipV="1">
            <a:off x="4969477" y="4526692"/>
            <a:ext cx="1311874" cy="2986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83168" y="5251819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myLogger%info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3" name="Curved Connector 72"/>
          <p:cNvCxnSpPr/>
          <p:nvPr/>
        </p:nvCxnSpPr>
        <p:spPr>
          <a:xfrm rot="10800000">
            <a:off x="4262051" y="5175420"/>
            <a:ext cx="893312" cy="259005"/>
          </a:xfrm>
          <a:prstGeom prst="curvedConnector2">
            <a:avLst/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67914" y="5399902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Root_level</a:t>
            </a:r>
            <a:r>
              <a:rPr lang="en-US" dirty="0" smtClean="0">
                <a:solidFill>
                  <a:schemeClr val="tx2"/>
                </a:solidFill>
              </a:rPr>
              <a:t>: DEBUG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9956" y="4341340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5351" y="2763794"/>
            <a:ext cx="217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INFO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MpiFilter</a:t>
            </a:r>
            <a:r>
              <a:rPr lang="en-US" dirty="0" smtClean="0">
                <a:solidFill>
                  <a:schemeClr val="tx2"/>
                </a:solidFill>
              </a:rPr>
              <a:t>(root=0)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1826" y="2063578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ERROR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6" y="2253048"/>
            <a:ext cx="2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7579" y="5251621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PE0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7287" y="5762565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myLogger%info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11698" y="5712940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PE1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V="1">
            <a:off x="3629283" y="3838316"/>
            <a:ext cx="432485" cy="833052"/>
          </a:xfrm>
          <a:prstGeom prst="curved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7" idx="0"/>
            <a:endCxn id="4" idx="2"/>
          </p:cNvCxnSpPr>
          <p:nvPr/>
        </p:nvCxnSpPr>
        <p:spPr>
          <a:xfrm rot="16200000" flipV="1">
            <a:off x="3232838" y="3112358"/>
            <a:ext cx="444844" cy="3089"/>
          </a:xfrm>
          <a:prstGeom prst="curved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4" idx="0"/>
            <a:endCxn id="37" idx="2"/>
          </p:cNvCxnSpPr>
          <p:nvPr/>
        </p:nvCxnSpPr>
        <p:spPr>
          <a:xfrm rot="16200000" flipH="1">
            <a:off x="4618337" y="1022523"/>
            <a:ext cx="782595" cy="3111841"/>
          </a:xfrm>
          <a:prstGeom prst="curvedConnector4">
            <a:avLst>
              <a:gd name="adj1" fmla="val -29211"/>
              <a:gd name="adj2" fmla="val 71641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1"/>
            <a:endCxn id="30" idx="2"/>
          </p:cNvCxnSpPr>
          <p:nvPr/>
        </p:nvCxnSpPr>
        <p:spPr>
          <a:xfrm rot="10800000">
            <a:off x="4289857" y="5177481"/>
            <a:ext cx="897431" cy="769751"/>
          </a:xfrm>
          <a:prstGeom prst="curvedConnector2">
            <a:avLst/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0" idx="0"/>
            <a:endCxn id="38" idx="1"/>
          </p:cNvCxnSpPr>
          <p:nvPr/>
        </p:nvCxnSpPr>
        <p:spPr>
          <a:xfrm rot="5400000" flipH="1" flipV="1">
            <a:off x="5482282" y="3099487"/>
            <a:ext cx="181232" cy="2566085"/>
          </a:xfrm>
          <a:prstGeom prst="curvedConnector3">
            <a:avLst>
              <a:gd name="adj1" fmla="val 342047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0" idx="0"/>
            <a:endCxn id="38" idx="1"/>
          </p:cNvCxnSpPr>
          <p:nvPr/>
        </p:nvCxnSpPr>
        <p:spPr>
          <a:xfrm rot="5400000" flipH="1" flipV="1">
            <a:off x="5482282" y="3099487"/>
            <a:ext cx="181232" cy="2566085"/>
          </a:xfrm>
          <a:prstGeom prst="curvedConnector3">
            <a:avLst>
              <a:gd name="adj1" fmla="val 212500"/>
            </a:avLst>
          </a:prstGeom>
          <a:ln w="127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783"/>
            <a:ext cx="10515600" cy="820208"/>
          </a:xfrm>
        </p:spPr>
        <p:txBody>
          <a:bodyPr/>
          <a:lstStyle/>
          <a:p>
            <a:r>
              <a:rPr lang="en-US" dirty="0" smtClean="0"/>
              <a:t>Instrumenting with </a:t>
            </a:r>
            <a:r>
              <a:rPr lang="en-US" dirty="0" err="1" smtClean="0"/>
              <a:t>pFlogger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555"/>
            <a:ext cx="5733081" cy="4602163"/>
          </a:xfrm>
        </p:spPr>
        <p:txBody>
          <a:bodyPr/>
          <a:lstStyle/>
          <a:p>
            <a:pPr algn="l"/>
            <a:r>
              <a:rPr lang="en-US" dirty="0" smtClean="0"/>
              <a:t>Easy and straightforward: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Initialization </a:t>
            </a:r>
            <a:r>
              <a:rPr lang="mr-IN" dirty="0" smtClean="0"/>
              <a:t>–</a:t>
            </a:r>
            <a:r>
              <a:rPr lang="en-US" dirty="0" smtClean="0"/>
              <a:t> near beginning of application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Declare logger in each component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Replace print/write statements</a:t>
            </a:r>
          </a:p>
          <a:p>
            <a:pPr marL="342900" indent="-342900" algn="l">
              <a:buFont typeface="Wingdings" charset="2"/>
              <a:buChar char="v"/>
            </a:pP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1415" y="2588217"/>
            <a:ext cx="582736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se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pFlogger</a:t>
            </a:r>
            <a:endParaRPr lang="en-US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all initialize(MPI_COMM_WORLD)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logging%load_file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(‘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my_config.yaml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2887" y="3035084"/>
            <a:ext cx="702331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se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pFlogger</a:t>
            </a:r>
            <a:endParaRPr lang="en-US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lass (Logger), pointer ::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</a:t>
            </a:r>
            <a:endParaRPr lang="en-US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logging%get_logger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(‘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full.name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8495" y="4799310"/>
            <a:ext cx="4786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my_Logger%info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(‘mass: %*’,m)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319" y="3649851"/>
            <a:ext cx="643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am_i_root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()) write(*,*)’mass: ‘,m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Curved Right Arrow 9"/>
          <p:cNvSpPr/>
          <p:nvPr/>
        </p:nvSpPr>
        <p:spPr>
          <a:xfrm rot="20507200">
            <a:off x="2888060" y="4350172"/>
            <a:ext cx="1472339" cy="11248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49589"/>
              </p:ext>
            </p:extLst>
          </p:nvPr>
        </p:nvGraphicFramePr>
        <p:xfrm>
          <a:off x="2130855" y="197817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113"/>
                <a:gridCol w="1581665"/>
                <a:gridCol w="1433383"/>
                <a:gridCol w="16338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GCC 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NAG 6.1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Simple text message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5.5x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15x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Message with scalar items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16x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Suppressed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message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0.004x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0.03x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0.15x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Split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parallel log message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1.1x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Shared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parallel log message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62307"/>
              </p:ext>
            </p:extLst>
          </p:nvPr>
        </p:nvGraphicFramePr>
        <p:xfrm>
          <a:off x="2087291" y="47638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  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dirty="0" err="1" smtClean="0"/>
                        <a:t>pflogger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Intel-17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218.6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250.3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Intel-17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735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797.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Gfortran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-7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178.3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198.3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3282" y="4344713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Build times of GEOS </a:t>
            </a:r>
            <a:r>
              <a:rPr lang="en-US" dirty="0" smtClean="0">
                <a:solidFill>
                  <a:schemeClr val="tx2"/>
                </a:solidFill>
              </a:rPr>
              <a:t>GCM  (Large Earth system model)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207" y="147494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Synthetic use case performance ratios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In progress,  </a:t>
            </a:r>
            <a:r>
              <a:rPr lang="en-US" dirty="0" smtClean="0"/>
              <a:t>but </a:t>
            </a:r>
            <a:r>
              <a:rPr lang="en-US" dirty="0" smtClean="0"/>
              <a:t>the gears at NASA turn </a:t>
            </a:r>
            <a:r>
              <a:rPr lang="en-US" dirty="0" smtClean="0"/>
              <a:t>slowly </a:t>
            </a:r>
            <a:r>
              <a:rPr lang="mr-IN" dirty="0" smtClean="0"/>
              <a:t>…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Can </a:t>
            </a:r>
            <a:r>
              <a:rPr lang="en-US" dirty="0" smtClean="0"/>
              <a:t>arrange for project license for groups that have NASA or other US gov’t </a:t>
            </a:r>
            <a:r>
              <a:rPr lang="en-US" dirty="0" smtClean="0"/>
              <a:t>affiliation.  </a:t>
            </a:r>
            <a:endParaRPr lang="en-US" dirty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Will </a:t>
            </a:r>
            <a:r>
              <a:rPr lang="en-US" dirty="0" smtClean="0"/>
              <a:t>otherwise collect email addresses from interested parties for when open source is </a:t>
            </a:r>
            <a:r>
              <a:rPr lang="en-US" dirty="0" smtClean="0"/>
              <a:t>achieved.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If interested, send me email  </a:t>
            </a:r>
            <a:r>
              <a:rPr lang="en-US" sz="3200" dirty="0" smtClean="0">
                <a:hlinkClick r:id="rId3"/>
              </a:rPr>
              <a:t>Tom.Clune@nasa.gov</a:t>
            </a:r>
            <a:endParaRPr lang="en-US" sz="32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v"/>
            </a:pPr>
            <a:r>
              <a:rPr lang="en-US" dirty="0" err="1" smtClean="0"/>
              <a:t>pFlogger</a:t>
            </a:r>
            <a:r>
              <a:rPr lang="en-US" dirty="0" smtClean="0"/>
              <a:t> appears ready for beta testing in HPC applications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Further </a:t>
            </a:r>
            <a:r>
              <a:rPr lang="en-US" dirty="0" smtClean="0"/>
              <a:t>optimizations needed for intensive use </a:t>
            </a:r>
            <a:r>
              <a:rPr lang="en-US" dirty="0" smtClean="0"/>
              <a:t>cases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Some tweaks to initialization interfaces are expected</a:t>
            </a: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Plan </a:t>
            </a:r>
            <a:r>
              <a:rPr lang="en-US" dirty="0" smtClean="0"/>
              <a:t>to integrate </a:t>
            </a:r>
            <a:r>
              <a:rPr lang="en-US" dirty="0" err="1" smtClean="0"/>
              <a:t>pFlogger</a:t>
            </a:r>
            <a:r>
              <a:rPr lang="en-US" dirty="0" smtClean="0"/>
              <a:t> into dev branch of GEOS in the </a:t>
            </a:r>
            <a:r>
              <a:rPr lang="en-US" dirty="0" smtClean="0"/>
              <a:t>near future</a:t>
            </a:r>
            <a:endParaRPr lang="en-US" dirty="0" smtClean="0"/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Full instrumentation will proceed on a longer time scale</a:t>
            </a:r>
          </a:p>
          <a:p>
            <a:pPr marL="342900" indent="-342900" algn="l">
              <a:buFont typeface="Wingdings" charset="2"/>
              <a:buChar char="v"/>
            </a:pP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Largest </a:t>
            </a:r>
            <a:r>
              <a:rPr lang="en-US" dirty="0" smtClean="0"/>
              <a:t>problem </a:t>
            </a:r>
            <a:r>
              <a:rPr lang="mr-IN" dirty="0" smtClean="0"/>
              <a:t>–</a:t>
            </a:r>
            <a:r>
              <a:rPr lang="en-US" dirty="0" smtClean="0"/>
              <a:t> too much </a:t>
            </a:r>
            <a:r>
              <a:rPr lang="en-US" dirty="0" smtClean="0"/>
              <a:t>flexibility!</a:t>
            </a: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NASA’s Modeling and Prediction Program for funding this work.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Use of text-base messages in HPC applications is typically undisciplined, leading to a chaotic hodgepodge that is of limited value to developers and users.      Logging frameworks can bring order to the chaos and significantly improve our ability to extract useful information.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Typical problems:</a:t>
            </a: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Important messages obscured by fountain of routine messages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Performance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User adds a print statement in an inner loop or across all processes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Anonymity </a:t>
            </a:r>
            <a:r>
              <a:rPr lang="mr-IN" dirty="0" smtClean="0"/>
              <a:t>–</a:t>
            </a:r>
            <a:r>
              <a:rPr lang="en-US" dirty="0" smtClean="0"/>
              <a:t> important message of unknown origin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Which process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Which software component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Loss of productivity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Recompile to activate low-level debug diagnostics</a:t>
            </a:r>
            <a:endParaRPr lang="en-US" dirty="0" smtClean="0"/>
          </a:p>
          <a:p>
            <a:pPr marL="342900" indent="-342900" algn="r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V. </a:t>
            </a:r>
            <a:r>
              <a:rPr lang="en-US" dirty="0" err="1"/>
              <a:t>S</a:t>
            </a:r>
            <a:r>
              <a:rPr lang="en-US" dirty="0" err="1" smtClean="0"/>
              <a:t>ajip</a:t>
            </a:r>
            <a:r>
              <a:rPr lang="en-US" dirty="0"/>
              <a:t>,   “logging -- logging facility for Python”,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docs.python.org/2/library/logging.html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defense of the PRINT statement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PRINT is very versatile: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Arbitrary number </a:t>
            </a:r>
            <a:r>
              <a:rPr lang="en-US" i="1" dirty="0" smtClean="0"/>
              <a:t>and</a:t>
            </a:r>
            <a:r>
              <a:rPr lang="en-US" dirty="0" smtClean="0"/>
              <a:t> type of items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Convenient default (*) formatting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Flexible edit descriptors that allow for precision formatting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But </a:t>
            </a:r>
            <a:r>
              <a:rPr lang="mr-IN" dirty="0" smtClean="0"/>
              <a:t>…</a:t>
            </a:r>
            <a:r>
              <a:rPr lang="en-US" dirty="0" smtClean="0"/>
              <a:t> most of this versatility is frozen at </a:t>
            </a:r>
            <a:r>
              <a:rPr lang="en-US" u="sng" dirty="0" smtClean="0"/>
              <a:t>compile time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OTOH, very difficult to emulate the versatility in a procedure interface.</a:t>
            </a:r>
          </a:p>
          <a:p>
            <a:pPr algn="l"/>
            <a:endParaRPr lang="en-US" dirty="0"/>
          </a:p>
          <a:p>
            <a:pPr algn="r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0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only we could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Route warnings and errors to prominent </a:t>
            </a:r>
            <a:r>
              <a:rPr lang="en-US" dirty="0" smtClean="0"/>
              <a:t>location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And profiler data and </a:t>
            </a:r>
            <a:r>
              <a:rPr lang="mr-IN" dirty="0" smtClean="0"/>
              <a:t>…</a:t>
            </a: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Suppress low severity (”debugging”) messages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Suppress </a:t>
            </a:r>
            <a:r>
              <a:rPr lang="en-US" dirty="0" smtClean="0"/>
              <a:t>duplicate </a:t>
            </a:r>
            <a:r>
              <a:rPr lang="en-US" dirty="0" smtClean="0"/>
              <a:t>messages </a:t>
            </a:r>
            <a:r>
              <a:rPr lang="en-US" dirty="0" smtClean="0"/>
              <a:t>on sibling </a:t>
            </a:r>
            <a:r>
              <a:rPr lang="en-US" dirty="0" smtClean="0"/>
              <a:t>processes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Annotate messages with: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Time stamp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Process rank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Software component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Other a</a:t>
            </a:r>
            <a:r>
              <a:rPr lang="en-US" dirty="0" smtClean="0"/>
              <a:t>pplication-specific </a:t>
            </a:r>
            <a:r>
              <a:rPr lang="en-US" dirty="0" smtClean="0"/>
              <a:t>metadata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mr-IN" dirty="0" smtClean="0"/>
              <a:t>…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b="1" u="sng" dirty="0" smtClean="0"/>
              <a:t>And </a:t>
            </a:r>
            <a:r>
              <a:rPr lang="mr-IN" b="1" u="sng" dirty="0" smtClean="0"/>
              <a:t>…</a:t>
            </a:r>
            <a:r>
              <a:rPr lang="en-US" b="1" u="sng" dirty="0" smtClean="0"/>
              <a:t> do all of this dynamically at run time (without recompilation)</a:t>
            </a:r>
          </a:p>
        </p:txBody>
      </p:sp>
    </p:spTree>
    <p:extLst>
      <p:ext uri="{BB962C8B-B14F-4D97-AF65-F5344CB8AC3E}">
        <p14:creationId xmlns:p14="http://schemas.microsoft.com/office/powerpoint/2010/main" val="7404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Logging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The main classes: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b="1" dirty="0" err="1" smtClean="0"/>
              <a:t>LogRecord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encapsulates a message and its context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Severity is </a:t>
            </a:r>
            <a:r>
              <a:rPr lang="en-US" dirty="0" smtClean="0"/>
              <a:t>determined statically </a:t>
            </a:r>
            <a:r>
              <a:rPr lang="en-US" dirty="0" smtClean="0"/>
              <a:t>(in source code)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b="1" dirty="0" smtClean="0"/>
              <a:t>Handler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represents different </a:t>
            </a:r>
            <a:r>
              <a:rPr lang="en-US" i="1" dirty="0" smtClean="0"/>
              <a:t>audiences</a:t>
            </a:r>
            <a:r>
              <a:rPr lang="en-US" dirty="0" smtClean="0"/>
              <a:t> for messages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Generalization of a file: could be console, email, SMS, </a:t>
            </a:r>
            <a:r>
              <a:rPr lang="mr-IN" dirty="0" smtClean="0"/>
              <a:t>…</a:t>
            </a:r>
            <a:endParaRPr lang="en-US" dirty="0" smtClean="0"/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Has a run-time </a:t>
            </a:r>
            <a:r>
              <a:rPr lang="en-US" dirty="0" err="1" smtClean="0"/>
              <a:t>severit</a:t>
            </a:r>
            <a:r>
              <a:rPr lang="en-US" dirty="0" smtClean="0"/>
              <a:t> level threshold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b="1" dirty="0"/>
              <a:t>Logger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represents different </a:t>
            </a:r>
            <a:r>
              <a:rPr lang="en-US" i="1" dirty="0" smtClean="0"/>
              <a:t>creators</a:t>
            </a:r>
            <a:r>
              <a:rPr lang="en-US" dirty="0" smtClean="0"/>
              <a:t> of messages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Typically one per software component/library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Each has a run-time severity threshold 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Has a list of associated Handler objects</a:t>
            </a:r>
          </a:p>
          <a:p>
            <a:pPr marL="994410" lvl="2" indent="-342900" algn="l">
              <a:buFont typeface="Wingdings" charset="2"/>
              <a:buChar char="v"/>
            </a:pPr>
            <a:r>
              <a:rPr lang="en-US" dirty="0" smtClean="0"/>
              <a:t>Also routes messages through ancestor Loggers’ handlers.</a:t>
            </a:r>
          </a:p>
          <a:p>
            <a:pPr marL="617220" lvl="1" indent="-342900" algn="l">
              <a:buFont typeface="Wingdings" charset="2"/>
              <a:buChar char="v"/>
            </a:pPr>
            <a:endParaRPr lang="en-US" dirty="0" smtClean="0"/>
          </a:p>
          <a:p>
            <a:pPr algn="l"/>
            <a:r>
              <a:rPr lang="en-US" dirty="0" smtClean="0"/>
              <a:t>Other important classes: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b="1" dirty="0" err="1" smtClean="0"/>
              <a:t>LoggerManager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container of Logger objects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b="1" dirty="0" smtClean="0"/>
              <a:t>Formatter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used by Handler objects to annotate messages (uses dictionary)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b="1" dirty="0" smtClean="0"/>
              <a:t>Filter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Selectively suppress messages in Loggers and Handlers</a:t>
            </a:r>
          </a:p>
          <a:p>
            <a:pPr marL="617220" lvl="1" indent="-342900" algn="l">
              <a:buFont typeface="Wingdings" charset="2"/>
              <a:buChar char="v"/>
            </a:pP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8736228" y="2088292"/>
            <a:ext cx="1725826" cy="2960134"/>
            <a:chOff x="5371072" y="1594022"/>
            <a:chExt cx="1725826" cy="2960134"/>
          </a:xfrm>
        </p:grpSpPr>
        <p:sp>
          <p:nvSpPr>
            <p:cNvPr id="5" name="TextBox 4"/>
            <p:cNvSpPr txBox="1"/>
            <p:nvPr/>
          </p:nvSpPr>
          <p:spPr>
            <a:xfrm>
              <a:off x="5371072" y="1594022"/>
              <a:ext cx="1705232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10  DEBUG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71072" y="2112182"/>
              <a:ext cx="172582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20  INFO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1072" y="2630342"/>
              <a:ext cx="172170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30  WARNING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1072" y="3148502"/>
              <a:ext cx="172170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40  ERROR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1072" y="3666662"/>
              <a:ext cx="172170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50  CRITICAL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71072" y="4184824"/>
              <a:ext cx="17217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0    NOTSET*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86800" y="1544595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Severity Levels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Translation of Python 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Wanted something like this for a long time </a:t>
            </a:r>
            <a:r>
              <a:rPr lang="mr-IN" dirty="0" smtClean="0"/>
              <a:t>…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Enabled </a:t>
            </a:r>
            <a:r>
              <a:rPr lang="en-US" dirty="0" smtClean="0"/>
              <a:t>by two </a:t>
            </a:r>
            <a:r>
              <a:rPr lang="en-US" dirty="0" smtClean="0"/>
              <a:t>technologies</a:t>
            </a:r>
            <a:r>
              <a:rPr lang="en-US" dirty="0" smtClean="0"/>
              <a:t>:</a:t>
            </a:r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Arrival of </a:t>
            </a:r>
            <a:r>
              <a:rPr lang="en-US" u="sng" dirty="0" smtClean="0"/>
              <a:t>robust</a:t>
            </a:r>
            <a:r>
              <a:rPr lang="en-US" dirty="0" smtClean="0"/>
              <a:t> object-oriented capabilities in Fortran compilers</a:t>
            </a:r>
          </a:p>
          <a:p>
            <a:pPr marL="994410" lvl="2" indent="-342900" algn="l">
              <a:buFont typeface="Wingdings" charset="2"/>
              <a:buChar char="v"/>
            </a:pPr>
            <a:r>
              <a:rPr lang="en-US" dirty="0" smtClean="0"/>
              <a:t>But still have several compiler-specific workarounds </a:t>
            </a:r>
            <a:r>
              <a:rPr lang="mr-IN" dirty="0" smtClean="0"/>
              <a:t>…</a:t>
            </a:r>
            <a:endParaRPr lang="en-US" dirty="0" smtClean="0"/>
          </a:p>
          <a:p>
            <a:pPr marL="617220" lvl="1" indent="-342900" algn="l">
              <a:buFont typeface="Wingdings" charset="2"/>
              <a:buChar char="v"/>
            </a:pPr>
            <a:r>
              <a:rPr lang="en-US" dirty="0" smtClean="0"/>
              <a:t>Internally developed FTL (poor-man analog of C++ STL)</a:t>
            </a:r>
          </a:p>
          <a:p>
            <a:pPr marL="994410" lvl="2" indent="-342900" algn="l">
              <a:buFont typeface="Wingdings" charset="2"/>
              <a:buChar char="v"/>
            </a:pPr>
            <a:r>
              <a:rPr lang="en-US" dirty="0" smtClean="0"/>
              <a:t>Substantially reduces effort to </a:t>
            </a:r>
            <a:r>
              <a:rPr lang="en-US" dirty="0" smtClean="0"/>
              <a:t>define/use vectors </a:t>
            </a:r>
            <a:r>
              <a:rPr lang="en-US" dirty="0" smtClean="0"/>
              <a:t>and </a:t>
            </a:r>
            <a:r>
              <a:rPr lang="en-US" dirty="0" smtClean="0"/>
              <a:t>dictionaries from Fortran</a:t>
            </a:r>
          </a:p>
          <a:p>
            <a:pPr marL="994410" lvl="2" indent="-342900" algn="l">
              <a:buFont typeface="Wingdings" charset="2"/>
              <a:buChar char="v"/>
            </a:pPr>
            <a:r>
              <a:rPr lang="en-US" dirty="0" smtClean="0"/>
              <a:t>In process of being released as open source (more on this later)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Alternative </a:t>
            </a:r>
            <a:r>
              <a:rPr lang="en-US" dirty="0" smtClean="0"/>
              <a:t>approach:   </a:t>
            </a:r>
            <a:r>
              <a:rPr lang="en-US" dirty="0" smtClean="0"/>
              <a:t>Provide Fortran wrappers to </a:t>
            </a:r>
            <a:r>
              <a:rPr lang="en-US" dirty="0" smtClean="0"/>
              <a:t>Python logger.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Logger (via YAML)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77" y="1408670"/>
            <a:ext cx="6506986" cy="4852645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formatters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basic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Formatter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format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:'%(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name)a~: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levelName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)a~: %(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message)a'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column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Formatter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'(%(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)i3.3,%(j)i3.3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): %(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levelName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)’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handlers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console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streamhandler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formatter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basic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unit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OUTPUT_UNIT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WARNING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warnings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FileHandler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warnings.log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WARNING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formatter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basic</a:t>
            </a:r>
          </a:p>
          <a:p>
            <a:pPr algn="l">
              <a:spcBef>
                <a:spcPts val="0"/>
              </a:spcBef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390" y="1408670"/>
            <a:ext cx="4792362" cy="4852645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root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handlers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[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console,warnings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algn="l">
              <a:spcBef>
                <a:spcPts val="0"/>
              </a:spcBef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loggers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INFO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main.A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WARNING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main.B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INFO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3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093" y="2187146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9795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7182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Atmos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8390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Ocean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7951" y="446333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0234" y="446333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8292" y="1470454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Loggers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73793" y="2014148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565556" y="2734962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281351" y="4291913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5" idx="2"/>
          </p:cNvCxnSpPr>
          <p:nvPr/>
        </p:nvCxnSpPr>
        <p:spPr>
          <a:xfrm flipV="1">
            <a:off x="4133336" y="2248927"/>
            <a:ext cx="2440457" cy="29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37" idx="2"/>
          </p:cNvCxnSpPr>
          <p:nvPr/>
        </p:nvCxnSpPr>
        <p:spPr>
          <a:xfrm>
            <a:off x="4133336" y="2539314"/>
            <a:ext cx="2432220" cy="4304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38" idx="2"/>
          </p:cNvCxnSpPr>
          <p:nvPr/>
        </p:nvCxnSpPr>
        <p:spPr>
          <a:xfrm flipV="1">
            <a:off x="4969477" y="4526692"/>
            <a:ext cx="1311874" cy="28881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98108" y="5202194"/>
            <a:ext cx="17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79956" y="4341340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05352" y="2763794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INFO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21826" y="2063578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ERROR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7266" y="2253048"/>
            <a:ext cx="2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94357" y="3389870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7069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</a:t>
            </a:r>
            <a:r>
              <a:rPr lang="en-US" smtClean="0"/>
              <a:t>a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093" y="2187146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9795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7182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Atmos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8390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Ocean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7951" y="446902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0234" y="447314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8292" y="1470454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Loggers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73793" y="2014148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565556" y="2734962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281351" y="4291913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5" idx="2"/>
          </p:cNvCxnSpPr>
          <p:nvPr/>
        </p:nvCxnSpPr>
        <p:spPr>
          <a:xfrm flipV="1">
            <a:off x="4133336" y="2248927"/>
            <a:ext cx="2440457" cy="29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37" idx="2"/>
          </p:cNvCxnSpPr>
          <p:nvPr/>
        </p:nvCxnSpPr>
        <p:spPr>
          <a:xfrm>
            <a:off x="4133336" y="2539314"/>
            <a:ext cx="2432220" cy="4304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38" idx="2"/>
          </p:cNvCxnSpPr>
          <p:nvPr/>
        </p:nvCxnSpPr>
        <p:spPr>
          <a:xfrm flipV="1">
            <a:off x="4969477" y="4526692"/>
            <a:ext cx="1311874" cy="2986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9601" y="5486597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</a:t>
            </a:r>
            <a:r>
              <a:rPr lang="en-US" b="1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debug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3" name="Curved Connector 72"/>
          <p:cNvCxnSpPr>
            <a:stCxn id="71" idx="1"/>
            <a:endCxn id="30" idx="2"/>
          </p:cNvCxnSpPr>
          <p:nvPr/>
        </p:nvCxnSpPr>
        <p:spPr>
          <a:xfrm rot="10800000">
            <a:off x="4289857" y="5177481"/>
            <a:ext cx="769745" cy="493783"/>
          </a:xfrm>
          <a:prstGeom prst="curvedConnector2">
            <a:avLst/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0" idx="0"/>
            <a:endCxn id="38" idx="1"/>
          </p:cNvCxnSpPr>
          <p:nvPr/>
        </p:nvCxnSpPr>
        <p:spPr>
          <a:xfrm rot="5400000" flipH="1" flipV="1">
            <a:off x="5482282" y="3099487"/>
            <a:ext cx="181232" cy="2566085"/>
          </a:xfrm>
          <a:prstGeom prst="curvedConnector3">
            <a:avLst>
              <a:gd name="adj1" fmla="val 164772"/>
            </a:avLst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8486" y="5350475"/>
            <a:ext cx="17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9956" y="4341340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5352" y="2763794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INFO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1826" y="2063578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ERROR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6" y="2253048"/>
            <a:ext cx="2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4" name="Curved Connector 23"/>
          <p:cNvCxnSpPr>
            <a:stCxn id="30" idx="0"/>
            <a:endCxn id="27" idx="2"/>
          </p:cNvCxnSpPr>
          <p:nvPr/>
        </p:nvCxnSpPr>
        <p:spPr>
          <a:xfrm rot="16200000" flipV="1">
            <a:off x="3657088" y="3840377"/>
            <a:ext cx="432485" cy="83305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7" idx="0"/>
            <a:endCxn id="4" idx="2"/>
          </p:cNvCxnSpPr>
          <p:nvPr/>
        </p:nvCxnSpPr>
        <p:spPr>
          <a:xfrm rot="16200000" flipV="1">
            <a:off x="3232838" y="3112358"/>
            <a:ext cx="444844" cy="308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" idx="3"/>
          </p:cNvCxnSpPr>
          <p:nvPr/>
        </p:nvCxnSpPr>
        <p:spPr>
          <a:xfrm flipV="1">
            <a:off x="4133336" y="1503336"/>
            <a:ext cx="1105091" cy="1035978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3925" y="1239864"/>
            <a:ext cx="58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?</a:t>
            </a:r>
            <a:endParaRPr 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093" y="2187146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9795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7182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Atmos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8390" y="333632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Ocean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7951" y="4469027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10234" y="4473145"/>
            <a:ext cx="1359243" cy="7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Atmos.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8292" y="1470454"/>
            <a:ext cx="276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Loggers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73793" y="2014148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565556" y="2734962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281351" y="4291913"/>
            <a:ext cx="1149179" cy="46955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5" idx="2"/>
          </p:cNvCxnSpPr>
          <p:nvPr/>
        </p:nvCxnSpPr>
        <p:spPr>
          <a:xfrm flipV="1">
            <a:off x="4133336" y="2248927"/>
            <a:ext cx="2440457" cy="29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37" idx="2"/>
          </p:cNvCxnSpPr>
          <p:nvPr/>
        </p:nvCxnSpPr>
        <p:spPr>
          <a:xfrm>
            <a:off x="4133336" y="2539314"/>
            <a:ext cx="2432220" cy="4304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38" idx="2"/>
          </p:cNvCxnSpPr>
          <p:nvPr/>
        </p:nvCxnSpPr>
        <p:spPr>
          <a:xfrm flipV="1">
            <a:off x="4969477" y="4526692"/>
            <a:ext cx="1311874" cy="2986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9601" y="5486597"/>
            <a:ext cx="59653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call </a:t>
            </a:r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myLogger%info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(“I: %i0, J: %i0”,i,j) 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3" name="Curved Connector 72"/>
          <p:cNvCxnSpPr>
            <a:stCxn id="71" idx="1"/>
            <a:endCxn id="30" idx="2"/>
          </p:cNvCxnSpPr>
          <p:nvPr/>
        </p:nvCxnSpPr>
        <p:spPr>
          <a:xfrm rot="10800000">
            <a:off x="4289857" y="5177481"/>
            <a:ext cx="769745" cy="493783"/>
          </a:xfrm>
          <a:prstGeom prst="curvedConnector2">
            <a:avLst/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0" idx="0"/>
            <a:endCxn id="27" idx="2"/>
          </p:cNvCxnSpPr>
          <p:nvPr/>
        </p:nvCxnSpPr>
        <p:spPr>
          <a:xfrm rot="16200000" flipV="1">
            <a:off x="3657088" y="3840377"/>
            <a:ext cx="432485" cy="833052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0"/>
            <a:endCxn id="4" idx="2"/>
          </p:cNvCxnSpPr>
          <p:nvPr/>
        </p:nvCxnSpPr>
        <p:spPr>
          <a:xfrm rot="16200000" flipV="1">
            <a:off x="3232838" y="3112358"/>
            <a:ext cx="444844" cy="3089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37" idx="3"/>
          </p:cNvCxnSpPr>
          <p:nvPr/>
        </p:nvCxnSpPr>
        <p:spPr>
          <a:xfrm>
            <a:off x="4133336" y="2539314"/>
            <a:ext cx="3006810" cy="665205"/>
          </a:xfrm>
          <a:prstGeom prst="curvedConnector4">
            <a:avLst>
              <a:gd name="adj1" fmla="val 57705"/>
              <a:gd name="adj2" fmla="val 136223"/>
            </a:avLst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3264" y="5511113"/>
            <a:ext cx="17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79956" y="4341340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DEBUG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05352" y="2763794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INFO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21826" y="2063578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ERROR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7266" y="2253048"/>
            <a:ext cx="2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Level: WARNING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1380</Words>
  <Application>Microsoft Macintosh PowerPoint</Application>
  <PresentationFormat>Widescreen</PresentationFormat>
  <Paragraphs>350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Regular</vt:lpstr>
      <vt:lpstr>Calibri</vt:lpstr>
      <vt:lpstr>Courier</vt:lpstr>
      <vt:lpstr>Mangal</vt:lpstr>
      <vt:lpstr>Wingdings</vt:lpstr>
      <vt:lpstr>Arial</vt:lpstr>
      <vt:lpstr>Office Theme</vt:lpstr>
      <vt:lpstr>pFlogger:  The Parallel Fortran Logging Utility</vt:lpstr>
      <vt:lpstr>POSITION</vt:lpstr>
      <vt:lpstr>If only we could …</vt:lpstr>
      <vt:lpstr>The Python Logging Framework</vt:lpstr>
      <vt:lpstr>Fortran Translation of Python Logger</vt:lpstr>
      <vt:lpstr>Configuring Logger (via YAML)</vt:lpstr>
      <vt:lpstr>Life of a Message</vt:lpstr>
      <vt:lpstr>Life of a Message</vt:lpstr>
      <vt:lpstr>Life of a Message</vt:lpstr>
      <vt:lpstr>Life of a Message</vt:lpstr>
      <vt:lpstr>Extensions for MPI Use</vt:lpstr>
      <vt:lpstr>Advanced Capabilities</vt:lpstr>
      <vt:lpstr>Life of a Message:  MPI</vt:lpstr>
      <vt:lpstr>Life of a Message:  MPI</vt:lpstr>
      <vt:lpstr>Instrumenting with pFlogger</vt:lpstr>
      <vt:lpstr>Benchmarks</vt:lpstr>
      <vt:lpstr>Open Source?</vt:lpstr>
      <vt:lpstr>Summary</vt:lpstr>
      <vt:lpstr>Thanks to …</vt:lpstr>
      <vt:lpstr>References</vt:lpstr>
      <vt:lpstr>In defense of the PRINT statement …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Spangler</dc:creator>
  <cp:lastModifiedBy>GMAO Administrator</cp:lastModifiedBy>
  <cp:revision>102</cp:revision>
  <dcterms:created xsi:type="dcterms:W3CDTF">2017-09-25T14:06:05Z</dcterms:created>
  <dcterms:modified xsi:type="dcterms:W3CDTF">2017-11-12T22:53:22Z</dcterms:modified>
</cp:coreProperties>
</file>