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92" autoAdjust="0"/>
    <p:restoredTop sz="94660"/>
  </p:normalViewPr>
  <p:slideViewPr>
    <p:cSldViewPr>
      <p:cViewPr>
        <p:scale>
          <a:sx n="50" d="100"/>
          <a:sy n="50" d="100"/>
        </p:scale>
        <p:origin x="-402" y="-91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5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5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6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4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7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5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9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9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1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5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4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4" y="2009142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7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58F1-0B21-4B98-9DD3-6ACCF5F40B5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0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0080" y="2118360"/>
            <a:ext cx="11521440" cy="6187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" y="45720"/>
            <a:ext cx="1600200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45720"/>
            <a:ext cx="1600200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45720"/>
            <a:ext cx="1600200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54640" y="45720"/>
            <a:ext cx="1600200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280160" y="1539240"/>
            <a:ext cx="2667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333750" y="1539240"/>
            <a:ext cx="2667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5467350" y="1540329"/>
            <a:ext cx="2667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11123743" y="1540329"/>
            <a:ext cx="2667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066800" y="2590800"/>
            <a:ext cx="10744200" cy="16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Arbitration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66800" y="4572000"/>
            <a:ext cx="10744200" cy="16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Queues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028700" y="6438900"/>
            <a:ext cx="10744200" cy="16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Scheduler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28800" y="8458200"/>
            <a:ext cx="114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8458200"/>
            <a:ext cx="114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9200" y="8458200"/>
            <a:ext cx="114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57400" y="-170688"/>
            <a:ext cx="15087600" cy="11219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672243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662844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F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7762961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G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8796444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H</a:t>
            </a:r>
          </a:p>
        </p:txBody>
      </p:sp>
      <p:sp>
        <p:nvSpPr>
          <p:cNvPr id="62" name="Left Brace 61"/>
          <p:cNvSpPr/>
          <p:nvPr/>
        </p:nvSpPr>
        <p:spPr>
          <a:xfrm>
            <a:off x="838200" y="625371"/>
            <a:ext cx="503000" cy="28956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  <p:sp>
        <p:nvSpPr>
          <p:cNvPr id="63" name="Left Brace 62"/>
          <p:cNvSpPr/>
          <p:nvPr/>
        </p:nvSpPr>
        <p:spPr>
          <a:xfrm>
            <a:off x="1646328" y="4648200"/>
            <a:ext cx="503000" cy="155344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29282" y="1631000"/>
            <a:ext cx="949531" cy="861762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en-US" dirty="0" smtClean="0"/>
              <a:t>Data </a:t>
            </a:r>
            <a:endParaRPr lang="en-US" dirty="0" smtClean="0"/>
          </a:p>
          <a:p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18090" y="4973231"/>
            <a:ext cx="1008137" cy="861762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en-US" dirty="0" smtClean="0"/>
              <a:t>Parity </a:t>
            </a:r>
            <a:endParaRPr lang="en-US" dirty="0" smtClean="0"/>
          </a:p>
          <a:p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19856" y="-170688"/>
            <a:ext cx="7424717" cy="615541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en-US" sz="3400" u="sng" dirty="0"/>
              <a:t>Coded Memory Design </a:t>
            </a:r>
            <a:r>
              <a:rPr lang="en-US" sz="3400" u="sng" dirty="0" smtClean="0"/>
              <a:t>#3 – 8 banks</a:t>
            </a:r>
            <a:endParaRPr lang="en-US" sz="3400" u="sng" dirty="0"/>
          </a:p>
        </p:txBody>
      </p:sp>
      <p:sp>
        <p:nvSpPr>
          <p:cNvPr id="52" name="Rounded Rectangle 51"/>
          <p:cNvSpPr/>
          <p:nvPr/>
        </p:nvSpPr>
        <p:spPr bwMode="auto">
          <a:xfrm>
            <a:off x="1520456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2511057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611174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4644657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520458" y="1868537"/>
            <a:ext cx="754741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a1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511057" y="1882885"/>
            <a:ext cx="756556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b1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611174" y="1882885"/>
            <a:ext cx="754743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c1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644656" y="1897232"/>
            <a:ext cx="754744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d1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672244" y="1891558"/>
            <a:ext cx="754743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e1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662844" y="1905905"/>
            <a:ext cx="756556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f1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7761147" y="1905905"/>
            <a:ext cx="754743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g1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8794628" y="1920252"/>
            <a:ext cx="756560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h1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2585779" y="4648200"/>
            <a:ext cx="1109462" cy="552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 smtClean="0"/>
              <a:t>a1+b1+c1</a:t>
            </a:r>
            <a:endParaRPr lang="en-US" sz="1400" dirty="0"/>
          </a:p>
        </p:txBody>
      </p:sp>
      <p:sp>
        <p:nvSpPr>
          <p:cNvPr id="85" name="Rounded Rectangle 84"/>
          <p:cNvSpPr/>
          <p:nvPr/>
        </p:nvSpPr>
        <p:spPr>
          <a:xfrm>
            <a:off x="3967559" y="4659038"/>
            <a:ext cx="1112130" cy="552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 smtClean="0"/>
              <a:t>d1+e1+f1</a:t>
            </a:r>
            <a:endParaRPr lang="en-US" sz="1400" dirty="0"/>
          </a:p>
        </p:txBody>
      </p:sp>
      <p:sp>
        <p:nvSpPr>
          <p:cNvPr id="86" name="Rounded Rectangle 85"/>
          <p:cNvSpPr/>
          <p:nvPr/>
        </p:nvSpPr>
        <p:spPr>
          <a:xfrm>
            <a:off x="5377291" y="4669876"/>
            <a:ext cx="1109465" cy="531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 smtClean="0"/>
              <a:t>g1+h1</a:t>
            </a:r>
            <a:endParaRPr lang="en-US" sz="1400" dirty="0"/>
          </a:p>
        </p:txBody>
      </p:sp>
      <p:sp>
        <p:nvSpPr>
          <p:cNvPr id="89" name="Rounded Rectangle 88"/>
          <p:cNvSpPr/>
          <p:nvPr/>
        </p:nvSpPr>
        <p:spPr>
          <a:xfrm>
            <a:off x="6802086" y="4648200"/>
            <a:ext cx="1109466" cy="531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 smtClean="0"/>
              <a:t>a1+d1+g1</a:t>
            </a:r>
            <a:endParaRPr lang="en-US" sz="1400" dirty="0"/>
          </a:p>
        </p:txBody>
      </p:sp>
      <p:sp>
        <p:nvSpPr>
          <p:cNvPr id="94" name="Rounded Rectangle 93"/>
          <p:cNvSpPr/>
          <p:nvPr/>
        </p:nvSpPr>
        <p:spPr>
          <a:xfrm>
            <a:off x="8207043" y="4648200"/>
            <a:ext cx="1109465" cy="531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 smtClean="0"/>
              <a:t>b1+e1+h1</a:t>
            </a:r>
            <a:endParaRPr lang="en-US" sz="1400" dirty="0"/>
          </a:p>
        </p:txBody>
      </p:sp>
      <p:sp>
        <p:nvSpPr>
          <p:cNvPr id="169" name="Rounded Rectangle 168"/>
          <p:cNvSpPr/>
          <p:nvPr/>
        </p:nvSpPr>
        <p:spPr>
          <a:xfrm>
            <a:off x="4759539" y="5648934"/>
            <a:ext cx="1109462" cy="552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 smtClean="0"/>
              <a:t>a1+e1</a:t>
            </a:r>
            <a:endParaRPr lang="en-US" sz="1400" dirty="0"/>
          </a:p>
        </p:txBody>
      </p:sp>
      <p:sp>
        <p:nvSpPr>
          <p:cNvPr id="170" name="Rounded Rectangle 169"/>
          <p:cNvSpPr/>
          <p:nvPr/>
        </p:nvSpPr>
        <p:spPr>
          <a:xfrm>
            <a:off x="6187919" y="5648934"/>
            <a:ext cx="1112130" cy="552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 smtClean="0"/>
              <a:t>b1+f1+g1</a:t>
            </a:r>
            <a:endParaRPr lang="en-US" sz="1400" dirty="0"/>
          </a:p>
        </p:txBody>
      </p:sp>
      <p:sp>
        <p:nvSpPr>
          <p:cNvPr id="172" name="Rounded Rectangle 171"/>
          <p:cNvSpPr/>
          <p:nvPr/>
        </p:nvSpPr>
        <p:spPr>
          <a:xfrm>
            <a:off x="7582878" y="5659772"/>
            <a:ext cx="1109466" cy="531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 smtClean="0"/>
              <a:t>c1+d1</a:t>
            </a:r>
            <a:r>
              <a:rPr lang="en-US" sz="1400" dirty="0" smtClean="0"/>
              <a:t>+h1</a:t>
            </a:r>
            <a:endParaRPr lang="en-US" sz="1400" dirty="0" smtClean="0"/>
          </a:p>
        </p:txBody>
      </p:sp>
      <p:sp>
        <p:nvSpPr>
          <p:cNvPr id="173" name="Rounded Rectangle 172"/>
          <p:cNvSpPr/>
          <p:nvPr/>
        </p:nvSpPr>
        <p:spPr>
          <a:xfrm>
            <a:off x="3360015" y="5648934"/>
            <a:ext cx="1109465" cy="531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 smtClean="0"/>
              <a:t>c1+f1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18959" y="6934200"/>
                <a:ext cx="9887769" cy="1408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Fraction of coded region per bank = </a:t>
                </a:r>
                <a:r>
                  <a:rPr lang="el-GR" b="1" dirty="0" smtClean="0"/>
                  <a:t>α</a:t>
                </a:r>
                <a:endParaRPr lang="en-US" b="1" dirty="0" smtClean="0"/>
              </a:p>
              <a:p>
                <a:r>
                  <a:rPr lang="en-US" b="1" dirty="0" smtClean="0"/>
                  <a:t>Total overhead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𝟗</m:t>
                        </m:r>
                        <m:r>
                          <a:rPr lang="en-US" b="1" i="1" smtClean="0">
                            <a:latin typeface="Cambria Math"/>
                          </a:rPr>
                          <m:t> ×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l-GR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b="1" dirty="0" smtClean="0"/>
                  <a:t> = </a:t>
                </a:r>
                <a:r>
                  <a:rPr lang="en-US" b="1" dirty="0" smtClean="0"/>
                  <a:t> 1.125</a:t>
                </a:r>
                <a:r>
                  <a:rPr lang="el-GR" b="1" dirty="0" smtClean="0"/>
                  <a:t>α</a:t>
                </a:r>
                <a:endParaRPr lang="en-US" b="1" dirty="0" smtClean="0"/>
              </a:p>
              <a:p>
                <a:r>
                  <a:rPr lang="en-US" b="1" dirty="0" smtClean="0"/>
                  <a:t>Can serve any </a:t>
                </a:r>
                <a:r>
                  <a:rPr lang="en-US" b="1" dirty="0" smtClean="0"/>
                  <a:t>4 </a:t>
                </a:r>
                <a:r>
                  <a:rPr lang="en-US" b="1" dirty="0" smtClean="0"/>
                  <a:t>read requests ( in worst case) to one region.</a:t>
                </a:r>
                <a:endParaRPr lang="en-US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59" y="6934200"/>
                <a:ext cx="9887769" cy="1408462"/>
              </a:xfrm>
              <a:prstGeom prst="rect">
                <a:avLst/>
              </a:prstGeom>
              <a:blipFill rotWithShape="1">
                <a:blip r:embed="rId2"/>
                <a:stretch>
                  <a:fillRect l="-1048" t="-3030" b="-9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49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990600"/>
            <a:ext cx="1600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2590800"/>
            <a:ext cx="1600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4191000"/>
            <a:ext cx="1600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5973" y="7696200"/>
            <a:ext cx="1600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9400" y="457200"/>
            <a:ext cx="6934200" cy="891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rot="5400000">
            <a:off x="-381000" y="4343400"/>
            <a:ext cx="8382000" cy="1066800"/>
          </a:xfrm>
          <a:prstGeom prst="trapezoid">
            <a:avLst>
              <a:gd name="adj" fmla="val 10876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Core Arbitration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57800" y="1981200"/>
            <a:ext cx="1219200" cy="609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857501"/>
            <a:ext cx="1219200" cy="609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3733801"/>
            <a:ext cx="1219200" cy="609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4610102"/>
            <a:ext cx="1219200" cy="609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57800" y="7086599"/>
            <a:ext cx="1219200" cy="609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57800" y="5448298"/>
            <a:ext cx="1219200" cy="609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57800" y="6324599"/>
            <a:ext cx="1219200" cy="609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flipH="1">
            <a:off x="335973" y="201818"/>
            <a:ext cx="22402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Cores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 flipV="1">
            <a:off x="4343401" y="2286000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343400" y="3127664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343399" y="4038601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343398" y="4921829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336471" y="5739243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343401" y="6615544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336470" y="7398326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91400" y="990600"/>
            <a:ext cx="1600200" cy="7543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Scheduler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flipH="1">
            <a:off x="10134600" y="1239982"/>
            <a:ext cx="22402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Banks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0591800" y="1981200"/>
            <a:ext cx="1219200" cy="6096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0591800" y="2857501"/>
            <a:ext cx="1219200" cy="6096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0591800" y="3733801"/>
            <a:ext cx="1219200" cy="6096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591800" y="4610102"/>
            <a:ext cx="1219200" cy="6096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591800" y="7086599"/>
            <a:ext cx="1219200" cy="6096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#M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0591800" y="5448298"/>
            <a:ext cx="1219200" cy="6096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591800" y="6324599"/>
            <a:ext cx="1219200" cy="6096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flipH="1">
            <a:off x="5029200" y="1371600"/>
            <a:ext cx="22402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Bank Queues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707845" y="0"/>
            <a:ext cx="26835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Controller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477001" y="2286000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477000" y="3127664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6476999" y="4038601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476998" y="4921829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470071" y="5739243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77001" y="6615544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6470070" y="7398326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4" idx="1"/>
          </p:cNvCxnSpPr>
          <p:nvPr/>
        </p:nvCxnSpPr>
        <p:spPr>
          <a:xfrm flipH="1">
            <a:off x="8998529" y="2286001"/>
            <a:ext cx="15932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5" idx="1"/>
          </p:cNvCxnSpPr>
          <p:nvPr/>
        </p:nvCxnSpPr>
        <p:spPr>
          <a:xfrm flipH="1">
            <a:off x="8991600" y="3162302"/>
            <a:ext cx="1600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1"/>
          </p:cNvCxnSpPr>
          <p:nvPr/>
        </p:nvCxnSpPr>
        <p:spPr>
          <a:xfrm flipH="1" flipV="1">
            <a:off x="8998532" y="4038601"/>
            <a:ext cx="1593268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1"/>
          </p:cNvCxnSpPr>
          <p:nvPr/>
        </p:nvCxnSpPr>
        <p:spPr>
          <a:xfrm flipH="1">
            <a:off x="8998529" y="4914903"/>
            <a:ext cx="15932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1"/>
          </p:cNvCxnSpPr>
          <p:nvPr/>
        </p:nvCxnSpPr>
        <p:spPr>
          <a:xfrm flipH="1">
            <a:off x="8991600" y="5753099"/>
            <a:ext cx="1600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1"/>
          </p:cNvCxnSpPr>
          <p:nvPr/>
        </p:nvCxnSpPr>
        <p:spPr>
          <a:xfrm flipH="1">
            <a:off x="8991600" y="6629400"/>
            <a:ext cx="1600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1"/>
          </p:cNvCxnSpPr>
          <p:nvPr/>
        </p:nvCxnSpPr>
        <p:spPr>
          <a:xfrm flipH="1">
            <a:off x="8991601" y="7391400"/>
            <a:ext cx="16001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" idx="3"/>
          </p:cNvCxnSpPr>
          <p:nvPr/>
        </p:nvCxnSpPr>
        <p:spPr>
          <a:xfrm flipH="1">
            <a:off x="1981200" y="1562100"/>
            <a:ext cx="1295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1981200" y="3200400"/>
            <a:ext cx="1295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4" idx="3"/>
          </p:cNvCxnSpPr>
          <p:nvPr/>
        </p:nvCxnSpPr>
        <p:spPr>
          <a:xfrm flipH="1">
            <a:off x="1981200" y="4762500"/>
            <a:ext cx="1295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5" idx="3"/>
          </p:cNvCxnSpPr>
          <p:nvPr/>
        </p:nvCxnSpPr>
        <p:spPr>
          <a:xfrm flipH="1">
            <a:off x="1936173" y="8267700"/>
            <a:ext cx="13404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07473" y="694233"/>
            <a:ext cx="11125200" cy="845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lowchart: Process 1"/>
          <p:cNvSpPr/>
          <p:nvPr/>
        </p:nvSpPr>
        <p:spPr>
          <a:xfrm>
            <a:off x="6489526" y="2095500"/>
            <a:ext cx="4559474" cy="64389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2057400"/>
            <a:ext cx="31242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Pattern </a:t>
            </a:r>
          </a:p>
          <a:p>
            <a:pPr algn="ctr"/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730336"/>
            <a:ext cx="31242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Pattern </a:t>
            </a:r>
          </a:p>
          <a:p>
            <a:pPr algn="ctr"/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0473" y="5541818"/>
            <a:ext cx="3124200" cy="10113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Coding 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704671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Access Scheduler for coded Memory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05800" y="2095500"/>
            <a:ext cx="0" cy="640080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991600" y="2095500"/>
            <a:ext cx="0" cy="640080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96200" y="2095500"/>
            <a:ext cx="0" cy="640080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363200" y="2095500"/>
            <a:ext cx="0" cy="640080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677400" y="2088458"/>
            <a:ext cx="0" cy="6407842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93556" y="3505200"/>
            <a:ext cx="4555444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93556" y="4191000"/>
            <a:ext cx="4555444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93556" y="4800600"/>
            <a:ext cx="4555444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1"/>
            <a:endCxn id="2" idx="3"/>
          </p:cNvCxnSpPr>
          <p:nvPr/>
        </p:nvCxnSpPr>
        <p:spPr>
          <a:xfrm>
            <a:off x="6489526" y="5314950"/>
            <a:ext cx="4559474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89526" y="5943600"/>
            <a:ext cx="4555444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93556" y="6629400"/>
            <a:ext cx="4551414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89526" y="7239000"/>
            <a:ext cx="4555444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93556" y="7924800"/>
            <a:ext cx="4551414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47953" y="1351002"/>
            <a:ext cx="26287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Coding Status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Map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57400" y="7218218"/>
            <a:ext cx="3124200" cy="10113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ReCoding</a:t>
            </a:r>
            <a:r>
              <a:rPr lang="en-US" dirty="0" smtClean="0"/>
              <a:t> Controller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174673" y="2590800"/>
            <a:ext cx="129540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81600" y="4267200"/>
            <a:ext cx="129540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181600" y="6096000"/>
            <a:ext cx="129540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81600" y="7696200"/>
            <a:ext cx="129540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93556" y="1811459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Bank1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062458" y="181145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Bank2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363200" y="1811457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BankN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1065556" y="2322813"/>
            <a:ext cx="535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Row0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1065556" y="3124200"/>
            <a:ext cx="535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Row1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1065556" y="3730336"/>
            <a:ext cx="535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Row2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1065556" y="7952601"/>
            <a:ext cx="713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RowM-1</a:t>
            </a:r>
            <a:endParaRPr lang="en-US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064546" y="2095500"/>
            <a:ext cx="0" cy="640080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493556" y="2819400"/>
            <a:ext cx="4555444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1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402630" y="365591"/>
            <a:ext cx="11941770" cy="908320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56314" y="5105400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</a:t>
            </a: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746914" y="5105400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71114" y="5105400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 + B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1756314" y="1143000"/>
            <a:ext cx="754743" cy="266661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a2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sngStrik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a1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2746914" y="1144428"/>
            <a:ext cx="754743" cy="266661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sngStrik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b1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b9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sngStrik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355" y="2080903"/>
            <a:ext cx="13019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Bank</a:t>
            </a:r>
            <a:br>
              <a:rPr lang="en-US" sz="2800" dirty="0" smtClean="0"/>
            </a:br>
            <a:r>
              <a:rPr lang="en-US" sz="2800" dirty="0" smtClean="0"/>
              <a:t>Read </a:t>
            </a:r>
          </a:p>
          <a:p>
            <a:pPr algn="ctr"/>
            <a:r>
              <a:rPr lang="en-US" sz="2800" dirty="0" smtClean="0"/>
              <a:t>Queues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5931" y="6291590"/>
            <a:ext cx="104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Banks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25931" y="4267200"/>
            <a:ext cx="1042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Access Pattern 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3847031" y="5105400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</a:t>
            </a: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880514" y="5105400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D</a:t>
            </a:r>
          </a:p>
        </p:txBody>
      </p:sp>
      <p:sp>
        <p:nvSpPr>
          <p:cNvPr id="20" name="Can 19"/>
          <p:cNvSpPr/>
          <p:nvPr/>
        </p:nvSpPr>
        <p:spPr bwMode="auto">
          <a:xfrm>
            <a:off x="3847031" y="1143000"/>
            <a:ext cx="754743" cy="266661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c1</a:t>
            </a:r>
            <a:endParaRPr lang="en-US" sz="2000" strike="sngStrike" dirty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c8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sngStrik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c3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c2</a:t>
            </a:r>
            <a:endParaRPr kumimoji="0" lang="en-US" sz="2000" i="0" u="none" strike="sngStrik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21" name="Can 20"/>
          <p:cNvSpPr/>
          <p:nvPr/>
        </p:nvSpPr>
        <p:spPr bwMode="auto">
          <a:xfrm>
            <a:off x="4876409" y="1182161"/>
            <a:ext cx="754743" cy="266661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d3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</a:t>
            </a:r>
            <a:r>
              <a:rPr lang="en-US" sz="2000" strike="sngStrike" dirty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1</a:t>
            </a:r>
            <a:endParaRPr kumimoji="0" lang="en-US" sz="2000" i="0" u="none" strike="sngStrik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d30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d2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d4</a:t>
            </a:r>
            <a:endParaRPr kumimoji="0" lang="en-US" sz="2000" i="0" u="none" strike="sngStrik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861714" y="5105398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 + C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7859571" y="5105397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 + D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8850171" y="5105395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 + C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9833514" y="5067824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 + D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10824114" y="506782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 + 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05000" y="4503904"/>
            <a:ext cx="43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a1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891592" y="451700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b2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995717" y="4503904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c3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029200" y="4525508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d4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5881942" y="4517005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a1+b1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6894556" y="451700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b2+c2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7876009" y="4517005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c3+d3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870617" y="4517003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a1+c1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9833613" y="4503904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a1+d1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830934" y="4503903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b2+d2</a:t>
            </a:r>
            <a:endParaRPr lang="en-US" sz="2000" dirty="0"/>
          </a:p>
        </p:txBody>
      </p:sp>
      <p:sp>
        <p:nvSpPr>
          <p:cNvPr id="62" name="Left Brace 61"/>
          <p:cNvSpPr/>
          <p:nvPr/>
        </p:nvSpPr>
        <p:spPr>
          <a:xfrm rot="16200000">
            <a:off x="3477634" y="6556805"/>
            <a:ext cx="503001" cy="39492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/>
          <p:cNvSpPr/>
          <p:nvPr/>
        </p:nvSpPr>
        <p:spPr>
          <a:xfrm rot="16200000">
            <a:off x="8541996" y="5700403"/>
            <a:ext cx="503001" cy="57077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847035" y="8839200"/>
            <a:ext cx="16271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Banks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928081" y="8855667"/>
            <a:ext cx="17730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Parity Banks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0" y="0"/>
            <a:ext cx="12801600" cy="95847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56314" y="5373879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</a:t>
            </a: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746914" y="5373879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71114" y="5373879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 + B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1756314" y="1143000"/>
            <a:ext cx="754743" cy="266661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a22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a10</a:t>
            </a:r>
            <a:endParaRPr lang="en-US" sz="2000" dirty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a3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sngStrik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a7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sngStrik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a5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2746914" y="1143000"/>
            <a:ext cx="754743" cy="266804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b23</a:t>
            </a:r>
            <a:endParaRPr lang="en-US" sz="2000" dirty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b44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b1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b9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sngStrik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355" y="2080903"/>
            <a:ext cx="13019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Bank</a:t>
            </a:r>
          </a:p>
          <a:p>
            <a:pPr algn="ctr"/>
            <a:r>
              <a:rPr lang="en-US" sz="2800" dirty="0" smtClean="0"/>
              <a:t>Write </a:t>
            </a:r>
          </a:p>
          <a:p>
            <a:pPr algn="ctr"/>
            <a:r>
              <a:rPr lang="en-US" sz="2800" dirty="0" smtClean="0"/>
              <a:t>Queues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5931" y="6560069"/>
            <a:ext cx="104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Banks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25931" y="4535679"/>
            <a:ext cx="1042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Access Pattern 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3847031" y="5373879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</a:t>
            </a: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880514" y="5373879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D</a:t>
            </a:r>
          </a:p>
        </p:txBody>
      </p:sp>
      <p:sp>
        <p:nvSpPr>
          <p:cNvPr id="20" name="Can 19"/>
          <p:cNvSpPr/>
          <p:nvPr/>
        </p:nvSpPr>
        <p:spPr bwMode="auto">
          <a:xfrm>
            <a:off x="3847031" y="1143000"/>
            <a:ext cx="754743" cy="266661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c12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c1</a:t>
            </a:r>
            <a:endParaRPr lang="en-US" sz="2000" dirty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c8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sngStrik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c3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c2</a:t>
            </a:r>
            <a:endParaRPr kumimoji="0" lang="en-US" sz="2000" i="0" u="none" strike="sngStrik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21" name="Can 20"/>
          <p:cNvSpPr/>
          <p:nvPr/>
        </p:nvSpPr>
        <p:spPr bwMode="auto">
          <a:xfrm>
            <a:off x="4876409" y="1143000"/>
            <a:ext cx="754743" cy="2666617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d3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1</a:t>
            </a:r>
            <a:endParaRPr kumimoji="0" lang="en-US" sz="2000" i="0" u="non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d30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d2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d4</a:t>
            </a:r>
            <a:endParaRPr kumimoji="0" lang="en-US" sz="2000" i="0" u="none" strike="sngStrik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861714" y="5373877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 + C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7859571" y="5373876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 + D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8850171" y="5373874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 + C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9833514" y="5336303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 + D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10824114" y="5336301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 + 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05000" y="4772383"/>
            <a:ext cx="43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a5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891592" y="4785481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b2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995717" y="4772383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c2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029200" y="479398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d4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6039060" y="4785484"/>
            <a:ext cx="43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a7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6894556" y="4785483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b9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8001000" y="4785484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c3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9990238" y="4772383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d2</a:t>
            </a:r>
            <a:endParaRPr lang="en-US" sz="2000" dirty="0"/>
          </a:p>
        </p:txBody>
      </p:sp>
      <p:sp>
        <p:nvSpPr>
          <p:cNvPr id="62" name="Left Brace 61"/>
          <p:cNvSpPr/>
          <p:nvPr/>
        </p:nvSpPr>
        <p:spPr>
          <a:xfrm rot="16200000">
            <a:off x="3477634" y="6825284"/>
            <a:ext cx="503001" cy="39492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/>
          <p:cNvSpPr/>
          <p:nvPr/>
        </p:nvSpPr>
        <p:spPr>
          <a:xfrm rot="16200000">
            <a:off x="8541996" y="5968882"/>
            <a:ext cx="503001" cy="57077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847035" y="9107679"/>
            <a:ext cx="16271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Banks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928081" y="9124146"/>
            <a:ext cx="17730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Parity Banks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32185"/>
              </p:ext>
            </p:extLst>
          </p:nvPr>
        </p:nvGraphicFramePr>
        <p:xfrm>
          <a:off x="8205726" y="29922"/>
          <a:ext cx="2798375" cy="472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9675"/>
                <a:gridCol w="559675"/>
                <a:gridCol w="559675"/>
                <a:gridCol w="559675"/>
                <a:gridCol w="559675"/>
              </a:tblGrid>
              <a:tr h="38941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5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-170688"/>
            <a:ext cx="13106400" cy="9771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520456" y="3648420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511057" y="3648420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F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611174" y="3648420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G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4644657" y="3648420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H</a:t>
            </a:r>
          </a:p>
        </p:txBody>
      </p:sp>
      <p:sp>
        <p:nvSpPr>
          <p:cNvPr id="62" name="Left Brace 61"/>
          <p:cNvSpPr/>
          <p:nvPr/>
        </p:nvSpPr>
        <p:spPr>
          <a:xfrm rot="16200000">
            <a:off x="3241777" y="4795031"/>
            <a:ext cx="503000" cy="39492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  <p:sp>
        <p:nvSpPr>
          <p:cNvPr id="63" name="Left Brace 62"/>
          <p:cNvSpPr/>
          <p:nvPr/>
        </p:nvSpPr>
        <p:spPr>
          <a:xfrm rot="16200000">
            <a:off x="8265499" y="3938628"/>
            <a:ext cx="503000" cy="57077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611179" y="7077426"/>
            <a:ext cx="1627152" cy="477042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en-US" dirty="0" smtClean="0"/>
              <a:t>Data Banks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692224" y="7093893"/>
            <a:ext cx="1773025" cy="477042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en-US" dirty="0" smtClean="0"/>
              <a:t>Parity Banks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19856" y="-170688"/>
            <a:ext cx="7424717" cy="615541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en-US" sz="3400" u="sng" dirty="0"/>
              <a:t>Coded Memory Design </a:t>
            </a:r>
            <a:r>
              <a:rPr lang="en-US" sz="3400" u="sng" dirty="0" smtClean="0"/>
              <a:t>#1</a:t>
            </a:r>
            <a:endParaRPr lang="en-US" sz="3400" u="sng" dirty="0"/>
          </a:p>
        </p:txBody>
      </p:sp>
      <p:sp>
        <p:nvSpPr>
          <p:cNvPr id="52" name="Rounded Rectangle 51"/>
          <p:cNvSpPr/>
          <p:nvPr/>
        </p:nvSpPr>
        <p:spPr bwMode="auto">
          <a:xfrm>
            <a:off x="1520456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2511057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611174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4644657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D</a:t>
            </a:r>
          </a:p>
        </p:txBody>
      </p:sp>
      <p:sp>
        <p:nvSpPr>
          <p:cNvPr id="72" name="Left Brace 71"/>
          <p:cNvSpPr/>
          <p:nvPr/>
        </p:nvSpPr>
        <p:spPr>
          <a:xfrm>
            <a:off x="980102" y="594888"/>
            <a:ext cx="503000" cy="29260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189" y="1671823"/>
            <a:ext cx="1227363" cy="861762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Region I</a:t>
            </a:r>
            <a:endParaRPr lang="en-US" dirty="0"/>
          </a:p>
        </p:txBody>
      </p:sp>
      <p:sp>
        <p:nvSpPr>
          <p:cNvPr id="75" name="Left Brace 74"/>
          <p:cNvSpPr/>
          <p:nvPr/>
        </p:nvSpPr>
        <p:spPr>
          <a:xfrm>
            <a:off x="990266" y="3673312"/>
            <a:ext cx="503000" cy="28448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4353" y="4750246"/>
            <a:ext cx="1307513" cy="861762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Region II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20458" y="1946909"/>
            <a:ext cx="754741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a1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511057" y="1961257"/>
            <a:ext cx="756556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b1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611174" y="1961257"/>
            <a:ext cx="754743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c1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644656" y="1975604"/>
            <a:ext cx="754744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d1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520457" y="2154308"/>
            <a:ext cx="754743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a2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609360" y="2174617"/>
            <a:ext cx="756556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c2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644658" y="2188964"/>
            <a:ext cx="754743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d2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511057" y="2169967"/>
            <a:ext cx="754743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b2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520457" y="4914606"/>
            <a:ext cx="754743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e1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2511057" y="4928953"/>
            <a:ext cx="756556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f1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3609360" y="4928953"/>
            <a:ext cx="754743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g1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4642841" y="4943300"/>
            <a:ext cx="756560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h1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518643" y="5122004"/>
            <a:ext cx="756557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e2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607546" y="5142313"/>
            <a:ext cx="756556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g2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642844" y="5156660"/>
            <a:ext cx="756557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h2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511057" y="5137663"/>
            <a:ext cx="756554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f2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988180" y="632682"/>
            <a:ext cx="754741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a1+b1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6947254" y="632682"/>
            <a:ext cx="756556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c1+d1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8045558" y="645523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a1+d1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9079037" y="645523"/>
            <a:ext cx="754744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b1+c1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10047145" y="645523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b1+d1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1083966" y="625372"/>
            <a:ext cx="754743" cy="334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a1+c1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5988183" y="960120"/>
            <a:ext cx="754741" cy="34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a2+b2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947257" y="960120"/>
            <a:ext cx="756556" cy="34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c2+d2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8045560" y="960120"/>
            <a:ext cx="754743" cy="34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a2+d2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9079040" y="960120"/>
            <a:ext cx="754744" cy="34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b2+c2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0047147" y="960120"/>
            <a:ext cx="754743" cy="34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b2+d2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1083967" y="960121"/>
            <a:ext cx="754743" cy="341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a2+c2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5988182" y="3673311"/>
            <a:ext cx="754741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e1+f1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6947256" y="3673311"/>
            <a:ext cx="756556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g1+h1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8045559" y="3686152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e1+h1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9079039" y="3686152"/>
            <a:ext cx="754744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f1+g1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10047146" y="3686152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f1+h1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11083965" y="3686152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e1+g1</a:t>
            </a:r>
          </a:p>
        </p:txBody>
      </p:sp>
      <p:sp>
        <p:nvSpPr>
          <p:cNvPr id="179" name="Rounded Rectangle 178"/>
          <p:cNvSpPr/>
          <p:nvPr/>
        </p:nvSpPr>
        <p:spPr>
          <a:xfrm>
            <a:off x="5985873" y="4000749"/>
            <a:ext cx="754741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e2+f2</a:t>
            </a:r>
          </a:p>
        </p:txBody>
      </p:sp>
      <p:sp>
        <p:nvSpPr>
          <p:cNvPr id="180" name="Rounded Rectangle 179"/>
          <p:cNvSpPr/>
          <p:nvPr/>
        </p:nvSpPr>
        <p:spPr>
          <a:xfrm>
            <a:off x="6944947" y="4000749"/>
            <a:ext cx="756556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g2+h2</a:t>
            </a:r>
          </a:p>
        </p:txBody>
      </p:sp>
      <p:sp>
        <p:nvSpPr>
          <p:cNvPr id="181" name="Rounded Rectangle 180"/>
          <p:cNvSpPr/>
          <p:nvPr/>
        </p:nvSpPr>
        <p:spPr>
          <a:xfrm>
            <a:off x="8043250" y="4000750"/>
            <a:ext cx="754743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e2+h2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9076730" y="4000750"/>
            <a:ext cx="754744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f2+g2</a:t>
            </a:r>
          </a:p>
        </p:txBody>
      </p:sp>
      <p:sp>
        <p:nvSpPr>
          <p:cNvPr id="183" name="Rounded Rectangle 182"/>
          <p:cNvSpPr/>
          <p:nvPr/>
        </p:nvSpPr>
        <p:spPr>
          <a:xfrm>
            <a:off x="10044838" y="4000750"/>
            <a:ext cx="754743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f2+h2</a:t>
            </a:r>
          </a:p>
        </p:txBody>
      </p:sp>
      <p:sp>
        <p:nvSpPr>
          <p:cNvPr id="188" name="Rounded Rectangle 187"/>
          <p:cNvSpPr/>
          <p:nvPr/>
        </p:nvSpPr>
        <p:spPr>
          <a:xfrm>
            <a:off x="11081657" y="4000749"/>
            <a:ext cx="754743" cy="327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e2+g2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83102" y="7924800"/>
                <a:ext cx="9887769" cy="1408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Fraction of coded region per bank = </a:t>
                </a:r>
                <a:r>
                  <a:rPr lang="el-GR" b="1" dirty="0" smtClean="0"/>
                  <a:t>α</a:t>
                </a:r>
                <a:endParaRPr lang="en-US" b="1" dirty="0" smtClean="0"/>
              </a:p>
              <a:p>
                <a:r>
                  <a:rPr lang="en-US" b="1" dirty="0" smtClean="0"/>
                  <a:t>Total overhead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latin typeface="Cambria Math"/>
                          </a:rPr>
                          <m:t> ×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l-GR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b="1" dirty="0" smtClean="0"/>
                  <a:t> = </a:t>
                </a:r>
                <a:r>
                  <a:rPr lang="en-US" b="1" dirty="0" smtClean="0"/>
                  <a:t>1.5 </a:t>
                </a:r>
                <a:r>
                  <a:rPr lang="el-GR" b="1" dirty="0" smtClean="0"/>
                  <a:t>α</a:t>
                </a:r>
                <a:endParaRPr lang="en-US" b="1" dirty="0" smtClean="0"/>
              </a:p>
              <a:p>
                <a:r>
                  <a:rPr lang="en-US" b="1" dirty="0" smtClean="0"/>
                  <a:t>Can serve any </a:t>
                </a:r>
                <a:r>
                  <a:rPr lang="en-US" b="1" dirty="0" smtClean="0"/>
                  <a:t>4 </a:t>
                </a:r>
                <a:r>
                  <a:rPr lang="en-US" b="1" dirty="0" smtClean="0"/>
                  <a:t>read requests ( in worst case) to one region.</a:t>
                </a:r>
                <a:endParaRPr lang="en-US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102" y="7924800"/>
                <a:ext cx="9887769" cy="1408462"/>
              </a:xfrm>
              <a:prstGeom prst="rect">
                <a:avLst/>
              </a:prstGeom>
              <a:blipFill rotWithShape="1">
                <a:blip r:embed="rId2"/>
                <a:stretch>
                  <a:fillRect l="-986" t="-3030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9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8125" y="-170688"/>
            <a:ext cx="13078325" cy="9795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520456" y="3648420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511057" y="3648420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F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611174" y="3648420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G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4644657" y="3648420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H</a:t>
            </a:r>
          </a:p>
        </p:txBody>
      </p:sp>
      <p:sp>
        <p:nvSpPr>
          <p:cNvPr id="62" name="Left Brace 61"/>
          <p:cNvSpPr/>
          <p:nvPr/>
        </p:nvSpPr>
        <p:spPr>
          <a:xfrm rot="16200000">
            <a:off x="3241777" y="4795031"/>
            <a:ext cx="503000" cy="39492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  <p:sp>
        <p:nvSpPr>
          <p:cNvPr id="63" name="Left Brace 62"/>
          <p:cNvSpPr/>
          <p:nvPr/>
        </p:nvSpPr>
        <p:spPr>
          <a:xfrm rot="16200000">
            <a:off x="8265499" y="3938628"/>
            <a:ext cx="503000" cy="57077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611179" y="7077426"/>
            <a:ext cx="1627152" cy="477042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en-US" dirty="0" smtClean="0"/>
              <a:t>Data Banks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692224" y="7093893"/>
            <a:ext cx="1773025" cy="477042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en-US" dirty="0" smtClean="0"/>
              <a:t>Parity Banks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19856" y="-170688"/>
            <a:ext cx="7424717" cy="615541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en-US" sz="3400" u="sng" dirty="0"/>
              <a:t>Coded Memory Design #2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1520456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2511057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611174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4644657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D</a:t>
            </a:r>
          </a:p>
        </p:txBody>
      </p:sp>
      <p:sp>
        <p:nvSpPr>
          <p:cNvPr id="72" name="Left Brace 71"/>
          <p:cNvSpPr/>
          <p:nvPr/>
        </p:nvSpPr>
        <p:spPr>
          <a:xfrm>
            <a:off x="980102" y="594888"/>
            <a:ext cx="503000" cy="29260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189" y="1671823"/>
            <a:ext cx="1227363" cy="861762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Region I</a:t>
            </a:r>
            <a:endParaRPr lang="en-US" dirty="0"/>
          </a:p>
        </p:txBody>
      </p:sp>
      <p:sp>
        <p:nvSpPr>
          <p:cNvPr id="75" name="Left Brace 74"/>
          <p:cNvSpPr/>
          <p:nvPr/>
        </p:nvSpPr>
        <p:spPr>
          <a:xfrm>
            <a:off x="990266" y="3673312"/>
            <a:ext cx="503000" cy="28448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4353" y="4750246"/>
            <a:ext cx="1307513" cy="861762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Region II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20458" y="1946909"/>
            <a:ext cx="754741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a1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511057" y="1961257"/>
            <a:ext cx="756556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b1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611174" y="1961257"/>
            <a:ext cx="754743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c1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644656" y="1975604"/>
            <a:ext cx="754744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d1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520457" y="2154308"/>
            <a:ext cx="754743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a2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609360" y="2174617"/>
            <a:ext cx="756556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c2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644658" y="2188964"/>
            <a:ext cx="754743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d2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511057" y="2169967"/>
            <a:ext cx="754743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b2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520457" y="4914606"/>
            <a:ext cx="754743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e1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2511057" y="4928953"/>
            <a:ext cx="756556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f1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3609360" y="4928953"/>
            <a:ext cx="754743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g1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4642841" y="4943300"/>
            <a:ext cx="756560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h1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518643" y="5122004"/>
            <a:ext cx="756557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e2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607546" y="5142313"/>
            <a:ext cx="756556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g2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642844" y="5156660"/>
            <a:ext cx="756557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h2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511057" y="5137663"/>
            <a:ext cx="756554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f2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988180" y="632682"/>
            <a:ext cx="754741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a1+b1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6947254" y="632682"/>
            <a:ext cx="756556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c1+d1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8045558" y="645523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a1+d1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9079037" y="645523"/>
            <a:ext cx="754744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b1+c1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10047145" y="645523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b1+d1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5988179" y="960120"/>
            <a:ext cx="754741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e1+e2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6947253" y="960120"/>
            <a:ext cx="756556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f1+f2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8045556" y="972961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g1+g2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9079036" y="972961"/>
            <a:ext cx="754744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h1+h2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047143" y="972961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a1+c1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5988182" y="1301455"/>
            <a:ext cx="754741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a2+b2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947256" y="1301455"/>
            <a:ext cx="756556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c2+d2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8045559" y="1314296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a2+d2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9079039" y="1314296"/>
            <a:ext cx="754744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b2+c2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0047146" y="1314296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b2+d2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5988180" y="1628893"/>
            <a:ext cx="754741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e1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6947254" y="1628893"/>
            <a:ext cx="756556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f1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8045558" y="1641734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g1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9079037" y="1641734"/>
            <a:ext cx="754744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h1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0047145" y="1641734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a2+c2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5988182" y="3673311"/>
            <a:ext cx="754741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e1+f1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6947256" y="3673311"/>
            <a:ext cx="756556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g1+h1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8045559" y="3686152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e1+h1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9079039" y="3686152"/>
            <a:ext cx="754744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f1+g1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10047146" y="3686152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f1+h1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5988180" y="4000749"/>
            <a:ext cx="754741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a1+b1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6947254" y="4000749"/>
            <a:ext cx="756556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c1+d1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8045558" y="4013590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a1+d1</a:t>
            </a:r>
          </a:p>
        </p:txBody>
      </p:sp>
      <p:sp>
        <p:nvSpPr>
          <p:cNvPr id="177" name="Rounded Rectangle 176"/>
          <p:cNvSpPr/>
          <p:nvPr/>
        </p:nvSpPr>
        <p:spPr>
          <a:xfrm>
            <a:off x="9079037" y="4013590"/>
            <a:ext cx="754744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b1+c1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10047145" y="4013590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e1+g1</a:t>
            </a:r>
          </a:p>
        </p:txBody>
      </p:sp>
      <p:sp>
        <p:nvSpPr>
          <p:cNvPr id="179" name="Rounded Rectangle 178"/>
          <p:cNvSpPr/>
          <p:nvPr/>
        </p:nvSpPr>
        <p:spPr>
          <a:xfrm>
            <a:off x="5988183" y="4342084"/>
            <a:ext cx="754741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e2+f2</a:t>
            </a:r>
          </a:p>
        </p:txBody>
      </p:sp>
      <p:sp>
        <p:nvSpPr>
          <p:cNvPr id="180" name="Rounded Rectangle 179"/>
          <p:cNvSpPr/>
          <p:nvPr/>
        </p:nvSpPr>
        <p:spPr>
          <a:xfrm>
            <a:off x="6947257" y="4342084"/>
            <a:ext cx="756556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g2+h2</a:t>
            </a:r>
          </a:p>
        </p:txBody>
      </p:sp>
      <p:sp>
        <p:nvSpPr>
          <p:cNvPr id="181" name="Rounded Rectangle 180"/>
          <p:cNvSpPr/>
          <p:nvPr/>
        </p:nvSpPr>
        <p:spPr>
          <a:xfrm>
            <a:off x="8045560" y="4354925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e2+h2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9079040" y="4354925"/>
            <a:ext cx="754744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f2+g2</a:t>
            </a:r>
          </a:p>
        </p:txBody>
      </p:sp>
      <p:sp>
        <p:nvSpPr>
          <p:cNvPr id="183" name="Rounded Rectangle 182"/>
          <p:cNvSpPr/>
          <p:nvPr/>
        </p:nvSpPr>
        <p:spPr>
          <a:xfrm>
            <a:off x="10047148" y="4354925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f2+h2</a:t>
            </a:r>
          </a:p>
        </p:txBody>
      </p:sp>
      <p:sp>
        <p:nvSpPr>
          <p:cNvPr id="184" name="Rounded Rectangle 183"/>
          <p:cNvSpPr/>
          <p:nvPr/>
        </p:nvSpPr>
        <p:spPr>
          <a:xfrm>
            <a:off x="5988182" y="4669522"/>
            <a:ext cx="754741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a1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947256" y="4669522"/>
            <a:ext cx="756556" cy="32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b1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8045559" y="4682363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sp>
        <p:nvSpPr>
          <p:cNvPr id="187" name="Rounded Rectangle 186"/>
          <p:cNvSpPr/>
          <p:nvPr/>
        </p:nvSpPr>
        <p:spPr>
          <a:xfrm>
            <a:off x="9079039" y="4682363"/>
            <a:ext cx="754744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d1</a:t>
            </a:r>
          </a:p>
        </p:txBody>
      </p:sp>
      <p:sp>
        <p:nvSpPr>
          <p:cNvPr id="188" name="Rounded Rectangle 187"/>
          <p:cNvSpPr/>
          <p:nvPr/>
        </p:nvSpPr>
        <p:spPr>
          <a:xfrm>
            <a:off x="10047146" y="4682363"/>
            <a:ext cx="754743" cy="3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/>
              <a:t>e2+g2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83102" y="7924800"/>
                <a:ext cx="9887769" cy="1408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Fraction of coded region per bank = </a:t>
                </a:r>
                <a:r>
                  <a:rPr lang="el-GR" b="1" dirty="0" smtClean="0"/>
                  <a:t>α</a:t>
                </a:r>
                <a:endParaRPr lang="en-US" b="1" dirty="0" smtClean="0"/>
              </a:p>
              <a:p>
                <a:r>
                  <a:rPr lang="en-US" b="1" dirty="0" smtClean="0"/>
                  <a:t>Total overhead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𝟏𝟎</m:t>
                        </m:r>
                        <m:r>
                          <a:rPr lang="en-US" b="1" i="1" smtClean="0">
                            <a:latin typeface="Cambria Math"/>
                          </a:rPr>
                          <m:t> ×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l-GR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b="1" dirty="0" smtClean="0"/>
                  <a:t> = 2.5 </a:t>
                </a:r>
                <a:r>
                  <a:rPr lang="el-GR" b="1" dirty="0" smtClean="0"/>
                  <a:t>α</a:t>
                </a:r>
                <a:endParaRPr lang="en-US" b="1" dirty="0" smtClean="0"/>
              </a:p>
              <a:p>
                <a:r>
                  <a:rPr lang="en-US" b="1" dirty="0" smtClean="0"/>
                  <a:t>Can serve any 5 read requests ( in worst case) to one region.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102" y="7924800"/>
                <a:ext cx="9887769" cy="1408462"/>
              </a:xfrm>
              <a:prstGeom prst="rect">
                <a:avLst/>
              </a:prstGeom>
              <a:blipFill rotWithShape="1">
                <a:blip r:embed="rId2"/>
                <a:stretch>
                  <a:fillRect l="-986" t="-3030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10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57400" y="-170688"/>
            <a:ext cx="15087600" cy="11219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672243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662844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F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7762961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G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8796444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H</a:t>
            </a:r>
          </a:p>
        </p:txBody>
      </p:sp>
      <p:sp>
        <p:nvSpPr>
          <p:cNvPr id="62" name="Left Brace 61"/>
          <p:cNvSpPr/>
          <p:nvPr/>
        </p:nvSpPr>
        <p:spPr>
          <a:xfrm>
            <a:off x="838200" y="625371"/>
            <a:ext cx="503000" cy="28956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  <p:sp>
        <p:nvSpPr>
          <p:cNvPr id="63" name="Left Brace 62"/>
          <p:cNvSpPr/>
          <p:nvPr/>
        </p:nvSpPr>
        <p:spPr>
          <a:xfrm>
            <a:off x="1646328" y="4648200"/>
            <a:ext cx="503000" cy="155344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29282" y="1631000"/>
            <a:ext cx="949531" cy="861762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en-US" dirty="0" smtClean="0"/>
              <a:t>Data </a:t>
            </a:r>
            <a:endParaRPr lang="en-US" dirty="0" smtClean="0"/>
          </a:p>
          <a:p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18090" y="4973231"/>
            <a:ext cx="1008137" cy="861762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en-US" dirty="0" smtClean="0"/>
              <a:t>Parity </a:t>
            </a:r>
            <a:endParaRPr lang="en-US" dirty="0" smtClean="0"/>
          </a:p>
          <a:p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19856" y="-170688"/>
            <a:ext cx="7424717" cy="615541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en-US" sz="3400" u="sng" dirty="0"/>
              <a:t>Coded Memory Design </a:t>
            </a:r>
            <a:r>
              <a:rPr lang="en-US" sz="3400" u="sng" dirty="0" smtClean="0"/>
              <a:t>#3</a:t>
            </a:r>
            <a:endParaRPr lang="en-US" sz="3400" u="sng" dirty="0"/>
          </a:p>
        </p:txBody>
      </p:sp>
      <p:sp>
        <p:nvSpPr>
          <p:cNvPr id="52" name="Rounded Rectangle 51"/>
          <p:cNvSpPr/>
          <p:nvPr/>
        </p:nvSpPr>
        <p:spPr bwMode="auto">
          <a:xfrm>
            <a:off x="1520456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2511057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611174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4644657" y="62537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520458" y="1868537"/>
            <a:ext cx="754741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a1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511057" y="1882885"/>
            <a:ext cx="756556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b1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611174" y="1882885"/>
            <a:ext cx="754743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c1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644656" y="1897232"/>
            <a:ext cx="754744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d1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672244" y="1891558"/>
            <a:ext cx="754743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e1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662844" y="1905905"/>
            <a:ext cx="756556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f1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7761147" y="1905905"/>
            <a:ext cx="754743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g1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8794628" y="1920252"/>
            <a:ext cx="756560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h1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2585779" y="4648200"/>
            <a:ext cx="1109462" cy="552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 smtClean="0"/>
              <a:t>a1+b1+c1</a:t>
            </a:r>
            <a:endParaRPr lang="en-US" sz="1400" dirty="0"/>
          </a:p>
        </p:txBody>
      </p:sp>
      <p:sp>
        <p:nvSpPr>
          <p:cNvPr id="85" name="Rounded Rectangle 84"/>
          <p:cNvSpPr/>
          <p:nvPr/>
        </p:nvSpPr>
        <p:spPr>
          <a:xfrm>
            <a:off x="3967559" y="4659038"/>
            <a:ext cx="1112130" cy="552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 smtClean="0"/>
              <a:t>d1+e1+f1</a:t>
            </a:r>
            <a:endParaRPr lang="en-US" sz="1400" dirty="0"/>
          </a:p>
        </p:txBody>
      </p:sp>
      <p:sp>
        <p:nvSpPr>
          <p:cNvPr id="86" name="Rounded Rectangle 85"/>
          <p:cNvSpPr/>
          <p:nvPr/>
        </p:nvSpPr>
        <p:spPr>
          <a:xfrm>
            <a:off x="5377291" y="4669876"/>
            <a:ext cx="1109465" cy="531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 smtClean="0"/>
              <a:t>g1+h1+i1</a:t>
            </a:r>
            <a:endParaRPr lang="en-US" sz="1400" dirty="0"/>
          </a:p>
        </p:txBody>
      </p:sp>
      <p:sp>
        <p:nvSpPr>
          <p:cNvPr id="89" name="Rounded Rectangle 88"/>
          <p:cNvSpPr/>
          <p:nvPr/>
        </p:nvSpPr>
        <p:spPr>
          <a:xfrm>
            <a:off x="6802086" y="4648200"/>
            <a:ext cx="1109466" cy="531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 smtClean="0"/>
              <a:t>a1+d1+g1</a:t>
            </a:r>
            <a:endParaRPr lang="en-US" sz="1400" dirty="0"/>
          </a:p>
        </p:txBody>
      </p:sp>
      <p:sp>
        <p:nvSpPr>
          <p:cNvPr id="94" name="Rounded Rectangle 93"/>
          <p:cNvSpPr/>
          <p:nvPr/>
        </p:nvSpPr>
        <p:spPr>
          <a:xfrm>
            <a:off x="8207043" y="4648200"/>
            <a:ext cx="1109465" cy="531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 smtClean="0"/>
              <a:t>b1+e1+h1</a:t>
            </a:r>
            <a:endParaRPr lang="en-US" sz="1400" dirty="0"/>
          </a:p>
        </p:txBody>
      </p:sp>
      <p:sp>
        <p:nvSpPr>
          <p:cNvPr id="169" name="Rounded Rectangle 168"/>
          <p:cNvSpPr/>
          <p:nvPr/>
        </p:nvSpPr>
        <p:spPr>
          <a:xfrm>
            <a:off x="4759539" y="5648934"/>
            <a:ext cx="1109462" cy="552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 smtClean="0"/>
              <a:t>a1+e1+i1</a:t>
            </a:r>
            <a:endParaRPr lang="en-US" sz="1400" dirty="0"/>
          </a:p>
        </p:txBody>
      </p:sp>
      <p:sp>
        <p:nvSpPr>
          <p:cNvPr id="170" name="Rounded Rectangle 169"/>
          <p:cNvSpPr/>
          <p:nvPr/>
        </p:nvSpPr>
        <p:spPr>
          <a:xfrm>
            <a:off x="6187919" y="5648934"/>
            <a:ext cx="1112130" cy="552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 smtClean="0"/>
              <a:t>b1+f1+g1</a:t>
            </a:r>
            <a:endParaRPr lang="en-US" sz="1400" dirty="0"/>
          </a:p>
        </p:txBody>
      </p:sp>
      <p:sp>
        <p:nvSpPr>
          <p:cNvPr id="172" name="Rounded Rectangle 171"/>
          <p:cNvSpPr/>
          <p:nvPr/>
        </p:nvSpPr>
        <p:spPr>
          <a:xfrm>
            <a:off x="7582878" y="5659772"/>
            <a:ext cx="1109466" cy="531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 smtClean="0"/>
              <a:t>c1+d1</a:t>
            </a:r>
            <a:r>
              <a:rPr lang="en-US" sz="1400" dirty="0" smtClean="0"/>
              <a:t>+h1</a:t>
            </a:r>
            <a:endParaRPr lang="en-US" sz="1400" dirty="0" smtClean="0"/>
          </a:p>
        </p:txBody>
      </p:sp>
      <p:sp>
        <p:nvSpPr>
          <p:cNvPr id="173" name="Rounded Rectangle 172"/>
          <p:cNvSpPr/>
          <p:nvPr/>
        </p:nvSpPr>
        <p:spPr>
          <a:xfrm>
            <a:off x="3360015" y="5648934"/>
            <a:ext cx="1109465" cy="531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400" dirty="0" smtClean="0"/>
              <a:t>c1+f1+i1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18959" y="6934200"/>
                <a:ext cx="9887769" cy="1408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Fraction of coded region per bank = </a:t>
                </a:r>
                <a:r>
                  <a:rPr lang="el-GR" b="1" dirty="0" smtClean="0"/>
                  <a:t>α</a:t>
                </a:r>
                <a:endParaRPr lang="en-US" b="1" dirty="0" smtClean="0"/>
              </a:p>
              <a:p>
                <a:r>
                  <a:rPr lang="en-US" b="1" dirty="0" smtClean="0"/>
                  <a:t>Total overhead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𝟗</m:t>
                        </m:r>
                        <m:r>
                          <a:rPr lang="en-US" b="1" i="1" smtClean="0">
                            <a:latin typeface="Cambria Math"/>
                          </a:rPr>
                          <m:t> ×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l-GR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b="1" dirty="0" smtClean="0"/>
                  <a:t> = 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α</a:t>
                </a:r>
                <a:endParaRPr lang="en-US" b="1" dirty="0" smtClean="0"/>
              </a:p>
              <a:p>
                <a:r>
                  <a:rPr lang="en-US" b="1" dirty="0" smtClean="0"/>
                  <a:t>Can serve any </a:t>
                </a:r>
                <a:r>
                  <a:rPr lang="en-US" b="1" dirty="0" smtClean="0"/>
                  <a:t>4 </a:t>
                </a:r>
                <a:r>
                  <a:rPr lang="en-US" b="1" dirty="0" smtClean="0"/>
                  <a:t>read requests ( in worst case) to one region.</a:t>
                </a:r>
                <a:endParaRPr lang="en-US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59" y="6934200"/>
                <a:ext cx="9887769" cy="1408462"/>
              </a:xfrm>
              <a:prstGeom prst="rect">
                <a:avLst/>
              </a:prstGeom>
              <a:blipFill rotWithShape="1">
                <a:blip r:embed="rId2"/>
                <a:stretch>
                  <a:fillRect l="-1048" t="-3030" b="-9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ounded Rectangle 79"/>
          <p:cNvSpPr/>
          <p:nvPr/>
        </p:nvSpPr>
        <p:spPr bwMode="auto">
          <a:xfrm>
            <a:off x="9895213" y="625371"/>
            <a:ext cx="754743" cy="28956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41" tIns="39077" rIns="78141" bIns="39077" numCol="1" rtlCol="0" anchor="t" anchorCtr="0" compatLnSpc="1">
            <a:prstTxWarp prst="textNoShape">
              <a:avLst/>
            </a:prstTxWarp>
          </a:bodyPr>
          <a:lstStyle/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671433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I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893397" y="1890661"/>
            <a:ext cx="756560" cy="1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700" dirty="0"/>
              <a:t>i</a:t>
            </a:r>
            <a:r>
              <a:rPr lang="en-US" sz="1700" dirty="0" smtClean="0"/>
              <a:t>1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7391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607</Words>
  <Application>Microsoft Office PowerPoint</Application>
  <PresentationFormat>A3 Paper (297x420 mm)</PresentationFormat>
  <Paragraphs>597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</dc:creator>
  <cp:lastModifiedBy>HARDIK</cp:lastModifiedBy>
  <cp:revision>41</cp:revision>
  <dcterms:created xsi:type="dcterms:W3CDTF">2014-08-01T16:21:09Z</dcterms:created>
  <dcterms:modified xsi:type="dcterms:W3CDTF">2014-09-12T23:42:44Z</dcterms:modified>
</cp:coreProperties>
</file>