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5" r:id="rId3"/>
    <p:sldId id="259" r:id="rId4"/>
    <p:sldId id="257" r:id="rId5"/>
    <p:sldId id="258" r:id="rId6"/>
    <p:sldId id="261" r:id="rId7"/>
    <p:sldId id="275" r:id="rId8"/>
    <p:sldId id="262" r:id="rId9"/>
    <p:sldId id="263" r:id="rId10"/>
    <p:sldId id="273" r:id="rId11"/>
    <p:sldId id="264" r:id="rId12"/>
    <p:sldId id="266" r:id="rId13"/>
    <p:sldId id="267" r:id="rId14"/>
    <p:sldId id="268" r:id="rId15"/>
    <p:sldId id="270" r:id="rId16"/>
    <p:sldId id="269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00D"/>
    <a:srgbClr val="FB6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0551854080867717E-2"/>
          <c:y val="1.657412994953112E-2"/>
          <c:w val="0.93944814591913228"/>
          <c:h val="0.92707382822206308"/>
        </c:manualLayout>
      </c:layout>
      <c:pie3DChart>
        <c:varyColors val="1"/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Percentage Inhalant</a:t>
            </a:r>
            <a:r>
              <a:rPr lang="en-US" b="1" baseline="0"/>
              <a:t> use in Preceding 12 months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Population</c:v>
                </c:pt>
                <c:pt idx="1">
                  <c:v>Teenagers (12-17 years of age)</c:v>
                </c:pt>
                <c:pt idx="2">
                  <c:v>Older Others (18+)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1.2598809437649201E-2</c:v>
                </c:pt>
                <c:pt idx="1">
                  <c:v>2.3699999999999999E-2</c:v>
                </c:pt>
                <c:pt idx="2">
                  <c:v>7.4999999999999997E-3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2-4A8D-84CE-804A1998E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7"/>
        <c:overlap val="41"/>
        <c:axId val="524473232"/>
        <c:axId val="524489232"/>
      </c:barChart>
      <c:catAx>
        <c:axId val="52447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489232"/>
        <c:crosses val="autoZero"/>
        <c:auto val="1"/>
        <c:lblAlgn val="ctr"/>
        <c:lblOffset val="100"/>
        <c:noMultiLvlLbl val="0"/>
      </c:catAx>
      <c:valAx>
        <c:axId val="524489232"/>
        <c:scaling>
          <c:orientation val="minMax"/>
          <c:max val="5.000000000000001E-2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47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svg"/><Relationship Id="rId1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D98CC-CC2F-448B-BA8B-CCA5F8F1A2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AE96F9-B2D8-4A31-93DA-5B59E50C0F6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SAT completion rate varies considerably by state with the highest at 82% (CT) to the lowest at 4% (SD, ND, MS)</a:t>
          </a:r>
          <a:endParaRPr lang="en-US"/>
        </a:p>
      </dgm:t>
    </dgm:pt>
    <dgm:pt modelId="{2FADA157-0FC4-4FA5-BE8F-76914654FCEA}" type="parTrans" cxnId="{55991CE2-3D3D-4066-9D88-A0D2324628C1}">
      <dgm:prSet/>
      <dgm:spPr/>
      <dgm:t>
        <a:bodyPr/>
        <a:lstStyle/>
        <a:p>
          <a:endParaRPr lang="en-US"/>
        </a:p>
      </dgm:t>
    </dgm:pt>
    <dgm:pt modelId="{5CC50994-E69E-4946-B37C-0D598CF66C6F}" type="sibTrans" cxnId="{55991CE2-3D3D-4066-9D88-A0D2324628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941255-F189-44BF-B96E-EC738A507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 legal requirement for completion of SATs potentially contributes to difference in SAT rates but unlikely to be only contributing factor </a:t>
          </a:r>
        </a:p>
      </dgm:t>
    </dgm:pt>
    <dgm:pt modelId="{77750826-9D8B-4B7D-BDE0-91A36DCA71E1}" type="parTrans" cxnId="{ADBEFCEF-9CFA-445F-9EF0-C0390ED1019B}">
      <dgm:prSet/>
      <dgm:spPr/>
      <dgm:t>
        <a:bodyPr/>
        <a:lstStyle/>
        <a:p>
          <a:endParaRPr lang="en-US"/>
        </a:p>
      </dgm:t>
    </dgm:pt>
    <dgm:pt modelId="{0BFD1DB0-BE4D-4FCB-A359-82DBFF24C21D}" type="sibTrans" cxnId="{ADBEFCEF-9CFA-445F-9EF0-C0390ED101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809920-16F8-44F0-9F58-3EBF00577A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States with legal requirements for ACT have higher median verbal and math SAT scores</a:t>
          </a:r>
        </a:p>
      </dgm:t>
    </dgm:pt>
    <dgm:pt modelId="{E185BA37-D061-45F5-A226-254A9E5646EA}" type="parTrans" cxnId="{B1490E8A-3ED0-4C5C-AA08-6CF16DE63C5C}">
      <dgm:prSet/>
      <dgm:spPr/>
      <dgm:t>
        <a:bodyPr/>
        <a:lstStyle/>
        <a:p>
          <a:endParaRPr lang="en-US"/>
        </a:p>
      </dgm:t>
    </dgm:pt>
    <dgm:pt modelId="{772C1243-49AF-4F64-B63C-5EF11976E71D}" type="sibTrans" cxnId="{B1490E8A-3ED0-4C5C-AA08-6CF16DE63C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639AF2-1F0D-454B-B4C4-A5D9D845F47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States with higher Maths SAT scores also tend to have higher rates of Verbal SAT scores</a:t>
          </a:r>
          <a:endParaRPr lang="en-US"/>
        </a:p>
      </dgm:t>
    </dgm:pt>
    <dgm:pt modelId="{DB7095FA-1B2F-4CE6-8B76-BEFE9D8D2445}" type="parTrans" cxnId="{0CB81F4D-4189-482A-9A2A-82BFF2928502}">
      <dgm:prSet/>
      <dgm:spPr/>
      <dgm:t>
        <a:bodyPr/>
        <a:lstStyle/>
        <a:p>
          <a:endParaRPr lang="en-US"/>
        </a:p>
      </dgm:t>
    </dgm:pt>
    <dgm:pt modelId="{CECA7D5C-1107-47D9-8F90-8A2748BBC2AA}" type="sibTrans" cxnId="{0CB81F4D-4189-482A-9A2A-82BFF2928502}">
      <dgm:prSet/>
      <dgm:spPr/>
      <dgm:t>
        <a:bodyPr/>
        <a:lstStyle/>
        <a:p>
          <a:endParaRPr lang="en-US"/>
        </a:p>
      </dgm:t>
    </dgm:pt>
    <dgm:pt modelId="{E1D65477-D213-4F02-B2C5-E2F03A5812EA}" type="pres">
      <dgm:prSet presAssocID="{195D98CC-CC2F-448B-BA8B-CCA5F8F1A2D9}" presName="root" presStyleCnt="0">
        <dgm:presLayoutVars>
          <dgm:dir/>
          <dgm:resizeHandles val="exact"/>
        </dgm:presLayoutVars>
      </dgm:prSet>
      <dgm:spPr/>
    </dgm:pt>
    <dgm:pt modelId="{4C4A8C83-4731-4810-A39A-1950ECA1743A}" type="pres">
      <dgm:prSet presAssocID="{2EAE96F9-B2D8-4A31-93DA-5B59E50C0F67}" presName="compNode" presStyleCnt="0"/>
      <dgm:spPr/>
    </dgm:pt>
    <dgm:pt modelId="{24DCB571-CC8D-4C06-87FC-11BECB66F19E}" type="pres">
      <dgm:prSet presAssocID="{2EAE96F9-B2D8-4A31-93DA-5B59E50C0F67}" presName="bgRect" presStyleLbl="bgShp" presStyleIdx="0" presStyleCnt="4"/>
      <dgm:spPr/>
    </dgm:pt>
    <dgm:pt modelId="{49AADE88-03C7-4476-AFA7-75023EAA72D2}" type="pres">
      <dgm:prSet presAssocID="{2EAE96F9-B2D8-4A31-93DA-5B59E50C0F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F105913-DE46-4A92-A86B-A6D4245B4717}" type="pres">
      <dgm:prSet presAssocID="{2EAE96F9-B2D8-4A31-93DA-5B59E50C0F67}" presName="spaceRect" presStyleCnt="0"/>
      <dgm:spPr/>
    </dgm:pt>
    <dgm:pt modelId="{1CB445E9-890A-4757-BBF8-B58D09E50B3B}" type="pres">
      <dgm:prSet presAssocID="{2EAE96F9-B2D8-4A31-93DA-5B59E50C0F67}" presName="parTx" presStyleLbl="revTx" presStyleIdx="0" presStyleCnt="4">
        <dgm:presLayoutVars>
          <dgm:chMax val="0"/>
          <dgm:chPref val="0"/>
        </dgm:presLayoutVars>
      </dgm:prSet>
      <dgm:spPr/>
    </dgm:pt>
    <dgm:pt modelId="{8877EA8B-977E-4E55-BC99-6719C75870E2}" type="pres">
      <dgm:prSet presAssocID="{5CC50994-E69E-4946-B37C-0D598CF66C6F}" presName="sibTrans" presStyleCnt="0"/>
      <dgm:spPr/>
    </dgm:pt>
    <dgm:pt modelId="{49EA6DA1-F0CF-4DC4-AB82-67250C162A7F}" type="pres">
      <dgm:prSet presAssocID="{71941255-F189-44BF-B96E-EC738A50760C}" presName="compNode" presStyleCnt="0"/>
      <dgm:spPr/>
    </dgm:pt>
    <dgm:pt modelId="{ACD1768E-CD56-4510-9ECD-80C50FC921A9}" type="pres">
      <dgm:prSet presAssocID="{71941255-F189-44BF-B96E-EC738A50760C}" presName="bgRect" presStyleLbl="bgShp" presStyleIdx="1" presStyleCnt="4"/>
      <dgm:spPr/>
    </dgm:pt>
    <dgm:pt modelId="{DEEAE55F-A600-49A1-BFDD-A43569881A1C}" type="pres">
      <dgm:prSet presAssocID="{71941255-F189-44BF-B96E-EC738A5076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92C5290-679D-4EDD-B68F-C36BF181D69A}" type="pres">
      <dgm:prSet presAssocID="{71941255-F189-44BF-B96E-EC738A50760C}" presName="spaceRect" presStyleCnt="0"/>
      <dgm:spPr/>
    </dgm:pt>
    <dgm:pt modelId="{AA3E5059-35AA-4B54-9A8D-B4E31D16436D}" type="pres">
      <dgm:prSet presAssocID="{71941255-F189-44BF-B96E-EC738A50760C}" presName="parTx" presStyleLbl="revTx" presStyleIdx="1" presStyleCnt="4">
        <dgm:presLayoutVars>
          <dgm:chMax val="0"/>
          <dgm:chPref val="0"/>
        </dgm:presLayoutVars>
      </dgm:prSet>
      <dgm:spPr/>
    </dgm:pt>
    <dgm:pt modelId="{83BA1A05-1236-4AF8-B470-D45D43C7A324}" type="pres">
      <dgm:prSet presAssocID="{0BFD1DB0-BE4D-4FCB-A359-82DBFF24C21D}" presName="sibTrans" presStyleCnt="0"/>
      <dgm:spPr/>
    </dgm:pt>
    <dgm:pt modelId="{BE0A7666-4BC5-41EE-8E39-EDEBE2BAB71F}" type="pres">
      <dgm:prSet presAssocID="{8E809920-16F8-44F0-9F58-3EBF00577A93}" presName="compNode" presStyleCnt="0"/>
      <dgm:spPr/>
    </dgm:pt>
    <dgm:pt modelId="{1A91D398-0A7F-4480-B092-A54A1547E9A5}" type="pres">
      <dgm:prSet presAssocID="{8E809920-16F8-44F0-9F58-3EBF00577A93}" presName="bgRect" presStyleLbl="bgShp" presStyleIdx="2" presStyleCnt="4"/>
      <dgm:spPr/>
    </dgm:pt>
    <dgm:pt modelId="{ADDC97E4-DE42-4038-9A75-9A9C754D44E5}" type="pres">
      <dgm:prSet presAssocID="{8E809920-16F8-44F0-9F58-3EBF00577A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336F996-04D3-4431-8FA4-720838EB2566}" type="pres">
      <dgm:prSet presAssocID="{8E809920-16F8-44F0-9F58-3EBF00577A93}" presName="spaceRect" presStyleCnt="0"/>
      <dgm:spPr/>
    </dgm:pt>
    <dgm:pt modelId="{009F8487-94B2-428D-B367-CAB6162E2580}" type="pres">
      <dgm:prSet presAssocID="{8E809920-16F8-44F0-9F58-3EBF00577A93}" presName="parTx" presStyleLbl="revTx" presStyleIdx="2" presStyleCnt="4">
        <dgm:presLayoutVars>
          <dgm:chMax val="0"/>
          <dgm:chPref val="0"/>
        </dgm:presLayoutVars>
      </dgm:prSet>
      <dgm:spPr/>
    </dgm:pt>
    <dgm:pt modelId="{8226A4B7-4CF9-4F86-8B21-072432B493AD}" type="pres">
      <dgm:prSet presAssocID="{772C1243-49AF-4F64-B63C-5EF11976E71D}" presName="sibTrans" presStyleCnt="0"/>
      <dgm:spPr/>
    </dgm:pt>
    <dgm:pt modelId="{5E1C97E8-4D61-440B-B158-27248EEE9A13}" type="pres">
      <dgm:prSet presAssocID="{9E639AF2-1F0D-454B-B4C4-A5D9D845F47C}" presName="compNode" presStyleCnt="0"/>
      <dgm:spPr/>
    </dgm:pt>
    <dgm:pt modelId="{403550A6-2458-41E2-B8C7-4BABC62BDE5D}" type="pres">
      <dgm:prSet presAssocID="{9E639AF2-1F0D-454B-B4C4-A5D9D845F47C}" presName="bgRect" presStyleLbl="bgShp" presStyleIdx="3" presStyleCnt="4"/>
      <dgm:spPr/>
    </dgm:pt>
    <dgm:pt modelId="{EEB6BDFF-ED87-483E-8AE0-257CECE4B9F1}" type="pres">
      <dgm:prSet presAssocID="{9E639AF2-1F0D-454B-B4C4-A5D9D845F4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94994DF-4C9C-4F81-BD45-CCB138B54CF1}" type="pres">
      <dgm:prSet presAssocID="{9E639AF2-1F0D-454B-B4C4-A5D9D845F47C}" presName="spaceRect" presStyleCnt="0"/>
      <dgm:spPr/>
    </dgm:pt>
    <dgm:pt modelId="{A864076B-4AD8-4FAD-8CCB-29CD1020CD85}" type="pres">
      <dgm:prSet presAssocID="{9E639AF2-1F0D-454B-B4C4-A5D9D845F4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99102A-6CA4-4D33-944F-BB9A46473B20}" type="presOf" srcId="{2EAE96F9-B2D8-4A31-93DA-5B59E50C0F67}" destId="{1CB445E9-890A-4757-BBF8-B58D09E50B3B}" srcOrd="0" destOrd="0" presId="urn:microsoft.com/office/officeart/2018/2/layout/IconVerticalSolidList"/>
    <dgm:cxn modelId="{D9F4712C-496B-4570-A6D6-BFECBD1CBB17}" type="presOf" srcId="{71941255-F189-44BF-B96E-EC738A50760C}" destId="{AA3E5059-35AA-4B54-9A8D-B4E31D16436D}" srcOrd="0" destOrd="0" presId="urn:microsoft.com/office/officeart/2018/2/layout/IconVerticalSolidList"/>
    <dgm:cxn modelId="{56F5A236-AC77-42C9-A15D-FF6273A23F70}" type="presOf" srcId="{195D98CC-CC2F-448B-BA8B-CCA5F8F1A2D9}" destId="{E1D65477-D213-4F02-B2C5-E2F03A5812EA}" srcOrd="0" destOrd="0" presId="urn:microsoft.com/office/officeart/2018/2/layout/IconVerticalSolidList"/>
    <dgm:cxn modelId="{0CB81F4D-4189-482A-9A2A-82BFF2928502}" srcId="{195D98CC-CC2F-448B-BA8B-CCA5F8F1A2D9}" destId="{9E639AF2-1F0D-454B-B4C4-A5D9D845F47C}" srcOrd="3" destOrd="0" parTransId="{DB7095FA-1B2F-4CE6-8B76-BEFE9D8D2445}" sibTransId="{CECA7D5C-1107-47D9-8F90-8A2748BBC2AA}"/>
    <dgm:cxn modelId="{B1490E8A-3ED0-4C5C-AA08-6CF16DE63C5C}" srcId="{195D98CC-CC2F-448B-BA8B-CCA5F8F1A2D9}" destId="{8E809920-16F8-44F0-9F58-3EBF00577A93}" srcOrd="2" destOrd="0" parTransId="{E185BA37-D061-45F5-A226-254A9E5646EA}" sibTransId="{772C1243-49AF-4F64-B63C-5EF11976E71D}"/>
    <dgm:cxn modelId="{287EE792-D058-4DFB-8CF1-1A109A833F81}" type="presOf" srcId="{8E809920-16F8-44F0-9F58-3EBF00577A93}" destId="{009F8487-94B2-428D-B367-CAB6162E2580}" srcOrd="0" destOrd="0" presId="urn:microsoft.com/office/officeart/2018/2/layout/IconVerticalSolidList"/>
    <dgm:cxn modelId="{55991CE2-3D3D-4066-9D88-A0D2324628C1}" srcId="{195D98CC-CC2F-448B-BA8B-CCA5F8F1A2D9}" destId="{2EAE96F9-B2D8-4A31-93DA-5B59E50C0F67}" srcOrd="0" destOrd="0" parTransId="{2FADA157-0FC4-4FA5-BE8F-76914654FCEA}" sibTransId="{5CC50994-E69E-4946-B37C-0D598CF66C6F}"/>
    <dgm:cxn modelId="{06798BED-01D8-4B20-9E51-8111E1565147}" type="presOf" srcId="{9E639AF2-1F0D-454B-B4C4-A5D9D845F47C}" destId="{A864076B-4AD8-4FAD-8CCB-29CD1020CD85}" srcOrd="0" destOrd="0" presId="urn:microsoft.com/office/officeart/2018/2/layout/IconVerticalSolidList"/>
    <dgm:cxn modelId="{ADBEFCEF-9CFA-445F-9EF0-C0390ED1019B}" srcId="{195D98CC-CC2F-448B-BA8B-CCA5F8F1A2D9}" destId="{71941255-F189-44BF-B96E-EC738A50760C}" srcOrd="1" destOrd="0" parTransId="{77750826-9D8B-4B7D-BDE0-91A36DCA71E1}" sibTransId="{0BFD1DB0-BE4D-4FCB-A359-82DBFF24C21D}"/>
    <dgm:cxn modelId="{27889EDE-29A4-425E-9E46-0A970D7C301E}" type="presParOf" srcId="{E1D65477-D213-4F02-B2C5-E2F03A5812EA}" destId="{4C4A8C83-4731-4810-A39A-1950ECA1743A}" srcOrd="0" destOrd="0" presId="urn:microsoft.com/office/officeart/2018/2/layout/IconVerticalSolidList"/>
    <dgm:cxn modelId="{2EC7D432-EF81-4B59-AA0E-399AB3A0BCA5}" type="presParOf" srcId="{4C4A8C83-4731-4810-A39A-1950ECA1743A}" destId="{24DCB571-CC8D-4C06-87FC-11BECB66F19E}" srcOrd="0" destOrd="0" presId="urn:microsoft.com/office/officeart/2018/2/layout/IconVerticalSolidList"/>
    <dgm:cxn modelId="{40843A69-9CDF-4357-A546-F27ECA82673B}" type="presParOf" srcId="{4C4A8C83-4731-4810-A39A-1950ECA1743A}" destId="{49AADE88-03C7-4476-AFA7-75023EAA72D2}" srcOrd="1" destOrd="0" presId="urn:microsoft.com/office/officeart/2018/2/layout/IconVerticalSolidList"/>
    <dgm:cxn modelId="{147935AA-207B-45E5-8913-1D193B71D516}" type="presParOf" srcId="{4C4A8C83-4731-4810-A39A-1950ECA1743A}" destId="{1F105913-DE46-4A92-A86B-A6D4245B4717}" srcOrd="2" destOrd="0" presId="urn:microsoft.com/office/officeart/2018/2/layout/IconVerticalSolidList"/>
    <dgm:cxn modelId="{B07ED181-8F32-4EE7-AE9E-81A4324C362D}" type="presParOf" srcId="{4C4A8C83-4731-4810-A39A-1950ECA1743A}" destId="{1CB445E9-890A-4757-BBF8-B58D09E50B3B}" srcOrd="3" destOrd="0" presId="urn:microsoft.com/office/officeart/2018/2/layout/IconVerticalSolidList"/>
    <dgm:cxn modelId="{3C672A46-3AC0-4715-941B-BC5B4A561E99}" type="presParOf" srcId="{E1D65477-D213-4F02-B2C5-E2F03A5812EA}" destId="{8877EA8B-977E-4E55-BC99-6719C75870E2}" srcOrd="1" destOrd="0" presId="urn:microsoft.com/office/officeart/2018/2/layout/IconVerticalSolidList"/>
    <dgm:cxn modelId="{88DE5FB2-73C0-4EB7-BAB3-CAD5F67330EE}" type="presParOf" srcId="{E1D65477-D213-4F02-B2C5-E2F03A5812EA}" destId="{49EA6DA1-F0CF-4DC4-AB82-67250C162A7F}" srcOrd="2" destOrd="0" presId="urn:microsoft.com/office/officeart/2018/2/layout/IconVerticalSolidList"/>
    <dgm:cxn modelId="{44F4A2CD-D2D3-4C84-AEB8-20D7684A08F9}" type="presParOf" srcId="{49EA6DA1-F0CF-4DC4-AB82-67250C162A7F}" destId="{ACD1768E-CD56-4510-9ECD-80C50FC921A9}" srcOrd="0" destOrd="0" presId="urn:microsoft.com/office/officeart/2018/2/layout/IconVerticalSolidList"/>
    <dgm:cxn modelId="{7A2CEAEB-CC14-49DB-A1A5-245CF0143191}" type="presParOf" srcId="{49EA6DA1-F0CF-4DC4-AB82-67250C162A7F}" destId="{DEEAE55F-A600-49A1-BFDD-A43569881A1C}" srcOrd="1" destOrd="0" presId="urn:microsoft.com/office/officeart/2018/2/layout/IconVerticalSolidList"/>
    <dgm:cxn modelId="{A52F5464-A46B-48F6-9866-1B8FAD8C964C}" type="presParOf" srcId="{49EA6DA1-F0CF-4DC4-AB82-67250C162A7F}" destId="{392C5290-679D-4EDD-B68F-C36BF181D69A}" srcOrd="2" destOrd="0" presId="urn:microsoft.com/office/officeart/2018/2/layout/IconVerticalSolidList"/>
    <dgm:cxn modelId="{A9D65210-DD8F-42BA-842B-03B0443DCA68}" type="presParOf" srcId="{49EA6DA1-F0CF-4DC4-AB82-67250C162A7F}" destId="{AA3E5059-35AA-4B54-9A8D-B4E31D16436D}" srcOrd="3" destOrd="0" presId="urn:microsoft.com/office/officeart/2018/2/layout/IconVerticalSolidList"/>
    <dgm:cxn modelId="{A214E022-C3EF-47A7-A406-7F4AA7C0A9A7}" type="presParOf" srcId="{E1D65477-D213-4F02-B2C5-E2F03A5812EA}" destId="{83BA1A05-1236-4AF8-B470-D45D43C7A324}" srcOrd="3" destOrd="0" presId="urn:microsoft.com/office/officeart/2018/2/layout/IconVerticalSolidList"/>
    <dgm:cxn modelId="{4F57F7FC-E6DA-48C2-81EF-9AD5C977B9C0}" type="presParOf" srcId="{E1D65477-D213-4F02-B2C5-E2F03A5812EA}" destId="{BE0A7666-4BC5-41EE-8E39-EDEBE2BAB71F}" srcOrd="4" destOrd="0" presId="urn:microsoft.com/office/officeart/2018/2/layout/IconVerticalSolidList"/>
    <dgm:cxn modelId="{2C3938E3-5BA0-47BA-852E-7BEA9ABF9EDE}" type="presParOf" srcId="{BE0A7666-4BC5-41EE-8E39-EDEBE2BAB71F}" destId="{1A91D398-0A7F-4480-B092-A54A1547E9A5}" srcOrd="0" destOrd="0" presId="urn:microsoft.com/office/officeart/2018/2/layout/IconVerticalSolidList"/>
    <dgm:cxn modelId="{3E07C467-78D6-462C-86CB-F96541480200}" type="presParOf" srcId="{BE0A7666-4BC5-41EE-8E39-EDEBE2BAB71F}" destId="{ADDC97E4-DE42-4038-9A75-9A9C754D44E5}" srcOrd="1" destOrd="0" presId="urn:microsoft.com/office/officeart/2018/2/layout/IconVerticalSolidList"/>
    <dgm:cxn modelId="{9AFB3B96-EF89-4FCD-AF79-73570C924BDC}" type="presParOf" srcId="{BE0A7666-4BC5-41EE-8E39-EDEBE2BAB71F}" destId="{B336F996-04D3-4431-8FA4-720838EB2566}" srcOrd="2" destOrd="0" presId="urn:microsoft.com/office/officeart/2018/2/layout/IconVerticalSolidList"/>
    <dgm:cxn modelId="{DFEB03EC-0E43-41B9-A61C-9EF6409AA842}" type="presParOf" srcId="{BE0A7666-4BC5-41EE-8E39-EDEBE2BAB71F}" destId="{009F8487-94B2-428D-B367-CAB6162E2580}" srcOrd="3" destOrd="0" presId="urn:microsoft.com/office/officeart/2018/2/layout/IconVerticalSolidList"/>
    <dgm:cxn modelId="{06D1CF71-9857-47CD-944E-B0D91B4B2518}" type="presParOf" srcId="{E1D65477-D213-4F02-B2C5-E2F03A5812EA}" destId="{8226A4B7-4CF9-4F86-8B21-072432B493AD}" srcOrd="5" destOrd="0" presId="urn:microsoft.com/office/officeart/2018/2/layout/IconVerticalSolidList"/>
    <dgm:cxn modelId="{9F4CA51E-35AE-4E80-8B62-C4C3B3D4242D}" type="presParOf" srcId="{E1D65477-D213-4F02-B2C5-E2F03A5812EA}" destId="{5E1C97E8-4D61-440B-B158-27248EEE9A13}" srcOrd="6" destOrd="0" presId="urn:microsoft.com/office/officeart/2018/2/layout/IconVerticalSolidList"/>
    <dgm:cxn modelId="{15B92701-709E-4AB9-B6E2-0E42D9E82DE1}" type="presParOf" srcId="{5E1C97E8-4D61-440B-B158-27248EEE9A13}" destId="{403550A6-2458-41E2-B8C7-4BABC62BDE5D}" srcOrd="0" destOrd="0" presId="urn:microsoft.com/office/officeart/2018/2/layout/IconVerticalSolidList"/>
    <dgm:cxn modelId="{45B43EE4-F2DB-4BED-9CE5-9E31B7A932C8}" type="presParOf" srcId="{5E1C97E8-4D61-440B-B158-27248EEE9A13}" destId="{EEB6BDFF-ED87-483E-8AE0-257CECE4B9F1}" srcOrd="1" destOrd="0" presId="urn:microsoft.com/office/officeart/2018/2/layout/IconVerticalSolidList"/>
    <dgm:cxn modelId="{9EA1BC9D-983D-42A0-A7EB-C5000D111302}" type="presParOf" srcId="{5E1C97E8-4D61-440B-B158-27248EEE9A13}" destId="{194994DF-4C9C-4F81-BD45-CCB138B54CF1}" srcOrd="2" destOrd="0" presId="urn:microsoft.com/office/officeart/2018/2/layout/IconVerticalSolidList"/>
    <dgm:cxn modelId="{6619E5BF-D278-459F-91CE-5D95EBE3B401}" type="presParOf" srcId="{5E1C97E8-4D61-440B-B158-27248EEE9A13}" destId="{A864076B-4AD8-4FAD-8CCB-29CD1020C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E2451-A090-46F3-9EBF-859D20F05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94CADE-E460-4F36-A880-8637CED23900}">
      <dgm:prSet/>
      <dgm:spPr/>
      <dgm:t>
        <a:bodyPr/>
        <a:lstStyle/>
        <a:p>
          <a:r>
            <a:rPr lang="en-US" b="1" dirty="0"/>
            <a:t>Teenagers:</a:t>
          </a:r>
          <a:r>
            <a:rPr lang="en-US" dirty="0"/>
            <a:t> teenagers are defined at those aged 12-17 (inclusive)</a:t>
          </a:r>
        </a:p>
      </dgm:t>
    </dgm:pt>
    <dgm:pt modelId="{66E03357-F382-4ADD-87A7-095E9E453016}" type="parTrans" cxnId="{3D5F556D-F1C6-4EB5-A6A1-76C0941F4252}">
      <dgm:prSet/>
      <dgm:spPr/>
      <dgm:t>
        <a:bodyPr/>
        <a:lstStyle/>
        <a:p>
          <a:endParaRPr lang="en-US"/>
        </a:p>
      </dgm:t>
    </dgm:pt>
    <dgm:pt modelId="{9D55F7F4-2D16-4A30-9E33-0131B998F5FF}" type="sibTrans" cxnId="{3D5F556D-F1C6-4EB5-A6A1-76C0941F4252}">
      <dgm:prSet/>
      <dgm:spPr/>
      <dgm:t>
        <a:bodyPr/>
        <a:lstStyle/>
        <a:p>
          <a:endParaRPr lang="en-US"/>
        </a:p>
      </dgm:t>
    </dgm:pt>
    <dgm:pt modelId="{F4C44349-9213-4387-B447-6EBEDBB312C0}">
      <dgm:prSet/>
      <dgm:spPr/>
      <dgm:t>
        <a:bodyPr/>
        <a:lstStyle/>
        <a:p>
          <a:r>
            <a:rPr lang="en-US" b="1"/>
            <a:t>Older others:</a:t>
          </a:r>
          <a:r>
            <a:rPr lang="en-US"/>
            <a:t> older others are defined at those aged 18+ (inclusive)</a:t>
          </a:r>
        </a:p>
      </dgm:t>
    </dgm:pt>
    <dgm:pt modelId="{B98E9024-B7F2-4282-9B0F-B414EAD24C30}" type="parTrans" cxnId="{4B0603C6-57C8-4211-A822-0645485E3527}">
      <dgm:prSet/>
      <dgm:spPr/>
      <dgm:t>
        <a:bodyPr/>
        <a:lstStyle/>
        <a:p>
          <a:endParaRPr lang="en-US"/>
        </a:p>
      </dgm:t>
    </dgm:pt>
    <dgm:pt modelId="{B533F9F0-D7AF-4715-9700-4E88CA8E0797}" type="sibTrans" cxnId="{4B0603C6-57C8-4211-A822-0645485E3527}">
      <dgm:prSet/>
      <dgm:spPr/>
      <dgm:t>
        <a:bodyPr/>
        <a:lstStyle/>
        <a:p>
          <a:endParaRPr lang="en-US"/>
        </a:p>
      </dgm:t>
    </dgm:pt>
    <dgm:pt modelId="{F3314038-EFD4-41F4-A06F-4A4B0AD60722}">
      <dgm:prSet/>
      <dgm:spPr/>
      <dgm:t>
        <a:bodyPr/>
        <a:lstStyle/>
        <a:p>
          <a:r>
            <a:rPr lang="en-US" b="1" dirty="0"/>
            <a:t>Inhalant use:</a:t>
          </a:r>
          <a:r>
            <a:rPr lang="en-US" dirty="0"/>
            <a:t> defined as the use of inhalants in preceding 12 month period</a:t>
          </a:r>
        </a:p>
      </dgm:t>
    </dgm:pt>
    <dgm:pt modelId="{B2A687F6-D714-4721-96BB-6CD94DC9C896}" type="parTrans" cxnId="{717D1E0D-BE09-4C11-85D0-1F6B4F760AA4}">
      <dgm:prSet/>
      <dgm:spPr/>
      <dgm:t>
        <a:bodyPr/>
        <a:lstStyle/>
        <a:p>
          <a:endParaRPr lang="en-US"/>
        </a:p>
      </dgm:t>
    </dgm:pt>
    <dgm:pt modelId="{030BFBEA-AE34-4D86-8AFD-E581466509D4}" type="sibTrans" cxnId="{717D1E0D-BE09-4C11-85D0-1F6B4F760AA4}">
      <dgm:prSet/>
      <dgm:spPr/>
      <dgm:t>
        <a:bodyPr/>
        <a:lstStyle/>
        <a:p>
          <a:endParaRPr lang="en-US"/>
        </a:p>
      </dgm:t>
    </dgm:pt>
    <dgm:pt modelId="{8128FE43-4EB4-40E1-AD93-D7D643E8DDB2}" type="pres">
      <dgm:prSet presAssocID="{CD4E2451-A090-46F3-9EBF-859D20F0535E}" presName="root" presStyleCnt="0">
        <dgm:presLayoutVars>
          <dgm:dir/>
          <dgm:resizeHandles val="exact"/>
        </dgm:presLayoutVars>
      </dgm:prSet>
      <dgm:spPr/>
    </dgm:pt>
    <dgm:pt modelId="{15BCB711-A8E3-4089-B168-1A67430A17E0}" type="pres">
      <dgm:prSet presAssocID="{8A94CADE-E460-4F36-A880-8637CED23900}" presName="compNode" presStyleCnt="0"/>
      <dgm:spPr/>
    </dgm:pt>
    <dgm:pt modelId="{C9C7B48F-970C-47A8-9A7D-673CBC65534E}" type="pres">
      <dgm:prSet presAssocID="{8A94CADE-E460-4F36-A880-8637CED23900}" presName="bgRect" presStyleLbl="bgShp" presStyleIdx="0" presStyleCnt="3"/>
      <dgm:spPr/>
    </dgm:pt>
    <dgm:pt modelId="{99072A0A-B8A1-46D3-85D7-F4D036DDDBE9}" type="pres">
      <dgm:prSet presAssocID="{8A94CADE-E460-4F36-A880-8637CED239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897F21A8-841A-440E-81A1-7BD9B93C679C}" type="pres">
      <dgm:prSet presAssocID="{8A94CADE-E460-4F36-A880-8637CED23900}" presName="spaceRect" presStyleCnt="0"/>
      <dgm:spPr/>
    </dgm:pt>
    <dgm:pt modelId="{203CD74D-BDCB-45AE-AAA5-5F00F8F8AE3B}" type="pres">
      <dgm:prSet presAssocID="{8A94CADE-E460-4F36-A880-8637CED23900}" presName="parTx" presStyleLbl="revTx" presStyleIdx="0" presStyleCnt="3">
        <dgm:presLayoutVars>
          <dgm:chMax val="0"/>
          <dgm:chPref val="0"/>
        </dgm:presLayoutVars>
      </dgm:prSet>
      <dgm:spPr/>
    </dgm:pt>
    <dgm:pt modelId="{DA54A5AE-8C0C-454D-A945-2C53AAB1AF5F}" type="pres">
      <dgm:prSet presAssocID="{9D55F7F4-2D16-4A30-9E33-0131B998F5FF}" presName="sibTrans" presStyleCnt="0"/>
      <dgm:spPr/>
    </dgm:pt>
    <dgm:pt modelId="{145C9760-1D47-4DE2-9189-8FFA61FC578A}" type="pres">
      <dgm:prSet presAssocID="{F4C44349-9213-4387-B447-6EBEDBB312C0}" presName="compNode" presStyleCnt="0"/>
      <dgm:spPr/>
    </dgm:pt>
    <dgm:pt modelId="{7C7D4269-83DF-480F-A355-AB559908CE80}" type="pres">
      <dgm:prSet presAssocID="{F4C44349-9213-4387-B447-6EBEDBB312C0}" presName="bgRect" presStyleLbl="bgShp" presStyleIdx="1" presStyleCnt="3"/>
      <dgm:spPr/>
    </dgm:pt>
    <dgm:pt modelId="{8799F7C6-674D-4D74-A021-98CE6168D91B}" type="pres">
      <dgm:prSet presAssocID="{F4C44349-9213-4387-B447-6EBEDBB312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727B62A1-BFB2-492A-BA1D-643617A4F592}" type="pres">
      <dgm:prSet presAssocID="{F4C44349-9213-4387-B447-6EBEDBB312C0}" presName="spaceRect" presStyleCnt="0"/>
      <dgm:spPr/>
    </dgm:pt>
    <dgm:pt modelId="{8C68277E-F5F5-40FA-9A65-C588F7E41167}" type="pres">
      <dgm:prSet presAssocID="{F4C44349-9213-4387-B447-6EBEDBB312C0}" presName="parTx" presStyleLbl="revTx" presStyleIdx="1" presStyleCnt="3">
        <dgm:presLayoutVars>
          <dgm:chMax val="0"/>
          <dgm:chPref val="0"/>
        </dgm:presLayoutVars>
      </dgm:prSet>
      <dgm:spPr/>
    </dgm:pt>
    <dgm:pt modelId="{EDF4C6F4-82A6-40BE-B94A-E76295E9B93D}" type="pres">
      <dgm:prSet presAssocID="{B533F9F0-D7AF-4715-9700-4E88CA8E0797}" presName="sibTrans" presStyleCnt="0"/>
      <dgm:spPr/>
    </dgm:pt>
    <dgm:pt modelId="{2BC9E7B9-DC70-47AF-B5E5-5CBB2DCF4FD8}" type="pres">
      <dgm:prSet presAssocID="{F3314038-EFD4-41F4-A06F-4A4B0AD60722}" presName="compNode" presStyleCnt="0"/>
      <dgm:spPr/>
    </dgm:pt>
    <dgm:pt modelId="{CCE27800-F66A-4F43-B2CC-DB99513E31E0}" type="pres">
      <dgm:prSet presAssocID="{F3314038-EFD4-41F4-A06F-4A4B0AD60722}" presName="bgRect" presStyleLbl="bgShp" presStyleIdx="2" presStyleCnt="3"/>
      <dgm:spPr/>
    </dgm:pt>
    <dgm:pt modelId="{13195A14-38A1-4927-9BF6-1EDD9A42BF2A}" type="pres">
      <dgm:prSet presAssocID="{F3314038-EFD4-41F4-A06F-4A4B0AD60722}" presName="iconRect" presStyleLbl="node1" presStyleIdx="2" presStyleCnt="3"/>
      <dgm:spPr>
        <a:ln>
          <a:noFill/>
        </a:ln>
      </dgm:spPr>
    </dgm:pt>
    <dgm:pt modelId="{B33DDCD2-41D7-49E4-9CFD-9CF99165A2D5}" type="pres">
      <dgm:prSet presAssocID="{F3314038-EFD4-41F4-A06F-4A4B0AD60722}" presName="spaceRect" presStyleCnt="0"/>
      <dgm:spPr/>
    </dgm:pt>
    <dgm:pt modelId="{6F17B431-875D-4EBF-9C5C-C81CB8F09C32}" type="pres">
      <dgm:prSet presAssocID="{F3314038-EFD4-41F4-A06F-4A4B0AD607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A8130D-1E78-4B22-8B1B-6BEEA3B31DF2}" type="presOf" srcId="{CD4E2451-A090-46F3-9EBF-859D20F0535E}" destId="{8128FE43-4EB4-40E1-AD93-D7D643E8DDB2}" srcOrd="0" destOrd="0" presId="urn:microsoft.com/office/officeart/2018/2/layout/IconVerticalSolidList"/>
    <dgm:cxn modelId="{717D1E0D-BE09-4C11-85D0-1F6B4F760AA4}" srcId="{CD4E2451-A090-46F3-9EBF-859D20F0535E}" destId="{F3314038-EFD4-41F4-A06F-4A4B0AD60722}" srcOrd="2" destOrd="0" parTransId="{B2A687F6-D714-4721-96BB-6CD94DC9C896}" sibTransId="{030BFBEA-AE34-4D86-8AFD-E581466509D4}"/>
    <dgm:cxn modelId="{F49E8A19-B3C1-4558-B3E5-60C3B12AD20A}" type="presOf" srcId="{F4C44349-9213-4387-B447-6EBEDBB312C0}" destId="{8C68277E-F5F5-40FA-9A65-C588F7E41167}" srcOrd="0" destOrd="0" presId="urn:microsoft.com/office/officeart/2018/2/layout/IconVerticalSolidList"/>
    <dgm:cxn modelId="{B8783321-8395-46B4-8DBA-07B77966BCAA}" type="presOf" srcId="{F3314038-EFD4-41F4-A06F-4A4B0AD60722}" destId="{6F17B431-875D-4EBF-9C5C-C81CB8F09C32}" srcOrd="0" destOrd="0" presId="urn:microsoft.com/office/officeart/2018/2/layout/IconVerticalSolidList"/>
    <dgm:cxn modelId="{3D5F556D-F1C6-4EB5-A6A1-76C0941F4252}" srcId="{CD4E2451-A090-46F3-9EBF-859D20F0535E}" destId="{8A94CADE-E460-4F36-A880-8637CED23900}" srcOrd="0" destOrd="0" parTransId="{66E03357-F382-4ADD-87A7-095E9E453016}" sibTransId="{9D55F7F4-2D16-4A30-9E33-0131B998F5FF}"/>
    <dgm:cxn modelId="{5E81B4AD-2109-47BC-B509-CA29269ECCF3}" type="presOf" srcId="{8A94CADE-E460-4F36-A880-8637CED23900}" destId="{203CD74D-BDCB-45AE-AAA5-5F00F8F8AE3B}" srcOrd="0" destOrd="0" presId="urn:microsoft.com/office/officeart/2018/2/layout/IconVerticalSolidList"/>
    <dgm:cxn modelId="{4B0603C6-57C8-4211-A822-0645485E3527}" srcId="{CD4E2451-A090-46F3-9EBF-859D20F0535E}" destId="{F4C44349-9213-4387-B447-6EBEDBB312C0}" srcOrd="1" destOrd="0" parTransId="{B98E9024-B7F2-4282-9B0F-B414EAD24C30}" sibTransId="{B533F9F0-D7AF-4715-9700-4E88CA8E0797}"/>
    <dgm:cxn modelId="{1C3FA518-A9BC-4BA2-B67D-8D6D87B71A36}" type="presParOf" srcId="{8128FE43-4EB4-40E1-AD93-D7D643E8DDB2}" destId="{15BCB711-A8E3-4089-B168-1A67430A17E0}" srcOrd="0" destOrd="0" presId="urn:microsoft.com/office/officeart/2018/2/layout/IconVerticalSolidList"/>
    <dgm:cxn modelId="{9150AE17-F8A8-4021-AE64-0DAB2FE19E6F}" type="presParOf" srcId="{15BCB711-A8E3-4089-B168-1A67430A17E0}" destId="{C9C7B48F-970C-47A8-9A7D-673CBC65534E}" srcOrd="0" destOrd="0" presId="urn:microsoft.com/office/officeart/2018/2/layout/IconVerticalSolidList"/>
    <dgm:cxn modelId="{6B53ED5F-6CA6-4178-83B0-ABCF67127236}" type="presParOf" srcId="{15BCB711-A8E3-4089-B168-1A67430A17E0}" destId="{99072A0A-B8A1-46D3-85D7-F4D036DDDBE9}" srcOrd="1" destOrd="0" presId="urn:microsoft.com/office/officeart/2018/2/layout/IconVerticalSolidList"/>
    <dgm:cxn modelId="{D2F5E25D-F082-4056-B618-9C9E80590180}" type="presParOf" srcId="{15BCB711-A8E3-4089-B168-1A67430A17E0}" destId="{897F21A8-841A-440E-81A1-7BD9B93C679C}" srcOrd="2" destOrd="0" presId="urn:microsoft.com/office/officeart/2018/2/layout/IconVerticalSolidList"/>
    <dgm:cxn modelId="{9657DC2C-F40A-418D-A4D4-1176E513C33C}" type="presParOf" srcId="{15BCB711-A8E3-4089-B168-1A67430A17E0}" destId="{203CD74D-BDCB-45AE-AAA5-5F00F8F8AE3B}" srcOrd="3" destOrd="0" presId="urn:microsoft.com/office/officeart/2018/2/layout/IconVerticalSolidList"/>
    <dgm:cxn modelId="{0965D0A9-38A8-4CED-86D7-B6656EB79DFA}" type="presParOf" srcId="{8128FE43-4EB4-40E1-AD93-D7D643E8DDB2}" destId="{DA54A5AE-8C0C-454D-A945-2C53AAB1AF5F}" srcOrd="1" destOrd="0" presId="urn:microsoft.com/office/officeart/2018/2/layout/IconVerticalSolidList"/>
    <dgm:cxn modelId="{79E7DEE5-AE38-433F-AA1E-99685CFF7B6A}" type="presParOf" srcId="{8128FE43-4EB4-40E1-AD93-D7D643E8DDB2}" destId="{145C9760-1D47-4DE2-9189-8FFA61FC578A}" srcOrd="2" destOrd="0" presId="urn:microsoft.com/office/officeart/2018/2/layout/IconVerticalSolidList"/>
    <dgm:cxn modelId="{A19197B4-BC0A-4AE6-A478-1DEB9111A3A5}" type="presParOf" srcId="{145C9760-1D47-4DE2-9189-8FFA61FC578A}" destId="{7C7D4269-83DF-480F-A355-AB559908CE80}" srcOrd="0" destOrd="0" presId="urn:microsoft.com/office/officeart/2018/2/layout/IconVerticalSolidList"/>
    <dgm:cxn modelId="{FBDF8692-A087-46FF-A3A2-7B65336C68B5}" type="presParOf" srcId="{145C9760-1D47-4DE2-9189-8FFA61FC578A}" destId="{8799F7C6-674D-4D74-A021-98CE6168D91B}" srcOrd="1" destOrd="0" presId="urn:microsoft.com/office/officeart/2018/2/layout/IconVerticalSolidList"/>
    <dgm:cxn modelId="{EE2E436A-6580-440F-976C-274B76B1A0AB}" type="presParOf" srcId="{145C9760-1D47-4DE2-9189-8FFA61FC578A}" destId="{727B62A1-BFB2-492A-BA1D-643617A4F592}" srcOrd="2" destOrd="0" presId="urn:microsoft.com/office/officeart/2018/2/layout/IconVerticalSolidList"/>
    <dgm:cxn modelId="{825A4FD6-1112-4471-905F-74E0BF0D888B}" type="presParOf" srcId="{145C9760-1D47-4DE2-9189-8FFA61FC578A}" destId="{8C68277E-F5F5-40FA-9A65-C588F7E41167}" srcOrd="3" destOrd="0" presId="urn:microsoft.com/office/officeart/2018/2/layout/IconVerticalSolidList"/>
    <dgm:cxn modelId="{919B499D-FB69-44B7-87F7-CAA91A720357}" type="presParOf" srcId="{8128FE43-4EB4-40E1-AD93-D7D643E8DDB2}" destId="{EDF4C6F4-82A6-40BE-B94A-E76295E9B93D}" srcOrd="3" destOrd="0" presId="urn:microsoft.com/office/officeart/2018/2/layout/IconVerticalSolidList"/>
    <dgm:cxn modelId="{DBBD3252-2887-46BC-BC42-99CA18D3B770}" type="presParOf" srcId="{8128FE43-4EB4-40E1-AD93-D7D643E8DDB2}" destId="{2BC9E7B9-DC70-47AF-B5E5-5CBB2DCF4FD8}" srcOrd="4" destOrd="0" presId="urn:microsoft.com/office/officeart/2018/2/layout/IconVerticalSolidList"/>
    <dgm:cxn modelId="{8AE865F7-8695-49CA-A3A1-EF814F4937D5}" type="presParOf" srcId="{2BC9E7B9-DC70-47AF-B5E5-5CBB2DCF4FD8}" destId="{CCE27800-F66A-4F43-B2CC-DB99513E31E0}" srcOrd="0" destOrd="0" presId="urn:microsoft.com/office/officeart/2018/2/layout/IconVerticalSolidList"/>
    <dgm:cxn modelId="{0C6934F8-8212-4FE9-9C6E-6B8B8BF7D336}" type="presParOf" srcId="{2BC9E7B9-DC70-47AF-B5E5-5CBB2DCF4FD8}" destId="{13195A14-38A1-4927-9BF6-1EDD9A42BF2A}" srcOrd="1" destOrd="0" presId="urn:microsoft.com/office/officeart/2018/2/layout/IconVerticalSolidList"/>
    <dgm:cxn modelId="{DD4E7FDC-F5E7-4732-A2FC-00DFBCE8E430}" type="presParOf" srcId="{2BC9E7B9-DC70-47AF-B5E5-5CBB2DCF4FD8}" destId="{B33DDCD2-41D7-49E4-9CFD-9CF99165A2D5}" srcOrd="2" destOrd="0" presId="urn:microsoft.com/office/officeart/2018/2/layout/IconVerticalSolidList"/>
    <dgm:cxn modelId="{80A5DBF3-5394-428C-B26D-CCBEBE2E1F99}" type="presParOf" srcId="{2BC9E7B9-DC70-47AF-B5E5-5CBB2DCF4FD8}" destId="{6F17B431-875D-4EBF-9C5C-C81CB8F09C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CB571-CC8D-4C06-87FC-11BECB66F19E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ADE88-03C7-4476-AFA7-75023EAA72D2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445E9-890A-4757-BBF8-B58D09E50B3B}">
      <dsp:nvSpPr>
        <dsp:cNvPr id="0" name=""/>
        <dsp:cNvSpPr/>
      </dsp:nvSpPr>
      <dsp:spPr>
        <a:xfrm>
          <a:off x="1171823" y="2001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SAT completion rate varies considerably by state with the highest at 82% (CT) to the lowest at 4% (SD, ND, MS)</a:t>
          </a:r>
          <a:endParaRPr lang="en-US" sz="1800" kern="1200"/>
        </a:p>
      </dsp:txBody>
      <dsp:txXfrm>
        <a:off x="1171823" y="2001"/>
        <a:ext cx="5520990" cy="1014565"/>
      </dsp:txXfrm>
    </dsp:sp>
    <dsp:sp modelId="{ACD1768E-CD56-4510-9ECD-80C50FC921A9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AE55F-A600-49A1-BFDD-A43569881A1C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E5059-35AA-4B54-9A8D-B4E31D16436D}">
      <dsp:nvSpPr>
        <dsp:cNvPr id="0" name=""/>
        <dsp:cNvSpPr/>
      </dsp:nvSpPr>
      <dsp:spPr>
        <a:xfrm>
          <a:off x="1171823" y="1270208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State legal requirement for completion of SATs potentially contributes to difference in SAT rates but unlikely to be only contributing factor </a:t>
          </a:r>
        </a:p>
      </dsp:txBody>
      <dsp:txXfrm>
        <a:off x="1171823" y="1270208"/>
        <a:ext cx="5520990" cy="1014565"/>
      </dsp:txXfrm>
    </dsp:sp>
    <dsp:sp modelId="{1A91D398-0A7F-4480-B092-A54A1547E9A5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C97E4-DE42-4038-9A75-9A9C754D44E5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F8487-94B2-428D-B367-CAB6162E2580}">
      <dsp:nvSpPr>
        <dsp:cNvPr id="0" name=""/>
        <dsp:cNvSpPr/>
      </dsp:nvSpPr>
      <dsp:spPr>
        <a:xfrm>
          <a:off x="1171823" y="2538415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States with legal requirements for ACT have higher median verbal and math SAT scores</a:t>
          </a:r>
        </a:p>
      </dsp:txBody>
      <dsp:txXfrm>
        <a:off x="1171823" y="2538415"/>
        <a:ext cx="5520990" cy="1014565"/>
      </dsp:txXfrm>
    </dsp:sp>
    <dsp:sp modelId="{403550A6-2458-41E2-B8C7-4BABC62BDE5D}">
      <dsp:nvSpPr>
        <dsp:cNvPr id="0" name=""/>
        <dsp:cNvSpPr/>
      </dsp:nvSpPr>
      <dsp:spPr>
        <a:xfrm>
          <a:off x="0" y="3806622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6BDFF-ED87-483E-8AE0-257CECE4B9F1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076B-4AD8-4FAD-8CCB-29CD1020CD85}">
      <dsp:nvSpPr>
        <dsp:cNvPr id="0" name=""/>
        <dsp:cNvSpPr/>
      </dsp:nvSpPr>
      <dsp:spPr>
        <a:xfrm>
          <a:off x="1171823" y="3806622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States with higher Maths SAT scores also tend to have higher rates of Verbal SAT scores</a:t>
          </a:r>
          <a:endParaRPr lang="en-US" sz="1800" kern="1200"/>
        </a:p>
      </dsp:txBody>
      <dsp:txXfrm>
        <a:off x="1171823" y="3806622"/>
        <a:ext cx="5520990" cy="1014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7B48F-970C-47A8-9A7D-673CBC65534E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72A0A-B8A1-46D3-85D7-F4D036DDDBE9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CD74D-BDCB-45AE-AAA5-5F00F8F8AE3B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Teenagers:</a:t>
          </a:r>
          <a:r>
            <a:rPr lang="en-US" sz="2500" kern="1200" dirty="0"/>
            <a:t> teenagers are defined at those aged 12-17 (inclusive)</a:t>
          </a:r>
        </a:p>
      </dsp:txBody>
      <dsp:txXfrm>
        <a:off x="1350519" y="499"/>
        <a:ext cx="8267613" cy="1169280"/>
      </dsp:txXfrm>
    </dsp:sp>
    <dsp:sp modelId="{7C7D4269-83DF-480F-A355-AB559908CE80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9F7C6-674D-4D74-A021-98CE6168D91B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8277E-F5F5-40FA-9A65-C588F7E41167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Older others:</a:t>
          </a:r>
          <a:r>
            <a:rPr lang="en-US" sz="2500" kern="1200"/>
            <a:t> older others are defined at those aged 18+ (inclusive)</a:t>
          </a:r>
        </a:p>
      </dsp:txBody>
      <dsp:txXfrm>
        <a:off x="1350519" y="1462100"/>
        <a:ext cx="8267613" cy="1169280"/>
      </dsp:txXfrm>
    </dsp:sp>
    <dsp:sp modelId="{CCE27800-F66A-4F43-B2CC-DB99513E31E0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95A14-38A1-4927-9BF6-1EDD9A42BF2A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7B431-875D-4EBF-9C5C-C81CB8F09C32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Inhalant use:</a:t>
          </a:r>
          <a:r>
            <a:rPr lang="en-US" sz="2500" kern="1200" dirty="0"/>
            <a:t> defined as the use of inhalants in preceding 12 month period</a:t>
          </a:r>
        </a:p>
      </dsp:txBody>
      <dsp:txXfrm>
        <a:off x="1350519" y="2923701"/>
        <a:ext cx="8267613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3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779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2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9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5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ldstats.gov/americaschildren/tables/pop1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ytondailynews.com/news/historically-low-act-scores-red-flag-for-our-country/djfx9Urp719WyEaMfykyx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97277F99-292B-423E-A2C7-50AA03185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9" r="3441" b="2604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88663-46EF-4B60-B7C8-B0426A743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AU" sz="4800"/>
              <a:t>Project 2: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5FACC-FA9E-4474-AECC-BCC1A2047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AU" sz="3600" dirty="0"/>
              <a:t>SATs and Drug Use  </a:t>
            </a:r>
          </a:p>
        </p:txBody>
      </p:sp>
    </p:spTree>
    <p:extLst>
      <p:ext uri="{BB962C8B-B14F-4D97-AF65-F5344CB8AC3E}">
        <p14:creationId xmlns:p14="http://schemas.microsoft.com/office/powerpoint/2010/main" val="381139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52628-1C63-44F9-A4F4-EB27866D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AU" sz="440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7E0F81-B18C-465A-B6B6-11EA49A88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7595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74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BA91-96EF-470F-83D2-3A8D13A9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4836209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Project Drug Use</a:t>
            </a:r>
          </a:p>
        </p:txBody>
      </p:sp>
      <p:pic>
        <p:nvPicPr>
          <p:cNvPr id="6146" name="Picture 2" descr="Image result for Drug use">
            <a:extLst>
              <a:ext uri="{FF2B5EF4-FFF2-40B4-BE49-F238E27FC236}">
                <a16:creationId xmlns:a16="http://schemas.microsoft.com/office/drawing/2014/main" id="{79E743E1-DE64-41AE-AEB8-06143F1590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7" t="994" r="14489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53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E34D-3722-4C53-92AF-6B187EBA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AU" dirty="0"/>
              <a:t>Project Drug Use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23D2-DF48-4EED-BCF9-DFD564F4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208760" cy="4291011"/>
          </a:xfrm>
        </p:spPr>
        <p:txBody>
          <a:bodyPr>
            <a:normAutofit/>
          </a:bodyPr>
          <a:lstStyle/>
          <a:p>
            <a:r>
              <a:rPr lang="en-AU" sz="2800" dirty="0"/>
              <a:t>Purpose of this sub-report is report on research findings </a:t>
            </a:r>
          </a:p>
          <a:p>
            <a:endParaRPr lang="en-AU" sz="2800" dirty="0"/>
          </a:p>
          <a:p>
            <a:r>
              <a:rPr lang="en-AU" sz="2800" dirty="0"/>
              <a:t>In this report, </a:t>
            </a:r>
            <a:r>
              <a:rPr lang="en-AU" sz="2800" b="1" dirty="0"/>
              <a:t>we </a:t>
            </a:r>
            <a:r>
              <a:rPr lang="en-AU" sz="2800" b="1" dirty="0">
                <a:solidFill>
                  <a:srgbClr val="FFC000"/>
                </a:solidFill>
              </a:rPr>
              <a:t>investigate whether </a:t>
            </a:r>
            <a:r>
              <a:rPr lang="en-US" sz="2800" b="1" u="sng" dirty="0">
                <a:solidFill>
                  <a:srgbClr val="FFC000"/>
                </a:solidFill>
              </a:rPr>
              <a:t>teenagers</a:t>
            </a:r>
            <a:r>
              <a:rPr lang="en-US" sz="2800" b="1" dirty="0">
                <a:solidFill>
                  <a:srgbClr val="FFC000"/>
                </a:solidFill>
              </a:rPr>
              <a:t> more likely to use </a:t>
            </a:r>
            <a:r>
              <a:rPr lang="en-US" sz="2800" b="1" u="sng" dirty="0">
                <a:solidFill>
                  <a:srgbClr val="FFC000"/>
                </a:solidFill>
              </a:rPr>
              <a:t>inhalants</a:t>
            </a:r>
            <a:r>
              <a:rPr lang="en-US" sz="2800" b="1" dirty="0">
                <a:solidFill>
                  <a:srgbClr val="FFC000"/>
                </a:solidFill>
              </a:rPr>
              <a:t> compared to other age groups</a:t>
            </a:r>
            <a:endParaRPr lang="en-AU" sz="2800" b="1" dirty="0">
              <a:solidFill>
                <a:srgbClr val="FFC000"/>
              </a:solidFill>
            </a:endParaRP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2EA1D-22A6-4327-B14B-D2BBD7E37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" r="-1" b="-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1681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F2FC-E8B1-4483-84FF-DB210939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8640"/>
            <a:ext cx="6155266" cy="630935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dirty="0"/>
              <a:t>Inhalants are breathable chemical vapors that can be inhaled to induce a psychoactive or mind-altering effect (National Institute on Drug Abuse, 2012)</a:t>
            </a:r>
          </a:p>
          <a:p>
            <a:r>
              <a:rPr lang="en-US" sz="2800" dirty="0"/>
              <a:t>Easy accessibility and relatively low cost may contribute to use by teenagers (Ditmar, 2011) </a:t>
            </a:r>
          </a:p>
          <a:p>
            <a:r>
              <a:rPr lang="en-US" sz="2800" dirty="0"/>
              <a:t>Increased financial resources and exposure to other forms of drugs in young adulthood may mean inhalant use reduces as teenagers move into adulthood</a:t>
            </a:r>
          </a:p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H</a:t>
            </a:r>
            <a:r>
              <a:rPr lang="en-US" sz="2800" b="1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: Teenagers will have significantly higher rates of inhalant use in the previous 12 months than all other age groups.</a:t>
            </a:r>
          </a:p>
          <a:p>
            <a:endParaRPr lang="en-US" dirty="0"/>
          </a:p>
          <a:p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753E4-5A34-4898-996A-2B287157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Background &amp; Hypothesis (H</a:t>
            </a:r>
            <a:r>
              <a:rPr lang="en-AU" baseline="-25000">
                <a:solidFill>
                  <a:schemeClr val="bg1"/>
                </a:solidFill>
              </a:rPr>
              <a:t>1</a:t>
            </a:r>
            <a:r>
              <a:rPr lang="en-AU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182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9270-0C73-4719-ABB7-E8CBEE21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AU" dirty="0"/>
              <a:t>Key Definitions and Data 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EC99B-010A-44C1-8D67-77C432AFB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72283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C25BDD3A-B040-483A-A6C4-BFF368E98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7" y="4828600"/>
            <a:ext cx="1646876" cy="167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icon teenager">
            <a:extLst>
              <a:ext uri="{FF2B5EF4-FFF2-40B4-BE49-F238E27FC236}">
                <a16:creationId xmlns:a16="http://schemas.microsoft.com/office/drawing/2014/main" id="{0BACBE5D-B99E-44D2-944B-24D14CC02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7" y="1905726"/>
            <a:ext cx="1270109" cy="114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adults icon">
            <a:extLst>
              <a:ext uri="{FF2B5EF4-FFF2-40B4-BE49-F238E27FC236}">
                <a16:creationId xmlns:a16="http://schemas.microsoft.com/office/drawing/2014/main" id="{EE915F0A-4786-4E18-B492-44A57DABF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8" y="3310253"/>
            <a:ext cx="1278861" cy="12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87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A73B-68C3-4C69-A62F-D6957CFD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AU" dirty="0"/>
              <a:t>Data Set and Analysis Notes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5958FE-9E0A-4F2C-8BD9-C095A155E7A6}"/>
              </a:ext>
            </a:extLst>
          </p:cNvPr>
          <p:cNvGrpSpPr/>
          <p:nvPr/>
        </p:nvGrpSpPr>
        <p:grpSpPr>
          <a:xfrm>
            <a:off x="1398000" y="1014873"/>
            <a:ext cx="9396000" cy="4082321"/>
            <a:chOff x="1817100" y="1951925"/>
            <a:chExt cx="9396000" cy="4082321"/>
          </a:xfrm>
        </p:grpSpPr>
        <p:sp>
          <p:nvSpPr>
            <p:cNvPr id="6" name="Rectangle 5" descr="Group">
              <a:extLst>
                <a:ext uri="{FF2B5EF4-FFF2-40B4-BE49-F238E27FC236}">
                  <a16:creationId xmlns:a16="http://schemas.microsoft.com/office/drawing/2014/main" id="{9D870371-7C43-4B2B-BD92-E474B4A3C6C2}"/>
                </a:ext>
              </a:extLst>
            </p:cNvPr>
            <p:cNvSpPr/>
            <p:nvPr/>
          </p:nvSpPr>
          <p:spPr>
            <a:xfrm>
              <a:off x="1817100" y="1951925"/>
              <a:ext cx="1512000" cy="1512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25F5B34-A7C5-4A02-A778-FB55B9318471}"/>
                </a:ext>
              </a:extLst>
            </p:cNvPr>
            <p:cNvSpPr/>
            <p:nvPr/>
          </p:nvSpPr>
          <p:spPr>
            <a:xfrm>
              <a:off x="1817100" y="3639465"/>
              <a:ext cx="4320000" cy="648000"/>
            </a:xfrm>
            <a:custGeom>
              <a:avLst/>
              <a:gdLst>
                <a:gd name="connsiteX0" fmla="*/ 0 w 4320000"/>
                <a:gd name="connsiteY0" fmla="*/ 0 h 648000"/>
                <a:gd name="connsiteX1" fmla="*/ 4320000 w 4320000"/>
                <a:gd name="connsiteY1" fmla="*/ 0 h 648000"/>
                <a:gd name="connsiteX2" fmla="*/ 4320000 w 4320000"/>
                <a:gd name="connsiteY2" fmla="*/ 648000 h 648000"/>
                <a:gd name="connsiteX3" fmla="*/ 0 w 4320000"/>
                <a:gd name="connsiteY3" fmla="*/ 648000 h 648000"/>
                <a:gd name="connsiteX4" fmla="*/ 0 w 4320000"/>
                <a:gd name="connsiteY4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648000">
                  <a:moveTo>
                    <a:pt x="0" y="0"/>
                  </a:moveTo>
                  <a:lnTo>
                    <a:pt x="4320000" y="0"/>
                  </a:lnTo>
                  <a:lnTo>
                    <a:pt x="4320000" y="648000"/>
                  </a:lnTo>
                  <a:lnTo>
                    <a:pt x="0" y="64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600" b="1" kern="1200"/>
                <a:t>Data Set</a:t>
              </a:r>
              <a:endParaRPr lang="en-US" sz="36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8920975-23C2-4AA7-B32E-6B62EAF8B3FB}"/>
                </a:ext>
              </a:extLst>
            </p:cNvPr>
            <p:cNvSpPr/>
            <p:nvPr/>
          </p:nvSpPr>
          <p:spPr>
            <a:xfrm>
              <a:off x="1817100" y="4369111"/>
              <a:ext cx="4320000" cy="1665135"/>
            </a:xfrm>
            <a:custGeom>
              <a:avLst/>
              <a:gdLst>
                <a:gd name="connsiteX0" fmla="*/ 0 w 4320000"/>
                <a:gd name="connsiteY0" fmla="*/ 0 h 1665135"/>
                <a:gd name="connsiteX1" fmla="*/ 4320000 w 4320000"/>
                <a:gd name="connsiteY1" fmla="*/ 0 h 1665135"/>
                <a:gd name="connsiteX2" fmla="*/ 4320000 w 4320000"/>
                <a:gd name="connsiteY2" fmla="*/ 1665135 h 1665135"/>
                <a:gd name="connsiteX3" fmla="*/ 0 w 4320000"/>
                <a:gd name="connsiteY3" fmla="*/ 1665135 h 1665135"/>
                <a:gd name="connsiteX4" fmla="*/ 0 w 4320000"/>
                <a:gd name="connsiteY4" fmla="*/ 0 h 166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1665135">
                  <a:moveTo>
                    <a:pt x="0" y="0"/>
                  </a:moveTo>
                  <a:lnTo>
                    <a:pt x="4320000" y="0"/>
                  </a:lnTo>
                  <a:lnTo>
                    <a:pt x="4320000" y="1665135"/>
                  </a:lnTo>
                  <a:lnTo>
                    <a:pt x="0" y="16651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2400" kern="1200" dirty="0"/>
                <a:t>-Multiple drug category percentage use by 16 age groups ranging from 12 to 65+ </a:t>
              </a:r>
            </a:p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2400" kern="1200" dirty="0"/>
                <a:t>-US based</a:t>
              </a:r>
            </a:p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2400" kern="1200" dirty="0"/>
                <a:t>-Total sample size n = 55,268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Teenagers n =  17,399 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Older other n = 37,869-</a:t>
              </a:r>
            </a:p>
          </p:txBody>
        </p:sp>
        <p:sp>
          <p:nvSpPr>
            <p:cNvPr id="9" name="Rectangle 8" descr="Checkmark">
              <a:extLst>
                <a:ext uri="{FF2B5EF4-FFF2-40B4-BE49-F238E27FC236}">
                  <a16:creationId xmlns:a16="http://schemas.microsoft.com/office/drawing/2014/main" id="{F06A7DC2-AFD4-4A5F-8C76-1E725B38C0B8}"/>
                </a:ext>
              </a:extLst>
            </p:cNvPr>
            <p:cNvSpPr/>
            <p:nvPr/>
          </p:nvSpPr>
          <p:spPr>
            <a:xfrm>
              <a:off x="6893100" y="1951925"/>
              <a:ext cx="1512000" cy="1512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523634-9865-4277-8898-D3CE1FFADD20}"/>
                </a:ext>
              </a:extLst>
            </p:cNvPr>
            <p:cNvSpPr/>
            <p:nvPr/>
          </p:nvSpPr>
          <p:spPr>
            <a:xfrm>
              <a:off x="6893100" y="3639465"/>
              <a:ext cx="4320000" cy="648000"/>
            </a:xfrm>
            <a:custGeom>
              <a:avLst/>
              <a:gdLst>
                <a:gd name="connsiteX0" fmla="*/ 0 w 4320000"/>
                <a:gd name="connsiteY0" fmla="*/ 0 h 648000"/>
                <a:gd name="connsiteX1" fmla="*/ 4320000 w 4320000"/>
                <a:gd name="connsiteY1" fmla="*/ 0 h 648000"/>
                <a:gd name="connsiteX2" fmla="*/ 4320000 w 4320000"/>
                <a:gd name="connsiteY2" fmla="*/ 648000 h 648000"/>
                <a:gd name="connsiteX3" fmla="*/ 0 w 4320000"/>
                <a:gd name="connsiteY3" fmla="*/ 648000 h 648000"/>
                <a:gd name="connsiteX4" fmla="*/ 0 w 4320000"/>
                <a:gd name="connsiteY4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648000">
                  <a:moveTo>
                    <a:pt x="0" y="0"/>
                  </a:moveTo>
                  <a:lnTo>
                    <a:pt x="4320000" y="0"/>
                  </a:lnTo>
                  <a:lnTo>
                    <a:pt x="4320000" y="648000"/>
                  </a:lnTo>
                  <a:lnTo>
                    <a:pt x="0" y="64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600" b="1" kern="1200"/>
                <a:t>Analysis Notes</a:t>
              </a:r>
              <a:endParaRPr lang="en-US" sz="36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D5B5878-B1BA-42C9-B6B0-E28A69F42AFE}"/>
                </a:ext>
              </a:extLst>
            </p:cNvPr>
            <p:cNvSpPr/>
            <p:nvPr/>
          </p:nvSpPr>
          <p:spPr>
            <a:xfrm>
              <a:off x="6893100" y="4369111"/>
              <a:ext cx="4320000" cy="1665135"/>
            </a:xfrm>
            <a:custGeom>
              <a:avLst/>
              <a:gdLst>
                <a:gd name="connsiteX0" fmla="*/ 0 w 4320000"/>
                <a:gd name="connsiteY0" fmla="*/ 0 h 1665135"/>
                <a:gd name="connsiteX1" fmla="*/ 4320000 w 4320000"/>
                <a:gd name="connsiteY1" fmla="*/ 0 h 1665135"/>
                <a:gd name="connsiteX2" fmla="*/ 4320000 w 4320000"/>
                <a:gd name="connsiteY2" fmla="*/ 1665135 h 1665135"/>
                <a:gd name="connsiteX3" fmla="*/ 0 w 4320000"/>
                <a:gd name="connsiteY3" fmla="*/ 1665135 h 1665135"/>
                <a:gd name="connsiteX4" fmla="*/ 0 w 4320000"/>
                <a:gd name="connsiteY4" fmla="*/ 0 h 166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1665135">
                  <a:moveTo>
                    <a:pt x="0" y="0"/>
                  </a:moveTo>
                  <a:lnTo>
                    <a:pt x="4320000" y="0"/>
                  </a:lnTo>
                  <a:lnTo>
                    <a:pt x="4320000" y="1665135"/>
                  </a:lnTo>
                  <a:lnTo>
                    <a:pt x="0" y="16651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-Directional hypothesis so 1-tailed test used</a:t>
              </a:r>
            </a:p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-Alpha level (α) = .05</a:t>
              </a:r>
            </a:p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-Assumes random sampling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37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D9D7E-1393-4193-9573-136E1FB5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506" y="345440"/>
            <a:ext cx="10879584" cy="21207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200" dirty="0"/>
              <a:t>In the preceding 12 months, overall inhalant usage in the population was low. However, teenagers showed </a:t>
            </a:r>
            <a:r>
              <a:rPr lang="en-AU" sz="3200" b="1" dirty="0"/>
              <a:t>significantly higher </a:t>
            </a:r>
            <a:r>
              <a:rPr lang="en-AU" sz="3200" dirty="0"/>
              <a:t>rates of use compared to older others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63ECE8DB-E418-41CF-A538-10623FEE7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312628"/>
              </p:ext>
            </p:extLst>
          </p:nvPr>
        </p:nvGraphicFramePr>
        <p:xfrm>
          <a:off x="837141" y="2052321"/>
          <a:ext cx="10906125" cy="4427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761CCE9-628C-4DC6-A244-ED5FB02879F4}"/>
              </a:ext>
            </a:extLst>
          </p:cNvPr>
          <p:cNvSpPr/>
          <p:nvPr/>
        </p:nvSpPr>
        <p:spPr>
          <a:xfrm>
            <a:off x="7619469" y="3286999"/>
            <a:ext cx="3510557" cy="787400"/>
          </a:xfrm>
          <a:prstGeom prst="wedgeRoundRectCallout">
            <a:avLst>
              <a:gd name="adj1" fmla="val -69972"/>
              <a:gd name="adj2" fmla="val 350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6AEED63-D593-4323-83DA-676EDCDFB19E}"/>
              </a:ext>
            </a:extLst>
          </p:cNvPr>
          <p:cNvSpPr/>
          <p:nvPr/>
        </p:nvSpPr>
        <p:spPr>
          <a:xfrm>
            <a:off x="7608060" y="3286999"/>
            <a:ext cx="3521967" cy="787400"/>
          </a:xfrm>
          <a:prstGeom prst="wedgeRoundRectCallout">
            <a:avLst>
              <a:gd name="adj1" fmla="val 14581"/>
              <a:gd name="adj2" fmla="val 13927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Difference is statistically significant (</a:t>
            </a:r>
            <a:r>
              <a:rPr lang="en-AU" i="1" dirty="0">
                <a:solidFill>
                  <a:schemeClr val="tx1"/>
                </a:solidFill>
              </a:rPr>
              <a:t>p</a:t>
            </a:r>
            <a:r>
              <a:rPr lang="en-AU" dirty="0">
                <a:solidFill>
                  <a:schemeClr val="tx1"/>
                </a:solidFill>
              </a:rPr>
              <a:t> &lt; .001)*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3AA295-A41F-4AE5-9593-7DD00D3FF028}"/>
              </a:ext>
            </a:extLst>
          </p:cNvPr>
          <p:cNvCxnSpPr/>
          <p:nvPr/>
        </p:nvCxnSpPr>
        <p:spPr>
          <a:xfrm>
            <a:off x="4829703" y="3134599"/>
            <a:ext cx="0" cy="2709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teenager icon">
            <a:extLst>
              <a:ext uri="{FF2B5EF4-FFF2-40B4-BE49-F238E27FC236}">
                <a16:creationId xmlns:a16="http://schemas.microsoft.com/office/drawing/2014/main" id="{96F58CAF-C69D-4818-8DDD-1D8D6E36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42" y="4291910"/>
            <a:ext cx="1481141" cy="133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pulation icon">
            <a:extLst>
              <a:ext uri="{FF2B5EF4-FFF2-40B4-BE49-F238E27FC236}">
                <a16:creationId xmlns:a16="http://schemas.microsoft.com/office/drawing/2014/main" id="{48C0C769-2993-4FAF-BC2D-F37AC22F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23" y="4927229"/>
            <a:ext cx="698285" cy="69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dults icon">
            <a:extLst>
              <a:ext uri="{FF2B5EF4-FFF2-40B4-BE49-F238E27FC236}">
                <a16:creationId xmlns:a16="http://schemas.microsoft.com/office/drawing/2014/main" id="{9FE5E51F-EAD8-46E1-BEC2-C3D51FD5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046" y="5076241"/>
            <a:ext cx="549273" cy="5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8D4E29-BF52-4952-BD60-E22205B6FD78}"/>
              </a:ext>
            </a:extLst>
          </p:cNvPr>
          <p:cNvSpPr/>
          <p:nvPr/>
        </p:nvSpPr>
        <p:spPr>
          <a:xfrm>
            <a:off x="444500" y="655022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*Based on proportion test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0326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A90EE-EAA5-4344-A46D-4723759A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58" y="258716"/>
            <a:ext cx="10582881" cy="1320800"/>
          </a:xfrm>
        </p:spPr>
        <p:txBody>
          <a:bodyPr>
            <a:noAutofit/>
          </a:bodyPr>
          <a:lstStyle/>
          <a:p>
            <a:r>
              <a:rPr lang="en-AU" sz="2400" dirty="0"/>
              <a:t>Peak inhalant use occur at 16 years of age and declines from this age onwards providing increased support for financial resource and ease of access to alternative drug types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4F3B-13A7-429C-86CB-FB24840C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26635F2-B742-4BC0-A58F-7B1AD43C4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8" y="1661856"/>
            <a:ext cx="9927707" cy="51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E3CAC4-1104-4C3E-BD92-A9BB3543D7E9}"/>
              </a:ext>
            </a:extLst>
          </p:cNvPr>
          <p:cNvSpPr/>
          <p:nvPr/>
        </p:nvSpPr>
        <p:spPr>
          <a:xfrm>
            <a:off x="3793787" y="1579516"/>
            <a:ext cx="585266" cy="51138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B00A2E-3D19-49F0-8D4C-949BA6356D10}"/>
              </a:ext>
            </a:extLst>
          </p:cNvPr>
          <p:cNvCxnSpPr/>
          <p:nvPr/>
        </p:nvCxnSpPr>
        <p:spPr>
          <a:xfrm>
            <a:off x="4527793" y="2418258"/>
            <a:ext cx="5830349" cy="3204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88CE116-AC99-4A85-B0DC-C76A301F90E4}"/>
              </a:ext>
            </a:extLst>
          </p:cNvPr>
          <p:cNvSpPr/>
          <p:nvPr/>
        </p:nvSpPr>
        <p:spPr>
          <a:xfrm>
            <a:off x="5578679" y="1661856"/>
            <a:ext cx="1560352" cy="947120"/>
          </a:xfrm>
          <a:prstGeom prst="wedgeRoundRectCallout">
            <a:avLst>
              <a:gd name="adj1" fmla="val -125708"/>
              <a:gd name="adj2" fmla="val -3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Peak Inhalant Use at 16</a:t>
            </a:r>
          </a:p>
        </p:txBody>
      </p:sp>
    </p:spTree>
    <p:extLst>
      <p:ext uri="{BB962C8B-B14F-4D97-AF65-F5344CB8AC3E}">
        <p14:creationId xmlns:p14="http://schemas.microsoft.com/office/powerpoint/2010/main" val="3627770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628-1C63-44F9-A4F4-EB27866D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Conclusions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FEA9-79D0-4D0B-9E0C-10ACAAF6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Teenagers (12-17 years of age) were significantly more likely to have used inhalants (2.37%) compared to those aged 18+ (0.75%) </a:t>
            </a:r>
            <a:endParaRPr lang="en-AU" sz="2400" dirty="0"/>
          </a:p>
          <a:p>
            <a:endParaRPr lang="en-AU" sz="2400" dirty="0"/>
          </a:p>
          <a:p>
            <a:r>
              <a:rPr lang="en-US" sz="2400" dirty="0"/>
              <a:t>Easy accessibility and relatively low cost of inhalants likely to contribute</a:t>
            </a:r>
          </a:p>
          <a:p>
            <a:endParaRPr lang="en-US" sz="2400" dirty="0"/>
          </a:p>
          <a:p>
            <a:r>
              <a:rPr lang="en-US" sz="2400" dirty="0"/>
              <a:t>While the overall use remains low, there is approximately 23.7 million aged between 12-17 in the US* suggesting that approximately 561,690 teenagers have used an inhalant in the previous 12 months in the 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DA3FC-D5AE-4E9A-A15B-03CFC26F2F30}"/>
              </a:ext>
            </a:extLst>
          </p:cNvPr>
          <p:cNvSpPr/>
          <p:nvPr/>
        </p:nvSpPr>
        <p:spPr>
          <a:xfrm>
            <a:off x="444500" y="655022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u="sng" dirty="0">
                <a:hlinkClick r:id="rId2"/>
              </a:rPr>
              <a:t>*https://www.childstats.gov/americaschildren/tables/pop1.asp</a:t>
            </a:r>
            <a:r>
              <a:rPr lang="en-US" sz="1400" dirty="0"/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63754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3B24-1C4C-41B2-B2C9-5D30AF79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625" y="1623164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Questions?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50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8C1254-FBD5-4277-8B47-9B5770AC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343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C089C6-A7E2-462F-883C-A74BBC810D3C}"/>
              </a:ext>
            </a:extLst>
          </p:cNvPr>
          <p:cNvSpPr/>
          <p:nvPr/>
        </p:nvSpPr>
        <p:spPr>
          <a:xfrm>
            <a:off x="668867" y="1678666"/>
            <a:ext cx="4088190" cy="2369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 SAT</a:t>
            </a:r>
          </a:p>
        </p:txBody>
      </p:sp>
    </p:spTree>
    <p:extLst>
      <p:ext uri="{BB962C8B-B14F-4D97-AF65-F5344CB8AC3E}">
        <p14:creationId xmlns:p14="http://schemas.microsoft.com/office/powerpoint/2010/main" val="212940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E34D-3722-4C53-92AF-6B187EBA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SAT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23D2-DF48-4EED-BCF9-DFD564F4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774508"/>
            <a:ext cx="8596312" cy="4473891"/>
          </a:xfrm>
        </p:spPr>
        <p:txBody>
          <a:bodyPr>
            <a:normAutofit fontScale="92500" lnSpcReduction="10000"/>
          </a:bodyPr>
          <a:lstStyle/>
          <a:p>
            <a:r>
              <a:rPr lang="en-AU" sz="3500" b="1" dirty="0"/>
              <a:t>Purpose</a:t>
            </a:r>
            <a:r>
              <a:rPr lang="en-AU" sz="3500" dirty="0"/>
              <a:t>: provide insights into high school education outcomes</a:t>
            </a:r>
          </a:p>
          <a:p>
            <a:endParaRPr lang="en-AU" sz="3500" dirty="0"/>
          </a:p>
          <a:p>
            <a:r>
              <a:rPr lang="en-AU" sz="3500" dirty="0"/>
              <a:t>In this report, we investigate:</a:t>
            </a:r>
          </a:p>
          <a:p>
            <a:pPr lvl="1"/>
            <a:r>
              <a:rPr lang="en-AU" sz="3000" dirty="0"/>
              <a:t>SAT Completion rate by state</a:t>
            </a:r>
          </a:p>
          <a:p>
            <a:pPr lvl="1"/>
            <a:r>
              <a:rPr lang="en-AU" sz="3000" dirty="0"/>
              <a:t>Completion rate by state legal requirements to complete SAT </a:t>
            </a:r>
          </a:p>
          <a:p>
            <a:pPr lvl="1"/>
            <a:r>
              <a:rPr lang="en-AU" sz="3000" dirty="0"/>
              <a:t>Relationship of Math and Verbal sub-scale SAT scores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097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2E252-B6E4-4522-9632-B0C77A57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chemeClr val="tx1">
                    <a:lumMod val="85000"/>
                    <a:lumOff val="15000"/>
                  </a:schemeClr>
                </a:solidFill>
              </a:rPr>
              <a:t>SAT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B7C7-6696-4D5F-9986-3E2CBD56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508" y="817033"/>
            <a:ext cx="6362053" cy="5545667"/>
          </a:xfrm>
        </p:spPr>
        <p:txBody>
          <a:bodyPr anchor="ctr">
            <a:normAutofit fontScale="92500" lnSpcReduction="10000"/>
          </a:bodyPr>
          <a:lstStyle/>
          <a:p>
            <a:pPr lvl="1"/>
            <a:r>
              <a:rPr lang="en-AU" sz="3000" b="1" dirty="0">
                <a:solidFill>
                  <a:srgbClr val="FFFFFF"/>
                </a:solidFill>
              </a:rPr>
              <a:t>Each line in data-set represents a US state </a:t>
            </a:r>
          </a:p>
          <a:p>
            <a:pPr lvl="2"/>
            <a:r>
              <a:rPr lang="en-AU" sz="2600" dirty="0">
                <a:solidFill>
                  <a:srgbClr val="FFFFFF"/>
                </a:solidFill>
              </a:rPr>
              <a:t>Dropping of </a:t>
            </a:r>
            <a:r>
              <a:rPr lang="en-AU" sz="2600" dirty="0" err="1">
                <a:solidFill>
                  <a:srgbClr val="FFFFFF"/>
                </a:solidFill>
              </a:rPr>
              <a:t>of</a:t>
            </a:r>
            <a:r>
              <a:rPr lang="en-AU" sz="2600" dirty="0">
                <a:solidFill>
                  <a:srgbClr val="FFFFFF"/>
                </a:solidFill>
              </a:rPr>
              <a:t> ‘All’ for analysis</a:t>
            </a:r>
          </a:p>
          <a:p>
            <a:pPr lvl="2"/>
            <a:r>
              <a:rPr lang="en-AU" sz="2600" dirty="0">
                <a:solidFill>
                  <a:srgbClr val="FFFFFF"/>
                </a:solidFill>
              </a:rPr>
              <a:t>51 lines (50 states +DC)</a:t>
            </a:r>
          </a:p>
          <a:p>
            <a:pPr lvl="1"/>
            <a:r>
              <a:rPr lang="en-AU" sz="3000" b="1" dirty="0">
                <a:solidFill>
                  <a:srgbClr val="FFFFFF"/>
                </a:solidFill>
              </a:rPr>
              <a:t>Data Dictionary</a:t>
            </a:r>
          </a:p>
          <a:p>
            <a:pPr lvl="2"/>
            <a:r>
              <a:rPr lang="en-AU" sz="2600" b="1" dirty="0">
                <a:solidFill>
                  <a:srgbClr val="FFFFFF"/>
                </a:solidFill>
              </a:rPr>
              <a:t>State</a:t>
            </a:r>
            <a:r>
              <a:rPr lang="en-AU" sz="2600" dirty="0">
                <a:solidFill>
                  <a:srgbClr val="FFFFFF"/>
                </a:solidFill>
              </a:rPr>
              <a:t>: </a:t>
            </a:r>
            <a:r>
              <a:rPr lang="en-US" sz="2600" dirty="0">
                <a:solidFill>
                  <a:srgbClr val="FFFFFF"/>
                </a:solidFill>
              </a:rPr>
              <a:t>Contains the 50 states of the US plus DC</a:t>
            </a:r>
          </a:p>
          <a:p>
            <a:pPr lvl="2"/>
            <a:r>
              <a:rPr lang="en-AU" sz="2600" b="1" dirty="0">
                <a:solidFill>
                  <a:srgbClr val="FFFFFF"/>
                </a:solidFill>
              </a:rPr>
              <a:t>Rate</a:t>
            </a:r>
            <a:r>
              <a:rPr lang="en-AU" sz="2600" dirty="0">
                <a:solidFill>
                  <a:srgbClr val="FFFFFF"/>
                </a:solidFill>
              </a:rPr>
              <a:t>: State completion rate (%) </a:t>
            </a:r>
            <a:r>
              <a:rPr lang="en-US" sz="2600" dirty="0">
                <a:solidFill>
                  <a:srgbClr val="FFFFFF"/>
                </a:solidFill>
              </a:rPr>
              <a:t>of Scholastic Aptitude Test (SAT) </a:t>
            </a:r>
          </a:p>
          <a:p>
            <a:pPr lvl="2"/>
            <a:r>
              <a:rPr lang="en-US" sz="2600" b="1" dirty="0">
                <a:solidFill>
                  <a:srgbClr val="FFFFFF"/>
                </a:solidFill>
              </a:rPr>
              <a:t>Verbal</a:t>
            </a:r>
            <a:r>
              <a:rPr lang="en-US" sz="2600" dirty="0">
                <a:solidFill>
                  <a:srgbClr val="FFFFFF"/>
                </a:solidFill>
              </a:rPr>
              <a:t>: Median of the Verbal component (of SAT)</a:t>
            </a:r>
          </a:p>
          <a:p>
            <a:pPr lvl="2"/>
            <a:r>
              <a:rPr lang="en-US" sz="2600" b="1" dirty="0">
                <a:solidFill>
                  <a:srgbClr val="FFFFFF"/>
                </a:solidFill>
              </a:rPr>
              <a:t>Math</a:t>
            </a:r>
            <a:r>
              <a:rPr lang="en-US" sz="2600" dirty="0">
                <a:solidFill>
                  <a:srgbClr val="FFFFFF"/>
                </a:solidFill>
              </a:rPr>
              <a:t>: Median of the Math component</a:t>
            </a:r>
            <a:endParaRPr lang="en-AU" sz="2600" dirty="0">
              <a:solidFill>
                <a:srgbClr val="FFFFFF"/>
              </a:solidFill>
            </a:endParaRPr>
          </a:p>
          <a:p>
            <a:pPr lvl="1"/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38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3880C-E045-405E-BB2B-321ED86D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65371"/>
            <a:ext cx="10197494" cy="1389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AU" sz="3200" dirty="0"/>
              <a:t>The SAT completion rate varies considerably by state with the highest rates observed on the east and west coast states compared to central states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F6BB71-9AC1-436C-B6A0-407DC739D509}"/>
              </a:ext>
            </a:extLst>
          </p:cNvPr>
          <p:cNvSpPr txBox="1">
            <a:spLocks/>
          </p:cNvSpPr>
          <p:nvPr/>
        </p:nvSpPr>
        <p:spPr>
          <a:xfrm>
            <a:off x="1227562" y="6248400"/>
            <a:ext cx="4063999" cy="367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AU" sz="2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4952FF-B49B-4F15-981E-4456F2BB3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95607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477260D-F51A-4C69-914B-3FB81FEA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58" y="1554602"/>
            <a:ext cx="10197494" cy="52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0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DFBBA17-68C1-41F9-89F3-78F3F2DB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3054DDBF-C387-4540-A45A-F9BEB040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BD859CE-CE14-4780-AE18-EAE4B328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B8A132-768E-483C-A30F-37EB64E0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F81F31DC-17B7-43F3-B8DB-CA79E1A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66612D03-B350-4569-BA9B-D1E1F914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C382562E-51EA-49FC-9CA9-9E3E9FCFA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F202B3CB-9607-4519-9EB5-286A461D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8635CEA0-18EC-41D7-BFAE-B45A7669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FC79C36B-0CF0-4AA7-A3BF-42D6B931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1D6C24F4-F8D2-44C2-8CFA-D14C5561D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B3880C-E045-405E-BB2B-321ED86D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05" y="4133998"/>
            <a:ext cx="9812590" cy="2306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State legal SAT completion requirements a possible contributor to state differences with SAT or American College Testing (ACT) differing between states, although unlikely to be only factor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8F1979-78AE-41C8-B66B-716A6BBAB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7" r="2" b="8410"/>
          <a:stretch/>
        </p:blipFill>
        <p:spPr bwMode="auto">
          <a:xfrm>
            <a:off x="6685656" y="305538"/>
            <a:ext cx="5273206" cy="356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F6BB71-9AC1-436C-B6A0-407DC739D509}"/>
              </a:ext>
            </a:extLst>
          </p:cNvPr>
          <p:cNvSpPr txBox="1">
            <a:spLocks/>
          </p:cNvSpPr>
          <p:nvPr/>
        </p:nvSpPr>
        <p:spPr>
          <a:xfrm>
            <a:off x="1227562" y="6248400"/>
            <a:ext cx="4063999" cy="367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AU" sz="20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ECADC45-600B-4660-B05B-6DDB4291B965}"/>
              </a:ext>
            </a:extLst>
          </p:cNvPr>
          <p:cNvSpPr/>
          <p:nvPr/>
        </p:nvSpPr>
        <p:spPr>
          <a:xfrm>
            <a:off x="8282748" y="662566"/>
            <a:ext cx="3486944" cy="1014203"/>
          </a:xfrm>
          <a:prstGeom prst="wedgeRoundRectCallout">
            <a:avLst>
              <a:gd name="adj1" fmla="val -21656"/>
              <a:gd name="adj2" fmla="val 3768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AU" dirty="0"/>
              <a:t>Distribution of SAT suggests two sub-groups in completion rates by 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135E5E-DAFA-4D90-9BFE-7482F8C73A6C}"/>
              </a:ext>
            </a:extLst>
          </p:cNvPr>
          <p:cNvSpPr/>
          <p:nvPr/>
        </p:nvSpPr>
        <p:spPr>
          <a:xfrm>
            <a:off x="1550223" y="3476630"/>
            <a:ext cx="407202" cy="309924"/>
          </a:xfrm>
          <a:prstGeom prst="rect">
            <a:avLst/>
          </a:prstGeom>
          <a:solidFill>
            <a:srgbClr val="FB6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911BD7-8983-4EAB-BD8B-189BE7BB3CBC}"/>
              </a:ext>
            </a:extLst>
          </p:cNvPr>
          <p:cNvSpPr/>
          <p:nvPr/>
        </p:nvSpPr>
        <p:spPr>
          <a:xfrm>
            <a:off x="3592355" y="3484580"/>
            <a:ext cx="407202" cy="309924"/>
          </a:xfrm>
          <a:prstGeom prst="rect">
            <a:avLst/>
          </a:prstGeom>
          <a:solidFill>
            <a:srgbClr val="67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01278-316D-4AA3-9D9B-A55ADF0E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55026"/>
            <a:ext cx="5273206" cy="3434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B1722D-5D30-4271-B57E-05B00E5498D5}"/>
              </a:ext>
            </a:extLst>
          </p:cNvPr>
          <p:cNvSpPr txBox="1"/>
          <p:nvPr/>
        </p:nvSpPr>
        <p:spPr>
          <a:xfrm>
            <a:off x="1962812" y="3471631"/>
            <a:ext cx="152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solidFill>
                  <a:schemeClr val="bg1"/>
                </a:solidFill>
              </a:rPr>
              <a:t>SAT Required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D78F46-0D19-4509-9505-6726B096AFEF}"/>
              </a:ext>
            </a:extLst>
          </p:cNvPr>
          <p:cNvSpPr txBox="1"/>
          <p:nvPr/>
        </p:nvSpPr>
        <p:spPr>
          <a:xfrm>
            <a:off x="4062948" y="3456164"/>
            <a:ext cx="15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solidFill>
                  <a:schemeClr val="bg1"/>
                </a:solidFill>
              </a:rPr>
              <a:t>ACT Required</a:t>
            </a:r>
          </a:p>
        </p:txBody>
      </p:sp>
    </p:spTree>
    <p:extLst>
      <p:ext uri="{BB962C8B-B14F-4D97-AF65-F5344CB8AC3E}">
        <p14:creationId xmlns:p14="http://schemas.microsoft.com/office/powerpoint/2010/main" val="336344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DD8E-39D4-4C2D-8087-03266F40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69" y="360266"/>
            <a:ext cx="10625847" cy="1320800"/>
          </a:xfrm>
        </p:spPr>
        <p:txBody>
          <a:bodyPr>
            <a:normAutofit fontScale="90000"/>
          </a:bodyPr>
          <a:lstStyle/>
          <a:p>
            <a:r>
              <a:rPr lang="en-AU" dirty="0"/>
              <a:t>In support, states legally requiring completion of SAT legal show higher completion rates compared to those requiring ACT completion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52F07EC-5EE9-47CF-AB2B-272E1E4A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7" y="2240551"/>
            <a:ext cx="10900670" cy="459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BB2F7-4C3E-49C7-A955-3B42930B1EC7}"/>
              </a:ext>
            </a:extLst>
          </p:cNvPr>
          <p:cNvSpPr txBox="1"/>
          <p:nvPr/>
        </p:nvSpPr>
        <p:spPr>
          <a:xfrm>
            <a:off x="9103360" y="1877636"/>
            <a:ext cx="168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50.0%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12212-7839-4DAF-989E-73D67A763D3F}"/>
              </a:ext>
            </a:extLst>
          </p:cNvPr>
          <p:cNvSpPr txBox="1"/>
          <p:nvPr/>
        </p:nvSpPr>
        <p:spPr>
          <a:xfrm>
            <a:off x="5567680" y="2240552"/>
            <a:ext cx="168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45.1%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5C158-AD50-4672-8B59-A0953A8D2497}"/>
              </a:ext>
            </a:extLst>
          </p:cNvPr>
          <p:cNvSpPr txBox="1"/>
          <p:nvPr/>
        </p:nvSpPr>
        <p:spPr>
          <a:xfrm>
            <a:off x="2211715" y="4166915"/>
            <a:ext cx="168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20.0%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055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6D9C-CFD9-4509-8B52-398AFFF8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80" y="119418"/>
            <a:ext cx="9229636" cy="1320800"/>
          </a:xfrm>
        </p:spPr>
        <p:txBody>
          <a:bodyPr>
            <a:normAutofit/>
          </a:bodyPr>
          <a:lstStyle/>
          <a:p>
            <a:r>
              <a:rPr lang="en-US" dirty="0"/>
              <a:t>Surprisingly, ACT legal requirement states have higher SAT Math and Verbal SAT scores</a:t>
            </a:r>
            <a:endParaRPr lang="en-AU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1AE291B-DE60-41E4-A001-2BB7A4416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97" y="1752602"/>
            <a:ext cx="8101013" cy="488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7BB26F-C452-42BE-B089-3AF2A9961F76}"/>
              </a:ext>
            </a:extLst>
          </p:cNvPr>
          <p:cNvSpPr/>
          <p:nvPr/>
        </p:nvSpPr>
        <p:spPr>
          <a:xfrm>
            <a:off x="3606800" y="2400299"/>
            <a:ext cx="1155700" cy="4241799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DFAC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02F63F-BD69-4540-8761-C6491AE5C6A4}"/>
              </a:ext>
            </a:extLst>
          </p:cNvPr>
          <p:cNvSpPr/>
          <p:nvPr/>
        </p:nvSpPr>
        <p:spPr>
          <a:xfrm>
            <a:off x="7772400" y="2448634"/>
            <a:ext cx="1155700" cy="4193464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DFAC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718DC1-E128-4C8E-B8E3-DABC5E52B76B}"/>
              </a:ext>
            </a:extLst>
          </p:cNvPr>
          <p:cNvSpPr/>
          <p:nvPr/>
        </p:nvSpPr>
        <p:spPr>
          <a:xfrm>
            <a:off x="747726" y="2242969"/>
            <a:ext cx="2222814" cy="41959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DE614-0672-4943-8EE3-ED57EED1663D}"/>
              </a:ext>
            </a:extLst>
          </p:cNvPr>
          <p:cNvSpPr/>
          <p:nvPr/>
        </p:nvSpPr>
        <p:spPr>
          <a:xfrm>
            <a:off x="784590" y="2362200"/>
            <a:ext cx="210744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Possible explanations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ACT states are more aligned to SAT requirements possibly due to teaching practices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Possibility of more specialist schools (e.g. private) in ACT legal states, which also tend to have lower SAT completion rates 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9018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7B55-558C-43DD-B1C5-2878189C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594098" cy="5666154"/>
          </a:xfrm>
        </p:spPr>
        <p:txBody>
          <a:bodyPr>
            <a:normAutofit/>
          </a:bodyPr>
          <a:lstStyle/>
          <a:p>
            <a:r>
              <a:rPr lang="en-AU" dirty="0"/>
              <a:t>States with higher Maths SAT scores also tend to have higher rates of Verbal SAT scores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B15FCE-A834-48A0-92EE-272F70EBD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191" y="181714"/>
            <a:ext cx="6611442" cy="654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656C9D0-CAAC-49AD-9838-5CC49F407C15}"/>
              </a:ext>
            </a:extLst>
          </p:cNvPr>
          <p:cNvSpPr/>
          <p:nvPr/>
        </p:nvSpPr>
        <p:spPr>
          <a:xfrm>
            <a:off x="6290732" y="1573967"/>
            <a:ext cx="1968847" cy="1855033"/>
          </a:xfrm>
          <a:prstGeom prst="wedgeRoundRectCallout">
            <a:avLst>
              <a:gd name="adj1" fmla="val -47626"/>
              <a:gd name="adj2" fmla="val 66395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ysClr val="windowText" lastClr="000000"/>
                </a:solidFill>
              </a:rPr>
              <a:t>Ohio does not quite follow the wider trend in the relationship potentially due to equity concerns in this state (see Kelly, 2018) 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58BB66A-2E9C-411C-808B-C5AB7F37DD47}"/>
              </a:ext>
            </a:extLst>
          </p:cNvPr>
          <p:cNvSpPr/>
          <p:nvPr/>
        </p:nvSpPr>
        <p:spPr>
          <a:xfrm>
            <a:off x="1177579" y="4791608"/>
            <a:ext cx="3684024" cy="1323439"/>
          </a:xfrm>
          <a:prstGeom prst="wedgeRoundRectCallout">
            <a:avLst>
              <a:gd name="adj1" fmla="val 124131"/>
              <a:gd name="adj2" fmla="val -442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DC96D2-57AB-4570-9F83-A64CD4BAFF4E}"/>
              </a:ext>
            </a:extLst>
          </p:cNvPr>
          <p:cNvSpPr/>
          <p:nvPr/>
        </p:nvSpPr>
        <p:spPr>
          <a:xfrm>
            <a:off x="1333502" y="4791608"/>
            <a:ext cx="34572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Scatterplot demonstrates a strong* positive linear relationship between Verbal and Math (</a:t>
            </a:r>
            <a:r>
              <a:rPr lang="en-US" sz="2000" b="1" i="1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 = .90)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391E9-E334-40CF-86D4-69EA3FBF091B}"/>
              </a:ext>
            </a:extLst>
          </p:cNvPr>
          <p:cNvSpPr/>
          <p:nvPr/>
        </p:nvSpPr>
        <p:spPr>
          <a:xfrm>
            <a:off x="358425" y="6592499"/>
            <a:ext cx="113880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>
                <a:latin typeface="Helvetica Neue"/>
              </a:rPr>
              <a:t>*Classification of strength based on Cohen (1988); Kelly (2018) </a:t>
            </a:r>
            <a:r>
              <a:rPr lang="en-AU" sz="10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https://www.daytondailynews.com/news/historically-low-act-scores-red-flag-for-our-country/djfx9Urp719WyEaMfykyxL/</a:t>
            </a:r>
            <a:endParaRPr lang="en-AU" sz="105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A817B6-F7EA-4C07-910E-10A1A93189D4}"/>
              </a:ext>
            </a:extLst>
          </p:cNvPr>
          <p:cNvSpPr/>
          <p:nvPr/>
        </p:nvSpPr>
        <p:spPr>
          <a:xfrm rot="18367086">
            <a:off x="6114229" y="3261188"/>
            <a:ext cx="5673259" cy="943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144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862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Helvetica Neue</vt:lpstr>
      <vt:lpstr>Trebuchet MS</vt:lpstr>
      <vt:lpstr>Wingdings 3</vt:lpstr>
      <vt:lpstr>Facet</vt:lpstr>
      <vt:lpstr>Project 2: EDA</vt:lpstr>
      <vt:lpstr>PowerPoint Presentation</vt:lpstr>
      <vt:lpstr>Project SAT - Background</vt:lpstr>
      <vt:lpstr>SAT Data Set</vt:lpstr>
      <vt:lpstr>The SAT completion rate varies considerably by state with the highest rates observed on the east and west coast states compared to central states</vt:lpstr>
      <vt:lpstr>State legal SAT completion requirements a possible contributor to state differences with SAT or American College Testing (ACT) differing between states, although unlikely to be only factor</vt:lpstr>
      <vt:lpstr>In support, states legally requiring completion of SAT legal show higher completion rates compared to those requiring ACT completion </vt:lpstr>
      <vt:lpstr>Surprisingly, ACT legal requirement states have higher SAT Math and Verbal SAT scores</vt:lpstr>
      <vt:lpstr>States with higher Maths SAT scores also tend to have higher rates of Verbal SAT scores</vt:lpstr>
      <vt:lpstr>Summary</vt:lpstr>
      <vt:lpstr>Project Drug Use</vt:lpstr>
      <vt:lpstr>Project Drug Use - Background</vt:lpstr>
      <vt:lpstr>Background &amp; Hypothesis (H1)</vt:lpstr>
      <vt:lpstr>Key Definitions and Data Set</vt:lpstr>
      <vt:lpstr>Data Set and Analysis Notes</vt:lpstr>
      <vt:lpstr>In the preceding 12 months, overall inhalant usage in the population was low. However, teenagers showed significantly higher rates of use compared to older others</vt:lpstr>
      <vt:lpstr>Peak inhalant use occur at 16 years of age and declines from this age onwards providing increased support for financial resource and ease of access to alternative drug types </vt:lpstr>
      <vt:lpstr>Conclusions</vt:lpstr>
      <vt:lpstr>Thank you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EDA</dc:title>
  <dc:creator>Matthew Walford</dc:creator>
  <cp:lastModifiedBy>Matthew Walford</cp:lastModifiedBy>
  <cp:revision>10</cp:revision>
  <dcterms:created xsi:type="dcterms:W3CDTF">2020-01-12T22:12:45Z</dcterms:created>
  <dcterms:modified xsi:type="dcterms:W3CDTF">2020-01-13T02:26:42Z</dcterms:modified>
</cp:coreProperties>
</file>