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9" r:id="rId2"/>
    <p:sldId id="264" r:id="rId3"/>
    <p:sldId id="272" r:id="rId4"/>
    <p:sldId id="265" r:id="rId5"/>
    <p:sldId id="256" r:id="rId6"/>
    <p:sldId id="271" r:id="rId7"/>
    <p:sldId id="273" r:id="rId8"/>
    <p:sldId id="274" r:id="rId9"/>
    <p:sldId id="262" r:id="rId10"/>
    <p:sldId id="267" r:id="rId11"/>
    <p:sldId id="258" r:id="rId12"/>
    <p:sldId id="276" r:id="rId13"/>
    <p:sldId id="257" r:id="rId14"/>
    <p:sldId id="263" r:id="rId15"/>
    <p:sldId id="266" r:id="rId16"/>
    <p:sldId id="261" r:id="rId17"/>
    <p:sldId id="260" r:id="rId18"/>
    <p:sldId id="268" r:id="rId19"/>
    <p:sldId id="269" r:id="rId20"/>
    <p:sldId id="270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Walford" initials="MW" lastIdx="1" clrIdx="0">
    <p:extLst>
      <p:ext uri="{19B8F6BF-5375-455C-9EA6-DF929625EA0E}">
        <p15:presenceInfo xmlns:p15="http://schemas.microsoft.com/office/powerpoint/2012/main" userId="c654dccf4dcd8e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CFF6"/>
    <a:srgbClr val="D69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6B46E-3EAE-4153-A510-B4DDF9DCA9FB}" type="doc">
      <dgm:prSet loTypeId="urn:microsoft.com/office/officeart/2005/8/layout/hList6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A64810C3-1BE0-4FB4-B62F-5FA215C3174C}">
      <dgm:prSet phldrT="[Text]"/>
      <dgm:spPr/>
      <dgm:t>
        <a:bodyPr/>
        <a:lstStyle/>
        <a:p>
          <a:r>
            <a:rPr lang="en-AU" dirty="0"/>
            <a:t>Web scrape Job Listings</a:t>
          </a:r>
        </a:p>
      </dgm:t>
    </dgm:pt>
    <dgm:pt modelId="{D5C458C5-2CFE-4D43-A170-233443329678}" type="parTrans" cxnId="{282EB312-90FB-4657-B60E-C04DAE600844}">
      <dgm:prSet/>
      <dgm:spPr/>
      <dgm:t>
        <a:bodyPr/>
        <a:lstStyle/>
        <a:p>
          <a:endParaRPr lang="en-AU"/>
        </a:p>
      </dgm:t>
    </dgm:pt>
    <dgm:pt modelId="{F3657DDD-6B9B-4A76-B3B6-850075B9E243}" type="sibTrans" cxnId="{282EB312-90FB-4657-B60E-C04DAE600844}">
      <dgm:prSet/>
      <dgm:spPr/>
      <dgm:t>
        <a:bodyPr/>
        <a:lstStyle/>
        <a:p>
          <a:endParaRPr lang="en-AU"/>
        </a:p>
      </dgm:t>
    </dgm:pt>
    <dgm:pt modelId="{3F073B21-45B7-4BB1-9327-7F28A0D8F857}">
      <dgm:prSet phldrT="[Text]"/>
      <dgm:spPr/>
      <dgm:t>
        <a:bodyPr/>
        <a:lstStyle/>
        <a:p>
          <a:r>
            <a:rPr lang="en-AU" dirty="0"/>
            <a:t>Natural Language Processing</a:t>
          </a:r>
        </a:p>
      </dgm:t>
    </dgm:pt>
    <dgm:pt modelId="{1F27278C-067E-4D56-B80A-A308D1EE3C65}" type="parTrans" cxnId="{6F99632C-2CBD-485E-A440-97B5F9A4324A}">
      <dgm:prSet/>
      <dgm:spPr/>
      <dgm:t>
        <a:bodyPr/>
        <a:lstStyle/>
        <a:p>
          <a:endParaRPr lang="en-AU"/>
        </a:p>
      </dgm:t>
    </dgm:pt>
    <dgm:pt modelId="{E1737A07-E21C-4687-BA5C-9C43CED9D487}" type="sibTrans" cxnId="{6F99632C-2CBD-485E-A440-97B5F9A4324A}">
      <dgm:prSet/>
      <dgm:spPr/>
      <dgm:t>
        <a:bodyPr/>
        <a:lstStyle/>
        <a:p>
          <a:endParaRPr lang="en-AU"/>
        </a:p>
      </dgm:t>
    </dgm:pt>
    <dgm:pt modelId="{0F5A2B38-FE13-45FA-924D-4CC6F8C68853}">
      <dgm:prSet phldrT="[Text]"/>
      <dgm:spPr/>
      <dgm:t>
        <a:bodyPr/>
        <a:lstStyle/>
        <a:p>
          <a:r>
            <a:rPr lang="en-AU" dirty="0"/>
            <a:t>Modelling (Regression and Classification)</a:t>
          </a:r>
        </a:p>
      </dgm:t>
    </dgm:pt>
    <dgm:pt modelId="{E8000C05-7C6E-4A05-9C00-87EB6702F810}" type="parTrans" cxnId="{A74CAFEE-8D76-44F7-B245-89D56275F431}">
      <dgm:prSet/>
      <dgm:spPr/>
      <dgm:t>
        <a:bodyPr/>
        <a:lstStyle/>
        <a:p>
          <a:endParaRPr lang="en-AU"/>
        </a:p>
      </dgm:t>
    </dgm:pt>
    <dgm:pt modelId="{4C2BC8BD-5DC6-4B51-A033-74C079A48A1C}" type="sibTrans" cxnId="{A74CAFEE-8D76-44F7-B245-89D56275F431}">
      <dgm:prSet/>
      <dgm:spPr/>
      <dgm:t>
        <a:bodyPr/>
        <a:lstStyle/>
        <a:p>
          <a:endParaRPr lang="en-AU"/>
        </a:p>
      </dgm:t>
    </dgm:pt>
    <dgm:pt modelId="{BDADDFC1-38FB-43FA-8A0B-30200AA456CB}">
      <dgm:prSet phldrT="[Text]"/>
      <dgm:spPr/>
      <dgm:t>
        <a:bodyPr/>
        <a:lstStyle/>
        <a:p>
          <a:r>
            <a:rPr lang="en-AU" dirty="0"/>
            <a:t>Findings and Conclusion</a:t>
          </a:r>
        </a:p>
      </dgm:t>
    </dgm:pt>
    <dgm:pt modelId="{525A6B4E-2F6E-4CDB-8EEA-AB3C747A298D}" type="parTrans" cxnId="{4862791A-3491-4FC1-B03F-6DEF96767416}">
      <dgm:prSet/>
      <dgm:spPr/>
      <dgm:t>
        <a:bodyPr/>
        <a:lstStyle/>
        <a:p>
          <a:endParaRPr lang="en-AU"/>
        </a:p>
      </dgm:t>
    </dgm:pt>
    <dgm:pt modelId="{4688E7B0-43C7-4987-976D-1FEA69ED36AF}" type="sibTrans" cxnId="{4862791A-3491-4FC1-B03F-6DEF96767416}">
      <dgm:prSet/>
      <dgm:spPr/>
      <dgm:t>
        <a:bodyPr/>
        <a:lstStyle/>
        <a:p>
          <a:endParaRPr lang="en-AU"/>
        </a:p>
      </dgm:t>
    </dgm:pt>
    <dgm:pt modelId="{0B5370D5-ADF7-4BBE-A061-4ECE4DC713B1}" type="pres">
      <dgm:prSet presAssocID="{ADD6B46E-3EAE-4153-A510-B4DDF9DCA9FB}" presName="Name0" presStyleCnt="0">
        <dgm:presLayoutVars>
          <dgm:dir/>
          <dgm:resizeHandles val="exact"/>
        </dgm:presLayoutVars>
      </dgm:prSet>
      <dgm:spPr/>
    </dgm:pt>
    <dgm:pt modelId="{C08CECB8-129C-4C59-9199-31FCB71232E2}" type="pres">
      <dgm:prSet presAssocID="{A64810C3-1BE0-4FB4-B62F-5FA215C3174C}" presName="node" presStyleLbl="node1" presStyleIdx="0" presStyleCnt="4">
        <dgm:presLayoutVars>
          <dgm:bulletEnabled val="1"/>
        </dgm:presLayoutVars>
      </dgm:prSet>
      <dgm:spPr/>
    </dgm:pt>
    <dgm:pt modelId="{BED892D9-BB90-499C-A48C-2A613AB8CED2}" type="pres">
      <dgm:prSet presAssocID="{F3657DDD-6B9B-4A76-B3B6-850075B9E243}" presName="sibTrans" presStyleCnt="0"/>
      <dgm:spPr/>
    </dgm:pt>
    <dgm:pt modelId="{B706C954-4C03-4A7A-B46A-90D43CC9D130}" type="pres">
      <dgm:prSet presAssocID="{3F073B21-45B7-4BB1-9327-7F28A0D8F857}" presName="node" presStyleLbl="node1" presStyleIdx="1" presStyleCnt="4">
        <dgm:presLayoutVars>
          <dgm:bulletEnabled val="1"/>
        </dgm:presLayoutVars>
      </dgm:prSet>
      <dgm:spPr/>
    </dgm:pt>
    <dgm:pt modelId="{F2D60304-1D86-4593-8E58-D67A293787E3}" type="pres">
      <dgm:prSet presAssocID="{E1737A07-E21C-4687-BA5C-9C43CED9D487}" presName="sibTrans" presStyleCnt="0"/>
      <dgm:spPr/>
    </dgm:pt>
    <dgm:pt modelId="{5F554517-CAFF-47EB-B669-1BC648AF9113}" type="pres">
      <dgm:prSet presAssocID="{0F5A2B38-FE13-45FA-924D-4CC6F8C68853}" presName="node" presStyleLbl="node1" presStyleIdx="2" presStyleCnt="4">
        <dgm:presLayoutVars>
          <dgm:bulletEnabled val="1"/>
        </dgm:presLayoutVars>
      </dgm:prSet>
      <dgm:spPr/>
    </dgm:pt>
    <dgm:pt modelId="{DDA24706-4C46-4E17-A1A0-99A21694E49B}" type="pres">
      <dgm:prSet presAssocID="{4C2BC8BD-5DC6-4B51-A033-74C079A48A1C}" presName="sibTrans" presStyleCnt="0"/>
      <dgm:spPr/>
    </dgm:pt>
    <dgm:pt modelId="{117F7EEB-F0CA-42C7-8752-DB2B8D86674B}" type="pres">
      <dgm:prSet presAssocID="{BDADDFC1-38FB-43FA-8A0B-30200AA456CB}" presName="node" presStyleLbl="node1" presStyleIdx="3" presStyleCnt="4">
        <dgm:presLayoutVars>
          <dgm:bulletEnabled val="1"/>
        </dgm:presLayoutVars>
      </dgm:prSet>
      <dgm:spPr/>
    </dgm:pt>
  </dgm:ptLst>
  <dgm:cxnLst>
    <dgm:cxn modelId="{282EB312-90FB-4657-B60E-C04DAE600844}" srcId="{ADD6B46E-3EAE-4153-A510-B4DDF9DCA9FB}" destId="{A64810C3-1BE0-4FB4-B62F-5FA215C3174C}" srcOrd="0" destOrd="0" parTransId="{D5C458C5-2CFE-4D43-A170-233443329678}" sibTransId="{F3657DDD-6B9B-4A76-B3B6-850075B9E243}"/>
    <dgm:cxn modelId="{4862791A-3491-4FC1-B03F-6DEF96767416}" srcId="{ADD6B46E-3EAE-4153-A510-B4DDF9DCA9FB}" destId="{BDADDFC1-38FB-43FA-8A0B-30200AA456CB}" srcOrd="3" destOrd="0" parTransId="{525A6B4E-2F6E-4CDB-8EEA-AB3C747A298D}" sibTransId="{4688E7B0-43C7-4987-976D-1FEA69ED36AF}"/>
    <dgm:cxn modelId="{6F99632C-2CBD-485E-A440-97B5F9A4324A}" srcId="{ADD6B46E-3EAE-4153-A510-B4DDF9DCA9FB}" destId="{3F073B21-45B7-4BB1-9327-7F28A0D8F857}" srcOrd="1" destOrd="0" parTransId="{1F27278C-067E-4D56-B80A-A308D1EE3C65}" sibTransId="{E1737A07-E21C-4687-BA5C-9C43CED9D487}"/>
    <dgm:cxn modelId="{C857BF32-BEA3-4730-A5B8-9461702E8340}" type="presOf" srcId="{A64810C3-1BE0-4FB4-B62F-5FA215C3174C}" destId="{C08CECB8-129C-4C59-9199-31FCB71232E2}" srcOrd="0" destOrd="0" presId="urn:microsoft.com/office/officeart/2005/8/layout/hList6"/>
    <dgm:cxn modelId="{9722BD38-2E3C-420A-954F-2679D0A0FD52}" type="presOf" srcId="{ADD6B46E-3EAE-4153-A510-B4DDF9DCA9FB}" destId="{0B5370D5-ADF7-4BBE-A061-4ECE4DC713B1}" srcOrd="0" destOrd="0" presId="urn:microsoft.com/office/officeart/2005/8/layout/hList6"/>
    <dgm:cxn modelId="{AC151B6C-1016-4F46-99FF-A58212ECFB5E}" type="presOf" srcId="{3F073B21-45B7-4BB1-9327-7F28A0D8F857}" destId="{B706C954-4C03-4A7A-B46A-90D43CC9D130}" srcOrd="0" destOrd="0" presId="urn:microsoft.com/office/officeart/2005/8/layout/hList6"/>
    <dgm:cxn modelId="{A061A17E-FD7F-499D-A135-89E7D56B53FA}" type="presOf" srcId="{0F5A2B38-FE13-45FA-924D-4CC6F8C68853}" destId="{5F554517-CAFF-47EB-B669-1BC648AF9113}" srcOrd="0" destOrd="0" presId="urn:microsoft.com/office/officeart/2005/8/layout/hList6"/>
    <dgm:cxn modelId="{70B2C5ED-4913-4CBA-8C41-075979AC33B0}" type="presOf" srcId="{BDADDFC1-38FB-43FA-8A0B-30200AA456CB}" destId="{117F7EEB-F0CA-42C7-8752-DB2B8D86674B}" srcOrd="0" destOrd="0" presId="urn:microsoft.com/office/officeart/2005/8/layout/hList6"/>
    <dgm:cxn modelId="{A74CAFEE-8D76-44F7-B245-89D56275F431}" srcId="{ADD6B46E-3EAE-4153-A510-B4DDF9DCA9FB}" destId="{0F5A2B38-FE13-45FA-924D-4CC6F8C68853}" srcOrd="2" destOrd="0" parTransId="{E8000C05-7C6E-4A05-9C00-87EB6702F810}" sibTransId="{4C2BC8BD-5DC6-4B51-A033-74C079A48A1C}"/>
    <dgm:cxn modelId="{0E5EA747-2CD3-4343-BB86-926F6B7A9EFF}" type="presParOf" srcId="{0B5370D5-ADF7-4BBE-A061-4ECE4DC713B1}" destId="{C08CECB8-129C-4C59-9199-31FCB71232E2}" srcOrd="0" destOrd="0" presId="urn:microsoft.com/office/officeart/2005/8/layout/hList6"/>
    <dgm:cxn modelId="{AE0DDECC-0987-496C-8570-94E0ADF95588}" type="presParOf" srcId="{0B5370D5-ADF7-4BBE-A061-4ECE4DC713B1}" destId="{BED892D9-BB90-499C-A48C-2A613AB8CED2}" srcOrd="1" destOrd="0" presId="urn:microsoft.com/office/officeart/2005/8/layout/hList6"/>
    <dgm:cxn modelId="{9F88DC0D-27CD-449B-845F-2573649C0E0D}" type="presParOf" srcId="{0B5370D5-ADF7-4BBE-A061-4ECE4DC713B1}" destId="{B706C954-4C03-4A7A-B46A-90D43CC9D130}" srcOrd="2" destOrd="0" presId="urn:microsoft.com/office/officeart/2005/8/layout/hList6"/>
    <dgm:cxn modelId="{412D8AEB-F231-4DD0-9BBA-93FF86FD8E81}" type="presParOf" srcId="{0B5370D5-ADF7-4BBE-A061-4ECE4DC713B1}" destId="{F2D60304-1D86-4593-8E58-D67A293787E3}" srcOrd="3" destOrd="0" presId="urn:microsoft.com/office/officeart/2005/8/layout/hList6"/>
    <dgm:cxn modelId="{80318006-52F6-4288-9394-A2F21AF24DF2}" type="presParOf" srcId="{0B5370D5-ADF7-4BBE-A061-4ECE4DC713B1}" destId="{5F554517-CAFF-47EB-B669-1BC648AF9113}" srcOrd="4" destOrd="0" presId="urn:microsoft.com/office/officeart/2005/8/layout/hList6"/>
    <dgm:cxn modelId="{3D7E152B-7D79-4653-AE26-0637DF8AC3D3}" type="presParOf" srcId="{0B5370D5-ADF7-4BBE-A061-4ECE4DC713B1}" destId="{DDA24706-4C46-4E17-A1A0-99A21694E49B}" srcOrd="5" destOrd="0" presId="urn:microsoft.com/office/officeart/2005/8/layout/hList6"/>
    <dgm:cxn modelId="{B84DF089-30BF-4E37-9360-821C9A5D3520}" type="presParOf" srcId="{0B5370D5-ADF7-4BBE-A061-4ECE4DC713B1}" destId="{117F7EEB-F0CA-42C7-8752-DB2B8D86674B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CECB8-129C-4C59-9199-31FCB71232E2}">
      <dsp:nvSpPr>
        <dsp:cNvPr id="0" name=""/>
        <dsp:cNvSpPr/>
      </dsp:nvSpPr>
      <dsp:spPr>
        <a:xfrm rot="16200000">
          <a:off x="-819168" y="821593"/>
          <a:ext cx="4022725" cy="2379538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723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Web scrape Job Listings</a:t>
          </a:r>
        </a:p>
      </dsp:txBody>
      <dsp:txXfrm rot="5400000">
        <a:off x="2425" y="804545"/>
        <a:ext cx="2379538" cy="2413635"/>
      </dsp:txXfrm>
    </dsp:sp>
    <dsp:sp modelId="{B706C954-4C03-4A7A-B46A-90D43CC9D130}">
      <dsp:nvSpPr>
        <dsp:cNvPr id="0" name=""/>
        <dsp:cNvSpPr/>
      </dsp:nvSpPr>
      <dsp:spPr>
        <a:xfrm rot="16200000">
          <a:off x="1738835" y="821593"/>
          <a:ext cx="4022725" cy="2379538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723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Natural Language Processing</a:t>
          </a:r>
        </a:p>
      </dsp:txBody>
      <dsp:txXfrm rot="5400000">
        <a:off x="2560428" y="804545"/>
        <a:ext cx="2379538" cy="2413635"/>
      </dsp:txXfrm>
    </dsp:sp>
    <dsp:sp modelId="{5F554517-CAFF-47EB-B669-1BC648AF9113}">
      <dsp:nvSpPr>
        <dsp:cNvPr id="0" name=""/>
        <dsp:cNvSpPr/>
      </dsp:nvSpPr>
      <dsp:spPr>
        <a:xfrm rot="16200000">
          <a:off x="4296839" y="821593"/>
          <a:ext cx="4022725" cy="2379538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723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Modelling (Regression and Classification)</a:t>
          </a:r>
        </a:p>
      </dsp:txBody>
      <dsp:txXfrm rot="5400000">
        <a:off x="5118432" y="804545"/>
        <a:ext cx="2379538" cy="2413635"/>
      </dsp:txXfrm>
    </dsp:sp>
    <dsp:sp modelId="{117F7EEB-F0CA-42C7-8752-DB2B8D86674B}">
      <dsp:nvSpPr>
        <dsp:cNvPr id="0" name=""/>
        <dsp:cNvSpPr/>
      </dsp:nvSpPr>
      <dsp:spPr>
        <a:xfrm rot="16200000">
          <a:off x="6854843" y="821593"/>
          <a:ext cx="4022725" cy="2379538"/>
        </a:xfrm>
        <a:prstGeom prst="flowChartManualOperati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723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Findings and Conclusion</a:t>
          </a:r>
        </a:p>
      </dsp:txBody>
      <dsp:txXfrm rot="5400000">
        <a:off x="7676436" y="804545"/>
        <a:ext cx="2379538" cy="241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A50-9DF5-45F9-A482-B15CC054831E}" type="datetimeFigureOut">
              <a:rPr lang="en-AU" smtClean="0"/>
              <a:t>24/02/2020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BBB3-F8D3-4C0A-B3EE-BE4B7EB6B0D1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3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A50-9DF5-45F9-A482-B15CC054831E}" type="datetimeFigureOut">
              <a:rPr lang="en-AU" smtClean="0"/>
              <a:t>24/02/2020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BBB3-F8D3-4C0A-B3EE-BE4B7EB6B0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65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A50-9DF5-45F9-A482-B15CC054831E}" type="datetimeFigureOut">
              <a:rPr lang="en-AU" smtClean="0"/>
              <a:t>24/02/2020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BBB3-F8D3-4C0A-B3EE-BE4B7EB6B0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69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A50-9DF5-45F9-A482-B15CC054831E}" type="datetimeFigureOut">
              <a:rPr lang="en-AU" smtClean="0"/>
              <a:t>24/02/2020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BBB3-F8D3-4C0A-B3EE-BE4B7EB6B0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5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A50-9DF5-45F9-A482-B15CC054831E}" type="datetimeFigureOut">
              <a:rPr lang="en-AU" smtClean="0"/>
              <a:t>24/02/2020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BBB3-F8D3-4C0A-B3EE-BE4B7EB6B0D1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21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A50-9DF5-45F9-A482-B15CC054831E}" type="datetimeFigureOut">
              <a:rPr lang="en-AU" smtClean="0"/>
              <a:t>24/02/2020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BBB3-F8D3-4C0A-B3EE-BE4B7EB6B0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071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A50-9DF5-45F9-A482-B15CC054831E}" type="datetimeFigureOut">
              <a:rPr lang="en-AU" smtClean="0"/>
              <a:t>24/02/2020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BBB3-F8D3-4C0A-B3EE-BE4B7EB6B0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1976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A50-9DF5-45F9-A482-B15CC054831E}" type="datetimeFigureOut">
              <a:rPr lang="en-AU" smtClean="0"/>
              <a:t>24/02/2020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BBB3-F8D3-4C0A-B3EE-BE4B7EB6B0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3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A50-9DF5-45F9-A482-B15CC054831E}" type="datetimeFigureOut">
              <a:rPr lang="en-AU" smtClean="0"/>
              <a:t>24/02/2020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BBB3-F8D3-4C0A-B3EE-BE4B7EB6B0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F3AA50-9DF5-45F9-A482-B15CC054831E}" type="datetimeFigureOut">
              <a:rPr lang="en-AU" smtClean="0"/>
              <a:t>24/02/2020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44BBB3-F8D3-4C0A-B3EE-BE4B7EB6B0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175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A50-9DF5-45F9-A482-B15CC054831E}" type="datetimeFigureOut">
              <a:rPr lang="en-AU" smtClean="0"/>
              <a:t>24/02/2020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BBB3-F8D3-4C0A-B3EE-BE4B7EB6B0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46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F3AA50-9DF5-45F9-A482-B15CC054831E}" type="datetimeFigureOut">
              <a:rPr lang="en-AU" smtClean="0"/>
              <a:t>24/02/2020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44BBB3-F8D3-4C0A-B3EE-BE4B7EB6B0D1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5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4732E23-D102-44D8-9465-8A9BE7F2E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0" r="26738"/>
          <a:stretch/>
        </p:blipFill>
        <p:spPr bwMode="auto">
          <a:xfrm>
            <a:off x="4075043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6805A-F20C-4F6A-82F7-B3CC807E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412" y="529535"/>
            <a:ext cx="5885080" cy="21038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Predicting Data-Related Annual Job Salary and Title from Job-Posting</a:t>
            </a:r>
            <a:endParaRPr lang="en-AU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B1C1-9FA4-45BE-B6EB-67E1B8D91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648" y="2633410"/>
            <a:ext cx="3084844" cy="333551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Project 4</a:t>
            </a:r>
            <a:endParaRPr lang="en-AU" sz="2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DA3EE-01FE-41BE-AE22-BD06ADA3BC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25" y="0"/>
            <a:ext cx="4048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1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50765-1E32-452D-96E6-85F6B7260B25}"/>
              </a:ext>
            </a:extLst>
          </p:cNvPr>
          <p:cNvSpPr/>
          <p:nvPr/>
        </p:nvSpPr>
        <p:spPr>
          <a:xfrm>
            <a:off x="0" y="-33242"/>
            <a:ext cx="1232458" cy="6334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9ECA4-FCD4-48D6-8C67-610A08DAC535}"/>
              </a:ext>
            </a:extLst>
          </p:cNvPr>
          <p:cNvSpPr txBox="1"/>
          <p:nvPr/>
        </p:nvSpPr>
        <p:spPr>
          <a:xfrm rot="16200000">
            <a:off x="-2268529" y="2365170"/>
            <a:ext cx="5561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i="1" dirty="0"/>
              <a:t>Linear Regression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89F109F-1205-4772-9A6D-02A9E9FA7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51790"/>
            <a:ext cx="5302249" cy="51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44394D-C9FF-4766-BDA7-D738958E7B9C}"/>
              </a:ext>
            </a:extLst>
          </p:cNvPr>
          <p:cNvSpPr txBox="1"/>
          <p:nvPr/>
        </p:nvSpPr>
        <p:spPr>
          <a:xfrm>
            <a:off x="1790890" y="1272056"/>
            <a:ext cx="35673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Linear Regression model did quite well in predicting </a:t>
            </a:r>
            <a:r>
              <a:rPr lang="en-AU" sz="3600" b="1" dirty="0">
                <a:solidFill>
                  <a:srgbClr val="0070C0"/>
                </a:solidFill>
              </a:rPr>
              <a:t>(log) salary</a:t>
            </a:r>
            <a:r>
              <a:rPr lang="en-AU" sz="3600" dirty="0"/>
              <a:t> in hold out test set, with an R</a:t>
            </a:r>
            <a:r>
              <a:rPr lang="en-AU" sz="3600" baseline="30000" dirty="0"/>
              <a:t>2</a:t>
            </a:r>
            <a:r>
              <a:rPr lang="en-AU" sz="3600" dirty="0"/>
              <a:t> value of </a:t>
            </a:r>
            <a:r>
              <a:rPr lang="en-AU" sz="3600" b="1" dirty="0">
                <a:solidFill>
                  <a:srgbClr val="002060"/>
                </a:solidFill>
              </a:rPr>
              <a:t>70.9%</a:t>
            </a:r>
            <a:endParaRPr lang="en-AU" sz="3600" dirty="0">
              <a:solidFill>
                <a:srgbClr val="002060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62013E9-F626-433D-8A06-20FFA47282CA}"/>
              </a:ext>
            </a:extLst>
          </p:cNvPr>
          <p:cNvSpPr/>
          <p:nvPr/>
        </p:nvSpPr>
        <p:spPr>
          <a:xfrm>
            <a:off x="9444373" y="3892048"/>
            <a:ext cx="2552700" cy="1167137"/>
          </a:xfrm>
          <a:prstGeom prst="wedgeRoundRectCallout">
            <a:avLst>
              <a:gd name="adj1" fmla="val -52381"/>
              <a:gd name="adj2" fmla="val -7706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ysClr val="windowText" lastClr="000000"/>
                </a:solidFill>
              </a:rPr>
              <a:t>Residuals plot reveals no obvious issues with residuals randomly distributed around diagonal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8F0E1E-3186-4B14-85DF-83A9EB9DA4A1}"/>
              </a:ext>
            </a:extLst>
          </p:cNvPr>
          <p:cNvSpPr/>
          <p:nvPr/>
        </p:nvSpPr>
        <p:spPr>
          <a:xfrm rot="18972131">
            <a:off x="6716668" y="2135018"/>
            <a:ext cx="4889500" cy="12644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24F6E1-5367-4196-804F-6F5AE59DF552}"/>
              </a:ext>
            </a:extLst>
          </p:cNvPr>
          <p:cNvSpPr/>
          <p:nvPr/>
        </p:nvSpPr>
        <p:spPr>
          <a:xfrm>
            <a:off x="1300294" y="6039464"/>
            <a:ext cx="105409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dirty="0" err="1"/>
              <a:t>GridSearchCV</a:t>
            </a:r>
            <a:r>
              <a:rPr lang="en-AU" sz="1100" dirty="0"/>
              <a:t> best  parameters:  '</a:t>
            </a:r>
            <a:r>
              <a:rPr lang="en-AU" sz="1100" dirty="0" err="1"/>
              <a:t>tfidfvectorizer</a:t>
            </a:r>
            <a:r>
              <a:rPr lang="en-AU" sz="1100" dirty="0"/>
              <a:t>__</a:t>
            </a:r>
            <a:r>
              <a:rPr lang="en-AU" sz="1100" dirty="0" err="1"/>
              <a:t>max_df</a:t>
            </a:r>
            <a:r>
              <a:rPr lang="en-AU" sz="1100" dirty="0"/>
              <a:t>': 150, '</a:t>
            </a:r>
            <a:r>
              <a:rPr lang="en-AU" sz="1100" dirty="0" err="1"/>
              <a:t>tfidfvectorizer</a:t>
            </a:r>
            <a:r>
              <a:rPr lang="en-AU" sz="1100" dirty="0"/>
              <a:t>__</a:t>
            </a:r>
            <a:r>
              <a:rPr lang="en-AU" sz="1100" dirty="0" err="1"/>
              <a:t>max_features</a:t>
            </a:r>
            <a:r>
              <a:rPr lang="en-AU" sz="1100" dirty="0"/>
              <a:t>': 3200, '</a:t>
            </a:r>
            <a:r>
              <a:rPr lang="en-AU" sz="1100" dirty="0" err="1"/>
              <a:t>tfidfvectorizer</a:t>
            </a:r>
            <a:r>
              <a:rPr lang="en-AU" sz="1100" dirty="0"/>
              <a:t>__</a:t>
            </a:r>
            <a:r>
              <a:rPr lang="en-AU" sz="1100" dirty="0" err="1"/>
              <a:t>min_df</a:t>
            </a:r>
            <a:r>
              <a:rPr lang="en-AU" sz="1100" dirty="0"/>
              <a:t>': 8, '</a:t>
            </a:r>
            <a:r>
              <a:rPr lang="en-AU" sz="1100" dirty="0" err="1"/>
              <a:t>tfidfvectorizer</a:t>
            </a:r>
            <a:r>
              <a:rPr lang="en-AU" sz="1100" dirty="0"/>
              <a:t>__</a:t>
            </a:r>
            <a:r>
              <a:rPr lang="en-AU" sz="1100" dirty="0" err="1"/>
              <a:t>ngram_range</a:t>
            </a:r>
            <a:r>
              <a:rPr lang="en-AU" sz="1100" dirty="0"/>
              <a:t>': (1, 3)</a:t>
            </a:r>
          </a:p>
        </p:txBody>
      </p:sp>
    </p:spTree>
    <p:extLst>
      <p:ext uri="{BB962C8B-B14F-4D97-AF65-F5344CB8AC3E}">
        <p14:creationId xmlns:p14="http://schemas.microsoft.com/office/powerpoint/2010/main" val="378630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9E9C25D-0B59-4B29-A044-4A751784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05" y="1079721"/>
            <a:ext cx="9533819" cy="528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37EDA9-9F1A-4B6E-BCB8-EB0BF5C4F768}"/>
              </a:ext>
            </a:extLst>
          </p:cNvPr>
          <p:cNvSpPr/>
          <p:nvPr/>
        </p:nvSpPr>
        <p:spPr>
          <a:xfrm>
            <a:off x="0" y="-33242"/>
            <a:ext cx="1232458" cy="6334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37795-6FF9-4A1A-9474-F9B5469BAA21}"/>
              </a:ext>
            </a:extLst>
          </p:cNvPr>
          <p:cNvSpPr txBox="1"/>
          <p:nvPr/>
        </p:nvSpPr>
        <p:spPr>
          <a:xfrm rot="16200000">
            <a:off x="-2268529" y="2365170"/>
            <a:ext cx="5561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i="1" dirty="0"/>
              <a:t>Linear Regression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9D327-0179-4F97-9646-7D5D0AD49937}"/>
              </a:ext>
            </a:extLst>
          </p:cNvPr>
          <p:cNvSpPr txBox="1"/>
          <p:nvPr/>
        </p:nvSpPr>
        <p:spPr>
          <a:xfrm>
            <a:off x="1493970" y="108185"/>
            <a:ext cx="10191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Existence of ‘Manager’ strongest positive contributions to variance explained in (log) salary with ‘graduate’ and ‘entry’ strongest negative contributions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5FFFC1-5A99-4208-A330-3C748F287FBE}"/>
              </a:ext>
            </a:extLst>
          </p:cNvPr>
          <p:cNvSpPr/>
          <p:nvPr/>
        </p:nvSpPr>
        <p:spPr>
          <a:xfrm>
            <a:off x="2588821" y="1615043"/>
            <a:ext cx="8585860" cy="451668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2060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EB61175A-D273-4F08-9CA0-F02E4D88CA89}"/>
              </a:ext>
            </a:extLst>
          </p:cNvPr>
          <p:cNvSpPr/>
          <p:nvPr/>
        </p:nvSpPr>
        <p:spPr>
          <a:xfrm>
            <a:off x="9568347" y="2302643"/>
            <a:ext cx="1993669" cy="831273"/>
          </a:xfrm>
          <a:prstGeom prst="wedgeRectCallout">
            <a:avLst>
              <a:gd name="adj1" fmla="val -8324"/>
              <a:gd name="adj2" fmla="val -83214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Potentially due to increased compensation for these contract positions due to loss of other benefits </a:t>
            </a:r>
            <a:endParaRPr lang="en-AU" sz="1200" dirty="0">
              <a:solidFill>
                <a:srgbClr val="002060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D8640E1-6A58-4E07-9F30-FD6B7864E630}"/>
              </a:ext>
            </a:extLst>
          </p:cNvPr>
          <p:cNvSpPr/>
          <p:nvPr/>
        </p:nvSpPr>
        <p:spPr>
          <a:xfrm>
            <a:off x="2588821" y="4085111"/>
            <a:ext cx="3657600" cy="1341911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2060"/>
              </a:solidFill>
            </a:endParaRP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E66A8834-EE43-4F34-9F65-564AB2EEADE7}"/>
              </a:ext>
            </a:extLst>
          </p:cNvPr>
          <p:cNvSpPr/>
          <p:nvPr/>
        </p:nvSpPr>
        <p:spPr>
          <a:xfrm>
            <a:off x="6960240" y="4340429"/>
            <a:ext cx="1993669" cy="831273"/>
          </a:xfrm>
          <a:prstGeom prst="wedgeRectCallout">
            <a:avLst>
              <a:gd name="adj1" fmla="val -87546"/>
              <a:gd name="adj2" fmla="val -8928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These terms possible are related to research-type roles, which has a downwards impact</a:t>
            </a:r>
            <a:endParaRPr lang="en-AU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2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C097-CCAA-4C69-81D3-6A485F2F12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7680" y="-75703"/>
            <a:ext cx="11274392" cy="144938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Four salary groups were used for classification approach, with most salaries falling in $80,001-$110,000 band</a:t>
            </a:r>
            <a:endParaRPr lang="en-AU" sz="4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3236B3-1B87-4535-9E04-6402F1AA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80949"/>
            <a:ext cx="10058400" cy="469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775B7C-3EFE-4903-9051-62863746F86D}"/>
              </a:ext>
            </a:extLst>
          </p:cNvPr>
          <p:cNvSpPr/>
          <p:nvPr/>
        </p:nvSpPr>
        <p:spPr>
          <a:xfrm>
            <a:off x="2133600" y="5775158"/>
            <a:ext cx="8961120" cy="192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AA079A-9DD0-4637-9AD7-B54F63706ECF}"/>
              </a:ext>
            </a:extLst>
          </p:cNvPr>
          <p:cNvSpPr/>
          <p:nvPr/>
        </p:nvSpPr>
        <p:spPr>
          <a:xfrm>
            <a:off x="2072640" y="5765533"/>
            <a:ext cx="18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Less than $65,000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BCC14A-A337-4424-8789-0A2424BFBFB6}"/>
              </a:ext>
            </a:extLst>
          </p:cNvPr>
          <p:cNvSpPr/>
          <p:nvPr/>
        </p:nvSpPr>
        <p:spPr>
          <a:xfrm>
            <a:off x="5409398" y="5927558"/>
            <a:ext cx="5837722" cy="247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29FE5-FF4F-4C0C-B59D-E6DE1C9F2D1C}"/>
              </a:ext>
            </a:extLst>
          </p:cNvPr>
          <p:cNvSpPr/>
          <p:nvPr/>
        </p:nvSpPr>
        <p:spPr>
          <a:xfrm>
            <a:off x="4367679" y="5762142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$65,001-$80,000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04E32-43F3-46CE-B38D-52115969299F}"/>
              </a:ext>
            </a:extLst>
          </p:cNvPr>
          <p:cNvSpPr/>
          <p:nvPr/>
        </p:nvSpPr>
        <p:spPr>
          <a:xfrm>
            <a:off x="6646293" y="5743142"/>
            <a:ext cx="18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$80,001-$110,000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2C4B6F-4629-40BD-A8F3-18B0301D7022}"/>
              </a:ext>
            </a:extLst>
          </p:cNvPr>
          <p:cNvSpPr/>
          <p:nvPr/>
        </p:nvSpPr>
        <p:spPr>
          <a:xfrm>
            <a:off x="8924588" y="5715619"/>
            <a:ext cx="2129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More than $110,000</a:t>
            </a:r>
            <a:endParaRPr lang="en-AU" b="1" dirty="0"/>
          </a:p>
        </p:txBody>
      </p:sp>
      <p:pic>
        <p:nvPicPr>
          <p:cNvPr id="2052" name="Picture 4" descr="Image result for graduate role">
            <a:extLst>
              <a:ext uri="{FF2B5EF4-FFF2-40B4-BE49-F238E27FC236}">
                <a16:creationId xmlns:a16="http://schemas.microsoft.com/office/drawing/2014/main" id="{345B00D5-967C-4307-BF04-3B864FE2B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454" y="4119614"/>
            <a:ext cx="1058780" cy="84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experienced">
            <a:extLst>
              <a:ext uri="{FF2B5EF4-FFF2-40B4-BE49-F238E27FC236}">
                <a16:creationId xmlns:a16="http://schemas.microsoft.com/office/drawing/2014/main" id="{68B064EC-AFE2-43B1-958E-276B42E4F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932" y="2173746"/>
            <a:ext cx="987792" cy="84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expert">
            <a:extLst>
              <a:ext uri="{FF2B5EF4-FFF2-40B4-BE49-F238E27FC236}">
                <a16:creationId xmlns:a16="http://schemas.microsoft.com/office/drawing/2014/main" id="{ECFB6F5A-036F-4444-A72C-64CA96FE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40" y="3501661"/>
            <a:ext cx="987792" cy="84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work as usual">
            <a:extLst>
              <a:ext uri="{FF2B5EF4-FFF2-40B4-BE49-F238E27FC236}">
                <a16:creationId xmlns:a16="http://schemas.microsoft.com/office/drawing/2014/main" id="{56554CB7-6E12-4BE1-A6A4-2ECEFFF97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9303" r="11434" b="7491"/>
          <a:stretch/>
        </p:blipFill>
        <p:spPr bwMode="auto">
          <a:xfrm>
            <a:off x="4780611" y="2905448"/>
            <a:ext cx="987792" cy="75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54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7E645D-F4B1-4726-A8F0-43AF4BE1E6C8}"/>
              </a:ext>
            </a:extLst>
          </p:cNvPr>
          <p:cNvSpPr/>
          <p:nvPr/>
        </p:nvSpPr>
        <p:spPr>
          <a:xfrm>
            <a:off x="1021278" y="1472134"/>
            <a:ext cx="6935732" cy="649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19B00-360A-4FE6-AC5A-E92F73C6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77" y="1040803"/>
            <a:ext cx="7309861" cy="1450757"/>
          </a:xfrm>
        </p:spPr>
        <p:txBody>
          <a:bodyPr>
            <a:noAutofit/>
          </a:bodyPr>
          <a:lstStyle/>
          <a:p>
            <a:r>
              <a:rPr lang="en-AU" sz="3200" b="1" dirty="0">
                <a:solidFill>
                  <a:srgbClr val="002060"/>
                </a:solidFill>
              </a:rPr>
              <a:t>Random Forest Classifier</a:t>
            </a:r>
            <a:r>
              <a:rPr lang="en-AU" sz="3200" dirty="0"/>
              <a:t> was </a:t>
            </a:r>
            <a:r>
              <a:rPr lang="en-AU" sz="3200" b="1" dirty="0">
                <a:solidFill>
                  <a:srgbClr val="FF0000"/>
                </a:solidFill>
              </a:rPr>
              <a:t>not</a:t>
            </a:r>
            <a:r>
              <a:rPr lang="en-AU" sz="3200" dirty="0"/>
              <a:t> very accurate (f1=0.76) with classifications in the $80,001-$110,000 range typically misclassified in classes either side. Feature importance also somewhat less interpretable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D7A33-6E83-415E-BC6B-794F0160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80" y="2808516"/>
            <a:ext cx="6940283" cy="332351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B21D7-9DFA-4F6F-9189-1B5DA939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010" y="385211"/>
            <a:ext cx="3921072" cy="574682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752C31-E41C-4885-8498-D3BEBF280D5E}"/>
              </a:ext>
            </a:extLst>
          </p:cNvPr>
          <p:cNvSpPr/>
          <p:nvPr/>
        </p:nvSpPr>
        <p:spPr>
          <a:xfrm>
            <a:off x="3280462" y="4185266"/>
            <a:ext cx="770758" cy="285008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AD3222-65D6-4344-B2C8-288B2147F082}"/>
              </a:ext>
            </a:extLst>
          </p:cNvPr>
          <p:cNvSpPr/>
          <p:nvPr/>
        </p:nvSpPr>
        <p:spPr>
          <a:xfrm>
            <a:off x="4382766" y="3984263"/>
            <a:ext cx="770758" cy="285008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CD2A6E-D6E3-4A98-9851-7E68D88CEDAB}"/>
              </a:ext>
            </a:extLst>
          </p:cNvPr>
          <p:cNvSpPr/>
          <p:nvPr/>
        </p:nvSpPr>
        <p:spPr>
          <a:xfrm>
            <a:off x="4382766" y="4685205"/>
            <a:ext cx="770758" cy="285008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6443CC-1344-46D2-8A24-EF005D8FE589}"/>
              </a:ext>
            </a:extLst>
          </p:cNvPr>
          <p:cNvSpPr/>
          <p:nvPr/>
        </p:nvSpPr>
        <p:spPr>
          <a:xfrm>
            <a:off x="1578543" y="5148983"/>
            <a:ext cx="4641781" cy="28500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9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E5963D-66B1-439C-8EC6-7FF9E978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latin typeface="+mj-lt"/>
                <a:ea typeface="+mj-ea"/>
                <a:cs typeface="+mj-cs"/>
              </a:rPr>
              <a:t>Distinguishing Job Types/Titles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E97EAE-D284-4D47-9588-D2D2C2E96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289" y="2690785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Question 2</a:t>
            </a:r>
          </a:p>
          <a:p>
            <a:endParaRPr lang="en-US" dirty="0"/>
          </a:p>
        </p:txBody>
      </p:sp>
      <p:pic>
        <p:nvPicPr>
          <p:cNvPr id="5124" name="Picture 4" descr="Image result for data engineer data scientist data analyst">
            <a:extLst>
              <a:ext uri="{FF2B5EF4-FFF2-40B4-BE49-F238E27FC236}">
                <a16:creationId xmlns:a16="http://schemas.microsoft.com/office/drawing/2014/main" id="{C6BDFD67-A548-4904-B201-478FC193C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2" r="19719"/>
          <a:stretch/>
        </p:blipFill>
        <p:spPr bwMode="auto">
          <a:xfrm>
            <a:off x="4089561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90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655CD2-88F5-442F-ADDB-348327FD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23" y="170482"/>
            <a:ext cx="10797153" cy="1450757"/>
          </a:xfrm>
        </p:spPr>
        <p:txBody>
          <a:bodyPr>
            <a:normAutofit fontScale="90000"/>
          </a:bodyPr>
          <a:lstStyle/>
          <a:p>
            <a:r>
              <a:rPr lang="en-AU" sz="3600" dirty="0"/>
              <a:t>Approach to predict a simple </a:t>
            </a:r>
            <a:r>
              <a:rPr lang="en-AU" sz="3600" b="1" dirty="0">
                <a:solidFill>
                  <a:srgbClr val="0070C0"/>
                </a:solidFill>
              </a:rPr>
              <a:t>binary classification </a:t>
            </a:r>
            <a:r>
              <a:rPr lang="en-AU" sz="3600" dirty="0"/>
              <a:t>of </a:t>
            </a:r>
            <a:r>
              <a:rPr lang="en-AU" sz="3600" b="1" dirty="0">
                <a:solidFill>
                  <a:srgbClr val="92D050"/>
                </a:solidFill>
              </a:rPr>
              <a:t>data science </a:t>
            </a:r>
            <a:r>
              <a:rPr lang="en-AU" sz="3600" b="1" dirty="0"/>
              <a:t>vs. </a:t>
            </a:r>
            <a:r>
              <a:rPr lang="en-AU" sz="3600" b="1" dirty="0">
                <a:solidFill>
                  <a:srgbClr val="FF0000"/>
                </a:solidFill>
              </a:rPr>
              <a:t>non-data science</a:t>
            </a:r>
            <a:r>
              <a:rPr lang="en-AU" sz="3600" dirty="0">
                <a:solidFill>
                  <a:srgbClr val="FF0000"/>
                </a:solidFill>
              </a:rPr>
              <a:t> </a:t>
            </a:r>
            <a:r>
              <a:rPr lang="en-AU" sz="3600" dirty="0"/>
              <a:t>roles, with target defined by whether “data scientist” in job description (not title)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A4EEA-C043-42E6-A865-99977A66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16" y="2072728"/>
            <a:ext cx="6171958" cy="21350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6D360D-B691-4F24-A83A-F74B2CB53086}"/>
              </a:ext>
            </a:extLst>
          </p:cNvPr>
          <p:cNvSpPr/>
          <p:nvPr/>
        </p:nvSpPr>
        <p:spPr>
          <a:xfrm>
            <a:off x="546264" y="3146961"/>
            <a:ext cx="5961413" cy="950026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E5B3DB7-1CC7-4C48-B4A3-20B696B7E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522" y="2796541"/>
            <a:ext cx="5169104" cy="324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791F78-F102-4748-B736-14BDDEED5F93}"/>
              </a:ext>
            </a:extLst>
          </p:cNvPr>
          <p:cNvSpPr txBox="1"/>
          <p:nvPr/>
        </p:nvSpPr>
        <p:spPr>
          <a:xfrm>
            <a:off x="7110096" y="5854605"/>
            <a:ext cx="23069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Non-Data Science Role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CAD02-4E71-409A-99E6-9DD6DB37CD07}"/>
              </a:ext>
            </a:extLst>
          </p:cNvPr>
          <p:cNvSpPr txBox="1"/>
          <p:nvPr/>
        </p:nvSpPr>
        <p:spPr>
          <a:xfrm>
            <a:off x="9650866" y="5854605"/>
            <a:ext cx="18437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Data Science Role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1392C-DC80-4332-A6E1-FD9F9481B137}"/>
              </a:ext>
            </a:extLst>
          </p:cNvPr>
          <p:cNvSpPr txBox="1"/>
          <p:nvPr/>
        </p:nvSpPr>
        <p:spPr>
          <a:xfrm>
            <a:off x="10374766" y="5362161"/>
            <a:ext cx="7232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/>
              <a:t>20.69%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F705D6-7231-451C-A20A-8D0983BA5CF8}"/>
              </a:ext>
            </a:extLst>
          </p:cNvPr>
          <p:cNvSpPr txBox="1"/>
          <p:nvPr/>
        </p:nvSpPr>
        <p:spPr>
          <a:xfrm>
            <a:off x="8012566" y="5362162"/>
            <a:ext cx="7232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/>
              <a:t>79.30%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A36C9B6C-35BA-482B-BED1-2ED8194FEC0D}"/>
              </a:ext>
            </a:extLst>
          </p:cNvPr>
          <p:cNvSpPr/>
          <p:nvPr/>
        </p:nvSpPr>
        <p:spPr>
          <a:xfrm rot="5400000">
            <a:off x="4086591" y="3108678"/>
            <a:ext cx="1646849" cy="38450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79D90F1-AB9E-4699-B208-2074B97F3230}"/>
              </a:ext>
            </a:extLst>
          </p:cNvPr>
          <p:cNvSpPr/>
          <p:nvPr/>
        </p:nvSpPr>
        <p:spPr>
          <a:xfrm>
            <a:off x="546264" y="4521200"/>
            <a:ext cx="2031836" cy="1333405"/>
          </a:xfrm>
          <a:prstGeom prst="wedgeRoundRectCallout">
            <a:avLst>
              <a:gd name="adj1" fmla="val -5832"/>
              <a:gd name="adj2" fmla="val -8417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ysClr val="windowText" lastClr="000000"/>
                </a:solidFill>
              </a:rPr>
              <a:t>Use of description when searching results in larger number of roles identified, which will represent target 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362DD8E9-5A2B-4370-97FE-1FB5DE4C9378}"/>
              </a:ext>
            </a:extLst>
          </p:cNvPr>
          <p:cNvSpPr/>
          <p:nvPr/>
        </p:nvSpPr>
        <p:spPr>
          <a:xfrm>
            <a:off x="9746181" y="2579238"/>
            <a:ext cx="2031836" cy="1041305"/>
          </a:xfrm>
          <a:prstGeom prst="wedgeRoundRectCallout">
            <a:avLst>
              <a:gd name="adj1" fmla="val -40210"/>
              <a:gd name="adj2" fmla="val 672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ysClr val="windowText" lastClr="000000"/>
                </a:solidFill>
              </a:rPr>
              <a:t>Final targets with approximately 1 in 5 labelled as a data-scientist role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E5B3E8-DBF4-4843-8E09-19477DDD34FF}"/>
              </a:ext>
            </a:extLst>
          </p:cNvPr>
          <p:cNvSpPr txBox="1"/>
          <p:nvPr/>
        </p:nvSpPr>
        <p:spPr>
          <a:xfrm>
            <a:off x="7114722" y="1812901"/>
            <a:ext cx="271221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/>
              <a:t>Data Science Roles n = 481</a:t>
            </a:r>
          </a:p>
          <a:p>
            <a:r>
              <a:rPr lang="en-AU" b="1" dirty="0"/>
              <a:t>Total roles n = 2324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A68421-3B65-4C64-8802-5257BD4CE4D1}"/>
              </a:ext>
            </a:extLst>
          </p:cNvPr>
          <p:cNvSpPr txBox="1"/>
          <p:nvPr/>
        </p:nvSpPr>
        <p:spPr>
          <a:xfrm>
            <a:off x="4074498" y="5250582"/>
            <a:ext cx="126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 Target</a:t>
            </a:r>
          </a:p>
        </p:txBody>
      </p:sp>
    </p:spTree>
    <p:extLst>
      <p:ext uri="{BB962C8B-B14F-4D97-AF65-F5344CB8AC3E}">
        <p14:creationId xmlns:p14="http://schemas.microsoft.com/office/powerpoint/2010/main" val="40093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7" grpId="0" animBg="1"/>
      <p:bldP spid="16" grpId="0" animBg="1"/>
      <p:bldP spid="18" grpId="0" animBg="1"/>
      <p:bldP spid="20" grpId="0" animBg="1"/>
      <p:bldP spid="21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BDBA-7E18-46E6-BEF4-31419FDD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177800"/>
            <a:ext cx="11094720" cy="1450757"/>
          </a:xfrm>
        </p:spPr>
        <p:txBody>
          <a:bodyPr>
            <a:normAutofit fontScale="90000"/>
          </a:bodyPr>
          <a:lstStyle/>
          <a:p>
            <a:r>
              <a:rPr lang="en-AU" sz="4000" dirty="0"/>
              <a:t>The top 20 most common top words (relative frequency) for </a:t>
            </a:r>
            <a:r>
              <a:rPr lang="en-AU" sz="4000" b="1" dirty="0">
                <a:solidFill>
                  <a:srgbClr val="0070C0"/>
                </a:solidFill>
              </a:rPr>
              <a:t>non-data science roles </a:t>
            </a:r>
            <a:r>
              <a:rPr lang="en-AU" sz="4000" dirty="0"/>
              <a:t>included ‘team’, ‘research’ and ‘management’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9ADA34-BA83-4477-A9D4-1E25C1898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89" y="1845734"/>
            <a:ext cx="8533802" cy="432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A8A488-2F2E-457E-BFA7-F198A1FAFDC6}"/>
              </a:ext>
            </a:extLst>
          </p:cNvPr>
          <p:cNvSpPr/>
          <p:nvPr/>
        </p:nvSpPr>
        <p:spPr>
          <a:xfrm>
            <a:off x="10949352" y="5986101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WordCloud</a:t>
            </a:r>
            <a:endParaRPr lang="en-AU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210E876-CD41-41BE-8E2E-0E09603B8AE7}"/>
              </a:ext>
            </a:extLst>
          </p:cNvPr>
          <p:cNvSpPr/>
          <p:nvPr/>
        </p:nvSpPr>
        <p:spPr>
          <a:xfrm>
            <a:off x="5829300" y="4076700"/>
            <a:ext cx="3149600" cy="647700"/>
          </a:xfrm>
          <a:prstGeom prst="flowChartAlternateProcess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0BF160D-D6A0-4744-A0DD-20DEF67330EB}"/>
              </a:ext>
            </a:extLst>
          </p:cNvPr>
          <p:cNvSpPr/>
          <p:nvPr/>
        </p:nvSpPr>
        <p:spPr>
          <a:xfrm>
            <a:off x="9372600" y="3556000"/>
            <a:ext cx="2616200" cy="965200"/>
          </a:xfrm>
          <a:prstGeom prst="wedgeRoundRectCallout">
            <a:avLst>
              <a:gd name="adj1" fmla="val -65979"/>
              <a:gd name="adj2" fmla="val 3897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‘Analysis’ implies emphasis of analysis on PAST events…</a:t>
            </a:r>
          </a:p>
        </p:txBody>
      </p:sp>
    </p:spTree>
    <p:extLst>
      <p:ext uri="{BB962C8B-B14F-4D97-AF65-F5344CB8AC3E}">
        <p14:creationId xmlns:p14="http://schemas.microsoft.com/office/powerpoint/2010/main" val="211856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975C994-2768-49E9-A19E-12961418F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85" y="1944298"/>
            <a:ext cx="8565315" cy="434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1EDA43C-C4AF-4E9C-BD90-8484B4C8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177800"/>
            <a:ext cx="11094720" cy="1450757"/>
          </a:xfrm>
        </p:spPr>
        <p:txBody>
          <a:bodyPr>
            <a:normAutofit fontScale="90000"/>
          </a:bodyPr>
          <a:lstStyle/>
          <a:p>
            <a:r>
              <a:rPr lang="en-AU" sz="4000" dirty="0"/>
              <a:t>Among the most common top words (relative frequency) for data science roles included ‘analytics’, ‘learning’ and also ‘team’. Other important features included ‘ai’  and ‘python’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D7ACA940-0D6E-4A71-BBF5-DE03EB88BA5A}"/>
              </a:ext>
            </a:extLst>
          </p:cNvPr>
          <p:cNvSpPr/>
          <p:nvPr/>
        </p:nvSpPr>
        <p:spPr>
          <a:xfrm>
            <a:off x="4622800" y="4227902"/>
            <a:ext cx="5880100" cy="1067998"/>
          </a:xfrm>
          <a:prstGeom prst="flowChartAlternateProcess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D38CCEF-9241-4677-A756-D32E3A66F913}"/>
              </a:ext>
            </a:extLst>
          </p:cNvPr>
          <p:cNvSpPr/>
          <p:nvPr/>
        </p:nvSpPr>
        <p:spPr>
          <a:xfrm>
            <a:off x="165100" y="2876550"/>
            <a:ext cx="2616200" cy="2476500"/>
          </a:xfrm>
          <a:prstGeom prst="wedgeRoundRectCallout">
            <a:avLst>
              <a:gd name="adj1" fmla="val 118973"/>
              <a:gd name="adj2" fmla="val 2949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…‘Analytics’ though implies emphasis of analysis on FUTURE events and so the difference do make sense in terms of relative importance to both roles</a:t>
            </a:r>
          </a:p>
        </p:txBody>
      </p:sp>
    </p:spTree>
    <p:extLst>
      <p:ext uri="{BB962C8B-B14F-4D97-AF65-F5344CB8AC3E}">
        <p14:creationId xmlns:p14="http://schemas.microsoft.com/office/powerpoint/2010/main" val="132235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5C87-E978-455F-B3F5-1983285E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18" y="166278"/>
            <a:ext cx="10826951" cy="1450757"/>
          </a:xfrm>
        </p:spPr>
        <p:txBody>
          <a:bodyPr>
            <a:noAutofit/>
          </a:bodyPr>
          <a:lstStyle/>
          <a:p>
            <a:r>
              <a:rPr lang="en-AU" sz="2800" dirty="0"/>
              <a:t>Among logistical regression and Random Forest, the latter showed higher model performance, with an accuracy of 93.8% (vs. baseline 79.3%) and ROC score (.983)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501DB3-29B1-4676-85A1-42AC14854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052361"/>
              </p:ext>
            </p:extLst>
          </p:nvPr>
        </p:nvGraphicFramePr>
        <p:xfrm>
          <a:off x="783590" y="2691507"/>
          <a:ext cx="1068578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747">
                  <a:extLst>
                    <a:ext uri="{9D8B030D-6E8A-4147-A177-3AD203B41FA5}">
                      <a16:colId xmlns:a16="http://schemas.microsoft.com/office/drawing/2014/main" val="3183726979"/>
                    </a:ext>
                  </a:extLst>
                </a:gridCol>
                <a:gridCol w="4276672">
                  <a:extLst>
                    <a:ext uri="{9D8B030D-6E8A-4147-A177-3AD203B41FA5}">
                      <a16:colId xmlns:a16="http://schemas.microsoft.com/office/drawing/2014/main" val="2975801927"/>
                    </a:ext>
                  </a:extLst>
                </a:gridCol>
                <a:gridCol w="4363361">
                  <a:extLst>
                    <a:ext uri="{9D8B030D-6E8A-4147-A177-3AD203B41FA5}">
                      <a16:colId xmlns:a16="http://schemas.microsoft.com/office/drawing/2014/main" val="2631683220"/>
                    </a:ext>
                  </a:extLst>
                </a:gridCol>
              </a:tblGrid>
              <a:tr h="337503"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LogisticRegression</a:t>
                      </a:r>
                      <a:r>
                        <a:rPr lang="en-AU" sz="2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800" dirty="0" err="1"/>
                        <a:t>RandomForestClassifier</a:t>
                      </a:r>
                      <a:r>
                        <a:rPr lang="en-AU" sz="28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sz="2000" dirty="0"/>
                        <a:t>Best parameters </a:t>
                      </a:r>
                    </a:p>
                    <a:p>
                      <a:pPr algn="r"/>
                      <a:r>
                        <a:rPr lang="en-AU" sz="2000" dirty="0"/>
                        <a:t>(via </a:t>
                      </a:r>
                      <a:r>
                        <a:rPr lang="en-AU" sz="2000" dirty="0" err="1"/>
                        <a:t>gridsearch</a:t>
                      </a:r>
                      <a:r>
                        <a:rPr lang="en-AU" sz="2000" dirty="0"/>
                        <a:t>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'</a:t>
                      </a:r>
                      <a:r>
                        <a:rPr lang="en-AU" sz="2000" dirty="0" err="1"/>
                        <a:t>logisticregression</a:t>
                      </a:r>
                      <a:r>
                        <a:rPr lang="en-AU" sz="2000" dirty="0"/>
                        <a:t>__C’: 20 '</a:t>
                      </a:r>
                      <a:r>
                        <a:rPr lang="en-AU" sz="2000" dirty="0" err="1"/>
                        <a:t>logisticregression</a:t>
                      </a:r>
                      <a:r>
                        <a:rPr lang="en-AU" sz="2000" dirty="0"/>
                        <a:t>__penalty': 'l1'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/>
                        <a:t>'criterion': 'entropy’, '</a:t>
                      </a:r>
                      <a:r>
                        <a:rPr lang="en-AU" sz="2000" dirty="0" err="1"/>
                        <a:t>max_depth</a:t>
                      </a:r>
                      <a:r>
                        <a:rPr lang="en-AU" sz="2000" dirty="0"/>
                        <a:t>': 20,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/>
                        <a:t> '</a:t>
                      </a:r>
                      <a:r>
                        <a:rPr lang="en-AU" sz="2000" dirty="0" err="1"/>
                        <a:t>max_features</a:t>
                      </a:r>
                      <a:r>
                        <a:rPr lang="en-AU" sz="2000" dirty="0"/>
                        <a:t>':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4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sz="2800" dirty="0"/>
                        <a:t>Highest Accuracy </a:t>
                      </a:r>
                      <a:r>
                        <a:rPr lang="en-AU" sz="2000" dirty="0"/>
                        <a:t>(</a:t>
                      </a:r>
                      <a:r>
                        <a:rPr lang="en-AU" sz="2000" i="1" dirty="0"/>
                        <a:t>Std</a:t>
                      </a:r>
                      <a:r>
                        <a:rPr lang="en-AU" sz="2000" dirty="0"/>
                        <a:t>)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.901 (</a:t>
                      </a:r>
                      <a:r>
                        <a:rPr lang="en-AU" sz="2800" i="1" dirty="0"/>
                        <a:t>.032</a:t>
                      </a:r>
                      <a:r>
                        <a:rPr lang="en-AU" sz="2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.938 (.020)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08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sz="2800" dirty="0"/>
                        <a:t>ROC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.921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.983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246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93BE220-6CF2-42DC-BCC9-7C82FEA98F59}"/>
              </a:ext>
            </a:extLst>
          </p:cNvPr>
          <p:cNvSpPr/>
          <p:nvPr/>
        </p:nvSpPr>
        <p:spPr>
          <a:xfrm>
            <a:off x="3311091" y="1969605"/>
            <a:ext cx="625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All modelling used Cross Validation with CV=10; </a:t>
            </a:r>
            <a:r>
              <a:rPr lang="en-AU" dirty="0" err="1"/>
              <a:t>RandomState</a:t>
            </a:r>
            <a:r>
              <a:rPr lang="en-AU" dirty="0"/>
              <a:t>=42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061974-E8A4-4356-82B0-17D180F58265}"/>
              </a:ext>
            </a:extLst>
          </p:cNvPr>
          <p:cNvSpPr/>
          <p:nvPr/>
        </p:nvSpPr>
        <p:spPr>
          <a:xfrm>
            <a:off x="7150100" y="2579571"/>
            <a:ext cx="4258310" cy="355172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266" name="Picture 2" descr="Image result for tick mark">
            <a:extLst>
              <a:ext uri="{FF2B5EF4-FFF2-40B4-BE49-F238E27FC236}">
                <a16:creationId xmlns:a16="http://schemas.microsoft.com/office/drawing/2014/main" id="{DEF86614-B139-42D8-9DDE-DB29A4AA3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780" y="5441122"/>
            <a:ext cx="569910" cy="55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9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26E86532-B015-44AB-A11B-B4CC63CE1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6" y="1270000"/>
            <a:ext cx="4918928" cy="491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4A9A6E66-8851-41F7-99F8-824F70DB7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488" y="1270000"/>
            <a:ext cx="4918928" cy="491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89B3DE9-6AE2-43A0-B56A-6663B93ADD4A}"/>
              </a:ext>
            </a:extLst>
          </p:cNvPr>
          <p:cNvSpPr txBox="1">
            <a:spLocks/>
          </p:cNvSpPr>
          <p:nvPr/>
        </p:nvSpPr>
        <p:spPr>
          <a:xfrm>
            <a:off x="744856" y="189021"/>
            <a:ext cx="11290716" cy="14507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>Plotting of ROC curves shows Random Forests as superior in classification of Data-science vs. Non-Data science roles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40CE4CC-52D2-4784-8C42-F53319FB1CB6}"/>
              </a:ext>
            </a:extLst>
          </p:cNvPr>
          <p:cNvSpPr/>
          <p:nvPr/>
        </p:nvSpPr>
        <p:spPr>
          <a:xfrm>
            <a:off x="4724400" y="3695700"/>
            <a:ext cx="1803818" cy="2057400"/>
          </a:xfrm>
          <a:prstGeom prst="wedgeRoundRectCallout">
            <a:avLst>
              <a:gd name="adj1" fmla="val 115755"/>
              <a:gd name="adj2" fmla="val -1214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92F9DD9-57DE-4011-97A1-DC0D4D6F36E0}"/>
              </a:ext>
            </a:extLst>
          </p:cNvPr>
          <p:cNvSpPr/>
          <p:nvPr/>
        </p:nvSpPr>
        <p:spPr>
          <a:xfrm>
            <a:off x="4724400" y="3695700"/>
            <a:ext cx="1803818" cy="2057400"/>
          </a:xfrm>
          <a:prstGeom prst="wedgeRoundRectCallout">
            <a:avLst>
              <a:gd name="adj1" fmla="val -198257"/>
              <a:gd name="adj2" fmla="val -11262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ROC Curve closer to top left corner indicating better classification for RF </a:t>
            </a:r>
          </a:p>
        </p:txBody>
      </p:sp>
    </p:spTree>
    <p:extLst>
      <p:ext uri="{BB962C8B-B14F-4D97-AF65-F5344CB8AC3E}">
        <p14:creationId xmlns:p14="http://schemas.microsoft.com/office/powerpoint/2010/main" val="208158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6E325-97E7-4C7B-809C-26180AB9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AU" dirty="0"/>
              <a:t>Project Objectives</a:t>
            </a:r>
          </a:p>
        </p:txBody>
      </p:sp>
      <p:pic>
        <p:nvPicPr>
          <p:cNvPr id="12290" name="Picture 2" descr="Image result for project objectives">
            <a:extLst>
              <a:ext uri="{FF2B5EF4-FFF2-40B4-BE49-F238E27FC236}">
                <a16:creationId xmlns:a16="http://schemas.microsoft.com/office/drawing/2014/main" id="{8B30D827-00DE-42CB-9E4C-A37B84DCC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66" r="16286" b="-2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F4874-DFD2-46BE-BB8F-104BACA29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178" y="2552874"/>
            <a:ext cx="6368142" cy="3670180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b="1" dirty="0"/>
              <a:t>Identify factors that predict  data-related role annual salaries</a:t>
            </a:r>
            <a:endParaRPr lang="en-US" sz="3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dirty="0"/>
              <a:t>Identify what distinguishes between data-related job categories/titles</a:t>
            </a:r>
            <a:endParaRPr lang="en-US" sz="3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8568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>
            <a:extLst>
              <a:ext uri="{FF2B5EF4-FFF2-40B4-BE49-F238E27FC236}">
                <a16:creationId xmlns:a16="http://schemas.microsoft.com/office/drawing/2014/main" id="{01F87ECA-6136-4CE2-A664-DDE321F53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294" y="219203"/>
            <a:ext cx="3427412" cy="606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313045F2-6B01-4344-9AD3-4597D8FD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838" y="219203"/>
            <a:ext cx="3624262" cy="604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C71BCA-8A10-495C-BBCF-1508D6E3CE61}"/>
              </a:ext>
            </a:extLst>
          </p:cNvPr>
          <p:cNvSpPr txBox="1">
            <a:spLocks/>
          </p:cNvSpPr>
          <p:nvPr/>
        </p:nvSpPr>
        <p:spPr>
          <a:xfrm>
            <a:off x="434181" y="1018913"/>
            <a:ext cx="3427412" cy="14507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Top 20 features extracted by </a:t>
            </a:r>
            <a:r>
              <a:rPr lang="en-AU" sz="2800" b="1" dirty="0">
                <a:solidFill>
                  <a:srgbClr val="D69F69"/>
                </a:solidFill>
              </a:rPr>
              <a:t>Random Forests </a:t>
            </a:r>
            <a:r>
              <a:rPr lang="en-AU" sz="2800" dirty="0"/>
              <a:t>are more interpretable than those identified by </a:t>
            </a:r>
            <a:r>
              <a:rPr lang="en-AU" sz="2800" b="1" dirty="0">
                <a:solidFill>
                  <a:srgbClr val="0070C0"/>
                </a:solidFill>
              </a:rPr>
              <a:t>logistical regression </a:t>
            </a:r>
            <a:r>
              <a:rPr lang="en-AU" sz="2800" dirty="0"/>
              <a:t>with key skills and competencies (e.g. Python; machine learning; AI) relevant to data scientists  being identified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814751-5E9B-42C7-B9B1-63227BBBC8AC}"/>
              </a:ext>
            </a:extLst>
          </p:cNvPr>
          <p:cNvSpPr/>
          <p:nvPr/>
        </p:nvSpPr>
        <p:spPr>
          <a:xfrm>
            <a:off x="8623308" y="266892"/>
            <a:ext cx="3136892" cy="28086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FA383E-7EE6-460E-838F-7E19B43F67BD}"/>
              </a:ext>
            </a:extLst>
          </p:cNvPr>
          <p:cNvSpPr/>
          <p:nvPr/>
        </p:nvSpPr>
        <p:spPr>
          <a:xfrm>
            <a:off x="4637095" y="4863908"/>
            <a:ext cx="3136892" cy="28086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19DEDF-CE4E-4B13-BCF0-044DCB353259}"/>
              </a:ext>
            </a:extLst>
          </p:cNvPr>
          <p:cNvSpPr/>
          <p:nvPr/>
        </p:nvSpPr>
        <p:spPr>
          <a:xfrm>
            <a:off x="8620927" y="1981948"/>
            <a:ext cx="3136892" cy="280860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0D08478-8040-431C-84F7-F07DE754F524}"/>
              </a:ext>
            </a:extLst>
          </p:cNvPr>
          <p:cNvSpPr/>
          <p:nvPr/>
        </p:nvSpPr>
        <p:spPr>
          <a:xfrm>
            <a:off x="4649002" y="2565400"/>
            <a:ext cx="3136892" cy="280860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284EC-5D7B-495E-A0F6-D652220CC185}"/>
              </a:ext>
            </a:extLst>
          </p:cNvPr>
          <p:cNvSpPr txBox="1"/>
          <p:nvPr/>
        </p:nvSpPr>
        <p:spPr>
          <a:xfrm>
            <a:off x="10617200" y="3902945"/>
            <a:ext cx="154940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Differences in features extracted possible due to imbalanced classes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BF473CD-9802-4E4D-AE04-83C8F82BCDC7}"/>
              </a:ext>
            </a:extLst>
          </p:cNvPr>
          <p:cNvSpPr/>
          <p:nvPr/>
        </p:nvSpPr>
        <p:spPr>
          <a:xfrm>
            <a:off x="8644740" y="3429000"/>
            <a:ext cx="3136892" cy="280860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32C38B-D83C-4021-93F0-8B50500DA19C}"/>
              </a:ext>
            </a:extLst>
          </p:cNvPr>
          <p:cNvSpPr/>
          <p:nvPr/>
        </p:nvSpPr>
        <p:spPr>
          <a:xfrm>
            <a:off x="4685514" y="3429000"/>
            <a:ext cx="3136892" cy="280860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E6C8B81-388B-443A-BAAA-D86403B37310}"/>
              </a:ext>
            </a:extLst>
          </p:cNvPr>
          <p:cNvSpPr/>
          <p:nvPr/>
        </p:nvSpPr>
        <p:spPr>
          <a:xfrm>
            <a:off x="8644740" y="5444832"/>
            <a:ext cx="3136892" cy="280860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5807A44-AA30-42E5-B3B1-A23A9D79A8C8}"/>
              </a:ext>
            </a:extLst>
          </p:cNvPr>
          <p:cNvSpPr/>
          <p:nvPr/>
        </p:nvSpPr>
        <p:spPr>
          <a:xfrm>
            <a:off x="4623602" y="4012670"/>
            <a:ext cx="3136892" cy="28086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63E50D7-644B-4A7F-85B7-1C501A81A269}"/>
              </a:ext>
            </a:extLst>
          </p:cNvPr>
          <p:cNvSpPr/>
          <p:nvPr/>
        </p:nvSpPr>
        <p:spPr>
          <a:xfrm>
            <a:off x="8620927" y="2832374"/>
            <a:ext cx="3136892" cy="28086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06681CC-A06A-4F25-A150-D0B2D706441C}"/>
              </a:ext>
            </a:extLst>
          </p:cNvPr>
          <p:cNvSpPr/>
          <p:nvPr/>
        </p:nvSpPr>
        <p:spPr>
          <a:xfrm>
            <a:off x="8644740" y="5711806"/>
            <a:ext cx="3136892" cy="28086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15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thank you">
            <a:extLst>
              <a:ext uri="{FF2B5EF4-FFF2-40B4-BE49-F238E27FC236}">
                <a16:creationId xmlns:a16="http://schemas.microsoft.com/office/drawing/2014/main" id="{9B91A6A4-7056-4A40-B85C-511523148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1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6C95D350-09EF-4713-A3F7-7DC98E0E48BD}"/>
              </a:ext>
            </a:extLst>
          </p:cNvPr>
          <p:cNvSpPr/>
          <p:nvPr/>
        </p:nvSpPr>
        <p:spPr>
          <a:xfrm>
            <a:off x="127000" y="5600700"/>
            <a:ext cx="1727200" cy="6985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90C00E22-AEE2-4D5C-9A53-C9025FAE63ED}"/>
              </a:ext>
            </a:extLst>
          </p:cNvPr>
          <p:cNvSpPr/>
          <p:nvPr/>
        </p:nvSpPr>
        <p:spPr>
          <a:xfrm rot="20443625">
            <a:off x="1424755" y="5316518"/>
            <a:ext cx="596900" cy="1030525"/>
          </a:xfrm>
          <a:prstGeom prst="flowChartAlternateProcess">
            <a:avLst/>
          </a:prstGeom>
          <a:solidFill>
            <a:srgbClr val="67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6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20C0-0D96-4373-B503-DA83F8E2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24" y="0"/>
            <a:ext cx="10058400" cy="1450757"/>
          </a:xfrm>
        </p:spPr>
        <p:txBody>
          <a:bodyPr>
            <a:normAutofit/>
          </a:bodyPr>
          <a:lstStyle/>
          <a:p>
            <a:r>
              <a:rPr lang="en-AU" sz="4000" dirty="0"/>
              <a:t>General approach to project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1735DD-1151-4B84-816D-F7F9BD7B0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76482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mage result for web scrape">
            <a:extLst>
              <a:ext uri="{FF2B5EF4-FFF2-40B4-BE49-F238E27FC236}">
                <a16:creationId xmlns:a16="http://schemas.microsoft.com/office/drawing/2014/main" id="{7706B035-0D64-47E9-ABC0-65B2A8EB4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00" y="4705576"/>
            <a:ext cx="1614585" cy="9688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atural language processing">
            <a:extLst>
              <a:ext uri="{FF2B5EF4-FFF2-40B4-BE49-F238E27FC236}">
                <a16:creationId xmlns:a16="http://schemas.microsoft.com/office/drawing/2014/main" id="{81C26773-1B07-4AA6-B23D-52F202FD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131" y="4705576"/>
            <a:ext cx="1614196" cy="9688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3D02AB-397D-4AC7-B794-DC894D8B03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6074" y="4705576"/>
            <a:ext cx="1748420" cy="9688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0" name="Picture 6" descr="Image result for conclusions">
            <a:extLst>
              <a:ext uri="{FF2B5EF4-FFF2-40B4-BE49-F238E27FC236}">
                <a16:creationId xmlns:a16="http://schemas.microsoft.com/office/drawing/2014/main" id="{BA10A765-B2BB-4540-9559-A7AFB15E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241" y="4705576"/>
            <a:ext cx="1638592" cy="8971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57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5A3BE3-3C67-45C2-AC38-C52F506BFE1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60400" y="1634331"/>
            <a:ext cx="6248400" cy="4385469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Key Libraries Used for Web Scraping and Extraction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Requests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BeautifulSoup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Job Search Criteria</a:t>
            </a:r>
            <a:r>
              <a:rPr lang="en-US" sz="2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Australia is the designated search location: selected as locally appropriate to client needs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Search terms selected: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'</a:t>
            </a:r>
            <a:r>
              <a:rPr lang="en-US" sz="1800" dirty="0" err="1"/>
              <a:t>research+scientist</a:t>
            </a:r>
            <a:r>
              <a:rPr lang="en-US" sz="1800" dirty="0"/>
              <a:t>', ‘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err="1"/>
              <a:t>data+scientist</a:t>
            </a:r>
            <a:r>
              <a:rPr lang="en-US" sz="1800" dirty="0"/>
              <a:t>’,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'</a:t>
            </a:r>
            <a:r>
              <a:rPr lang="en-US" sz="1800" dirty="0" err="1"/>
              <a:t>machine+learning+engineer</a:t>
            </a:r>
            <a:r>
              <a:rPr lang="en-US" sz="1800" dirty="0"/>
              <a:t>’,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'</a:t>
            </a:r>
            <a:r>
              <a:rPr lang="en-US" sz="1800" dirty="0" err="1"/>
              <a:t>data+analyst</a:t>
            </a:r>
            <a:r>
              <a:rPr lang="en-US" sz="1800" dirty="0"/>
              <a:t>'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AB25C2-35E1-4137-8E8A-BF685A7CD1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-297655"/>
            <a:ext cx="11658600" cy="14493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Job listing sourced from indeed.</a:t>
            </a:r>
            <a:endParaRPr lang="en-US" kern="1200" spc="-5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CC204AE-780D-48A2-AA9E-40EF3AC7C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8" r="22266"/>
          <a:stretch/>
        </p:blipFill>
        <p:spPr bwMode="auto">
          <a:xfrm>
            <a:off x="6325777" y="-50800"/>
            <a:ext cx="2741839" cy="133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EBD54F-9F2E-4DC9-B903-2D3555717158}"/>
              </a:ext>
            </a:extLst>
          </p:cNvPr>
          <p:cNvSpPr/>
          <p:nvPr/>
        </p:nvSpPr>
        <p:spPr>
          <a:xfrm>
            <a:off x="7940040" y="1472683"/>
            <a:ext cx="3804920" cy="4783737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B0A73C-8C46-4E29-9190-81AEB8459697}"/>
              </a:ext>
            </a:extLst>
          </p:cNvPr>
          <p:cNvSpPr/>
          <p:nvPr/>
        </p:nvSpPr>
        <p:spPr>
          <a:xfrm>
            <a:off x="8294438" y="5385317"/>
            <a:ext cx="316849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dirty="0">
                <a:solidFill>
                  <a:srgbClr val="0070C0"/>
                </a:solidFill>
                <a:latin typeface="Helvetica Neue"/>
              </a:rPr>
              <a:t>TOTAL JOBS =  2357</a:t>
            </a:r>
          </a:p>
          <a:p>
            <a:pPr algn="ctr"/>
            <a:r>
              <a:rPr lang="en-AU" sz="2400" b="1" dirty="0">
                <a:solidFill>
                  <a:srgbClr val="0070C0"/>
                </a:solidFill>
                <a:latin typeface="Helvetica Neue"/>
              </a:rPr>
              <a:t>WITH SALARY = 493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EBA4509-B4E0-49A9-93B4-6D50E5DD3BC0}"/>
              </a:ext>
            </a:extLst>
          </p:cNvPr>
          <p:cNvSpPr txBox="1">
            <a:spLocks/>
          </p:cNvSpPr>
          <p:nvPr/>
        </p:nvSpPr>
        <p:spPr>
          <a:xfrm>
            <a:off x="7655560" y="2046078"/>
            <a:ext cx="4089400" cy="43854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u="sng" dirty="0"/>
              <a:t>'</a:t>
            </a:r>
            <a:r>
              <a:rPr lang="en-US" sz="1600" b="1" u="sng" dirty="0" err="1"/>
              <a:t>research+scientist</a:t>
            </a:r>
            <a:r>
              <a:rPr lang="en-US" sz="1600" b="1" u="sng" dirty="0"/>
              <a:t>’</a:t>
            </a:r>
          </a:p>
          <a:p>
            <a:pPr lvl="1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‘Total jobs': 274</a:t>
            </a:r>
          </a:p>
          <a:p>
            <a:pPr lvl="1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'Pages to Search': 5</a:t>
            </a:r>
            <a:endParaRPr lang="en-US" sz="1600" b="1" dirty="0"/>
          </a:p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u="sng" dirty="0"/>
              <a:t>'</a:t>
            </a:r>
            <a:r>
              <a:rPr lang="en-US" sz="1600" b="1" u="sng" dirty="0" err="1"/>
              <a:t>data+scientist</a:t>
            </a:r>
            <a:r>
              <a:rPr lang="en-US" sz="1600" b="1" u="sng" dirty="0"/>
              <a:t>’</a:t>
            </a:r>
          </a:p>
          <a:p>
            <a:pPr lvl="1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'Total jobs': 638</a:t>
            </a:r>
          </a:p>
          <a:p>
            <a:pPr lvl="1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'Pages to Search': 11</a:t>
            </a:r>
            <a:endParaRPr lang="en-US" sz="1600" b="1" dirty="0"/>
          </a:p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u="sng" dirty="0"/>
              <a:t>'</a:t>
            </a:r>
            <a:r>
              <a:rPr lang="en-US" sz="1600" b="1" u="sng" dirty="0" err="1"/>
              <a:t>machine+learning+engineer</a:t>
            </a:r>
            <a:r>
              <a:rPr lang="en-US" sz="1600" b="1" u="sng" dirty="0"/>
              <a:t>':</a:t>
            </a:r>
          </a:p>
          <a:p>
            <a:pPr lvl="1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'Total jobs': 382</a:t>
            </a:r>
          </a:p>
          <a:p>
            <a:pPr lvl="1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'Pages to Search': 7</a:t>
            </a:r>
            <a:endParaRPr lang="en-US" sz="1600" b="1" dirty="0"/>
          </a:p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u="sng" dirty="0"/>
              <a:t>'</a:t>
            </a:r>
            <a:r>
              <a:rPr lang="en-US" sz="1600" b="1" u="sng" dirty="0" err="1"/>
              <a:t>data+analyst</a:t>
            </a:r>
            <a:r>
              <a:rPr lang="en-US" sz="1600" b="1" u="sng" dirty="0"/>
              <a:t>'</a:t>
            </a:r>
          </a:p>
          <a:p>
            <a:pPr lvl="1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'Total jobs': 3135</a:t>
            </a:r>
          </a:p>
          <a:p>
            <a:pPr lvl="1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'Pages to Search':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E8F9B0-923B-41EC-81F1-45043F2868F1}"/>
              </a:ext>
            </a:extLst>
          </p:cNvPr>
          <p:cNvSpPr/>
          <p:nvPr/>
        </p:nvSpPr>
        <p:spPr>
          <a:xfrm>
            <a:off x="9324130" y="1644215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b="1" i="1" dirty="0">
                <a:latin typeface="Helvetica Neue"/>
              </a:rPr>
              <a:t>Search Results</a:t>
            </a:r>
            <a:endParaRPr lang="en-AU" sz="1400" b="1" i="1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995931D-767D-48A2-8B6E-4399DE4CA918}"/>
              </a:ext>
            </a:extLst>
          </p:cNvPr>
          <p:cNvSpPr/>
          <p:nvPr/>
        </p:nvSpPr>
        <p:spPr>
          <a:xfrm>
            <a:off x="6477000" y="3032760"/>
            <a:ext cx="543560" cy="2880360"/>
          </a:xfrm>
          <a:prstGeom prst="rightBrac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50AB2C6-E5BF-4B6E-A9F8-5DB6860CF0E7}"/>
              </a:ext>
            </a:extLst>
          </p:cNvPr>
          <p:cNvSpPr/>
          <p:nvPr/>
        </p:nvSpPr>
        <p:spPr>
          <a:xfrm>
            <a:off x="7020560" y="4415790"/>
            <a:ext cx="91948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3684768-1BA0-43A6-94EE-3BF46FFABB1B}"/>
              </a:ext>
            </a:extLst>
          </p:cNvPr>
          <p:cNvSpPr/>
          <p:nvPr/>
        </p:nvSpPr>
        <p:spPr>
          <a:xfrm rot="10800000">
            <a:off x="276860" y="3032760"/>
            <a:ext cx="543560" cy="2880360"/>
          </a:xfrm>
          <a:prstGeom prst="rightBrac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8CA45-6EF4-4B5D-89C9-A75CEBB98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223" y="1559295"/>
            <a:ext cx="483886" cy="4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4" grpId="0"/>
      <p:bldP spid="16" grpId="0"/>
      <p:bldP spid="7" grpId="0" animBg="1"/>
      <p:bldP spid="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4BE9C87-2932-41EA-9C52-6E9DD096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225" y="287615"/>
            <a:ext cx="7484315" cy="57911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E9D956F-765E-423C-BF2F-E0199B626B6D}"/>
              </a:ext>
            </a:extLst>
          </p:cNvPr>
          <p:cNvSpPr/>
          <p:nvPr/>
        </p:nvSpPr>
        <p:spPr>
          <a:xfrm>
            <a:off x="500888" y="281631"/>
            <a:ext cx="3395543" cy="323695"/>
          </a:xfrm>
          <a:prstGeom prst="wedgeRectCallout">
            <a:avLst>
              <a:gd name="adj1" fmla="val 63587"/>
              <a:gd name="adj2" fmla="val 30467"/>
            </a:avLst>
          </a:prstGeom>
          <a:solidFill>
            <a:srgbClr val="00B0F0">
              <a:alpha val="3400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ysClr val="windowText" lastClr="000000"/>
                </a:solidFill>
              </a:rPr>
              <a:t>Job Title </a:t>
            </a:r>
            <a:r>
              <a:rPr lang="en-AU" sz="1200" dirty="0">
                <a:solidFill>
                  <a:sysClr val="windowText" lastClr="000000"/>
                </a:solidFill>
              </a:rPr>
              <a:t>&lt;‘h3’&gt;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FBCB46-7126-470A-B9DC-053DCB6EA869}"/>
              </a:ext>
            </a:extLst>
          </p:cNvPr>
          <p:cNvSpPr/>
          <p:nvPr/>
        </p:nvSpPr>
        <p:spPr>
          <a:xfrm>
            <a:off x="4305225" y="299475"/>
            <a:ext cx="5118175" cy="5779308"/>
          </a:xfrm>
          <a:prstGeom prst="rect">
            <a:avLst/>
          </a:prstGeom>
          <a:solidFill>
            <a:schemeClr val="accent2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075258E-56F3-44CE-981D-D3268D22E6D1}"/>
              </a:ext>
            </a:extLst>
          </p:cNvPr>
          <p:cNvSpPr/>
          <p:nvPr/>
        </p:nvSpPr>
        <p:spPr>
          <a:xfrm>
            <a:off x="500888" y="698500"/>
            <a:ext cx="3363031" cy="502949"/>
          </a:xfrm>
          <a:prstGeom prst="wedgeRectCallout">
            <a:avLst>
              <a:gd name="adj1" fmla="val 61923"/>
              <a:gd name="adj2" fmla="val -32214"/>
            </a:avLst>
          </a:prstGeom>
          <a:solidFill>
            <a:srgbClr val="00B050">
              <a:alpha val="2200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ysClr val="windowText" lastClr="000000"/>
                </a:solidFill>
              </a:rPr>
              <a:t>Company</a:t>
            </a:r>
            <a:endParaRPr lang="en-AU" dirty="0">
              <a:solidFill>
                <a:sysClr val="windowText" lastClr="000000"/>
              </a:solidFill>
            </a:endParaRPr>
          </a:p>
          <a:p>
            <a:pPr algn="ctr"/>
            <a:r>
              <a:rPr lang="en-AU" sz="1200" dirty="0">
                <a:solidFill>
                  <a:sysClr val="windowText" lastClr="000000"/>
                </a:solidFill>
              </a:rPr>
              <a:t>'div’ 'class': '</a:t>
            </a:r>
            <a:r>
              <a:rPr lang="en-AU" sz="1200" dirty="0" err="1">
                <a:solidFill>
                  <a:sysClr val="windowText" lastClr="000000"/>
                </a:solidFill>
              </a:rPr>
              <a:t>icl</a:t>
            </a:r>
            <a:r>
              <a:rPr lang="en-AU" sz="1200" dirty="0">
                <a:solidFill>
                  <a:sysClr val="windowText" lastClr="000000"/>
                </a:solidFill>
              </a:rPr>
              <a:t>-u-lg-</a:t>
            </a:r>
            <a:r>
              <a:rPr lang="en-AU" sz="1200" dirty="0" err="1">
                <a:solidFill>
                  <a:sysClr val="windowText" lastClr="000000"/>
                </a:solidFill>
              </a:rPr>
              <a:t>mr</a:t>
            </a:r>
            <a:r>
              <a:rPr lang="en-AU" sz="1200" dirty="0">
                <a:solidFill>
                  <a:sysClr val="windowText" lastClr="000000"/>
                </a:solidFill>
              </a:rPr>
              <a:t>--</a:t>
            </a:r>
            <a:r>
              <a:rPr lang="en-AU" sz="1200" dirty="0" err="1">
                <a:solidFill>
                  <a:sysClr val="windowText" lastClr="000000"/>
                </a:solidFill>
              </a:rPr>
              <a:t>sm</a:t>
            </a:r>
            <a:r>
              <a:rPr lang="en-AU" sz="1200" dirty="0">
                <a:solidFill>
                  <a:sysClr val="windowText" lastClr="000000"/>
                </a:solidFill>
              </a:rPr>
              <a:t> </a:t>
            </a:r>
            <a:r>
              <a:rPr lang="en-AU" sz="1200" dirty="0" err="1">
                <a:solidFill>
                  <a:sysClr val="windowText" lastClr="000000"/>
                </a:solidFill>
              </a:rPr>
              <a:t>icl</a:t>
            </a:r>
            <a:r>
              <a:rPr lang="en-AU" sz="1200" dirty="0">
                <a:solidFill>
                  <a:sysClr val="windowText" lastClr="000000"/>
                </a:solidFill>
              </a:rPr>
              <a:t>-u-</a:t>
            </a:r>
            <a:r>
              <a:rPr lang="en-AU" sz="1200" dirty="0" err="1">
                <a:solidFill>
                  <a:sysClr val="windowText" lastClr="000000"/>
                </a:solidFill>
              </a:rPr>
              <a:t>xs</a:t>
            </a:r>
            <a:r>
              <a:rPr lang="en-AU" sz="1200" dirty="0">
                <a:solidFill>
                  <a:sysClr val="windowText" lastClr="000000"/>
                </a:solidFill>
              </a:rPr>
              <a:t>-</a:t>
            </a:r>
            <a:r>
              <a:rPr lang="en-AU" sz="1200" dirty="0" err="1">
                <a:solidFill>
                  <a:sysClr val="windowText" lastClr="000000"/>
                </a:solidFill>
              </a:rPr>
              <a:t>mr</a:t>
            </a:r>
            <a:r>
              <a:rPr lang="en-AU" sz="1200" dirty="0">
                <a:solidFill>
                  <a:sysClr val="windowText" lastClr="000000"/>
                </a:solidFill>
              </a:rPr>
              <a:t>--</a:t>
            </a:r>
            <a:r>
              <a:rPr lang="en-AU" sz="1200" dirty="0" err="1">
                <a:solidFill>
                  <a:sysClr val="windowText" lastClr="000000"/>
                </a:solidFill>
              </a:rPr>
              <a:t>xs'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5D8D870-6AAD-496D-A393-F3B37015193E}"/>
              </a:ext>
            </a:extLst>
          </p:cNvPr>
          <p:cNvSpPr/>
          <p:nvPr/>
        </p:nvSpPr>
        <p:spPr>
          <a:xfrm>
            <a:off x="500888" y="1307323"/>
            <a:ext cx="3363031" cy="699277"/>
          </a:xfrm>
          <a:prstGeom prst="wedgeRectCallout">
            <a:avLst>
              <a:gd name="adj1" fmla="val 62440"/>
              <a:gd name="adj2" fmla="val -14698"/>
            </a:avLst>
          </a:prstGeom>
          <a:solidFill>
            <a:srgbClr val="FFC000">
              <a:alpha val="3000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ysClr val="windowText" lastClr="000000"/>
                </a:solidFill>
              </a:rPr>
              <a:t>Location</a:t>
            </a:r>
            <a:endParaRPr lang="en-AU" dirty="0">
              <a:solidFill>
                <a:sysClr val="windowText" lastClr="000000"/>
              </a:solidFill>
            </a:endParaRPr>
          </a:p>
          <a:p>
            <a:pPr algn="ctr"/>
            <a:r>
              <a:rPr lang="en-AU" sz="1200" dirty="0">
                <a:solidFill>
                  <a:sysClr val="windowText" lastClr="000000"/>
                </a:solidFill>
              </a:rPr>
              <a:t>'span’ 'class': '</a:t>
            </a:r>
            <a:r>
              <a:rPr lang="en-AU" sz="1200" dirty="0" err="1">
                <a:solidFill>
                  <a:sysClr val="windowText" lastClr="000000"/>
                </a:solidFill>
              </a:rPr>
              <a:t>jobsearch-JobMetadataHeader-iconLabel</a:t>
            </a:r>
            <a:r>
              <a:rPr lang="en-AU" sz="1200" dirty="0">
                <a:solidFill>
                  <a:sysClr val="windowText" lastClr="000000"/>
                </a:solidFill>
              </a:rPr>
              <a:t>'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031866A-5C30-4D5B-86A3-0CE02EBEF9E6}"/>
              </a:ext>
            </a:extLst>
          </p:cNvPr>
          <p:cNvSpPr/>
          <p:nvPr/>
        </p:nvSpPr>
        <p:spPr>
          <a:xfrm>
            <a:off x="9832194" y="4077710"/>
            <a:ext cx="1984064" cy="1493072"/>
          </a:xfrm>
          <a:prstGeom prst="wedgeRectCallout">
            <a:avLst>
              <a:gd name="adj1" fmla="val -74651"/>
              <a:gd name="adj2" fmla="val -51731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ysClr val="windowText" lastClr="000000"/>
                </a:solidFill>
              </a:rPr>
              <a:t>Job Information Frame</a:t>
            </a:r>
            <a:endParaRPr lang="en-AU" dirty="0">
              <a:solidFill>
                <a:sysClr val="windowText" lastClr="000000"/>
              </a:solidFill>
            </a:endParaRPr>
          </a:p>
          <a:p>
            <a:pPr algn="ctr"/>
            <a:r>
              <a:rPr lang="en-AU" sz="1200" dirty="0">
                <a:solidFill>
                  <a:sysClr val="windowText" lastClr="000000"/>
                </a:solidFill>
              </a:rPr>
              <a:t>'div',{'class':'</a:t>
            </a:r>
            <a:r>
              <a:rPr lang="en-AU" sz="1200" dirty="0" err="1">
                <a:solidFill>
                  <a:sysClr val="windowText" lastClr="000000"/>
                </a:solidFill>
              </a:rPr>
              <a:t>jobsearch-ViewJobLayout-jobDisplay</a:t>
            </a:r>
            <a:r>
              <a:rPr lang="en-AU" sz="1200" dirty="0">
                <a:solidFill>
                  <a:sysClr val="windowText" lastClr="000000"/>
                </a:solidFill>
              </a:rPr>
              <a:t> </a:t>
            </a:r>
            <a:r>
              <a:rPr lang="en-AU" sz="1200" dirty="0" err="1">
                <a:solidFill>
                  <a:sysClr val="windowText" lastClr="000000"/>
                </a:solidFill>
              </a:rPr>
              <a:t>icl</a:t>
            </a:r>
            <a:r>
              <a:rPr lang="en-AU" sz="1200" dirty="0">
                <a:solidFill>
                  <a:sysClr val="windowText" lastClr="000000"/>
                </a:solidFill>
              </a:rPr>
              <a:t>-Grid-col icl-u-xs-span12 icl-u-lg-span7''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7F76E3-19EC-4DEB-9FD0-B148A90A9D0E}"/>
              </a:ext>
            </a:extLst>
          </p:cNvPr>
          <p:cNvSpPr/>
          <p:nvPr/>
        </p:nvSpPr>
        <p:spPr>
          <a:xfrm>
            <a:off x="4305225" y="383497"/>
            <a:ext cx="4787975" cy="327342"/>
          </a:xfrm>
          <a:prstGeom prst="rect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17DD4F-DD40-41DE-8C38-DC175FFA215A}"/>
              </a:ext>
            </a:extLst>
          </p:cNvPr>
          <p:cNvSpPr/>
          <p:nvPr/>
        </p:nvSpPr>
        <p:spPr>
          <a:xfrm>
            <a:off x="4305225" y="705600"/>
            <a:ext cx="330275" cy="183400"/>
          </a:xfrm>
          <a:prstGeom prst="rect">
            <a:avLst/>
          </a:prstGeom>
          <a:solidFill>
            <a:srgbClr val="00B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608D94-2BC6-4FD1-93D9-8006D5574F71}"/>
              </a:ext>
            </a:extLst>
          </p:cNvPr>
          <p:cNvSpPr/>
          <p:nvPr/>
        </p:nvSpPr>
        <p:spPr>
          <a:xfrm>
            <a:off x="4305225" y="1391949"/>
            <a:ext cx="1676475" cy="327342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21EDE6-14A4-4453-A6B4-A07BF7DB44B1}"/>
              </a:ext>
            </a:extLst>
          </p:cNvPr>
          <p:cNvSpPr/>
          <p:nvPr/>
        </p:nvSpPr>
        <p:spPr>
          <a:xfrm>
            <a:off x="4305225" y="1711382"/>
            <a:ext cx="1676475" cy="327342"/>
          </a:xfrm>
          <a:prstGeom prst="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6D200B1-399A-48C9-B231-D9474415D643}"/>
              </a:ext>
            </a:extLst>
          </p:cNvPr>
          <p:cNvSpPr/>
          <p:nvPr/>
        </p:nvSpPr>
        <p:spPr>
          <a:xfrm>
            <a:off x="500888" y="3052794"/>
            <a:ext cx="3363031" cy="604806"/>
          </a:xfrm>
          <a:prstGeom prst="wedgeRectCallout">
            <a:avLst>
              <a:gd name="adj1" fmla="val 64380"/>
              <a:gd name="adj2" fmla="val -44247"/>
            </a:avLst>
          </a:prstGeom>
          <a:solidFill>
            <a:srgbClr val="00B050">
              <a:alpha val="22000"/>
            </a:srgbClr>
          </a:solidFill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ysClr val="windowText" lastClr="000000"/>
                </a:solidFill>
              </a:rPr>
              <a:t>Description</a:t>
            </a:r>
            <a:endParaRPr lang="en-AU" dirty="0">
              <a:solidFill>
                <a:sysClr val="windowText" lastClr="000000"/>
              </a:solidFill>
            </a:endParaRPr>
          </a:p>
          <a:p>
            <a:pPr algn="ctr"/>
            <a:r>
              <a:rPr lang="en-AU" sz="1200" dirty="0">
                <a:solidFill>
                  <a:sysClr val="windowText" lastClr="000000"/>
                </a:solidFill>
              </a:rPr>
              <a:t>'div',{'id': '</a:t>
            </a:r>
            <a:r>
              <a:rPr lang="en-AU" sz="1200" dirty="0" err="1">
                <a:solidFill>
                  <a:sysClr val="windowText" lastClr="000000"/>
                </a:solidFill>
              </a:rPr>
              <a:t>jobDescriptionText</a:t>
            </a:r>
            <a:r>
              <a:rPr lang="en-AU" sz="1200" dirty="0">
                <a:solidFill>
                  <a:sysClr val="windowText" lastClr="000000"/>
                </a:solidFill>
              </a:rPr>
              <a:t>'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3B292C-5C83-43CC-BC0D-75A415A226A9}"/>
              </a:ext>
            </a:extLst>
          </p:cNvPr>
          <p:cNvSpPr/>
          <p:nvPr/>
        </p:nvSpPr>
        <p:spPr>
          <a:xfrm>
            <a:off x="4305225" y="2110898"/>
            <a:ext cx="4927675" cy="3967883"/>
          </a:xfrm>
          <a:prstGeom prst="rect">
            <a:avLst/>
          </a:prstGeom>
          <a:solidFill>
            <a:srgbClr val="00B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8D5874B-0846-4267-80DF-D75B38800410}"/>
              </a:ext>
            </a:extLst>
          </p:cNvPr>
          <p:cNvSpPr/>
          <p:nvPr/>
        </p:nvSpPr>
        <p:spPr>
          <a:xfrm>
            <a:off x="500888" y="2138686"/>
            <a:ext cx="3363031" cy="752412"/>
          </a:xfrm>
          <a:prstGeom prst="wedgeRectCallout">
            <a:avLst>
              <a:gd name="adj1" fmla="val 69289"/>
              <a:gd name="adj2" fmla="val -64502"/>
            </a:avLst>
          </a:prstGeom>
          <a:solidFill>
            <a:srgbClr val="FFFF00">
              <a:alpha val="2200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ysClr val="windowText" lastClr="000000"/>
                </a:solidFill>
              </a:rPr>
              <a:t>Salary</a:t>
            </a:r>
            <a:endParaRPr lang="en-AU" dirty="0">
              <a:solidFill>
                <a:sysClr val="windowText" lastClr="000000"/>
              </a:solidFill>
            </a:endParaRPr>
          </a:p>
          <a:p>
            <a:pPr algn="ctr"/>
            <a:r>
              <a:rPr lang="en-AU" sz="1200" dirty="0">
                <a:solidFill>
                  <a:sysClr val="windowText" lastClr="000000"/>
                </a:solidFill>
              </a:rPr>
              <a:t>'span’ 'class': '</a:t>
            </a:r>
            <a:r>
              <a:rPr lang="en-AU" sz="1200" dirty="0" err="1">
                <a:solidFill>
                  <a:sysClr val="windowText" lastClr="000000"/>
                </a:solidFill>
              </a:rPr>
              <a:t>jobsearch-JobMetadataHeader-iconLabel</a:t>
            </a:r>
            <a:r>
              <a:rPr lang="en-AU" sz="1200" dirty="0">
                <a:solidFill>
                  <a:sysClr val="windowText" lastClr="000000"/>
                </a:solidFill>
              </a:rPr>
              <a:t>'</a:t>
            </a:r>
            <a:endParaRPr lang="en-AU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1AABF-E253-45AA-9814-4AA30E90FABD}"/>
              </a:ext>
            </a:extLst>
          </p:cNvPr>
          <p:cNvSpPr txBox="1"/>
          <p:nvPr/>
        </p:nvSpPr>
        <p:spPr>
          <a:xfrm>
            <a:off x="461470" y="3912731"/>
            <a:ext cx="3434961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rgbClr val="002060"/>
                </a:solidFill>
              </a:rPr>
              <a:t>Locating HTML tags containing relevant information all in a single Job Information Frame</a:t>
            </a:r>
          </a:p>
        </p:txBody>
      </p:sp>
    </p:spTree>
    <p:extLst>
      <p:ext uri="{BB962C8B-B14F-4D97-AF65-F5344CB8AC3E}">
        <p14:creationId xmlns:p14="http://schemas.microsoft.com/office/powerpoint/2010/main" val="5755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A668-2F39-4036-BF44-43B1E09D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94397"/>
            <a:ext cx="10058400" cy="1450757"/>
          </a:xfrm>
        </p:spPr>
        <p:txBody>
          <a:bodyPr>
            <a:noAutofit/>
          </a:bodyPr>
          <a:lstStyle/>
          <a:p>
            <a:r>
              <a:rPr lang="en-AU" sz="3200" dirty="0"/>
              <a:t>Data scientist, Data Analyst and Data Engineer were the top-3 job titles that were extracted from the job listings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70C8C16-BE9F-4D47-9A87-A140722E3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77060"/>
            <a:ext cx="9107487" cy="44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95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97F5-1E99-4936-A5F6-DC8F147B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Autofit/>
          </a:bodyPr>
          <a:lstStyle/>
          <a:p>
            <a:r>
              <a:rPr lang="en-AU" sz="3600" dirty="0"/>
              <a:t>Most roles were full-time, contract, or permanent, with smaller counts for temporary and part-time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BC09-E7F5-4802-83F8-CEF9FEDF5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7F36D7B-F7EB-48C7-B09E-49D0E6BD6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737359"/>
            <a:ext cx="10236517" cy="45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48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A110-1033-4A61-B581-018E3135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Autofit/>
          </a:bodyPr>
          <a:lstStyle/>
          <a:p>
            <a:r>
              <a:rPr lang="en-AU" sz="3600" dirty="0"/>
              <a:t>Highest median salary was for short-term positions (temp/contract), which may be compensation for lack of other benefits (e.g. job security)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C00B9-9E6A-42C1-A25C-FADC1679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205C307F-5C17-4E17-999B-EB4F19973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20" y="1845734"/>
            <a:ext cx="9237980" cy="442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18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02" name="Straight Connector 74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3" name="Rectangle 7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Rectangle 78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AB25C2-35E1-4137-8E8A-BF685A7C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latin typeface="+mj-lt"/>
                <a:ea typeface="+mj-ea"/>
                <a:cs typeface="+mj-cs"/>
              </a:rPr>
              <a:t>Predicting Salary from Job Postings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5A3BE3-3C67-45C2-AC38-C52F506BF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521" y="262071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Question 1</a:t>
            </a:r>
          </a:p>
        </p:txBody>
      </p:sp>
      <p:pic>
        <p:nvPicPr>
          <p:cNvPr id="4098" name="Picture 2" descr="Image result for salary money">
            <a:extLst>
              <a:ext uri="{FF2B5EF4-FFF2-40B4-BE49-F238E27FC236}">
                <a16:creationId xmlns:a16="http://schemas.microsoft.com/office/drawing/2014/main" id="{7370CBBA-7FC7-4E3A-BDDD-62EF95633D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0" r="9969" b="1"/>
          <a:stretch/>
        </p:blipFill>
        <p:spPr bwMode="auto">
          <a:xfrm>
            <a:off x="4075043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8502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885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Retrospect</vt:lpstr>
      <vt:lpstr>Predicting Data-Related Annual Job Salary and Title from Job-Posting</vt:lpstr>
      <vt:lpstr>Project Objectives</vt:lpstr>
      <vt:lpstr>General approach to project</vt:lpstr>
      <vt:lpstr>Job listing sourced from indeed.</vt:lpstr>
      <vt:lpstr>PowerPoint Presentation</vt:lpstr>
      <vt:lpstr>Data scientist, Data Analyst and Data Engineer were the top-3 job titles that were extracted from the job listings</vt:lpstr>
      <vt:lpstr>Most roles were full-time, contract, or permanent, with smaller counts for temporary and part-time positions</vt:lpstr>
      <vt:lpstr>Highest median salary was for short-term positions (temp/contract), which may be compensation for lack of other benefits (e.g. job security)</vt:lpstr>
      <vt:lpstr>Predicting Salary from Job Postings</vt:lpstr>
      <vt:lpstr>PowerPoint Presentation</vt:lpstr>
      <vt:lpstr>PowerPoint Presentation</vt:lpstr>
      <vt:lpstr>Four salary groups were used for classification approach, with most salaries falling in $80,001-$110,000 band</vt:lpstr>
      <vt:lpstr>Random Forest Classifier was not very accurate (f1=0.76) with classifications in the $80,001-$110,000 range typically misclassified in classes either side. Feature importance also somewhat less interpretable</vt:lpstr>
      <vt:lpstr>Distinguishing Job Types/Titles</vt:lpstr>
      <vt:lpstr>Approach to predict a simple binary classification of data science vs. non-data science roles, with target defined by whether “data scientist” in job description (not title)</vt:lpstr>
      <vt:lpstr>The top 20 most common top words (relative frequency) for non-data science roles included ‘team’, ‘research’ and ‘management’</vt:lpstr>
      <vt:lpstr>Among the most common top words (relative frequency) for data science roles included ‘analytics’, ‘learning’ and also ‘team’. Other important features included ‘ai’  and ‘python’</vt:lpstr>
      <vt:lpstr>Among logistical regression and Random Forest, the latter showed higher model performance, with an accuracy of 93.8% (vs. baseline 79.3%) and ROC score (.983)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Data-Related Job Salary and Title from Job-Posting</dc:title>
  <dc:creator>Matthew Walford</dc:creator>
  <cp:lastModifiedBy>Matthew Walford</cp:lastModifiedBy>
  <cp:revision>16</cp:revision>
  <dcterms:created xsi:type="dcterms:W3CDTF">2020-02-23T09:34:02Z</dcterms:created>
  <dcterms:modified xsi:type="dcterms:W3CDTF">2020-02-24T00:25:22Z</dcterms:modified>
</cp:coreProperties>
</file>