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0" r:id="rId11"/>
    <p:sldId id="261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C488049-2C3A-4DC6-8182-ADAA357A575C}" type="datetimeFigureOut">
              <a:rPr lang="en-AU" smtClean="0"/>
              <a:t>6/05/2021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9FEF4EA-EF39-435A-8DCE-99093D040F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762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88049-2C3A-4DC6-8182-ADAA357A575C}" type="datetimeFigureOut">
              <a:rPr lang="en-AU" smtClean="0"/>
              <a:t>6/05/2021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F4EA-EF39-435A-8DCE-99093D040F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352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88049-2C3A-4DC6-8182-ADAA357A575C}" type="datetimeFigureOut">
              <a:rPr lang="en-AU" smtClean="0"/>
              <a:t>6/05/2021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F4EA-EF39-435A-8DCE-99093D040F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211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88049-2C3A-4DC6-8182-ADAA357A575C}" type="datetimeFigureOut">
              <a:rPr lang="en-AU" smtClean="0"/>
              <a:t>6/05/2021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F4EA-EF39-435A-8DCE-99093D040FB9}" type="slidenum">
              <a:rPr lang="en-AU" smtClean="0"/>
              <a:t>‹#›</a:t>
            </a:fld>
            <a:endParaRPr lang="en-A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5946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88049-2C3A-4DC6-8182-ADAA357A575C}" type="datetimeFigureOut">
              <a:rPr lang="en-AU" smtClean="0"/>
              <a:t>6/05/2021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F4EA-EF39-435A-8DCE-99093D040F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4153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88049-2C3A-4DC6-8182-ADAA357A575C}" type="datetimeFigureOut">
              <a:rPr lang="en-AU" smtClean="0"/>
              <a:t>6/05/2021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F4EA-EF39-435A-8DCE-99093D040F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6014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88049-2C3A-4DC6-8182-ADAA357A575C}" type="datetimeFigureOut">
              <a:rPr lang="en-AU" smtClean="0"/>
              <a:t>6/05/2021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F4EA-EF39-435A-8DCE-99093D040F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20558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88049-2C3A-4DC6-8182-ADAA357A575C}" type="datetimeFigureOut">
              <a:rPr lang="en-AU" smtClean="0"/>
              <a:t>6/05/2021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F4EA-EF39-435A-8DCE-99093D040F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67956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88049-2C3A-4DC6-8182-ADAA357A575C}" type="datetimeFigureOut">
              <a:rPr lang="en-AU" smtClean="0"/>
              <a:t>6/05/2021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F4EA-EF39-435A-8DCE-99093D040F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0146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88049-2C3A-4DC6-8182-ADAA357A575C}" type="datetimeFigureOut">
              <a:rPr lang="en-AU" smtClean="0"/>
              <a:t>6/05/2021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F4EA-EF39-435A-8DCE-99093D040F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3659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88049-2C3A-4DC6-8182-ADAA357A575C}" type="datetimeFigureOut">
              <a:rPr lang="en-AU" smtClean="0"/>
              <a:t>6/05/2021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F4EA-EF39-435A-8DCE-99093D040F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8986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88049-2C3A-4DC6-8182-ADAA357A575C}" type="datetimeFigureOut">
              <a:rPr lang="en-AU" smtClean="0"/>
              <a:t>6/05/2021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F4EA-EF39-435A-8DCE-99093D040F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1388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88049-2C3A-4DC6-8182-ADAA357A575C}" type="datetimeFigureOut">
              <a:rPr lang="en-AU" smtClean="0"/>
              <a:t>6/05/2021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F4EA-EF39-435A-8DCE-99093D040F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8161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88049-2C3A-4DC6-8182-ADAA357A575C}" type="datetimeFigureOut">
              <a:rPr lang="en-AU" smtClean="0"/>
              <a:t>6/05/2021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F4EA-EF39-435A-8DCE-99093D040F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3118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88049-2C3A-4DC6-8182-ADAA357A575C}" type="datetimeFigureOut">
              <a:rPr lang="en-AU" smtClean="0"/>
              <a:t>6/05/2021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F4EA-EF39-435A-8DCE-99093D040F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8346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88049-2C3A-4DC6-8182-ADAA357A575C}" type="datetimeFigureOut">
              <a:rPr lang="en-AU" smtClean="0"/>
              <a:t>6/05/2021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F4EA-EF39-435A-8DCE-99093D040F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9889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88049-2C3A-4DC6-8182-ADAA357A575C}" type="datetimeFigureOut">
              <a:rPr lang="en-AU" smtClean="0"/>
              <a:t>6/05/2021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F4EA-EF39-435A-8DCE-99093D040F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3181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88049-2C3A-4DC6-8182-ADAA357A575C}" type="datetimeFigureOut">
              <a:rPr lang="en-AU" smtClean="0"/>
              <a:t>6/05/2021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EF4EA-EF39-435A-8DCE-99093D040F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65416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2CE96-2665-48D3-BDB4-4EB0092641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CAN bus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6B4946-354E-43D5-8485-3A9E385D5F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Matthew Whitworth</a:t>
            </a:r>
          </a:p>
        </p:txBody>
      </p:sp>
    </p:spTree>
    <p:extLst>
      <p:ext uri="{BB962C8B-B14F-4D97-AF65-F5344CB8AC3E}">
        <p14:creationId xmlns:p14="http://schemas.microsoft.com/office/powerpoint/2010/main" val="3273116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02F49-A8F4-44F8-8282-147E1F041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EV2 Implementation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4707C2-09B2-4CCB-8C9B-E9CCA2BD77F4}"/>
              </a:ext>
            </a:extLst>
          </p:cNvPr>
          <p:cNvSpPr txBox="1"/>
          <p:nvPr/>
        </p:nvSpPr>
        <p:spPr>
          <a:xfrm>
            <a:off x="1141412" y="2097088"/>
            <a:ext cx="40010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Controllers share ID’s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Controllers and BMS operate at different baud rates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Interfaces required to change ID’s and baud rate to be put onto main bus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932A44-8399-4938-BF7C-9124269CF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266" y="1604254"/>
            <a:ext cx="5977307" cy="429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619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82D08-47DD-409E-B84A-D2762122A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EV3 Plan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DBFF9F-CE45-4E19-9386-DD2F6BBB01AE}"/>
              </a:ext>
            </a:extLst>
          </p:cNvPr>
          <p:cNvSpPr txBox="1"/>
          <p:nvPr/>
        </p:nvSpPr>
        <p:spPr>
          <a:xfrm>
            <a:off x="1400783" y="2198451"/>
            <a:ext cx="57685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Main bus linking core vehicle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Design intent is to put as much information as possible over the CAN bus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Branches from dash and rear nodes connecting to senor interfaces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Potentially separate buses if lines are too long</a:t>
            </a:r>
          </a:p>
        </p:txBody>
      </p:sp>
    </p:spTree>
    <p:extLst>
      <p:ext uri="{BB962C8B-B14F-4D97-AF65-F5344CB8AC3E}">
        <p14:creationId xmlns:p14="http://schemas.microsoft.com/office/powerpoint/2010/main" val="3129929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781F1-0D48-4AD5-AAEB-2616A945B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6194" y="2536094"/>
            <a:ext cx="6839612" cy="1478570"/>
          </a:xfrm>
        </p:spPr>
        <p:txBody>
          <a:bodyPr/>
          <a:lstStyle/>
          <a:p>
            <a:pPr algn="ctr"/>
            <a:r>
              <a:rPr lang="en-AU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585291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A424A-B910-493B-BCCD-65A917BEE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the CAN bus?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7F6384-8D81-44F7-9CC8-9FBBC93FB26A}"/>
              </a:ext>
            </a:extLst>
          </p:cNvPr>
          <p:cNvSpPr txBox="1"/>
          <p:nvPr/>
        </p:nvSpPr>
        <p:spPr>
          <a:xfrm>
            <a:off x="1141413" y="2097088"/>
            <a:ext cx="45222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C</a:t>
            </a:r>
            <a:r>
              <a:rPr lang="en-AU" dirty="0"/>
              <a:t>ontroller </a:t>
            </a:r>
            <a:r>
              <a:rPr lang="en-AU" b="1" dirty="0"/>
              <a:t>A</a:t>
            </a:r>
            <a:r>
              <a:rPr lang="en-AU" dirty="0"/>
              <a:t>rea </a:t>
            </a:r>
            <a:r>
              <a:rPr lang="en-AU" b="1" dirty="0"/>
              <a:t>N</a:t>
            </a:r>
            <a:r>
              <a:rPr lang="en-AU" dirty="0"/>
              <a:t>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Twisted pair of wires connecting all nodes within a 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Effectively one signal from two wires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Nodes refer to ECUs such as motor controllers, BMS or the </a:t>
            </a:r>
            <a:r>
              <a:rPr lang="en-AU" dirty="0" err="1"/>
              <a:t>MoTeC</a:t>
            </a:r>
            <a:endParaRPr lang="en-AU" dirty="0"/>
          </a:p>
        </p:txBody>
      </p:sp>
      <p:pic>
        <p:nvPicPr>
          <p:cNvPr id="3076" name="Picture 4" descr="CAN &amp; CAN FD - serial protocol decoding">
            <a:extLst>
              <a:ext uri="{FF2B5EF4-FFF2-40B4-BE49-F238E27FC236}">
                <a16:creationId xmlns:a16="http://schemas.microsoft.com/office/drawing/2014/main" id="{3EDB29E8-CC60-4815-95F0-DB9B90990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835" y="2221628"/>
            <a:ext cx="5669727" cy="241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129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36D1F-B53A-4E16-8C1E-2FA7C5CB3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are the benefits?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9AD770-CD55-4866-BAC2-D6B347447B6C}"/>
              </a:ext>
            </a:extLst>
          </p:cNvPr>
          <p:cNvSpPr txBox="1"/>
          <p:nvPr/>
        </p:nvSpPr>
        <p:spPr>
          <a:xfrm>
            <a:off x="1141413" y="2097088"/>
            <a:ext cx="39281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Industry standard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Resilient to noise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speed data transmission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Greatly simplifies wiring</a:t>
            </a:r>
            <a:endParaRPr lang="en-AU" dirty="0"/>
          </a:p>
        </p:txBody>
      </p:sp>
      <p:pic>
        <p:nvPicPr>
          <p:cNvPr id="2050" name="Picture 2" descr="Controller Area Network (CAN) Overview - NI">
            <a:extLst>
              <a:ext uri="{FF2B5EF4-FFF2-40B4-BE49-F238E27FC236}">
                <a16:creationId xmlns:a16="http://schemas.microsoft.com/office/drawing/2014/main" id="{21ABB6AB-11B2-425F-BC00-85E2FD115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518" y="2286834"/>
            <a:ext cx="5872878" cy="271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7967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5C67A-7B9F-4E80-8C98-85B31C698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it works - Hardware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2FF301-EB17-4193-90DA-FCBE159CA182}"/>
              </a:ext>
            </a:extLst>
          </p:cNvPr>
          <p:cNvSpPr txBox="1"/>
          <p:nvPr/>
        </p:nvSpPr>
        <p:spPr>
          <a:xfrm>
            <a:off x="1141413" y="2097088"/>
            <a:ext cx="42983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Differential Signalling</a:t>
            </a:r>
          </a:p>
          <a:p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Difference between high and low signals provides logical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Dominant 0 system; 0’s overpower 1’s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Logical 0 when CANH high and CANL 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Noise present on both lines effectively subtracted out, CANH - CANL</a:t>
            </a:r>
          </a:p>
        </p:txBody>
      </p:sp>
      <p:pic>
        <p:nvPicPr>
          <p:cNvPr id="1026" name="Picture 2" descr="CAN-Bus differential signal illustration. | Download Scientific Diagram">
            <a:extLst>
              <a:ext uri="{FF2B5EF4-FFF2-40B4-BE49-F238E27FC236}">
                <a16:creationId xmlns:a16="http://schemas.microsoft.com/office/drawing/2014/main" id="{26D23007-D06D-4812-B30A-93AEEBFE9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572" y="1640358"/>
            <a:ext cx="3749191" cy="221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ifferential signaling - Wikipedia">
            <a:extLst>
              <a:ext uri="{FF2B5EF4-FFF2-40B4-BE49-F238E27FC236}">
                <a16:creationId xmlns:a16="http://schemas.microsoft.com/office/drawing/2014/main" id="{F80435FE-A706-4AE3-A147-C5A2D2DD0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572" y="4111808"/>
            <a:ext cx="3749191" cy="224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6926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5C67A-7B9F-4E80-8C98-85B31C698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it works - Hardware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2FF301-EB17-4193-90DA-FCBE159CA182}"/>
              </a:ext>
            </a:extLst>
          </p:cNvPr>
          <p:cNvSpPr txBox="1"/>
          <p:nvPr/>
        </p:nvSpPr>
        <p:spPr>
          <a:xfrm>
            <a:off x="1141412" y="2097088"/>
            <a:ext cx="45338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CAN Bus Node Layout</a:t>
            </a:r>
          </a:p>
          <a:p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Transceiver performs differential process and sends/receives noise free signal to/from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Controller stores sent or received messages from the MCU or bus until the bus is free or the MCU requests a stored message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pic>
        <p:nvPicPr>
          <p:cNvPr id="4098" name="Picture 2" descr="Online course on Embedded Systemson - module 9 (CAN Interface)">
            <a:extLst>
              <a:ext uri="{FF2B5EF4-FFF2-40B4-BE49-F238E27FC236}">
                <a16:creationId xmlns:a16="http://schemas.microsoft.com/office/drawing/2014/main" id="{C92ADB17-56FB-4227-904F-DEDCBC85E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741" y="2281334"/>
            <a:ext cx="45339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6920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5C67A-7B9F-4E80-8C98-85B31C698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it works - software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2FF301-EB17-4193-90DA-FCBE159CA182}"/>
              </a:ext>
            </a:extLst>
          </p:cNvPr>
          <p:cNvSpPr txBox="1"/>
          <p:nvPr/>
        </p:nvSpPr>
        <p:spPr>
          <a:xfrm>
            <a:off x="1141412" y="2097088"/>
            <a:ext cx="53713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Extended CAN Message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Concerned with only data and ID sections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Extended gives 29 bit ID length instead of 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Data typically treated as 8 separate bytes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More bytes for higher resolution data</a:t>
            </a:r>
          </a:p>
        </p:txBody>
      </p:sp>
      <p:pic>
        <p:nvPicPr>
          <p:cNvPr id="5126" name="Picture 6" descr="CAN bus structure Fig-2: CAN message frame | Download Scientific Diagram">
            <a:extLst>
              <a:ext uri="{FF2B5EF4-FFF2-40B4-BE49-F238E27FC236}">
                <a16:creationId xmlns:a16="http://schemas.microsoft.com/office/drawing/2014/main" id="{36DA31ED-1B5E-400F-90D8-87C29BD0F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862" y="4597651"/>
            <a:ext cx="7105100" cy="1826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8CF27B4-4CAF-4EF9-82B0-0EDB29B81D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318519"/>
              </p:ext>
            </p:extLst>
          </p:nvPr>
        </p:nvGraphicFramePr>
        <p:xfrm>
          <a:off x="5847124" y="2213148"/>
          <a:ext cx="5872296" cy="14856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4037">
                  <a:extLst>
                    <a:ext uri="{9D8B030D-6E8A-4147-A177-3AD203B41FA5}">
                      <a16:colId xmlns:a16="http://schemas.microsoft.com/office/drawing/2014/main" val="2623849096"/>
                    </a:ext>
                  </a:extLst>
                </a:gridCol>
                <a:gridCol w="734037">
                  <a:extLst>
                    <a:ext uri="{9D8B030D-6E8A-4147-A177-3AD203B41FA5}">
                      <a16:colId xmlns:a16="http://schemas.microsoft.com/office/drawing/2014/main" val="2292770878"/>
                    </a:ext>
                  </a:extLst>
                </a:gridCol>
                <a:gridCol w="734037">
                  <a:extLst>
                    <a:ext uri="{9D8B030D-6E8A-4147-A177-3AD203B41FA5}">
                      <a16:colId xmlns:a16="http://schemas.microsoft.com/office/drawing/2014/main" val="916454749"/>
                    </a:ext>
                  </a:extLst>
                </a:gridCol>
                <a:gridCol w="734037">
                  <a:extLst>
                    <a:ext uri="{9D8B030D-6E8A-4147-A177-3AD203B41FA5}">
                      <a16:colId xmlns:a16="http://schemas.microsoft.com/office/drawing/2014/main" val="4076911537"/>
                    </a:ext>
                  </a:extLst>
                </a:gridCol>
                <a:gridCol w="734037">
                  <a:extLst>
                    <a:ext uri="{9D8B030D-6E8A-4147-A177-3AD203B41FA5}">
                      <a16:colId xmlns:a16="http://schemas.microsoft.com/office/drawing/2014/main" val="2766712693"/>
                    </a:ext>
                  </a:extLst>
                </a:gridCol>
                <a:gridCol w="734037">
                  <a:extLst>
                    <a:ext uri="{9D8B030D-6E8A-4147-A177-3AD203B41FA5}">
                      <a16:colId xmlns:a16="http://schemas.microsoft.com/office/drawing/2014/main" val="961153799"/>
                    </a:ext>
                  </a:extLst>
                </a:gridCol>
                <a:gridCol w="734037">
                  <a:extLst>
                    <a:ext uri="{9D8B030D-6E8A-4147-A177-3AD203B41FA5}">
                      <a16:colId xmlns:a16="http://schemas.microsoft.com/office/drawing/2014/main" val="1905026060"/>
                    </a:ext>
                  </a:extLst>
                </a:gridCol>
                <a:gridCol w="734037">
                  <a:extLst>
                    <a:ext uri="{9D8B030D-6E8A-4147-A177-3AD203B41FA5}">
                      <a16:colId xmlns:a16="http://schemas.microsoft.com/office/drawing/2014/main" val="745293807"/>
                    </a:ext>
                  </a:extLst>
                </a:gridCol>
              </a:tblGrid>
              <a:tr h="304195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Message Byte data example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171088"/>
                  </a:ext>
                </a:extLst>
              </a:tr>
              <a:tr h="3041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126614"/>
                  </a:ext>
                </a:extLst>
              </a:tr>
              <a:tr h="754121">
                <a:tc gridSpan="2">
                  <a:txBody>
                    <a:bodyPr/>
                    <a:lstStyle/>
                    <a:p>
                      <a:r>
                        <a:rPr lang="en-US" dirty="0"/>
                        <a:t>Throttle Position</a:t>
                      </a:r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Front Brake Pressure</a:t>
                      </a:r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Rear Brake Pressure</a:t>
                      </a:r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Brake switch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Trail</a:t>
                      </a:r>
                    </a:p>
                    <a:p>
                      <a:r>
                        <a:rPr lang="en-US" dirty="0"/>
                        <a:t>Brake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63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3291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5C67A-7B9F-4E80-8C98-85B31C698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it works - software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2FF301-EB17-4193-90DA-FCBE159CA182}"/>
              </a:ext>
            </a:extLst>
          </p:cNvPr>
          <p:cNvSpPr txBox="1"/>
          <p:nvPr/>
        </p:nvSpPr>
        <p:spPr>
          <a:xfrm>
            <a:off x="1141413" y="2097088"/>
            <a:ext cx="42028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Message Prioritisation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Priority based messaging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Smaller ID’s are of a larger priority</a:t>
            </a:r>
          </a:p>
          <a:p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CAN controllers operate in sync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Dominant logical 0’s effectively stop lower priority nodes from transmitting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DCAFDDE-3898-4406-B034-80D63DF73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868819"/>
              </p:ext>
            </p:extLst>
          </p:nvPr>
        </p:nvGraphicFramePr>
        <p:xfrm>
          <a:off x="2466146" y="4760913"/>
          <a:ext cx="7256532" cy="1134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9422">
                  <a:extLst>
                    <a:ext uri="{9D8B030D-6E8A-4147-A177-3AD203B41FA5}">
                      <a16:colId xmlns:a16="http://schemas.microsoft.com/office/drawing/2014/main" val="2058509725"/>
                    </a:ext>
                  </a:extLst>
                </a:gridCol>
                <a:gridCol w="1209422">
                  <a:extLst>
                    <a:ext uri="{9D8B030D-6E8A-4147-A177-3AD203B41FA5}">
                      <a16:colId xmlns:a16="http://schemas.microsoft.com/office/drawing/2014/main" val="1969485089"/>
                    </a:ext>
                  </a:extLst>
                </a:gridCol>
                <a:gridCol w="1209422">
                  <a:extLst>
                    <a:ext uri="{9D8B030D-6E8A-4147-A177-3AD203B41FA5}">
                      <a16:colId xmlns:a16="http://schemas.microsoft.com/office/drawing/2014/main" val="2904630542"/>
                    </a:ext>
                  </a:extLst>
                </a:gridCol>
                <a:gridCol w="1209422">
                  <a:extLst>
                    <a:ext uri="{9D8B030D-6E8A-4147-A177-3AD203B41FA5}">
                      <a16:colId xmlns:a16="http://schemas.microsoft.com/office/drawing/2014/main" val="3673949207"/>
                    </a:ext>
                  </a:extLst>
                </a:gridCol>
                <a:gridCol w="1074718">
                  <a:extLst>
                    <a:ext uri="{9D8B030D-6E8A-4147-A177-3AD203B41FA5}">
                      <a16:colId xmlns:a16="http://schemas.microsoft.com/office/drawing/2014/main" val="842243823"/>
                    </a:ext>
                  </a:extLst>
                </a:gridCol>
                <a:gridCol w="1344126">
                  <a:extLst>
                    <a:ext uri="{9D8B030D-6E8A-4147-A177-3AD203B41FA5}">
                      <a16:colId xmlns:a16="http://schemas.microsoft.com/office/drawing/2014/main" val="4014152664"/>
                    </a:ext>
                  </a:extLst>
                </a:gridCol>
              </a:tblGrid>
              <a:tr h="37810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 ID</a:t>
                      </a:r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ID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212803"/>
                  </a:ext>
                </a:extLst>
              </a:tr>
              <a:tr h="3781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Node 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395209"/>
                  </a:ext>
                </a:extLst>
              </a:tr>
              <a:tr h="3781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Node 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02830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D0B3AA6-5F21-47F5-AC19-28DF259DD3A3}"/>
              </a:ext>
            </a:extLst>
          </p:cNvPr>
          <p:cNvSpPr txBox="1"/>
          <p:nvPr/>
        </p:nvSpPr>
        <p:spPr>
          <a:xfrm>
            <a:off x="7113863" y="3120164"/>
            <a:ext cx="30200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 1 stops transmitting when it detects a dominant 0 overwriting its recessive 1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09387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5C67A-7B9F-4E80-8C98-85B31C698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it works - Microcontrollers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2FF301-EB17-4193-90DA-FCBE159CA182}"/>
              </a:ext>
            </a:extLst>
          </p:cNvPr>
          <p:cNvSpPr txBox="1"/>
          <p:nvPr/>
        </p:nvSpPr>
        <p:spPr>
          <a:xfrm>
            <a:off x="1141413" y="2097088"/>
            <a:ext cx="42028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Code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Teensy 4.0 Microcontrollers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FlexCAN_T4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Only need to define message ID and content and library will handle the 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Refer to datasheets to interpret CAN messages from OTS components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8F3B46-4082-4A15-A9B3-63636102FCA9}"/>
              </a:ext>
            </a:extLst>
          </p:cNvPr>
          <p:cNvSpPr txBox="1"/>
          <p:nvPr/>
        </p:nvSpPr>
        <p:spPr>
          <a:xfrm>
            <a:off x="6094412" y="2097088"/>
            <a:ext cx="208602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Current 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Dash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Right Controller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Right Controller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Left Controller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Left Controller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BMS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BMS 2</a:t>
            </a:r>
          </a:p>
        </p:txBody>
      </p:sp>
    </p:spTree>
    <p:extLst>
      <p:ext uri="{BB962C8B-B14F-4D97-AF65-F5344CB8AC3E}">
        <p14:creationId xmlns:p14="http://schemas.microsoft.com/office/powerpoint/2010/main" val="3109618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5C67A-7B9F-4E80-8C98-85B31C698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Motec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2FF301-EB17-4193-90DA-FCBE159CA182}"/>
              </a:ext>
            </a:extLst>
          </p:cNvPr>
          <p:cNvSpPr txBox="1"/>
          <p:nvPr/>
        </p:nvSpPr>
        <p:spPr>
          <a:xfrm>
            <a:off x="1141413" y="2097088"/>
            <a:ext cx="42028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Not critical to function of CAN bus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Sniffs and logs desired CAN 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Lightweight datalogger as far as connections 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Intended to be interchangeable between EV2 and EV3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375FC2-A1BD-413E-A097-6EF41315A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557" y="1357803"/>
            <a:ext cx="4868593" cy="386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403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4821</TotalTime>
  <Words>432</Words>
  <Application>Microsoft Office PowerPoint</Application>
  <PresentationFormat>Widescreen</PresentationFormat>
  <Paragraphs>121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Circuit</vt:lpstr>
      <vt:lpstr>CAN bus</vt:lpstr>
      <vt:lpstr>What is the CAN bus?</vt:lpstr>
      <vt:lpstr>What are the benefits?</vt:lpstr>
      <vt:lpstr>How it works - Hardware</vt:lpstr>
      <vt:lpstr>How it works - Hardware</vt:lpstr>
      <vt:lpstr>How it works - software</vt:lpstr>
      <vt:lpstr>How it works - software</vt:lpstr>
      <vt:lpstr>How it works - Microcontrollers</vt:lpstr>
      <vt:lpstr>The Motec</vt:lpstr>
      <vt:lpstr>EV2 Implementation</vt:lpstr>
      <vt:lpstr>EV3 Plan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 bus</dc:title>
  <dc:creator>Matthew Whitworth</dc:creator>
  <cp:lastModifiedBy>Matthew Whitworth</cp:lastModifiedBy>
  <cp:revision>20</cp:revision>
  <dcterms:created xsi:type="dcterms:W3CDTF">2021-04-28T12:26:21Z</dcterms:created>
  <dcterms:modified xsi:type="dcterms:W3CDTF">2021-05-06T09:43:41Z</dcterms:modified>
</cp:coreProperties>
</file>