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>
        <p:scale>
          <a:sx n="85" d="100"/>
          <a:sy n="85" d="100"/>
        </p:scale>
        <p:origin x="3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F96F1-9DFF-4453-93AE-DD82D6EB47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C42DB4-6CEF-4840-AE91-35E133C95188}">
      <dgm:prSet/>
      <dgm:spPr/>
      <dgm:t>
        <a:bodyPr/>
        <a:lstStyle/>
        <a:p>
          <a:r>
            <a:rPr lang="en-US"/>
            <a:t>Original code was in MATLAB</a:t>
          </a:r>
        </a:p>
      </dgm:t>
    </dgm:pt>
    <dgm:pt modelId="{77781205-693E-46E9-B48C-E3AE1933F88D}" type="parTrans" cxnId="{8C250495-9BE4-48BA-AF74-766247E7C477}">
      <dgm:prSet/>
      <dgm:spPr/>
      <dgm:t>
        <a:bodyPr/>
        <a:lstStyle/>
        <a:p>
          <a:endParaRPr lang="en-US"/>
        </a:p>
      </dgm:t>
    </dgm:pt>
    <dgm:pt modelId="{C375B353-E454-4D7F-80C4-EB76B1F102CF}" type="sibTrans" cxnId="{8C250495-9BE4-48BA-AF74-766247E7C477}">
      <dgm:prSet/>
      <dgm:spPr/>
      <dgm:t>
        <a:bodyPr/>
        <a:lstStyle/>
        <a:p>
          <a:endParaRPr lang="en-US"/>
        </a:p>
      </dgm:t>
    </dgm:pt>
    <dgm:pt modelId="{B196DCC7-3BF0-48E7-97D6-A3D441CD56FC}">
      <dgm:prSet/>
      <dgm:spPr/>
      <dgm:t>
        <a:bodyPr/>
        <a:lstStyle/>
        <a:p>
          <a:r>
            <a:rPr lang="en-US"/>
            <a:t>The 2010 paper's original code is gone</a:t>
          </a:r>
        </a:p>
      </dgm:t>
    </dgm:pt>
    <dgm:pt modelId="{50CDB3BB-DAF4-474C-8FE2-5AA88E0ED092}" type="parTrans" cxnId="{AF777091-71B0-4A4D-885F-0950AA38F159}">
      <dgm:prSet/>
      <dgm:spPr/>
      <dgm:t>
        <a:bodyPr/>
        <a:lstStyle/>
        <a:p>
          <a:endParaRPr lang="en-US"/>
        </a:p>
      </dgm:t>
    </dgm:pt>
    <dgm:pt modelId="{F10754FE-E8FD-4A22-9C4C-B9DE75A44D86}" type="sibTrans" cxnId="{AF777091-71B0-4A4D-885F-0950AA38F159}">
      <dgm:prSet/>
      <dgm:spPr/>
      <dgm:t>
        <a:bodyPr/>
        <a:lstStyle/>
        <a:p>
          <a:endParaRPr lang="en-US"/>
        </a:p>
      </dgm:t>
    </dgm:pt>
    <dgm:pt modelId="{CB8740D3-A458-4DC5-8DFB-569295586727}">
      <dgm:prSet/>
      <dgm:spPr/>
      <dgm:t>
        <a:bodyPr/>
        <a:lstStyle/>
        <a:p>
          <a:r>
            <a:rPr lang="en-US"/>
            <a:t>It stopped being hosted in recent years</a:t>
          </a:r>
        </a:p>
      </dgm:t>
    </dgm:pt>
    <dgm:pt modelId="{28D9BE3B-8A5B-4F44-A82F-CE6A5FFDEF09}" type="parTrans" cxnId="{EFF6F4A5-CA81-477B-82C4-DEC571B16251}">
      <dgm:prSet/>
      <dgm:spPr/>
      <dgm:t>
        <a:bodyPr/>
        <a:lstStyle/>
        <a:p>
          <a:endParaRPr lang="en-US"/>
        </a:p>
      </dgm:t>
    </dgm:pt>
    <dgm:pt modelId="{DDE67A95-5312-44DD-B0DD-0EE64BE337ED}" type="sibTrans" cxnId="{EFF6F4A5-CA81-477B-82C4-DEC571B16251}">
      <dgm:prSet/>
      <dgm:spPr/>
      <dgm:t>
        <a:bodyPr/>
        <a:lstStyle/>
        <a:p>
          <a:endParaRPr lang="en-US"/>
        </a:p>
      </dgm:t>
    </dgm:pt>
    <dgm:pt modelId="{29CD3065-CDC4-4056-9E92-5156F83E5622}">
      <dgm:prSet/>
      <dgm:spPr/>
      <dgm:t>
        <a:bodyPr/>
        <a:lstStyle/>
        <a:p>
          <a:r>
            <a:rPr lang="en-US"/>
            <a:t>We used Python</a:t>
          </a:r>
        </a:p>
      </dgm:t>
    </dgm:pt>
    <dgm:pt modelId="{A46F5FD0-E412-4F92-AF4E-B20277F193E6}" type="parTrans" cxnId="{7F997651-319A-4E82-A71C-6232A44729FB}">
      <dgm:prSet/>
      <dgm:spPr/>
      <dgm:t>
        <a:bodyPr/>
        <a:lstStyle/>
        <a:p>
          <a:endParaRPr lang="en-US"/>
        </a:p>
      </dgm:t>
    </dgm:pt>
    <dgm:pt modelId="{DD91C02E-5E82-4C7E-836A-B357FB57D28D}" type="sibTrans" cxnId="{7F997651-319A-4E82-A71C-6232A44729FB}">
      <dgm:prSet/>
      <dgm:spPr/>
      <dgm:t>
        <a:bodyPr/>
        <a:lstStyle/>
        <a:p>
          <a:endParaRPr lang="en-US"/>
        </a:p>
      </dgm:t>
    </dgm:pt>
    <dgm:pt modelId="{9AE8E04A-935A-428F-8FF1-7CB119120B48}">
      <dgm:prSet/>
      <dgm:spPr/>
      <dgm:t>
        <a:bodyPr/>
        <a:lstStyle/>
        <a:p>
          <a:r>
            <a:rPr lang="en-US"/>
            <a:t>Numpy</a:t>
          </a:r>
        </a:p>
      </dgm:t>
    </dgm:pt>
    <dgm:pt modelId="{AAFB0E0F-7768-44C7-982C-57CE23FC0EA5}" type="parTrans" cxnId="{D011D12D-80A6-472A-AF51-3ABA513959B9}">
      <dgm:prSet/>
      <dgm:spPr/>
      <dgm:t>
        <a:bodyPr/>
        <a:lstStyle/>
        <a:p>
          <a:endParaRPr lang="en-US"/>
        </a:p>
      </dgm:t>
    </dgm:pt>
    <dgm:pt modelId="{575000A8-F8D8-422C-A960-08C5828177EE}" type="sibTrans" cxnId="{D011D12D-80A6-472A-AF51-3ABA513959B9}">
      <dgm:prSet/>
      <dgm:spPr/>
      <dgm:t>
        <a:bodyPr/>
        <a:lstStyle/>
        <a:p>
          <a:endParaRPr lang="en-US"/>
        </a:p>
      </dgm:t>
    </dgm:pt>
    <dgm:pt modelId="{288D3B35-A5C7-48D0-8431-CD4339212D5A}">
      <dgm:prSet/>
      <dgm:spPr/>
      <dgm:t>
        <a:bodyPr/>
        <a:lstStyle/>
        <a:p>
          <a:r>
            <a:rPr lang="en-US"/>
            <a:t>Pandas</a:t>
          </a:r>
        </a:p>
      </dgm:t>
    </dgm:pt>
    <dgm:pt modelId="{F37E504F-68EA-4DA0-8B7B-09FC599BDE17}" type="parTrans" cxnId="{171D723E-BDEF-4974-8F0A-CFC913625588}">
      <dgm:prSet/>
      <dgm:spPr/>
      <dgm:t>
        <a:bodyPr/>
        <a:lstStyle/>
        <a:p>
          <a:endParaRPr lang="en-US"/>
        </a:p>
      </dgm:t>
    </dgm:pt>
    <dgm:pt modelId="{144A38E4-3DEF-466D-B080-1056D7054093}" type="sibTrans" cxnId="{171D723E-BDEF-4974-8F0A-CFC913625588}">
      <dgm:prSet/>
      <dgm:spPr/>
      <dgm:t>
        <a:bodyPr/>
        <a:lstStyle/>
        <a:p>
          <a:endParaRPr lang="en-US"/>
        </a:p>
      </dgm:t>
    </dgm:pt>
    <dgm:pt modelId="{05576166-09EC-4A8B-9BB5-EADE41A2069F}">
      <dgm:prSet/>
      <dgm:spPr/>
      <dgm:t>
        <a:bodyPr/>
        <a:lstStyle/>
        <a:p>
          <a:r>
            <a:rPr lang="en-US" dirty="0"/>
            <a:t>Scikit-Learn</a:t>
          </a:r>
        </a:p>
      </dgm:t>
    </dgm:pt>
    <dgm:pt modelId="{4F50876A-4EFA-4D4A-A45E-56803EAA0D2E}" type="parTrans" cxnId="{9896D2C8-233D-4B44-9DD7-D0F60FB881C8}">
      <dgm:prSet/>
      <dgm:spPr/>
      <dgm:t>
        <a:bodyPr/>
        <a:lstStyle/>
        <a:p>
          <a:endParaRPr lang="en-US"/>
        </a:p>
      </dgm:t>
    </dgm:pt>
    <dgm:pt modelId="{E675E8D5-8435-4AF3-9026-16EA7274DE0F}" type="sibTrans" cxnId="{9896D2C8-233D-4B44-9DD7-D0F60FB881C8}">
      <dgm:prSet/>
      <dgm:spPr/>
      <dgm:t>
        <a:bodyPr/>
        <a:lstStyle/>
        <a:p>
          <a:endParaRPr lang="en-US"/>
        </a:p>
      </dgm:t>
    </dgm:pt>
    <dgm:pt modelId="{07A9CDD8-1887-448F-B962-4CFE27A31E0D}">
      <dgm:prSet/>
      <dgm:spPr/>
      <dgm:t>
        <a:bodyPr/>
        <a:lstStyle/>
        <a:p>
          <a:r>
            <a:rPr lang="en-US"/>
            <a:t>Original Paper used IsoMap manifold embedding only</a:t>
          </a:r>
        </a:p>
      </dgm:t>
    </dgm:pt>
    <dgm:pt modelId="{F2572431-AA1D-4824-A67E-9B5D3BAC5D77}" type="parTrans" cxnId="{1D2D195D-6546-4258-A5D1-F559D3D0F17A}">
      <dgm:prSet/>
      <dgm:spPr/>
      <dgm:t>
        <a:bodyPr/>
        <a:lstStyle/>
        <a:p>
          <a:endParaRPr lang="en-US"/>
        </a:p>
      </dgm:t>
    </dgm:pt>
    <dgm:pt modelId="{02D9874D-B74A-4910-8758-E198B905A41B}" type="sibTrans" cxnId="{1D2D195D-6546-4258-A5D1-F559D3D0F17A}">
      <dgm:prSet/>
      <dgm:spPr/>
      <dgm:t>
        <a:bodyPr/>
        <a:lstStyle/>
        <a:p>
          <a:endParaRPr lang="en-US"/>
        </a:p>
      </dgm:t>
    </dgm:pt>
    <dgm:pt modelId="{C8540F91-0668-49B9-B479-F04B10E1DF95}">
      <dgm:prSet/>
      <dgm:spPr/>
      <dgm:t>
        <a:bodyPr/>
        <a:lstStyle/>
        <a:p>
          <a:r>
            <a:rPr lang="en-US" b="1" dirty="0"/>
            <a:t>We benchmark 4 methods total:</a:t>
          </a:r>
        </a:p>
      </dgm:t>
    </dgm:pt>
    <dgm:pt modelId="{B1B2DD85-2452-4382-BB58-2097E57989C9}" type="parTrans" cxnId="{A512EBAA-2890-496B-9009-A9DC986DDC19}">
      <dgm:prSet/>
      <dgm:spPr/>
      <dgm:t>
        <a:bodyPr/>
        <a:lstStyle/>
        <a:p>
          <a:endParaRPr lang="en-US"/>
        </a:p>
      </dgm:t>
    </dgm:pt>
    <dgm:pt modelId="{C8CD020C-2B06-4133-9D57-5B44D48354E6}" type="sibTrans" cxnId="{A512EBAA-2890-496B-9009-A9DC986DDC19}">
      <dgm:prSet/>
      <dgm:spPr/>
      <dgm:t>
        <a:bodyPr/>
        <a:lstStyle/>
        <a:p>
          <a:endParaRPr lang="en-US"/>
        </a:p>
      </dgm:t>
    </dgm:pt>
    <dgm:pt modelId="{526ECCED-CF48-4DFA-A402-6A76C59038EB}">
      <dgm:prSet/>
      <dgm:spPr/>
      <dgm:t>
        <a:bodyPr/>
        <a:lstStyle/>
        <a:p>
          <a:r>
            <a:rPr lang="en-US" dirty="0"/>
            <a:t> Multi-Dimensional Scaling (MDS)</a:t>
          </a:r>
        </a:p>
      </dgm:t>
    </dgm:pt>
    <dgm:pt modelId="{4F7826F6-5BE5-4F00-9BDB-D78416A63674}" type="parTrans" cxnId="{D7FBC151-CDA8-4B86-B154-0AD017A33899}">
      <dgm:prSet/>
      <dgm:spPr/>
      <dgm:t>
        <a:bodyPr/>
        <a:lstStyle/>
        <a:p>
          <a:endParaRPr lang="en-US"/>
        </a:p>
      </dgm:t>
    </dgm:pt>
    <dgm:pt modelId="{82AB33DA-22CD-4D48-9D64-83B69A8A3D2A}" type="sibTrans" cxnId="{D7FBC151-CDA8-4B86-B154-0AD017A33899}">
      <dgm:prSet/>
      <dgm:spPr/>
      <dgm:t>
        <a:bodyPr/>
        <a:lstStyle/>
        <a:p>
          <a:endParaRPr lang="en-US"/>
        </a:p>
      </dgm:t>
    </dgm:pt>
    <dgm:pt modelId="{E784C009-1F66-4DB8-9A60-E9678E6FAC9D}">
      <dgm:prSet/>
      <dgm:spPr/>
      <dgm:t>
        <a:bodyPr/>
        <a:lstStyle/>
        <a:p>
          <a:r>
            <a:rPr lang="en-US" dirty="0"/>
            <a:t> Isometric Feature Mapping (</a:t>
          </a:r>
          <a:r>
            <a:rPr lang="en-US" dirty="0" err="1"/>
            <a:t>IsoMap</a:t>
          </a:r>
          <a:r>
            <a:rPr lang="en-US" dirty="0"/>
            <a:t>)</a:t>
          </a:r>
        </a:p>
      </dgm:t>
    </dgm:pt>
    <dgm:pt modelId="{8137A68A-F50C-4FB4-AB3A-7FE014A0F7EF}" type="parTrans" cxnId="{BB0B9DD8-D245-4DE9-BB60-A987532CFC49}">
      <dgm:prSet/>
      <dgm:spPr/>
      <dgm:t>
        <a:bodyPr/>
        <a:lstStyle/>
        <a:p>
          <a:endParaRPr lang="en-US"/>
        </a:p>
      </dgm:t>
    </dgm:pt>
    <dgm:pt modelId="{13E14FA6-8E3D-4CD8-9584-DFD140541816}" type="sibTrans" cxnId="{BB0B9DD8-D245-4DE9-BB60-A987532CFC49}">
      <dgm:prSet/>
      <dgm:spPr/>
      <dgm:t>
        <a:bodyPr/>
        <a:lstStyle/>
        <a:p>
          <a:endParaRPr lang="en-US"/>
        </a:p>
      </dgm:t>
    </dgm:pt>
    <dgm:pt modelId="{E1DDC687-3C28-4C02-BA3D-6A22BD3DB62C}">
      <dgm:prSet/>
      <dgm:spPr/>
      <dgm:t>
        <a:bodyPr/>
        <a:lstStyle/>
        <a:p>
          <a:r>
            <a:rPr lang="en-US" dirty="0"/>
            <a:t> t-distributed Stochastic Neighbor Embedding (t-SNE)</a:t>
          </a:r>
        </a:p>
      </dgm:t>
    </dgm:pt>
    <dgm:pt modelId="{B312D4E8-60AC-48F1-BCED-72A862B64C29}" type="parTrans" cxnId="{33051431-3923-444F-9AF2-89F05AB74E9A}">
      <dgm:prSet/>
      <dgm:spPr/>
      <dgm:t>
        <a:bodyPr/>
        <a:lstStyle/>
        <a:p>
          <a:endParaRPr lang="en-US"/>
        </a:p>
      </dgm:t>
    </dgm:pt>
    <dgm:pt modelId="{8828367B-DC1F-4AC2-85EE-6B8D213BBC6C}" type="sibTrans" cxnId="{33051431-3923-444F-9AF2-89F05AB74E9A}">
      <dgm:prSet/>
      <dgm:spPr/>
      <dgm:t>
        <a:bodyPr/>
        <a:lstStyle/>
        <a:p>
          <a:endParaRPr lang="en-US"/>
        </a:p>
      </dgm:t>
    </dgm:pt>
    <dgm:pt modelId="{9A041042-F02E-40C3-96B7-C7E6893B33F4}">
      <dgm:prSet/>
      <dgm:spPr/>
      <dgm:t>
        <a:bodyPr/>
        <a:lstStyle/>
        <a:p>
          <a:r>
            <a:rPr lang="en-US" dirty="0"/>
            <a:t> Spectral Embedding</a:t>
          </a:r>
        </a:p>
      </dgm:t>
    </dgm:pt>
    <dgm:pt modelId="{BB73F366-B4C8-4D81-A7F0-D7E6A8797A4D}" type="parTrans" cxnId="{08333826-3461-4454-B131-CA58DFD9E7A9}">
      <dgm:prSet/>
      <dgm:spPr/>
      <dgm:t>
        <a:bodyPr/>
        <a:lstStyle/>
        <a:p>
          <a:endParaRPr lang="en-US"/>
        </a:p>
      </dgm:t>
    </dgm:pt>
    <dgm:pt modelId="{686A8B7A-4FCC-4527-B4D9-62E31F8A0FEC}" type="sibTrans" cxnId="{08333826-3461-4454-B131-CA58DFD9E7A9}">
      <dgm:prSet/>
      <dgm:spPr/>
      <dgm:t>
        <a:bodyPr/>
        <a:lstStyle/>
        <a:p>
          <a:endParaRPr lang="en-US"/>
        </a:p>
      </dgm:t>
    </dgm:pt>
    <dgm:pt modelId="{AB82D471-ABE9-4F49-9EC3-DF601C26FCE8}">
      <dgm:prSet/>
      <dgm:spPr/>
      <dgm:t>
        <a:bodyPr/>
        <a:lstStyle/>
        <a:p>
          <a:r>
            <a:rPr lang="en-US" dirty="0"/>
            <a:t>Challenges?</a:t>
          </a:r>
        </a:p>
      </dgm:t>
    </dgm:pt>
    <dgm:pt modelId="{FF2B41B9-4ED0-8F49-85E8-9C1DCCC389F7}" type="parTrans" cxnId="{087F9C70-09A4-F24A-A3B0-D4F4FC03C468}">
      <dgm:prSet/>
      <dgm:spPr/>
    </dgm:pt>
    <dgm:pt modelId="{E46911DE-93B0-9542-B52D-4CB84A3A4AFD}" type="sibTrans" cxnId="{087F9C70-09A4-F24A-A3B0-D4F4FC03C468}">
      <dgm:prSet/>
      <dgm:spPr/>
    </dgm:pt>
    <dgm:pt modelId="{F4E82C26-E1CA-884D-9138-E371A99FD63E}">
      <dgm:prSet/>
      <dgm:spPr/>
      <dgm:t>
        <a:bodyPr/>
        <a:lstStyle/>
        <a:p>
          <a:endParaRPr lang="en-US" dirty="0"/>
        </a:p>
      </dgm:t>
    </dgm:pt>
    <dgm:pt modelId="{164ABD23-5A1E-A84B-B8EE-BBF4362E23F0}" type="parTrans" cxnId="{9ED05413-FECD-B046-91F6-0E9FCDE5B8C8}">
      <dgm:prSet/>
      <dgm:spPr/>
    </dgm:pt>
    <dgm:pt modelId="{8E406DEA-BB0E-AF4C-A420-730447A9E260}" type="sibTrans" cxnId="{9ED05413-FECD-B046-91F6-0E9FCDE5B8C8}">
      <dgm:prSet/>
      <dgm:spPr/>
    </dgm:pt>
    <dgm:pt modelId="{835FED83-9FC2-ED4C-9DF9-F7D7B98CB5CD}" type="pres">
      <dgm:prSet presAssocID="{76FF96F1-9DFF-4453-93AE-DD82D6EB4771}" presName="linear" presStyleCnt="0">
        <dgm:presLayoutVars>
          <dgm:dir/>
          <dgm:animLvl val="lvl"/>
          <dgm:resizeHandles val="exact"/>
        </dgm:presLayoutVars>
      </dgm:prSet>
      <dgm:spPr/>
    </dgm:pt>
    <dgm:pt modelId="{68ABE64E-8C8F-8D44-A2EC-5DB8273D6AE7}" type="pres">
      <dgm:prSet presAssocID="{38C42DB4-6CEF-4840-AE91-35E133C95188}" presName="parentLin" presStyleCnt="0"/>
      <dgm:spPr/>
    </dgm:pt>
    <dgm:pt modelId="{7A7A09D4-170D-CB48-ACD2-E029E5527A5D}" type="pres">
      <dgm:prSet presAssocID="{38C42DB4-6CEF-4840-AE91-35E133C95188}" presName="parentLeftMargin" presStyleLbl="node1" presStyleIdx="0" presStyleCnt="3"/>
      <dgm:spPr/>
    </dgm:pt>
    <dgm:pt modelId="{B9D98A5E-7633-B741-8C59-B4FE7279E178}" type="pres">
      <dgm:prSet presAssocID="{38C42DB4-6CEF-4840-AE91-35E133C951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02BA6-EC14-0343-A7CB-2D4A36EC1F4F}" type="pres">
      <dgm:prSet presAssocID="{38C42DB4-6CEF-4840-AE91-35E133C95188}" presName="negativeSpace" presStyleCnt="0"/>
      <dgm:spPr/>
    </dgm:pt>
    <dgm:pt modelId="{E8DC46C9-1DCF-AD47-9547-B82D363C4A07}" type="pres">
      <dgm:prSet presAssocID="{38C42DB4-6CEF-4840-AE91-35E133C95188}" presName="childText" presStyleLbl="conFgAcc1" presStyleIdx="0" presStyleCnt="3">
        <dgm:presLayoutVars>
          <dgm:bulletEnabled val="1"/>
        </dgm:presLayoutVars>
      </dgm:prSet>
      <dgm:spPr/>
    </dgm:pt>
    <dgm:pt modelId="{1575CD19-B6E2-D242-A89B-7B91FCF3830B}" type="pres">
      <dgm:prSet presAssocID="{C375B353-E454-4D7F-80C4-EB76B1F102CF}" presName="spaceBetweenRectangles" presStyleCnt="0"/>
      <dgm:spPr/>
    </dgm:pt>
    <dgm:pt modelId="{1145526F-738C-6549-B8F0-C425D2E75755}" type="pres">
      <dgm:prSet presAssocID="{29CD3065-CDC4-4056-9E92-5156F83E5622}" presName="parentLin" presStyleCnt="0"/>
      <dgm:spPr/>
    </dgm:pt>
    <dgm:pt modelId="{9E4C00CA-0FD6-D64D-8103-BB0C48EEAA53}" type="pres">
      <dgm:prSet presAssocID="{29CD3065-CDC4-4056-9E92-5156F83E5622}" presName="parentLeftMargin" presStyleLbl="node1" presStyleIdx="0" presStyleCnt="3"/>
      <dgm:spPr/>
    </dgm:pt>
    <dgm:pt modelId="{AFBA01A5-8A08-7D40-9AC1-969C97549F7A}" type="pres">
      <dgm:prSet presAssocID="{29CD3065-CDC4-4056-9E92-5156F83E56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6BBEE7-6A6A-CB4D-837D-A6B2E4D2A541}" type="pres">
      <dgm:prSet presAssocID="{29CD3065-CDC4-4056-9E92-5156F83E5622}" presName="negativeSpace" presStyleCnt="0"/>
      <dgm:spPr/>
    </dgm:pt>
    <dgm:pt modelId="{7C1BA19B-3650-E646-95FA-87CCACB11A51}" type="pres">
      <dgm:prSet presAssocID="{29CD3065-CDC4-4056-9E92-5156F83E5622}" presName="childText" presStyleLbl="conFgAcc1" presStyleIdx="1" presStyleCnt="3">
        <dgm:presLayoutVars>
          <dgm:bulletEnabled val="1"/>
        </dgm:presLayoutVars>
      </dgm:prSet>
      <dgm:spPr/>
    </dgm:pt>
    <dgm:pt modelId="{6E5E1BA1-5A98-E64C-8A48-CAA9A7D9E66E}" type="pres">
      <dgm:prSet presAssocID="{DD91C02E-5E82-4C7E-836A-B357FB57D28D}" presName="spaceBetweenRectangles" presStyleCnt="0"/>
      <dgm:spPr/>
    </dgm:pt>
    <dgm:pt modelId="{354894AE-01A8-1449-8EA2-DCC9E7DC5812}" type="pres">
      <dgm:prSet presAssocID="{07A9CDD8-1887-448F-B962-4CFE27A31E0D}" presName="parentLin" presStyleCnt="0"/>
      <dgm:spPr/>
    </dgm:pt>
    <dgm:pt modelId="{59B98B5B-8BD0-084A-9134-97F3AC42B375}" type="pres">
      <dgm:prSet presAssocID="{07A9CDD8-1887-448F-B962-4CFE27A31E0D}" presName="parentLeftMargin" presStyleLbl="node1" presStyleIdx="1" presStyleCnt="3"/>
      <dgm:spPr/>
    </dgm:pt>
    <dgm:pt modelId="{EEE97B36-0447-BF4F-BD57-0A6AEEB0768D}" type="pres">
      <dgm:prSet presAssocID="{07A9CDD8-1887-448F-B962-4CFE27A31E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D9FAB3-DDE5-684B-AF96-1E1EB6086236}" type="pres">
      <dgm:prSet presAssocID="{07A9CDD8-1887-448F-B962-4CFE27A31E0D}" presName="negativeSpace" presStyleCnt="0"/>
      <dgm:spPr/>
    </dgm:pt>
    <dgm:pt modelId="{09A9B138-6381-484B-B4BC-B3F96532BE35}" type="pres">
      <dgm:prSet presAssocID="{07A9CDD8-1887-448F-B962-4CFE27A31E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3EA00F-2F5C-D44F-8FB9-9415C4E20230}" type="presOf" srcId="{C8540F91-0668-49B9-B479-F04B10E1DF95}" destId="{09A9B138-6381-484B-B4BC-B3F96532BE35}" srcOrd="0" destOrd="0" presId="urn:microsoft.com/office/officeart/2005/8/layout/list1"/>
    <dgm:cxn modelId="{9ED05413-FECD-B046-91F6-0E9FCDE5B8C8}" srcId="{29CD3065-CDC4-4056-9E92-5156F83E5622}" destId="{F4E82C26-E1CA-884D-9138-E371A99FD63E}" srcOrd="3" destOrd="0" parTransId="{164ABD23-5A1E-A84B-B8EE-BBF4362E23F0}" sibTransId="{8E406DEA-BB0E-AF4C-A420-730447A9E260}"/>
    <dgm:cxn modelId="{70AC0D14-93E3-D44F-A6C3-B5AE62C259DC}" type="presOf" srcId="{E1DDC687-3C28-4C02-BA3D-6A22BD3DB62C}" destId="{09A9B138-6381-484B-B4BC-B3F96532BE35}" srcOrd="0" destOrd="3" presId="urn:microsoft.com/office/officeart/2005/8/layout/list1"/>
    <dgm:cxn modelId="{28C7AC18-9B1A-DD45-BF86-9DF9FA705A41}" type="presOf" srcId="{288D3B35-A5C7-48D0-8431-CD4339212D5A}" destId="{7C1BA19B-3650-E646-95FA-87CCACB11A51}" srcOrd="0" destOrd="1" presId="urn:microsoft.com/office/officeart/2005/8/layout/list1"/>
    <dgm:cxn modelId="{C0B0D625-9FBE-7848-9024-5AB029129CF5}" type="presOf" srcId="{38C42DB4-6CEF-4840-AE91-35E133C95188}" destId="{B9D98A5E-7633-B741-8C59-B4FE7279E178}" srcOrd="1" destOrd="0" presId="urn:microsoft.com/office/officeart/2005/8/layout/list1"/>
    <dgm:cxn modelId="{08333826-3461-4454-B131-CA58DFD9E7A9}" srcId="{C8540F91-0668-49B9-B479-F04B10E1DF95}" destId="{9A041042-F02E-40C3-96B7-C7E6893B33F4}" srcOrd="3" destOrd="0" parTransId="{BB73F366-B4C8-4D81-A7F0-D7E6A8797A4D}" sibTransId="{686A8B7A-4FCC-4527-B4D9-62E31F8A0FEC}"/>
    <dgm:cxn modelId="{D011D12D-80A6-472A-AF51-3ABA513959B9}" srcId="{29CD3065-CDC4-4056-9E92-5156F83E5622}" destId="{9AE8E04A-935A-428F-8FF1-7CB119120B48}" srcOrd="0" destOrd="0" parTransId="{AAFB0E0F-7768-44C7-982C-57CE23FC0EA5}" sibTransId="{575000A8-F8D8-422C-A960-08C5828177EE}"/>
    <dgm:cxn modelId="{33051431-3923-444F-9AF2-89F05AB74E9A}" srcId="{C8540F91-0668-49B9-B479-F04B10E1DF95}" destId="{E1DDC687-3C28-4C02-BA3D-6A22BD3DB62C}" srcOrd="2" destOrd="0" parTransId="{B312D4E8-60AC-48F1-BCED-72A862B64C29}" sibTransId="{8828367B-DC1F-4AC2-85EE-6B8D213BBC6C}"/>
    <dgm:cxn modelId="{D629CB38-1B3C-B345-BEB7-152E7191D89C}" type="presOf" srcId="{38C42DB4-6CEF-4840-AE91-35E133C95188}" destId="{7A7A09D4-170D-CB48-ACD2-E029E5527A5D}" srcOrd="0" destOrd="0" presId="urn:microsoft.com/office/officeart/2005/8/layout/list1"/>
    <dgm:cxn modelId="{EDA4F93D-490B-5D42-9904-751F8127E1C7}" type="presOf" srcId="{B196DCC7-3BF0-48E7-97D6-A3D441CD56FC}" destId="{E8DC46C9-1DCF-AD47-9547-B82D363C4A07}" srcOrd="0" destOrd="0" presId="urn:microsoft.com/office/officeart/2005/8/layout/list1"/>
    <dgm:cxn modelId="{171D723E-BDEF-4974-8F0A-CFC913625588}" srcId="{29CD3065-CDC4-4056-9E92-5156F83E5622}" destId="{288D3B35-A5C7-48D0-8431-CD4339212D5A}" srcOrd="1" destOrd="0" parTransId="{F37E504F-68EA-4DA0-8B7B-09FC599BDE17}" sibTransId="{144A38E4-3DEF-466D-B080-1056D7054093}"/>
    <dgm:cxn modelId="{76604D41-58B6-1D4D-934F-5DA9A02D28C3}" type="presOf" srcId="{07A9CDD8-1887-448F-B962-4CFE27A31E0D}" destId="{EEE97B36-0447-BF4F-BD57-0A6AEEB0768D}" srcOrd="1" destOrd="0" presId="urn:microsoft.com/office/officeart/2005/8/layout/list1"/>
    <dgm:cxn modelId="{9802E647-AB69-D143-84AB-13ACEE1F914A}" type="presOf" srcId="{29CD3065-CDC4-4056-9E92-5156F83E5622}" destId="{9E4C00CA-0FD6-D64D-8103-BB0C48EEAA53}" srcOrd="0" destOrd="0" presId="urn:microsoft.com/office/officeart/2005/8/layout/list1"/>
    <dgm:cxn modelId="{7F997651-319A-4E82-A71C-6232A44729FB}" srcId="{76FF96F1-9DFF-4453-93AE-DD82D6EB4771}" destId="{29CD3065-CDC4-4056-9E92-5156F83E5622}" srcOrd="1" destOrd="0" parTransId="{A46F5FD0-E412-4F92-AF4E-B20277F193E6}" sibTransId="{DD91C02E-5E82-4C7E-836A-B357FB57D28D}"/>
    <dgm:cxn modelId="{D7FBC151-CDA8-4B86-B154-0AD017A33899}" srcId="{C8540F91-0668-49B9-B479-F04B10E1DF95}" destId="{526ECCED-CF48-4DFA-A402-6A76C59038EB}" srcOrd="0" destOrd="0" parTransId="{4F7826F6-5BE5-4F00-9BDB-D78416A63674}" sibTransId="{82AB33DA-22CD-4D48-9D64-83B69A8A3D2A}"/>
    <dgm:cxn modelId="{1D2D195D-6546-4258-A5D1-F559D3D0F17A}" srcId="{76FF96F1-9DFF-4453-93AE-DD82D6EB4771}" destId="{07A9CDD8-1887-448F-B962-4CFE27A31E0D}" srcOrd="2" destOrd="0" parTransId="{F2572431-AA1D-4824-A67E-9B5D3BAC5D77}" sibTransId="{02D9874D-B74A-4910-8758-E198B905A41B}"/>
    <dgm:cxn modelId="{12866269-FDB3-2B40-A719-DAA56B1FB03E}" type="presOf" srcId="{CB8740D3-A458-4DC5-8DFB-569295586727}" destId="{E8DC46C9-1DCF-AD47-9547-B82D363C4A07}" srcOrd="0" destOrd="1" presId="urn:microsoft.com/office/officeart/2005/8/layout/list1"/>
    <dgm:cxn modelId="{087F9C70-09A4-F24A-A3B0-D4F4FC03C468}" srcId="{29CD3065-CDC4-4056-9E92-5156F83E5622}" destId="{AB82D471-ABE9-4F49-9EC3-DF601C26FCE8}" srcOrd="4" destOrd="0" parTransId="{FF2B41B9-4ED0-8F49-85E8-9C1DCCC389F7}" sibTransId="{E46911DE-93B0-9542-B52D-4CB84A3A4AFD}"/>
    <dgm:cxn modelId="{79752477-C2F6-4E47-BE3A-9924E75A2A19}" type="presOf" srcId="{F4E82C26-E1CA-884D-9138-E371A99FD63E}" destId="{7C1BA19B-3650-E646-95FA-87CCACB11A51}" srcOrd="0" destOrd="3" presId="urn:microsoft.com/office/officeart/2005/8/layout/list1"/>
    <dgm:cxn modelId="{CF889177-0660-D44E-B7DC-DCE2F064458B}" type="presOf" srcId="{07A9CDD8-1887-448F-B962-4CFE27A31E0D}" destId="{59B98B5B-8BD0-084A-9134-97F3AC42B375}" srcOrd="0" destOrd="0" presId="urn:microsoft.com/office/officeart/2005/8/layout/list1"/>
    <dgm:cxn modelId="{7B574682-E8FA-984A-A398-6A7A663893D6}" type="presOf" srcId="{76FF96F1-9DFF-4453-93AE-DD82D6EB4771}" destId="{835FED83-9FC2-ED4C-9DF9-F7D7B98CB5CD}" srcOrd="0" destOrd="0" presId="urn:microsoft.com/office/officeart/2005/8/layout/list1"/>
    <dgm:cxn modelId="{8CEF8F85-6147-9242-AD3A-602769DF8A8C}" type="presOf" srcId="{05576166-09EC-4A8B-9BB5-EADE41A2069F}" destId="{7C1BA19B-3650-E646-95FA-87CCACB11A51}" srcOrd="0" destOrd="2" presId="urn:microsoft.com/office/officeart/2005/8/layout/list1"/>
    <dgm:cxn modelId="{AF777091-71B0-4A4D-885F-0950AA38F159}" srcId="{38C42DB4-6CEF-4840-AE91-35E133C95188}" destId="{B196DCC7-3BF0-48E7-97D6-A3D441CD56FC}" srcOrd="0" destOrd="0" parTransId="{50CDB3BB-DAF4-474C-8FE2-5AA88E0ED092}" sibTransId="{F10754FE-E8FD-4A22-9C4C-B9DE75A44D86}"/>
    <dgm:cxn modelId="{8C250495-9BE4-48BA-AF74-766247E7C477}" srcId="{76FF96F1-9DFF-4453-93AE-DD82D6EB4771}" destId="{38C42DB4-6CEF-4840-AE91-35E133C95188}" srcOrd="0" destOrd="0" parTransId="{77781205-693E-46E9-B48C-E3AE1933F88D}" sibTransId="{C375B353-E454-4D7F-80C4-EB76B1F102CF}"/>
    <dgm:cxn modelId="{74795E97-770C-6346-864A-BEE28687DDE8}" type="presOf" srcId="{AB82D471-ABE9-4F49-9EC3-DF601C26FCE8}" destId="{7C1BA19B-3650-E646-95FA-87CCACB11A51}" srcOrd="0" destOrd="4" presId="urn:microsoft.com/office/officeart/2005/8/layout/list1"/>
    <dgm:cxn modelId="{A0CCD69F-58FB-1D45-8B56-F24159E2AF3F}" type="presOf" srcId="{E784C009-1F66-4DB8-9A60-E9678E6FAC9D}" destId="{09A9B138-6381-484B-B4BC-B3F96532BE35}" srcOrd="0" destOrd="2" presId="urn:microsoft.com/office/officeart/2005/8/layout/list1"/>
    <dgm:cxn modelId="{EFF6F4A5-CA81-477B-82C4-DEC571B16251}" srcId="{38C42DB4-6CEF-4840-AE91-35E133C95188}" destId="{CB8740D3-A458-4DC5-8DFB-569295586727}" srcOrd="1" destOrd="0" parTransId="{28D9BE3B-8A5B-4F44-A82F-CE6A5FFDEF09}" sibTransId="{DDE67A95-5312-44DD-B0DD-0EE64BE337ED}"/>
    <dgm:cxn modelId="{A512EBAA-2890-496B-9009-A9DC986DDC19}" srcId="{07A9CDD8-1887-448F-B962-4CFE27A31E0D}" destId="{C8540F91-0668-49B9-B479-F04B10E1DF95}" srcOrd="0" destOrd="0" parTransId="{B1B2DD85-2452-4382-BB58-2097E57989C9}" sibTransId="{C8CD020C-2B06-4133-9D57-5B44D48354E6}"/>
    <dgm:cxn modelId="{BB29B4AB-3D08-4A4A-9489-4ECBB62EFC34}" type="presOf" srcId="{526ECCED-CF48-4DFA-A402-6A76C59038EB}" destId="{09A9B138-6381-484B-B4BC-B3F96532BE35}" srcOrd="0" destOrd="1" presId="urn:microsoft.com/office/officeart/2005/8/layout/list1"/>
    <dgm:cxn modelId="{4FD0D9BA-FD3C-B44A-A1F9-52239E01E30F}" type="presOf" srcId="{9AE8E04A-935A-428F-8FF1-7CB119120B48}" destId="{7C1BA19B-3650-E646-95FA-87CCACB11A51}" srcOrd="0" destOrd="0" presId="urn:microsoft.com/office/officeart/2005/8/layout/list1"/>
    <dgm:cxn modelId="{9896D2C8-233D-4B44-9DD7-D0F60FB881C8}" srcId="{29CD3065-CDC4-4056-9E92-5156F83E5622}" destId="{05576166-09EC-4A8B-9BB5-EADE41A2069F}" srcOrd="2" destOrd="0" parTransId="{4F50876A-4EFA-4D4A-A45E-56803EAA0D2E}" sibTransId="{E675E8D5-8435-4AF3-9026-16EA7274DE0F}"/>
    <dgm:cxn modelId="{CAE70ACC-253D-1A46-8ABC-C3572F7BD983}" type="presOf" srcId="{29CD3065-CDC4-4056-9E92-5156F83E5622}" destId="{AFBA01A5-8A08-7D40-9AC1-969C97549F7A}" srcOrd="1" destOrd="0" presId="urn:microsoft.com/office/officeart/2005/8/layout/list1"/>
    <dgm:cxn modelId="{873AD2D2-7DE9-3849-B54A-9825A7CFBF34}" type="presOf" srcId="{9A041042-F02E-40C3-96B7-C7E6893B33F4}" destId="{09A9B138-6381-484B-B4BC-B3F96532BE35}" srcOrd="0" destOrd="4" presId="urn:microsoft.com/office/officeart/2005/8/layout/list1"/>
    <dgm:cxn modelId="{BB0B9DD8-D245-4DE9-BB60-A987532CFC49}" srcId="{C8540F91-0668-49B9-B479-F04B10E1DF95}" destId="{E784C009-1F66-4DB8-9A60-E9678E6FAC9D}" srcOrd="1" destOrd="0" parTransId="{8137A68A-F50C-4FB4-AB3A-7FE014A0F7EF}" sibTransId="{13E14FA6-8E3D-4CD8-9584-DFD140541816}"/>
    <dgm:cxn modelId="{400F7806-D205-A442-84D2-48432CAF7DA3}" type="presParOf" srcId="{835FED83-9FC2-ED4C-9DF9-F7D7B98CB5CD}" destId="{68ABE64E-8C8F-8D44-A2EC-5DB8273D6AE7}" srcOrd="0" destOrd="0" presId="urn:microsoft.com/office/officeart/2005/8/layout/list1"/>
    <dgm:cxn modelId="{99E4F276-2A16-D744-A72E-CE1157CC3D69}" type="presParOf" srcId="{68ABE64E-8C8F-8D44-A2EC-5DB8273D6AE7}" destId="{7A7A09D4-170D-CB48-ACD2-E029E5527A5D}" srcOrd="0" destOrd="0" presId="urn:microsoft.com/office/officeart/2005/8/layout/list1"/>
    <dgm:cxn modelId="{169AC1B8-91BA-E245-AA99-70B39D5A8F7F}" type="presParOf" srcId="{68ABE64E-8C8F-8D44-A2EC-5DB8273D6AE7}" destId="{B9D98A5E-7633-B741-8C59-B4FE7279E178}" srcOrd="1" destOrd="0" presId="urn:microsoft.com/office/officeart/2005/8/layout/list1"/>
    <dgm:cxn modelId="{26260B0A-9A02-314B-B665-80BEC2960E96}" type="presParOf" srcId="{835FED83-9FC2-ED4C-9DF9-F7D7B98CB5CD}" destId="{4A902BA6-EC14-0343-A7CB-2D4A36EC1F4F}" srcOrd="1" destOrd="0" presId="urn:microsoft.com/office/officeart/2005/8/layout/list1"/>
    <dgm:cxn modelId="{CCE36928-B5EE-8544-B365-A603B2376E7C}" type="presParOf" srcId="{835FED83-9FC2-ED4C-9DF9-F7D7B98CB5CD}" destId="{E8DC46C9-1DCF-AD47-9547-B82D363C4A07}" srcOrd="2" destOrd="0" presId="urn:microsoft.com/office/officeart/2005/8/layout/list1"/>
    <dgm:cxn modelId="{73F90673-542D-C243-BEA3-22C35DC17692}" type="presParOf" srcId="{835FED83-9FC2-ED4C-9DF9-F7D7B98CB5CD}" destId="{1575CD19-B6E2-D242-A89B-7B91FCF3830B}" srcOrd="3" destOrd="0" presId="urn:microsoft.com/office/officeart/2005/8/layout/list1"/>
    <dgm:cxn modelId="{21C15152-22BC-8248-8C11-E31E4486D87D}" type="presParOf" srcId="{835FED83-9FC2-ED4C-9DF9-F7D7B98CB5CD}" destId="{1145526F-738C-6549-B8F0-C425D2E75755}" srcOrd="4" destOrd="0" presId="urn:microsoft.com/office/officeart/2005/8/layout/list1"/>
    <dgm:cxn modelId="{3D3742CD-70AF-0E45-B675-64F88988522C}" type="presParOf" srcId="{1145526F-738C-6549-B8F0-C425D2E75755}" destId="{9E4C00CA-0FD6-D64D-8103-BB0C48EEAA53}" srcOrd="0" destOrd="0" presId="urn:microsoft.com/office/officeart/2005/8/layout/list1"/>
    <dgm:cxn modelId="{284B7729-F821-FE44-9FAD-2162F7FCAD30}" type="presParOf" srcId="{1145526F-738C-6549-B8F0-C425D2E75755}" destId="{AFBA01A5-8A08-7D40-9AC1-969C97549F7A}" srcOrd="1" destOrd="0" presId="urn:microsoft.com/office/officeart/2005/8/layout/list1"/>
    <dgm:cxn modelId="{1AC4FE5B-1FCC-0C4B-8155-AD0CFFBC6C66}" type="presParOf" srcId="{835FED83-9FC2-ED4C-9DF9-F7D7B98CB5CD}" destId="{AD6BBEE7-6A6A-CB4D-837D-A6B2E4D2A541}" srcOrd="5" destOrd="0" presId="urn:microsoft.com/office/officeart/2005/8/layout/list1"/>
    <dgm:cxn modelId="{1F25E1CC-0DB0-824A-8919-6CA7B13FB8FD}" type="presParOf" srcId="{835FED83-9FC2-ED4C-9DF9-F7D7B98CB5CD}" destId="{7C1BA19B-3650-E646-95FA-87CCACB11A51}" srcOrd="6" destOrd="0" presId="urn:microsoft.com/office/officeart/2005/8/layout/list1"/>
    <dgm:cxn modelId="{2DB8D76B-8A03-7041-9B58-5229C34F8184}" type="presParOf" srcId="{835FED83-9FC2-ED4C-9DF9-F7D7B98CB5CD}" destId="{6E5E1BA1-5A98-E64C-8A48-CAA9A7D9E66E}" srcOrd="7" destOrd="0" presId="urn:microsoft.com/office/officeart/2005/8/layout/list1"/>
    <dgm:cxn modelId="{65F17CBE-6383-3948-BFD0-503A0556ABD2}" type="presParOf" srcId="{835FED83-9FC2-ED4C-9DF9-F7D7B98CB5CD}" destId="{354894AE-01A8-1449-8EA2-DCC9E7DC5812}" srcOrd="8" destOrd="0" presId="urn:microsoft.com/office/officeart/2005/8/layout/list1"/>
    <dgm:cxn modelId="{CC5F3596-1993-984C-8CF6-9543F5EC9DAA}" type="presParOf" srcId="{354894AE-01A8-1449-8EA2-DCC9E7DC5812}" destId="{59B98B5B-8BD0-084A-9134-97F3AC42B375}" srcOrd="0" destOrd="0" presId="urn:microsoft.com/office/officeart/2005/8/layout/list1"/>
    <dgm:cxn modelId="{3C80BEA8-44C0-7D44-97C2-C6AF23F20E6E}" type="presParOf" srcId="{354894AE-01A8-1449-8EA2-DCC9E7DC5812}" destId="{EEE97B36-0447-BF4F-BD57-0A6AEEB0768D}" srcOrd="1" destOrd="0" presId="urn:microsoft.com/office/officeart/2005/8/layout/list1"/>
    <dgm:cxn modelId="{E8D99945-24BF-F64A-A536-32F32F8A6C62}" type="presParOf" srcId="{835FED83-9FC2-ED4C-9DF9-F7D7B98CB5CD}" destId="{1BD9FAB3-DDE5-684B-AF96-1E1EB6086236}" srcOrd="9" destOrd="0" presId="urn:microsoft.com/office/officeart/2005/8/layout/list1"/>
    <dgm:cxn modelId="{D78C09FC-B25A-DE40-982F-2D1A1E70D1D6}" type="presParOf" srcId="{835FED83-9FC2-ED4C-9DF9-F7D7B98CB5CD}" destId="{09A9B138-6381-484B-B4BC-B3F96532BE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46C9-1DCF-AD47-9547-B82D363C4A07}">
      <dsp:nvSpPr>
        <dsp:cNvPr id="0" name=""/>
        <dsp:cNvSpPr/>
      </dsp:nvSpPr>
      <dsp:spPr>
        <a:xfrm>
          <a:off x="0" y="1284603"/>
          <a:ext cx="684384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2010 paper's original code is gone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stopped being hosted in recent years</a:t>
          </a:r>
        </a:p>
      </dsp:txBody>
      <dsp:txXfrm>
        <a:off x="0" y="1284603"/>
        <a:ext cx="6843843" cy="757575"/>
      </dsp:txXfrm>
    </dsp:sp>
    <dsp:sp modelId="{B9D98A5E-7633-B741-8C59-B4FE7279E178}">
      <dsp:nvSpPr>
        <dsp:cNvPr id="0" name=""/>
        <dsp:cNvSpPr/>
      </dsp:nvSpPr>
      <dsp:spPr>
        <a:xfrm>
          <a:off x="342192" y="1092723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code was in MATLAB</a:t>
          </a:r>
        </a:p>
      </dsp:txBody>
      <dsp:txXfrm>
        <a:off x="360926" y="1111457"/>
        <a:ext cx="4753222" cy="346292"/>
      </dsp:txXfrm>
    </dsp:sp>
    <dsp:sp modelId="{7C1BA19B-3650-E646-95FA-87CCACB11A51}">
      <dsp:nvSpPr>
        <dsp:cNvPr id="0" name=""/>
        <dsp:cNvSpPr/>
      </dsp:nvSpPr>
      <dsp:spPr>
        <a:xfrm>
          <a:off x="0" y="2304258"/>
          <a:ext cx="6843843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Numpy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Pandas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Scikit-Learn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Challenges?</a:t>
          </a:r>
        </a:p>
      </dsp:txBody>
      <dsp:txXfrm>
        <a:off x="0" y="2304258"/>
        <a:ext cx="6843843" cy="1392300"/>
      </dsp:txXfrm>
    </dsp:sp>
    <dsp:sp modelId="{AFBA01A5-8A08-7D40-9AC1-969C97549F7A}">
      <dsp:nvSpPr>
        <dsp:cNvPr id="0" name=""/>
        <dsp:cNvSpPr/>
      </dsp:nvSpPr>
      <dsp:spPr>
        <a:xfrm>
          <a:off x="342192" y="2112378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used Python</a:t>
          </a:r>
        </a:p>
      </dsp:txBody>
      <dsp:txXfrm>
        <a:off x="360926" y="2131112"/>
        <a:ext cx="4753222" cy="346292"/>
      </dsp:txXfrm>
    </dsp:sp>
    <dsp:sp modelId="{09A9B138-6381-484B-B4BC-B3F96532BE35}">
      <dsp:nvSpPr>
        <dsp:cNvPr id="0" name=""/>
        <dsp:cNvSpPr/>
      </dsp:nvSpPr>
      <dsp:spPr>
        <a:xfrm>
          <a:off x="0" y="3958639"/>
          <a:ext cx="6843843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158" tIns="270764" rIns="531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We benchmark 4 methods total: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Multi-Dimensional Scaling (MDS)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Isometric Feature Mapping (</a:t>
          </a:r>
          <a:r>
            <a:rPr lang="en-US" sz="1300" kern="1200" dirty="0" err="1"/>
            <a:t>IsoMap</a:t>
          </a:r>
          <a:r>
            <a:rPr lang="en-US" sz="1300" kern="1200" dirty="0"/>
            <a:t>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t-distributed Stochastic Neighbor Embedding (t-SNE)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Spectral Embedding</a:t>
          </a:r>
        </a:p>
      </dsp:txBody>
      <dsp:txXfrm>
        <a:off x="0" y="3958639"/>
        <a:ext cx="6843843" cy="1392300"/>
      </dsp:txXfrm>
    </dsp:sp>
    <dsp:sp modelId="{EEE97B36-0447-BF4F-BD57-0A6AEEB0768D}">
      <dsp:nvSpPr>
        <dsp:cNvPr id="0" name=""/>
        <dsp:cNvSpPr/>
      </dsp:nvSpPr>
      <dsp:spPr>
        <a:xfrm>
          <a:off x="342192" y="3766759"/>
          <a:ext cx="479069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077" tIns="0" rIns="181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used IsoMap manifold embedding only</a:t>
          </a:r>
        </a:p>
      </dsp:txBody>
      <dsp:txXfrm>
        <a:off x="360926" y="3785493"/>
        <a:ext cx="475322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ic.oup.com/bioinformatics/article/26/21/2744/21366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A6FC-D564-7144-8899-8E08BA15E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Protein-Protein interactions using Manifold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247E9-8350-F74F-AB09-87239335F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Wolff et al.</a:t>
            </a:r>
          </a:p>
          <a:p>
            <a:r>
              <a:rPr lang="en-US" dirty="0"/>
              <a:t>CMU Computational Genomics 02-710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48424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3095A-A7A0-D543-BAB8-5AEF96C2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114189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CB9915-5364-0148-9E7B-885BE91F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" y="211959"/>
            <a:ext cx="3939882" cy="5270746"/>
          </a:xfrm>
          <a:prstGeom prst="rect">
            <a:avLst/>
          </a:prstGeom>
        </p:spPr>
      </p:pic>
      <p:pic>
        <p:nvPicPr>
          <p:cNvPr id="34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F2A01C4F-E3BC-D047-84B3-32912C07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7" y="2121836"/>
            <a:ext cx="2207413" cy="2264015"/>
          </a:xfrm>
          <a:prstGeom prst="rect">
            <a:avLst/>
          </a:prstGeom>
        </p:spPr>
      </p:pic>
      <p:pic>
        <p:nvPicPr>
          <p:cNvPr id="9" name="Picture 8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9C4C29AA-E10F-F544-866B-04FCFA78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42" y="45096"/>
            <a:ext cx="3471620" cy="1735808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E4053-EE6E-DB41-B8E6-C9D1C339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093" y="2615818"/>
            <a:ext cx="3153135" cy="13637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B13C-7B2D-3648-840C-5C78526C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529" y="4767660"/>
            <a:ext cx="5247791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We extend a 2010 paper: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Manifold Embedding for Assessing and Predicting Protein Interactions from High-Throughput Experimental Data</a:t>
            </a:r>
            <a:endParaRPr lang="en-US" sz="1400"/>
          </a:p>
          <a:p>
            <a:pPr lvl="1">
              <a:lnSpc>
                <a:spcPct val="110000"/>
              </a:lnSpc>
            </a:pPr>
            <a:r>
              <a:rPr lang="en-US" sz="1400"/>
              <a:t>Leverage the ever-increasing volume of high-throughput protein interaction data to develop embeddings of protein-protein interaction networks and predict new interactions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3E221C-60AD-3D4C-8792-05437DFA6988}"/>
              </a:ext>
            </a:extLst>
          </p:cNvPr>
          <p:cNvCxnSpPr>
            <a:cxnSpLocks/>
          </p:cNvCxnSpPr>
          <p:nvPr/>
        </p:nvCxnSpPr>
        <p:spPr>
          <a:xfrm flipH="1">
            <a:off x="6943133" y="2109104"/>
            <a:ext cx="1211028" cy="715989"/>
          </a:xfrm>
          <a:prstGeom prst="straightConnector1">
            <a:avLst/>
          </a:prstGeom>
          <a:ln w="730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AF9891-05AA-F449-BCC5-0725596B7698}"/>
              </a:ext>
            </a:extLst>
          </p:cNvPr>
          <p:cNvCxnSpPr/>
          <p:nvPr/>
        </p:nvCxnSpPr>
        <p:spPr>
          <a:xfrm>
            <a:off x="6586740" y="3703384"/>
            <a:ext cx="2029149" cy="0"/>
          </a:xfrm>
          <a:prstGeom prst="straightConnector1">
            <a:avLst/>
          </a:prstGeom>
          <a:ln w="730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E33438F-5E81-463E-98DF-2C0B9FC83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6698C3-AF7B-471D-BD31-DFA449F06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0AE4D449-1B6D-4D45-8937-F7808FA7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515F2C3-EB08-4CCD-9EAD-3BFD58AC4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D5EA0EE-14E9-4DE8-A792-A7A7274A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C9CF95C-7F2C-4190-8CCA-CD755B73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209569D-FC59-4649-975E-8B89D64B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463EF27-01AC-4E44-B98C-6134394A1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F55D42E-F754-4EDB-8EDD-6BDD5AE4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6D4188DC-73EF-44AE-9A87-DF7CB133C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2EB7085E-37F8-4AC2-9459-F18D46D09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B014B03A-8E5D-4556-A848-FDD59E695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4273F73C-B21F-4C6E-9028-E053FC50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3385EED-736B-4F0E-B755-C50CDD0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20C84D58-AEF3-427B-AB32-79258A15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8349E609-0C92-4F91-89B1-5C94C92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9F4BEC74-0C2A-4036-83A0-E11E5A0E6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6BDD5B6-43ED-40BD-B824-3E559925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4BEE8984-3002-430C-BAA3-07B5A9E4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ECDED835-8808-4547-B671-A4B14569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945339E-DF1D-402A-B895-C3D5A7B6A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E9A8615A-6F1F-4407-AF1F-543B0F793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0901BB97-6793-45AF-8544-6A1F1D416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F3FAF1D-1278-4A37-ABCF-337384CA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94">
            <a:extLst>
              <a:ext uri="{FF2B5EF4-FFF2-40B4-BE49-F238E27FC236}">
                <a16:creationId xmlns:a16="http://schemas.microsoft.com/office/drawing/2014/main" id="{C81E68E0-B98F-44E8-B1A7-A7631A3D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296" y="0"/>
            <a:ext cx="610106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64029A46-6BFF-AE41-93A7-7F1E43DF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160" y="671266"/>
            <a:ext cx="2570734" cy="22429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C41A36E4-F7ED-0648-8383-80B61CAB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272" y="680208"/>
            <a:ext cx="2572349" cy="22250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3" name="Isosceles Triangle 22">
            <a:extLst>
              <a:ext uri="{FF2B5EF4-FFF2-40B4-BE49-F238E27FC236}">
                <a16:creationId xmlns:a16="http://schemas.microsoft.com/office/drawing/2014/main" id="{7AFDCCA6-0059-4AD6-A4C5-2EC02B877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98">
            <a:extLst>
              <a:ext uri="{FF2B5EF4-FFF2-40B4-BE49-F238E27FC236}">
                <a16:creationId xmlns:a16="http://schemas.microsoft.com/office/drawing/2014/main" id="{CD36CCAC-B11A-45AC-AD69-53AB301E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7AB45-BC07-5F4F-8532-CC75FCFA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4318879" cy="1072378"/>
          </a:xfrm>
        </p:spPr>
        <p:txBody>
          <a:bodyPr vert="horz" lIns="228600" tIns="228600" rIns="228600" bIns="0" rtlCol="0" anchor="ctr">
            <a:normAutofit/>
          </a:bodyPr>
          <a:lstStyle/>
          <a:p>
            <a:r>
              <a:rPr lang="en-US" sz="3600" dirty="0"/>
              <a:t>Result Validation</a:t>
            </a: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7FA4596-1DCF-45FA-A7A3-54B20E9B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4319535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ROC curve -&gt; How well were we able to recover the PPI network from the embedding?</a:t>
            </a:r>
          </a:p>
          <a:p>
            <a:r>
              <a:rPr lang="en-US" sz="1600" dirty="0">
                <a:solidFill>
                  <a:srgbClr val="FFFFFE"/>
                </a:solidFill>
              </a:rPr>
              <a:t>Using 10-d embedding, do comparisons with various methods to evaluate functional homogeneity and localization of top protein pairs</a:t>
            </a: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2ABFD58-DF95-414E-A892-2E29A42E4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32" y="3587191"/>
            <a:ext cx="4097432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131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72B0-2FDE-B54A-8BFB-B9F8260E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Protein-Protein Interaction Data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149-B2D5-AA42-B480-24CC1CAA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Interest: Mutated proteins implicated in cancer</a:t>
            </a:r>
          </a:p>
          <a:p>
            <a:pPr lvl="1"/>
            <a:r>
              <a:rPr lang="en-US" dirty="0" err="1"/>
              <a:t>proteinatlas.org</a:t>
            </a:r>
            <a:r>
              <a:rPr lang="en-US" dirty="0"/>
              <a:t>/</a:t>
            </a:r>
            <a:r>
              <a:rPr lang="en-US" dirty="0" err="1"/>
              <a:t>humanproteome</a:t>
            </a:r>
            <a:r>
              <a:rPr lang="en-US" dirty="0"/>
              <a:t>/tissue/cancer </a:t>
            </a:r>
          </a:p>
          <a:p>
            <a:r>
              <a:rPr lang="en-US" dirty="0"/>
              <a:t>Chose Somatic Mutations (most common)</a:t>
            </a:r>
          </a:p>
          <a:p>
            <a:pPr lvl="1"/>
            <a:r>
              <a:rPr lang="en-US" dirty="0"/>
              <a:t>Lots of interactions </a:t>
            </a:r>
          </a:p>
          <a:p>
            <a:r>
              <a:rPr lang="en-US" dirty="0"/>
              <a:t>From </a:t>
            </a:r>
            <a:r>
              <a:rPr lang="en-US" dirty="0" err="1"/>
              <a:t>IntAct</a:t>
            </a:r>
            <a:r>
              <a:rPr lang="en-US" dirty="0"/>
              <a:t>: Molecular Interaction Database</a:t>
            </a:r>
          </a:p>
          <a:p>
            <a:pPr lvl="1"/>
            <a:r>
              <a:rPr lang="en-US" dirty="0" err="1"/>
              <a:t>ebi.ac.uk</a:t>
            </a:r>
            <a:r>
              <a:rPr lang="en-US" dirty="0"/>
              <a:t>/intact</a:t>
            </a:r>
          </a:p>
          <a:p>
            <a:pPr lvl="1"/>
            <a:r>
              <a:rPr lang="en-US" dirty="0"/>
              <a:t>Searched for ABL</a:t>
            </a:r>
          </a:p>
          <a:p>
            <a:r>
              <a:rPr lang="en-US" dirty="0"/>
              <a:t>Test data size: 6.4MB</a:t>
            </a:r>
          </a:p>
          <a:p>
            <a:pPr lvl="1"/>
            <a:r>
              <a:rPr lang="en-US" dirty="0"/>
              <a:t>Geodesic distance generation step is O(n^3) </a:t>
            </a:r>
          </a:p>
          <a:p>
            <a:pPr lvl="1"/>
            <a:r>
              <a:rPr lang="en-US" dirty="0"/>
              <a:t>Can't go too big, or computation time ↑</a:t>
            </a:r>
          </a:p>
        </p:txBody>
      </p:sp>
    </p:spTree>
    <p:extLst>
      <p:ext uri="{BB962C8B-B14F-4D97-AF65-F5344CB8AC3E}">
        <p14:creationId xmlns:p14="http://schemas.microsoft.com/office/powerpoint/2010/main" val="41246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ACE8-D9B1-1143-A8EA-E72B496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00336-FD9A-4186-9DAB-C1333B1A1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12321"/>
              </p:ext>
            </p:extLst>
          </p:nvPr>
        </p:nvGraphicFramePr>
        <p:xfrm>
          <a:off x="5094887" y="414337"/>
          <a:ext cx="6843843" cy="64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67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87" name="Rectangle 1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Isosceles Triangle 1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8B2C8F-0834-D144-A5EE-A76C76DE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59CCB952-8CA4-FE43-B5B7-D7C000A7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88" y="142382"/>
            <a:ext cx="7845639" cy="47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231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Assessing Protein-Protein interactions using Manifold Embeddings</vt:lpstr>
      <vt:lpstr>Motivation</vt:lpstr>
      <vt:lpstr>Result Validation</vt:lpstr>
      <vt:lpstr>Protein-Protein Interaction Data</vt:lpstr>
      <vt:lpstr>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Protein-Protein interactions using Manifold Embeddings</dc:title>
  <dc:creator>Matthew Wolff</dc:creator>
  <cp:lastModifiedBy>Matthew Wolff</cp:lastModifiedBy>
  <cp:revision>2</cp:revision>
  <dcterms:created xsi:type="dcterms:W3CDTF">2021-05-05T19:19:06Z</dcterms:created>
  <dcterms:modified xsi:type="dcterms:W3CDTF">2021-05-05T19:33:05Z</dcterms:modified>
</cp:coreProperties>
</file>