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275" r:id="rId4"/>
    <p:sldId id="260" r:id="rId5"/>
    <p:sldId id="265" r:id="rId6"/>
    <p:sldId id="278" r:id="rId7"/>
    <p:sldId id="269" r:id="rId8"/>
    <p:sldId id="273" r:id="rId9"/>
    <p:sldId id="277" r:id="rId10"/>
    <p:sldId id="282" r:id="rId11"/>
    <p:sldId id="279" r:id="rId12"/>
    <p:sldId id="283" r:id="rId13"/>
    <p:sldId id="280" r:id="rId14"/>
    <p:sldId id="271" r:id="rId15"/>
    <p:sldId id="270" r:id="rId16"/>
    <p:sldId id="266" r:id="rId17"/>
    <p:sldId id="284" r:id="rId18"/>
    <p:sldId id="285" r:id="rId19"/>
    <p:sldId id="267" r:id="rId20"/>
    <p:sldId id="272" r:id="rId21"/>
    <p:sldId id="281" r:id="rId22"/>
    <p:sldId id="268" r:id="rId23"/>
    <p:sldId id="262" r:id="rId24"/>
    <p:sldId id="263" r:id="rId25"/>
    <p:sldId id="264" r:id="rId26"/>
    <p:sldId id="258" r:id="rId27"/>
    <p:sldId id="259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68195"/>
  </p:normalViewPr>
  <p:slideViewPr>
    <p:cSldViewPr snapToGrid="0" snapToObjects="1">
      <p:cViewPr>
        <p:scale>
          <a:sx n="73" d="100"/>
          <a:sy n="73" d="100"/>
        </p:scale>
        <p:origin x="15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8AE3-F2CD-A640-8D62-A30078FD351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C2D2-CFF7-3843-865A-7D01257E7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dictionary, set some arbitrary </a:t>
            </a:r>
            <a:r>
              <a:rPr lang="en-US" i="1" dirty="0" smtClean="0"/>
              <a:t>minimum</a:t>
            </a:r>
            <a:r>
              <a:rPr lang="en-US" dirty="0" smtClean="0"/>
              <a:t> for how often a word must occur for the bot to use it – create a </a:t>
            </a:r>
            <a:r>
              <a:rPr lang="en-US" i="1" dirty="0" smtClean="0"/>
              <a:t>vocabulary</a:t>
            </a:r>
            <a:r>
              <a:rPr lang="en-US" dirty="0" smtClean="0"/>
              <a:t> for the bot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all permutations of n-words - </a:t>
            </a:r>
            <a:r>
              <a:rPr lang="en-US" dirty="0" smtClean="0"/>
              <a:t>where n goes from 1 up to but </a:t>
            </a:r>
            <a:r>
              <a:rPr lang="en-US" u="sng" dirty="0" smtClean="0"/>
              <a:t>excluding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\newline \</a:t>
            </a:r>
            <a:r>
              <a:rPr lang="en-US" dirty="0" err="1" smtClean="0"/>
              <a:t>vspace</a:t>
            </a:r>
            <a:r>
              <a:rPr lang="en-US" dirty="0" smtClean="0"/>
              <a:t>{5mm}[1]\ \ \ \ \ \ \ \ w \in \left \{  0,1,..., v-1\right \} \newline [2]\ \ \ \ \ \ \ \ </a:t>
            </a:r>
            <a:r>
              <a:rPr lang="en-US" dirty="0" err="1" smtClean="0"/>
              <a:t>p_i</a:t>
            </a:r>
            <a:r>
              <a:rPr lang="en-US" dirty="0" smtClean="0"/>
              <a:t> \</a:t>
            </a:r>
            <a:r>
              <a:rPr lang="en-US" dirty="0" err="1" smtClean="0"/>
              <a:t>equiv</a:t>
            </a:r>
            <a:r>
              <a:rPr lang="en-US" dirty="0" smtClean="0"/>
              <a:t> p(w=</a:t>
            </a:r>
            <a:r>
              <a:rPr lang="en-US" dirty="0" err="1" smtClean="0"/>
              <a:t>i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{c(w=</a:t>
            </a:r>
            <a:r>
              <a:rPr lang="en-US" dirty="0" err="1" smtClean="0"/>
              <a:t>i</a:t>
            </a:r>
            <a:r>
              <a:rPr lang="en-US" dirty="0" smtClean="0"/>
              <a:t>)}{n}\newline[3]\ \ \ \ \ \ \ \ \sum_{</a:t>
            </a:r>
            <a:r>
              <a:rPr lang="en-US" dirty="0" err="1" smtClean="0"/>
              <a:t>i</a:t>
            </a:r>
            <a:r>
              <a:rPr lang="en-US" dirty="0" smtClean="0"/>
              <a:t>=0}^{n} p(w) = 1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000" i="1" dirty="0" smtClean="0"/>
              <a:t>c(w = i),</a:t>
            </a:r>
            <a:r>
              <a:rPr lang="pl-PL" sz="2000" i="1" baseline="0" dirty="0" smtClean="0"/>
              <a:t> </a:t>
            </a:r>
            <a:r>
              <a:rPr lang="pl-PL" sz="2000" dirty="0" err="1" smtClean="0"/>
              <a:t>where</a:t>
            </a:r>
            <a:r>
              <a:rPr lang="pl-PL" sz="2000" dirty="0" smtClean="0"/>
              <a:t> </a:t>
            </a:r>
            <a:r>
              <a:rPr lang="pl-PL" sz="2000" i="1" dirty="0" smtClean="0"/>
              <a:t>i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en-US" sz="2000" dirty="0" smtClean="0"/>
              <a:t>the index in</a:t>
            </a:r>
            <a:r>
              <a:rPr lang="en-US" sz="2000" baseline="0" dirty="0" smtClean="0"/>
              <a:t> vocab of a word</a:t>
            </a:r>
            <a:endParaRPr lang="en-US" sz="2000" dirty="0" smtClean="0"/>
          </a:p>
          <a:p>
            <a:endParaRPr lang="en-US" sz="20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note: words that are below the frequency threshold are represented as OOV (</a:t>
            </a:r>
            <a:r>
              <a:rPr lang="en-US" dirty="0" smtClean="0"/>
              <a:t>out of vocabulary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6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higher the number of chains,</a:t>
            </a:r>
            <a:r>
              <a:rPr lang="en-US" baseline="0" dirty="0" smtClean="0"/>
              <a:t> the more unique permutations there will be and thus the more keys to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\newline [1]\ \ \ \ \ \ \ \ \left ( </a:t>
            </a:r>
            <a:r>
              <a:rPr lang="en-US" dirty="0" err="1" smtClean="0"/>
              <a:t>l_i</a:t>
            </a:r>
            <a:r>
              <a:rPr lang="en-US" dirty="0" smtClean="0"/>
              <a:t>=\sum_{j=0}^{i-1} </a:t>
            </a:r>
            <a:r>
              <a:rPr lang="en-US" dirty="0" err="1" smtClean="0"/>
              <a:t>p_j</a:t>
            </a:r>
            <a:r>
              <a:rPr lang="en-US" dirty="0" smtClean="0"/>
              <a:t>, </a:t>
            </a:r>
            <a:r>
              <a:rPr lang="en-US" dirty="0" err="1" smtClean="0"/>
              <a:t>r_j</a:t>
            </a:r>
            <a:r>
              <a:rPr lang="en-US" dirty="0" smtClean="0"/>
              <a:t> = \sum_{j=0}^{</a:t>
            </a:r>
            <a:r>
              <a:rPr lang="en-US" dirty="0" err="1" smtClean="0"/>
              <a:t>i</a:t>
            </a:r>
            <a:r>
              <a:rPr lang="en-US" dirty="0" smtClean="0"/>
              <a:t>} </a:t>
            </a:r>
            <a:r>
              <a:rPr lang="en-US" dirty="0" err="1" smtClean="0"/>
              <a:t>p_j</a:t>
            </a:r>
            <a:r>
              <a:rPr lang="en-US" dirty="0" smtClean="0"/>
              <a:t>\right ]\</a:t>
            </a:r>
            <a:r>
              <a:rPr lang="en-US" dirty="0" err="1" smtClean="0"/>
              <a:t>vspace</a:t>
            </a:r>
            <a:r>
              <a:rPr lang="en-US" dirty="0" smtClean="0"/>
              <a:t>{10mm}\newline [2]\ \ \ \ \ \ \ \ \ p(</a:t>
            </a:r>
            <a:r>
              <a:rPr lang="en-US" dirty="0" err="1" smtClean="0"/>
              <a:t>w|h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{c(</a:t>
            </a:r>
            <a:r>
              <a:rPr lang="en-US" dirty="0" err="1" smtClean="0"/>
              <a:t>h,w</a:t>
            </a:r>
            <a:r>
              <a:rPr lang="en-US" dirty="0" smtClean="0"/>
              <a:t>)}{\sum_{u=0}^{v-1}c(</a:t>
            </a:r>
            <a:r>
              <a:rPr lang="en-US" dirty="0" err="1" smtClean="0"/>
              <a:t>h|u</a:t>
            </a:r>
            <a:r>
              <a:rPr lang="en-US" smtClean="0"/>
              <a:t>))}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\newline [1]\ \ \ \ \ \ \ \ \left ( </a:t>
            </a:r>
            <a:r>
              <a:rPr lang="en-US" dirty="0" err="1" smtClean="0"/>
              <a:t>l_i</a:t>
            </a:r>
            <a:r>
              <a:rPr lang="en-US" dirty="0" smtClean="0"/>
              <a:t>=\sum_{j=0}^{i-1} </a:t>
            </a:r>
            <a:r>
              <a:rPr lang="en-US" dirty="0" err="1" smtClean="0"/>
              <a:t>p_j</a:t>
            </a:r>
            <a:r>
              <a:rPr lang="en-US" dirty="0" smtClean="0"/>
              <a:t>, </a:t>
            </a:r>
            <a:r>
              <a:rPr lang="en-US" dirty="0" err="1" smtClean="0"/>
              <a:t>r_j</a:t>
            </a:r>
            <a:r>
              <a:rPr lang="en-US" dirty="0" smtClean="0"/>
              <a:t> = \sum_{j=0}^{</a:t>
            </a:r>
            <a:r>
              <a:rPr lang="en-US" dirty="0" err="1" smtClean="0"/>
              <a:t>i</a:t>
            </a:r>
            <a:r>
              <a:rPr lang="en-US" dirty="0" smtClean="0"/>
              <a:t>} </a:t>
            </a:r>
            <a:r>
              <a:rPr lang="en-US" dirty="0" err="1" smtClean="0"/>
              <a:t>p_j</a:t>
            </a:r>
            <a:r>
              <a:rPr lang="en-US" dirty="0" smtClean="0"/>
              <a:t>\right ]\</a:t>
            </a:r>
            <a:r>
              <a:rPr lang="en-US" dirty="0" err="1" smtClean="0"/>
              <a:t>vspace</a:t>
            </a:r>
            <a:r>
              <a:rPr lang="en-US" dirty="0" smtClean="0"/>
              <a:t>{10mm}\newline [2]\ \ \ \ \ \ \ \ \ p(</a:t>
            </a:r>
            <a:r>
              <a:rPr lang="en-US" dirty="0" err="1" smtClean="0"/>
              <a:t>w|h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{c(</a:t>
            </a:r>
            <a:r>
              <a:rPr lang="en-US" dirty="0" err="1" smtClean="0"/>
              <a:t>h,w</a:t>
            </a:r>
            <a:r>
              <a:rPr lang="en-US" dirty="0" smtClean="0"/>
              <a:t>)}{\sum_{u=0}^{v-1}c(</a:t>
            </a:r>
            <a:r>
              <a:rPr lang="en-US" dirty="0" err="1" smtClean="0"/>
              <a:t>h|u</a:t>
            </a:r>
            <a:r>
              <a:rPr lang="en-US" smtClean="0"/>
              <a:t>))}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I did the other projects with a lot of guidance from mentors – this was solo. Concepts were learned more deeply.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Taught myself Python over the summer – this was an exercise to explore the object-oriented side of Python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AC2D2-CFF7-3843-865A-7D01257E72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pb27/twitter_scrap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ovRowling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MarkovChain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theDNABo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pb27/twitter_scrap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markov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894995"/>
            <a:ext cx="7034362" cy="706355"/>
          </a:xfrm>
        </p:spPr>
        <p:txBody>
          <a:bodyPr>
            <a:normAutofit/>
          </a:bodyPr>
          <a:lstStyle/>
          <a:p>
            <a:r>
              <a:rPr lang="en-US" dirty="0" smtClean="0"/>
              <a:t>~A Markov Chaining Twitter Bot~</a:t>
            </a:r>
          </a:p>
        </p:txBody>
      </p:sp>
    </p:spTree>
    <p:extLst>
      <p:ext uri="{BB962C8B-B14F-4D97-AF65-F5344CB8AC3E}">
        <p14:creationId xmlns:p14="http://schemas.microsoft.com/office/powerpoint/2010/main" val="5676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569066"/>
            <a:ext cx="3833906" cy="4952492"/>
          </a:xfrm>
        </p:spPr>
        <p:txBody>
          <a:bodyPr/>
          <a:lstStyle/>
          <a:p>
            <a:pPr algn="ctr"/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762750" cy="565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 smtClean="0"/>
              <a:t>Multigram</a:t>
            </a:r>
            <a:r>
              <a:rPr lang="en-US" sz="3200" b="1" dirty="0" smtClean="0"/>
              <a:t> Model Generation (cont.)</a:t>
            </a:r>
          </a:p>
          <a:p>
            <a:r>
              <a:rPr lang="en-US" sz="2800" dirty="0" smtClean="0"/>
              <a:t>While walking through corpus:</a:t>
            </a:r>
          </a:p>
          <a:p>
            <a:pPr marL="832104" lvl="1"/>
            <a:r>
              <a:rPr lang="en-US" sz="2600" dirty="0" smtClean="0"/>
              <a:t>Use n-1 words as a key in </a:t>
            </a:r>
            <a:r>
              <a:rPr lang="en-US" sz="2600" i="1" dirty="0" err="1" smtClean="0"/>
              <a:t>hashmap</a:t>
            </a:r>
            <a:r>
              <a:rPr lang="en-US" sz="2600" i="1" dirty="0" smtClean="0"/>
              <a:t> </a:t>
            </a:r>
          </a:p>
          <a:p>
            <a:pPr marL="832104" lvl="1"/>
            <a:r>
              <a:rPr lang="en-US" sz="2600" dirty="0"/>
              <a:t>The n-1 words are the </a:t>
            </a:r>
            <a:r>
              <a:rPr lang="en-US" sz="2600" b="1" dirty="0"/>
              <a:t>history </a:t>
            </a:r>
            <a:r>
              <a:rPr lang="en-US" sz="2600" dirty="0"/>
              <a:t>that precede an </a:t>
            </a:r>
            <a:r>
              <a:rPr lang="en-US" sz="2600" i="1" dirty="0"/>
              <a:t>n</a:t>
            </a:r>
            <a:r>
              <a:rPr lang="en-US" sz="2600" baseline="30000" dirty="0"/>
              <a:t>th</a:t>
            </a:r>
            <a:r>
              <a:rPr lang="en-US" sz="2600" dirty="0"/>
              <a:t> </a:t>
            </a:r>
            <a:r>
              <a:rPr lang="en-US" sz="2600" dirty="0" smtClean="0"/>
              <a:t>word</a:t>
            </a:r>
          </a:p>
          <a:p>
            <a:pPr marL="832104" lvl="1"/>
            <a:r>
              <a:rPr lang="en-US" sz="2600" dirty="0" smtClean="0"/>
              <a:t>with this key, maintain an array of </a:t>
            </a:r>
            <a:r>
              <a:rPr lang="en-US" sz="2600" i="1" dirty="0" smtClean="0"/>
              <a:t>n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words</a:t>
            </a:r>
          </a:p>
          <a:p>
            <a:r>
              <a:rPr lang="en-US" sz="2600" dirty="0" smtClean="0"/>
              <a:t>As </a:t>
            </a:r>
            <a:r>
              <a:rPr lang="en-US" sz="2600" i="1" dirty="0" smtClean="0"/>
              <a:t>n </a:t>
            </a:r>
            <a:r>
              <a:rPr lang="en-US" sz="2600" dirty="0" smtClean="0"/>
              <a:t>grows, computation time will increase – takes longer to add new key-values to </a:t>
            </a:r>
            <a:r>
              <a:rPr lang="en-US" sz="2600" i="1" dirty="0" smtClean="0"/>
              <a:t>dictionary</a:t>
            </a:r>
            <a:r>
              <a:rPr lang="en-US" sz="2600" dirty="0" smtClean="0"/>
              <a:t> than to modify existing key-values</a:t>
            </a:r>
            <a:endParaRPr lang="en-US" sz="2600" i="1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1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Randomly Sampling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465570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</a:t>
            </a:r>
            <a:r>
              <a:rPr lang="en-US" sz="3200" b="1" dirty="0" smtClean="0"/>
              <a:t>nigram selection:</a:t>
            </a:r>
          </a:p>
          <a:p>
            <a:r>
              <a:rPr lang="en-US" sz="3200" dirty="0" smtClean="0"/>
              <a:t>Split the interval [</a:t>
            </a:r>
            <a:r>
              <a:rPr lang="en-US" sz="3200" dirty="0" smtClean="0">
                <a:latin typeface="Al Bayan Plain" charset="-78"/>
                <a:ea typeface="Al Bayan Plain" charset="-78"/>
                <a:cs typeface="Al Bayan Plain" charset="-78"/>
              </a:rPr>
              <a:t>0,1</a:t>
            </a:r>
            <a:r>
              <a:rPr lang="en-US" sz="3200" dirty="0" smtClean="0"/>
              <a:t>] into </a:t>
            </a:r>
            <a:r>
              <a:rPr lang="en-US" sz="3200" i="1" dirty="0" smtClean="0"/>
              <a:t>v </a:t>
            </a:r>
            <a:r>
              <a:rPr lang="en-US" sz="3200" dirty="0" smtClean="0"/>
              <a:t>segments</a:t>
            </a:r>
          </a:p>
          <a:p>
            <a:r>
              <a:rPr lang="en-US" sz="3200" dirty="0"/>
              <a:t>Segment </a:t>
            </a:r>
            <a:r>
              <a:rPr lang="en-US" sz="3200" dirty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3200" dirty="0"/>
              <a:t> is [l</a:t>
            </a:r>
            <a:r>
              <a:rPr lang="en-US" sz="3200" baseline="-25000" dirty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3200" dirty="0"/>
              <a:t> = </a:t>
            </a:r>
            <a:r>
              <a:rPr lang="en-US" sz="3200" dirty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3200" dirty="0"/>
              <a:t>, r</a:t>
            </a:r>
            <a:r>
              <a:rPr lang="en-US" sz="3200" baseline="-25000" dirty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3200" dirty="0"/>
              <a:t> = p</a:t>
            </a:r>
            <a:r>
              <a:rPr lang="en-US" sz="3200" baseline="-25000" dirty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3200" dirty="0" smtClean="0"/>
              <a:t>]  – closed on right AND left</a:t>
            </a:r>
            <a:r>
              <a:rPr lang="en-US" sz="3200" baseline="30000" dirty="0" smtClean="0"/>
              <a:t>[1]</a:t>
            </a:r>
            <a:endParaRPr lang="en-US" sz="3200" dirty="0" smtClean="0"/>
          </a:p>
          <a:p>
            <a:pPr marL="832104" lvl="1"/>
            <a:r>
              <a:rPr lang="en-US" sz="2800" dirty="0" smtClean="0"/>
              <a:t>allows for </a:t>
            </a:r>
            <a:r>
              <a:rPr lang="en-US" sz="2800" dirty="0" smtClean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</a:p>
          <a:p>
            <a:r>
              <a:rPr lang="en-US" sz="3200" dirty="0" smtClean="0"/>
              <a:t>All other segments are OPEN on left, closed on right</a:t>
            </a:r>
          </a:p>
          <a:p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4" y="3035924"/>
            <a:ext cx="4532846" cy="2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Randomly Sampling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465570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Multigram</a:t>
            </a:r>
            <a:r>
              <a:rPr lang="en-US" sz="3200" b="1" dirty="0" smtClean="0"/>
              <a:t> selection:</a:t>
            </a:r>
          </a:p>
          <a:p>
            <a:r>
              <a:rPr lang="en-US" sz="2800" dirty="0" smtClean="0"/>
              <a:t>Similar – each </a:t>
            </a:r>
            <a:r>
              <a:rPr lang="en-US" sz="2800" dirty="0"/>
              <a:t>interval [</a:t>
            </a:r>
            <a:r>
              <a:rPr lang="en-US" sz="2800" dirty="0">
                <a:latin typeface="Al Bayan Plain" charset="-78"/>
                <a:ea typeface="Al Bayan Plain" charset="-78"/>
                <a:cs typeface="Al Bayan Plain" charset="-78"/>
              </a:rPr>
              <a:t>0,1</a:t>
            </a:r>
            <a:r>
              <a:rPr lang="en-US" sz="2800" dirty="0"/>
              <a:t>] </a:t>
            </a:r>
            <a:r>
              <a:rPr lang="en-US" sz="2800" dirty="0" smtClean="0"/>
              <a:t>will be split into the </a:t>
            </a:r>
            <a:r>
              <a:rPr lang="en-US" sz="2800" i="1" dirty="0" smtClean="0"/>
              <a:t>x</a:t>
            </a:r>
            <a:r>
              <a:rPr lang="en-US" sz="2800" dirty="0" smtClean="0"/>
              <a:t> permutations present in the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for a given history word</a:t>
            </a:r>
          </a:p>
          <a:p>
            <a:pPr marL="649224" lvl="1"/>
            <a:endParaRPr lang="en-US" sz="2600" dirty="0" smtClean="0"/>
          </a:p>
          <a:p>
            <a:pPr marL="649224" lvl="1"/>
            <a:r>
              <a:rPr lang="en-US" sz="2600" dirty="0" smtClean="0"/>
              <a:t>e.g. if, for a trigram model you used the key “the man”, you would likely find the following as the value array (essentially): </a:t>
            </a:r>
          </a:p>
          <a:p>
            <a:pPr marL="365760" lvl="1" indent="0">
              <a:buNone/>
            </a:pPr>
            <a:r>
              <a:rPr lang="en-US" sz="2600" dirty="0" smtClean="0"/>
              <a:t>	“the man” : [“did”, “was”, “did”, “had”]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64" y="3035924"/>
            <a:ext cx="4532846" cy="23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3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Visualizing the </a:t>
            </a:r>
            <a:r>
              <a:rPr lang="en-US" dirty="0" err="1"/>
              <a:t>M</a:t>
            </a:r>
            <a:r>
              <a:rPr lang="en-US" dirty="0" err="1" smtClean="0"/>
              <a:t>ultigram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85" y="754184"/>
            <a:ext cx="6063215" cy="4563480"/>
          </a:xfrm>
        </p:spPr>
      </p:pic>
      <p:sp>
        <p:nvSpPr>
          <p:cNvPr id="5" name="TextBox 4"/>
          <p:cNvSpPr txBox="1"/>
          <p:nvPr/>
        </p:nvSpPr>
        <p:spPr>
          <a:xfrm>
            <a:off x="5383530" y="5703570"/>
            <a:ext cx="521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Reminder: words are stored as their vocabulary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8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Twitter’s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Only allows API users to instantly access the last 3200 tweets – regardless of whether it’s just a retweet</a:t>
            </a:r>
          </a:p>
          <a:p>
            <a:r>
              <a:rPr lang="en-US" sz="2800" dirty="0" smtClean="0"/>
              <a:t>Using Selenium can help circumvent this by accessing the tweets in chunks, albeit ”manually”</a:t>
            </a:r>
          </a:p>
          <a:p>
            <a:r>
              <a:rPr lang="en-US" sz="2800" dirty="0" smtClean="0"/>
              <a:t>Basically brute-force, but no good way around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147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12035"/>
          </a:xfrm>
        </p:spPr>
        <p:txBody>
          <a:bodyPr/>
          <a:lstStyle/>
          <a:p>
            <a:r>
              <a:rPr lang="en-US" dirty="0" smtClean="0"/>
              <a:t>Data Scraping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531" y="871538"/>
            <a:ext cx="6397469" cy="4995068"/>
          </a:xfrm>
        </p:spPr>
      </p:pic>
      <p:sp>
        <p:nvSpPr>
          <p:cNvPr id="5" name="TextBox 4"/>
          <p:cNvSpPr txBox="1"/>
          <p:nvPr/>
        </p:nvSpPr>
        <p:spPr>
          <a:xfrm>
            <a:off x="2914650" y="26860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" y="2686050"/>
            <a:ext cx="50293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Checks for the date they joined twitter and how many tweets they have.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i</a:t>
            </a:r>
            <a:r>
              <a:rPr lang="en-US" sz="2800" dirty="0" smtClean="0"/>
              <a:t>f &lt; 3200, </a:t>
            </a:r>
            <a:r>
              <a:rPr lang="en-US" sz="2800" b="1" dirty="0" smtClean="0"/>
              <a:t>quick-scrape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else automated </a:t>
            </a:r>
            <a:r>
              <a:rPr lang="en-US" sz="2800" dirty="0"/>
              <a:t>scraping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then meta-data collection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150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3833906" cy="4952492"/>
          </a:xfrm>
        </p:spPr>
        <p:txBody>
          <a:bodyPr/>
          <a:lstStyle/>
          <a:p>
            <a:r>
              <a:rPr lang="en-US" dirty="0" smtClean="0"/>
              <a:t>Code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738" y="569066"/>
            <a:ext cx="7434262" cy="565515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bot_runner.py</a:t>
            </a:r>
            <a:r>
              <a:rPr lang="en-US" sz="2800" dirty="0" smtClean="0"/>
              <a:t> </a:t>
            </a:r>
          </a:p>
          <a:p>
            <a:pPr marL="832104" lvl="1"/>
            <a:r>
              <a:rPr lang="en-US" sz="2600" dirty="0" smtClean="0"/>
              <a:t>The </a:t>
            </a:r>
            <a:r>
              <a:rPr lang="en-US" sz="2600" dirty="0"/>
              <a:t>script that starts up </a:t>
            </a:r>
            <a:r>
              <a:rPr lang="en-US" sz="2600" dirty="0" smtClean="0"/>
              <a:t>bots</a:t>
            </a:r>
          </a:p>
          <a:p>
            <a:r>
              <a:rPr lang="en-US" sz="2800" b="1" dirty="0" err="1" smtClean="0"/>
              <a:t>keys.py</a:t>
            </a:r>
            <a:r>
              <a:rPr lang="en-US" sz="2800" b="1" dirty="0" smtClean="0"/>
              <a:t> </a:t>
            </a:r>
            <a:r>
              <a:rPr lang="en-US" sz="2800" dirty="0" smtClean="0"/>
              <a:t> </a:t>
            </a:r>
          </a:p>
          <a:p>
            <a:pPr marL="832104" lvl="1"/>
            <a:r>
              <a:rPr lang="en-US" sz="2600" dirty="0" smtClean="0"/>
              <a:t>holds </a:t>
            </a:r>
            <a:r>
              <a:rPr lang="en-US" sz="2600" dirty="0"/>
              <a:t>a python object with various API keys for </a:t>
            </a:r>
            <a:r>
              <a:rPr lang="en-US" sz="2600" dirty="0" smtClean="0"/>
              <a:t>bots</a:t>
            </a:r>
            <a:endParaRPr lang="en-US" sz="2600" b="1" dirty="0" smtClean="0"/>
          </a:p>
          <a:p>
            <a:r>
              <a:rPr lang="en-US" sz="2800" b="1" dirty="0" err="1" smtClean="0"/>
              <a:t>MarkovBot.py</a:t>
            </a:r>
            <a:r>
              <a:rPr lang="en-US" sz="2800" dirty="0" smtClean="0"/>
              <a:t>  </a:t>
            </a:r>
          </a:p>
          <a:p>
            <a:pPr marL="832104" lvl="1"/>
            <a:r>
              <a:rPr lang="en-US" sz="2600" dirty="0" smtClean="0"/>
              <a:t>The </a:t>
            </a:r>
            <a:r>
              <a:rPr lang="en-US" sz="2600" dirty="0"/>
              <a:t>instance </a:t>
            </a:r>
            <a:r>
              <a:rPr lang="en-US" sz="2600" dirty="0" smtClean="0"/>
              <a:t>that </a:t>
            </a:r>
            <a:r>
              <a:rPr lang="en-US" sz="2600" dirty="0"/>
              <a:t>the user creates – requires a Twitter API key, and a username to </a:t>
            </a:r>
            <a:r>
              <a:rPr lang="en-US" sz="2600" dirty="0" smtClean="0"/>
              <a:t>mimic</a:t>
            </a:r>
          </a:p>
        </p:txBody>
      </p:sp>
    </p:spTree>
    <p:extLst>
      <p:ext uri="{BB962C8B-B14F-4D97-AF65-F5344CB8AC3E}">
        <p14:creationId xmlns:p14="http://schemas.microsoft.com/office/powerpoint/2010/main" val="3569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3833906" cy="4952492"/>
          </a:xfrm>
        </p:spPr>
        <p:txBody>
          <a:bodyPr/>
          <a:lstStyle/>
          <a:p>
            <a:r>
              <a:rPr lang="en-US" dirty="0" smtClean="0"/>
              <a:t>Code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738" y="569066"/>
            <a:ext cx="7434262" cy="5655156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twitter_scraping</a:t>
            </a:r>
            <a:r>
              <a:rPr lang="en-US" sz="2800" b="1" dirty="0" smtClean="0"/>
              <a:t> </a:t>
            </a:r>
            <a:r>
              <a:rPr lang="en-US" sz="2800" dirty="0" smtClean="0"/>
              <a:t>folder </a:t>
            </a:r>
          </a:p>
          <a:p>
            <a:r>
              <a:rPr lang="en-US" sz="2800" dirty="0" smtClean="0"/>
              <a:t>Code </a:t>
            </a:r>
            <a:r>
              <a:rPr lang="en-US" sz="2800" dirty="0"/>
              <a:t>borrowed from </a:t>
            </a:r>
            <a:r>
              <a:rPr lang="en-US" sz="2800" dirty="0">
                <a:hlinkClick r:id="rId2"/>
              </a:rPr>
              <a:t>bpb27</a:t>
            </a:r>
            <a:endParaRPr lang="en-US" sz="2800" dirty="0"/>
          </a:p>
          <a:p>
            <a:pPr marL="640080" lvl="1" indent="0">
              <a:buNone/>
            </a:pPr>
            <a:r>
              <a:rPr lang="en-US" sz="2400" dirty="0" smtClean="0"/>
              <a:t>– uses </a:t>
            </a:r>
            <a:r>
              <a:rPr lang="en-US" sz="2400" dirty="0"/>
              <a:t>Selenium and a web driver to conduct automated scraping of a twitter user’s timeline – bypasses Twitter API’s 3200 limit on number of most recent </a:t>
            </a:r>
            <a:r>
              <a:rPr lang="en-US" sz="2400" dirty="0" smtClean="0"/>
              <a:t>tweets that can be accessed</a:t>
            </a:r>
            <a:endParaRPr lang="en-US" sz="2400" dirty="0"/>
          </a:p>
          <a:p>
            <a:r>
              <a:rPr lang="en-US" sz="2800" b="1" dirty="0" err="1" smtClean="0"/>
              <a:t>Tokenizer.py</a:t>
            </a:r>
            <a:endParaRPr lang="en-US" sz="2800" dirty="0" smtClean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class to tokenize and generate vocab + </a:t>
            </a:r>
            <a:r>
              <a:rPr lang="en-US" sz="2600" dirty="0" smtClean="0"/>
              <a:t>dictionary </a:t>
            </a:r>
            <a:r>
              <a:rPr lang="en-US" sz="2600" dirty="0"/>
              <a:t>+ corpus for a given user’s tweets.</a:t>
            </a:r>
          </a:p>
          <a:p>
            <a:r>
              <a:rPr lang="en-US" sz="2800" b="1" dirty="0" err="1" smtClean="0"/>
              <a:t>MarkovChains.py</a:t>
            </a:r>
            <a:endParaRPr lang="en-US" sz="2800" dirty="0" smtClean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class to </a:t>
            </a:r>
            <a:r>
              <a:rPr lang="en-US" sz="2600" dirty="0" smtClean="0"/>
              <a:t>generate chains given vocab + corpus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070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3833906" cy="4952492"/>
          </a:xfrm>
        </p:spPr>
        <p:txBody>
          <a:bodyPr/>
          <a:lstStyle/>
          <a:p>
            <a:r>
              <a:rPr lang="en-US" dirty="0" smtClean="0"/>
              <a:t>Code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738" y="569066"/>
            <a:ext cx="7434262" cy="5655156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colors.py</a:t>
            </a:r>
            <a:endParaRPr lang="en-US" sz="3200" dirty="0" smtClean="0"/>
          </a:p>
          <a:p>
            <a:pPr marL="832104" lvl="1"/>
            <a:r>
              <a:rPr lang="en-US" sz="3000" dirty="0" smtClean="0"/>
              <a:t>a </a:t>
            </a:r>
            <a:r>
              <a:rPr lang="en-US" sz="3000" dirty="0"/>
              <a:t>collection of functions to color code output</a:t>
            </a:r>
          </a:p>
          <a:p>
            <a:r>
              <a:rPr lang="en-US" sz="3200" b="1" dirty="0" err="1"/>
              <a:t>bot_files</a:t>
            </a:r>
            <a:r>
              <a:rPr lang="en-US" sz="3200" b="1" dirty="0"/>
              <a:t> </a:t>
            </a:r>
            <a:r>
              <a:rPr lang="en-US" sz="3200" dirty="0" smtClean="0"/>
              <a:t>folder</a:t>
            </a:r>
          </a:p>
          <a:p>
            <a:pPr marL="832104" lvl="1"/>
            <a:r>
              <a:rPr lang="en-US" sz="3000" dirty="0" smtClean="0"/>
              <a:t>holds </a:t>
            </a:r>
            <a:r>
              <a:rPr lang="en-US" sz="3000" dirty="0"/>
              <a:t>the metadata of all previously analyzed twitter </a:t>
            </a:r>
            <a:r>
              <a:rPr lang="en-US" sz="3000" dirty="0" smtClean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6493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362" y="1487105"/>
            <a:ext cx="6248398" cy="5655156"/>
          </a:xfrm>
        </p:spPr>
        <p:txBody>
          <a:bodyPr/>
          <a:lstStyle/>
          <a:p>
            <a:r>
              <a:rPr lang="en-US" dirty="0" smtClean="0"/>
              <a:t>Currently have two bots active</a:t>
            </a:r>
          </a:p>
          <a:p>
            <a:pPr lvl="1"/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MarkovChainer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@MarkovRowling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79" y="1230923"/>
            <a:ext cx="7284421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Create a Twitter bot that can generate pseudo-random tweets to mimic any given Twitter user.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753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790" y="2811388"/>
            <a:ext cx="3958590" cy="495249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23160"/>
            <a:ext cx="10668000" cy="3089010"/>
          </a:xfrm>
        </p:spPr>
        <p:txBody>
          <a:bodyPr/>
          <a:lstStyle/>
          <a:p>
            <a:pPr algn="ctr"/>
            <a:r>
              <a:rPr lang="en-US" dirty="0" smtClean="0"/>
              <a:t>EXTRA INFO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6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340466"/>
            <a:ext cx="7010400" cy="5655156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I’m speaking about a recent project</a:t>
            </a:r>
          </a:p>
          <a:p>
            <a:pPr marL="832104" lvl="1"/>
            <a:r>
              <a:rPr lang="en-US" sz="2400" dirty="0" smtClean="0"/>
              <a:t>Although I’ve done other projects:</a:t>
            </a:r>
          </a:p>
          <a:p>
            <a:pPr marL="1108710" lvl="1" indent="-285750">
              <a:buFont typeface="Wingdings" charset="2"/>
              <a:buChar char="Ø"/>
            </a:pPr>
            <a:r>
              <a:rPr lang="en-US" sz="2400" u="sng" dirty="0" smtClean="0"/>
              <a:t>clustering</a:t>
            </a:r>
            <a:r>
              <a:rPr lang="en-US" sz="2400" dirty="0" smtClean="0"/>
              <a:t> </a:t>
            </a:r>
            <a:r>
              <a:rPr lang="en-US" sz="2400" dirty="0" err="1" smtClean="0"/>
              <a:t>metabolomic</a:t>
            </a:r>
            <a:r>
              <a:rPr lang="en-US" sz="2400" dirty="0" smtClean="0"/>
              <a:t> data (hierarchical and k-means) in </a:t>
            </a:r>
            <a:r>
              <a:rPr lang="en-US" sz="2400" b="1" i="1" dirty="0" smtClean="0"/>
              <a:t>R</a:t>
            </a:r>
          </a:p>
          <a:p>
            <a:pPr marL="1108710" lvl="1" indent="-285750">
              <a:buFont typeface="Wingdings" charset="2"/>
              <a:buChar char="Ø"/>
            </a:pPr>
            <a:r>
              <a:rPr lang="en-US" sz="2400" u="sng" dirty="0" smtClean="0"/>
              <a:t>image analysis</a:t>
            </a:r>
            <a:r>
              <a:rPr lang="en-US" sz="2400" dirty="0" smtClean="0"/>
              <a:t> with mice DNA from microscope slides in </a:t>
            </a:r>
            <a:r>
              <a:rPr lang="en-US" sz="2400" b="1" i="1" dirty="0" smtClean="0"/>
              <a:t>MATLAB</a:t>
            </a:r>
          </a:p>
          <a:p>
            <a:pPr marL="1108710" lvl="1" indent="-285750">
              <a:buFont typeface="Wingdings" charset="2"/>
              <a:buChar char="Ø"/>
            </a:pPr>
            <a:r>
              <a:rPr lang="en-US" sz="2400" dirty="0" smtClean="0"/>
              <a:t>Analyzing and evaluating </a:t>
            </a:r>
            <a:r>
              <a:rPr lang="en-US" sz="2400" u="sng" dirty="0" smtClean="0"/>
              <a:t>Random Forests</a:t>
            </a:r>
            <a:r>
              <a:rPr lang="en-US" sz="2400" dirty="0" smtClean="0"/>
              <a:t> in </a:t>
            </a:r>
            <a:r>
              <a:rPr lang="en-US" sz="2400" b="1" i="1" dirty="0" smtClean="0"/>
              <a:t>Java</a:t>
            </a:r>
            <a:endParaRPr lang="en-US" sz="2400" b="1" i="1" u="sng" dirty="0" smtClean="0"/>
          </a:p>
          <a:p>
            <a:pPr marL="832104" lvl="1"/>
            <a:r>
              <a:rPr lang="en-US" sz="2400" dirty="0" smtClean="0"/>
              <a:t>I’m excited about this!</a:t>
            </a:r>
          </a:p>
          <a:p>
            <a:pPr marL="832104" lvl="1"/>
            <a:r>
              <a:rPr lang="en-US" sz="2400" dirty="0" smtClean="0"/>
              <a:t>Solo instead of mentor-guided</a:t>
            </a:r>
          </a:p>
          <a:p>
            <a:pPr marL="832104" lvl="1"/>
            <a:r>
              <a:rPr lang="en-US" sz="2400" dirty="0" smtClean="0"/>
              <a:t>Explore object-oriented </a:t>
            </a:r>
            <a:r>
              <a:rPr lang="en-US" sz="2400" b="1" i="1" dirty="0" smtClean="0"/>
              <a:t>Python</a:t>
            </a:r>
            <a:endParaRPr lang="en-US" sz="2400" b="1" i="1" dirty="0"/>
          </a:p>
          <a:p>
            <a:pPr marL="100584"/>
            <a:endParaRPr lang="en-US" sz="2800" u="sng" dirty="0" smtClean="0"/>
          </a:p>
          <a:p>
            <a:pPr marL="1106424" lvl="1"/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8438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3686175" cy="4952492"/>
          </a:xfrm>
        </p:spPr>
        <p:txBody>
          <a:bodyPr/>
          <a:lstStyle/>
          <a:p>
            <a:r>
              <a:rPr lang="en-US" dirty="0" smtClean="0"/>
              <a:t>Markov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Named after </a:t>
            </a:r>
            <a:r>
              <a:rPr lang="en-US" sz="2400" i="1" dirty="0" smtClean="0"/>
              <a:t>Andrey Markov (1856-1922)</a:t>
            </a:r>
            <a:endParaRPr lang="en-US" sz="2400" dirty="0" smtClean="0"/>
          </a:p>
          <a:p>
            <a:r>
              <a:rPr lang="en-US" sz="2400" dirty="0" smtClean="0"/>
              <a:t>Strictly: </a:t>
            </a:r>
            <a:r>
              <a:rPr lang="en-US" sz="2400" i="1" dirty="0" smtClean="0"/>
              <a:t>a </a:t>
            </a:r>
            <a:r>
              <a:rPr lang="en-US" sz="2400" i="1" dirty="0"/>
              <a:t>stochastic model describing a sequence of possible events in which the probability of each event depends only on the state attained in the previous event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In terms of how I use it: </a:t>
            </a:r>
            <a:r>
              <a:rPr lang="en-US" sz="2400" i="1" dirty="0" smtClean="0"/>
              <a:t>Given 1 or more words, randomly select a word that can be the next in that sequence. </a:t>
            </a:r>
          </a:p>
          <a:p>
            <a:pPr marL="832104" lvl="1"/>
            <a:r>
              <a:rPr lang="en-US" sz="2000" dirty="0" smtClean="0"/>
              <a:t>“Can”, as in that permutation of words has occurred before in the body of text that I analyze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58" y="1991341"/>
            <a:ext cx="3209193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1" y="0"/>
            <a:ext cx="6457950" cy="6457950"/>
          </a:xfrm>
        </p:spPr>
      </p:pic>
      <p:sp>
        <p:nvSpPr>
          <p:cNvPr id="9" name="TextBox 8"/>
          <p:cNvSpPr txBox="1"/>
          <p:nvPr/>
        </p:nvSpPr>
        <p:spPr>
          <a:xfrm>
            <a:off x="642938" y="412819"/>
            <a:ext cx="58150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i="1" dirty="0" smtClean="0"/>
              <a:t>Consider a bot that predicts the next letter in a word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i="1" dirty="0" smtClean="0"/>
              <a:t>Train it on a corpus of two-letter sequences:</a:t>
            </a:r>
          </a:p>
          <a:p>
            <a:pPr marL="571500" indent="-571500">
              <a:buFont typeface="Arial" charset="0"/>
              <a:buChar char="•"/>
            </a:pPr>
            <a:endParaRPr lang="en-US" sz="3600" i="1" dirty="0" smtClean="0"/>
          </a:p>
          <a:p>
            <a:pPr algn="ctr"/>
            <a:r>
              <a:rPr lang="en-US" sz="3600" b="1" dirty="0" smtClean="0"/>
              <a:t>EE	EE	EE</a:t>
            </a:r>
            <a:r>
              <a:rPr lang="en-US" sz="3600" b="1" dirty="0"/>
              <a:t>	</a:t>
            </a:r>
            <a:r>
              <a:rPr lang="en-US" sz="3600" b="1" dirty="0" smtClean="0"/>
              <a:t>EA</a:t>
            </a:r>
          </a:p>
          <a:p>
            <a:pPr algn="ctr"/>
            <a:r>
              <a:rPr lang="en-US" sz="3600" b="1" dirty="0" smtClean="0"/>
              <a:t>EA	EA</a:t>
            </a:r>
            <a:r>
              <a:rPr lang="en-US" sz="3600" b="1" dirty="0"/>
              <a:t>	</a:t>
            </a:r>
            <a:r>
              <a:rPr lang="en-US" sz="3600" b="1" dirty="0" smtClean="0"/>
              <a:t>EA	EA</a:t>
            </a:r>
          </a:p>
          <a:p>
            <a:pPr algn="ctr"/>
            <a:r>
              <a:rPr lang="en-US" sz="3600" b="1" dirty="0" smtClean="0"/>
              <a:t>EA	EA	AA	AA</a:t>
            </a:r>
          </a:p>
          <a:p>
            <a:pPr algn="ctr"/>
            <a:r>
              <a:rPr lang="en-US" sz="3600" b="1" dirty="0" smtClean="0"/>
              <a:t>AA	AA</a:t>
            </a:r>
            <a:r>
              <a:rPr lang="en-US" sz="3600" b="1" dirty="0"/>
              <a:t>	</a:t>
            </a:r>
            <a:r>
              <a:rPr lang="en-US" sz="3600" b="1" dirty="0" smtClean="0"/>
              <a:t>AA</a:t>
            </a:r>
            <a:r>
              <a:rPr lang="en-US" sz="3600" b="1" dirty="0"/>
              <a:t>	</a:t>
            </a:r>
            <a:r>
              <a:rPr lang="en-US" sz="3600" b="1" dirty="0" smtClean="0"/>
              <a:t>AA</a:t>
            </a:r>
          </a:p>
          <a:p>
            <a:pPr algn="ctr"/>
            <a:r>
              <a:rPr lang="en-US" sz="3600" b="1" dirty="0" smtClean="0"/>
              <a:t>AE	AE	AE</a:t>
            </a:r>
            <a:r>
              <a:rPr lang="en-US" sz="3600" b="1" dirty="0"/>
              <a:t>	</a:t>
            </a:r>
            <a:r>
              <a:rPr lang="en-US" sz="3600" b="1" dirty="0" smtClean="0"/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108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41" y="188203"/>
            <a:ext cx="3833906" cy="4952492"/>
          </a:xfrm>
        </p:spPr>
        <p:txBody>
          <a:bodyPr/>
          <a:lstStyle/>
          <a:p>
            <a:pPr algn="ctr"/>
            <a:r>
              <a:rPr lang="en-US" dirty="0" smtClean="0"/>
              <a:t>Sounds like a Bayesian Network?</a:t>
            </a:r>
            <a:br>
              <a:rPr lang="en-US" dirty="0" smtClean="0"/>
            </a:br>
            <a:r>
              <a:rPr lang="en-US" dirty="0" smtClean="0"/>
              <a:t>Almost.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two are very similar (Markov is a subset)</a:t>
            </a:r>
          </a:p>
          <a:p>
            <a:r>
              <a:rPr lang="en-US" sz="2400" dirty="0" smtClean="0"/>
              <a:t>What I use is one of the simplest Markov-processes – a discrete &amp; finite space, and a discrete time Markov chain.</a:t>
            </a:r>
          </a:p>
          <a:p>
            <a:r>
              <a:rPr lang="en-US" sz="2400" dirty="0" smtClean="0"/>
              <a:t>Markov chains ONLY depend on the present state to get to the next one</a:t>
            </a:r>
          </a:p>
          <a:p>
            <a:r>
              <a:rPr lang="en-US" sz="2400" dirty="0" smtClean="0"/>
              <a:t>Represented as a weighted, directed graph. </a:t>
            </a:r>
          </a:p>
          <a:p>
            <a:pPr marL="832104" lvl="1"/>
            <a:r>
              <a:rPr lang="en-US" sz="2000" dirty="0" smtClean="0"/>
              <a:t>weighted by frequency, so that random selection still favors the more likely event</a:t>
            </a:r>
          </a:p>
          <a:p>
            <a:r>
              <a:rPr lang="en-US" sz="2400" dirty="0" smtClean="0"/>
              <a:t>Bayesian Network would be a </a:t>
            </a:r>
            <a:r>
              <a:rPr lang="en-US" sz="2400" dirty="0"/>
              <a:t>factorization of some joint probability </a:t>
            </a:r>
            <a:r>
              <a:rPr lang="en-US" sz="2400" dirty="0" smtClean="0"/>
              <a:t>distribution (see pic)</a:t>
            </a:r>
          </a:p>
          <a:p>
            <a:r>
              <a:rPr lang="en-US" sz="2400" dirty="0" smtClean="0"/>
              <a:t>Would be represented as a directed, acyclic graph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3" y="3195647"/>
            <a:ext cx="4957762" cy="289998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3590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7010400" cy="56551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Beginning of December &amp; classes were wrapping up</a:t>
            </a:r>
          </a:p>
          <a:p>
            <a:r>
              <a:rPr lang="en-US" sz="2800" dirty="0" smtClean="0"/>
              <a:t>Itching to start another project</a:t>
            </a:r>
            <a:endParaRPr lang="en-US" sz="2400" dirty="0" smtClean="0"/>
          </a:p>
          <a:p>
            <a:pPr marL="832104" lvl="1"/>
            <a:r>
              <a:rPr lang="en-US" sz="2400" dirty="0" smtClean="0"/>
              <a:t>Drew inspiration from a notoriously erratic tweeter – thought computer-generated sentences could sound the same</a:t>
            </a:r>
          </a:p>
          <a:p>
            <a:pPr marL="832104" lvl="1"/>
            <a:r>
              <a:rPr lang="en-US" sz="2400" dirty="0"/>
              <a:t>Artificial Intelligence class previously had us make a </a:t>
            </a:r>
            <a:r>
              <a:rPr lang="en-US" sz="2400" dirty="0" smtClean="0"/>
              <a:t>chat bot </a:t>
            </a:r>
            <a:r>
              <a:rPr lang="en-US" sz="2400" dirty="0"/>
              <a:t>– it used Markov Chains, though they didn’t tell us that</a:t>
            </a:r>
            <a:endParaRPr lang="en-US" sz="2400" dirty="0" smtClean="0"/>
          </a:p>
          <a:p>
            <a:pPr marL="832104" lvl="1"/>
            <a:r>
              <a:rPr lang="en-US" sz="2400" dirty="0" smtClean="0"/>
              <a:t>I had experience with the </a:t>
            </a:r>
            <a:r>
              <a:rPr lang="en-US" sz="2400" i="1" dirty="0" err="1" smtClean="0"/>
              <a:t>Tweepy</a:t>
            </a:r>
            <a:r>
              <a:rPr lang="en-US" sz="2400" dirty="0" smtClean="0"/>
              <a:t> from a previous project: </a:t>
            </a:r>
            <a:r>
              <a:rPr lang="en-US" sz="2400" dirty="0" smtClean="0">
                <a:hlinkClick r:id="rId2"/>
              </a:rPr>
              <a:t>@theDNABot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97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3833906" cy="4952492"/>
          </a:xfrm>
        </p:spPr>
        <p:txBody>
          <a:bodyPr/>
          <a:lstStyle/>
          <a:p>
            <a:r>
              <a:rPr lang="en-US" dirty="0" smtClean="0"/>
              <a:t>Previous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Combined interest in </a:t>
            </a:r>
            <a:r>
              <a:rPr lang="en-US" sz="2800" i="1" dirty="0" smtClean="0"/>
              <a:t>Genomics</a:t>
            </a:r>
            <a:r>
              <a:rPr lang="en-US" sz="2800" dirty="0" smtClean="0"/>
              <a:t> with </a:t>
            </a:r>
            <a:r>
              <a:rPr lang="en-US" sz="2800" i="1" dirty="0" smtClean="0"/>
              <a:t>Computer Science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Was in the middle of </a:t>
            </a:r>
            <a:r>
              <a:rPr lang="en-US" sz="2800" i="1" dirty="0" err="1" smtClean="0"/>
              <a:t>Biochem</a:t>
            </a:r>
            <a:r>
              <a:rPr lang="en-US" sz="2800" i="1" dirty="0" smtClean="0"/>
              <a:t> 501</a:t>
            </a:r>
            <a:r>
              <a:rPr lang="en-US" sz="2800" dirty="0" smtClean="0"/>
              <a:t> and learned that the 20 amino acids had 1-letter abbreviations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Twitter bot that utilized </a:t>
            </a:r>
            <a:r>
              <a:rPr lang="en-US" sz="2800" b="1" i="1" dirty="0" smtClean="0"/>
              <a:t>R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Python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Brief Explanation</a:t>
            </a:r>
            <a:r>
              <a:rPr lang="en-US" sz="2400" dirty="0" smtClean="0"/>
              <a:t>: </a:t>
            </a:r>
            <a:r>
              <a:rPr lang="en-US" sz="2400" u="sng" dirty="0" smtClean="0"/>
              <a:t>amino </a:t>
            </a:r>
            <a:r>
              <a:rPr lang="en-US" sz="2400" u="sng" dirty="0"/>
              <a:t>acids -&gt; RNA -&gt; </a:t>
            </a:r>
            <a:r>
              <a:rPr lang="en-US" sz="2400" u="sng" dirty="0" smtClean="0"/>
              <a:t>DNA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Convert words into amino acid sequences (minus a few letters)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Convert the amino acids into a sequence of RNA bases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Convert RNA sequence into the DNA segment it would have originated from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8" y="2299160"/>
            <a:ext cx="4906242" cy="363931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04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3571875" cy="4952492"/>
          </a:xfrm>
        </p:spPr>
        <p:txBody>
          <a:bodyPr/>
          <a:lstStyle/>
          <a:p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559678"/>
            <a:ext cx="7415213" cy="565515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December 6</a:t>
            </a:r>
            <a:r>
              <a:rPr lang="en-US" b="1" baseline="30000" dirty="0" smtClean="0"/>
              <a:t>th</a:t>
            </a:r>
            <a:r>
              <a:rPr lang="en-US" b="1" dirty="0" smtClean="0"/>
              <a:t> –</a:t>
            </a:r>
            <a:r>
              <a:rPr lang="en-US" dirty="0" smtClean="0"/>
              <a:t>  </a:t>
            </a:r>
            <a:r>
              <a:rPr lang="en-US" u="sng" dirty="0" smtClean="0"/>
              <a:t>Got idea</a:t>
            </a:r>
            <a:r>
              <a:rPr lang="en-US" dirty="0" smtClean="0"/>
              <a:t>, but had midterms</a:t>
            </a:r>
            <a:endParaRPr lang="en-US" dirty="0"/>
          </a:p>
          <a:p>
            <a:r>
              <a:rPr lang="en-US" b="1" dirty="0" smtClean="0"/>
              <a:t>December 14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</a:t>
            </a:r>
            <a:r>
              <a:rPr lang="en-US" u="sng" dirty="0" smtClean="0"/>
              <a:t>Acquired the corpus</a:t>
            </a:r>
            <a:r>
              <a:rPr lang="en-US" dirty="0" smtClean="0"/>
              <a:t>:  </a:t>
            </a:r>
            <a:r>
              <a:rPr lang="en-US" dirty="0" smtClean="0">
                <a:hlinkClick r:id="rId2"/>
              </a:rPr>
              <a:t>bpb27</a:t>
            </a:r>
            <a:r>
              <a:rPr lang="en-US" dirty="0" smtClean="0"/>
              <a:t> had used his code to compile a </a:t>
            </a:r>
            <a:r>
              <a:rPr lang="en-US" dirty="0"/>
              <a:t>collection of </a:t>
            </a:r>
            <a:r>
              <a:rPr lang="en-US" dirty="0" smtClean="0"/>
              <a:t>all tweets made by my project’s inspiration. Also my birthday 🎉</a:t>
            </a:r>
          </a:p>
          <a:p>
            <a:pPr marL="832104" lvl="1"/>
            <a:r>
              <a:rPr lang="en-US" dirty="0" smtClean="0"/>
              <a:t>included all meta-data, like favorites and time made</a:t>
            </a:r>
          </a:p>
          <a:p>
            <a:pPr marL="832104" lvl="1"/>
            <a:r>
              <a:rPr lang="en-US" dirty="0" smtClean="0"/>
              <a:t>grabbed only text, although considered adding weights based on number of replies (good indicator of controversiality)</a:t>
            </a:r>
            <a:endParaRPr lang="en-US" dirty="0"/>
          </a:p>
          <a:p>
            <a:r>
              <a:rPr lang="en-US" b="1" dirty="0" smtClean="0"/>
              <a:t>December 16</a:t>
            </a:r>
            <a:r>
              <a:rPr lang="en-US" b="1" baseline="30000" dirty="0" smtClean="0"/>
              <a:t>th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u="sng" dirty="0" smtClean="0"/>
              <a:t>Wrote tokenizer to digest corpus</a:t>
            </a:r>
          </a:p>
          <a:p>
            <a:pPr lvl="1"/>
            <a:r>
              <a:rPr lang="en-US" dirty="0" smtClean="0"/>
              <a:t>I love regular expressions</a:t>
            </a:r>
          </a:p>
          <a:p>
            <a:r>
              <a:rPr lang="en-US" b="1" dirty="0" smtClean="0"/>
              <a:t>December 17</a:t>
            </a:r>
            <a:r>
              <a:rPr lang="en-US" b="1" baseline="30000" dirty="0" smtClean="0"/>
              <a:t>th</a:t>
            </a:r>
            <a:r>
              <a:rPr lang="en-US" b="1" dirty="0" smtClean="0"/>
              <a:t>-18</a:t>
            </a:r>
            <a:r>
              <a:rPr lang="en-US" b="1" baseline="30000" dirty="0" smtClean="0"/>
              <a:t>th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u="sng" dirty="0" smtClean="0"/>
              <a:t>Implementing Chaining</a:t>
            </a:r>
          </a:p>
          <a:p>
            <a:pPr marL="832104" lvl="1"/>
            <a:r>
              <a:rPr lang="en-US" dirty="0" smtClean="0"/>
              <a:t>Initially only was doing 3-word chains</a:t>
            </a:r>
          </a:p>
          <a:p>
            <a:pPr marL="832104" lvl="1"/>
            <a:r>
              <a:rPr lang="en-US" dirty="0" smtClean="0"/>
              <a:t>2 days later, made extensible to any number</a:t>
            </a:r>
          </a:p>
          <a:p>
            <a:r>
              <a:rPr lang="en-US" b="1" dirty="0" smtClean="0"/>
              <a:t>December 19</a:t>
            </a:r>
            <a:r>
              <a:rPr lang="en-US" b="1" baseline="30000" dirty="0" smtClean="0"/>
              <a:t>th</a:t>
            </a:r>
            <a:r>
              <a:rPr lang="en-US" b="1" dirty="0" smtClean="0"/>
              <a:t> –</a:t>
            </a:r>
            <a:r>
              <a:rPr lang="en-US" dirty="0" smtClean="0"/>
              <a:t> </a:t>
            </a:r>
            <a:r>
              <a:rPr lang="en-US" u="sng" dirty="0" smtClean="0"/>
              <a:t>Bot had it’s first, non-</a:t>
            </a:r>
            <a:r>
              <a:rPr lang="en-US" u="sng" dirty="0" err="1" smtClean="0"/>
              <a:t>sensical</a:t>
            </a:r>
            <a:r>
              <a:rPr lang="en-US" u="sng" dirty="0" smtClean="0"/>
              <a:t> words</a:t>
            </a:r>
          </a:p>
          <a:p>
            <a:r>
              <a:rPr lang="en-US" b="1" dirty="0" smtClean="0"/>
              <a:t>December 20</a:t>
            </a:r>
            <a:r>
              <a:rPr lang="en-US" b="1" baseline="30000" dirty="0" smtClean="0"/>
              <a:t>th</a:t>
            </a:r>
            <a:r>
              <a:rPr lang="en-US" b="1" dirty="0" smtClean="0"/>
              <a:t> – </a:t>
            </a:r>
            <a:r>
              <a:rPr lang="en-US" u="sng" dirty="0" smtClean="0"/>
              <a:t>Added ability to scrape any user (borrowed &amp; modified code)</a:t>
            </a:r>
          </a:p>
          <a:p>
            <a:r>
              <a:rPr lang="en-US" b="1" dirty="0" smtClean="0"/>
              <a:t>December 21</a:t>
            </a:r>
            <a:r>
              <a:rPr lang="en-US" b="1" baseline="30000" dirty="0" smtClean="0"/>
              <a:t>st</a:t>
            </a:r>
            <a:r>
              <a:rPr lang="en-US" b="1" dirty="0" smtClean="0"/>
              <a:t> – </a:t>
            </a:r>
            <a:r>
              <a:rPr lang="en-US" u="sng" dirty="0" smtClean="0"/>
              <a:t>Bot could now form </a:t>
            </a:r>
            <a:r>
              <a:rPr lang="en-US" u="sng" dirty="0" err="1" smtClean="0"/>
              <a:t>sensical</a:t>
            </a:r>
            <a:r>
              <a:rPr lang="en-US" u="sng" dirty="0" smtClean="0"/>
              <a:t> (but incoherent) sentences</a:t>
            </a:r>
          </a:p>
          <a:p>
            <a:pPr marL="0" indent="0">
              <a:buNone/>
            </a:pPr>
            <a:r>
              <a:rPr lang="en-US" b="1" i="1" dirty="0" smtClean="0"/>
              <a:t>Since then: </a:t>
            </a:r>
            <a:r>
              <a:rPr lang="en-US" dirty="0" smtClean="0"/>
              <a:t>Adding color coding and dialogue + improving adding customizability for different users and improved quality of code (had been hackathon quality)</a:t>
            </a:r>
            <a:endParaRPr lang="en-US" b="1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Utilize</a:t>
            </a:r>
            <a:r>
              <a:rPr lang="en-US" sz="2800" i="1" dirty="0" smtClean="0"/>
              <a:t> </a:t>
            </a:r>
            <a:r>
              <a:rPr lang="en-US" sz="2800" i="1" u="sng" dirty="0" smtClean="0"/>
              <a:t>n</a:t>
            </a:r>
            <a:r>
              <a:rPr lang="en-US" sz="2800" u="sng" dirty="0" smtClean="0"/>
              <a:t>-gram language models/</a:t>
            </a:r>
            <a:r>
              <a:rPr lang="en-US" sz="2800" u="sng" dirty="0"/>
              <a:t>M</a:t>
            </a:r>
            <a:r>
              <a:rPr lang="en-US" sz="2800" u="sng" dirty="0" smtClean="0"/>
              <a:t>arkov chains </a:t>
            </a:r>
            <a:r>
              <a:rPr lang="en-US" sz="2800" dirty="0" smtClean="0"/>
              <a:t>to create tweets</a:t>
            </a:r>
          </a:p>
          <a:p>
            <a:r>
              <a:rPr lang="en-US" sz="2800" dirty="0" smtClean="0"/>
              <a:t>Utilize Twitter’s API (</a:t>
            </a:r>
            <a:r>
              <a:rPr lang="en-US" sz="2800" i="1" u="sng" dirty="0" err="1" smtClean="0"/>
              <a:t>Tweepy</a:t>
            </a:r>
            <a:r>
              <a:rPr lang="en-US" sz="2800" dirty="0" smtClean="0"/>
              <a:t>) to tweet and potentially interact with other users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982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491288" cy="5655156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Python</a:t>
            </a:r>
            <a:endParaRPr lang="en-US" sz="3600" i="1" dirty="0"/>
          </a:p>
          <a:p>
            <a:r>
              <a:rPr lang="en-US" sz="3600" i="1" dirty="0" err="1" smtClean="0"/>
              <a:t>Tweepy</a:t>
            </a:r>
            <a:r>
              <a:rPr lang="en-US" sz="3600" dirty="0" smtClean="0"/>
              <a:t> – Twitter’s API</a:t>
            </a:r>
          </a:p>
          <a:p>
            <a:r>
              <a:rPr lang="en-US" sz="3600" i="1" dirty="0" smtClean="0"/>
              <a:t>Selenium </a:t>
            </a:r>
            <a:r>
              <a:rPr lang="en-US" sz="3600" dirty="0" smtClean="0"/>
              <a:t>– Python module used to scrape using web driver</a:t>
            </a:r>
          </a:p>
          <a:p>
            <a:r>
              <a:rPr lang="en-US" sz="3600" i="1" dirty="0" smtClean="0"/>
              <a:t>n</a:t>
            </a:r>
            <a:r>
              <a:rPr lang="en-US" sz="3600" dirty="0" smtClean="0"/>
              <a:t>-gram language models</a:t>
            </a:r>
            <a:endParaRPr lang="en-US" sz="3600" i="1" dirty="0" smtClean="0"/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45" y="3730726"/>
            <a:ext cx="2151061" cy="2151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6" y="1971505"/>
            <a:ext cx="2128837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09" y="559678"/>
            <a:ext cx="3833906" cy="4952492"/>
          </a:xfrm>
        </p:spPr>
        <p:txBody>
          <a:bodyPr/>
          <a:lstStyle/>
          <a:p>
            <a:pPr algn="ctr"/>
            <a:r>
              <a:rPr lang="en-US" dirty="0" smtClean="0"/>
              <a:t>Overall</a:t>
            </a:r>
            <a:br>
              <a:rPr lang="en-US" dirty="0" smtClean="0"/>
            </a:br>
            <a:r>
              <a:rPr lang="en-US" dirty="0" smtClean="0"/>
              <a:t>Bot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815" y="559678"/>
            <a:ext cx="7866185" cy="5655156"/>
          </a:xfrm>
        </p:spPr>
        <p:txBody>
          <a:bodyPr>
            <a:noAutofit/>
          </a:bodyPr>
          <a:lstStyle/>
          <a:p>
            <a:r>
              <a:rPr lang="en-US" sz="2600" dirty="0" smtClean="0"/>
              <a:t>Receive username</a:t>
            </a:r>
          </a:p>
          <a:p>
            <a:r>
              <a:rPr lang="en-US" sz="2600" i="1" dirty="0" smtClean="0"/>
              <a:t>Scrape</a:t>
            </a:r>
            <a:r>
              <a:rPr lang="en-US" sz="2600" dirty="0" smtClean="0"/>
              <a:t> their timeline for tweets</a:t>
            </a:r>
          </a:p>
          <a:p>
            <a:r>
              <a:rPr lang="en-US" sz="2600" i="1" dirty="0" smtClean="0"/>
              <a:t>Tokenize </a:t>
            </a:r>
            <a:r>
              <a:rPr lang="en-US" sz="2600" dirty="0" smtClean="0"/>
              <a:t>into </a:t>
            </a:r>
            <a:r>
              <a:rPr lang="en-US" sz="2600" i="1" dirty="0" smtClean="0"/>
              <a:t>Corpus</a:t>
            </a:r>
          </a:p>
          <a:p>
            <a:r>
              <a:rPr lang="en-US" sz="2600" dirty="0"/>
              <a:t>N</a:t>
            </a:r>
            <a:r>
              <a:rPr lang="en-US" sz="2600" dirty="0" smtClean="0"/>
              <a:t>ote </a:t>
            </a:r>
            <a:r>
              <a:rPr lang="en-US" sz="2600" i="1" dirty="0" smtClean="0"/>
              <a:t>frequency</a:t>
            </a:r>
            <a:r>
              <a:rPr lang="en-US" sz="2600" dirty="0" smtClean="0"/>
              <a:t> of word use – create a </a:t>
            </a:r>
            <a:r>
              <a:rPr lang="en-US" sz="2600" i="1" dirty="0" smtClean="0"/>
              <a:t>dictionary</a:t>
            </a:r>
          </a:p>
          <a:p>
            <a:r>
              <a:rPr lang="en-US" sz="2600" dirty="0" smtClean="0"/>
              <a:t>Choose min. freq. -&gt; threshold </a:t>
            </a:r>
            <a:r>
              <a:rPr lang="en-US" sz="2600" i="1" dirty="0" smtClean="0"/>
              <a:t>dictionary</a:t>
            </a:r>
            <a:r>
              <a:rPr lang="en-US" sz="2600" dirty="0" smtClean="0"/>
              <a:t> -&gt; </a:t>
            </a:r>
            <a:r>
              <a:rPr lang="en-US" sz="2600" i="1" dirty="0"/>
              <a:t>v</a:t>
            </a:r>
            <a:r>
              <a:rPr lang="en-US" sz="2600" i="1" dirty="0" smtClean="0"/>
              <a:t>ocabulary</a:t>
            </a:r>
          </a:p>
          <a:p>
            <a:r>
              <a:rPr lang="en-US" sz="2600" dirty="0" smtClean="0"/>
              <a:t>Regenerate </a:t>
            </a:r>
            <a:r>
              <a:rPr lang="en-US" sz="2600" i="1" dirty="0" smtClean="0"/>
              <a:t>corpus</a:t>
            </a:r>
            <a:r>
              <a:rPr lang="en-US" sz="2600" dirty="0" smtClean="0"/>
              <a:t> with only words from </a:t>
            </a:r>
            <a:r>
              <a:rPr lang="en-US" sz="2600" i="1" dirty="0" smtClean="0"/>
              <a:t>vocabulary</a:t>
            </a:r>
          </a:p>
          <a:p>
            <a:r>
              <a:rPr lang="en-US" sz="2600" dirty="0" smtClean="0"/>
              <a:t>Set arbitrary number </a:t>
            </a:r>
            <a:r>
              <a:rPr lang="en-US" sz="2600" i="1" dirty="0" smtClean="0"/>
              <a:t>n </a:t>
            </a:r>
            <a:r>
              <a:rPr lang="en-US" sz="2600" dirty="0" smtClean="0"/>
              <a:t>as a limit for words in a </a:t>
            </a:r>
            <a:r>
              <a:rPr lang="en-US" sz="2600" i="1" dirty="0" smtClean="0"/>
              <a:t>chain</a:t>
            </a:r>
          </a:p>
          <a:p>
            <a:r>
              <a:rPr lang="en-US" sz="2600" dirty="0" smtClean="0"/>
              <a:t>Analyze </a:t>
            </a:r>
            <a:r>
              <a:rPr lang="en-US" sz="2600" i="1" dirty="0" smtClean="0"/>
              <a:t>corpus</a:t>
            </a:r>
            <a:r>
              <a:rPr lang="en-US" sz="2600" dirty="0"/>
              <a:t> </a:t>
            </a:r>
            <a:r>
              <a:rPr lang="en-US" sz="2600" dirty="0" smtClean="0"/>
              <a:t>- note all permutations of n-words</a:t>
            </a:r>
            <a:endParaRPr lang="en-US" sz="2600" i="1" dirty="0" smtClean="0"/>
          </a:p>
          <a:p>
            <a:r>
              <a:rPr lang="en-US" sz="2600" dirty="0" smtClean="0"/>
              <a:t>Stochastically generate word sequences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1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359229"/>
            <a:ext cx="6738257" cy="5864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Tokenize using Regular Expressions</a:t>
            </a:r>
          </a:p>
          <a:p>
            <a:r>
              <a:rPr lang="en-US" sz="3200" dirty="0" smtClean="0"/>
              <a:t>Clean up confounding elements </a:t>
            </a:r>
          </a:p>
          <a:p>
            <a:pPr marL="832104" lvl="1"/>
            <a:r>
              <a:rPr lang="en-US" sz="2800" dirty="0" smtClean="0"/>
              <a:t>links, emoji, numeric commas, hyphens, parentheses</a:t>
            </a:r>
          </a:p>
          <a:p>
            <a:r>
              <a:rPr lang="en-US" sz="3200" dirty="0" smtClean="0"/>
              <a:t>Punctuate, if needed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29" y="3584792"/>
            <a:ext cx="9834221" cy="2639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6029" y="32154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5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69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Corpus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656614" cy="565515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Readable Corpus vs. the Corpus file</a:t>
            </a:r>
          </a:p>
          <a:p>
            <a:r>
              <a:rPr lang="en-US" sz="3200" dirty="0" smtClean="0"/>
              <a:t>Previously we generated </a:t>
            </a:r>
            <a:r>
              <a:rPr lang="en-US" sz="3200" i="1" dirty="0" smtClean="0"/>
              <a:t>vocabulary</a:t>
            </a:r>
          </a:p>
          <a:p>
            <a:r>
              <a:rPr lang="en-US" sz="3200" b="1" i="1" dirty="0" err="1" smtClean="0"/>
              <a:t>readable_corpus</a:t>
            </a:r>
            <a:r>
              <a:rPr lang="en-US" sz="3200" i="1" dirty="0" smtClean="0"/>
              <a:t>: </a:t>
            </a:r>
            <a:r>
              <a:rPr lang="en-US" sz="3200" dirty="0" smtClean="0"/>
              <a:t>aggregate of all their tokenized tweets</a:t>
            </a:r>
          </a:p>
          <a:p>
            <a:r>
              <a:rPr lang="en-US" sz="3200" b="1" i="1" dirty="0" err="1" smtClean="0"/>
              <a:t>user_corpus</a:t>
            </a:r>
            <a:r>
              <a:rPr lang="en-US" sz="3200" i="1" dirty="0" smtClean="0"/>
              <a:t> </a:t>
            </a:r>
            <a:r>
              <a:rPr lang="en-US" sz="3200" u="sng" dirty="0" smtClean="0"/>
              <a:t>is</a:t>
            </a:r>
            <a:r>
              <a:rPr lang="en-US" sz="3200" dirty="0" smtClean="0"/>
              <a:t> the readable corpus, but each word swapped out for its index in the </a:t>
            </a:r>
            <a:r>
              <a:rPr lang="en-US" sz="3200" i="1" dirty="0" smtClean="0"/>
              <a:t>vocabulary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2216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569066"/>
            <a:ext cx="4881656" cy="4952492"/>
          </a:xfrm>
        </p:spPr>
        <p:txBody>
          <a:bodyPr/>
          <a:lstStyle/>
          <a:p>
            <a:pPr algn="ctr"/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315" y="601422"/>
            <a:ext cx="7010400" cy="5655156"/>
          </a:xfrm>
        </p:spPr>
        <p:txBody>
          <a:bodyPr>
            <a:noAutofit/>
          </a:bodyPr>
          <a:lstStyle/>
          <a:p>
            <a:r>
              <a:rPr lang="en-US" sz="2800" u="sng" dirty="0" smtClean="0"/>
              <a:t>corpus</a:t>
            </a:r>
            <a:r>
              <a:rPr lang="en-US" sz="2800" dirty="0" smtClean="0"/>
              <a:t> – series of </a:t>
            </a:r>
            <a:r>
              <a:rPr lang="en-US" sz="2800" i="1" dirty="0" smtClean="0"/>
              <a:t>n “</a:t>
            </a:r>
            <a:r>
              <a:rPr lang="en-US" sz="2800" dirty="0" smtClean="0"/>
              <a:t>tokens”</a:t>
            </a:r>
          </a:p>
          <a:p>
            <a:pPr marL="832104" lvl="1"/>
            <a:r>
              <a:rPr lang="en-US" sz="2800" dirty="0" smtClean="0"/>
              <a:t>word: </a:t>
            </a:r>
            <a:r>
              <a:rPr lang="en-US" sz="2800" i="1" dirty="0" smtClean="0"/>
              <a:t>token</a:t>
            </a:r>
            <a:r>
              <a:rPr lang="en-US" sz="2800" dirty="0"/>
              <a:t>;</a:t>
            </a:r>
            <a:r>
              <a:rPr lang="en-US" sz="2800" dirty="0" smtClean="0"/>
              <a:t> unique word: </a:t>
            </a:r>
            <a:r>
              <a:rPr lang="en-US" sz="2800" i="1" dirty="0" smtClean="0"/>
              <a:t>word type</a:t>
            </a:r>
          </a:p>
          <a:p>
            <a:r>
              <a:rPr lang="en-US" sz="2800" u="sng" dirty="0" smtClean="0"/>
              <a:t>vocabulary</a:t>
            </a:r>
            <a:r>
              <a:rPr lang="en-US" sz="2800" dirty="0" smtClean="0"/>
              <a:t>: set of </a:t>
            </a:r>
            <a:r>
              <a:rPr lang="en-US" sz="2800" i="1" dirty="0" smtClean="0"/>
              <a:t>v</a:t>
            </a:r>
            <a:r>
              <a:rPr lang="en-US" sz="2800" dirty="0" smtClean="0"/>
              <a:t> unique word types, </a:t>
            </a:r>
            <a:r>
              <a:rPr lang="en-US" sz="2800" i="1" dirty="0" smtClean="0"/>
              <a:t>w </a:t>
            </a:r>
            <a:r>
              <a:rPr lang="en-US" sz="2800" i="1" baseline="30000" dirty="0" smtClean="0"/>
              <a:t>[1]</a:t>
            </a:r>
            <a:endParaRPr lang="en-US" sz="2800" i="1" dirty="0" smtClean="0"/>
          </a:p>
          <a:p>
            <a:pPr marL="832104" lvl="1"/>
            <a:r>
              <a:rPr lang="en-US" sz="2800" i="1" dirty="0" smtClean="0"/>
              <a:t>i.e. w</a:t>
            </a:r>
            <a:r>
              <a:rPr lang="en-US" sz="2800" baseline="-25000" dirty="0" smtClean="0">
                <a:latin typeface="Al Bayan Plain" charset="-78"/>
                <a:ea typeface="Al Bayan Plain" charset="-78"/>
                <a:cs typeface="Al Bayan Plain" charset="-78"/>
              </a:rPr>
              <a:t>0</a:t>
            </a:r>
            <a:r>
              <a:rPr lang="en-US" sz="2800" dirty="0" smtClean="0"/>
              <a:t>, </a:t>
            </a:r>
            <a:r>
              <a:rPr lang="en-US" sz="2800" i="1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. . . , </a:t>
            </a:r>
            <a:r>
              <a:rPr lang="en-US" sz="2800" i="1" dirty="0"/>
              <a:t>w</a:t>
            </a:r>
            <a:r>
              <a:rPr lang="en-US" sz="2800" baseline="-25000" dirty="0"/>
              <a:t>v−1</a:t>
            </a:r>
            <a:endParaRPr lang="en-US" sz="2800" i="1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b="1" dirty="0" smtClean="0"/>
              <a:t>Unigram Model Generation</a:t>
            </a:r>
          </a:p>
          <a:p>
            <a:pPr marL="832104" lvl="1"/>
            <a:r>
              <a:rPr lang="pl-PL" sz="2800" dirty="0" err="1" smtClean="0"/>
              <a:t>word</a:t>
            </a:r>
            <a:r>
              <a:rPr lang="pl-PL" sz="2800" dirty="0" smtClean="0"/>
              <a:t> </a:t>
            </a:r>
            <a:r>
              <a:rPr lang="pl-PL" sz="2800" dirty="0" err="1" smtClean="0"/>
              <a:t>count</a:t>
            </a:r>
            <a:r>
              <a:rPr lang="pl-PL" sz="2800" dirty="0" smtClean="0"/>
              <a:t> as </a:t>
            </a:r>
            <a:r>
              <a:rPr lang="pl-PL" sz="2800" i="1" dirty="0" smtClean="0"/>
              <a:t>c(w = i)</a:t>
            </a:r>
          </a:p>
          <a:p>
            <a:pPr marL="832104" lvl="1"/>
            <a:r>
              <a:rPr lang="en-US" sz="2800" dirty="0" smtClean="0"/>
              <a:t>Each word has a distinct probability of appearing</a:t>
            </a:r>
            <a:r>
              <a:rPr lang="en-US" sz="2800" baseline="30000" dirty="0" smtClean="0"/>
              <a:t>[2] </a:t>
            </a:r>
            <a:r>
              <a:rPr lang="en-US" sz="2800" dirty="0" smtClean="0"/>
              <a:t>&amp; all together sum to 1</a:t>
            </a:r>
            <a:r>
              <a:rPr lang="en-US" sz="2800" baseline="30000" dirty="0" smtClean="0"/>
              <a:t>[3]</a:t>
            </a:r>
            <a:endParaRPr lang="en-US" sz="2800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0" y="3416300"/>
            <a:ext cx="12700" cy="1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7" y="2708030"/>
            <a:ext cx="4296689" cy="21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569066"/>
            <a:ext cx="3833906" cy="4952492"/>
          </a:xfrm>
        </p:spPr>
        <p:txBody>
          <a:bodyPr/>
          <a:lstStyle/>
          <a:p>
            <a:pPr algn="ctr"/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762750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/>
              <a:t>Multigram</a:t>
            </a:r>
            <a:r>
              <a:rPr lang="en-US" sz="3200" b="1" dirty="0" smtClean="0"/>
              <a:t> Model Generation</a:t>
            </a:r>
          </a:p>
          <a:p>
            <a:r>
              <a:rPr lang="en-US" sz="3200" dirty="0" smtClean="0"/>
              <a:t>Repeat process with permutations of </a:t>
            </a:r>
            <a:r>
              <a:rPr lang="en-US" sz="3200" i="1" dirty="0" smtClean="0"/>
              <a:t>n</a:t>
            </a:r>
            <a:r>
              <a:rPr lang="en-US" sz="3200" dirty="0" smtClean="0"/>
              <a:t>-words instead of word types</a:t>
            </a:r>
          </a:p>
          <a:p>
            <a:r>
              <a:rPr lang="en-US" sz="3200" dirty="0" smtClean="0"/>
              <a:t>User supplies </a:t>
            </a:r>
            <a:r>
              <a:rPr lang="en-US" sz="3200" i="1" dirty="0" smtClean="0"/>
              <a:t>n</a:t>
            </a:r>
            <a:endParaRPr lang="en-US" sz="3200" dirty="0" smtClean="0"/>
          </a:p>
          <a:p>
            <a:r>
              <a:rPr lang="en-US" sz="3200" dirty="0" smtClean="0"/>
              <a:t>Walk through corpus reading each sequence of </a:t>
            </a:r>
            <a:r>
              <a:rPr lang="en-US" sz="3200" i="1" dirty="0" smtClean="0"/>
              <a:t>n-1 </a:t>
            </a:r>
            <a:r>
              <a:rPr lang="en-US" sz="3200" dirty="0" smtClean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77987836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3766</TotalTime>
  <Words>1504</Words>
  <Application>Microsoft Macintosh PowerPoint</Application>
  <PresentationFormat>Widescreen</PresentationFormat>
  <Paragraphs>188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 Bayan Plain</vt:lpstr>
      <vt:lpstr>Arial</vt:lpstr>
      <vt:lpstr>Calibri</vt:lpstr>
      <vt:lpstr>Century Schoolbook</vt:lpstr>
      <vt:lpstr>Corbel</vt:lpstr>
      <vt:lpstr>Wingdings</vt:lpstr>
      <vt:lpstr>Headlines</vt:lpstr>
      <vt:lpstr>markov tweets</vt:lpstr>
      <vt:lpstr>   Goal</vt:lpstr>
      <vt:lpstr>   Approach</vt:lpstr>
      <vt:lpstr>What it uses</vt:lpstr>
      <vt:lpstr>Overall Bot Process</vt:lpstr>
      <vt:lpstr>Tokenizing</vt:lpstr>
      <vt:lpstr>Corpus Construction</vt:lpstr>
      <vt:lpstr>Language Modeling</vt:lpstr>
      <vt:lpstr>Language Modeling</vt:lpstr>
      <vt:lpstr>Language Modeling</vt:lpstr>
      <vt:lpstr>Randomly Sampling the Model</vt:lpstr>
      <vt:lpstr>Randomly Sampling the Model</vt:lpstr>
      <vt:lpstr>Visualizing the Multigram Model</vt:lpstr>
      <vt:lpstr>Twitter’s API</vt:lpstr>
      <vt:lpstr>Data Scraping</vt:lpstr>
      <vt:lpstr>Code Breakdown</vt:lpstr>
      <vt:lpstr>Code Breakdown</vt:lpstr>
      <vt:lpstr>Code Breakdown</vt:lpstr>
      <vt:lpstr>Results</vt:lpstr>
      <vt:lpstr>Questions?</vt:lpstr>
      <vt:lpstr>EXTRA INFO SLIDES</vt:lpstr>
      <vt:lpstr>Quick Note:</vt:lpstr>
      <vt:lpstr>Markov Chains</vt:lpstr>
      <vt:lpstr>PowerPoint Presentation</vt:lpstr>
      <vt:lpstr>Sounds like a Bayesian Network? Almost.</vt:lpstr>
      <vt:lpstr>Conception</vt:lpstr>
      <vt:lpstr>Previous Project</vt:lpstr>
      <vt:lpstr>Project Timeline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tweets</dc:title>
  <dc:creator>wolff.spam96@gmail.com</dc:creator>
  <cp:lastModifiedBy>wolff.spam96@gmail.com</cp:lastModifiedBy>
  <cp:revision>59</cp:revision>
  <dcterms:created xsi:type="dcterms:W3CDTF">2017-12-29T05:26:53Z</dcterms:created>
  <dcterms:modified xsi:type="dcterms:W3CDTF">2018-01-15T08:30:10Z</dcterms:modified>
</cp:coreProperties>
</file>