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76" r:id="rId4"/>
    <p:sldId id="258"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7" r:id="rId19"/>
    <p:sldId id="278" r:id="rId20"/>
    <p:sldId id="279" r:id="rId21"/>
    <p:sldId id="281" r:id="rId22"/>
    <p:sldId id="280"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38" autoAdjust="0"/>
    <p:restoredTop sz="83333" autoAdjust="0"/>
  </p:normalViewPr>
  <p:slideViewPr>
    <p:cSldViewPr snapToGrid="0" showGuides="1">
      <p:cViewPr varScale="1">
        <p:scale>
          <a:sx n="72" d="100"/>
          <a:sy n="72" d="100"/>
        </p:scale>
        <p:origin x="710" y="6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5/18/2018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 of mutation testing I would like to zoom out so we can understand where it fits in an agile software development process.  We are going to start with tests why do you write them?</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second but the way that I use code coverage at my company is not to know what code already has high quality tests but instead as an indicator of what code is not tested.  If I have code that is 80% covered then I know for sure that 20% of the code does not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78282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15</a:t>
            </a:fld>
            <a:endParaRPr lang="en-US"/>
          </a:p>
        </p:txBody>
      </p:sp>
    </p:spTree>
    <p:extLst>
      <p:ext uri="{BB962C8B-B14F-4D97-AF65-F5344CB8AC3E}">
        <p14:creationId xmlns:p14="http://schemas.microsoft.com/office/powerpoint/2010/main" val="4039973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  These are pretty developer centric, what about from a DevOps point of view? What is the value of having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VersionOne the goal of DevOps is to increase collaboration between Development and Operations so that you can benefit from these outcomes.  The general idea is to have the ability to deploy working code to your customers frequently.  How frequently?</a:t>
            </a:r>
          </a:p>
        </p:txBody>
      </p:sp>
      <p:sp>
        <p:nvSpPr>
          <p:cNvPr id="4" name="Slide Number Placeholder 3"/>
          <p:cNvSpPr>
            <a:spLocks noGrp="1"/>
          </p:cNvSpPr>
          <p:nvPr>
            <p:ph type="sldNum" sz="quarter" idx="10"/>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2892567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your company deploy your code to your customers?  Raise your hand if it is more often than every month.  How about every week?  Every day? Every commit? Which is essentially Continuous Deployment.</a:t>
            </a:r>
          </a:p>
        </p:txBody>
      </p:sp>
      <p:sp>
        <p:nvSpPr>
          <p:cNvPr id="4" name="Slide Number Placeholder 3"/>
          <p:cNvSpPr>
            <a:spLocks noGrp="1"/>
          </p:cNvSpPr>
          <p:nvPr>
            <p:ph type="sldNum" sz="quarter" idx="10"/>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758324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everyone is on the same page with terms, continuous deployment is deploying every commit to your customers.  Normally its to a small percentage of customers at first.  Companies that famously do this are Amazon and Netflix.  Continuous deployment might seem extreme for your company but it’s a worthy goal to aim for even if you only get to continuous delivery.  What tools would you need to do continuous deployment at your company?  There are a lot of things you need to do before a company can implement continuous deployment, source control, build server, infrastructure as code, and test automation.  Today I am going to just focus on test automation and its benefits.</a:t>
            </a:r>
          </a:p>
        </p:txBody>
      </p:sp>
      <p:sp>
        <p:nvSpPr>
          <p:cNvPr id="4" name="Slide Number Placeholder 3"/>
          <p:cNvSpPr>
            <a:spLocks noGrp="1"/>
          </p:cNvSpPr>
          <p:nvPr>
            <p:ph type="sldNum" sz="quarter" idx="10"/>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1817688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back to tests or more specifically automatically sending our code through a rigorous set of automated tests so we can rely less and less on manual testing and be more confident deploying the code to the customer, as long as it passes all of the tests.  As we rely less and less on manual testing this really calls into question the quality of our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1353213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What do you use?  I lot of companies would say code coverage is their metric of test quality.</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23821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2270624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276401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5/18/2018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9">
            <a:extLst/>
          </a:blip>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 id="2147483660" r:id="rId7"/>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1F46-34CC-45DB-B6F8-9E40DC28FA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A54D31-FE0A-441F-B784-A7FF1E68EB44}"/>
              </a:ext>
            </a:extLst>
          </p:cNvPr>
          <p:cNvSpPr>
            <a:spLocks noGrp="1"/>
          </p:cNvSpPr>
          <p:nvPr>
            <p:ph type="body" sz="quarter" idx="1"/>
          </p:nvPr>
        </p:nvSpPr>
        <p:spPr/>
        <p:txBody>
          <a:bodyPr/>
          <a:lstStyle/>
          <a:p>
            <a:endParaRPr lang="en-US"/>
          </a:p>
        </p:txBody>
      </p:sp>
      <p:pic>
        <p:nvPicPr>
          <p:cNvPr id="4" name="Image" descr="Image">
            <a:extLst>
              <a:ext uri="{FF2B5EF4-FFF2-40B4-BE49-F238E27FC236}">
                <a16:creationId xmlns:a16="http://schemas.microsoft.com/office/drawing/2014/main" id="{576091BA-E2A0-1742-B852-E586A00ED9A3}"/>
              </a:ext>
            </a:extLst>
          </p:cNvPr>
          <p:cNvPicPr>
            <a:picLocks noChangeAspect="1"/>
          </p:cNvPicPr>
          <p:nvPr/>
        </p:nvPicPr>
        <p:blipFill>
          <a:blip r:embed="rId2">
            <a:extLst/>
          </a:blip>
          <a:stretch>
            <a:fillRect/>
          </a:stretch>
        </p:blipFill>
        <p:spPr>
          <a:xfrm>
            <a:off x="0" y="0"/>
            <a:ext cx="12192000" cy="6934199"/>
          </a:xfrm>
          <a:prstGeom prst="rect">
            <a:avLst/>
          </a:prstGeom>
          <a:ln w="12700">
            <a:miter lim="400000"/>
          </a:ln>
        </p:spPr>
      </p:pic>
    </p:spTree>
    <p:extLst>
      <p:ext uri="{BB962C8B-B14F-4D97-AF65-F5344CB8AC3E}">
        <p14:creationId xmlns:p14="http://schemas.microsoft.com/office/powerpoint/2010/main" val="119397687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Test Quality </a:t>
            </a:r>
          </a:p>
        </p:txBody>
      </p:sp>
    </p:spTree>
    <p:extLst>
      <p:ext uri="{BB962C8B-B14F-4D97-AF65-F5344CB8AC3E}">
        <p14:creationId xmlns:p14="http://schemas.microsoft.com/office/powerpoint/2010/main" val="39075668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5F050-7BD2-460F-9D11-CAF4194D4559}"/>
              </a:ext>
            </a:extLst>
          </p:cNvPr>
          <p:cNvSpPr>
            <a:spLocks noGrp="1"/>
          </p:cNvSpPr>
          <p:nvPr>
            <p:ph type="title"/>
          </p:nvPr>
        </p:nvSpPr>
        <p:spPr/>
        <p:txBody>
          <a:bodyPr/>
          <a:lstStyle/>
          <a:p>
            <a:pPr algn="ctr"/>
            <a:r>
              <a:rPr lang="en-US" b="1" dirty="0"/>
              <a:t>Code Coverage</a:t>
            </a:r>
          </a:p>
        </p:txBody>
      </p:sp>
    </p:spTree>
    <p:extLst>
      <p:ext uri="{BB962C8B-B14F-4D97-AF65-F5344CB8AC3E}">
        <p14:creationId xmlns:p14="http://schemas.microsoft.com/office/powerpoint/2010/main" val="25186279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2">
            <a:extLst/>
          </a:blip>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27397440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400068926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343737676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p:txBody>
          <a:bodyPr>
            <a:normAutofit fontScale="90000"/>
          </a:bodyPr>
          <a:lstStyle/>
          <a:p>
            <a:pPr algn="ctr"/>
            <a:r>
              <a:rPr lang="en-US" b="1" dirty="0"/>
              <a:t>Does this give you confidence to change your code and deploy it to a customer?</a:t>
            </a:r>
            <a:endParaRPr lang="en-US" dirty="0"/>
          </a:p>
        </p:txBody>
      </p:sp>
    </p:spTree>
    <p:extLst>
      <p:ext uri="{BB962C8B-B14F-4D97-AF65-F5344CB8AC3E}">
        <p14:creationId xmlns:p14="http://schemas.microsoft.com/office/powerpoint/2010/main" val="21494229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extLst/>
          </a:blip>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572727" y="6419181"/>
            <a:ext cx="68329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https://github.com/MatthewYKnowles/who-watches-the-watchmen.git</a:t>
            </a:r>
            <a:endParaRPr kumimoji="0" lang="en-US" sz="18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382270093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205509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238723995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2926265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D16E-9092-7044-80F7-6D9CB8EEB6F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523BE04-4A39-3C4C-BD3B-345F4D2059EB}"/>
              </a:ext>
            </a:extLst>
          </p:cNvPr>
          <p:cNvSpPr>
            <a:spLocks noGrp="1"/>
          </p:cNvSpPr>
          <p:nvPr>
            <p:ph type="body" sz="quarter" idx="1"/>
          </p:nvPr>
        </p:nvSpPr>
        <p:spPr/>
        <p:txBody>
          <a:bodyPr/>
          <a:lstStyle/>
          <a:p>
            <a:endParaRPr lang="en-US"/>
          </a:p>
        </p:txBody>
      </p:sp>
      <p:pic>
        <p:nvPicPr>
          <p:cNvPr id="4" name="AgileDayAtlantaHeader-2017.png" descr="AgileDayAtlantaHeader-2017.png">
            <a:extLst>
              <a:ext uri="{FF2B5EF4-FFF2-40B4-BE49-F238E27FC236}">
                <a16:creationId xmlns:a16="http://schemas.microsoft.com/office/drawing/2014/main" id="{9EBC9FE2-6DF6-E548-9260-8FF74CF16561}"/>
              </a:ext>
            </a:extLst>
          </p:cNvPr>
          <p:cNvPicPr>
            <a:picLocks noChangeAspect="1"/>
          </p:cNvPicPr>
          <p:nvPr/>
        </p:nvPicPr>
        <p:blipFill>
          <a:blip r:embed="rId2">
            <a:extLst/>
          </a:blip>
          <a:stretch>
            <a:fillRect/>
          </a:stretch>
        </p:blipFill>
        <p:spPr>
          <a:xfrm>
            <a:off x="-2834139" y="0"/>
            <a:ext cx="17860276" cy="8081775"/>
          </a:xfrm>
          <a:prstGeom prst="rect">
            <a:avLst/>
          </a:prstGeom>
          <a:ln w="12700">
            <a:miter lim="400000"/>
          </a:ln>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63343853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Visual Mutator</a:t>
            </a:r>
          </a:p>
        </p:txBody>
      </p:sp>
    </p:spTree>
    <p:extLst>
      <p:ext uri="{BB962C8B-B14F-4D97-AF65-F5344CB8AC3E}">
        <p14:creationId xmlns:p14="http://schemas.microsoft.com/office/powerpoint/2010/main" val="83457681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238621" y="5277936"/>
            <a:ext cx="6302858"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611519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34244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a:t>
            </a:r>
            <a:r>
              <a:rPr kumimoji="0" lang="en-US" sz="3200" b="0" i="0" u="none" strike="noStrike" cap="none" spc="0" normalizeH="0" baseline="0" dirty="0" err="1">
                <a:ln>
                  <a:noFill/>
                </a:ln>
                <a:solidFill>
                  <a:schemeClr val="bg1"/>
                </a:solidFill>
                <a:effectLst/>
                <a:uFillTx/>
                <a:latin typeface="+mn-lt"/>
                <a:ea typeface="+mn-ea"/>
                <a:cs typeface="+mn-cs"/>
                <a:sym typeface="Calibri"/>
              </a:rPr>
              <a:t>MatthewYKnowles</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Matthew.Knowles@GreaterSum.com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 </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0960512" cy="1325563"/>
          </a:xfrm>
        </p:spPr>
        <p:txBody>
          <a:bodyPr>
            <a:noAutofit/>
          </a:bodyPr>
          <a:lstStyle/>
          <a:p>
            <a:r>
              <a:rPr lang="en-US" sz="5400" b="1" dirty="0"/>
              <a:t>DevOps Outcomes</a:t>
            </a:r>
            <a:r>
              <a:rPr lang="en-US" sz="100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Improve deployment frequency</a:t>
            </a:r>
          </a:p>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Achieve faster time to market</a:t>
            </a:r>
          </a:p>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Lower failure rate of new releases</a:t>
            </a:r>
          </a:p>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Shorten lead time between fixes</a:t>
            </a:r>
          </a:p>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Improve mean time to recovery</a:t>
            </a:r>
          </a:p>
        </p:txBody>
      </p:sp>
      <p:sp>
        <p:nvSpPr>
          <p:cNvPr id="2" name="TextBox 1">
            <a:extLst>
              <a:ext uri="{FF2B5EF4-FFF2-40B4-BE49-F238E27FC236}">
                <a16:creationId xmlns:a16="http://schemas.microsoft.com/office/drawing/2014/main" id="{BF88A475-44C5-4543-A2BA-8D88FF00D67A}"/>
              </a:ext>
            </a:extLst>
          </p:cNvPr>
          <p:cNvSpPr txBox="1"/>
          <p:nvPr/>
        </p:nvSpPr>
        <p:spPr>
          <a:xfrm>
            <a:off x="7746519" y="6026989"/>
            <a:ext cx="2760455"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b="1" dirty="0">
                <a:solidFill>
                  <a:schemeClr val="bg1"/>
                </a:solidFill>
                <a:latin typeface="Arial"/>
                <a:ea typeface="Arial"/>
                <a:cs typeface="Arial"/>
                <a:sym typeface="Arial"/>
              </a:rPr>
              <a:t>-VersionOne</a:t>
            </a:r>
            <a:endParaRPr kumimoji="0" lang="en-US" sz="3200" b="1"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424578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EFE0FD-B772-4529-A06A-7677E207F0E8}"/>
              </a:ext>
            </a:extLst>
          </p:cNvPr>
          <p:cNvSpPr>
            <a:spLocks noGrp="1"/>
          </p:cNvSpPr>
          <p:nvPr>
            <p:ph type="title"/>
          </p:nvPr>
        </p:nvSpPr>
        <p:spPr/>
        <p:txBody>
          <a:bodyPr>
            <a:normAutofit fontScale="90000"/>
          </a:bodyPr>
          <a:lstStyle/>
          <a:p>
            <a:pPr algn="ctr"/>
            <a:r>
              <a:rPr lang="en-US" b="1" dirty="0"/>
              <a:t>How frequently do you deploy to your customers?</a:t>
            </a:r>
            <a:endParaRPr lang="en-US" dirty="0"/>
          </a:p>
        </p:txBody>
      </p:sp>
    </p:spTree>
    <p:extLst>
      <p:ext uri="{BB962C8B-B14F-4D97-AF65-F5344CB8AC3E}">
        <p14:creationId xmlns:p14="http://schemas.microsoft.com/office/powerpoint/2010/main" val="42120748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587-9472-BD49-AC88-CD7CB3E7F758}"/>
              </a:ext>
            </a:extLst>
          </p:cNvPr>
          <p:cNvSpPr>
            <a:spLocks noGrp="1"/>
          </p:cNvSpPr>
          <p:nvPr>
            <p:ph type="title"/>
          </p:nvPr>
        </p:nvSpPr>
        <p:spPr/>
        <p:txBody>
          <a:bodyPr>
            <a:normAutofit fontScale="90000"/>
          </a:bodyPr>
          <a:lstStyle/>
          <a:p>
            <a:pPr algn="ctr"/>
            <a:r>
              <a:rPr lang="en-US" b="1" dirty="0"/>
              <a:t>What would make you comfortable with Continuous Deployment?</a:t>
            </a:r>
          </a:p>
        </p:txBody>
      </p:sp>
    </p:spTree>
    <p:extLst>
      <p:ext uri="{BB962C8B-B14F-4D97-AF65-F5344CB8AC3E}">
        <p14:creationId xmlns:p14="http://schemas.microsoft.com/office/powerpoint/2010/main" val="37718310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84D3-D813-2443-BAB7-7EF03A324020}"/>
              </a:ext>
            </a:extLst>
          </p:cNvPr>
          <p:cNvSpPr>
            <a:spLocks noGrp="1"/>
          </p:cNvSpPr>
          <p:nvPr>
            <p:ph type="title"/>
          </p:nvPr>
        </p:nvSpPr>
        <p:spPr/>
        <p:txBody>
          <a:bodyPr/>
          <a:lstStyle/>
          <a:p>
            <a:pPr algn="ctr"/>
            <a:r>
              <a:rPr lang="en-US" b="1" dirty="0"/>
              <a:t>Test Automation</a:t>
            </a:r>
          </a:p>
        </p:txBody>
      </p:sp>
    </p:spTree>
    <p:extLst>
      <p:ext uri="{BB962C8B-B14F-4D97-AF65-F5344CB8AC3E}">
        <p14:creationId xmlns:p14="http://schemas.microsoft.com/office/powerpoint/2010/main" val="121441197"/>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803</TotalTime>
  <Words>832</Words>
  <Application>Microsoft Office PowerPoint</Application>
  <PresentationFormat>Widescreen</PresentationFormat>
  <Paragraphs>72</Paragraphs>
  <Slides>22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Avenir LT Std 35 Light</vt:lpstr>
      <vt:lpstr>Avenir LT Std 55 Roman</vt:lpstr>
      <vt:lpstr>Avenir Roman</vt:lpstr>
      <vt:lpstr>Calibri</vt:lpstr>
      <vt:lpstr>Helvetica Neue</vt:lpstr>
      <vt:lpstr>Times</vt:lpstr>
      <vt:lpstr>GreaterSum</vt:lpstr>
      <vt:lpstr>PowerPoint Presentation</vt:lpstr>
      <vt:lpstr>PowerPoint Presentation</vt:lpstr>
      <vt:lpstr>PowerPoint Presentation</vt:lpstr>
      <vt:lpstr>Tests</vt:lpstr>
      <vt:lpstr>Why Write Tests? </vt:lpstr>
      <vt:lpstr>DevOps Outcomes </vt:lpstr>
      <vt:lpstr>How frequently do you deploy to your customers?</vt:lpstr>
      <vt:lpstr>What would make you comfortable with Continuous Deployment?</vt:lpstr>
      <vt:lpstr>Test Automation</vt:lpstr>
      <vt:lpstr>Test Quality </vt:lpstr>
      <vt:lpstr>Code Coverage</vt:lpstr>
      <vt:lpstr>PowerPoint Presentation</vt:lpstr>
      <vt:lpstr>How is code coverage calculated?</vt:lpstr>
      <vt:lpstr>What does this tell you about the quality of your tests? </vt:lpstr>
      <vt:lpstr>Does this give you confidence to change your code and deploy it to a customer?</vt:lpstr>
      <vt:lpstr>Add functionality to legacy code</vt:lpstr>
      <vt:lpstr>How would you mutate this code? </vt:lpstr>
      <vt:lpstr>Mutation Testing - sounds awesome, why have I never heard of it?</vt:lpstr>
      <vt:lpstr>When to run Mutation Testing</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cp:lastModifiedBy>
  <cp:revision>24</cp:revision>
  <dcterms:created xsi:type="dcterms:W3CDTF">2018-05-09T18:26:04Z</dcterms:created>
  <dcterms:modified xsi:type="dcterms:W3CDTF">2018-05-18T18:03:44Z</dcterms:modified>
</cp:coreProperties>
</file>