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76" r:id="rId2"/>
    <p:sldId id="257" r:id="rId3"/>
    <p:sldId id="258" r:id="rId4"/>
    <p:sldId id="262" r:id="rId5"/>
    <p:sldId id="283" r:id="rId6"/>
    <p:sldId id="285" r:id="rId7"/>
    <p:sldId id="289" r:id="rId8"/>
    <p:sldId id="305" r:id="rId9"/>
    <p:sldId id="286" r:id="rId10"/>
    <p:sldId id="306" r:id="rId11"/>
    <p:sldId id="307" r:id="rId12"/>
    <p:sldId id="281" r:id="rId13"/>
    <p:sldId id="304" r:id="rId14"/>
    <p:sldId id="308" r:id="rId15"/>
    <p:sldId id="309" r:id="rId16"/>
    <p:sldId id="303" r:id="rId17"/>
    <p:sldId id="310" r:id="rId18"/>
    <p:sldId id="311" r:id="rId19"/>
    <p:sldId id="313" r:id="rId20"/>
    <p:sldId id="292" r:id="rId21"/>
    <p:sldId id="312" r:id="rId22"/>
    <p:sldId id="314" r:id="rId23"/>
    <p:sldId id="316" r:id="rId24"/>
    <p:sldId id="315"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76204" autoAdjust="0"/>
  </p:normalViewPr>
  <p:slideViewPr>
    <p:cSldViewPr snapToGrid="0" showGuides="1">
      <p:cViewPr varScale="1">
        <p:scale>
          <a:sx n="71" d="100"/>
          <a:sy n="71" d="100"/>
        </p:scale>
        <p:origin x="51" y="3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9/15/2018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talk a lot today about specific types of tests but lets first start zoomed out and ask why do we write tests?  What reasons do </a:t>
            </a:r>
            <a:r>
              <a:rPr lang="en-US" dirty="0" err="1"/>
              <a:t>y’all</a:t>
            </a:r>
            <a:r>
              <a:rPr lang="en-US" dirty="0"/>
              <a:t> have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Robert Martin’s (one of the main advocates for TDD) three laws of TDD.  These laws create a cadence for first writing a small test, writing just enough code to pass that test and then writing the next failing test</a:t>
            </a:r>
          </a:p>
        </p:txBody>
      </p:sp>
      <p:sp>
        <p:nvSpPr>
          <p:cNvPr id="4" name="Slide Number Placeholder 3"/>
          <p:cNvSpPr>
            <a:spLocks noGrp="1"/>
          </p:cNvSpPr>
          <p:nvPr>
            <p:ph type="sldNum" sz="quarter" idx="5"/>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413559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integration of my code with framework.  I would like to make sure that when I fill in all the form values on my component that I can correctly gather them up and create a submissions object and send it to my backend. </a:t>
            </a:r>
          </a:p>
        </p:txBody>
      </p:sp>
      <p:sp>
        <p:nvSpPr>
          <p:cNvPr id="4" name="Slide Number Placeholder 3"/>
          <p:cNvSpPr>
            <a:spLocks noGrp="1"/>
          </p:cNvSpPr>
          <p:nvPr>
            <p:ph type="sldNum" sz="quarter" idx="5"/>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115092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language of my pseudo code is now in dev speak</a:t>
            </a:r>
          </a:p>
        </p:txBody>
      </p:sp>
      <p:sp>
        <p:nvSpPr>
          <p:cNvPr id="4" name="Slide Number Placeholder 3"/>
          <p:cNvSpPr>
            <a:spLocks noGrp="1"/>
          </p:cNvSpPr>
          <p:nvPr>
            <p:ph type="sldNum" sz="quarter" idx="5"/>
          </p:nvPr>
        </p:nvSpPr>
        <p:spPr/>
        <p:txBody>
          <a:bodyPr/>
          <a:lstStyle/>
          <a:p>
            <a:fld id="{D06C7275-F3C5-4EE7-8C54-771BE2CF8BB4}" type="slidenum">
              <a:rPr lang="en-US" smtClean="0"/>
              <a:t>15</a:t>
            </a:fld>
            <a:endParaRPr lang="en-US"/>
          </a:p>
        </p:txBody>
      </p:sp>
    </p:spTree>
    <p:extLst>
      <p:ext uri="{BB962C8B-B14F-4D97-AF65-F5344CB8AC3E}">
        <p14:creationId xmlns:p14="http://schemas.microsoft.com/office/powerpoint/2010/main" val="3292334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everything is green you can go back into your code and safely see if you want to change any of the names or the solution you choose to solve the problem initially.</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365205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product side wants</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3814819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20</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only write the code that you need to </a:t>
            </a:r>
            <a:r>
              <a:rPr lang="en-US" dirty="0" err="1"/>
              <a:t>dulfill</a:t>
            </a:r>
            <a:r>
              <a:rPr lang="en-US" dirty="0"/>
              <a:t> </a:t>
            </a:r>
            <a:r>
              <a:rPr lang="en-US" dirty="0" err="1"/>
              <a:t>th</a:t>
            </a:r>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21</a:t>
            </a:fld>
            <a:endParaRPr lang="en-US"/>
          </a:p>
        </p:txBody>
      </p:sp>
    </p:spTree>
    <p:extLst>
      <p:ext uri="{BB962C8B-B14F-4D97-AF65-F5344CB8AC3E}">
        <p14:creationId xmlns:p14="http://schemas.microsoft.com/office/powerpoint/2010/main" val="1583858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23</a:t>
            </a:fld>
            <a:endParaRPr lang="en-US"/>
          </a:p>
        </p:txBody>
      </p:sp>
    </p:spTree>
    <p:extLst>
      <p:ext uri="{BB962C8B-B14F-4D97-AF65-F5344CB8AC3E}">
        <p14:creationId xmlns:p14="http://schemas.microsoft.com/office/powerpoint/2010/main" val="393056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 Driven Development is a methodology that encapsulates a lot but one of the core tenants is having a representative from product, dev, and test get together and come up with acceptance tests that flush out a feature.  Today we are going to start writing our app with a failing acceptance test that when passing signifies that we have implemented the functionality that the product owner requested.</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product side wants</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200083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tests can be written in a different language then your actual code base.  At work we have a selenium test suite written in C# that tests our JavaScript </a:t>
            </a:r>
            <a:r>
              <a:rPr lang="en-US" dirty="0" err="1"/>
              <a:t>FrontEnd</a:t>
            </a:r>
            <a:r>
              <a:rPr lang="en-US" dirty="0"/>
              <a:t> but for this talk I went with Protractor which is built in to every Angular App made with the Angular CLI</a:t>
            </a:r>
          </a:p>
        </p:txBody>
      </p:sp>
      <p:sp>
        <p:nvSpPr>
          <p:cNvPr id="4" name="Slide Number Placeholder 3"/>
          <p:cNvSpPr>
            <a:spLocks noGrp="1"/>
          </p:cNvSpPr>
          <p:nvPr>
            <p:ph type="sldNum" sz="quarter" idx="5"/>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1296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coding is an interesting way to see the code and tests form and the order they come in.  Unfortunately I found that the same could not be said for CSS and HTML.  So I will just be copying over premade CSS and HTML.</a:t>
            </a:r>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409518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with double loop TDD or Acceptance Test Driven development is that we leave the Acceptance or UI test failing for awhile and do small Test Driven Development on smaller bits of logic to drive the code to pass the UI test</a:t>
            </a:r>
          </a:p>
        </p:txBody>
      </p:sp>
      <p:sp>
        <p:nvSpPr>
          <p:cNvPr id="4" name="Slide Number Placeholder 3"/>
          <p:cNvSpPr>
            <a:spLocks noGrp="1"/>
          </p:cNvSpPr>
          <p:nvPr>
            <p:ph type="sldNum" sz="quarter" idx="5"/>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189489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understand about TDD?  Has anyone used it?</a:t>
            </a:r>
          </a:p>
        </p:txBody>
      </p:sp>
      <p:sp>
        <p:nvSpPr>
          <p:cNvPr id="4" name="Slide Number Placeholder 3"/>
          <p:cNvSpPr>
            <a:spLocks noGrp="1"/>
          </p:cNvSpPr>
          <p:nvPr>
            <p:ph type="sldNum" sz="quarter" idx="5"/>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302890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9/15/2018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extLst/>
          </a:blip>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34244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Test Drive an Angular App</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Using UI, Integration, and Unit Tests</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FB11-3010-4D12-BA94-BCF18A0E3340}"/>
              </a:ext>
            </a:extLst>
          </p:cNvPr>
          <p:cNvSpPr>
            <a:spLocks noGrp="1"/>
          </p:cNvSpPr>
          <p:nvPr>
            <p:ph type="title"/>
          </p:nvPr>
        </p:nvSpPr>
        <p:spPr/>
        <p:txBody>
          <a:bodyPr/>
          <a:lstStyle/>
          <a:p>
            <a:r>
              <a:rPr lang="en-US" dirty="0"/>
              <a:t>Lets Create Our App and Write Our First Test</a:t>
            </a:r>
          </a:p>
        </p:txBody>
      </p:sp>
      <p:sp>
        <p:nvSpPr>
          <p:cNvPr id="4" name="Text Placeholder 3">
            <a:extLst>
              <a:ext uri="{FF2B5EF4-FFF2-40B4-BE49-F238E27FC236}">
                <a16:creationId xmlns:a16="http://schemas.microsoft.com/office/drawing/2014/main" id="{73614E5A-5C42-4BF0-8C0A-54BC2EDF8E4D}"/>
              </a:ext>
            </a:extLst>
          </p:cNvPr>
          <p:cNvSpPr>
            <a:spLocks noGrp="1"/>
          </p:cNvSpPr>
          <p:nvPr>
            <p:ph type="body" idx="1"/>
          </p:nvPr>
        </p:nvSpPr>
        <p:spPr/>
        <p:txBody>
          <a:bodyPr/>
          <a:lstStyle/>
          <a:p>
            <a:pPr marL="0" indent="0">
              <a:buNone/>
            </a:pPr>
            <a:r>
              <a:rPr lang="en-US" dirty="0"/>
              <a:t>Tools I will be using</a:t>
            </a:r>
          </a:p>
          <a:p>
            <a:r>
              <a:rPr lang="en-US" dirty="0"/>
              <a:t>WebStorm from JetBrains (sponsor of Code Camp)</a:t>
            </a:r>
          </a:p>
          <a:p>
            <a:r>
              <a:rPr lang="en-US" dirty="0"/>
              <a:t>Angular CLI</a:t>
            </a:r>
          </a:p>
          <a:p>
            <a:r>
              <a:rPr lang="en-US" dirty="0"/>
              <a:t>NodeJS for package management</a:t>
            </a:r>
          </a:p>
          <a:p>
            <a:r>
              <a:rPr lang="en-US" dirty="0"/>
              <a:t>Premade CSS/HTML</a:t>
            </a:r>
          </a:p>
        </p:txBody>
      </p:sp>
    </p:spTree>
    <p:extLst>
      <p:ext uri="{BB962C8B-B14F-4D97-AF65-F5344CB8AC3E}">
        <p14:creationId xmlns:p14="http://schemas.microsoft.com/office/powerpoint/2010/main" val="196090527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5CA4D4-17FD-461C-8347-17CF68164DBD}"/>
              </a:ext>
            </a:extLst>
          </p:cNvPr>
          <p:cNvSpPr>
            <a:spLocks noGrp="1"/>
          </p:cNvSpPr>
          <p:nvPr>
            <p:ph type="title"/>
          </p:nvPr>
        </p:nvSpPr>
        <p:spPr>
          <a:xfrm>
            <a:off x="838200" y="165893"/>
            <a:ext cx="10515600" cy="1325563"/>
          </a:xfrm>
        </p:spPr>
        <p:txBody>
          <a:bodyPr/>
          <a:lstStyle/>
          <a:p>
            <a:pPr algn="ctr"/>
            <a:r>
              <a:rPr lang="en-US" dirty="0"/>
              <a:t>Double Loop TDD</a:t>
            </a:r>
          </a:p>
        </p:txBody>
      </p:sp>
      <p:pic>
        <p:nvPicPr>
          <p:cNvPr id="7" name="Picture 6">
            <a:extLst>
              <a:ext uri="{FF2B5EF4-FFF2-40B4-BE49-F238E27FC236}">
                <a16:creationId xmlns:a16="http://schemas.microsoft.com/office/drawing/2014/main" id="{9368DDFF-D615-488A-B8AA-570B55EB2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797" y="1065679"/>
            <a:ext cx="6564406" cy="4923305"/>
          </a:xfrm>
          <a:prstGeom prst="rect">
            <a:avLst/>
          </a:prstGeom>
        </p:spPr>
      </p:pic>
      <p:sp>
        <p:nvSpPr>
          <p:cNvPr id="8" name="TextBox 7">
            <a:extLst>
              <a:ext uri="{FF2B5EF4-FFF2-40B4-BE49-F238E27FC236}">
                <a16:creationId xmlns:a16="http://schemas.microsoft.com/office/drawing/2014/main" id="{2CDE3923-296F-4866-A7A6-824C4C11F2D2}"/>
              </a:ext>
            </a:extLst>
          </p:cNvPr>
          <p:cNvSpPr txBox="1"/>
          <p:nvPr/>
        </p:nvSpPr>
        <p:spPr>
          <a:xfrm>
            <a:off x="114300" y="6387353"/>
            <a:ext cx="96975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t>https://medium.com/asos-techblog/atdd-acceptance-test-driven-development-at-asos-81577568e4f2</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88382725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7FB2-00D1-432F-8460-1B0259D795D2}"/>
              </a:ext>
            </a:extLst>
          </p:cNvPr>
          <p:cNvSpPr>
            <a:spLocks noGrp="1"/>
          </p:cNvSpPr>
          <p:nvPr>
            <p:ph type="title"/>
          </p:nvPr>
        </p:nvSpPr>
        <p:spPr/>
        <p:txBody>
          <a:bodyPr/>
          <a:lstStyle/>
          <a:p>
            <a:r>
              <a:rPr lang="en-US" dirty="0"/>
              <a:t>What is Test Driven Development (TDD) ?</a:t>
            </a:r>
          </a:p>
        </p:txBody>
      </p:sp>
    </p:spTree>
    <p:extLst>
      <p:ext uri="{BB962C8B-B14F-4D97-AF65-F5344CB8AC3E}">
        <p14:creationId xmlns:p14="http://schemas.microsoft.com/office/powerpoint/2010/main" val="20234882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191AB6-A954-447A-852F-82EEC1DA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547" y="285242"/>
            <a:ext cx="7876905" cy="5913852"/>
          </a:xfrm>
          <a:prstGeom prst="rect">
            <a:avLst/>
          </a:prstGeom>
        </p:spPr>
      </p:pic>
    </p:spTree>
    <p:extLst>
      <p:ext uri="{BB962C8B-B14F-4D97-AF65-F5344CB8AC3E}">
        <p14:creationId xmlns:p14="http://schemas.microsoft.com/office/powerpoint/2010/main" val="12852784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B5E-8851-4E10-8DB6-BBB0054C5016}"/>
              </a:ext>
            </a:extLst>
          </p:cNvPr>
          <p:cNvSpPr>
            <a:spLocks noGrp="1"/>
          </p:cNvSpPr>
          <p:nvPr>
            <p:ph type="title"/>
          </p:nvPr>
        </p:nvSpPr>
        <p:spPr/>
        <p:txBody>
          <a:bodyPr/>
          <a:lstStyle/>
          <a:p>
            <a:r>
              <a:rPr lang="en-US" dirty="0"/>
              <a:t>First Integration or Service Test</a:t>
            </a:r>
          </a:p>
        </p:txBody>
      </p:sp>
    </p:spTree>
    <p:extLst>
      <p:ext uri="{BB962C8B-B14F-4D97-AF65-F5344CB8AC3E}">
        <p14:creationId xmlns:p14="http://schemas.microsoft.com/office/powerpoint/2010/main" val="3923557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B4CE04-2E10-4163-869D-D5F5A21E5A81}"/>
              </a:ext>
            </a:extLst>
          </p:cNvPr>
          <p:cNvSpPr>
            <a:spLocks noGrp="1"/>
          </p:cNvSpPr>
          <p:nvPr>
            <p:ph type="title"/>
          </p:nvPr>
        </p:nvSpPr>
        <p:spPr/>
        <p:txBody>
          <a:bodyPr/>
          <a:lstStyle/>
          <a:p>
            <a:r>
              <a:rPr lang="en-US" dirty="0"/>
              <a:t>First Integration Test in Pseudo Code</a:t>
            </a:r>
          </a:p>
        </p:txBody>
      </p:sp>
      <p:sp>
        <p:nvSpPr>
          <p:cNvPr id="5" name="Text Placeholder 4">
            <a:extLst>
              <a:ext uri="{FF2B5EF4-FFF2-40B4-BE49-F238E27FC236}">
                <a16:creationId xmlns:a16="http://schemas.microsoft.com/office/drawing/2014/main" id="{C785300E-FAFA-4A5B-A32A-34CAE477A2F8}"/>
              </a:ext>
            </a:extLst>
          </p:cNvPr>
          <p:cNvSpPr>
            <a:spLocks noGrp="1"/>
          </p:cNvSpPr>
          <p:nvPr>
            <p:ph type="body" idx="1"/>
          </p:nvPr>
        </p:nvSpPr>
        <p:spPr/>
        <p:txBody>
          <a:bodyPr/>
          <a:lstStyle/>
          <a:p>
            <a:r>
              <a:rPr lang="en-US" dirty="0"/>
              <a:t>Set </a:t>
            </a:r>
            <a:r>
              <a:rPr lang="en-US" dirty="0" err="1"/>
              <a:t>firstName</a:t>
            </a:r>
            <a:r>
              <a:rPr lang="en-US" dirty="0"/>
              <a:t>, </a:t>
            </a:r>
            <a:r>
              <a:rPr lang="en-US" dirty="0" err="1"/>
              <a:t>lastName</a:t>
            </a:r>
            <a:r>
              <a:rPr lang="en-US" dirty="0"/>
              <a:t>, email, </a:t>
            </a:r>
            <a:r>
              <a:rPr lang="en-US" dirty="0" err="1"/>
              <a:t>submissionTitle</a:t>
            </a:r>
            <a:r>
              <a:rPr lang="en-US" dirty="0"/>
              <a:t>, and Abstract in the input fields in my component.</a:t>
            </a:r>
          </a:p>
          <a:p>
            <a:r>
              <a:rPr lang="en-US" dirty="0"/>
              <a:t>Create a submission object to send to my backend</a:t>
            </a:r>
          </a:p>
          <a:p>
            <a:r>
              <a:rPr lang="en-US" dirty="0"/>
              <a:t>Send the submission to my backend</a:t>
            </a:r>
          </a:p>
          <a:p>
            <a:r>
              <a:rPr lang="en-US" dirty="0"/>
              <a:t>Mock what submits the submission to my backend so I am not actually sending anything</a:t>
            </a:r>
          </a:p>
        </p:txBody>
      </p:sp>
    </p:spTree>
    <p:extLst>
      <p:ext uri="{BB962C8B-B14F-4D97-AF65-F5344CB8AC3E}">
        <p14:creationId xmlns:p14="http://schemas.microsoft.com/office/powerpoint/2010/main" val="335356091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F71FD2-F550-441D-8F44-437792096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 y="1445559"/>
            <a:ext cx="12186714" cy="4578723"/>
          </a:xfrm>
          <a:prstGeom prst="rect">
            <a:avLst/>
          </a:prstGeom>
        </p:spPr>
      </p:pic>
      <p:sp>
        <p:nvSpPr>
          <p:cNvPr id="7" name="Title 3">
            <a:extLst>
              <a:ext uri="{FF2B5EF4-FFF2-40B4-BE49-F238E27FC236}">
                <a16:creationId xmlns:a16="http://schemas.microsoft.com/office/drawing/2014/main" id="{44B41C4B-62C7-4907-BA82-FC0E59B3ADC7}"/>
              </a:ext>
            </a:extLst>
          </p:cNvPr>
          <p:cNvSpPr txBox="1">
            <a:spLocks/>
          </p:cNvSpPr>
          <p:nvPr/>
        </p:nvSpPr>
        <p:spPr>
          <a:xfrm>
            <a:off x="838200" y="570158"/>
            <a:ext cx="10515600" cy="1325563"/>
          </a:xfrm>
          <a:prstGeom prst="rect">
            <a:avLst/>
          </a:prstGeom>
        </p:spPr>
        <p:txBody>
          <a:bodyPr/>
          <a:lst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a:lstStyle>
          <a:p>
            <a:pPr algn="ctr"/>
            <a:r>
              <a:rPr lang="en-US" dirty="0"/>
              <a:t>TDD Cycle</a:t>
            </a:r>
          </a:p>
        </p:txBody>
      </p:sp>
    </p:spTree>
    <p:extLst>
      <p:ext uri="{BB962C8B-B14F-4D97-AF65-F5344CB8AC3E}">
        <p14:creationId xmlns:p14="http://schemas.microsoft.com/office/powerpoint/2010/main" val="305481674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3100C-7F87-41A0-BA15-8D18CC92D699}"/>
              </a:ext>
            </a:extLst>
          </p:cNvPr>
          <p:cNvSpPr>
            <a:spLocks noGrp="1"/>
          </p:cNvSpPr>
          <p:nvPr>
            <p:ph type="title"/>
          </p:nvPr>
        </p:nvSpPr>
        <p:spPr/>
        <p:txBody>
          <a:bodyPr/>
          <a:lstStyle/>
          <a:p>
            <a:r>
              <a:rPr lang="en-US" dirty="0"/>
              <a:t>2</a:t>
            </a:r>
            <a:r>
              <a:rPr lang="en-US" baseline="30000" dirty="0"/>
              <a:t>nd</a:t>
            </a:r>
            <a:r>
              <a:rPr lang="en-US" dirty="0"/>
              <a:t> </a:t>
            </a:r>
            <a:r>
              <a:rPr lang="en-US" baseline="0" dirty="0"/>
              <a:t> Acceptance Test – Product Prospective</a:t>
            </a:r>
            <a:endParaRPr lang="en-US" dirty="0"/>
          </a:p>
        </p:txBody>
      </p:sp>
      <p:sp>
        <p:nvSpPr>
          <p:cNvPr id="5" name="Text Placeholder 4">
            <a:extLst>
              <a:ext uri="{FF2B5EF4-FFF2-40B4-BE49-F238E27FC236}">
                <a16:creationId xmlns:a16="http://schemas.microsoft.com/office/drawing/2014/main" id="{3D652710-1E25-4F46-B17F-44DE8B996F10}"/>
              </a:ext>
            </a:extLst>
          </p:cNvPr>
          <p:cNvSpPr>
            <a:spLocks noGrp="1"/>
          </p:cNvSpPr>
          <p:nvPr>
            <p:ph type="body" idx="1"/>
          </p:nvPr>
        </p:nvSpPr>
        <p:spPr/>
        <p:txBody>
          <a:bodyPr/>
          <a:lstStyle/>
          <a:p>
            <a:pPr marL="0" indent="0">
              <a:buNone/>
            </a:pPr>
            <a:r>
              <a:rPr lang="en-US" dirty="0"/>
              <a:t>We would not like any talks on blockchain next year</a:t>
            </a:r>
          </a:p>
        </p:txBody>
      </p:sp>
    </p:spTree>
    <p:extLst>
      <p:ext uri="{BB962C8B-B14F-4D97-AF65-F5344CB8AC3E}">
        <p14:creationId xmlns:p14="http://schemas.microsoft.com/office/powerpoint/2010/main" val="3391073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8DBF-DBB5-403C-BED0-B371107F0D97}"/>
              </a:ext>
            </a:extLst>
          </p:cNvPr>
          <p:cNvSpPr>
            <a:spLocks noGrp="1"/>
          </p:cNvSpPr>
          <p:nvPr>
            <p:ph type="title"/>
          </p:nvPr>
        </p:nvSpPr>
        <p:spPr/>
        <p:txBody>
          <a:bodyPr/>
          <a:lstStyle/>
          <a:p>
            <a:r>
              <a:rPr lang="en-US" dirty="0"/>
              <a:t>2</a:t>
            </a:r>
            <a:r>
              <a:rPr lang="en-US" baseline="30000" dirty="0"/>
              <a:t>nd</a:t>
            </a:r>
            <a:r>
              <a:rPr lang="en-US" dirty="0"/>
              <a:t> Acceptance Test – Pseudo Code</a:t>
            </a:r>
          </a:p>
        </p:txBody>
      </p:sp>
      <p:sp>
        <p:nvSpPr>
          <p:cNvPr id="3" name="Text Placeholder 2">
            <a:extLst>
              <a:ext uri="{FF2B5EF4-FFF2-40B4-BE49-F238E27FC236}">
                <a16:creationId xmlns:a16="http://schemas.microsoft.com/office/drawing/2014/main" id="{8C88B63C-0DE8-40A7-BEDF-D037D2D97C85}"/>
              </a:ext>
            </a:extLst>
          </p:cNvPr>
          <p:cNvSpPr>
            <a:spLocks noGrp="1"/>
          </p:cNvSpPr>
          <p:nvPr>
            <p:ph type="body" idx="1"/>
          </p:nvPr>
        </p:nvSpPr>
        <p:spPr/>
        <p:txBody>
          <a:bodyPr/>
          <a:lstStyle/>
          <a:p>
            <a:r>
              <a:rPr lang="en-US" dirty="0"/>
              <a:t>Navigate to talk submission page</a:t>
            </a:r>
          </a:p>
          <a:p>
            <a:r>
              <a:rPr lang="en-US" dirty="0"/>
              <a:t>Fill in first name</a:t>
            </a:r>
          </a:p>
          <a:p>
            <a:r>
              <a:rPr lang="en-US" dirty="0"/>
              <a:t>Fill in last name</a:t>
            </a:r>
          </a:p>
          <a:p>
            <a:r>
              <a:rPr lang="en-US" dirty="0"/>
              <a:t>Fill in email</a:t>
            </a:r>
          </a:p>
          <a:p>
            <a:r>
              <a:rPr lang="en-US" dirty="0"/>
              <a:t>Fill in submission title using the words blockchain</a:t>
            </a:r>
          </a:p>
          <a:p>
            <a:r>
              <a:rPr lang="en-US" dirty="0"/>
              <a:t>Fill in submission abstract</a:t>
            </a:r>
          </a:p>
          <a:p>
            <a:r>
              <a:rPr lang="en-US" dirty="0"/>
              <a:t>Verify that a warning displays telling you no talks on blockchain</a:t>
            </a:r>
          </a:p>
        </p:txBody>
      </p:sp>
    </p:spTree>
    <p:extLst>
      <p:ext uri="{BB962C8B-B14F-4D97-AF65-F5344CB8AC3E}">
        <p14:creationId xmlns:p14="http://schemas.microsoft.com/office/powerpoint/2010/main" val="145011446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D5C05-DC4D-44CE-A7E4-8A907DAA3D0D}"/>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id="{39968A23-F06C-4E06-98FA-62FD58DB913E}"/>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39063843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D16E-9092-7044-80F7-6D9CB8EEB6F7}"/>
              </a:ext>
            </a:extLst>
          </p:cNvPr>
          <p:cNvSpPr>
            <a:spLocks noGrp="1"/>
          </p:cNvSpPr>
          <p:nvPr>
            <p:ph type="title"/>
          </p:nvPr>
        </p:nvSpPr>
        <p:spPr>
          <a:xfrm>
            <a:off x="1476935" y="349624"/>
            <a:ext cx="9144000" cy="968469"/>
          </a:xfrm>
        </p:spPr>
        <p:txBody>
          <a:bodyPr/>
          <a:lstStyle/>
          <a:p>
            <a:pPr algn="ctr"/>
            <a:r>
              <a:rPr lang="en-US" dirty="0"/>
              <a:t>Atlanta Code Camp 2018</a:t>
            </a:r>
          </a:p>
        </p:txBody>
      </p:sp>
      <p:sp>
        <p:nvSpPr>
          <p:cNvPr id="6" name="Text Placeholder 5">
            <a:extLst>
              <a:ext uri="{FF2B5EF4-FFF2-40B4-BE49-F238E27FC236}">
                <a16:creationId xmlns:a16="http://schemas.microsoft.com/office/drawing/2014/main" id="{CCE85B62-3375-4F25-BA16-7E4179A0D57E}"/>
              </a:ext>
            </a:extLst>
          </p:cNvPr>
          <p:cNvSpPr>
            <a:spLocks noGrp="1"/>
          </p:cNvSpPr>
          <p:nvPr>
            <p:ph type="body" sz="quarter" idx="1"/>
          </p:nvPr>
        </p:nvSpPr>
        <p:spPr/>
        <p:txBody>
          <a:bodyPr/>
          <a:lstStyle/>
          <a:p>
            <a:endParaRPr lang="en-US"/>
          </a:p>
        </p:txBody>
      </p:sp>
      <p:pic>
        <p:nvPicPr>
          <p:cNvPr id="5" name="Picture 4">
            <a:extLst>
              <a:ext uri="{FF2B5EF4-FFF2-40B4-BE49-F238E27FC236}">
                <a16:creationId xmlns:a16="http://schemas.microsoft.com/office/drawing/2014/main" id="{C7329A85-1030-4CEB-833A-096A021BB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810" y="1600200"/>
            <a:ext cx="8530379" cy="4980582"/>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Tree>
    <p:extLst>
      <p:ext uri="{BB962C8B-B14F-4D97-AF65-F5344CB8AC3E}">
        <p14:creationId xmlns:p14="http://schemas.microsoft.com/office/powerpoint/2010/main" val="130528157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Starting with a failing Acceptance Test focuses your code on value</a:t>
            </a:r>
          </a:p>
        </p:txBody>
      </p:sp>
    </p:spTree>
    <p:extLst>
      <p:ext uri="{BB962C8B-B14F-4D97-AF65-F5344CB8AC3E}">
        <p14:creationId xmlns:p14="http://schemas.microsoft.com/office/powerpoint/2010/main" val="25885929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61442B-106F-4C32-AC41-9D8FB06F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020308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E8A2D-BE88-40E8-B938-036477E98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327074"/>
            <a:ext cx="4960595" cy="6217535"/>
          </a:xfrm>
          <a:prstGeom prst="rect">
            <a:avLst/>
          </a:prstGeom>
        </p:spPr>
      </p:pic>
      <p:pic>
        <p:nvPicPr>
          <p:cNvPr id="6" name="Picture 5">
            <a:extLst>
              <a:ext uri="{FF2B5EF4-FFF2-40B4-BE49-F238E27FC236}">
                <a16:creationId xmlns:a16="http://schemas.microsoft.com/office/drawing/2014/main" id="{635D875F-0B8D-455E-83E5-C42E5543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82" y="327074"/>
            <a:ext cx="4960595" cy="6203852"/>
          </a:xfrm>
          <a:prstGeom prst="rect">
            <a:avLst/>
          </a:prstGeom>
        </p:spPr>
      </p:pic>
    </p:spTree>
    <p:extLst>
      <p:ext uri="{BB962C8B-B14F-4D97-AF65-F5344CB8AC3E}">
        <p14:creationId xmlns:p14="http://schemas.microsoft.com/office/powerpoint/2010/main" val="519043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490145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70139"/>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UI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endParaRPr lang="en-US" dirty="0"/>
          </a:p>
          <a:p>
            <a:pPr marL="342900" indent="-342900">
              <a:buFont typeface="Arial" panose="020B0604020202020204" pitchFamily="34" charset="0"/>
              <a:buChar char="•"/>
            </a:pPr>
            <a:r>
              <a:rPr lang="en-US" dirty="0"/>
              <a:t>Exercise your code in a live or live like environment</a:t>
            </a:r>
          </a:p>
          <a:p>
            <a:pPr marL="342900" indent="-342900">
              <a:buFont typeface="Arial" panose="020B0604020202020204" pitchFamily="34" charset="0"/>
              <a:buChar char="•"/>
            </a:pPr>
            <a:r>
              <a:rPr lang="en-US" dirty="0"/>
              <a:t>Verify that all components are connected correctly</a:t>
            </a:r>
          </a:p>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Acceptance Test</a:t>
            </a:r>
          </a:p>
          <a:p>
            <a:pPr marL="342900" indent="-342900">
              <a:buFont typeface="Arial" panose="020B0604020202020204" pitchFamily="34" charset="0"/>
              <a:buChar char="•"/>
            </a:pPr>
            <a:r>
              <a:rPr lang="en-US" dirty="0"/>
              <a:t>Signifies completion of a feature</a:t>
            </a:r>
          </a:p>
        </p:txBody>
      </p:sp>
    </p:spTree>
    <p:extLst>
      <p:ext uri="{BB962C8B-B14F-4D97-AF65-F5344CB8AC3E}">
        <p14:creationId xmlns:p14="http://schemas.microsoft.com/office/powerpoint/2010/main" val="6088427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3100C-7F87-41A0-BA15-8D18CC92D699}"/>
              </a:ext>
            </a:extLst>
          </p:cNvPr>
          <p:cNvSpPr>
            <a:spLocks noGrp="1"/>
          </p:cNvSpPr>
          <p:nvPr>
            <p:ph type="title"/>
          </p:nvPr>
        </p:nvSpPr>
        <p:spPr/>
        <p:txBody>
          <a:bodyPr/>
          <a:lstStyle/>
          <a:p>
            <a:r>
              <a:rPr lang="en-US" dirty="0"/>
              <a:t>1</a:t>
            </a:r>
            <a:r>
              <a:rPr lang="en-US" baseline="30000" dirty="0"/>
              <a:t>st</a:t>
            </a:r>
            <a:r>
              <a:rPr lang="en-US" dirty="0"/>
              <a:t> </a:t>
            </a:r>
            <a:r>
              <a:rPr lang="en-US" baseline="0" dirty="0"/>
              <a:t> Acceptance Test – Product Prospective</a:t>
            </a:r>
            <a:endParaRPr lang="en-US" dirty="0"/>
          </a:p>
        </p:txBody>
      </p:sp>
      <p:sp>
        <p:nvSpPr>
          <p:cNvPr id="5" name="Text Placeholder 4">
            <a:extLst>
              <a:ext uri="{FF2B5EF4-FFF2-40B4-BE49-F238E27FC236}">
                <a16:creationId xmlns:a16="http://schemas.microsoft.com/office/drawing/2014/main" id="{3D652710-1E25-4F46-B17F-44DE8B996F10}"/>
              </a:ext>
            </a:extLst>
          </p:cNvPr>
          <p:cNvSpPr>
            <a:spLocks noGrp="1"/>
          </p:cNvSpPr>
          <p:nvPr>
            <p:ph type="body" idx="1"/>
          </p:nvPr>
        </p:nvSpPr>
        <p:spPr/>
        <p:txBody>
          <a:bodyPr/>
          <a:lstStyle/>
          <a:p>
            <a:pPr marL="0" indent="0">
              <a:buNone/>
            </a:pPr>
            <a:r>
              <a:rPr lang="en-US" dirty="0"/>
              <a:t>We are creating a website for Atlanta Code Camp 2019 and we would like a way for potential speakers to submit their proposals.</a:t>
            </a:r>
          </a:p>
        </p:txBody>
      </p:sp>
    </p:spTree>
    <p:extLst>
      <p:ext uri="{BB962C8B-B14F-4D97-AF65-F5344CB8AC3E}">
        <p14:creationId xmlns:p14="http://schemas.microsoft.com/office/powerpoint/2010/main" val="31740141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8DBF-DBB5-403C-BED0-B371107F0D97}"/>
              </a:ext>
            </a:extLst>
          </p:cNvPr>
          <p:cNvSpPr>
            <a:spLocks noGrp="1"/>
          </p:cNvSpPr>
          <p:nvPr>
            <p:ph type="title"/>
          </p:nvPr>
        </p:nvSpPr>
        <p:spPr/>
        <p:txBody>
          <a:bodyPr/>
          <a:lstStyle/>
          <a:p>
            <a:r>
              <a:rPr lang="en-US" dirty="0"/>
              <a:t>1</a:t>
            </a:r>
            <a:r>
              <a:rPr lang="en-US" baseline="30000" dirty="0"/>
              <a:t>st</a:t>
            </a:r>
            <a:r>
              <a:rPr lang="en-US" dirty="0"/>
              <a:t> Acceptance Test – Pseudo Code</a:t>
            </a:r>
          </a:p>
        </p:txBody>
      </p:sp>
      <p:sp>
        <p:nvSpPr>
          <p:cNvPr id="3" name="Text Placeholder 2">
            <a:extLst>
              <a:ext uri="{FF2B5EF4-FFF2-40B4-BE49-F238E27FC236}">
                <a16:creationId xmlns:a16="http://schemas.microsoft.com/office/drawing/2014/main" id="{8C88B63C-0DE8-40A7-BEDF-D037D2D97C85}"/>
              </a:ext>
            </a:extLst>
          </p:cNvPr>
          <p:cNvSpPr>
            <a:spLocks noGrp="1"/>
          </p:cNvSpPr>
          <p:nvPr>
            <p:ph type="body" idx="1"/>
          </p:nvPr>
        </p:nvSpPr>
        <p:spPr/>
        <p:txBody>
          <a:bodyPr/>
          <a:lstStyle/>
          <a:p>
            <a:r>
              <a:rPr lang="en-US" dirty="0"/>
              <a:t>Navigate to talk submission page</a:t>
            </a:r>
          </a:p>
          <a:p>
            <a:r>
              <a:rPr lang="en-US" dirty="0"/>
              <a:t>Fill in first name</a:t>
            </a:r>
          </a:p>
          <a:p>
            <a:r>
              <a:rPr lang="en-US" dirty="0"/>
              <a:t>Fill in last name</a:t>
            </a:r>
          </a:p>
          <a:p>
            <a:r>
              <a:rPr lang="en-US" dirty="0"/>
              <a:t>Fill in email</a:t>
            </a:r>
          </a:p>
          <a:p>
            <a:r>
              <a:rPr lang="en-US" dirty="0"/>
              <a:t>Fill in submission title</a:t>
            </a:r>
          </a:p>
          <a:p>
            <a:r>
              <a:rPr lang="en-US" dirty="0"/>
              <a:t>Fill in submission abstract</a:t>
            </a:r>
          </a:p>
          <a:p>
            <a:r>
              <a:rPr lang="en-US" dirty="0"/>
              <a:t>Submit talk</a:t>
            </a:r>
          </a:p>
          <a:p>
            <a:r>
              <a:rPr lang="en-US" dirty="0"/>
              <a:t>See submission was successful message</a:t>
            </a:r>
          </a:p>
        </p:txBody>
      </p:sp>
    </p:spTree>
    <p:extLst>
      <p:ext uri="{BB962C8B-B14F-4D97-AF65-F5344CB8AC3E}">
        <p14:creationId xmlns:p14="http://schemas.microsoft.com/office/powerpoint/2010/main" val="21917823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8F8A-163C-46AC-ADF9-F26A150B0E87}"/>
              </a:ext>
            </a:extLst>
          </p:cNvPr>
          <p:cNvSpPr>
            <a:spLocks noGrp="1"/>
          </p:cNvSpPr>
          <p:nvPr>
            <p:ph type="title"/>
          </p:nvPr>
        </p:nvSpPr>
        <p:spPr/>
        <p:txBody>
          <a:bodyPr>
            <a:normAutofit fontScale="90000"/>
          </a:bodyPr>
          <a:lstStyle/>
          <a:p>
            <a:r>
              <a:rPr lang="en-US" dirty="0"/>
              <a:t>Protractor</a:t>
            </a:r>
            <a:r>
              <a:rPr lang="en-US" baseline="0" dirty="0"/>
              <a:t> – built on Selenium with knowledge of Angular Components.  Waits for async requests to resolve.</a:t>
            </a:r>
            <a:endParaRPr lang="en-US" dirty="0"/>
          </a:p>
        </p:txBody>
      </p:sp>
    </p:spTree>
    <p:extLst>
      <p:ext uri="{BB962C8B-B14F-4D97-AF65-F5344CB8AC3E}">
        <p14:creationId xmlns:p14="http://schemas.microsoft.com/office/powerpoint/2010/main" val="829123853"/>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968</TotalTime>
  <Words>1048</Words>
  <Application>Microsoft Office PowerPoint</Application>
  <PresentationFormat>Widescreen</PresentationFormat>
  <Paragraphs>101</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LT Std 35 Light</vt:lpstr>
      <vt:lpstr>Avenir Roman</vt:lpstr>
      <vt:lpstr>Calibri</vt:lpstr>
      <vt:lpstr>Helvetica Neue</vt:lpstr>
      <vt:lpstr>GreaterSum</vt:lpstr>
      <vt:lpstr>PowerPoint Presentation</vt:lpstr>
      <vt:lpstr>Atlanta Code Camp 2018</vt:lpstr>
      <vt:lpstr>Tests</vt:lpstr>
      <vt:lpstr>Why Write Tests? </vt:lpstr>
      <vt:lpstr>PowerPoint Presentation</vt:lpstr>
      <vt:lpstr>UI Tests</vt:lpstr>
      <vt:lpstr>1st  Acceptance Test – Product Prospective</vt:lpstr>
      <vt:lpstr>1st Acceptance Test – Pseudo Code</vt:lpstr>
      <vt:lpstr>Protractor – built on Selenium with knowledge of Angular Components.  Waits for async requests to resolve.</vt:lpstr>
      <vt:lpstr>Lets Create Our App and Write Our First Test</vt:lpstr>
      <vt:lpstr>Double Loop TDD</vt:lpstr>
      <vt:lpstr>What is Test Driven Development (TDD) ?</vt:lpstr>
      <vt:lpstr>PowerPoint Presentation</vt:lpstr>
      <vt:lpstr>First Integration or Service Test</vt:lpstr>
      <vt:lpstr>First Integration Test in Pseudo Code</vt:lpstr>
      <vt:lpstr>PowerPoint Presentation</vt:lpstr>
      <vt:lpstr>2nd  Acceptance Test – Product Prospective</vt:lpstr>
      <vt:lpstr>2nd Acceptance Test – Pseudo Code</vt:lpstr>
      <vt:lpstr>Conclusions</vt:lpstr>
      <vt:lpstr>Whatever you would manually test try and automate</vt:lpstr>
      <vt:lpstr>Starting with a failing Acceptance Test focuses your code on value</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40</cp:revision>
  <dcterms:created xsi:type="dcterms:W3CDTF">2018-05-09T18:26:04Z</dcterms:created>
  <dcterms:modified xsi:type="dcterms:W3CDTF">2018-09-15T20:24:01Z</dcterms:modified>
</cp:coreProperties>
</file>