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76" r:id="rId2"/>
    <p:sldId id="257" r:id="rId3"/>
    <p:sldId id="318" r:id="rId4"/>
    <p:sldId id="330" r:id="rId5"/>
    <p:sldId id="331" r:id="rId6"/>
    <p:sldId id="283" r:id="rId7"/>
    <p:sldId id="329" r:id="rId8"/>
    <p:sldId id="285" r:id="rId9"/>
    <p:sldId id="320" r:id="rId10"/>
    <p:sldId id="327" r:id="rId11"/>
    <p:sldId id="328" r:id="rId12"/>
    <p:sldId id="321" r:id="rId13"/>
    <p:sldId id="323" r:id="rId14"/>
    <p:sldId id="322" r:id="rId15"/>
    <p:sldId id="324" r:id="rId16"/>
    <p:sldId id="325" r:id="rId17"/>
    <p:sldId id="292" r:id="rId18"/>
    <p:sldId id="312" r:id="rId19"/>
    <p:sldId id="313" r:id="rId20"/>
    <p:sldId id="315"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95" autoAdjust="0"/>
    <p:restoredTop sz="76299" autoAdjust="0"/>
  </p:normalViewPr>
  <p:slideViewPr>
    <p:cSldViewPr snapToGrid="0" showGuides="1">
      <p:cViewPr varScale="1">
        <p:scale>
          <a:sx n="95" d="100"/>
          <a:sy n="95" d="100"/>
        </p:scale>
        <p:origin x="216" y="3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9/12/19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the talk is to breakdown any friction from preventing you from going out and writing some tests against your professional project or even personal projects</a:t>
            </a:r>
          </a:p>
        </p:txBody>
      </p:sp>
      <p:sp>
        <p:nvSpPr>
          <p:cNvPr id="4" name="Slide Number Placeholder 3"/>
          <p:cNvSpPr>
            <a:spLocks noGrp="1"/>
          </p:cNvSpPr>
          <p:nvPr>
            <p:ph type="sldNum" sz="quarter" idx="5"/>
          </p:nvPr>
        </p:nvSpPr>
        <p:spPr/>
        <p:txBody>
          <a:bodyPr/>
          <a:lstStyle/>
          <a:p>
            <a:fld id="{D06C7275-F3C5-4EE7-8C54-771BE2CF8BB4}" type="slidenum">
              <a:rPr lang="en-US" smtClean="0"/>
              <a:t>3</a:t>
            </a:fld>
            <a:endParaRPr lang="en-US"/>
          </a:p>
        </p:txBody>
      </p:sp>
    </p:spTree>
    <p:extLst>
      <p:ext uri="{BB962C8B-B14F-4D97-AF65-F5344CB8AC3E}">
        <p14:creationId xmlns:p14="http://schemas.microsoft.com/office/powerpoint/2010/main" val="404447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focus on three separate types of tests: UI, Integration (Service), and Unit Tests.  The picture you see is of the automated testing pyramid.  It describes the composition of tests that you would like to have make up your automated test suite.  We will get more into what these different tests mean in a little bit but the important takeaway is that UI tests are extremely slow and expensive while unit tests are very quick and cheap.  Money is a representation of time to write and time to maintain  Some of you might be wondering why is it called a pyramid when it is clearly a triangle?  Well that’s a great question… but googling for testing pyramid will give you a lot of great results on the types and ratios of automated tests you should write.  My guess is they want the ratio to have some depth to it.  Like your unit tests physically support your integration and UI tests.</a:t>
            </a:r>
          </a:p>
        </p:txBody>
      </p:sp>
      <p:sp>
        <p:nvSpPr>
          <p:cNvPr id="4" name="Slide Number Placeholder 3"/>
          <p:cNvSpPr>
            <a:spLocks noGrp="1"/>
          </p:cNvSpPr>
          <p:nvPr>
            <p:ph type="sldNum" sz="quarter" idx="5"/>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325106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focus on three separate types of tests: UI, Integration (Service), and Unit Tests.  The picture you see is of the automated testing pyramid.  It describes the composition of tests that you would like to have make up your automated test suite.  We will get more into what these different tests mean in a little bit but the important takeaway is that UI tests are extremely slow and expensive while unit tests are very quick and cheap.  Money is a representation of time to write and time to maintain  Some of you might be wondering why is it called a pyramid when it is clearly a triangle?  Well that’s a great question… but googling for testing pyramid will give you a lot of great results on the types and ratios of automated tests you should write.  My guess is they want the ratio to have some depth to it.  Like your unit tests physically support your integration and UI tests.</a:t>
            </a:r>
          </a:p>
        </p:txBody>
      </p:sp>
      <p:sp>
        <p:nvSpPr>
          <p:cNvPr id="4" name="Slide Number Placeholder 3"/>
          <p:cNvSpPr>
            <a:spLocks noGrp="1"/>
          </p:cNvSpPr>
          <p:nvPr>
            <p:ph type="sldNum" sz="quarter" idx="5"/>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802031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Behavior Driven Development is a methodology that encapsulates a lot but one of the core tenants is having a representative from product, dev, and test get together and come up with acceptance tests that flush out a feature.  Today we are going to start writing our app with a failing acceptance test that when passing signifies that we have implemented the functionality that the product owner requested.</a:t>
            </a:r>
          </a:p>
        </p:txBody>
      </p:sp>
      <p:sp>
        <p:nvSpPr>
          <p:cNvPr id="4" name="Slide Number Placeholder 3"/>
          <p:cNvSpPr>
            <a:spLocks noGrp="1"/>
          </p:cNvSpPr>
          <p:nvPr>
            <p:ph type="sldNum" sz="quarter" idx="5"/>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2284139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you can start.</a:t>
            </a:r>
          </a:p>
          <a:p>
            <a:r>
              <a:rPr lang="en-US" dirty="0"/>
              <a:t>How will we know what we’ve made changes correctly?</a:t>
            </a:r>
          </a:p>
          <a:p>
            <a:r>
              <a:rPr lang="en-US" dirty="0"/>
              <a:t>How will we know that we haven’t broken anything?</a:t>
            </a:r>
          </a:p>
        </p:txBody>
      </p:sp>
      <p:sp>
        <p:nvSpPr>
          <p:cNvPr id="4" name="Slide Number Placeholder 3"/>
          <p:cNvSpPr>
            <a:spLocks noGrp="1"/>
          </p:cNvSpPr>
          <p:nvPr>
            <p:ph type="sldNum" sz="quarter" idx="5"/>
          </p:nvPr>
        </p:nvSpPr>
        <p:spPr/>
        <p:txBody>
          <a:bodyPr/>
          <a:lstStyle/>
          <a:p>
            <a:fld id="{D06C7275-F3C5-4EE7-8C54-771BE2CF8BB4}" type="slidenum">
              <a:rPr lang="en-US" smtClean="0"/>
              <a:t>17</a:t>
            </a:fld>
            <a:endParaRPr lang="en-US"/>
          </a:p>
        </p:txBody>
      </p:sp>
    </p:spTree>
    <p:extLst>
      <p:ext uri="{BB962C8B-B14F-4D97-AF65-F5344CB8AC3E}">
        <p14:creationId xmlns:p14="http://schemas.microsoft.com/office/powerpoint/2010/main" val="2974243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only write the code that you need to </a:t>
            </a:r>
            <a:r>
              <a:rPr lang="en-US" dirty="0" err="1"/>
              <a:t>dulfill</a:t>
            </a:r>
            <a:r>
              <a:rPr lang="en-US" dirty="0"/>
              <a:t> </a:t>
            </a:r>
            <a:r>
              <a:rPr lang="en-US" dirty="0" err="1"/>
              <a:t>th</a:t>
            </a:r>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18</a:t>
            </a:fld>
            <a:endParaRPr lang="en-US"/>
          </a:p>
        </p:txBody>
      </p:sp>
    </p:spTree>
    <p:extLst>
      <p:ext uri="{BB962C8B-B14F-4D97-AF65-F5344CB8AC3E}">
        <p14:creationId xmlns:p14="http://schemas.microsoft.com/office/powerpoint/2010/main" val="1583858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9/12/19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8"/>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6050693"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Craftsman at Greater Sum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www.GreaterSum.com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@MatthewYKnowles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Matthew@GreaterSum.com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246434" y="382760"/>
            <a:ext cx="12684868"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6000" dirty="0">
                <a:solidFill>
                  <a:schemeClr val="bg1"/>
                </a:solidFill>
              </a:rPr>
              <a:t>And now selenium’s watch is ended</a:t>
            </a:r>
          </a:p>
          <a:p>
            <a:pPr algn="ctr"/>
            <a:r>
              <a:rPr lang="en-US" sz="2400" dirty="0">
                <a:solidFill>
                  <a:schemeClr val="bg1"/>
                </a:solidFill>
              </a:rPr>
              <a:t>Using Cypress to write UI tests that are less brittle and run faster</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53787-B872-BB4E-BDA5-A814060D59DA}"/>
              </a:ext>
            </a:extLst>
          </p:cNvPr>
          <p:cNvSpPr>
            <a:spLocks noGrp="1"/>
          </p:cNvSpPr>
          <p:nvPr>
            <p:ph type="title"/>
          </p:nvPr>
        </p:nvSpPr>
        <p:spPr/>
        <p:txBody>
          <a:bodyPr/>
          <a:lstStyle/>
          <a:p>
            <a:r>
              <a:rPr lang="en-US" dirty="0"/>
              <a:t>Project’s Selenium Test Suite</a:t>
            </a:r>
          </a:p>
        </p:txBody>
      </p:sp>
      <p:sp>
        <p:nvSpPr>
          <p:cNvPr id="5" name="Text Placeholder 4">
            <a:extLst>
              <a:ext uri="{FF2B5EF4-FFF2-40B4-BE49-F238E27FC236}">
                <a16:creationId xmlns:a16="http://schemas.microsoft.com/office/drawing/2014/main" id="{B8F4FBC8-7525-9A41-B436-151A524A45D2}"/>
              </a:ext>
            </a:extLst>
          </p:cNvPr>
          <p:cNvSpPr>
            <a:spLocks noGrp="1"/>
          </p:cNvSpPr>
          <p:nvPr>
            <p:ph type="body" idx="1"/>
          </p:nvPr>
        </p:nvSpPr>
        <p:spPr/>
        <p:txBody>
          <a:bodyPr/>
          <a:lstStyle/>
          <a:p>
            <a:r>
              <a:rPr lang="en-US" dirty="0"/>
              <a:t>Tests were flaky</a:t>
            </a:r>
          </a:p>
          <a:p>
            <a:r>
              <a:rPr lang="en-US" dirty="0"/>
              <a:t>Tests were difficult to debug when they broke</a:t>
            </a:r>
          </a:p>
          <a:p>
            <a:r>
              <a:rPr lang="en-US" dirty="0"/>
              <a:t>Very difficult to discover what went wrong if failed in CI</a:t>
            </a:r>
          </a:p>
          <a:p>
            <a:r>
              <a:rPr lang="en-US" dirty="0"/>
              <a:t>Writing a new test took a fair amount of time</a:t>
            </a:r>
          </a:p>
          <a:p>
            <a:r>
              <a:rPr lang="en-US" dirty="0"/>
              <a:t>UI/E2E Test suite ran in about 18 minutes</a:t>
            </a:r>
          </a:p>
          <a:p>
            <a:r>
              <a:rPr lang="en-US" dirty="0"/>
              <a:t>Could use Port on machine to verify emailed information</a:t>
            </a:r>
          </a:p>
          <a:p>
            <a:endParaRPr lang="en-US" dirty="0"/>
          </a:p>
        </p:txBody>
      </p:sp>
    </p:spTree>
    <p:extLst>
      <p:ext uri="{BB962C8B-B14F-4D97-AF65-F5344CB8AC3E}">
        <p14:creationId xmlns:p14="http://schemas.microsoft.com/office/powerpoint/2010/main" val="28462916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53787-B872-BB4E-BDA5-A814060D59DA}"/>
              </a:ext>
            </a:extLst>
          </p:cNvPr>
          <p:cNvSpPr>
            <a:spLocks noGrp="1"/>
          </p:cNvSpPr>
          <p:nvPr>
            <p:ph type="title"/>
          </p:nvPr>
        </p:nvSpPr>
        <p:spPr/>
        <p:txBody>
          <a:bodyPr/>
          <a:lstStyle/>
          <a:p>
            <a:r>
              <a:rPr lang="en-US" dirty="0"/>
              <a:t>Project’s Cypress Test Suite</a:t>
            </a:r>
          </a:p>
        </p:txBody>
      </p:sp>
      <p:sp>
        <p:nvSpPr>
          <p:cNvPr id="5" name="Text Placeholder 4">
            <a:extLst>
              <a:ext uri="{FF2B5EF4-FFF2-40B4-BE49-F238E27FC236}">
                <a16:creationId xmlns:a16="http://schemas.microsoft.com/office/drawing/2014/main" id="{B8F4FBC8-7525-9A41-B436-151A524A45D2}"/>
              </a:ext>
            </a:extLst>
          </p:cNvPr>
          <p:cNvSpPr>
            <a:spLocks noGrp="1"/>
          </p:cNvSpPr>
          <p:nvPr>
            <p:ph type="body" idx="1"/>
          </p:nvPr>
        </p:nvSpPr>
        <p:spPr/>
        <p:txBody>
          <a:bodyPr/>
          <a:lstStyle/>
          <a:p>
            <a:r>
              <a:rPr lang="en-US" dirty="0"/>
              <a:t>Tests are a lot less flaky </a:t>
            </a:r>
          </a:p>
          <a:p>
            <a:r>
              <a:rPr lang="en-US" dirty="0"/>
              <a:t>Finding out why a test failed is a lot easier (pictures, videos, DOM snapshot)</a:t>
            </a:r>
          </a:p>
          <a:p>
            <a:r>
              <a:rPr lang="en-US" dirty="0"/>
              <a:t>Much easier to diagnose failures in CI</a:t>
            </a:r>
          </a:p>
          <a:p>
            <a:r>
              <a:rPr lang="en-US" dirty="0"/>
              <a:t>Writing new tests did not take as long</a:t>
            </a:r>
          </a:p>
          <a:p>
            <a:r>
              <a:rPr lang="en-US" dirty="0"/>
              <a:t>UI/E2E Test suite ran in about 10 minutes (vs ~18 for Selenium)</a:t>
            </a:r>
          </a:p>
          <a:p>
            <a:r>
              <a:rPr lang="en-US" dirty="0"/>
              <a:t>Could no longer use port to verify information sent over email</a:t>
            </a:r>
          </a:p>
        </p:txBody>
      </p:sp>
    </p:spTree>
    <p:extLst>
      <p:ext uri="{BB962C8B-B14F-4D97-AF65-F5344CB8AC3E}">
        <p14:creationId xmlns:p14="http://schemas.microsoft.com/office/powerpoint/2010/main" val="93144959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4B61-3C88-48E2-9F2A-D87C7F5DE3B1}"/>
              </a:ext>
            </a:extLst>
          </p:cNvPr>
          <p:cNvSpPr>
            <a:spLocks noGrp="1"/>
          </p:cNvSpPr>
          <p:nvPr>
            <p:ph type="title"/>
          </p:nvPr>
        </p:nvSpPr>
        <p:spPr/>
        <p:txBody>
          <a:bodyPr/>
          <a:lstStyle/>
          <a:p>
            <a:r>
              <a:rPr lang="en-US" dirty="0"/>
              <a:t>Intro to Cypress</a:t>
            </a:r>
          </a:p>
        </p:txBody>
      </p:sp>
    </p:spTree>
    <p:extLst>
      <p:ext uri="{BB962C8B-B14F-4D97-AF65-F5344CB8AC3E}">
        <p14:creationId xmlns:p14="http://schemas.microsoft.com/office/powerpoint/2010/main" val="279489435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E0CD-F6EB-49C5-B95B-D275D1C03465}"/>
              </a:ext>
            </a:extLst>
          </p:cNvPr>
          <p:cNvSpPr>
            <a:spLocks noGrp="1"/>
          </p:cNvSpPr>
          <p:nvPr>
            <p:ph type="title"/>
          </p:nvPr>
        </p:nvSpPr>
        <p:spPr/>
        <p:txBody>
          <a:bodyPr/>
          <a:lstStyle/>
          <a:p>
            <a:r>
              <a:rPr lang="en-US" dirty="0"/>
              <a:t>Why not to use Cypress</a:t>
            </a:r>
          </a:p>
        </p:txBody>
      </p:sp>
      <p:sp>
        <p:nvSpPr>
          <p:cNvPr id="4" name="Text Placeholder 3">
            <a:extLst>
              <a:ext uri="{FF2B5EF4-FFF2-40B4-BE49-F238E27FC236}">
                <a16:creationId xmlns:a16="http://schemas.microsoft.com/office/drawing/2014/main" id="{CDBF154A-3F70-4D8B-85AC-7B0E2F4B3B61}"/>
              </a:ext>
            </a:extLst>
          </p:cNvPr>
          <p:cNvSpPr>
            <a:spLocks noGrp="1"/>
          </p:cNvSpPr>
          <p:nvPr>
            <p:ph type="body" idx="1"/>
          </p:nvPr>
        </p:nvSpPr>
        <p:spPr/>
        <p:txBody>
          <a:bodyPr/>
          <a:lstStyle/>
          <a:p>
            <a:r>
              <a:rPr lang="en-US" dirty="0"/>
              <a:t>Firefox, Safari, and Edge</a:t>
            </a:r>
          </a:p>
          <a:p>
            <a:r>
              <a:rPr lang="en-US" dirty="0"/>
              <a:t>Use non browser ports on the machine its running on</a:t>
            </a:r>
          </a:p>
          <a:p>
            <a:r>
              <a:rPr lang="en-US" dirty="0"/>
              <a:t>Has been out of beta less than 1 year</a:t>
            </a:r>
          </a:p>
        </p:txBody>
      </p:sp>
    </p:spTree>
    <p:extLst>
      <p:ext uri="{BB962C8B-B14F-4D97-AF65-F5344CB8AC3E}">
        <p14:creationId xmlns:p14="http://schemas.microsoft.com/office/powerpoint/2010/main" val="243594494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4A68-77E3-4BBB-AE19-2C2FD5F373F7}"/>
              </a:ext>
            </a:extLst>
          </p:cNvPr>
          <p:cNvSpPr>
            <a:spLocks noGrp="1"/>
          </p:cNvSpPr>
          <p:nvPr>
            <p:ph type="title"/>
          </p:nvPr>
        </p:nvSpPr>
        <p:spPr/>
        <p:txBody>
          <a:bodyPr>
            <a:normAutofit fontScale="90000"/>
          </a:bodyPr>
          <a:lstStyle/>
          <a:p>
            <a:r>
              <a:rPr lang="en-US" dirty="0"/>
              <a:t>Write some tests against code camp website</a:t>
            </a:r>
          </a:p>
        </p:txBody>
      </p:sp>
    </p:spTree>
    <p:extLst>
      <p:ext uri="{BB962C8B-B14F-4D97-AF65-F5344CB8AC3E}">
        <p14:creationId xmlns:p14="http://schemas.microsoft.com/office/powerpoint/2010/main" val="367657193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B4EF-B74A-4B1C-B2E6-C03667CEEB89}"/>
              </a:ext>
            </a:extLst>
          </p:cNvPr>
          <p:cNvSpPr>
            <a:spLocks noGrp="1"/>
          </p:cNvSpPr>
          <p:nvPr>
            <p:ph type="title"/>
          </p:nvPr>
        </p:nvSpPr>
        <p:spPr/>
        <p:txBody>
          <a:bodyPr/>
          <a:lstStyle/>
          <a:p>
            <a:r>
              <a:rPr lang="en-US" dirty="0"/>
              <a:t>Write some tests against Connect Four</a:t>
            </a:r>
          </a:p>
        </p:txBody>
      </p:sp>
    </p:spTree>
    <p:extLst>
      <p:ext uri="{BB962C8B-B14F-4D97-AF65-F5344CB8AC3E}">
        <p14:creationId xmlns:p14="http://schemas.microsoft.com/office/powerpoint/2010/main" val="265284015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8742-26DD-4BE6-AC23-F01062826A85}"/>
              </a:ext>
            </a:extLst>
          </p:cNvPr>
          <p:cNvSpPr>
            <a:spLocks noGrp="1"/>
          </p:cNvSpPr>
          <p:nvPr>
            <p:ph type="title"/>
          </p:nvPr>
        </p:nvSpPr>
        <p:spPr/>
        <p:txBody>
          <a:bodyPr/>
          <a:lstStyle/>
          <a:p>
            <a:r>
              <a:rPr lang="en-US" dirty="0"/>
              <a:t>Page Object Pattern</a:t>
            </a:r>
          </a:p>
        </p:txBody>
      </p:sp>
    </p:spTree>
    <p:extLst>
      <p:ext uri="{BB962C8B-B14F-4D97-AF65-F5344CB8AC3E}">
        <p14:creationId xmlns:p14="http://schemas.microsoft.com/office/powerpoint/2010/main" val="38788726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88A7-2254-412D-B6DD-D2A9F291C999}"/>
              </a:ext>
            </a:extLst>
          </p:cNvPr>
          <p:cNvSpPr>
            <a:spLocks noGrp="1"/>
          </p:cNvSpPr>
          <p:nvPr>
            <p:ph type="title"/>
          </p:nvPr>
        </p:nvSpPr>
        <p:spPr/>
        <p:txBody>
          <a:bodyPr>
            <a:normAutofit fontScale="90000"/>
          </a:bodyPr>
          <a:lstStyle/>
          <a:p>
            <a:r>
              <a:rPr lang="en-US" dirty="0"/>
              <a:t>Whatever</a:t>
            </a:r>
            <a:r>
              <a:rPr lang="en-US" baseline="0" dirty="0"/>
              <a:t> you would manually test try and automate</a:t>
            </a:r>
            <a:endParaRPr lang="en-US" dirty="0"/>
          </a:p>
        </p:txBody>
      </p:sp>
    </p:spTree>
    <p:extLst>
      <p:ext uri="{BB962C8B-B14F-4D97-AF65-F5344CB8AC3E}">
        <p14:creationId xmlns:p14="http://schemas.microsoft.com/office/powerpoint/2010/main" val="13052815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88A7-2254-412D-B6DD-D2A9F291C999}"/>
              </a:ext>
            </a:extLst>
          </p:cNvPr>
          <p:cNvSpPr>
            <a:spLocks noGrp="1"/>
          </p:cNvSpPr>
          <p:nvPr>
            <p:ph type="title"/>
          </p:nvPr>
        </p:nvSpPr>
        <p:spPr/>
        <p:txBody>
          <a:bodyPr>
            <a:normAutofit fontScale="90000"/>
          </a:bodyPr>
          <a:lstStyle/>
          <a:p>
            <a:r>
              <a:rPr lang="en-US" dirty="0"/>
              <a:t>Starting with a failing Acceptance Test focuses your code on value</a:t>
            </a:r>
          </a:p>
        </p:txBody>
      </p:sp>
    </p:spTree>
    <p:extLst>
      <p:ext uri="{BB962C8B-B14F-4D97-AF65-F5344CB8AC3E}">
        <p14:creationId xmlns:p14="http://schemas.microsoft.com/office/powerpoint/2010/main" val="258859299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BD5C05-DC4D-44CE-A7E4-8A907DAA3D0D}"/>
              </a:ext>
            </a:extLst>
          </p:cNvPr>
          <p:cNvSpPr>
            <a:spLocks noGrp="1"/>
          </p:cNvSpPr>
          <p:nvPr>
            <p:ph type="title"/>
          </p:nvPr>
        </p:nvSpPr>
        <p:spPr/>
        <p:txBody>
          <a:bodyPr/>
          <a:lstStyle/>
          <a:p>
            <a:r>
              <a:rPr lang="en-US" dirty="0"/>
              <a:t>Conclusions</a:t>
            </a:r>
          </a:p>
        </p:txBody>
      </p:sp>
      <p:sp>
        <p:nvSpPr>
          <p:cNvPr id="5" name="Text Placeholder 4">
            <a:extLst>
              <a:ext uri="{FF2B5EF4-FFF2-40B4-BE49-F238E27FC236}">
                <a16:creationId xmlns:a16="http://schemas.microsoft.com/office/drawing/2014/main" id="{39968A23-F06C-4E06-98FA-62FD58DB913E}"/>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390638439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D16E-9092-7044-80F7-6D9CB8EEB6F7}"/>
              </a:ext>
            </a:extLst>
          </p:cNvPr>
          <p:cNvSpPr>
            <a:spLocks noGrp="1"/>
          </p:cNvSpPr>
          <p:nvPr>
            <p:ph type="title"/>
          </p:nvPr>
        </p:nvSpPr>
        <p:spPr>
          <a:xfrm>
            <a:off x="1239579" y="427115"/>
            <a:ext cx="9712841" cy="968469"/>
          </a:xfrm>
        </p:spPr>
        <p:txBody>
          <a:bodyPr>
            <a:noAutofit/>
          </a:bodyPr>
          <a:lstStyle/>
          <a:p>
            <a:pPr algn="ctr"/>
            <a:r>
              <a:rPr lang="en-US" sz="6600" dirty="0">
                <a:solidFill>
                  <a:schemeClr val="tx1"/>
                </a:solidFill>
              </a:rPr>
              <a:t>Atlanta Code Camp 2019</a:t>
            </a:r>
          </a:p>
        </p:txBody>
      </p:sp>
      <p:pic>
        <p:nvPicPr>
          <p:cNvPr id="4" name="Picture 3" descr="A screenshot of a cell phone&#10;&#10;Description automatically generated">
            <a:extLst>
              <a:ext uri="{FF2B5EF4-FFF2-40B4-BE49-F238E27FC236}">
                <a16:creationId xmlns:a16="http://schemas.microsoft.com/office/drawing/2014/main" id="{03C9A1D1-3EC6-4238-B4F3-5BBAFAFB5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6502"/>
            <a:ext cx="12192000" cy="4419827"/>
          </a:xfrm>
          <a:prstGeom prst="rect">
            <a:avLst/>
          </a:prstGeom>
        </p:spPr>
      </p:pic>
    </p:spTree>
    <p:extLst>
      <p:ext uri="{BB962C8B-B14F-4D97-AF65-F5344CB8AC3E}">
        <p14:creationId xmlns:p14="http://schemas.microsoft.com/office/powerpoint/2010/main" val="22962039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CE0A-F7C1-4479-A332-EAE23577C932}"/>
              </a:ext>
            </a:extLst>
          </p:cNvPr>
          <p:cNvSpPr>
            <a:spLocks noGrp="1"/>
          </p:cNvSpPr>
          <p:nvPr>
            <p:ph type="title"/>
          </p:nvPr>
        </p:nvSpPr>
        <p:spPr/>
        <p:txBody>
          <a:bodyPr/>
          <a:lstStyle/>
          <a:p>
            <a:pPr algn="ctr"/>
            <a:r>
              <a:rPr lang="en-US" dirty="0"/>
              <a:t>Questions?</a:t>
            </a:r>
          </a:p>
        </p:txBody>
      </p:sp>
      <p:sp>
        <p:nvSpPr>
          <p:cNvPr id="3" name="Text Placeholder 2">
            <a:extLst>
              <a:ext uri="{FF2B5EF4-FFF2-40B4-BE49-F238E27FC236}">
                <a16:creationId xmlns:a16="http://schemas.microsoft.com/office/drawing/2014/main" id="{CA7E941C-EEB5-4135-B231-46122E125ABC}"/>
              </a:ext>
            </a:extLst>
          </p:cNvPr>
          <p:cNvSpPr>
            <a:spLocks noGrp="1"/>
          </p:cNvSpPr>
          <p:nvPr>
            <p:ph type="body" idx="1"/>
          </p:nvPr>
        </p:nvSpPr>
        <p:spPr>
          <a:xfrm>
            <a:off x="246530" y="5661187"/>
            <a:ext cx="10515600" cy="955793"/>
          </a:xfrm>
        </p:spPr>
        <p:txBody>
          <a:bodyPr>
            <a:normAutofit lnSpcReduction="10000"/>
          </a:bodyPr>
          <a:lstStyle/>
          <a:p>
            <a:pPr marL="0" indent="0">
              <a:buNone/>
            </a:pPr>
            <a:r>
              <a:rPr lang="en-US" dirty="0"/>
              <a:t>@MatthewYKnowles</a:t>
            </a:r>
          </a:p>
          <a:p>
            <a:pPr marL="0" indent="0">
              <a:buNone/>
            </a:pPr>
            <a:r>
              <a:rPr lang="en-US" dirty="0"/>
              <a:t>Matthew@GreaterSum.com</a:t>
            </a:r>
          </a:p>
        </p:txBody>
      </p:sp>
    </p:spTree>
    <p:extLst>
      <p:ext uri="{BB962C8B-B14F-4D97-AF65-F5344CB8AC3E}">
        <p14:creationId xmlns:p14="http://schemas.microsoft.com/office/powerpoint/2010/main" val="323165983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B2E9-63A8-4EB6-8400-FEEF53223FE8}"/>
              </a:ext>
            </a:extLst>
          </p:cNvPr>
          <p:cNvSpPr>
            <a:spLocks noGrp="1"/>
          </p:cNvSpPr>
          <p:nvPr>
            <p:ph type="title"/>
          </p:nvPr>
        </p:nvSpPr>
        <p:spPr/>
        <p:txBody>
          <a:bodyPr/>
          <a:lstStyle/>
          <a:p>
            <a:r>
              <a:rPr lang="en-US" dirty="0"/>
              <a:t>What we will talk about</a:t>
            </a:r>
          </a:p>
        </p:txBody>
      </p:sp>
      <p:sp>
        <p:nvSpPr>
          <p:cNvPr id="3" name="Text Placeholder 2">
            <a:extLst>
              <a:ext uri="{FF2B5EF4-FFF2-40B4-BE49-F238E27FC236}">
                <a16:creationId xmlns:a16="http://schemas.microsoft.com/office/drawing/2014/main" id="{161A629B-1043-4D85-8B71-0A7DCE426132}"/>
              </a:ext>
            </a:extLst>
          </p:cNvPr>
          <p:cNvSpPr>
            <a:spLocks noGrp="1"/>
          </p:cNvSpPr>
          <p:nvPr>
            <p:ph type="body" idx="1"/>
          </p:nvPr>
        </p:nvSpPr>
        <p:spPr/>
        <p:txBody>
          <a:bodyPr/>
          <a:lstStyle/>
          <a:p>
            <a:r>
              <a:rPr lang="en-US" dirty="0"/>
              <a:t>Tests</a:t>
            </a:r>
          </a:p>
          <a:p>
            <a:r>
              <a:rPr lang="en-US" dirty="0"/>
              <a:t>Testing with Selenium </a:t>
            </a:r>
          </a:p>
          <a:p>
            <a:r>
              <a:rPr lang="en-US" dirty="0"/>
              <a:t>Testing with Cypress</a:t>
            </a:r>
          </a:p>
          <a:p>
            <a:r>
              <a:rPr lang="en-US" dirty="0"/>
              <a:t>Live coding Cypress tests</a:t>
            </a:r>
          </a:p>
          <a:p>
            <a:r>
              <a:rPr lang="en-US" dirty="0"/>
              <a:t>Advanced UI testing techniques</a:t>
            </a:r>
          </a:p>
        </p:txBody>
      </p:sp>
    </p:spTree>
    <p:extLst>
      <p:ext uri="{BB962C8B-B14F-4D97-AF65-F5344CB8AC3E}">
        <p14:creationId xmlns:p14="http://schemas.microsoft.com/office/powerpoint/2010/main" val="294225243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41C6-D46A-4240-90CB-386B8A2417D4}"/>
              </a:ext>
            </a:extLst>
          </p:cNvPr>
          <p:cNvSpPr>
            <a:spLocks noGrp="1"/>
          </p:cNvSpPr>
          <p:nvPr>
            <p:ph type="title"/>
          </p:nvPr>
        </p:nvSpPr>
        <p:spPr/>
        <p:txBody>
          <a:bodyPr/>
          <a:lstStyle/>
          <a:p>
            <a:r>
              <a:rPr lang="en-US" dirty="0"/>
              <a:t>Why do you write tests?</a:t>
            </a:r>
          </a:p>
        </p:txBody>
      </p:sp>
      <p:sp>
        <p:nvSpPr>
          <p:cNvPr id="3" name="Text Placeholder 2">
            <a:extLst>
              <a:ext uri="{FF2B5EF4-FFF2-40B4-BE49-F238E27FC236}">
                <a16:creationId xmlns:a16="http://schemas.microsoft.com/office/drawing/2014/main" id="{C67E2354-9088-534C-A88D-5F15925C48DD}"/>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96400720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C744-2438-274C-8771-5845564AD021}"/>
              </a:ext>
            </a:extLst>
          </p:cNvPr>
          <p:cNvSpPr>
            <a:spLocks noGrp="1"/>
          </p:cNvSpPr>
          <p:nvPr>
            <p:ph type="title"/>
          </p:nvPr>
        </p:nvSpPr>
        <p:spPr/>
        <p:txBody>
          <a:bodyPr/>
          <a:lstStyle/>
          <a:p>
            <a:r>
              <a:rPr lang="en-US" dirty="0"/>
              <a:t>Why Write Tests?</a:t>
            </a:r>
          </a:p>
        </p:txBody>
      </p:sp>
      <p:sp>
        <p:nvSpPr>
          <p:cNvPr id="3" name="Text Placeholder 2">
            <a:extLst>
              <a:ext uri="{FF2B5EF4-FFF2-40B4-BE49-F238E27FC236}">
                <a16:creationId xmlns:a16="http://schemas.microsoft.com/office/drawing/2014/main" id="{CDA2B31A-BEF3-AB47-820E-D2D9432E1FDF}"/>
              </a:ext>
            </a:extLst>
          </p:cNvPr>
          <p:cNvSpPr>
            <a:spLocks noGrp="1"/>
          </p:cNvSpPr>
          <p:nvPr>
            <p:ph type="body" idx="1"/>
          </p:nvPr>
        </p:nvSpPr>
        <p:spPr/>
        <p:txBody>
          <a:bodyPr>
            <a:normAutofit/>
          </a:bodyPr>
          <a:lstStyle/>
          <a:p>
            <a:r>
              <a:rPr lang="en-US" sz="3200" dirty="0"/>
              <a:t>Verify functionality</a:t>
            </a:r>
          </a:p>
          <a:p>
            <a:r>
              <a:rPr lang="en-US" sz="3200" dirty="0"/>
              <a:t>Defend against unexpected change</a:t>
            </a:r>
          </a:p>
          <a:p>
            <a:r>
              <a:rPr lang="en-US" sz="3200" dirty="0"/>
              <a:t>Executable documentation of the code</a:t>
            </a:r>
          </a:p>
          <a:p>
            <a:pPr marL="0" indent="0">
              <a:buNone/>
            </a:pPr>
            <a:r>
              <a:rPr lang="en-US" sz="3200" dirty="0"/>
              <a:t> </a:t>
            </a:r>
          </a:p>
        </p:txBody>
      </p:sp>
    </p:spTree>
    <p:extLst>
      <p:ext uri="{BB962C8B-B14F-4D97-AF65-F5344CB8AC3E}">
        <p14:creationId xmlns:p14="http://schemas.microsoft.com/office/powerpoint/2010/main" val="32019403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2577C-69D8-4A20-8D34-854D8C9F70F1}"/>
              </a:ext>
            </a:extLst>
          </p:cNvPr>
          <p:cNvSpPr txBox="1"/>
          <p:nvPr/>
        </p:nvSpPr>
        <p:spPr>
          <a:xfrm>
            <a:off x="156881" y="6394076"/>
            <a:ext cx="56925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6" y="182014"/>
            <a:ext cx="10004467" cy="5511347"/>
          </a:xfrm>
          <a:prstGeom prst="rect">
            <a:avLst/>
          </a:prstGeom>
        </p:spPr>
      </p:pic>
    </p:spTree>
    <p:extLst>
      <p:ext uri="{BB962C8B-B14F-4D97-AF65-F5344CB8AC3E}">
        <p14:creationId xmlns:p14="http://schemas.microsoft.com/office/powerpoint/2010/main" val="1848589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630764-6F8B-0948-9DA2-8CC2822E9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5" y="182014"/>
            <a:ext cx="10004467" cy="5511347"/>
          </a:xfrm>
          <a:prstGeom prst="rect">
            <a:avLst/>
          </a:prstGeom>
        </p:spPr>
      </p:pic>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rotWithShape="1">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rcRect t="26220"/>
          <a:stretch/>
        </p:blipFill>
        <p:spPr>
          <a:xfrm>
            <a:off x="1093766" y="1627094"/>
            <a:ext cx="10004467" cy="4066267"/>
          </a:xfrm>
          <a:prstGeom prst="rect">
            <a:avLst/>
          </a:prstGeom>
        </p:spPr>
      </p:pic>
      <p:sp>
        <p:nvSpPr>
          <p:cNvPr id="18" name="TextBox 17">
            <a:extLst>
              <a:ext uri="{FF2B5EF4-FFF2-40B4-BE49-F238E27FC236}">
                <a16:creationId xmlns:a16="http://schemas.microsoft.com/office/drawing/2014/main" id="{C6DB4331-AB53-4545-A97A-C620C63903DA}"/>
              </a:ext>
            </a:extLst>
          </p:cNvPr>
          <p:cNvSpPr txBox="1"/>
          <p:nvPr/>
        </p:nvSpPr>
        <p:spPr>
          <a:xfrm>
            <a:off x="156881" y="6394076"/>
            <a:ext cx="56925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37846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Why Write UI/E2E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endParaRPr lang="en-US" dirty="0"/>
          </a:p>
          <a:p>
            <a:pPr marL="342900" indent="-342900">
              <a:buFont typeface="Arial" panose="020B0604020202020204" pitchFamily="34" charset="0"/>
              <a:buChar char="•"/>
            </a:pPr>
            <a:r>
              <a:rPr lang="en-US" dirty="0"/>
              <a:t>Exercise your code in a live or live like environment</a:t>
            </a:r>
          </a:p>
          <a:p>
            <a:pPr marL="342900" indent="-342900">
              <a:buFont typeface="Arial" panose="020B0604020202020204" pitchFamily="34" charset="0"/>
              <a:buChar char="•"/>
            </a:pPr>
            <a:r>
              <a:rPr lang="en-US" dirty="0"/>
              <a:t>Verify that all components are connected correctly</a:t>
            </a:r>
          </a:p>
          <a:p>
            <a:pPr marL="342900" indent="-342900">
              <a:buFont typeface="Arial" panose="020B0604020202020204" pitchFamily="34" charset="0"/>
              <a:buChar char="•"/>
            </a:pPr>
            <a:r>
              <a:rPr lang="en-US" dirty="0"/>
              <a:t>Human Readable</a:t>
            </a:r>
          </a:p>
          <a:p>
            <a:pPr marL="342900" indent="-342900">
              <a:buFont typeface="Arial" panose="020B0604020202020204" pitchFamily="34" charset="0"/>
              <a:buChar char="•"/>
            </a:pPr>
            <a:r>
              <a:rPr lang="en-US" dirty="0"/>
              <a:t>Behavior Driven Development (Dev/Product/Test)</a:t>
            </a:r>
          </a:p>
          <a:p>
            <a:pPr marL="342900" indent="-342900">
              <a:buFont typeface="Arial" panose="020B0604020202020204" pitchFamily="34" charset="0"/>
              <a:buChar char="•"/>
            </a:pPr>
            <a:r>
              <a:rPr lang="en-US" dirty="0"/>
              <a:t>Acceptance Test</a:t>
            </a:r>
          </a:p>
          <a:p>
            <a:pPr marL="342900" indent="-342900">
              <a:buFont typeface="Arial" panose="020B0604020202020204" pitchFamily="34" charset="0"/>
              <a:buChar char="•"/>
            </a:pPr>
            <a:r>
              <a:rPr lang="en-US" dirty="0"/>
              <a:t>Signifies completion of a feature</a:t>
            </a:r>
          </a:p>
          <a:p>
            <a:pPr marL="342900" indent="-342900">
              <a:buFont typeface="Arial" panose="020B0604020202020204" pitchFamily="34" charset="0"/>
              <a:buChar char="•"/>
            </a:pPr>
            <a:r>
              <a:rPr lang="en-US" dirty="0"/>
              <a:t>Legacy code</a:t>
            </a:r>
          </a:p>
        </p:txBody>
      </p:sp>
    </p:spTree>
    <p:extLst>
      <p:ext uri="{BB962C8B-B14F-4D97-AF65-F5344CB8AC3E}">
        <p14:creationId xmlns:p14="http://schemas.microsoft.com/office/powerpoint/2010/main" val="6088427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D81A8-73E3-4C14-847D-8361E3615B88}"/>
              </a:ext>
            </a:extLst>
          </p:cNvPr>
          <p:cNvSpPr>
            <a:spLocks noGrp="1"/>
          </p:cNvSpPr>
          <p:nvPr>
            <p:ph type="title"/>
          </p:nvPr>
        </p:nvSpPr>
        <p:spPr/>
        <p:txBody>
          <a:bodyPr/>
          <a:lstStyle/>
          <a:p>
            <a:r>
              <a:rPr lang="en-US" dirty="0"/>
              <a:t>Selenium to Cypress in a project</a:t>
            </a:r>
          </a:p>
        </p:txBody>
      </p:sp>
    </p:spTree>
    <p:extLst>
      <p:ext uri="{BB962C8B-B14F-4D97-AF65-F5344CB8AC3E}">
        <p14:creationId xmlns:p14="http://schemas.microsoft.com/office/powerpoint/2010/main" val="3634385763"/>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1278</TotalTime>
  <Words>854</Words>
  <Application>Microsoft Macintosh PowerPoint</Application>
  <PresentationFormat>Widescreen</PresentationFormat>
  <Paragraphs>74</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Avenir LT Std 35 Light</vt:lpstr>
      <vt:lpstr>Calibri</vt:lpstr>
      <vt:lpstr>GreaterSum</vt:lpstr>
      <vt:lpstr>PowerPoint Presentation</vt:lpstr>
      <vt:lpstr>Atlanta Code Camp 2019</vt:lpstr>
      <vt:lpstr>What we will talk about</vt:lpstr>
      <vt:lpstr>Why do you write tests?</vt:lpstr>
      <vt:lpstr>Why Write Tests?</vt:lpstr>
      <vt:lpstr>PowerPoint Presentation</vt:lpstr>
      <vt:lpstr>PowerPoint Presentation</vt:lpstr>
      <vt:lpstr>Why Write UI/E2E Tests</vt:lpstr>
      <vt:lpstr>Selenium to Cypress in a project</vt:lpstr>
      <vt:lpstr>Project’s Selenium Test Suite</vt:lpstr>
      <vt:lpstr>Project’s Cypress Test Suite</vt:lpstr>
      <vt:lpstr>Intro to Cypress</vt:lpstr>
      <vt:lpstr>Why not to use Cypress</vt:lpstr>
      <vt:lpstr>Write some tests against code camp website</vt:lpstr>
      <vt:lpstr>Write some tests against Connect Four</vt:lpstr>
      <vt:lpstr>Page Object Pattern</vt:lpstr>
      <vt:lpstr>Whatever you would manually test try and automate</vt:lpstr>
      <vt:lpstr>Starting with a failing Acceptance Test focuses your code on value</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53</cp:revision>
  <dcterms:created xsi:type="dcterms:W3CDTF">2018-05-09T18:26:04Z</dcterms:created>
  <dcterms:modified xsi:type="dcterms:W3CDTF">2019-09-12T16:34:06Z</dcterms:modified>
</cp:coreProperties>
</file>