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76" r:id="rId2"/>
    <p:sldId id="257" r:id="rId3"/>
    <p:sldId id="318" r:id="rId4"/>
    <p:sldId id="330" r:id="rId5"/>
    <p:sldId id="331" r:id="rId6"/>
    <p:sldId id="283" r:id="rId7"/>
    <p:sldId id="329" r:id="rId8"/>
    <p:sldId id="285" r:id="rId9"/>
    <p:sldId id="332" r:id="rId10"/>
    <p:sldId id="334" r:id="rId11"/>
    <p:sldId id="320" r:id="rId12"/>
    <p:sldId id="336" r:id="rId13"/>
    <p:sldId id="337" r:id="rId14"/>
    <p:sldId id="338" r:id="rId15"/>
    <p:sldId id="339" r:id="rId16"/>
    <p:sldId id="340" r:id="rId17"/>
    <p:sldId id="341" r:id="rId18"/>
    <p:sldId id="321" r:id="rId19"/>
    <p:sldId id="323" r:id="rId20"/>
    <p:sldId id="342" r:id="rId21"/>
    <p:sldId id="343" r:id="rId22"/>
    <p:sldId id="325" r:id="rId23"/>
    <p:sldId id="344" r:id="rId24"/>
    <p:sldId id="292" r:id="rId25"/>
    <p:sldId id="345" r:id="rId26"/>
    <p:sldId id="346" r:id="rId27"/>
    <p:sldId id="315" r:id="rId2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674" autoAdjust="0"/>
    <p:restoredTop sz="76279" autoAdjust="0"/>
  </p:normalViewPr>
  <p:slideViewPr>
    <p:cSldViewPr snapToGrid="0" showGuides="1">
      <p:cViewPr varScale="1">
        <p:scale>
          <a:sx n="88" d="100"/>
          <a:sy n="88" d="100"/>
        </p:scale>
        <p:origin x="216" y="4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3134" y="3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C7C4CE-0BA7-46C7-910C-86236A29B096}" type="datetimeFigureOut">
              <a:rPr lang="en-US" smtClean="0"/>
              <a:t>9/12/19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C7275-F3C5-4EE7-8C54-771BE2CF8BB4}" type="slidenum">
              <a:rPr lang="en-US" smtClean="0"/>
              <a:t>‹#›</a:t>
            </a:fld>
            <a:endParaRPr lang="en-US"/>
          </a:p>
        </p:txBody>
      </p:sp>
    </p:spTree>
    <p:extLst>
      <p:ext uri="{BB962C8B-B14F-4D97-AF65-F5344CB8AC3E}">
        <p14:creationId xmlns:p14="http://schemas.microsoft.com/office/powerpoint/2010/main" val="3341752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of the talk is to breakdown any friction from preventing you from going out and writing some tests against your professional project or even personal projects</a:t>
            </a:r>
          </a:p>
        </p:txBody>
      </p:sp>
      <p:sp>
        <p:nvSpPr>
          <p:cNvPr id="4" name="Slide Number Placeholder 3"/>
          <p:cNvSpPr>
            <a:spLocks noGrp="1"/>
          </p:cNvSpPr>
          <p:nvPr>
            <p:ph type="sldNum" sz="quarter" idx="5"/>
          </p:nvPr>
        </p:nvSpPr>
        <p:spPr/>
        <p:txBody>
          <a:bodyPr/>
          <a:lstStyle/>
          <a:p>
            <a:fld id="{D06C7275-F3C5-4EE7-8C54-771BE2CF8BB4}" type="slidenum">
              <a:rPr lang="en-US" smtClean="0"/>
              <a:t>3</a:t>
            </a:fld>
            <a:endParaRPr lang="en-US"/>
          </a:p>
        </p:txBody>
      </p:sp>
    </p:spTree>
    <p:extLst>
      <p:ext uri="{BB962C8B-B14F-4D97-AF65-F5344CB8AC3E}">
        <p14:creationId xmlns:p14="http://schemas.microsoft.com/office/powerpoint/2010/main" val="4044474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Writing new tests did not take as long</a:t>
            </a:r>
          </a:p>
          <a:p>
            <a:endParaRPr lang="en-US" dirty="0"/>
          </a:p>
        </p:txBody>
      </p:sp>
      <p:sp>
        <p:nvSpPr>
          <p:cNvPr id="4" name="Slide Number Placeholder 3"/>
          <p:cNvSpPr>
            <a:spLocks noGrp="1"/>
          </p:cNvSpPr>
          <p:nvPr>
            <p:ph type="sldNum" sz="quarter" idx="5"/>
          </p:nvPr>
        </p:nvSpPr>
        <p:spPr/>
        <p:txBody>
          <a:bodyPr/>
          <a:lstStyle/>
          <a:p>
            <a:fld id="{D06C7275-F3C5-4EE7-8C54-771BE2CF8BB4}" type="slidenum">
              <a:rPr lang="en-US" smtClean="0"/>
              <a:t>15</a:t>
            </a:fld>
            <a:endParaRPr lang="en-US"/>
          </a:p>
        </p:txBody>
      </p:sp>
    </p:spTree>
    <p:extLst>
      <p:ext uri="{BB962C8B-B14F-4D97-AF65-F5344CB8AC3E}">
        <p14:creationId xmlns:p14="http://schemas.microsoft.com/office/powerpoint/2010/main" val="4165935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Could no longer use port to verify information sent over email</a:t>
            </a:r>
          </a:p>
          <a:p>
            <a:r>
              <a:rPr lang="en-US" dirty="0"/>
              <a:t>File system issues</a:t>
            </a:r>
          </a:p>
        </p:txBody>
      </p:sp>
      <p:sp>
        <p:nvSpPr>
          <p:cNvPr id="4" name="Slide Number Placeholder 3"/>
          <p:cNvSpPr>
            <a:spLocks noGrp="1"/>
          </p:cNvSpPr>
          <p:nvPr>
            <p:ph type="sldNum" sz="quarter" idx="5"/>
          </p:nvPr>
        </p:nvSpPr>
        <p:spPr/>
        <p:txBody>
          <a:bodyPr/>
          <a:lstStyle/>
          <a:p>
            <a:fld id="{D06C7275-F3C5-4EE7-8C54-771BE2CF8BB4}" type="slidenum">
              <a:rPr lang="en-US" smtClean="0"/>
              <a:t>17</a:t>
            </a:fld>
            <a:endParaRPr lang="en-US"/>
          </a:p>
        </p:txBody>
      </p:sp>
    </p:spTree>
    <p:extLst>
      <p:ext uri="{BB962C8B-B14F-4D97-AF65-F5344CB8AC3E}">
        <p14:creationId xmlns:p14="http://schemas.microsoft.com/office/powerpoint/2010/main" val="450504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Testing framework for web applications</a:t>
            </a:r>
          </a:p>
          <a:p>
            <a:r>
              <a:rPr lang="en-US" dirty="0"/>
              <a:t>It is already in the browser.  It knows </a:t>
            </a:r>
            <a:r>
              <a:rPr lang="en-US" dirty="0" err="1"/>
              <a:t>whats</a:t>
            </a:r>
            <a:r>
              <a:rPr lang="en-US" dirty="0"/>
              <a:t> going on in your application in browser.  Can wait for async requests to resolve.  As opposed to using a wait.</a:t>
            </a:r>
          </a:p>
        </p:txBody>
      </p:sp>
      <p:sp>
        <p:nvSpPr>
          <p:cNvPr id="4" name="Slide Number Placeholder 3"/>
          <p:cNvSpPr>
            <a:spLocks noGrp="1"/>
          </p:cNvSpPr>
          <p:nvPr>
            <p:ph type="sldNum" sz="quarter" idx="5"/>
          </p:nvPr>
        </p:nvSpPr>
        <p:spPr/>
        <p:txBody>
          <a:bodyPr/>
          <a:lstStyle/>
          <a:p>
            <a:fld id="{D06C7275-F3C5-4EE7-8C54-771BE2CF8BB4}" type="slidenum">
              <a:rPr lang="en-US" smtClean="0"/>
              <a:t>18</a:t>
            </a:fld>
            <a:endParaRPr lang="en-US"/>
          </a:p>
        </p:txBody>
      </p:sp>
    </p:spTree>
    <p:extLst>
      <p:ext uri="{BB962C8B-B14F-4D97-AF65-F5344CB8AC3E}">
        <p14:creationId xmlns:p14="http://schemas.microsoft.com/office/powerpoint/2010/main" val="578138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Selenium is more like a real user of the product.</a:t>
            </a:r>
          </a:p>
        </p:txBody>
      </p:sp>
      <p:sp>
        <p:nvSpPr>
          <p:cNvPr id="4" name="Slide Number Placeholder 3"/>
          <p:cNvSpPr>
            <a:spLocks noGrp="1"/>
          </p:cNvSpPr>
          <p:nvPr>
            <p:ph type="sldNum" sz="quarter" idx="5"/>
          </p:nvPr>
        </p:nvSpPr>
        <p:spPr/>
        <p:txBody>
          <a:bodyPr/>
          <a:lstStyle/>
          <a:p>
            <a:fld id="{D06C7275-F3C5-4EE7-8C54-771BE2CF8BB4}" type="slidenum">
              <a:rPr lang="en-US" smtClean="0"/>
              <a:t>19</a:t>
            </a:fld>
            <a:endParaRPr lang="en-US"/>
          </a:p>
        </p:txBody>
      </p:sp>
    </p:spTree>
    <p:extLst>
      <p:ext uri="{BB962C8B-B14F-4D97-AF65-F5344CB8AC3E}">
        <p14:creationId xmlns:p14="http://schemas.microsoft.com/office/powerpoint/2010/main" val="730539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you can start.</a:t>
            </a:r>
          </a:p>
          <a:p>
            <a:r>
              <a:rPr lang="en-US" dirty="0"/>
              <a:t>How will we know what we’ve made changes correctly?</a:t>
            </a:r>
          </a:p>
          <a:p>
            <a:r>
              <a:rPr lang="en-US" dirty="0"/>
              <a:t>How will we know that we haven’t broken anything?</a:t>
            </a:r>
          </a:p>
        </p:txBody>
      </p:sp>
      <p:sp>
        <p:nvSpPr>
          <p:cNvPr id="4" name="Slide Number Placeholder 3"/>
          <p:cNvSpPr>
            <a:spLocks noGrp="1"/>
          </p:cNvSpPr>
          <p:nvPr>
            <p:ph type="sldNum" sz="quarter" idx="5"/>
          </p:nvPr>
        </p:nvSpPr>
        <p:spPr/>
        <p:txBody>
          <a:bodyPr/>
          <a:lstStyle/>
          <a:p>
            <a:fld id="{D06C7275-F3C5-4EE7-8C54-771BE2CF8BB4}" type="slidenum">
              <a:rPr lang="en-US" smtClean="0"/>
              <a:t>24</a:t>
            </a:fld>
            <a:endParaRPr lang="en-US"/>
          </a:p>
        </p:txBody>
      </p:sp>
    </p:spTree>
    <p:extLst>
      <p:ext uri="{BB962C8B-B14F-4D97-AF65-F5344CB8AC3E}">
        <p14:creationId xmlns:p14="http://schemas.microsoft.com/office/powerpoint/2010/main" val="2974243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had a chance to talk about the top</a:t>
            </a:r>
          </a:p>
        </p:txBody>
      </p:sp>
      <p:sp>
        <p:nvSpPr>
          <p:cNvPr id="4" name="Slide Number Placeholder 3"/>
          <p:cNvSpPr>
            <a:spLocks noGrp="1"/>
          </p:cNvSpPr>
          <p:nvPr>
            <p:ph type="sldNum" sz="quarter" idx="5"/>
          </p:nvPr>
        </p:nvSpPr>
        <p:spPr/>
        <p:txBody>
          <a:bodyPr/>
          <a:lstStyle/>
          <a:p>
            <a:fld id="{D06C7275-F3C5-4EE7-8C54-771BE2CF8BB4}" type="slidenum">
              <a:rPr lang="en-US" smtClean="0"/>
              <a:t>25</a:t>
            </a:fld>
            <a:endParaRPr lang="en-US"/>
          </a:p>
        </p:txBody>
      </p:sp>
    </p:spTree>
    <p:extLst>
      <p:ext uri="{BB962C8B-B14F-4D97-AF65-F5344CB8AC3E}">
        <p14:creationId xmlns:p14="http://schemas.microsoft.com/office/powerpoint/2010/main" val="3208535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had a chance to talk about the top</a:t>
            </a:r>
          </a:p>
        </p:txBody>
      </p:sp>
      <p:sp>
        <p:nvSpPr>
          <p:cNvPr id="4" name="Slide Number Placeholder 3"/>
          <p:cNvSpPr>
            <a:spLocks noGrp="1"/>
          </p:cNvSpPr>
          <p:nvPr>
            <p:ph type="sldNum" sz="quarter" idx="5"/>
          </p:nvPr>
        </p:nvSpPr>
        <p:spPr/>
        <p:txBody>
          <a:bodyPr/>
          <a:lstStyle/>
          <a:p>
            <a:fld id="{D06C7275-F3C5-4EE7-8C54-771BE2CF8BB4}" type="slidenum">
              <a:rPr lang="en-US" smtClean="0"/>
              <a:t>26</a:t>
            </a:fld>
            <a:endParaRPr lang="en-US"/>
          </a:p>
        </p:txBody>
      </p:sp>
    </p:spTree>
    <p:extLst>
      <p:ext uri="{BB962C8B-B14F-4D97-AF65-F5344CB8AC3E}">
        <p14:creationId xmlns:p14="http://schemas.microsoft.com/office/powerpoint/2010/main" val="4134969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 am going to focus on three separate types of tests: UI, Integration (Service), and Unit Tests.  The picture you see is of the automated testing pyramid.  It describes the composition of tests that you would like to have make up your automated test suite.  We will get more into what these different tests mean in a little bit but the important takeaway is that UI tests are extremely slow and expensive while unit tests are very quick and cheap.  Money is a representation of time to write and time to maintain  Some of you might be wondering why is it called a pyramid when it is clearly a triangle?  Well that’s a great question… but googling for testing pyramid will give you a lot of great results on the types and ratios of automated tests you should write.  My guess is they want the ratio to have some depth to it.  Like your unit tests physically support your integration and UI tests.</a:t>
            </a:r>
          </a:p>
        </p:txBody>
      </p:sp>
      <p:sp>
        <p:nvSpPr>
          <p:cNvPr id="4" name="Slide Number Placeholder 3"/>
          <p:cNvSpPr>
            <a:spLocks noGrp="1"/>
          </p:cNvSpPr>
          <p:nvPr>
            <p:ph type="sldNum" sz="quarter" idx="5"/>
          </p:nvPr>
        </p:nvSpPr>
        <p:spPr/>
        <p:txBody>
          <a:bodyPr/>
          <a:lstStyle/>
          <a:p>
            <a:fld id="{D06C7275-F3C5-4EE7-8C54-771BE2CF8BB4}" type="slidenum">
              <a:rPr lang="en-US" smtClean="0"/>
              <a:t>6</a:t>
            </a:fld>
            <a:endParaRPr lang="en-US"/>
          </a:p>
        </p:txBody>
      </p:sp>
    </p:spTree>
    <p:extLst>
      <p:ext uri="{BB962C8B-B14F-4D97-AF65-F5344CB8AC3E}">
        <p14:creationId xmlns:p14="http://schemas.microsoft.com/office/powerpoint/2010/main" val="3251066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 am going to focus on three separate types of tests: UI, Integration (Service), and Unit Tests.  The picture you see is of the automated testing pyramid.  It describes the composition of tests that you would like to have make up your automated test suite.  We will get more into what these different tests mean in a little bit but the important takeaway is that UI tests are extremely slow and expensive while unit tests are very quick and cheap.  Money is a representation of time to write and time to maintain  Some of you might be wondering why is it called a pyramid when it is clearly a triangle?  Well that’s a great question… but googling for testing pyramid will give you a lot of great results on the types and ratios of automated tests you should write.  My guess is they want the ratio to have some depth to it.  Like your unit tests physically support your integration and UI tests.</a:t>
            </a:r>
          </a:p>
        </p:txBody>
      </p:sp>
      <p:sp>
        <p:nvSpPr>
          <p:cNvPr id="4" name="Slide Number Placeholder 3"/>
          <p:cNvSpPr>
            <a:spLocks noGrp="1"/>
          </p:cNvSpPr>
          <p:nvPr>
            <p:ph type="sldNum" sz="quarter" idx="5"/>
          </p:nvPr>
        </p:nvSpPr>
        <p:spPr/>
        <p:txBody>
          <a:bodyPr/>
          <a:lstStyle/>
          <a:p>
            <a:fld id="{D06C7275-F3C5-4EE7-8C54-771BE2CF8BB4}" type="slidenum">
              <a:rPr lang="en-US" smtClean="0"/>
              <a:t>7</a:t>
            </a:fld>
            <a:endParaRPr lang="en-US"/>
          </a:p>
        </p:txBody>
      </p:sp>
    </p:spTree>
    <p:extLst>
      <p:ext uri="{BB962C8B-B14F-4D97-AF65-F5344CB8AC3E}">
        <p14:creationId xmlns:p14="http://schemas.microsoft.com/office/powerpoint/2010/main" val="802031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it integrate?  Are environment variables set correctly? Am I connected to correct database?</a:t>
            </a:r>
          </a:p>
        </p:txBody>
      </p:sp>
      <p:sp>
        <p:nvSpPr>
          <p:cNvPr id="4" name="Slide Number Placeholder 3"/>
          <p:cNvSpPr>
            <a:spLocks noGrp="1"/>
          </p:cNvSpPr>
          <p:nvPr>
            <p:ph type="sldNum" sz="quarter" idx="5"/>
          </p:nvPr>
        </p:nvSpPr>
        <p:spPr/>
        <p:txBody>
          <a:bodyPr/>
          <a:lstStyle/>
          <a:p>
            <a:fld id="{D06C7275-F3C5-4EE7-8C54-771BE2CF8BB4}" type="slidenum">
              <a:rPr lang="en-US" smtClean="0"/>
              <a:t>8</a:t>
            </a:fld>
            <a:endParaRPr lang="en-US"/>
          </a:p>
        </p:txBody>
      </p:sp>
    </p:spTree>
    <p:extLst>
      <p:ext uri="{BB962C8B-B14F-4D97-AF65-F5344CB8AC3E}">
        <p14:creationId xmlns:p14="http://schemas.microsoft.com/office/powerpoint/2010/main" val="2284139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Behavior Driven Development is a methodology that encapsulates a lot but one of the core tenants is having a representative from product, dev, and test get together and come up with acceptance tests that flush out a feature.  Today we are going to start writing our app with a failing acceptance test that when passing signifies that we have implemented the functionality that the product owner requested.</a:t>
            </a:r>
          </a:p>
        </p:txBody>
      </p:sp>
      <p:sp>
        <p:nvSpPr>
          <p:cNvPr id="4" name="Slide Number Placeholder 3"/>
          <p:cNvSpPr>
            <a:spLocks noGrp="1"/>
          </p:cNvSpPr>
          <p:nvPr>
            <p:ph type="sldNum" sz="quarter" idx="5"/>
          </p:nvPr>
        </p:nvSpPr>
        <p:spPr/>
        <p:txBody>
          <a:bodyPr/>
          <a:lstStyle/>
          <a:p>
            <a:fld id="{D06C7275-F3C5-4EE7-8C54-771BE2CF8BB4}" type="slidenum">
              <a:rPr lang="en-US" smtClean="0"/>
              <a:t>9</a:t>
            </a:fld>
            <a:endParaRPr lang="en-US"/>
          </a:p>
        </p:txBody>
      </p:sp>
    </p:spTree>
    <p:extLst>
      <p:ext uri="{BB962C8B-B14F-4D97-AF65-F5344CB8AC3E}">
        <p14:creationId xmlns:p14="http://schemas.microsoft.com/office/powerpoint/2010/main" val="4063514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Mike says Bridge!!!</a:t>
            </a:r>
          </a:p>
        </p:txBody>
      </p:sp>
      <p:sp>
        <p:nvSpPr>
          <p:cNvPr id="4" name="Slide Number Placeholder 3"/>
          <p:cNvSpPr>
            <a:spLocks noGrp="1"/>
          </p:cNvSpPr>
          <p:nvPr>
            <p:ph type="sldNum" sz="quarter" idx="5"/>
          </p:nvPr>
        </p:nvSpPr>
        <p:spPr/>
        <p:txBody>
          <a:bodyPr/>
          <a:lstStyle/>
          <a:p>
            <a:fld id="{D06C7275-F3C5-4EE7-8C54-771BE2CF8BB4}" type="slidenum">
              <a:rPr lang="en-US" smtClean="0"/>
              <a:t>10</a:t>
            </a:fld>
            <a:endParaRPr lang="en-US"/>
          </a:p>
        </p:txBody>
      </p:sp>
    </p:spTree>
    <p:extLst>
      <p:ext uri="{BB962C8B-B14F-4D97-AF65-F5344CB8AC3E}">
        <p14:creationId xmlns:p14="http://schemas.microsoft.com/office/powerpoint/2010/main" val="3252497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6C7275-F3C5-4EE7-8C54-771BE2CF8BB4}" type="slidenum">
              <a:rPr lang="en-US" smtClean="0"/>
              <a:t>11</a:t>
            </a:fld>
            <a:endParaRPr lang="en-US"/>
          </a:p>
        </p:txBody>
      </p:sp>
    </p:spTree>
    <p:extLst>
      <p:ext uri="{BB962C8B-B14F-4D97-AF65-F5344CB8AC3E}">
        <p14:creationId xmlns:p14="http://schemas.microsoft.com/office/powerpoint/2010/main" val="191245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Finding out why a test failed is a lot easier (pictures, videos, DOM snapshot)</a:t>
            </a:r>
          </a:p>
          <a:p>
            <a:endParaRPr lang="en-US" dirty="0"/>
          </a:p>
        </p:txBody>
      </p:sp>
      <p:sp>
        <p:nvSpPr>
          <p:cNvPr id="4" name="Slide Number Placeholder 3"/>
          <p:cNvSpPr>
            <a:spLocks noGrp="1"/>
          </p:cNvSpPr>
          <p:nvPr>
            <p:ph type="sldNum" sz="quarter" idx="5"/>
          </p:nvPr>
        </p:nvSpPr>
        <p:spPr/>
        <p:txBody>
          <a:bodyPr/>
          <a:lstStyle/>
          <a:p>
            <a:fld id="{D06C7275-F3C5-4EE7-8C54-771BE2CF8BB4}" type="slidenum">
              <a:rPr lang="en-US" smtClean="0"/>
              <a:t>13</a:t>
            </a:fld>
            <a:endParaRPr lang="en-US"/>
          </a:p>
        </p:txBody>
      </p:sp>
    </p:spTree>
    <p:extLst>
      <p:ext uri="{BB962C8B-B14F-4D97-AF65-F5344CB8AC3E}">
        <p14:creationId xmlns:p14="http://schemas.microsoft.com/office/powerpoint/2010/main" val="128138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Much easier to diagnose failures in CI</a:t>
            </a:r>
          </a:p>
          <a:p>
            <a:endParaRPr lang="en-US" dirty="0"/>
          </a:p>
        </p:txBody>
      </p:sp>
      <p:sp>
        <p:nvSpPr>
          <p:cNvPr id="4" name="Slide Number Placeholder 3"/>
          <p:cNvSpPr>
            <a:spLocks noGrp="1"/>
          </p:cNvSpPr>
          <p:nvPr>
            <p:ph type="sldNum" sz="quarter" idx="5"/>
          </p:nvPr>
        </p:nvSpPr>
        <p:spPr/>
        <p:txBody>
          <a:bodyPr/>
          <a:lstStyle/>
          <a:p>
            <a:fld id="{D06C7275-F3C5-4EE7-8C54-771BE2CF8BB4}" type="slidenum">
              <a:rPr lang="en-US" smtClean="0"/>
              <a:t>14</a:t>
            </a:fld>
            <a:endParaRPr lang="en-US"/>
          </a:p>
        </p:txBody>
      </p:sp>
    </p:spTree>
    <p:extLst>
      <p:ext uri="{BB962C8B-B14F-4D97-AF65-F5344CB8AC3E}">
        <p14:creationId xmlns:p14="http://schemas.microsoft.com/office/powerpoint/2010/main" val="2317088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bg>
      <p:bgPr>
        <a:solidFill>
          <a:srgbClr val="91C9CF"/>
        </a:solidFill>
        <a:effectLst/>
      </p:bgPr>
    </p:bg>
    <p:spTree>
      <p:nvGrpSpPr>
        <p:cNvPr id="1" name=""/>
        <p:cNvGrpSpPr/>
        <p:nvPr/>
      </p:nvGrpSpPr>
      <p:grpSpPr>
        <a:xfrm>
          <a:off x="0" y="0"/>
          <a:ext cx="0" cy="0"/>
          <a:chOff x="0" y="0"/>
          <a:chExt cx="0" cy="0"/>
        </a:xfrm>
      </p:grpSpPr>
      <p:sp>
        <p:nvSpPr>
          <p:cNvPr id="82" name="Shape 82"/>
          <p:cNvSpPr>
            <a:spLocks noGrp="1"/>
          </p:cNvSpPr>
          <p:nvPr>
            <p:ph type="title"/>
          </p:nvPr>
        </p:nvSpPr>
        <p:spPr>
          <a:xfrm>
            <a:off x="1524000" y="1122362"/>
            <a:ext cx="9144000" cy="2387601"/>
          </a:xfrm>
          <a:prstGeom prst="rect">
            <a:avLst/>
          </a:prstGeom>
        </p:spPr>
        <p:txBody>
          <a:bodyPr anchor="b"/>
          <a:lstStyle>
            <a:lvl1pPr algn="ctr">
              <a:defRPr sz="6000">
                <a:solidFill>
                  <a:srgbClr val="FFFFFF"/>
                </a:solidFill>
                <a:latin typeface="Avenir LT Std 35 Light" panose="020B0402020203020204" pitchFamily="34" charset="0"/>
              </a:defRPr>
            </a:lvl1pPr>
          </a:lstStyle>
          <a:p>
            <a:r>
              <a:rPr lang="en-US"/>
              <a:t>Click to edit Master title style</a:t>
            </a:r>
            <a:endParaRPr dirty="0"/>
          </a:p>
        </p:txBody>
      </p:sp>
      <p:sp>
        <p:nvSpPr>
          <p:cNvPr id="83" name="Shape 83"/>
          <p:cNvSpPr>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solidFill>
                  <a:srgbClr val="FFFFFF"/>
                </a:solidFill>
                <a:latin typeface="Avenir LT Std 35 Light" panose="020B0402020203020204" pitchFamily="34" charset="0"/>
              </a:defRPr>
            </a:lvl1pPr>
            <a:lvl2pPr marL="0" indent="457200" algn="ctr">
              <a:buSzTx/>
              <a:buFontTx/>
              <a:buNone/>
              <a:defRPr sz="2400">
                <a:solidFill>
                  <a:srgbClr val="FFFFFF"/>
                </a:solidFill>
                <a:latin typeface="Avenir LT Std 35 Light" panose="020B0402020203020204" pitchFamily="34" charset="0"/>
              </a:defRPr>
            </a:lvl2pPr>
            <a:lvl3pPr marL="0" indent="914400" algn="ctr">
              <a:buSzTx/>
              <a:buFontTx/>
              <a:buNone/>
              <a:defRPr sz="2400">
                <a:solidFill>
                  <a:srgbClr val="FFFFFF"/>
                </a:solidFill>
                <a:latin typeface="Avenir LT Std 35 Light" panose="020B0402020203020204" pitchFamily="34" charset="0"/>
              </a:defRPr>
            </a:lvl3pPr>
            <a:lvl4pPr marL="0" indent="1371600" algn="ctr">
              <a:buSzTx/>
              <a:buFontTx/>
              <a:buNone/>
              <a:defRPr sz="2400">
                <a:solidFill>
                  <a:srgbClr val="FFFFFF"/>
                </a:solidFill>
                <a:latin typeface="Avenir LT Std 35 Light" panose="020B0402020203020204" pitchFamily="34" charset="0"/>
              </a:defRPr>
            </a:lvl4pPr>
            <a:lvl5pPr marL="0" indent="1828800" algn="ctr">
              <a:buSzTx/>
              <a:buFontTx/>
              <a:buNone/>
              <a:defRPr sz="2400">
                <a:solidFill>
                  <a:srgbClr val="FFFFFF"/>
                </a:solidFill>
                <a:latin typeface="Avenir LT Std 35 Light" panose="020B04020202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4" name="Shape 8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 Header">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8" name="Shape 58"/>
          <p:cNvSpPr>
            <a:spLocks noGrp="1"/>
          </p:cNvSpPr>
          <p:nvPr>
            <p:ph type="title"/>
          </p:nvPr>
        </p:nvSpPr>
        <p:spPr>
          <a:xfrm>
            <a:off x="838199" y="2868995"/>
            <a:ext cx="10515601" cy="1325563"/>
          </a:xfrm>
          <a:prstGeom prst="rect">
            <a:avLst/>
          </a:prstGeom>
        </p:spPr>
        <p:txBody>
          <a:bodyPr/>
          <a:lstStyle>
            <a:lvl1pPr>
              <a:lnSpc>
                <a:spcPct val="100000"/>
              </a:lnSpc>
              <a:defRPr>
                <a:latin typeface="Avenir LT Std 35 Light" panose="020B0402020203020204" pitchFamily="34" charset="0"/>
              </a:defRPr>
            </a:lvl1pPr>
          </a:lstStyle>
          <a:p>
            <a:r>
              <a:rPr lang="en-US"/>
              <a:t>Click to edit Master title style</a:t>
            </a:r>
            <a:endParaRPr dirty="0"/>
          </a:p>
        </p:txBody>
      </p:sp>
      <p:sp>
        <p:nvSpPr>
          <p:cNvPr id="59" name="Shape 59"/>
          <p:cNvSpPr>
            <a:spLocks noGrp="1"/>
          </p:cNvSpPr>
          <p:nvPr>
            <p:ph type="body" sz="quarter" idx="1" hasCustomPrompt="1"/>
          </p:nvPr>
        </p:nvSpPr>
        <p:spPr>
          <a:xfrm>
            <a:off x="839787" y="3965660"/>
            <a:ext cx="5157789" cy="533316"/>
          </a:xfrm>
          <a:prstGeom prst="rect">
            <a:avLst/>
          </a:prstGeom>
        </p:spPr>
        <p:txBody>
          <a:bodyPr anchor="b"/>
          <a:lstStyle>
            <a:lvl1pPr marL="0" indent="0">
              <a:buSzTx/>
              <a:buFontTx/>
              <a:buNone/>
              <a:defRPr sz="2400" b="1">
                <a:latin typeface="Avenir LT Std 35 Light" panose="020B0402020203020204" pitchFamily="34" charset="0"/>
              </a:defRPr>
            </a:lvl1pPr>
            <a:lvl2pPr marL="0" indent="457200">
              <a:buSzTx/>
              <a:buFontTx/>
              <a:buNone/>
              <a:defRPr sz="2400" b="1">
                <a:latin typeface="Avenir LT Std 35 Light" panose="020B0402020203020204" pitchFamily="34" charset="0"/>
              </a:defRPr>
            </a:lvl2pPr>
            <a:lvl3pPr marL="0" indent="914400">
              <a:buSzTx/>
              <a:buFontTx/>
              <a:buNone/>
              <a:defRPr sz="2400" b="1">
                <a:latin typeface="Avenir LT Std 35 Light" panose="020B0402020203020204" pitchFamily="34" charset="0"/>
              </a:defRPr>
            </a:lvl3pPr>
            <a:lvl4pPr marL="0" indent="1371600">
              <a:buSzTx/>
              <a:buFontTx/>
              <a:buNone/>
              <a:defRPr sz="2400" b="1">
                <a:latin typeface="Avenir LT Std 35 Light" panose="020B0402020203020204" pitchFamily="34" charset="0"/>
              </a:defRPr>
            </a:lvl4pPr>
            <a:lvl5pPr marL="0" indent="1828800">
              <a:buSzTx/>
              <a:buFontTx/>
              <a:buNone/>
              <a:defRPr sz="2400" b="1">
                <a:latin typeface="Avenir LT Std 35 Light" panose="020B0402020203020204" pitchFamily="34" charset="0"/>
              </a:defRPr>
            </a:lvl5pPr>
          </a:lstStyle>
          <a:p>
            <a:pPr lvl="0"/>
            <a:r>
              <a:rPr lang="en-US" dirty="0"/>
              <a:t>Edit text</a:t>
            </a:r>
            <a:endParaRPr dirty="0"/>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reserve="1">
  <p:cSld name="Section Header blank">
    <p:spTree>
      <p:nvGrpSpPr>
        <p:cNvPr id="1" name=""/>
        <p:cNvGrpSpPr/>
        <p:nvPr/>
      </p:nvGrpSpPr>
      <p:grpSpPr>
        <a:xfrm>
          <a:off x="0" y="0"/>
          <a:ext cx="0" cy="0"/>
          <a:chOff x="0" y="0"/>
          <a:chExt cx="0" cy="0"/>
        </a:xfrm>
      </p:grpSpPr>
      <p:sp>
        <p:nvSpPr>
          <p:cNvPr id="58" name="Shape 58"/>
          <p:cNvSpPr>
            <a:spLocks noGrp="1"/>
          </p:cNvSpPr>
          <p:nvPr>
            <p:ph type="title"/>
          </p:nvPr>
        </p:nvSpPr>
        <p:spPr>
          <a:xfrm>
            <a:off x="838199" y="2868995"/>
            <a:ext cx="10515601" cy="1325563"/>
          </a:xfrm>
          <a:prstGeom prst="rect">
            <a:avLst/>
          </a:prstGeom>
        </p:spPr>
        <p:txBody>
          <a:bodyPr/>
          <a:lstStyle>
            <a:lvl1pPr>
              <a:lnSpc>
                <a:spcPct val="100000"/>
              </a:lnSpc>
              <a:defRPr>
                <a:latin typeface="Avenir LT Std 35 Light" panose="020B0402020203020204" pitchFamily="34" charset="0"/>
              </a:defRPr>
            </a:lvl1pPr>
          </a:lstStyle>
          <a:p>
            <a:r>
              <a:rPr lang="en-US"/>
              <a:t>Click to edit Master title style</a:t>
            </a:r>
            <a:endParaRPr dirty="0"/>
          </a:p>
        </p:txBody>
      </p:sp>
      <p:sp>
        <p:nvSpPr>
          <p:cNvPr id="59" name="Shape 59"/>
          <p:cNvSpPr>
            <a:spLocks noGrp="1"/>
          </p:cNvSpPr>
          <p:nvPr>
            <p:ph type="body" sz="quarter" idx="1" hasCustomPrompt="1"/>
          </p:nvPr>
        </p:nvSpPr>
        <p:spPr>
          <a:xfrm>
            <a:off x="839787" y="3965660"/>
            <a:ext cx="5157789" cy="533316"/>
          </a:xfrm>
          <a:prstGeom prst="rect">
            <a:avLst/>
          </a:prstGeom>
        </p:spPr>
        <p:txBody>
          <a:bodyPr anchor="b"/>
          <a:lstStyle>
            <a:lvl1pPr marL="0" indent="0">
              <a:buSzTx/>
              <a:buFontTx/>
              <a:buNone/>
              <a:defRPr sz="2400" b="1">
                <a:latin typeface="Avenir LT Std 35 Light" panose="020B0402020203020204" pitchFamily="34" charset="0"/>
              </a:defRPr>
            </a:lvl1pPr>
            <a:lvl2pPr marL="0" indent="457200">
              <a:buSzTx/>
              <a:buFontTx/>
              <a:buNone/>
              <a:defRPr sz="2400" b="1">
                <a:latin typeface="Avenir LT Std 35 Light" panose="020B0402020203020204" pitchFamily="34" charset="0"/>
              </a:defRPr>
            </a:lvl2pPr>
            <a:lvl3pPr marL="0" indent="914400">
              <a:buSzTx/>
              <a:buFontTx/>
              <a:buNone/>
              <a:defRPr sz="2400" b="1">
                <a:latin typeface="Avenir LT Std 35 Light" panose="020B0402020203020204" pitchFamily="34" charset="0"/>
              </a:defRPr>
            </a:lvl3pPr>
            <a:lvl4pPr marL="0" indent="1371600">
              <a:buSzTx/>
              <a:buFontTx/>
              <a:buNone/>
              <a:defRPr sz="2400" b="1">
                <a:latin typeface="Avenir LT Std 35 Light" panose="020B0402020203020204" pitchFamily="34" charset="0"/>
              </a:defRPr>
            </a:lvl4pPr>
            <a:lvl5pPr marL="0" indent="1828800">
              <a:buSzTx/>
              <a:buFontTx/>
              <a:buNone/>
              <a:defRPr sz="2400" b="1">
                <a:latin typeface="Avenir LT Std 35 Light" panose="020B0402020203020204" pitchFamily="34" charset="0"/>
              </a:defRPr>
            </a:lvl5pPr>
          </a:lstStyle>
          <a:p>
            <a:pPr lvl="0"/>
            <a:r>
              <a:rPr lang="en-US" dirty="0"/>
              <a:t>Edit text</a:t>
            </a:r>
            <a:endParaRPr dirty="0"/>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1709657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9" name="Shape 29"/>
          <p:cNvSpPr>
            <a:spLocks noGrp="1"/>
          </p:cNvSpPr>
          <p:nvPr>
            <p:ph type="title"/>
          </p:nvPr>
        </p:nvSpPr>
        <p:spPr>
          <a:xfrm>
            <a:off x="838200" y="549987"/>
            <a:ext cx="10515600" cy="1325563"/>
          </a:xfrm>
          <a:prstGeom prst="rect">
            <a:avLst/>
          </a:prstGeom>
        </p:spPr>
        <p:txBody>
          <a:bodyPr/>
          <a:lstStyle>
            <a:lvl1pPr>
              <a:defRPr>
                <a:latin typeface="Avenir LT Std 35 Light" panose="020B0402020203020204" pitchFamily="34" charset="0"/>
              </a:defRPr>
            </a:lvl1pPr>
          </a:lstStyle>
          <a:p>
            <a:r>
              <a:rPr lang="en-US"/>
              <a:t>Click to edit Master title style</a:t>
            </a:r>
            <a:endParaRPr dirty="0"/>
          </a:p>
        </p:txBody>
      </p:sp>
      <p:sp>
        <p:nvSpPr>
          <p:cNvPr id="30" name="Shape 30"/>
          <p:cNvSpPr>
            <a:spLocks noGrp="1"/>
          </p:cNvSpPr>
          <p:nvPr>
            <p:ph type="body" idx="1"/>
          </p:nvPr>
        </p:nvSpPr>
        <p:spPr>
          <a:xfrm>
            <a:off x="838200" y="1895873"/>
            <a:ext cx="10515600" cy="4351338"/>
          </a:xfrm>
          <a:prstGeom prst="rect">
            <a:avLst/>
          </a:prstGeom>
        </p:spPr>
        <p:txBody>
          <a:bodyPr/>
          <a:lstStyle>
            <a:lvl1pPr>
              <a:lnSpc>
                <a:spcPct val="100000"/>
              </a:lnSpc>
              <a:spcBef>
                <a:spcPts val="600"/>
              </a:spcBef>
              <a:defRPr>
                <a:latin typeface="Avenir LT Std 35 Light" panose="020B0402020203020204" pitchFamily="34" charset="0"/>
              </a:defRPr>
            </a:lvl1pPr>
            <a:lvl2pPr>
              <a:lnSpc>
                <a:spcPct val="100000"/>
              </a:lnSpc>
              <a:spcBef>
                <a:spcPts val="600"/>
              </a:spcBef>
              <a:defRPr>
                <a:latin typeface="Avenir LT Std 35 Light" panose="020B0402020203020204" pitchFamily="34" charset="0"/>
              </a:defRPr>
            </a:lvl2pPr>
            <a:lvl3pPr>
              <a:lnSpc>
                <a:spcPct val="100000"/>
              </a:lnSpc>
              <a:spcBef>
                <a:spcPts val="600"/>
              </a:spcBef>
              <a:defRPr>
                <a:latin typeface="Avenir LT Std 35 Light" panose="020B0402020203020204" pitchFamily="34" charset="0"/>
              </a:defRPr>
            </a:lvl3pPr>
            <a:lvl4pPr>
              <a:lnSpc>
                <a:spcPct val="100000"/>
              </a:lnSpc>
              <a:spcBef>
                <a:spcPts val="600"/>
              </a:spcBef>
              <a:defRPr>
                <a:latin typeface="Avenir LT Std 35 Light" panose="020B0402020203020204" pitchFamily="34" charset="0"/>
              </a:defRPr>
            </a:lvl4pPr>
            <a:lvl5pPr>
              <a:lnSpc>
                <a:spcPct val="100000"/>
              </a:lnSpc>
              <a:spcBef>
                <a:spcPts val="600"/>
              </a:spcBef>
              <a:defRPr>
                <a:latin typeface="Avenir LT Std 35 Light" panose="020B04020202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67" name="Shape 67"/>
          <p:cNvSpPr>
            <a:spLocks noGrp="1"/>
          </p:cNvSpPr>
          <p:nvPr>
            <p:ph type="title"/>
          </p:nvPr>
        </p:nvSpPr>
        <p:spPr>
          <a:xfrm>
            <a:off x="838200" y="365125"/>
            <a:ext cx="10515600" cy="1325563"/>
          </a:xfrm>
          <a:prstGeom prst="rect">
            <a:avLst/>
          </a:prstGeom>
        </p:spPr>
        <p:txBody>
          <a:bodyPr/>
          <a:lstStyle>
            <a:lvl1pPr>
              <a:defRPr>
                <a:latin typeface="Avenir LT Std 35 Light" panose="020B0402020203020204" pitchFamily="34" charset="0"/>
              </a:defRPr>
            </a:lvl1pPr>
          </a:lstStyle>
          <a:p>
            <a:r>
              <a:rPr lang="en-US"/>
              <a:t>Click to edit Master title style</a:t>
            </a:r>
            <a:endParaRP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452B38-B5B8-4C56-ADC3-B86414DDCBC8}" type="datetimeFigureOut">
              <a:rPr lang="en-US" smtClean="0"/>
              <a:t>9/12/19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79D00-2031-4A85-9562-4E0B9A64419F}" type="slidenum">
              <a:rPr lang="en-US" smtClean="0"/>
              <a:t>‹#›</a:t>
            </a:fld>
            <a:endParaRPr lang="en-US"/>
          </a:p>
        </p:txBody>
      </p:sp>
    </p:spTree>
    <p:extLst>
      <p:ext uri="{BB962C8B-B14F-4D97-AF65-F5344CB8AC3E}">
        <p14:creationId xmlns:p14="http://schemas.microsoft.com/office/powerpoint/2010/main" val="1404004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38200" y="602922"/>
            <a:ext cx="10515600" cy="132556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Title Text</a:t>
            </a:r>
          </a:p>
        </p:txBody>
      </p:sp>
      <p:sp>
        <p:nvSpPr>
          <p:cNvPr id="3" name="Shape 3"/>
          <p:cNvSpPr>
            <a:spLocks noGrp="1"/>
          </p:cNvSpPr>
          <p:nvPr>
            <p:ph type="body" idx="1"/>
          </p:nvPr>
        </p:nvSpPr>
        <p:spPr>
          <a:xfrm>
            <a:off x="838200" y="2063422"/>
            <a:ext cx="10515600" cy="4351338"/>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hape 4"/>
          <p:cNvSpPr/>
          <p:nvPr/>
        </p:nvSpPr>
        <p:spPr>
          <a:xfrm>
            <a:off x="-12353" y="-30014"/>
            <a:ext cx="12216707" cy="296070"/>
          </a:xfrm>
          <a:prstGeom prst="rect">
            <a:avLst/>
          </a:prstGeom>
          <a:solidFill>
            <a:srgbClr val="80BEC4"/>
          </a:solidFill>
          <a:ln w="12700">
            <a:miter lim="400000"/>
          </a:ln>
        </p:spPr>
        <p:txBody>
          <a:bodyPr lIns="45719" rIns="45719" anchor="ctr"/>
          <a:lstStyle/>
          <a:p>
            <a:endParaRPr/>
          </a:p>
        </p:txBody>
      </p:sp>
      <p:pic>
        <p:nvPicPr>
          <p:cNvPr id="5" name="GS_Logo_V3_horizontal_RGB.png"/>
          <p:cNvPicPr>
            <a:picLocks noChangeAspect="1"/>
          </p:cNvPicPr>
          <p:nvPr/>
        </p:nvPicPr>
        <p:blipFill>
          <a:blip r:embed="rId8"/>
          <a:srcRect/>
          <a:stretch>
            <a:fillRect/>
          </a:stretch>
        </p:blipFill>
        <p:spPr>
          <a:xfrm>
            <a:off x="9811060" y="6126835"/>
            <a:ext cx="2049231" cy="489254"/>
          </a:xfrm>
          <a:prstGeom prst="rect">
            <a:avLst/>
          </a:prstGeom>
          <a:ln w="12700">
            <a:miter lim="400000"/>
          </a:ln>
        </p:spPr>
      </p:pic>
      <p:sp>
        <p:nvSpPr>
          <p:cNvPr id="6" name="Shape 6"/>
          <p:cNvSpPr>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7" r:id="rId1"/>
    <p:sldLayoutId id="2147483654" r:id="rId2"/>
    <p:sldLayoutId id="2147483659" r:id="rId3"/>
    <p:sldLayoutId id="2147483651" r:id="rId4"/>
    <p:sldLayoutId id="2147483655" r:id="rId5"/>
    <p:sldLayoutId id="2147483658" r:id="rId6"/>
  </p:sldLayoutIdLst>
  <p:transition spd="med"/>
  <p:txStyles>
    <p:titleStyle>
      <a:lvl1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2pPr>
      <a:lvl3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3pPr>
      <a:lvl4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4pPr>
      <a:lvl5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5pPr>
      <a:lvl6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6pPr>
      <a:lvl7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7pPr>
      <a:lvl8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8pPr>
      <a:lvl9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9pPr>
    </p:titleStyle>
    <p:bodyStyle>
      <a:lvl1pPr marL="228600" marR="0" indent="-228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723900" marR="0" indent="-2667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2pPr>
      <a:lvl3pPr marL="1234439" marR="0" indent="-320039"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3pPr>
      <a:lvl4pPr marL="1727200" marR="0" indent="-355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4pPr>
      <a:lvl5pPr marL="2184400" marR="0" indent="-355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5pPr>
      <a:lvl6pPr marL="26416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6pPr>
      <a:lvl7pPr marL="30988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7pPr>
      <a:lvl8pPr marL="35560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8pPr>
      <a:lvl9pPr marL="40132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B3407A-9FD9-4567-9261-3C7BF4AFC736}"/>
              </a:ext>
            </a:extLst>
          </p:cNvPr>
          <p:cNvSpPr txBox="1"/>
          <p:nvPr/>
        </p:nvSpPr>
        <p:spPr>
          <a:xfrm>
            <a:off x="685801" y="3615355"/>
            <a:ext cx="6050693"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Matthew Knowles</a:t>
            </a:r>
          </a:p>
          <a:p>
            <a:pPr marL="0" marR="0" indent="0" algn="l" defTabSz="914400" rtl="0" fontAlgn="auto" latinLnBrk="0" hangingPunct="0">
              <a:lnSpc>
                <a:spcPct val="100000"/>
              </a:lnSpc>
              <a:spcBef>
                <a:spcPts val="0"/>
              </a:spcBef>
              <a:spcAft>
                <a:spcPts val="0"/>
              </a:spcAft>
              <a:buClrTx/>
              <a:buSzTx/>
              <a:buFontTx/>
              <a:buNone/>
              <a:tabLst/>
            </a:pPr>
            <a:r>
              <a:rPr lang="en-US" sz="3200" dirty="0">
                <a:solidFill>
                  <a:schemeClr val="bg1"/>
                </a:solidFill>
              </a:rPr>
              <a:t>Software Craftsman at Greater Sum</a:t>
            </a:r>
          </a:p>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www.GreaterSum.com</a:t>
            </a:r>
          </a:p>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@MatthewYKnowles</a:t>
            </a:r>
          </a:p>
          <a:p>
            <a:pPr marL="0" marR="0" indent="0" algn="l" defTabSz="914400" rtl="0" fontAlgn="auto" latinLnBrk="0" hangingPunct="0">
              <a:lnSpc>
                <a:spcPct val="100000"/>
              </a:lnSpc>
              <a:spcBef>
                <a:spcPts val="0"/>
              </a:spcBef>
              <a:spcAft>
                <a:spcPts val="0"/>
              </a:spcAft>
              <a:buClrTx/>
              <a:buSzTx/>
              <a:buFontTx/>
              <a:buNone/>
              <a:tabLst/>
            </a:pPr>
            <a:r>
              <a:rPr lang="en-US" sz="3200" dirty="0">
                <a:solidFill>
                  <a:schemeClr val="bg1"/>
                </a:solidFill>
              </a:rPr>
              <a:t>Matthew@GreaterSum.com</a:t>
            </a:r>
            <a:endParaRPr kumimoji="0" lang="en-US" sz="3200" b="0" i="0" u="none" strike="noStrike" cap="none" spc="0" normalizeH="0" baseline="0" dirty="0">
              <a:ln>
                <a:noFill/>
              </a:ln>
              <a:solidFill>
                <a:schemeClr val="bg1"/>
              </a:solidFill>
              <a:effectLst/>
              <a:uFillTx/>
              <a:sym typeface="Calibri"/>
            </a:endParaRPr>
          </a:p>
        </p:txBody>
      </p:sp>
      <p:pic>
        <p:nvPicPr>
          <p:cNvPr id="10" name="Picture 9">
            <a:extLst>
              <a:ext uri="{FF2B5EF4-FFF2-40B4-BE49-F238E27FC236}">
                <a16:creationId xmlns:a16="http://schemas.microsoft.com/office/drawing/2014/main" id="{D68A35C7-50ED-44A5-B309-DF54D58CD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0407" y="3186917"/>
            <a:ext cx="3288323" cy="3288323"/>
          </a:xfrm>
          <a:prstGeom prst="rect">
            <a:avLst/>
          </a:prstGeom>
        </p:spPr>
      </p:pic>
      <p:sp>
        <p:nvSpPr>
          <p:cNvPr id="11" name="TextBox 10">
            <a:extLst>
              <a:ext uri="{FF2B5EF4-FFF2-40B4-BE49-F238E27FC236}">
                <a16:creationId xmlns:a16="http://schemas.microsoft.com/office/drawing/2014/main" id="{822CE723-1F34-4656-A4E8-F77CE9945420}"/>
              </a:ext>
            </a:extLst>
          </p:cNvPr>
          <p:cNvSpPr txBox="1"/>
          <p:nvPr/>
        </p:nvSpPr>
        <p:spPr>
          <a:xfrm>
            <a:off x="-246434" y="382760"/>
            <a:ext cx="12684868"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sz="6000" dirty="0">
                <a:solidFill>
                  <a:schemeClr val="bg1"/>
                </a:solidFill>
              </a:rPr>
              <a:t>And now selenium’s watch is ended</a:t>
            </a:r>
          </a:p>
          <a:p>
            <a:pPr algn="ctr"/>
            <a:r>
              <a:rPr lang="en-US" sz="2400" dirty="0">
                <a:solidFill>
                  <a:schemeClr val="bg1"/>
                </a:solidFill>
              </a:rPr>
              <a:t>Using Cypress to write UI tests that are less brittle and run faster</a:t>
            </a:r>
            <a:endParaRPr kumimoji="0" lang="en-US" sz="2400" b="0" i="0" u="none" strike="noStrike" cap="none" spc="0" normalizeH="0" baseline="0" dirty="0">
              <a:ln>
                <a:noFill/>
              </a:ln>
              <a:solidFill>
                <a:schemeClr val="bg1"/>
              </a:solidFill>
              <a:effectLst/>
              <a:uFillTx/>
              <a:sym typeface="Calibri"/>
            </a:endParaRPr>
          </a:p>
        </p:txBody>
      </p:sp>
    </p:spTree>
    <p:extLst>
      <p:ext uri="{BB962C8B-B14F-4D97-AF65-F5344CB8AC3E}">
        <p14:creationId xmlns:p14="http://schemas.microsoft.com/office/powerpoint/2010/main" val="94154349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DF0E-C183-4AE6-A001-5A6BFA6787BF}"/>
              </a:ext>
            </a:extLst>
          </p:cNvPr>
          <p:cNvSpPr>
            <a:spLocks noGrp="1"/>
          </p:cNvSpPr>
          <p:nvPr>
            <p:ph type="title"/>
          </p:nvPr>
        </p:nvSpPr>
        <p:spPr/>
        <p:txBody>
          <a:bodyPr>
            <a:normAutofit/>
          </a:bodyPr>
          <a:lstStyle/>
          <a:p>
            <a:r>
              <a:rPr lang="en-US" baseline="0" dirty="0"/>
              <a:t>Why Write UI/E2E Tests</a:t>
            </a:r>
            <a:endParaRPr lang="en-US" dirty="0"/>
          </a:p>
        </p:txBody>
      </p:sp>
      <p:sp>
        <p:nvSpPr>
          <p:cNvPr id="3" name="Text Placeholder 2">
            <a:extLst>
              <a:ext uri="{FF2B5EF4-FFF2-40B4-BE49-F238E27FC236}">
                <a16:creationId xmlns:a16="http://schemas.microsoft.com/office/drawing/2014/main" id="{EA099495-3DDC-4597-86F3-962F18F58923}"/>
              </a:ext>
            </a:extLst>
          </p:cNvPr>
          <p:cNvSpPr>
            <a:spLocks noGrp="1"/>
          </p:cNvSpPr>
          <p:nvPr>
            <p:ph type="body" idx="1"/>
          </p:nvPr>
        </p:nvSpPr>
        <p:spPr/>
        <p:txBody>
          <a:bodyPr>
            <a:normAutofit/>
          </a:bodyPr>
          <a:lstStyle/>
          <a:p>
            <a:pPr marL="342900" indent="-342900">
              <a:buFont typeface="Arial" panose="020B0604020202020204" pitchFamily="34" charset="0"/>
              <a:buChar char="•"/>
            </a:pPr>
            <a:r>
              <a:rPr lang="en-US" dirty="0"/>
              <a:t>Legacy code</a:t>
            </a:r>
          </a:p>
        </p:txBody>
      </p:sp>
    </p:spTree>
    <p:extLst>
      <p:ext uri="{BB962C8B-B14F-4D97-AF65-F5344CB8AC3E}">
        <p14:creationId xmlns:p14="http://schemas.microsoft.com/office/powerpoint/2010/main" val="125521375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5D81A8-73E3-4C14-847D-8361E3615B88}"/>
              </a:ext>
            </a:extLst>
          </p:cNvPr>
          <p:cNvSpPr>
            <a:spLocks noGrp="1"/>
          </p:cNvSpPr>
          <p:nvPr>
            <p:ph type="title"/>
          </p:nvPr>
        </p:nvSpPr>
        <p:spPr/>
        <p:txBody>
          <a:bodyPr/>
          <a:lstStyle/>
          <a:p>
            <a:r>
              <a:rPr lang="en-US" dirty="0"/>
              <a:t>Selenium to Cypress in a project</a:t>
            </a:r>
          </a:p>
        </p:txBody>
      </p:sp>
    </p:spTree>
    <p:extLst>
      <p:ext uri="{BB962C8B-B14F-4D97-AF65-F5344CB8AC3E}">
        <p14:creationId xmlns:p14="http://schemas.microsoft.com/office/powerpoint/2010/main" val="363438576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E3A0A-C18F-D041-B6FC-DAD6BD99F7E7}"/>
              </a:ext>
            </a:extLst>
          </p:cNvPr>
          <p:cNvSpPr>
            <a:spLocks noGrp="1"/>
          </p:cNvSpPr>
          <p:nvPr>
            <p:ph type="title"/>
          </p:nvPr>
        </p:nvSpPr>
        <p:spPr/>
        <p:txBody>
          <a:bodyPr/>
          <a:lstStyle/>
          <a:p>
            <a:r>
              <a:rPr lang="en-US" dirty="0"/>
              <a:t>Flaky tests</a:t>
            </a:r>
          </a:p>
        </p:txBody>
      </p:sp>
      <p:sp>
        <p:nvSpPr>
          <p:cNvPr id="3" name="Text Placeholder 2">
            <a:extLst>
              <a:ext uri="{FF2B5EF4-FFF2-40B4-BE49-F238E27FC236}">
                <a16:creationId xmlns:a16="http://schemas.microsoft.com/office/drawing/2014/main" id="{B9880CAC-939A-4042-8982-669417138F8F}"/>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126246184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962F-8F69-6A43-8ED2-9D3E1571C9BC}"/>
              </a:ext>
            </a:extLst>
          </p:cNvPr>
          <p:cNvSpPr>
            <a:spLocks noGrp="1"/>
          </p:cNvSpPr>
          <p:nvPr>
            <p:ph type="title"/>
          </p:nvPr>
        </p:nvSpPr>
        <p:spPr/>
        <p:txBody>
          <a:bodyPr/>
          <a:lstStyle/>
          <a:p>
            <a:r>
              <a:rPr lang="en-US" dirty="0"/>
              <a:t>Debugging</a:t>
            </a:r>
          </a:p>
        </p:txBody>
      </p:sp>
      <p:sp>
        <p:nvSpPr>
          <p:cNvPr id="3" name="Text Placeholder 2">
            <a:extLst>
              <a:ext uri="{FF2B5EF4-FFF2-40B4-BE49-F238E27FC236}">
                <a16:creationId xmlns:a16="http://schemas.microsoft.com/office/drawing/2014/main" id="{5FA32D4A-7323-4240-AA34-FC83ED86DFDB}"/>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65215841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C9EB4-F072-DE47-83CC-287A76496376}"/>
              </a:ext>
            </a:extLst>
          </p:cNvPr>
          <p:cNvSpPr>
            <a:spLocks noGrp="1"/>
          </p:cNvSpPr>
          <p:nvPr>
            <p:ph type="title"/>
          </p:nvPr>
        </p:nvSpPr>
        <p:spPr/>
        <p:txBody>
          <a:bodyPr/>
          <a:lstStyle/>
          <a:p>
            <a:r>
              <a:rPr lang="en-US" dirty="0"/>
              <a:t>Failures in build pipeline</a:t>
            </a:r>
          </a:p>
        </p:txBody>
      </p:sp>
      <p:sp>
        <p:nvSpPr>
          <p:cNvPr id="3" name="Text Placeholder 2">
            <a:extLst>
              <a:ext uri="{FF2B5EF4-FFF2-40B4-BE49-F238E27FC236}">
                <a16:creationId xmlns:a16="http://schemas.microsoft.com/office/drawing/2014/main" id="{3C51A10E-3D09-F543-97B4-EAFE67087351}"/>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243627820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E3F4-14AA-904E-9BAE-D6174C683412}"/>
              </a:ext>
            </a:extLst>
          </p:cNvPr>
          <p:cNvSpPr>
            <a:spLocks noGrp="1"/>
          </p:cNvSpPr>
          <p:nvPr>
            <p:ph type="title"/>
          </p:nvPr>
        </p:nvSpPr>
        <p:spPr/>
        <p:txBody>
          <a:bodyPr/>
          <a:lstStyle/>
          <a:p>
            <a:r>
              <a:rPr lang="en-US" dirty="0"/>
              <a:t>Test writing</a:t>
            </a:r>
          </a:p>
        </p:txBody>
      </p:sp>
      <p:sp>
        <p:nvSpPr>
          <p:cNvPr id="3" name="Text Placeholder 2">
            <a:extLst>
              <a:ext uri="{FF2B5EF4-FFF2-40B4-BE49-F238E27FC236}">
                <a16:creationId xmlns:a16="http://schemas.microsoft.com/office/drawing/2014/main" id="{6DB7F40C-88D3-EC48-98C2-87944EC7E426}"/>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196731923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2969B-0E8B-3244-BF4A-54A46BFE27A7}"/>
              </a:ext>
            </a:extLst>
          </p:cNvPr>
          <p:cNvSpPr>
            <a:spLocks noGrp="1"/>
          </p:cNvSpPr>
          <p:nvPr>
            <p:ph type="title"/>
          </p:nvPr>
        </p:nvSpPr>
        <p:spPr/>
        <p:txBody>
          <a:bodyPr/>
          <a:lstStyle/>
          <a:p>
            <a:r>
              <a:rPr lang="en-US" dirty="0"/>
              <a:t>Time to execute</a:t>
            </a:r>
          </a:p>
        </p:txBody>
      </p:sp>
      <p:sp>
        <p:nvSpPr>
          <p:cNvPr id="3" name="Text Placeholder 2">
            <a:extLst>
              <a:ext uri="{FF2B5EF4-FFF2-40B4-BE49-F238E27FC236}">
                <a16:creationId xmlns:a16="http://schemas.microsoft.com/office/drawing/2014/main" id="{FEF92EFB-E3DF-E549-A8A4-D9D2F5CA4508}"/>
              </a:ext>
            </a:extLst>
          </p:cNvPr>
          <p:cNvSpPr>
            <a:spLocks noGrp="1"/>
          </p:cNvSpPr>
          <p:nvPr>
            <p:ph type="body" sz="quarter" idx="1"/>
          </p:nvPr>
        </p:nvSpPr>
        <p:spPr/>
        <p:txBody>
          <a:bodyPr/>
          <a:lstStyle/>
          <a:p>
            <a:r>
              <a:rPr lang="en-US" dirty="0"/>
              <a:t>18 -&gt; 10 minutes</a:t>
            </a:r>
          </a:p>
        </p:txBody>
      </p:sp>
    </p:spTree>
    <p:extLst>
      <p:ext uri="{BB962C8B-B14F-4D97-AF65-F5344CB8AC3E}">
        <p14:creationId xmlns:p14="http://schemas.microsoft.com/office/powerpoint/2010/main" val="394639911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C735D-A334-1442-8162-16A9185674AF}"/>
              </a:ext>
            </a:extLst>
          </p:cNvPr>
          <p:cNvSpPr>
            <a:spLocks noGrp="1"/>
          </p:cNvSpPr>
          <p:nvPr>
            <p:ph type="title"/>
          </p:nvPr>
        </p:nvSpPr>
        <p:spPr/>
        <p:txBody>
          <a:bodyPr/>
          <a:lstStyle/>
          <a:p>
            <a:r>
              <a:rPr lang="en-US" dirty="0"/>
              <a:t>Access outside browser</a:t>
            </a:r>
          </a:p>
        </p:txBody>
      </p:sp>
      <p:sp>
        <p:nvSpPr>
          <p:cNvPr id="3" name="Text Placeholder 2">
            <a:extLst>
              <a:ext uri="{FF2B5EF4-FFF2-40B4-BE49-F238E27FC236}">
                <a16:creationId xmlns:a16="http://schemas.microsoft.com/office/drawing/2014/main" id="{FEBC7ED5-881A-0C40-9C45-EB5E06DA1943}"/>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391377627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34B61-3C88-48E2-9F2A-D87C7F5DE3B1}"/>
              </a:ext>
            </a:extLst>
          </p:cNvPr>
          <p:cNvSpPr>
            <a:spLocks noGrp="1"/>
          </p:cNvSpPr>
          <p:nvPr>
            <p:ph type="title"/>
          </p:nvPr>
        </p:nvSpPr>
        <p:spPr/>
        <p:txBody>
          <a:bodyPr/>
          <a:lstStyle/>
          <a:p>
            <a:r>
              <a:rPr lang="en-US" dirty="0"/>
              <a:t>Intro to Cypress</a:t>
            </a:r>
          </a:p>
        </p:txBody>
      </p:sp>
    </p:spTree>
    <p:extLst>
      <p:ext uri="{BB962C8B-B14F-4D97-AF65-F5344CB8AC3E}">
        <p14:creationId xmlns:p14="http://schemas.microsoft.com/office/powerpoint/2010/main" val="279489435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1E0CD-F6EB-49C5-B95B-D275D1C03465}"/>
              </a:ext>
            </a:extLst>
          </p:cNvPr>
          <p:cNvSpPr>
            <a:spLocks noGrp="1"/>
          </p:cNvSpPr>
          <p:nvPr>
            <p:ph type="title"/>
          </p:nvPr>
        </p:nvSpPr>
        <p:spPr/>
        <p:txBody>
          <a:bodyPr/>
          <a:lstStyle/>
          <a:p>
            <a:r>
              <a:rPr lang="en-US" dirty="0"/>
              <a:t>Why not to use Cypress</a:t>
            </a:r>
          </a:p>
        </p:txBody>
      </p:sp>
      <p:sp>
        <p:nvSpPr>
          <p:cNvPr id="4" name="Text Placeholder 3">
            <a:extLst>
              <a:ext uri="{FF2B5EF4-FFF2-40B4-BE49-F238E27FC236}">
                <a16:creationId xmlns:a16="http://schemas.microsoft.com/office/drawing/2014/main" id="{CDBF154A-3F70-4D8B-85AC-7B0E2F4B3B61}"/>
              </a:ext>
            </a:extLst>
          </p:cNvPr>
          <p:cNvSpPr>
            <a:spLocks noGrp="1"/>
          </p:cNvSpPr>
          <p:nvPr>
            <p:ph type="body" idx="1"/>
          </p:nvPr>
        </p:nvSpPr>
        <p:spPr/>
        <p:txBody>
          <a:bodyPr>
            <a:normAutofit/>
          </a:bodyPr>
          <a:lstStyle/>
          <a:p>
            <a:r>
              <a:rPr lang="en-US" sz="3200" dirty="0"/>
              <a:t>Firefox, Safari, and Edge</a:t>
            </a:r>
          </a:p>
          <a:p>
            <a:r>
              <a:rPr lang="en-US" sz="3200" dirty="0"/>
              <a:t>Access outside the browser</a:t>
            </a:r>
          </a:p>
          <a:p>
            <a:r>
              <a:rPr lang="en-US" sz="3200" dirty="0"/>
              <a:t>Has been out of beta less than 1 year</a:t>
            </a:r>
          </a:p>
        </p:txBody>
      </p:sp>
    </p:spTree>
    <p:extLst>
      <p:ext uri="{BB962C8B-B14F-4D97-AF65-F5344CB8AC3E}">
        <p14:creationId xmlns:p14="http://schemas.microsoft.com/office/powerpoint/2010/main" val="24359449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9D16E-9092-7044-80F7-6D9CB8EEB6F7}"/>
              </a:ext>
            </a:extLst>
          </p:cNvPr>
          <p:cNvSpPr>
            <a:spLocks noGrp="1"/>
          </p:cNvSpPr>
          <p:nvPr>
            <p:ph type="title"/>
          </p:nvPr>
        </p:nvSpPr>
        <p:spPr>
          <a:xfrm>
            <a:off x="1239579" y="427115"/>
            <a:ext cx="9712841" cy="968469"/>
          </a:xfrm>
        </p:spPr>
        <p:txBody>
          <a:bodyPr>
            <a:noAutofit/>
          </a:bodyPr>
          <a:lstStyle/>
          <a:p>
            <a:pPr algn="ctr"/>
            <a:r>
              <a:rPr lang="en-US" sz="6600" dirty="0">
                <a:solidFill>
                  <a:schemeClr val="tx1"/>
                </a:solidFill>
              </a:rPr>
              <a:t>Atlanta Code Camp 2019</a:t>
            </a:r>
          </a:p>
        </p:txBody>
      </p:sp>
      <p:pic>
        <p:nvPicPr>
          <p:cNvPr id="4" name="Picture 3" descr="A screenshot of a cell phone&#10;&#10;Description automatically generated">
            <a:extLst>
              <a:ext uri="{FF2B5EF4-FFF2-40B4-BE49-F238E27FC236}">
                <a16:creationId xmlns:a16="http://schemas.microsoft.com/office/drawing/2014/main" id="{03C9A1D1-3EC6-4238-B4F3-5BBAFAFB5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46502"/>
            <a:ext cx="12192000" cy="4419827"/>
          </a:xfrm>
          <a:prstGeom prst="rect">
            <a:avLst/>
          </a:prstGeom>
        </p:spPr>
      </p:pic>
    </p:spTree>
    <p:extLst>
      <p:ext uri="{BB962C8B-B14F-4D97-AF65-F5344CB8AC3E}">
        <p14:creationId xmlns:p14="http://schemas.microsoft.com/office/powerpoint/2010/main" val="229620392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750C0D-E4F7-0040-A862-A916AFD682BC}"/>
              </a:ext>
            </a:extLst>
          </p:cNvPr>
          <p:cNvSpPr>
            <a:spLocks noGrp="1"/>
          </p:cNvSpPr>
          <p:nvPr>
            <p:ph type="title"/>
          </p:nvPr>
        </p:nvSpPr>
        <p:spPr/>
        <p:txBody>
          <a:bodyPr/>
          <a:lstStyle/>
          <a:p>
            <a:r>
              <a:rPr lang="en-US" dirty="0"/>
              <a:t>Cypress Demo	</a:t>
            </a:r>
          </a:p>
        </p:txBody>
      </p:sp>
      <p:sp>
        <p:nvSpPr>
          <p:cNvPr id="5" name="Text Placeholder 4">
            <a:extLst>
              <a:ext uri="{FF2B5EF4-FFF2-40B4-BE49-F238E27FC236}">
                <a16:creationId xmlns:a16="http://schemas.microsoft.com/office/drawing/2014/main" id="{15197F41-F473-0F4A-A81D-5F91612D18E5}"/>
              </a:ext>
            </a:extLst>
          </p:cNvPr>
          <p:cNvSpPr>
            <a:spLocks noGrp="1"/>
          </p:cNvSpPr>
          <p:nvPr>
            <p:ph type="body" sz="quarter" idx="1"/>
          </p:nvPr>
        </p:nvSpPr>
        <p:spPr/>
        <p:txBody>
          <a:bodyPr/>
          <a:lstStyle/>
          <a:p>
            <a:r>
              <a:rPr lang="en-US" dirty="0"/>
              <a:t>Atlanta Code Camp 2019 Website</a:t>
            </a:r>
          </a:p>
        </p:txBody>
      </p:sp>
    </p:spTree>
    <p:extLst>
      <p:ext uri="{BB962C8B-B14F-4D97-AF65-F5344CB8AC3E}">
        <p14:creationId xmlns:p14="http://schemas.microsoft.com/office/powerpoint/2010/main" val="257484537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750C0D-E4F7-0040-A862-A916AFD682BC}"/>
              </a:ext>
            </a:extLst>
          </p:cNvPr>
          <p:cNvSpPr>
            <a:spLocks noGrp="1"/>
          </p:cNvSpPr>
          <p:nvPr>
            <p:ph type="title"/>
          </p:nvPr>
        </p:nvSpPr>
        <p:spPr/>
        <p:txBody>
          <a:bodyPr/>
          <a:lstStyle/>
          <a:p>
            <a:r>
              <a:rPr lang="en-US" dirty="0"/>
              <a:t>Cypress Demo	</a:t>
            </a:r>
          </a:p>
        </p:txBody>
      </p:sp>
      <p:sp>
        <p:nvSpPr>
          <p:cNvPr id="5" name="Text Placeholder 4">
            <a:extLst>
              <a:ext uri="{FF2B5EF4-FFF2-40B4-BE49-F238E27FC236}">
                <a16:creationId xmlns:a16="http://schemas.microsoft.com/office/drawing/2014/main" id="{15197F41-F473-0F4A-A81D-5F91612D18E5}"/>
              </a:ext>
            </a:extLst>
          </p:cNvPr>
          <p:cNvSpPr>
            <a:spLocks noGrp="1"/>
          </p:cNvSpPr>
          <p:nvPr>
            <p:ph type="body" sz="quarter" idx="1"/>
          </p:nvPr>
        </p:nvSpPr>
        <p:spPr/>
        <p:txBody>
          <a:bodyPr/>
          <a:lstStyle/>
          <a:p>
            <a:r>
              <a:rPr lang="en-US" dirty="0"/>
              <a:t>Connect Four</a:t>
            </a:r>
          </a:p>
        </p:txBody>
      </p:sp>
    </p:spTree>
    <p:extLst>
      <p:ext uri="{BB962C8B-B14F-4D97-AF65-F5344CB8AC3E}">
        <p14:creationId xmlns:p14="http://schemas.microsoft.com/office/powerpoint/2010/main" val="202824947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38742-26DD-4BE6-AC23-F01062826A85}"/>
              </a:ext>
            </a:extLst>
          </p:cNvPr>
          <p:cNvSpPr>
            <a:spLocks noGrp="1"/>
          </p:cNvSpPr>
          <p:nvPr>
            <p:ph type="title"/>
          </p:nvPr>
        </p:nvSpPr>
        <p:spPr/>
        <p:txBody>
          <a:bodyPr/>
          <a:lstStyle/>
          <a:p>
            <a:r>
              <a:rPr lang="en-US"/>
              <a:t>Page Object Pattern</a:t>
            </a:r>
            <a:endParaRPr lang="en-US" dirty="0"/>
          </a:p>
        </p:txBody>
      </p:sp>
    </p:spTree>
    <p:extLst>
      <p:ext uri="{BB962C8B-B14F-4D97-AF65-F5344CB8AC3E}">
        <p14:creationId xmlns:p14="http://schemas.microsoft.com/office/powerpoint/2010/main" val="387887261"/>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750C0D-E4F7-0040-A862-A916AFD682BC}"/>
              </a:ext>
            </a:extLst>
          </p:cNvPr>
          <p:cNvSpPr>
            <a:spLocks noGrp="1"/>
          </p:cNvSpPr>
          <p:nvPr>
            <p:ph type="title"/>
          </p:nvPr>
        </p:nvSpPr>
        <p:spPr/>
        <p:txBody>
          <a:bodyPr/>
          <a:lstStyle/>
          <a:p>
            <a:r>
              <a:rPr lang="en-US" dirty="0"/>
              <a:t>Cypress Demo	</a:t>
            </a:r>
          </a:p>
        </p:txBody>
      </p:sp>
      <p:sp>
        <p:nvSpPr>
          <p:cNvPr id="5" name="Text Placeholder 4">
            <a:extLst>
              <a:ext uri="{FF2B5EF4-FFF2-40B4-BE49-F238E27FC236}">
                <a16:creationId xmlns:a16="http://schemas.microsoft.com/office/drawing/2014/main" id="{15197F41-F473-0F4A-A81D-5F91612D18E5}"/>
              </a:ext>
            </a:extLst>
          </p:cNvPr>
          <p:cNvSpPr>
            <a:spLocks noGrp="1"/>
          </p:cNvSpPr>
          <p:nvPr>
            <p:ph type="body" sz="quarter" idx="1"/>
          </p:nvPr>
        </p:nvSpPr>
        <p:spPr/>
        <p:txBody>
          <a:bodyPr/>
          <a:lstStyle/>
          <a:p>
            <a:r>
              <a:rPr lang="en-US" dirty="0"/>
              <a:t>Connect Four with page objects</a:t>
            </a:r>
          </a:p>
        </p:txBody>
      </p:sp>
    </p:spTree>
    <p:extLst>
      <p:ext uri="{BB962C8B-B14F-4D97-AF65-F5344CB8AC3E}">
        <p14:creationId xmlns:p14="http://schemas.microsoft.com/office/powerpoint/2010/main" val="86641763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488A7-2254-412D-B6DD-D2A9F291C999}"/>
              </a:ext>
            </a:extLst>
          </p:cNvPr>
          <p:cNvSpPr>
            <a:spLocks noGrp="1"/>
          </p:cNvSpPr>
          <p:nvPr>
            <p:ph type="title"/>
          </p:nvPr>
        </p:nvSpPr>
        <p:spPr/>
        <p:txBody>
          <a:bodyPr>
            <a:normAutofit fontScale="90000"/>
          </a:bodyPr>
          <a:lstStyle/>
          <a:p>
            <a:r>
              <a:rPr lang="en-US" dirty="0"/>
              <a:t>Whatever</a:t>
            </a:r>
            <a:r>
              <a:rPr lang="en-US" baseline="0" dirty="0"/>
              <a:t> you would manually test try and automate</a:t>
            </a:r>
            <a:endParaRPr lang="en-US" dirty="0"/>
          </a:p>
        </p:txBody>
      </p:sp>
      <p:sp>
        <p:nvSpPr>
          <p:cNvPr id="4" name="Text Placeholder 3">
            <a:extLst>
              <a:ext uri="{FF2B5EF4-FFF2-40B4-BE49-F238E27FC236}">
                <a16:creationId xmlns:a16="http://schemas.microsoft.com/office/drawing/2014/main" id="{A50A4FC9-F413-4148-B070-CDF1B569C232}"/>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130528157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72577C-69D8-4A20-8D34-854D8C9F70F1}"/>
              </a:ext>
            </a:extLst>
          </p:cNvPr>
          <p:cNvSpPr txBox="1"/>
          <p:nvPr/>
        </p:nvSpPr>
        <p:spPr>
          <a:xfrm>
            <a:off x="156881" y="6394076"/>
            <a:ext cx="569259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t>https://martinfowler.com/bliki/TestPyramid.html</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13" name="Picture 12">
            <a:extLst>
              <a:ext uri="{FF2B5EF4-FFF2-40B4-BE49-F238E27FC236}">
                <a16:creationId xmlns:a16="http://schemas.microsoft.com/office/drawing/2014/main" id="{FF298ACB-AC98-40B8-AAC6-766657FCC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766" y="182014"/>
            <a:ext cx="10004467" cy="5511347"/>
          </a:xfrm>
          <a:prstGeom prst="rect">
            <a:avLst/>
          </a:prstGeom>
        </p:spPr>
      </p:pic>
    </p:spTree>
    <p:extLst>
      <p:ext uri="{BB962C8B-B14F-4D97-AF65-F5344CB8AC3E}">
        <p14:creationId xmlns:p14="http://schemas.microsoft.com/office/powerpoint/2010/main" val="4249708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50273C-71F7-6F41-BE71-E65DC547A9B5}"/>
              </a:ext>
            </a:extLst>
          </p:cNvPr>
          <p:cNvPicPr>
            <a:picLocks noChangeAspect="1"/>
          </p:cNvPicPr>
          <p:nvPr/>
        </p:nvPicPr>
        <p:blipFill>
          <a:blip r:embed="rId3"/>
          <a:stretch>
            <a:fillRect/>
          </a:stretch>
        </p:blipFill>
        <p:spPr>
          <a:xfrm>
            <a:off x="990972" y="669366"/>
            <a:ext cx="3136900" cy="4013200"/>
          </a:xfrm>
          <a:prstGeom prst="rect">
            <a:avLst/>
          </a:prstGeom>
        </p:spPr>
      </p:pic>
      <p:pic>
        <p:nvPicPr>
          <p:cNvPr id="4" name="Picture 3">
            <a:extLst>
              <a:ext uri="{FF2B5EF4-FFF2-40B4-BE49-F238E27FC236}">
                <a16:creationId xmlns:a16="http://schemas.microsoft.com/office/drawing/2014/main" id="{B48F3991-9C88-F64C-B269-8702924E923E}"/>
              </a:ext>
            </a:extLst>
          </p:cNvPr>
          <p:cNvPicPr>
            <a:picLocks noChangeAspect="1"/>
          </p:cNvPicPr>
          <p:nvPr/>
        </p:nvPicPr>
        <p:blipFill>
          <a:blip r:embed="rId4"/>
          <a:stretch>
            <a:fillRect/>
          </a:stretch>
        </p:blipFill>
        <p:spPr>
          <a:xfrm>
            <a:off x="5081494" y="669366"/>
            <a:ext cx="3127766" cy="4013200"/>
          </a:xfrm>
          <a:prstGeom prst="rect">
            <a:avLst/>
          </a:prstGeom>
        </p:spPr>
      </p:pic>
    </p:spTree>
    <p:extLst>
      <p:ext uri="{BB962C8B-B14F-4D97-AF65-F5344CB8AC3E}">
        <p14:creationId xmlns:p14="http://schemas.microsoft.com/office/powerpoint/2010/main" val="183060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CE0A-F7C1-4479-A332-EAE23577C932}"/>
              </a:ext>
            </a:extLst>
          </p:cNvPr>
          <p:cNvSpPr>
            <a:spLocks noGrp="1"/>
          </p:cNvSpPr>
          <p:nvPr>
            <p:ph type="title"/>
          </p:nvPr>
        </p:nvSpPr>
        <p:spPr/>
        <p:txBody>
          <a:bodyPr/>
          <a:lstStyle/>
          <a:p>
            <a:pPr algn="ctr"/>
            <a:r>
              <a:rPr lang="en-US" dirty="0"/>
              <a:t>Questions?</a:t>
            </a:r>
          </a:p>
        </p:txBody>
      </p:sp>
      <p:sp>
        <p:nvSpPr>
          <p:cNvPr id="3" name="Text Placeholder 2">
            <a:extLst>
              <a:ext uri="{FF2B5EF4-FFF2-40B4-BE49-F238E27FC236}">
                <a16:creationId xmlns:a16="http://schemas.microsoft.com/office/drawing/2014/main" id="{CA7E941C-EEB5-4135-B231-46122E125ABC}"/>
              </a:ext>
            </a:extLst>
          </p:cNvPr>
          <p:cNvSpPr>
            <a:spLocks noGrp="1"/>
          </p:cNvSpPr>
          <p:nvPr>
            <p:ph type="body" idx="1"/>
          </p:nvPr>
        </p:nvSpPr>
        <p:spPr>
          <a:xfrm>
            <a:off x="246530" y="5661187"/>
            <a:ext cx="10515600" cy="955793"/>
          </a:xfrm>
        </p:spPr>
        <p:txBody>
          <a:bodyPr>
            <a:normAutofit lnSpcReduction="10000"/>
          </a:bodyPr>
          <a:lstStyle/>
          <a:p>
            <a:pPr marL="0" indent="0">
              <a:buNone/>
            </a:pPr>
            <a:r>
              <a:rPr lang="en-US" dirty="0"/>
              <a:t>@MatthewYKnowles</a:t>
            </a:r>
          </a:p>
          <a:p>
            <a:pPr marL="0" indent="0">
              <a:buNone/>
            </a:pPr>
            <a:r>
              <a:rPr lang="en-US" dirty="0"/>
              <a:t>Matthew@GreaterSum.com</a:t>
            </a:r>
          </a:p>
        </p:txBody>
      </p:sp>
    </p:spTree>
    <p:extLst>
      <p:ext uri="{BB962C8B-B14F-4D97-AF65-F5344CB8AC3E}">
        <p14:creationId xmlns:p14="http://schemas.microsoft.com/office/powerpoint/2010/main" val="323165983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DB2E9-63A8-4EB6-8400-FEEF53223FE8}"/>
              </a:ext>
            </a:extLst>
          </p:cNvPr>
          <p:cNvSpPr>
            <a:spLocks noGrp="1"/>
          </p:cNvSpPr>
          <p:nvPr>
            <p:ph type="title"/>
          </p:nvPr>
        </p:nvSpPr>
        <p:spPr/>
        <p:txBody>
          <a:bodyPr/>
          <a:lstStyle/>
          <a:p>
            <a:r>
              <a:rPr lang="en-US" dirty="0"/>
              <a:t>What we will talk about</a:t>
            </a:r>
          </a:p>
        </p:txBody>
      </p:sp>
      <p:sp>
        <p:nvSpPr>
          <p:cNvPr id="3" name="Text Placeholder 2">
            <a:extLst>
              <a:ext uri="{FF2B5EF4-FFF2-40B4-BE49-F238E27FC236}">
                <a16:creationId xmlns:a16="http://schemas.microsoft.com/office/drawing/2014/main" id="{161A629B-1043-4D85-8B71-0A7DCE426132}"/>
              </a:ext>
            </a:extLst>
          </p:cNvPr>
          <p:cNvSpPr>
            <a:spLocks noGrp="1"/>
          </p:cNvSpPr>
          <p:nvPr>
            <p:ph type="body" idx="1"/>
          </p:nvPr>
        </p:nvSpPr>
        <p:spPr/>
        <p:txBody>
          <a:bodyPr/>
          <a:lstStyle/>
          <a:p>
            <a:r>
              <a:rPr lang="en-US" dirty="0"/>
              <a:t>Tests</a:t>
            </a:r>
          </a:p>
          <a:p>
            <a:r>
              <a:rPr lang="en-US" dirty="0"/>
              <a:t>Testing with Selenium </a:t>
            </a:r>
          </a:p>
          <a:p>
            <a:r>
              <a:rPr lang="en-US" dirty="0"/>
              <a:t>Testing with Cypress</a:t>
            </a:r>
          </a:p>
          <a:p>
            <a:r>
              <a:rPr lang="en-US" dirty="0"/>
              <a:t>Live coding Cypress tests</a:t>
            </a:r>
          </a:p>
          <a:p>
            <a:r>
              <a:rPr lang="en-US" dirty="0"/>
              <a:t>Advanced UI testing techniques</a:t>
            </a:r>
          </a:p>
        </p:txBody>
      </p:sp>
    </p:spTree>
    <p:extLst>
      <p:ext uri="{BB962C8B-B14F-4D97-AF65-F5344CB8AC3E}">
        <p14:creationId xmlns:p14="http://schemas.microsoft.com/office/powerpoint/2010/main" val="294225243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141C6-D46A-4240-90CB-386B8A2417D4}"/>
              </a:ext>
            </a:extLst>
          </p:cNvPr>
          <p:cNvSpPr>
            <a:spLocks noGrp="1"/>
          </p:cNvSpPr>
          <p:nvPr>
            <p:ph type="title"/>
          </p:nvPr>
        </p:nvSpPr>
        <p:spPr/>
        <p:txBody>
          <a:bodyPr/>
          <a:lstStyle/>
          <a:p>
            <a:r>
              <a:rPr lang="en-US" dirty="0"/>
              <a:t>Why do you write tests?</a:t>
            </a:r>
          </a:p>
        </p:txBody>
      </p:sp>
      <p:sp>
        <p:nvSpPr>
          <p:cNvPr id="3" name="Text Placeholder 2">
            <a:extLst>
              <a:ext uri="{FF2B5EF4-FFF2-40B4-BE49-F238E27FC236}">
                <a16:creationId xmlns:a16="http://schemas.microsoft.com/office/drawing/2014/main" id="{C67E2354-9088-534C-A88D-5F15925C48DD}"/>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96400720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4C744-2438-274C-8771-5845564AD021}"/>
              </a:ext>
            </a:extLst>
          </p:cNvPr>
          <p:cNvSpPr>
            <a:spLocks noGrp="1"/>
          </p:cNvSpPr>
          <p:nvPr>
            <p:ph type="title"/>
          </p:nvPr>
        </p:nvSpPr>
        <p:spPr/>
        <p:txBody>
          <a:bodyPr/>
          <a:lstStyle/>
          <a:p>
            <a:r>
              <a:rPr lang="en-US" dirty="0"/>
              <a:t>Why Write Tests?</a:t>
            </a:r>
          </a:p>
        </p:txBody>
      </p:sp>
      <p:sp>
        <p:nvSpPr>
          <p:cNvPr id="3" name="Text Placeholder 2">
            <a:extLst>
              <a:ext uri="{FF2B5EF4-FFF2-40B4-BE49-F238E27FC236}">
                <a16:creationId xmlns:a16="http://schemas.microsoft.com/office/drawing/2014/main" id="{CDA2B31A-BEF3-AB47-820E-D2D9432E1FDF}"/>
              </a:ext>
            </a:extLst>
          </p:cNvPr>
          <p:cNvSpPr>
            <a:spLocks noGrp="1"/>
          </p:cNvSpPr>
          <p:nvPr>
            <p:ph type="body" idx="1"/>
          </p:nvPr>
        </p:nvSpPr>
        <p:spPr/>
        <p:txBody>
          <a:bodyPr>
            <a:normAutofit/>
          </a:bodyPr>
          <a:lstStyle/>
          <a:p>
            <a:r>
              <a:rPr lang="en-US" sz="3200" dirty="0"/>
              <a:t>Verify functionality</a:t>
            </a:r>
          </a:p>
          <a:p>
            <a:r>
              <a:rPr lang="en-US" sz="3200" dirty="0"/>
              <a:t>Defend against unexpected change</a:t>
            </a:r>
          </a:p>
          <a:p>
            <a:r>
              <a:rPr lang="en-US" sz="3200" dirty="0"/>
              <a:t>Executable documentation of the code</a:t>
            </a:r>
          </a:p>
          <a:p>
            <a:pPr marL="0" indent="0">
              <a:buNone/>
            </a:pPr>
            <a:r>
              <a:rPr lang="en-US" sz="3200" dirty="0"/>
              <a:t> </a:t>
            </a:r>
          </a:p>
        </p:txBody>
      </p:sp>
    </p:spTree>
    <p:extLst>
      <p:ext uri="{BB962C8B-B14F-4D97-AF65-F5344CB8AC3E}">
        <p14:creationId xmlns:p14="http://schemas.microsoft.com/office/powerpoint/2010/main" val="32019403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72577C-69D8-4A20-8D34-854D8C9F70F1}"/>
              </a:ext>
            </a:extLst>
          </p:cNvPr>
          <p:cNvSpPr txBox="1"/>
          <p:nvPr/>
        </p:nvSpPr>
        <p:spPr>
          <a:xfrm>
            <a:off x="156881" y="6394076"/>
            <a:ext cx="569259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t>https://martinfowler.com/bliki/TestPyramid.html</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13" name="Picture 12">
            <a:extLst>
              <a:ext uri="{FF2B5EF4-FFF2-40B4-BE49-F238E27FC236}">
                <a16:creationId xmlns:a16="http://schemas.microsoft.com/office/drawing/2014/main" id="{FF298ACB-AC98-40B8-AAC6-766657FCC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766" y="182014"/>
            <a:ext cx="10004467" cy="5511347"/>
          </a:xfrm>
          <a:prstGeom prst="rect">
            <a:avLst/>
          </a:prstGeom>
        </p:spPr>
      </p:pic>
    </p:spTree>
    <p:extLst>
      <p:ext uri="{BB962C8B-B14F-4D97-AF65-F5344CB8AC3E}">
        <p14:creationId xmlns:p14="http://schemas.microsoft.com/office/powerpoint/2010/main" val="1848589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6630764-6F8B-0948-9DA2-8CC2822E9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765" y="182014"/>
            <a:ext cx="10004467" cy="5511347"/>
          </a:xfrm>
          <a:prstGeom prst="rect">
            <a:avLst/>
          </a:prstGeom>
        </p:spPr>
      </p:pic>
      <p:pic>
        <p:nvPicPr>
          <p:cNvPr id="13" name="Picture 12">
            <a:extLst>
              <a:ext uri="{FF2B5EF4-FFF2-40B4-BE49-F238E27FC236}">
                <a16:creationId xmlns:a16="http://schemas.microsoft.com/office/drawing/2014/main" id="{FF298ACB-AC98-40B8-AAC6-766657FCC977}"/>
              </a:ext>
            </a:extLst>
          </p:cNvPr>
          <p:cNvPicPr>
            <a:picLocks noChangeAspect="1"/>
          </p:cNvPicPr>
          <p:nvPr/>
        </p:nvPicPr>
        <p:blipFill rotWithShape="1">
          <a:blip r:embed="rId4">
            <a:extLst>
              <a:ext uri="{BEBA8EAE-BF5A-486C-A8C5-ECC9F3942E4B}">
                <a14:imgProps xmlns:a14="http://schemas.microsoft.com/office/drawing/2010/main">
                  <a14:imgLayer r:embed="rId5">
                    <a14:imgEffect>
                      <a14:artisticBlur/>
                    </a14:imgEffect>
                  </a14:imgLayer>
                </a14:imgProps>
              </a:ext>
              <a:ext uri="{28A0092B-C50C-407E-A947-70E740481C1C}">
                <a14:useLocalDpi xmlns:a14="http://schemas.microsoft.com/office/drawing/2010/main" val="0"/>
              </a:ext>
            </a:extLst>
          </a:blip>
          <a:srcRect t="26220"/>
          <a:stretch/>
        </p:blipFill>
        <p:spPr>
          <a:xfrm>
            <a:off x="1093766" y="1627094"/>
            <a:ext cx="10004467" cy="4066267"/>
          </a:xfrm>
          <a:prstGeom prst="rect">
            <a:avLst/>
          </a:prstGeom>
        </p:spPr>
      </p:pic>
      <p:sp>
        <p:nvSpPr>
          <p:cNvPr id="18" name="TextBox 17">
            <a:extLst>
              <a:ext uri="{FF2B5EF4-FFF2-40B4-BE49-F238E27FC236}">
                <a16:creationId xmlns:a16="http://schemas.microsoft.com/office/drawing/2014/main" id="{C6DB4331-AB53-4545-A97A-C620C63903DA}"/>
              </a:ext>
            </a:extLst>
          </p:cNvPr>
          <p:cNvSpPr txBox="1"/>
          <p:nvPr/>
        </p:nvSpPr>
        <p:spPr>
          <a:xfrm>
            <a:off x="156881" y="6394076"/>
            <a:ext cx="569259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t>https://martinfowler.com/bliki/TestPyramid.html</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2378464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DF0E-C183-4AE6-A001-5A6BFA6787BF}"/>
              </a:ext>
            </a:extLst>
          </p:cNvPr>
          <p:cNvSpPr>
            <a:spLocks noGrp="1"/>
          </p:cNvSpPr>
          <p:nvPr>
            <p:ph type="title"/>
          </p:nvPr>
        </p:nvSpPr>
        <p:spPr/>
        <p:txBody>
          <a:bodyPr>
            <a:normAutofit/>
          </a:bodyPr>
          <a:lstStyle/>
          <a:p>
            <a:r>
              <a:rPr lang="en-US" baseline="0" dirty="0"/>
              <a:t>Why Write UI/E2E Tests</a:t>
            </a:r>
            <a:endParaRPr lang="en-US" dirty="0"/>
          </a:p>
        </p:txBody>
      </p:sp>
      <p:sp>
        <p:nvSpPr>
          <p:cNvPr id="3" name="Text Placeholder 2">
            <a:extLst>
              <a:ext uri="{FF2B5EF4-FFF2-40B4-BE49-F238E27FC236}">
                <a16:creationId xmlns:a16="http://schemas.microsoft.com/office/drawing/2014/main" id="{EA099495-3DDC-4597-86F3-962F18F58923}"/>
              </a:ext>
            </a:extLst>
          </p:cNvPr>
          <p:cNvSpPr>
            <a:spLocks noGrp="1"/>
          </p:cNvSpPr>
          <p:nvPr>
            <p:ph type="body" idx="1"/>
          </p:nvPr>
        </p:nvSpPr>
        <p:spPr/>
        <p:txBody>
          <a:bodyPr>
            <a:normAutofit/>
          </a:bodyPr>
          <a:lstStyle/>
          <a:p>
            <a:pPr marL="342900" indent="-342900">
              <a:buFont typeface="Arial" panose="020B0604020202020204" pitchFamily="34" charset="0"/>
              <a:buChar char="•"/>
            </a:pPr>
            <a:r>
              <a:rPr lang="en-US" dirty="0"/>
              <a:t>Verify that the critical path works</a:t>
            </a:r>
          </a:p>
          <a:p>
            <a:pPr marL="342900" indent="-342900">
              <a:buFont typeface="Arial" panose="020B0604020202020204" pitchFamily="34" charset="0"/>
              <a:buChar char="•"/>
            </a:pPr>
            <a:r>
              <a:rPr lang="en-US" dirty="0"/>
              <a:t>Exercise your code in a live or live like environment</a:t>
            </a:r>
          </a:p>
          <a:p>
            <a:pPr marL="0" indent="0">
              <a:buNone/>
            </a:pPr>
            <a:endParaRPr lang="en-US" dirty="0"/>
          </a:p>
        </p:txBody>
      </p:sp>
    </p:spTree>
    <p:extLst>
      <p:ext uri="{BB962C8B-B14F-4D97-AF65-F5344CB8AC3E}">
        <p14:creationId xmlns:p14="http://schemas.microsoft.com/office/powerpoint/2010/main" val="60884273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DF0E-C183-4AE6-A001-5A6BFA6787BF}"/>
              </a:ext>
            </a:extLst>
          </p:cNvPr>
          <p:cNvSpPr>
            <a:spLocks noGrp="1"/>
          </p:cNvSpPr>
          <p:nvPr>
            <p:ph type="title"/>
          </p:nvPr>
        </p:nvSpPr>
        <p:spPr/>
        <p:txBody>
          <a:bodyPr>
            <a:normAutofit/>
          </a:bodyPr>
          <a:lstStyle/>
          <a:p>
            <a:r>
              <a:rPr lang="en-US" baseline="0" dirty="0"/>
              <a:t>Why Write UI/E2E Tests</a:t>
            </a:r>
            <a:endParaRPr lang="en-US" dirty="0"/>
          </a:p>
        </p:txBody>
      </p:sp>
      <p:sp>
        <p:nvSpPr>
          <p:cNvPr id="3" name="Text Placeholder 2">
            <a:extLst>
              <a:ext uri="{FF2B5EF4-FFF2-40B4-BE49-F238E27FC236}">
                <a16:creationId xmlns:a16="http://schemas.microsoft.com/office/drawing/2014/main" id="{EA099495-3DDC-4597-86F3-962F18F58923}"/>
              </a:ext>
            </a:extLst>
          </p:cNvPr>
          <p:cNvSpPr>
            <a:spLocks noGrp="1"/>
          </p:cNvSpPr>
          <p:nvPr>
            <p:ph type="body" idx="1"/>
          </p:nvPr>
        </p:nvSpPr>
        <p:spPr/>
        <p:txBody>
          <a:bodyPr>
            <a:normAutofit/>
          </a:bodyPr>
          <a:lstStyle/>
          <a:p>
            <a:pPr marL="342900" indent="-342900">
              <a:buFont typeface="Arial" panose="020B0604020202020204" pitchFamily="34" charset="0"/>
              <a:buChar char="•"/>
            </a:pPr>
            <a:r>
              <a:rPr lang="en-US" dirty="0"/>
              <a:t>Human Readable</a:t>
            </a:r>
          </a:p>
          <a:p>
            <a:pPr marL="342900" indent="-342900">
              <a:buFont typeface="Arial" panose="020B0604020202020204" pitchFamily="34" charset="0"/>
              <a:buChar char="•"/>
            </a:pPr>
            <a:r>
              <a:rPr lang="en-US" dirty="0"/>
              <a:t>Behavior Driven Development (Dev/Product/Test)</a:t>
            </a:r>
          </a:p>
          <a:p>
            <a:pPr marL="342900" indent="-342900">
              <a:buFont typeface="Arial" panose="020B0604020202020204" pitchFamily="34" charset="0"/>
              <a:buChar char="•"/>
            </a:pPr>
            <a:r>
              <a:rPr lang="en-US" dirty="0"/>
              <a:t>Executable specification</a:t>
            </a:r>
          </a:p>
        </p:txBody>
      </p:sp>
    </p:spTree>
    <p:extLst>
      <p:ext uri="{BB962C8B-B14F-4D97-AF65-F5344CB8AC3E}">
        <p14:creationId xmlns:p14="http://schemas.microsoft.com/office/powerpoint/2010/main" val="31665230"/>
      </p:ext>
    </p:extLst>
  </p:cSld>
  <p:clrMapOvr>
    <a:masterClrMapping/>
  </p:clrMapOvr>
  <p:transition spd="med"/>
</p:sld>
</file>

<file path=ppt/theme/theme1.xml><?xml version="1.0" encoding="utf-8"?>
<a:theme xmlns:a="http://schemas.openxmlformats.org/drawingml/2006/main" name="GreaterSum">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Avenir">
      <a:majorFont>
        <a:latin typeface="Avenir LT Std 55 Roman"/>
        <a:ea typeface="Helvetica"/>
        <a:cs typeface="Helvetica"/>
      </a:majorFont>
      <a:minorFont>
        <a:latin typeface="Avenir LT Std 35 Light"/>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Greater Sum Template" id="{5D2BAB7D-1C20-F546-8D30-577BC39D2AB4}" vid="{40F7DEB8-FD89-5F43-9589-E4763AF462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1405</TotalTime>
  <Words>887</Words>
  <Application>Microsoft Macintosh PowerPoint</Application>
  <PresentationFormat>Widescreen</PresentationFormat>
  <Paragraphs>91</Paragraphs>
  <Slides>27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Avenir LT Std 35 Light</vt:lpstr>
      <vt:lpstr>Calibri</vt:lpstr>
      <vt:lpstr>GreaterSum</vt:lpstr>
      <vt:lpstr>PowerPoint Presentation</vt:lpstr>
      <vt:lpstr>Atlanta Code Camp 2019</vt:lpstr>
      <vt:lpstr>What we will talk about</vt:lpstr>
      <vt:lpstr>Why do you write tests?</vt:lpstr>
      <vt:lpstr>Why Write Tests?</vt:lpstr>
      <vt:lpstr>PowerPoint Presentation</vt:lpstr>
      <vt:lpstr>PowerPoint Presentation</vt:lpstr>
      <vt:lpstr>Why Write UI/E2E Tests</vt:lpstr>
      <vt:lpstr>Why Write UI/E2E Tests</vt:lpstr>
      <vt:lpstr>Why Write UI/E2E Tests</vt:lpstr>
      <vt:lpstr>Selenium to Cypress in a project</vt:lpstr>
      <vt:lpstr>Flaky tests</vt:lpstr>
      <vt:lpstr>Debugging</vt:lpstr>
      <vt:lpstr>Failures in build pipeline</vt:lpstr>
      <vt:lpstr>Test writing</vt:lpstr>
      <vt:lpstr>Time to execute</vt:lpstr>
      <vt:lpstr>Access outside browser</vt:lpstr>
      <vt:lpstr>Intro to Cypress</vt:lpstr>
      <vt:lpstr>Why not to use Cypress</vt:lpstr>
      <vt:lpstr>Cypress Demo </vt:lpstr>
      <vt:lpstr>Cypress Demo </vt:lpstr>
      <vt:lpstr>Page Object Pattern</vt:lpstr>
      <vt:lpstr>Cypress Demo </vt:lpstr>
      <vt:lpstr>Whatever you would manually test try and automate</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Clement</dc:creator>
  <cp:lastModifiedBy>Matthew Knowles</cp:lastModifiedBy>
  <cp:revision>62</cp:revision>
  <dcterms:created xsi:type="dcterms:W3CDTF">2018-05-09T18:26:04Z</dcterms:created>
  <dcterms:modified xsi:type="dcterms:W3CDTF">2019-09-12T20:20:44Z</dcterms:modified>
</cp:coreProperties>
</file>