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76" r:id="rId2"/>
    <p:sldId id="257" r:id="rId3"/>
    <p:sldId id="318" r:id="rId4"/>
    <p:sldId id="330" r:id="rId5"/>
    <p:sldId id="331" r:id="rId6"/>
    <p:sldId id="283" r:id="rId7"/>
    <p:sldId id="329" r:id="rId8"/>
    <p:sldId id="285" r:id="rId9"/>
    <p:sldId id="332" r:id="rId10"/>
    <p:sldId id="334" r:id="rId11"/>
    <p:sldId id="320" r:id="rId12"/>
    <p:sldId id="336" r:id="rId13"/>
    <p:sldId id="337" r:id="rId14"/>
    <p:sldId id="338" r:id="rId15"/>
    <p:sldId id="339" r:id="rId16"/>
    <p:sldId id="340" r:id="rId17"/>
    <p:sldId id="341" r:id="rId18"/>
    <p:sldId id="321" r:id="rId19"/>
    <p:sldId id="323" r:id="rId20"/>
    <p:sldId id="342" r:id="rId21"/>
    <p:sldId id="343" r:id="rId22"/>
    <p:sldId id="325" r:id="rId23"/>
    <p:sldId id="348" r:id="rId24"/>
    <p:sldId id="347" r:id="rId25"/>
    <p:sldId id="344" r:id="rId26"/>
    <p:sldId id="350" r:id="rId27"/>
    <p:sldId id="349" r:id="rId28"/>
    <p:sldId id="292" r:id="rId29"/>
    <p:sldId id="345" r:id="rId30"/>
    <p:sldId id="346" r:id="rId31"/>
    <p:sldId id="315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45" autoAdjust="0"/>
    <p:restoredTop sz="76279" autoAdjust="0"/>
  </p:normalViewPr>
  <p:slideViewPr>
    <p:cSldViewPr snapToGrid="0" showGuides="1">
      <p:cViewPr varScale="1">
        <p:scale>
          <a:sx n="102" d="100"/>
          <a:sy n="102" d="100"/>
        </p:scale>
        <p:origin x="106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7C4CE-0BA7-46C7-910C-86236A29B096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7275-F3C5-4EE7-8C54-771BE2CF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of the talk is to breakdown any friction from preventing you from going out and writing some tests against your professional project or even personal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275-F3C5-4EE7-8C54-771BE2CF8B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74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Writing new tests did not take as long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275-F3C5-4EE7-8C54-771BE2CF8B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5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Could no longer use port to verify information sent over email</a:t>
            </a:r>
          </a:p>
          <a:p>
            <a:r>
              <a:rPr lang="en-US" dirty="0"/>
              <a:t>File system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275-F3C5-4EE7-8C54-771BE2CF8B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framework for web applications</a:t>
            </a:r>
          </a:p>
          <a:p>
            <a:r>
              <a:rPr lang="en-US" dirty="0"/>
              <a:t>It is already in the browser.  It knows </a:t>
            </a:r>
            <a:r>
              <a:rPr lang="en-US" dirty="0" err="1"/>
              <a:t>whats</a:t>
            </a:r>
            <a:r>
              <a:rPr lang="en-US" dirty="0"/>
              <a:t> going on in your application in browser.  Can wait for async requests to resolve.  As opposed to using a wait.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275-F3C5-4EE7-8C54-771BE2CF8B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8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Selenium is more like a real user of the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275-F3C5-4EE7-8C54-771BE2CF8B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39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you can start.</a:t>
            </a:r>
          </a:p>
          <a:p>
            <a:r>
              <a:rPr lang="en-US" dirty="0"/>
              <a:t>How will we know what we’ve made changes correctly?</a:t>
            </a:r>
          </a:p>
          <a:p>
            <a:r>
              <a:rPr lang="en-US" dirty="0"/>
              <a:t>How will we know that we haven’t broken anything?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275-F3C5-4EE7-8C54-771BE2CF8B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43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had a chance to talk about the 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275-F3C5-4EE7-8C54-771BE2CF8B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35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had a chance to talk about the 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275-F3C5-4EE7-8C54-771BE2CF8B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6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275-F3C5-4EE7-8C54-771BE2CF8B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6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275-F3C5-4EE7-8C54-771BE2CF8B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it integrate?  Are environment variables set correctly? Am I connected to correct database?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275-F3C5-4EE7-8C54-771BE2CF8B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3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Behavior Driven Development is a methodology that encapsulates a lot but one of the core tenants is having a representative from product, dev, and test get together and come up with acceptance tests that flush out a feature.  Today we are going to start writing our app with a failing acceptance test that when passing signifies that we have implemented the functionality that the product owner requested.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275-F3C5-4EE7-8C54-771BE2CF8B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4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 says Bridge!!!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275-F3C5-4EE7-8C54-771BE2CF8B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9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275-F3C5-4EE7-8C54-771BE2CF8B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5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Finding out why a test failed is a lot easier (pictures, videos, DOM snapshot)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275-F3C5-4EE7-8C54-771BE2CF8B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Much easier to diagnose failures in CI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275-F3C5-4EE7-8C54-771BE2CF8B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8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91C9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  <a:latin typeface="Avenir LT Std 35 Light" panose="020B04020202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  <a:latin typeface="Avenir LT Std 35 Light" panose="020B0402020203020204" pitchFamily="34" charset="0"/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  <a:latin typeface="Avenir LT Std 35 Light" panose="020B0402020203020204" pitchFamily="34" charset="0"/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  <a:latin typeface="Avenir LT Std 35 Light" panose="020B0402020203020204" pitchFamily="34" charset="0"/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  <a:latin typeface="Avenir LT Std 35 Light" panose="020B0402020203020204" pitchFamily="34" charset="0"/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838199" y="2868995"/>
            <a:ext cx="10515601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latin typeface="Avenir LT Std 35 Light" panose="020B04020202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 hasCustomPrompt="1"/>
          </p:nvPr>
        </p:nvSpPr>
        <p:spPr>
          <a:xfrm>
            <a:off x="839787" y="3965660"/>
            <a:ext cx="5157789" cy="5333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Avenir LT Std 35 Light" panose="020B0402020203020204" pitchFamily="34" charset="0"/>
              </a:defRPr>
            </a:lvl1pPr>
            <a:lvl2pPr marL="0" indent="457200">
              <a:buSzTx/>
              <a:buFontTx/>
              <a:buNone/>
              <a:defRPr sz="2400" b="1">
                <a:latin typeface="Avenir LT Std 35 Light" panose="020B0402020203020204" pitchFamily="34" charset="0"/>
              </a:defRPr>
            </a:lvl2pPr>
            <a:lvl3pPr marL="0" indent="914400">
              <a:buSzTx/>
              <a:buFontTx/>
              <a:buNone/>
              <a:defRPr sz="2400" b="1">
                <a:latin typeface="Avenir LT Std 35 Light" panose="020B0402020203020204" pitchFamily="34" charset="0"/>
              </a:defRPr>
            </a:lvl3pPr>
            <a:lvl4pPr marL="0" indent="1371600">
              <a:buSzTx/>
              <a:buFontTx/>
              <a:buNone/>
              <a:defRPr sz="2400" b="1">
                <a:latin typeface="Avenir LT Std 35 Light" panose="020B0402020203020204" pitchFamily="34" charset="0"/>
              </a:defRPr>
            </a:lvl4pPr>
            <a:lvl5pPr marL="0" indent="1828800">
              <a:buSzTx/>
              <a:buFontTx/>
              <a:buNone/>
              <a:defRPr sz="2400" b="1"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/>
              <a:t>Edit text</a:t>
            </a:r>
            <a:endParaRPr dirty="0"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tion Head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838199" y="2868995"/>
            <a:ext cx="10515601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latin typeface="Avenir LT Std 35 Light" panose="020B04020202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 hasCustomPrompt="1"/>
          </p:nvPr>
        </p:nvSpPr>
        <p:spPr>
          <a:xfrm>
            <a:off x="839787" y="3965660"/>
            <a:ext cx="5157789" cy="5333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Avenir LT Std 35 Light" panose="020B0402020203020204" pitchFamily="34" charset="0"/>
              </a:defRPr>
            </a:lvl1pPr>
            <a:lvl2pPr marL="0" indent="457200">
              <a:buSzTx/>
              <a:buFontTx/>
              <a:buNone/>
              <a:defRPr sz="2400" b="1">
                <a:latin typeface="Avenir LT Std 35 Light" panose="020B0402020203020204" pitchFamily="34" charset="0"/>
              </a:defRPr>
            </a:lvl2pPr>
            <a:lvl3pPr marL="0" indent="914400">
              <a:buSzTx/>
              <a:buFontTx/>
              <a:buNone/>
              <a:defRPr sz="2400" b="1">
                <a:latin typeface="Avenir LT Std 35 Light" panose="020B0402020203020204" pitchFamily="34" charset="0"/>
              </a:defRPr>
            </a:lvl3pPr>
            <a:lvl4pPr marL="0" indent="1371600">
              <a:buSzTx/>
              <a:buFontTx/>
              <a:buNone/>
              <a:defRPr sz="2400" b="1">
                <a:latin typeface="Avenir LT Std 35 Light" panose="020B0402020203020204" pitchFamily="34" charset="0"/>
              </a:defRPr>
            </a:lvl4pPr>
            <a:lvl5pPr marL="0" indent="1828800">
              <a:buSzTx/>
              <a:buFontTx/>
              <a:buNone/>
              <a:defRPr sz="2400" b="1"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/>
              <a:t>Edit text</a:t>
            </a:r>
            <a:endParaRPr dirty="0"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096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8200" y="54998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838200" y="1895873"/>
            <a:ext cx="10515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Avenir LT Std 35 Light" panose="020B0402020203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>
                <a:latin typeface="Avenir LT Std 35 Light" panose="020B0402020203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Avenir LT Std 35 Light" panose="020B0402020203020204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Avenir LT Std 35 Light" panose="020B0402020203020204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2B38-B5B8-4C56-ADC3-B86414DDCBC8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9D00-2031-4A85-9562-4E0B9A64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602922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2063422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-12353" y="-30014"/>
            <a:ext cx="12216707" cy="296070"/>
          </a:xfrm>
          <a:prstGeom prst="rect">
            <a:avLst/>
          </a:prstGeom>
          <a:solidFill>
            <a:srgbClr val="80BEC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5" name="GS_Logo_V3_horizontal_RGB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9811060" y="6126835"/>
            <a:ext cx="2049231" cy="48925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4" r:id="rId2"/>
    <p:sldLayoutId id="2147483659" r:id="rId3"/>
    <p:sldLayoutId id="2147483651" r:id="rId4"/>
    <p:sldLayoutId id="2147483655" r:id="rId5"/>
    <p:sldLayoutId id="2147483658" r:id="rId6"/>
  </p:sldLayoutIdLst>
  <p:transition spd="med"/>
  <p:txStyles>
    <p:titleStyle>
      <a:lvl1pPr marL="0" marR="0" indent="0" algn="l" defTabSz="9144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173B2"/>
          </a:solidFill>
          <a:uFillTx/>
          <a:latin typeface="Avenir LT Std 35 Light" panose="020B0402020203020204" pitchFamily="34" charset="0"/>
          <a:ea typeface="+mn-ea"/>
          <a:cs typeface="+mn-cs"/>
          <a:sym typeface="Calibri"/>
        </a:defRPr>
      </a:lvl1pPr>
      <a:lvl2pPr marL="0" marR="0" indent="0" algn="l" defTabSz="9144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173B2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173B2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173B2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173B2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173B2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173B2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173B2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173B2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1173B2"/>
          </a:solidFill>
          <a:uFillTx/>
          <a:latin typeface="Avenir LT Std 35 Light" panose="020B0402020203020204" pitchFamily="34" charset="0"/>
          <a:ea typeface="+mn-ea"/>
          <a:cs typeface="+mn-cs"/>
          <a:sym typeface="Calibri"/>
        </a:defRPr>
      </a:lvl1pPr>
      <a:lvl2pPr marL="723900" marR="0" indent="-266700" algn="l" defTabSz="9144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1173B2"/>
          </a:solidFill>
          <a:uFillTx/>
          <a:latin typeface="Avenir LT Std 35 Light" panose="020B0402020203020204" pitchFamily="34" charset="0"/>
          <a:ea typeface="+mn-ea"/>
          <a:cs typeface="+mn-cs"/>
          <a:sym typeface="Calibri"/>
        </a:defRPr>
      </a:lvl2pPr>
      <a:lvl3pPr marL="1234439" marR="0" indent="-320039" algn="l" defTabSz="9144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1173B2"/>
          </a:solidFill>
          <a:uFillTx/>
          <a:latin typeface="Avenir LT Std 35 Light" panose="020B0402020203020204" pitchFamily="34" charset="0"/>
          <a:ea typeface="+mn-ea"/>
          <a:cs typeface="+mn-cs"/>
          <a:sym typeface="Calibri"/>
        </a:defRPr>
      </a:lvl3pPr>
      <a:lvl4pPr marL="1727200" marR="0" indent="-355600" algn="l" defTabSz="9144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1173B2"/>
          </a:solidFill>
          <a:uFillTx/>
          <a:latin typeface="Avenir LT Std 35 Light" panose="020B0402020203020204" pitchFamily="34" charset="0"/>
          <a:ea typeface="+mn-ea"/>
          <a:cs typeface="+mn-cs"/>
          <a:sym typeface="Calibri"/>
        </a:defRPr>
      </a:lvl4pPr>
      <a:lvl5pPr marL="2184400" marR="0" indent="-355600" algn="l" defTabSz="9144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1173B2"/>
          </a:solidFill>
          <a:uFillTx/>
          <a:latin typeface="Avenir LT Std 35 Light" panose="020B0402020203020204" pitchFamily="34" charset="0"/>
          <a:ea typeface="+mn-ea"/>
          <a:cs typeface="+mn-cs"/>
          <a:sym typeface="Calibri"/>
        </a:defRPr>
      </a:lvl5pPr>
      <a:lvl6pPr marL="2641600" marR="0" indent="-355600" algn="l" defTabSz="91440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1173B2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1173B2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1173B2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1173B2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3407A-9FD9-4567-9261-3C7BF4AFC736}"/>
              </a:ext>
            </a:extLst>
          </p:cNvPr>
          <p:cNvSpPr txBox="1"/>
          <p:nvPr/>
        </p:nvSpPr>
        <p:spPr>
          <a:xfrm>
            <a:off x="685801" y="3615355"/>
            <a:ext cx="6050693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Matthew Knowles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/>
                </a:solidFill>
              </a:rPr>
              <a:t>Software Craftsman at Greater Sum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www.GreaterSum.com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@MatthewYKnowles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/>
                </a:solidFill>
              </a:rPr>
              <a:t>Matthew@GreaterSum.com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8A35C7-50ED-44A5-B309-DF54D58CD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407" y="3186917"/>
            <a:ext cx="3288323" cy="32883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2CE723-1F34-4656-A4E8-F77CE9945420}"/>
              </a:ext>
            </a:extLst>
          </p:cNvPr>
          <p:cNvSpPr txBox="1"/>
          <p:nvPr/>
        </p:nvSpPr>
        <p:spPr>
          <a:xfrm>
            <a:off x="-246434" y="382760"/>
            <a:ext cx="12684868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And now selenium’s watch is ended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Using Cypress to write UI tests that are less brittle and run faster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54349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DF0E-C183-4AE6-A001-5A6BFA67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Why Write UI/E2E 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99495-3DDC-4597-86F3-962F18F58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Legacy code</a:t>
            </a:r>
          </a:p>
        </p:txBody>
      </p:sp>
    </p:spTree>
    <p:extLst>
      <p:ext uri="{BB962C8B-B14F-4D97-AF65-F5344CB8AC3E}">
        <p14:creationId xmlns:p14="http://schemas.microsoft.com/office/powerpoint/2010/main" val="12552137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5D81A8-73E3-4C14-847D-8361E361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to Cypress in a project</a:t>
            </a:r>
          </a:p>
        </p:txBody>
      </p:sp>
    </p:spTree>
    <p:extLst>
      <p:ext uri="{BB962C8B-B14F-4D97-AF65-F5344CB8AC3E}">
        <p14:creationId xmlns:p14="http://schemas.microsoft.com/office/powerpoint/2010/main" val="36343857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3A0A-C18F-D041-B6FC-DAD6BD99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Flaky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0CAC-939A-4042-8982-669417138F8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618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962F-8F69-6A43-8ED2-9D3E1571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2D4A-7323-4240-AA34-FC83ED86DFD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84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9EB4-F072-DE47-83CC-287A7649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 in build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1A10E-3D09-F543-97B4-EAFE6708735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82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E3F4-14AA-904E-9BAE-D6174C68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writing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7F40C-88D3-EC48-98C2-87944EC7E4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92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969B-0E8B-3244-BF4A-54A46BFE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execute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92EFB-E3DF-E549-A8A4-D9D2F5CA450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18 -&gt; 10 minutes</a:t>
            </a:r>
          </a:p>
        </p:txBody>
      </p:sp>
    </p:spTree>
    <p:extLst>
      <p:ext uri="{BB962C8B-B14F-4D97-AF65-F5344CB8AC3E}">
        <p14:creationId xmlns:p14="http://schemas.microsoft.com/office/powerpoint/2010/main" val="39463991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735D-A334-1442-8162-16A91856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outside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C7ED5-881A-0C40-9C45-EB5E06DA194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762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4B61-3C88-48E2-9F2A-D87C7F5D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Cypress</a:t>
            </a:r>
          </a:p>
        </p:txBody>
      </p:sp>
    </p:spTree>
    <p:extLst>
      <p:ext uri="{BB962C8B-B14F-4D97-AF65-F5344CB8AC3E}">
        <p14:creationId xmlns:p14="http://schemas.microsoft.com/office/powerpoint/2010/main" val="279489435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E0CD-F6EB-49C5-B95B-D275D1C0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use Cypress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F154A-3F70-4D8B-85AC-7B0E2F4B3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Firefox, Safari, and Edge</a:t>
            </a:r>
          </a:p>
          <a:p>
            <a:r>
              <a:rPr lang="en-US" sz="3200" dirty="0"/>
              <a:t>Access outside the browser</a:t>
            </a:r>
          </a:p>
          <a:p>
            <a:r>
              <a:rPr lang="en-US" sz="3200" dirty="0"/>
              <a:t>Has been out of beta less than 1 year</a:t>
            </a:r>
          </a:p>
        </p:txBody>
      </p:sp>
    </p:spTree>
    <p:extLst>
      <p:ext uri="{BB962C8B-B14F-4D97-AF65-F5344CB8AC3E}">
        <p14:creationId xmlns:p14="http://schemas.microsoft.com/office/powerpoint/2010/main" val="2435944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D16E-9092-7044-80F7-6D9CB8EE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79" y="427115"/>
            <a:ext cx="9712841" cy="968469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Atlanta Code Camp 2019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C9A1D1-3EC6-4238-B4F3-5BBAFAFB5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6502"/>
            <a:ext cx="12192000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039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750C0D-E4F7-0040-A862-A916AFD6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Cypress Demo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97F41-F473-0F4A-A81D-5F91612D18E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Atlanta Code Camp 2019 Website</a:t>
            </a:r>
          </a:p>
        </p:txBody>
      </p:sp>
    </p:spTree>
    <p:extLst>
      <p:ext uri="{BB962C8B-B14F-4D97-AF65-F5344CB8AC3E}">
        <p14:creationId xmlns:p14="http://schemas.microsoft.com/office/powerpoint/2010/main" val="257484537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750C0D-E4F7-0040-A862-A916AFD6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Cypress Demo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97F41-F473-0F4A-A81D-5F91612D18E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Connect Four</a:t>
            </a:r>
          </a:p>
        </p:txBody>
      </p:sp>
    </p:spTree>
    <p:extLst>
      <p:ext uri="{BB962C8B-B14F-4D97-AF65-F5344CB8AC3E}">
        <p14:creationId xmlns:p14="http://schemas.microsoft.com/office/powerpoint/2010/main" val="202824947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8742-26DD-4BE6-AC23-F0106282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Data Attribute</a:t>
            </a:r>
          </a:p>
        </p:txBody>
      </p:sp>
    </p:spTree>
    <p:extLst>
      <p:ext uri="{BB962C8B-B14F-4D97-AF65-F5344CB8AC3E}">
        <p14:creationId xmlns:p14="http://schemas.microsoft.com/office/powerpoint/2010/main" val="3878872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750C0D-E4F7-0040-A862-A916AFD6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Cypress Demo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97F41-F473-0F4A-A81D-5F91612D18E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9787" y="3965660"/>
            <a:ext cx="5636169" cy="533316"/>
          </a:xfrm>
        </p:spPr>
        <p:txBody>
          <a:bodyPr>
            <a:normAutofit/>
          </a:bodyPr>
          <a:lstStyle/>
          <a:p>
            <a:r>
              <a:rPr lang="en-US" dirty="0"/>
              <a:t>Connect Four with data attributes</a:t>
            </a:r>
          </a:p>
        </p:txBody>
      </p:sp>
    </p:spTree>
    <p:extLst>
      <p:ext uri="{BB962C8B-B14F-4D97-AF65-F5344CB8AC3E}">
        <p14:creationId xmlns:p14="http://schemas.microsoft.com/office/powerpoint/2010/main" val="130185483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8742-26DD-4BE6-AC23-F0106282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Object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3536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750C0D-E4F7-0040-A862-A916AFD6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Cypress Demo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97F41-F473-0F4A-A81D-5F91612D18E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Connect Four with page objects</a:t>
            </a:r>
          </a:p>
        </p:txBody>
      </p:sp>
    </p:spTree>
    <p:extLst>
      <p:ext uri="{BB962C8B-B14F-4D97-AF65-F5344CB8AC3E}">
        <p14:creationId xmlns:p14="http://schemas.microsoft.com/office/powerpoint/2010/main" val="86641763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8742-26DD-4BE6-AC23-F0106282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Comparison</a:t>
            </a:r>
          </a:p>
        </p:txBody>
      </p:sp>
    </p:spTree>
    <p:extLst>
      <p:ext uri="{BB962C8B-B14F-4D97-AF65-F5344CB8AC3E}">
        <p14:creationId xmlns:p14="http://schemas.microsoft.com/office/powerpoint/2010/main" val="109499816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750C0D-E4F7-0040-A862-A916AFD6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Cypress Demo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97F41-F473-0F4A-A81D-5F91612D18E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9786" y="3965660"/>
            <a:ext cx="5912705" cy="533316"/>
          </a:xfrm>
        </p:spPr>
        <p:txBody>
          <a:bodyPr>
            <a:normAutofit/>
          </a:bodyPr>
          <a:lstStyle/>
          <a:p>
            <a:r>
              <a:rPr lang="en-US" dirty="0"/>
              <a:t>Connect Four with image comparison</a:t>
            </a:r>
          </a:p>
        </p:txBody>
      </p:sp>
    </p:spTree>
    <p:extLst>
      <p:ext uri="{BB962C8B-B14F-4D97-AF65-F5344CB8AC3E}">
        <p14:creationId xmlns:p14="http://schemas.microsoft.com/office/powerpoint/2010/main" val="384635071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88A7-2254-412D-B6DD-D2A9F291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Whatever</a:t>
            </a:r>
            <a:r>
              <a:rPr lang="en-US" baseline="0" dirty="0"/>
              <a:t> you would manually test try and automate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157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72577C-69D8-4A20-8D34-854D8C9F70F1}"/>
              </a:ext>
            </a:extLst>
          </p:cNvPr>
          <p:cNvSpPr txBox="1"/>
          <p:nvPr/>
        </p:nvSpPr>
        <p:spPr>
          <a:xfrm>
            <a:off x="156881" y="6394076"/>
            <a:ext cx="56925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https://martinfowler.com/bliki/TestPyramid.html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298ACB-AC98-40B8-AAC6-766657FC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6" y="182014"/>
            <a:ext cx="10004467" cy="55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B2E9-63A8-4EB6-8400-FEEF5322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talk about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A629B-1043-4D85-8B71-0A7DCE426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  <a:p>
            <a:r>
              <a:rPr lang="en-US" dirty="0"/>
              <a:t>Testing with Selenium </a:t>
            </a:r>
          </a:p>
          <a:p>
            <a:r>
              <a:rPr lang="en-US" dirty="0"/>
              <a:t>Testing with Cypress</a:t>
            </a:r>
          </a:p>
          <a:p>
            <a:r>
              <a:rPr lang="en-US" dirty="0"/>
              <a:t>Live coding Cypress tests</a:t>
            </a:r>
          </a:p>
          <a:p>
            <a:r>
              <a:rPr lang="en-US" dirty="0"/>
              <a:t>Advanced UI testing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94225243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50273C-71F7-6F41-BE71-E65DC547A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09" y="2479675"/>
            <a:ext cx="3136900" cy="401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8F3991-9C88-F64C-B269-8702924E9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209" y="2479675"/>
            <a:ext cx="3127766" cy="4013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379D927-0BBB-D442-AF10-6A1E66B3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19298-ECAA-1D46-8A14-79DC0AEE6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975" y="2479675"/>
            <a:ext cx="3229558" cy="40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CE0A-F7C1-4479-A332-EAE23577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E941C-EEB5-4135-B231-46122E12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530" y="5661187"/>
            <a:ext cx="10515600" cy="9557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@MatthewYKnowles</a:t>
            </a:r>
          </a:p>
          <a:p>
            <a:pPr marL="0" indent="0">
              <a:buNone/>
            </a:pPr>
            <a:r>
              <a:rPr lang="en-US" dirty="0"/>
              <a:t>Matthew@GreaterSum.com</a:t>
            </a:r>
          </a:p>
        </p:txBody>
      </p:sp>
    </p:spTree>
    <p:extLst>
      <p:ext uri="{BB962C8B-B14F-4D97-AF65-F5344CB8AC3E}">
        <p14:creationId xmlns:p14="http://schemas.microsoft.com/office/powerpoint/2010/main" val="32316598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41C6-D46A-4240-90CB-386B8A24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write tests?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E2354-9088-534C-A88D-5F15925C48D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72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C744-2438-274C-8771-5845564A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2B31A-BEF3-AB47-820E-D2D9432E1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Verify functionality</a:t>
            </a:r>
          </a:p>
          <a:p>
            <a:r>
              <a:rPr lang="en-US" sz="3200" dirty="0"/>
              <a:t>Defend against unexpected change</a:t>
            </a:r>
          </a:p>
          <a:p>
            <a:r>
              <a:rPr lang="en-US" sz="3200" dirty="0"/>
              <a:t>Executable documentation of the code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1940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72577C-69D8-4A20-8D34-854D8C9F70F1}"/>
              </a:ext>
            </a:extLst>
          </p:cNvPr>
          <p:cNvSpPr txBox="1"/>
          <p:nvPr/>
        </p:nvSpPr>
        <p:spPr>
          <a:xfrm>
            <a:off x="156881" y="6394076"/>
            <a:ext cx="56925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https://martinfowler.com/bliki/TestPyramid.html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298ACB-AC98-40B8-AAC6-766657FC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6" y="182014"/>
            <a:ext cx="10004467" cy="55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630764-6F8B-0948-9DA2-8CC2822E9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5" y="182014"/>
            <a:ext cx="10004467" cy="55113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298ACB-AC98-40B8-AAC6-766657FCC9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20"/>
          <a:stretch/>
        </p:blipFill>
        <p:spPr>
          <a:xfrm>
            <a:off x="1093766" y="1627094"/>
            <a:ext cx="10004467" cy="40662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DB4331-AB53-4545-A97A-C620C63903DA}"/>
              </a:ext>
            </a:extLst>
          </p:cNvPr>
          <p:cNvSpPr txBox="1"/>
          <p:nvPr/>
        </p:nvSpPr>
        <p:spPr>
          <a:xfrm>
            <a:off x="156881" y="6394076"/>
            <a:ext cx="56925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https://martinfowler.com/bliki/TestPyramid.html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8464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DF0E-C183-4AE6-A001-5A6BFA67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Why Write UI/E2E 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99495-3DDC-4597-86F3-962F18F58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Verify that the critical path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your code in a live or live like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427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DF0E-C183-4AE6-A001-5A6BFA67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Why Write UI/E2E 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99495-3DDC-4597-86F3-962F18F58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Human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Behavior Driven Development (Dev/Product/Test)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Executable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16652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eaterSum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Avenir">
      <a:majorFont>
        <a:latin typeface="Avenir LT Std 55 Roman"/>
        <a:ea typeface="Helvetica"/>
        <a:cs typeface="Helvetica"/>
      </a:majorFont>
      <a:minorFont>
        <a:latin typeface="Avenir LT Std 35 Light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Greater Sum Template" id="{5D2BAB7D-1C20-F546-8D30-577BC39D2AB4}" vid="{40F7DEB8-FD89-5F43-9589-E4763AF462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553</Words>
  <Application>Microsoft Macintosh PowerPoint</Application>
  <PresentationFormat>Widescreen</PresentationFormat>
  <Paragraphs>96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Avenir LT Std 35 Light</vt:lpstr>
      <vt:lpstr>Calibri</vt:lpstr>
      <vt:lpstr>GreaterSum</vt:lpstr>
      <vt:lpstr>PowerPoint Presentation</vt:lpstr>
      <vt:lpstr>Atlanta Code Camp 2019</vt:lpstr>
      <vt:lpstr>What we will talk about</vt:lpstr>
      <vt:lpstr>Why do you write tests?</vt:lpstr>
      <vt:lpstr>Why Write Tests?</vt:lpstr>
      <vt:lpstr>PowerPoint Presentation</vt:lpstr>
      <vt:lpstr>PowerPoint Presentation</vt:lpstr>
      <vt:lpstr>Why Write UI/E2E Tests</vt:lpstr>
      <vt:lpstr>Why Write UI/E2E Tests</vt:lpstr>
      <vt:lpstr>Why Write UI/E2E Tests</vt:lpstr>
      <vt:lpstr>Selenium to Cypress in a project</vt:lpstr>
      <vt:lpstr>Flaky tests</vt:lpstr>
      <vt:lpstr>Debugging</vt:lpstr>
      <vt:lpstr>Failures in build pipeline</vt:lpstr>
      <vt:lpstr>Test writing</vt:lpstr>
      <vt:lpstr>Time to execute</vt:lpstr>
      <vt:lpstr>Access outside browser</vt:lpstr>
      <vt:lpstr>Intro to Cypress</vt:lpstr>
      <vt:lpstr>Why not to use Cypress</vt:lpstr>
      <vt:lpstr>Cypress Demo </vt:lpstr>
      <vt:lpstr>Cypress Demo </vt:lpstr>
      <vt:lpstr>HTML Data Attribute</vt:lpstr>
      <vt:lpstr>Cypress Demo </vt:lpstr>
      <vt:lpstr>Page Object Pattern</vt:lpstr>
      <vt:lpstr>Cypress Demo </vt:lpstr>
      <vt:lpstr>Image Comparison</vt:lpstr>
      <vt:lpstr>Cypress Demo </vt:lpstr>
      <vt:lpstr>Whatever you would manually test try and automate</vt:lpstr>
      <vt:lpstr>PowerPoint Presentation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Clement</dc:creator>
  <cp:lastModifiedBy>Matthew Knowles</cp:lastModifiedBy>
  <cp:revision>65</cp:revision>
  <dcterms:created xsi:type="dcterms:W3CDTF">2018-05-09T18:26:04Z</dcterms:created>
  <dcterms:modified xsi:type="dcterms:W3CDTF">2019-09-13T19:15:33Z</dcterms:modified>
</cp:coreProperties>
</file>