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76" r:id="rId2"/>
    <p:sldId id="257" r:id="rId3"/>
    <p:sldId id="258" r:id="rId4"/>
    <p:sldId id="262" r:id="rId5"/>
    <p:sldId id="283" r:id="rId6"/>
    <p:sldId id="317" r:id="rId7"/>
    <p:sldId id="285" r:id="rId8"/>
    <p:sldId id="289" r:id="rId9"/>
    <p:sldId id="305" r:id="rId10"/>
    <p:sldId id="286" r:id="rId11"/>
    <p:sldId id="319" r:id="rId12"/>
    <p:sldId id="306" r:id="rId13"/>
    <p:sldId id="318" r:id="rId14"/>
    <p:sldId id="307" r:id="rId15"/>
    <p:sldId id="281" r:id="rId16"/>
    <p:sldId id="304" r:id="rId17"/>
    <p:sldId id="303" r:id="rId18"/>
    <p:sldId id="308" r:id="rId19"/>
    <p:sldId id="321" r:id="rId20"/>
    <p:sldId id="312" r:id="rId21"/>
    <p:sldId id="314" r:id="rId22"/>
    <p:sldId id="316" r:id="rId23"/>
    <p:sldId id="315" r:id="rId2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66599" autoAdjust="0"/>
  </p:normalViewPr>
  <p:slideViewPr>
    <p:cSldViewPr snapToGrid="0" showGuides="1">
      <p:cViewPr varScale="1">
        <p:scale>
          <a:sx n="61" d="100"/>
          <a:sy n="61" d="100"/>
        </p:scale>
        <p:origin x="429" y="3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6" d="100"/>
          <a:sy n="66" d="100"/>
        </p:scale>
        <p:origin x="3134"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C7C4CE-0BA7-46C7-910C-86236A29B096}" type="datetimeFigureOut">
              <a:rPr lang="en-US" smtClean="0"/>
              <a:t>10/17/2019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6C7275-F3C5-4EE7-8C54-771BE2CF8BB4}" type="slidenum">
              <a:rPr lang="en-US" smtClean="0"/>
              <a:t>‹#›</a:t>
            </a:fld>
            <a:endParaRPr lang="en-US"/>
          </a:p>
        </p:txBody>
      </p:sp>
    </p:spTree>
    <p:extLst>
      <p:ext uri="{BB962C8B-B14F-4D97-AF65-F5344CB8AC3E}">
        <p14:creationId xmlns:p14="http://schemas.microsoft.com/office/powerpoint/2010/main" val="3341752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going to talk a lot today about specific types of tests but lets first start zoomed out and ask why do we write tests?  What reasons do </a:t>
            </a:r>
            <a:r>
              <a:rPr lang="en-US" dirty="0" err="1"/>
              <a:t>y’all</a:t>
            </a:r>
            <a:r>
              <a:rPr lang="en-US" dirty="0"/>
              <a:t> have for writing tests?</a:t>
            </a:r>
          </a:p>
        </p:txBody>
      </p:sp>
      <p:sp>
        <p:nvSpPr>
          <p:cNvPr id="4" name="Slide Number Placeholder 3"/>
          <p:cNvSpPr>
            <a:spLocks noGrp="1"/>
          </p:cNvSpPr>
          <p:nvPr>
            <p:ph type="sldNum" sz="quarter" idx="10"/>
          </p:nvPr>
        </p:nvSpPr>
        <p:spPr/>
        <p:txBody>
          <a:bodyPr/>
          <a:lstStyle/>
          <a:p>
            <a:fld id="{D06C7275-F3C5-4EE7-8C54-771BE2CF8BB4}" type="slidenum">
              <a:rPr lang="en-US" smtClean="0"/>
              <a:t>3</a:t>
            </a:fld>
            <a:endParaRPr lang="en-US"/>
          </a:p>
        </p:txBody>
      </p:sp>
    </p:spTree>
    <p:extLst>
      <p:ext uri="{BB962C8B-B14F-4D97-AF65-F5344CB8AC3E}">
        <p14:creationId xmlns:p14="http://schemas.microsoft.com/office/powerpoint/2010/main" val="16835702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idea with double loop TDD or Acceptance Test Driven development is that we leave the Acceptance or UI test failing for awhile and do small Test Driven Development on smaller bits of logic to drive the code to pass the UI test</a:t>
            </a:r>
          </a:p>
        </p:txBody>
      </p:sp>
      <p:sp>
        <p:nvSpPr>
          <p:cNvPr id="4" name="Slide Number Placeholder 3"/>
          <p:cNvSpPr>
            <a:spLocks noGrp="1"/>
          </p:cNvSpPr>
          <p:nvPr>
            <p:ph type="sldNum" sz="quarter" idx="5"/>
          </p:nvPr>
        </p:nvSpPr>
        <p:spPr/>
        <p:txBody>
          <a:bodyPr/>
          <a:lstStyle/>
          <a:p>
            <a:fld id="{D06C7275-F3C5-4EE7-8C54-771BE2CF8BB4}" type="slidenum">
              <a:rPr lang="en-US" smtClean="0"/>
              <a:t>14</a:t>
            </a:fld>
            <a:endParaRPr lang="en-US"/>
          </a:p>
        </p:txBody>
      </p:sp>
    </p:spTree>
    <p:extLst>
      <p:ext uri="{BB962C8B-B14F-4D97-AF65-F5344CB8AC3E}">
        <p14:creationId xmlns:p14="http://schemas.microsoft.com/office/powerpoint/2010/main" val="18948955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 you understand about TDD?  Has anyone used it?</a:t>
            </a:r>
          </a:p>
        </p:txBody>
      </p:sp>
      <p:sp>
        <p:nvSpPr>
          <p:cNvPr id="4" name="Slide Number Placeholder 3"/>
          <p:cNvSpPr>
            <a:spLocks noGrp="1"/>
          </p:cNvSpPr>
          <p:nvPr>
            <p:ph type="sldNum" sz="quarter" idx="5"/>
          </p:nvPr>
        </p:nvSpPr>
        <p:spPr/>
        <p:txBody>
          <a:bodyPr/>
          <a:lstStyle/>
          <a:p>
            <a:fld id="{D06C7275-F3C5-4EE7-8C54-771BE2CF8BB4}" type="slidenum">
              <a:rPr lang="en-US" smtClean="0"/>
              <a:t>15</a:t>
            </a:fld>
            <a:endParaRPr lang="en-US"/>
          </a:p>
        </p:txBody>
      </p:sp>
    </p:spTree>
    <p:extLst>
      <p:ext uri="{BB962C8B-B14F-4D97-AF65-F5344CB8AC3E}">
        <p14:creationId xmlns:p14="http://schemas.microsoft.com/office/powerpoint/2010/main" val="30289007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Robert Martin’s (one of the main advocates for TDD) three laws of TDD.  These laws create a cadence for first writing a small test, writing just enough code to pass that test and then writing the next failing test</a:t>
            </a:r>
          </a:p>
        </p:txBody>
      </p:sp>
      <p:sp>
        <p:nvSpPr>
          <p:cNvPr id="4" name="Slide Number Placeholder 3"/>
          <p:cNvSpPr>
            <a:spLocks noGrp="1"/>
          </p:cNvSpPr>
          <p:nvPr>
            <p:ph type="sldNum" sz="quarter" idx="5"/>
          </p:nvPr>
        </p:nvSpPr>
        <p:spPr/>
        <p:txBody>
          <a:bodyPr/>
          <a:lstStyle/>
          <a:p>
            <a:fld id="{D06C7275-F3C5-4EE7-8C54-771BE2CF8BB4}" type="slidenum">
              <a:rPr lang="en-US" smtClean="0"/>
              <a:t>16</a:t>
            </a:fld>
            <a:endParaRPr lang="en-US"/>
          </a:p>
        </p:txBody>
      </p:sp>
    </p:spTree>
    <p:extLst>
      <p:ext uri="{BB962C8B-B14F-4D97-AF65-F5344CB8AC3E}">
        <p14:creationId xmlns:p14="http://schemas.microsoft.com/office/powerpoint/2010/main" val="41355967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Mike Clement is giving a talk tomorrow on TDD and the TDD Cycle</a:t>
            </a:r>
          </a:p>
        </p:txBody>
      </p:sp>
      <p:sp>
        <p:nvSpPr>
          <p:cNvPr id="4" name="Slide Number Placeholder 3"/>
          <p:cNvSpPr>
            <a:spLocks noGrp="1"/>
          </p:cNvSpPr>
          <p:nvPr>
            <p:ph type="sldNum" sz="quarter" idx="5"/>
          </p:nvPr>
        </p:nvSpPr>
        <p:spPr/>
        <p:txBody>
          <a:bodyPr/>
          <a:lstStyle/>
          <a:p>
            <a:fld id="{D06C7275-F3C5-4EE7-8C54-771BE2CF8BB4}" type="slidenum">
              <a:rPr lang="en-US" smtClean="0"/>
              <a:t>17</a:t>
            </a:fld>
            <a:endParaRPr lang="en-US"/>
          </a:p>
        </p:txBody>
      </p:sp>
    </p:spTree>
    <p:extLst>
      <p:ext uri="{BB962C8B-B14F-4D97-AF65-F5344CB8AC3E}">
        <p14:creationId xmlns:p14="http://schemas.microsoft.com/office/powerpoint/2010/main" val="36520583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Testing integration of my code with framework.  I would like to make sure that when I fill in all the form values on my component that I can correctly gather them up and create a submissions object and send it to my backend. </a:t>
            </a:r>
          </a:p>
        </p:txBody>
      </p:sp>
      <p:sp>
        <p:nvSpPr>
          <p:cNvPr id="4" name="Slide Number Placeholder 3"/>
          <p:cNvSpPr>
            <a:spLocks noGrp="1"/>
          </p:cNvSpPr>
          <p:nvPr>
            <p:ph type="sldNum" sz="quarter" idx="5"/>
          </p:nvPr>
        </p:nvSpPr>
        <p:spPr/>
        <p:txBody>
          <a:bodyPr/>
          <a:lstStyle/>
          <a:p>
            <a:fld id="{D06C7275-F3C5-4EE7-8C54-771BE2CF8BB4}" type="slidenum">
              <a:rPr lang="en-US" smtClean="0"/>
              <a:t>18</a:t>
            </a:fld>
            <a:endParaRPr lang="en-US"/>
          </a:p>
        </p:txBody>
      </p:sp>
    </p:spTree>
    <p:extLst>
      <p:ext uri="{BB962C8B-B14F-4D97-AF65-F5344CB8AC3E}">
        <p14:creationId xmlns:p14="http://schemas.microsoft.com/office/powerpoint/2010/main" val="11509279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 with a failing UI/E2E test</a:t>
            </a:r>
          </a:p>
          <a:p>
            <a:endParaRPr lang="en-US" dirty="0"/>
          </a:p>
          <a:p>
            <a:r>
              <a:rPr lang="en-US" dirty="0"/>
              <a:t>Test drive each logical component of functionality</a:t>
            </a:r>
          </a:p>
          <a:p>
            <a:endParaRPr lang="en-US" dirty="0"/>
          </a:p>
          <a:p>
            <a:r>
              <a:rPr lang="en-US" dirty="0"/>
              <a:t>When we think we have delivered on the acceptance criteria move on to the next acceptance criteria</a:t>
            </a:r>
          </a:p>
          <a:p>
            <a:endParaRPr lang="en-US" dirty="0"/>
          </a:p>
          <a:p>
            <a:r>
              <a:rPr lang="en-US" dirty="0"/>
              <a:t>If that’s all the acceptance criteria for that user story then you are done with the story</a:t>
            </a:r>
          </a:p>
          <a:p>
            <a:endParaRPr lang="en-US" dirty="0"/>
          </a:p>
          <a:p>
            <a:r>
              <a:rPr lang="en-US" dirty="0"/>
              <a:t>Starting with the failing UI test keeps you focused on what delivers value to the customer and hopefully discourages gold plating</a:t>
            </a:r>
          </a:p>
        </p:txBody>
      </p:sp>
      <p:sp>
        <p:nvSpPr>
          <p:cNvPr id="4" name="Slide Number Placeholder 3"/>
          <p:cNvSpPr>
            <a:spLocks noGrp="1"/>
          </p:cNvSpPr>
          <p:nvPr>
            <p:ph type="sldNum" sz="quarter" idx="5"/>
          </p:nvPr>
        </p:nvSpPr>
        <p:spPr/>
        <p:txBody>
          <a:bodyPr/>
          <a:lstStyle/>
          <a:p>
            <a:fld id="{D06C7275-F3C5-4EE7-8C54-771BE2CF8BB4}" type="slidenum">
              <a:rPr lang="en-US" smtClean="0"/>
              <a:t>20</a:t>
            </a:fld>
            <a:endParaRPr lang="en-US"/>
          </a:p>
        </p:txBody>
      </p:sp>
    </p:spTree>
    <p:extLst>
      <p:ext uri="{BB962C8B-B14F-4D97-AF65-F5344CB8AC3E}">
        <p14:creationId xmlns:p14="http://schemas.microsoft.com/office/powerpoint/2010/main" val="15838587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6C7275-F3C5-4EE7-8C54-771BE2CF8BB4}" type="slidenum">
              <a:rPr lang="en-US" smtClean="0"/>
              <a:t>22</a:t>
            </a:fld>
            <a:endParaRPr lang="en-US"/>
          </a:p>
        </p:txBody>
      </p:sp>
    </p:spTree>
    <p:extLst>
      <p:ext uri="{BB962C8B-B14F-4D97-AF65-F5344CB8AC3E}">
        <p14:creationId xmlns:p14="http://schemas.microsoft.com/office/powerpoint/2010/main" val="3930562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generally the reasons I hear for writing tests.</a:t>
            </a:r>
          </a:p>
          <a:p>
            <a:r>
              <a:rPr lang="en-US" dirty="0"/>
              <a:t>Executable documentation of code is maybe an outlier here but what I mean by that is if someone asked me what the current project that I am working on does I would immediately look to the UI/E2E testing suite and start reading off test names.</a:t>
            </a:r>
          </a:p>
          <a:p>
            <a:endParaRPr lang="en-US" dirty="0"/>
          </a:p>
          <a:p>
            <a:r>
              <a:rPr lang="en-US" dirty="0"/>
              <a:t>You can login create a support ticket and receive a confirmation email</a:t>
            </a:r>
          </a:p>
          <a:p>
            <a:r>
              <a:rPr lang="en-US" dirty="0"/>
              <a:t>You can login upload a log file</a:t>
            </a:r>
          </a:p>
          <a:p>
            <a:r>
              <a:rPr lang="en-US" dirty="0"/>
              <a:t>You can login and download the latest version of the software</a:t>
            </a:r>
          </a:p>
        </p:txBody>
      </p:sp>
      <p:sp>
        <p:nvSpPr>
          <p:cNvPr id="4" name="Slide Number Placeholder 3"/>
          <p:cNvSpPr>
            <a:spLocks noGrp="1"/>
          </p:cNvSpPr>
          <p:nvPr>
            <p:ph type="sldNum" sz="quarter" idx="10"/>
          </p:nvPr>
        </p:nvSpPr>
        <p:spPr/>
        <p:txBody>
          <a:bodyPr/>
          <a:lstStyle/>
          <a:p>
            <a:fld id="{D06C7275-F3C5-4EE7-8C54-771BE2CF8BB4}" type="slidenum">
              <a:rPr lang="en-US" smtClean="0"/>
              <a:t>4</a:t>
            </a:fld>
            <a:endParaRPr lang="en-US"/>
          </a:p>
        </p:txBody>
      </p:sp>
    </p:spTree>
    <p:extLst>
      <p:ext uri="{BB962C8B-B14F-4D97-AF65-F5344CB8AC3E}">
        <p14:creationId xmlns:p14="http://schemas.microsoft.com/office/powerpoint/2010/main" val="3924012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I am going to focus on three separate types of tests: UI (E2E), Integration (Service), and Unit Tests.  The picture you see is pretty common and represents the test automation pyramid.  It describes the composition of tests that you would like to have make up your automated testing suite.  We will get more into what these different tests mean in a little bit but the important takeaway is that UI tests are extremely slow and expensive while unit tests are very quick and cheap.  Money is a representation of time to write and maintain the tests.  For example UI tests generally touch a lot of different components throughout their execution so they are the most likely to need to be updated as your app changes.</a:t>
            </a:r>
          </a:p>
        </p:txBody>
      </p:sp>
      <p:sp>
        <p:nvSpPr>
          <p:cNvPr id="4" name="Slide Number Placeholder 3"/>
          <p:cNvSpPr>
            <a:spLocks noGrp="1"/>
          </p:cNvSpPr>
          <p:nvPr>
            <p:ph type="sldNum" sz="quarter" idx="5"/>
          </p:nvPr>
        </p:nvSpPr>
        <p:spPr/>
        <p:txBody>
          <a:bodyPr/>
          <a:lstStyle/>
          <a:p>
            <a:fld id="{D06C7275-F3C5-4EE7-8C54-771BE2CF8BB4}" type="slidenum">
              <a:rPr lang="en-US" smtClean="0"/>
              <a:t>5</a:t>
            </a:fld>
            <a:endParaRPr lang="en-US"/>
          </a:p>
        </p:txBody>
      </p:sp>
    </p:spTree>
    <p:extLst>
      <p:ext uri="{BB962C8B-B14F-4D97-AF65-F5344CB8AC3E}">
        <p14:creationId xmlns:p14="http://schemas.microsoft.com/office/powerpoint/2010/main" val="3251066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we established that we would write a lot of unit tests and as few UI tests as possible in our automated testing suite, but where do we start?  What test do we write first?  BDD is a methodology that at a basic level encourages representatives of Dev, Test, and Product to break down user stories into examples or “scenarios” of a what a user would be able to do once the user story is completed</a:t>
            </a:r>
          </a:p>
          <a:p>
            <a:endParaRPr lang="en-US" dirty="0"/>
          </a:p>
          <a:p>
            <a:r>
              <a:rPr lang="en-US" dirty="0"/>
              <a:t>If we were building the Connect Tech 2020 website a user story might be</a:t>
            </a:r>
          </a:p>
          <a:p>
            <a:r>
              <a:rPr lang="en-US" dirty="0"/>
              <a:t>As a potential speaker I can submit a talk online</a:t>
            </a:r>
          </a:p>
          <a:p>
            <a:endParaRPr lang="en-US" dirty="0"/>
          </a:p>
          <a:p>
            <a:r>
              <a:rPr lang="en-US" dirty="0"/>
              <a:t>The scenarios for that specific story might be</a:t>
            </a:r>
          </a:p>
          <a:p>
            <a:r>
              <a:rPr lang="en-US" dirty="0"/>
              <a:t>I navigate to the talk submission page, enter my name, email, title, abstract and submit my potential talk</a:t>
            </a:r>
          </a:p>
          <a:p>
            <a:r>
              <a:rPr lang="en-US" dirty="0"/>
              <a:t>If I try and submit before June 1 I get a warning saying that the call for proposals is not open yet</a:t>
            </a:r>
          </a:p>
          <a:p>
            <a:endParaRPr lang="en-US" dirty="0"/>
          </a:p>
          <a:p>
            <a:r>
              <a:rPr lang="en-US" dirty="0"/>
              <a:t>Following BDD the first test you write is a failing acceptance/scenario test which looking back on the pyramid would be a slow expensive test.  This test is generally a UI/E2E test</a:t>
            </a:r>
          </a:p>
        </p:txBody>
      </p:sp>
      <p:sp>
        <p:nvSpPr>
          <p:cNvPr id="4" name="Slide Number Placeholder 3"/>
          <p:cNvSpPr>
            <a:spLocks noGrp="1"/>
          </p:cNvSpPr>
          <p:nvPr>
            <p:ph type="sldNum" sz="quarter" idx="5"/>
          </p:nvPr>
        </p:nvSpPr>
        <p:spPr/>
        <p:txBody>
          <a:bodyPr/>
          <a:lstStyle/>
          <a:p>
            <a:fld id="{D06C7275-F3C5-4EE7-8C54-771BE2CF8BB4}" type="slidenum">
              <a:rPr lang="en-US" smtClean="0"/>
              <a:t>6</a:t>
            </a:fld>
            <a:endParaRPr lang="en-US"/>
          </a:p>
        </p:txBody>
      </p:sp>
    </p:spTree>
    <p:extLst>
      <p:ext uri="{BB962C8B-B14F-4D97-AF65-F5344CB8AC3E}">
        <p14:creationId xmlns:p14="http://schemas.microsoft.com/office/powerpoint/2010/main" val="168439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6C7275-F3C5-4EE7-8C54-771BE2CF8BB4}" type="slidenum">
              <a:rPr lang="en-US" smtClean="0"/>
              <a:t>7</a:t>
            </a:fld>
            <a:endParaRPr lang="en-US"/>
          </a:p>
        </p:txBody>
      </p:sp>
    </p:spTree>
    <p:extLst>
      <p:ext uri="{BB962C8B-B14F-4D97-AF65-F5344CB8AC3E}">
        <p14:creationId xmlns:p14="http://schemas.microsoft.com/office/powerpoint/2010/main" val="2284139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what the product side wants</a:t>
            </a:r>
          </a:p>
        </p:txBody>
      </p:sp>
      <p:sp>
        <p:nvSpPr>
          <p:cNvPr id="4" name="Slide Number Placeholder 3"/>
          <p:cNvSpPr>
            <a:spLocks noGrp="1"/>
          </p:cNvSpPr>
          <p:nvPr>
            <p:ph type="sldNum" sz="quarter" idx="5"/>
          </p:nvPr>
        </p:nvSpPr>
        <p:spPr/>
        <p:txBody>
          <a:bodyPr/>
          <a:lstStyle/>
          <a:p>
            <a:fld id="{D06C7275-F3C5-4EE7-8C54-771BE2CF8BB4}" type="slidenum">
              <a:rPr lang="en-US" smtClean="0"/>
              <a:t>8</a:t>
            </a:fld>
            <a:endParaRPr lang="en-US"/>
          </a:p>
        </p:txBody>
      </p:sp>
    </p:spTree>
    <p:extLst>
      <p:ext uri="{BB962C8B-B14F-4D97-AF65-F5344CB8AC3E}">
        <p14:creationId xmlns:p14="http://schemas.microsoft.com/office/powerpoint/2010/main" val="2000839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6C7275-F3C5-4EE7-8C54-771BE2CF8BB4}" type="slidenum">
              <a:rPr lang="en-US" smtClean="0"/>
              <a:t>10</a:t>
            </a:fld>
            <a:endParaRPr lang="en-US"/>
          </a:p>
        </p:txBody>
      </p:sp>
    </p:spTree>
    <p:extLst>
      <p:ext uri="{BB962C8B-B14F-4D97-AF65-F5344CB8AC3E}">
        <p14:creationId xmlns:p14="http://schemas.microsoft.com/office/powerpoint/2010/main" val="129664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Finding HTML elements in UI tests or Angular component tests can be tricky.</a:t>
            </a:r>
          </a:p>
          <a:p>
            <a:r>
              <a:rPr lang="en-US" dirty="0"/>
              <a:t>Some strategies include finding element by text or by giving element an id to find</a:t>
            </a:r>
          </a:p>
          <a:p>
            <a:r>
              <a:rPr lang="en-US" dirty="0"/>
              <a:t>I have found the most success with giving elements I want to test a data attribute that signifies that its being used by a test and give it a name in kebob case of why I would want to grab it.</a:t>
            </a:r>
          </a:p>
          <a:p>
            <a:endParaRPr lang="en-US" dirty="0"/>
          </a:p>
          <a:p>
            <a:r>
              <a:rPr lang="en-US" dirty="0"/>
              <a:t>You can use data- anything</a:t>
            </a:r>
          </a:p>
        </p:txBody>
      </p:sp>
      <p:sp>
        <p:nvSpPr>
          <p:cNvPr id="4" name="Slide Number Placeholder 3"/>
          <p:cNvSpPr>
            <a:spLocks noGrp="1"/>
          </p:cNvSpPr>
          <p:nvPr>
            <p:ph type="sldNum" sz="quarter" idx="5"/>
          </p:nvPr>
        </p:nvSpPr>
        <p:spPr/>
        <p:txBody>
          <a:bodyPr/>
          <a:lstStyle/>
          <a:p>
            <a:fld id="{D06C7275-F3C5-4EE7-8C54-771BE2CF8BB4}" type="slidenum">
              <a:rPr lang="en-US" smtClean="0"/>
              <a:t>11</a:t>
            </a:fld>
            <a:endParaRPr lang="en-US"/>
          </a:p>
        </p:txBody>
      </p:sp>
    </p:spTree>
    <p:extLst>
      <p:ext uri="{BB962C8B-B14F-4D97-AF65-F5344CB8AC3E}">
        <p14:creationId xmlns:p14="http://schemas.microsoft.com/office/powerpoint/2010/main" val="2700680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6C7275-F3C5-4EE7-8C54-771BE2CF8BB4}" type="slidenum">
              <a:rPr lang="en-US" smtClean="0"/>
              <a:t>12</a:t>
            </a:fld>
            <a:endParaRPr lang="en-US"/>
          </a:p>
        </p:txBody>
      </p:sp>
    </p:spTree>
    <p:extLst>
      <p:ext uri="{BB962C8B-B14F-4D97-AF65-F5344CB8AC3E}">
        <p14:creationId xmlns:p14="http://schemas.microsoft.com/office/powerpoint/2010/main" val="4095188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Slide">
    <p:bg>
      <p:bgPr>
        <a:solidFill>
          <a:srgbClr val="91C9CF"/>
        </a:solidFill>
        <a:effectLst/>
      </p:bgPr>
    </p:bg>
    <p:spTree>
      <p:nvGrpSpPr>
        <p:cNvPr id="1" name=""/>
        <p:cNvGrpSpPr/>
        <p:nvPr/>
      </p:nvGrpSpPr>
      <p:grpSpPr>
        <a:xfrm>
          <a:off x="0" y="0"/>
          <a:ext cx="0" cy="0"/>
          <a:chOff x="0" y="0"/>
          <a:chExt cx="0" cy="0"/>
        </a:xfrm>
      </p:grpSpPr>
      <p:sp>
        <p:nvSpPr>
          <p:cNvPr id="82" name="Shape 82"/>
          <p:cNvSpPr>
            <a:spLocks noGrp="1"/>
          </p:cNvSpPr>
          <p:nvPr>
            <p:ph type="title"/>
          </p:nvPr>
        </p:nvSpPr>
        <p:spPr>
          <a:xfrm>
            <a:off x="1524000" y="1122362"/>
            <a:ext cx="9144000" cy="2387601"/>
          </a:xfrm>
          <a:prstGeom prst="rect">
            <a:avLst/>
          </a:prstGeom>
        </p:spPr>
        <p:txBody>
          <a:bodyPr anchor="b"/>
          <a:lstStyle>
            <a:lvl1pPr algn="ctr">
              <a:defRPr sz="6000">
                <a:solidFill>
                  <a:srgbClr val="FFFFFF"/>
                </a:solidFill>
                <a:latin typeface="Avenir LT Std 35 Light" panose="020B0402020203020204" pitchFamily="34" charset="0"/>
              </a:defRPr>
            </a:lvl1pPr>
          </a:lstStyle>
          <a:p>
            <a:r>
              <a:rPr lang="en-US"/>
              <a:t>Click to edit Master title style</a:t>
            </a:r>
            <a:endParaRPr dirty="0"/>
          </a:p>
        </p:txBody>
      </p:sp>
      <p:sp>
        <p:nvSpPr>
          <p:cNvPr id="83" name="Shape 83"/>
          <p:cNvSpPr>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solidFill>
                  <a:srgbClr val="FFFFFF"/>
                </a:solidFill>
                <a:latin typeface="Avenir LT Std 35 Light" panose="020B0402020203020204" pitchFamily="34" charset="0"/>
              </a:defRPr>
            </a:lvl1pPr>
            <a:lvl2pPr marL="0" indent="457200" algn="ctr">
              <a:buSzTx/>
              <a:buFontTx/>
              <a:buNone/>
              <a:defRPr sz="2400">
                <a:solidFill>
                  <a:srgbClr val="FFFFFF"/>
                </a:solidFill>
                <a:latin typeface="Avenir LT Std 35 Light" panose="020B0402020203020204" pitchFamily="34" charset="0"/>
              </a:defRPr>
            </a:lvl2pPr>
            <a:lvl3pPr marL="0" indent="914400" algn="ctr">
              <a:buSzTx/>
              <a:buFontTx/>
              <a:buNone/>
              <a:defRPr sz="2400">
                <a:solidFill>
                  <a:srgbClr val="FFFFFF"/>
                </a:solidFill>
                <a:latin typeface="Avenir LT Std 35 Light" panose="020B0402020203020204" pitchFamily="34" charset="0"/>
              </a:defRPr>
            </a:lvl3pPr>
            <a:lvl4pPr marL="0" indent="1371600" algn="ctr">
              <a:buSzTx/>
              <a:buFontTx/>
              <a:buNone/>
              <a:defRPr sz="2400">
                <a:solidFill>
                  <a:srgbClr val="FFFFFF"/>
                </a:solidFill>
                <a:latin typeface="Avenir LT Std 35 Light" panose="020B0402020203020204" pitchFamily="34" charset="0"/>
              </a:defRPr>
            </a:lvl4pPr>
            <a:lvl5pPr marL="0" indent="1828800" algn="ctr">
              <a:buSzTx/>
              <a:buFontTx/>
              <a:buNone/>
              <a:defRPr sz="2400">
                <a:solidFill>
                  <a:srgbClr val="FFFFFF"/>
                </a:solidFill>
                <a:latin typeface="Avenir LT Std 35 Light" panose="020B04020202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4" name="Shape 8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Section Header">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8" name="Shape 58"/>
          <p:cNvSpPr>
            <a:spLocks noGrp="1"/>
          </p:cNvSpPr>
          <p:nvPr>
            <p:ph type="title"/>
          </p:nvPr>
        </p:nvSpPr>
        <p:spPr>
          <a:xfrm>
            <a:off x="838199" y="2868995"/>
            <a:ext cx="10515601" cy="1325563"/>
          </a:xfrm>
          <a:prstGeom prst="rect">
            <a:avLst/>
          </a:prstGeom>
        </p:spPr>
        <p:txBody>
          <a:bodyPr/>
          <a:lstStyle>
            <a:lvl1pPr>
              <a:lnSpc>
                <a:spcPct val="100000"/>
              </a:lnSpc>
              <a:defRPr>
                <a:latin typeface="Avenir LT Std 35 Light" panose="020B0402020203020204" pitchFamily="34" charset="0"/>
              </a:defRPr>
            </a:lvl1pPr>
          </a:lstStyle>
          <a:p>
            <a:r>
              <a:rPr lang="en-US"/>
              <a:t>Click to edit Master title style</a:t>
            </a:r>
            <a:endParaRPr dirty="0"/>
          </a:p>
        </p:txBody>
      </p:sp>
      <p:sp>
        <p:nvSpPr>
          <p:cNvPr id="59" name="Shape 59"/>
          <p:cNvSpPr>
            <a:spLocks noGrp="1"/>
          </p:cNvSpPr>
          <p:nvPr>
            <p:ph type="body" sz="quarter" idx="1" hasCustomPrompt="1"/>
          </p:nvPr>
        </p:nvSpPr>
        <p:spPr>
          <a:xfrm>
            <a:off x="839787" y="3965660"/>
            <a:ext cx="5157789" cy="533316"/>
          </a:xfrm>
          <a:prstGeom prst="rect">
            <a:avLst/>
          </a:prstGeom>
        </p:spPr>
        <p:txBody>
          <a:bodyPr anchor="b"/>
          <a:lstStyle>
            <a:lvl1pPr marL="0" indent="0">
              <a:buSzTx/>
              <a:buFontTx/>
              <a:buNone/>
              <a:defRPr sz="2400" b="1">
                <a:latin typeface="Avenir LT Std 35 Light" panose="020B0402020203020204" pitchFamily="34" charset="0"/>
              </a:defRPr>
            </a:lvl1pPr>
            <a:lvl2pPr marL="0" indent="457200">
              <a:buSzTx/>
              <a:buFontTx/>
              <a:buNone/>
              <a:defRPr sz="2400" b="1">
                <a:latin typeface="Avenir LT Std 35 Light" panose="020B0402020203020204" pitchFamily="34" charset="0"/>
              </a:defRPr>
            </a:lvl2pPr>
            <a:lvl3pPr marL="0" indent="914400">
              <a:buSzTx/>
              <a:buFontTx/>
              <a:buNone/>
              <a:defRPr sz="2400" b="1">
                <a:latin typeface="Avenir LT Std 35 Light" panose="020B0402020203020204" pitchFamily="34" charset="0"/>
              </a:defRPr>
            </a:lvl3pPr>
            <a:lvl4pPr marL="0" indent="1371600">
              <a:buSzTx/>
              <a:buFontTx/>
              <a:buNone/>
              <a:defRPr sz="2400" b="1">
                <a:latin typeface="Avenir LT Std 35 Light" panose="020B0402020203020204" pitchFamily="34" charset="0"/>
              </a:defRPr>
            </a:lvl4pPr>
            <a:lvl5pPr marL="0" indent="1828800">
              <a:buSzTx/>
              <a:buFontTx/>
              <a:buNone/>
              <a:defRPr sz="2400" b="1">
                <a:latin typeface="Avenir LT Std 35 Light" panose="020B0402020203020204" pitchFamily="34" charset="0"/>
              </a:defRPr>
            </a:lvl5pPr>
          </a:lstStyle>
          <a:p>
            <a:pPr lvl="0"/>
            <a:r>
              <a:rPr lang="en-US" dirty="0"/>
              <a:t>Edit text</a:t>
            </a:r>
            <a:endParaRPr dirty="0"/>
          </a:p>
        </p:txBody>
      </p:sp>
      <p:sp>
        <p:nvSpPr>
          <p:cNvPr id="60" name="Shape 6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reserve="1">
  <p:cSld name="Section Header blank">
    <p:spTree>
      <p:nvGrpSpPr>
        <p:cNvPr id="1" name=""/>
        <p:cNvGrpSpPr/>
        <p:nvPr/>
      </p:nvGrpSpPr>
      <p:grpSpPr>
        <a:xfrm>
          <a:off x="0" y="0"/>
          <a:ext cx="0" cy="0"/>
          <a:chOff x="0" y="0"/>
          <a:chExt cx="0" cy="0"/>
        </a:xfrm>
      </p:grpSpPr>
      <p:sp>
        <p:nvSpPr>
          <p:cNvPr id="58" name="Shape 58"/>
          <p:cNvSpPr>
            <a:spLocks noGrp="1"/>
          </p:cNvSpPr>
          <p:nvPr>
            <p:ph type="title"/>
          </p:nvPr>
        </p:nvSpPr>
        <p:spPr>
          <a:xfrm>
            <a:off x="838199" y="2868995"/>
            <a:ext cx="10515601" cy="1325563"/>
          </a:xfrm>
          <a:prstGeom prst="rect">
            <a:avLst/>
          </a:prstGeom>
        </p:spPr>
        <p:txBody>
          <a:bodyPr/>
          <a:lstStyle>
            <a:lvl1pPr>
              <a:lnSpc>
                <a:spcPct val="100000"/>
              </a:lnSpc>
              <a:defRPr>
                <a:latin typeface="Avenir LT Std 35 Light" panose="020B0402020203020204" pitchFamily="34" charset="0"/>
              </a:defRPr>
            </a:lvl1pPr>
          </a:lstStyle>
          <a:p>
            <a:r>
              <a:rPr lang="en-US"/>
              <a:t>Click to edit Master title style</a:t>
            </a:r>
            <a:endParaRPr dirty="0"/>
          </a:p>
        </p:txBody>
      </p:sp>
      <p:sp>
        <p:nvSpPr>
          <p:cNvPr id="59" name="Shape 59"/>
          <p:cNvSpPr>
            <a:spLocks noGrp="1"/>
          </p:cNvSpPr>
          <p:nvPr>
            <p:ph type="body" sz="quarter" idx="1" hasCustomPrompt="1"/>
          </p:nvPr>
        </p:nvSpPr>
        <p:spPr>
          <a:xfrm>
            <a:off x="839787" y="3965660"/>
            <a:ext cx="5157789" cy="533316"/>
          </a:xfrm>
          <a:prstGeom prst="rect">
            <a:avLst/>
          </a:prstGeom>
        </p:spPr>
        <p:txBody>
          <a:bodyPr anchor="b"/>
          <a:lstStyle>
            <a:lvl1pPr marL="0" indent="0">
              <a:buSzTx/>
              <a:buFontTx/>
              <a:buNone/>
              <a:defRPr sz="2400" b="1">
                <a:latin typeface="Avenir LT Std 35 Light" panose="020B0402020203020204" pitchFamily="34" charset="0"/>
              </a:defRPr>
            </a:lvl1pPr>
            <a:lvl2pPr marL="0" indent="457200">
              <a:buSzTx/>
              <a:buFontTx/>
              <a:buNone/>
              <a:defRPr sz="2400" b="1">
                <a:latin typeface="Avenir LT Std 35 Light" panose="020B0402020203020204" pitchFamily="34" charset="0"/>
              </a:defRPr>
            </a:lvl2pPr>
            <a:lvl3pPr marL="0" indent="914400">
              <a:buSzTx/>
              <a:buFontTx/>
              <a:buNone/>
              <a:defRPr sz="2400" b="1">
                <a:latin typeface="Avenir LT Std 35 Light" panose="020B0402020203020204" pitchFamily="34" charset="0"/>
              </a:defRPr>
            </a:lvl3pPr>
            <a:lvl4pPr marL="0" indent="1371600">
              <a:buSzTx/>
              <a:buFontTx/>
              <a:buNone/>
              <a:defRPr sz="2400" b="1">
                <a:latin typeface="Avenir LT Std 35 Light" panose="020B0402020203020204" pitchFamily="34" charset="0"/>
              </a:defRPr>
            </a:lvl4pPr>
            <a:lvl5pPr marL="0" indent="1828800">
              <a:buSzTx/>
              <a:buFontTx/>
              <a:buNone/>
              <a:defRPr sz="2400" b="1">
                <a:latin typeface="Avenir LT Std 35 Light" panose="020B0402020203020204" pitchFamily="34" charset="0"/>
              </a:defRPr>
            </a:lvl5pPr>
          </a:lstStyle>
          <a:p>
            <a:pPr lvl="0"/>
            <a:r>
              <a:rPr lang="en-US" dirty="0"/>
              <a:t>Edit text</a:t>
            </a:r>
            <a:endParaRPr dirty="0"/>
          </a:p>
        </p:txBody>
      </p:sp>
      <p:sp>
        <p:nvSpPr>
          <p:cNvPr id="60" name="Shape 60"/>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517096571"/>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9" name="Shape 29"/>
          <p:cNvSpPr>
            <a:spLocks noGrp="1"/>
          </p:cNvSpPr>
          <p:nvPr>
            <p:ph type="title"/>
          </p:nvPr>
        </p:nvSpPr>
        <p:spPr>
          <a:xfrm>
            <a:off x="838200" y="549987"/>
            <a:ext cx="10515600" cy="1325563"/>
          </a:xfrm>
          <a:prstGeom prst="rect">
            <a:avLst/>
          </a:prstGeom>
        </p:spPr>
        <p:txBody>
          <a:bodyPr/>
          <a:lstStyle>
            <a:lvl1pPr>
              <a:defRPr>
                <a:latin typeface="Avenir LT Std 35 Light" panose="020B0402020203020204" pitchFamily="34" charset="0"/>
              </a:defRPr>
            </a:lvl1pPr>
          </a:lstStyle>
          <a:p>
            <a:r>
              <a:rPr lang="en-US"/>
              <a:t>Click to edit Master title style</a:t>
            </a:r>
            <a:endParaRPr dirty="0"/>
          </a:p>
        </p:txBody>
      </p:sp>
      <p:sp>
        <p:nvSpPr>
          <p:cNvPr id="30" name="Shape 30"/>
          <p:cNvSpPr>
            <a:spLocks noGrp="1"/>
          </p:cNvSpPr>
          <p:nvPr>
            <p:ph type="body" idx="1"/>
          </p:nvPr>
        </p:nvSpPr>
        <p:spPr>
          <a:xfrm>
            <a:off x="838200" y="1895873"/>
            <a:ext cx="10515600" cy="4351338"/>
          </a:xfrm>
          <a:prstGeom prst="rect">
            <a:avLst/>
          </a:prstGeom>
        </p:spPr>
        <p:txBody>
          <a:bodyPr/>
          <a:lstStyle>
            <a:lvl1pPr>
              <a:lnSpc>
                <a:spcPct val="100000"/>
              </a:lnSpc>
              <a:spcBef>
                <a:spcPts val="600"/>
              </a:spcBef>
              <a:defRPr>
                <a:latin typeface="Avenir LT Std 35 Light" panose="020B0402020203020204" pitchFamily="34" charset="0"/>
              </a:defRPr>
            </a:lvl1pPr>
            <a:lvl2pPr>
              <a:lnSpc>
                <a:spcPct val="100000"/>
              </a:lnSpc>
              <a:spcBef>
                <a:spcPts val="600"/>
              </a:spcBef>
              <a:defRPr>
                <a:latin typeface="Avenir LT Std 35 Light" panose="020B0402020203020204" pitchFamily="34" charset="0"/>
              </a:defRPr>
            </a:lvl2pPr>
            <a:lvl3pPr>
              <a:lnSpc>
                <a:spcPct val="100000"/>
              </a:lnSpc>
              <a:spcBef>
                <a:spcPts val="600"/>
              </a:spcBef>
              <a:defRPr>
                <a:latin typeface="Avenir LT Std 35 Light" panose="020B0402020203020204" pitchFamily="34" charset="0"/>
              </a:defRPr>
            </a:lvl3pPr>
            <a:lvl4pPr>
              <a:lnSpc>
                <a:spcPct val="100000"/>
              </a:lnSpc>
              <a:spcBef>
                <a:spcPts val="600"/>
              </a:spcBef>
              <a:defRPr>
                <a:latin typeface="Avenir LT Std 35 Light" panose="020B0402020203020204" pitchFamily="34" charset="0"/>
              </a:defRPr>
            </a:lvl4pPr>
            <a:lvl5pPr>
              <a:lnSpc>
                <a:spcPct val="100000"/>
              </a:lnSpc>
              <a:spcBef>
                <a:spcPts val="600"/>
              </a:spcBef>
              <a:defRPr>
                <a:latin typeface="Avenir LT Std 35 Light" panose="020B04020202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67" name="Shape 67"/>
          <p:cNvSpPr>
            <a:spLocks noGrp="1"/>
          </p:cNvSpPr>
          <p:nvPr>
            <p:ph type="title"/>
          </p:nvPr>
        </p:nvSpPr>
        <p:spPr>
          <a:xfrm>
            <a:off x="838200" y="365125"/>
            <a:ext cx="10515600" cy="1325563"/>
          </a:xfrm>
          <a:prstGeom prst="rect">
            <a:avLst/>
          </a:prstGeom>
        </p:spPr>
        <p:txBody>
          <a:bodyPr/>
          <a:lstStyle>
            <a:lvl1pPr>
              <a:defRPr>
                <a:latin typeface="Avenir LT Std 35 Light" panose="020B0402020203020204" pitchFamily="34" charset="0"/>
              </a:defRPr>
            </a:lvl1pPr>
          </a:lstStyle>
          <a:p>
            <a:r>
              <a:rPr lang="en-US"/>
              <a:t>Click to edit Master title style</a:t>
            </a:r>
            <a:endParaRP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452B38-B5B8-4C56-ADC3-B86414DDCBC8}" type="datetimeFigureOut">
              <a:rPr lang="en-US" smtClean="0"/>
              <a:t>10/17/2019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379D00-2031-4A85-9562-4E0B9A64419F}" type="slidenum">
              <a:rPr lang="en-US" smtClean="0"/>
              <a:t>‹#›</a:t>
            </a:fld>
            <a:endParaRPr lang="en-US"/>
          </a:p>
        </p:txBody>
      </p:sp>
    </p:spTree>
    <p:extLst>
      <p:ext uri="{BB962C8B-B14F-4D97-AF65-F5344CB8AC3E}">
        <p14:creationId xmlns:p14="http://schemas.microsoft.com/office/powerpoint/2010/main" val="1404004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452B38-B5B8-4C56-ADC3-B86414DDCBC8}" type="datetimeFigureOut">
              <a:rPr lang="en-US" smtClean="0"/>
              <a:t>10/17/2019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379D00-2031-4A85-9562-4E0B9A64419F}" type="slidenum">
              <a:rPr lang="en-US" smtClean="0"/>
              <a:t>‹#›</a:t>
            </a:fld>
            <a:endParaRPr lang="en-US"/>
          </a:p>
        </p:txBody>
      </p:sp>
    </p:spTree>
    <p:extLst>
      <p:ext uri="{BB962C8B-B14F-4D97-AF65-F5344CB8AC3E}">
        <p14:creationId xmlns:p14="http://schemas.microsoft.com/office/powerpoint/2010/main" val="1519739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838200" y="602922"/>
            <a:ext cx="10515600" cy="1325563"/>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p>
            <a:r>
              <a:t>Title Text</a:t>
            </a:r>
          </a:p>
        </p:txBody>
      </p:sp>
      <p:sp>
        <p:nvSpPr>
          <p:cNvPr id="3" name="Shape 3"/>
          <p:cNvSpPr>
            <a:spLocks noGrp="1"/>
          </p:cNvSpPr>
          <p:nvPr>
            <p:ph type="body" idx="1"/>
          </p:nvPr>
        </p:nvSpPr>
        <p:spPr>
          <a:xfrm>
            <a:off x="838200" y="2063422"/>
            <a:ext cx="10515600" cy="4351338"/>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4" name="Shape 4"/>
          <p:cNvSpPr/>
          <p:nvPr/>
        </p:nvSpPr>
        <p:spPr>
          <a:xfrm>
            <a:off x="-12353" y="-30014"/>
            <a:ext cx="12216707" cy="296070"/>
          </a:xfrm>
          <a:prstGeom prst="rect">
            <a:avLst/>
          </a:prstGeom>
          <a:solidFill>
            <a:srgbClr val="80BEC4"/>
          </a:solidFill>
          <a:ln w="12700">
            <a:miter lim="400000"/>
          </a:ln>
        </p:spPr>
        <p:txBody>
          <a:bodyPr lIns="45719" rIns="45719" anchor="ctr"/>
          <a:lstStyle/>
          <a:p>
            <a:endParaRPr/>
          </a:p>
        </p:txBody>
      </p:sp>
      <p:pic>
        <p:nvPicPr>
          <p:cNvPr id="5" name="GS_Logo_V3_horizontal_RGB.png"/>
          <p:cNvPicPr>
            <a:picLocks noChangeAspect="1"/>
          </p:cNvPicPr>
          <p:nvPr/>
        </p:nvPicPr>
        <p:blipFill>
          <a:blip r:embed="rId9"/>
          <a:srcRect/>
          <a:stretch>
            <a:fillRect/>
          </a:stretch>
        </p:blipFill>
        <p:spPr>
          <a:xfrm>
            <a:off x="9811060" y="6126835"/>
            <a:ext cx="2049231" cy="489254"/>
          </a:xfrm>
          <a:prstGeom prst="rect">
            <a:avLst/>
          </a:prstGeom>
          <a:ln w="12700">
            <a:miter lim="400000"/>
          </a:ln>
        </p:spPr>
      </p:pic>
      <p:sp>
        <p:nvSpPr>
          <p:cNvPr id="6" name="Shape 6"/>
          <p:cNvSpPr>
            <a:spLocks noGrp="1"/>
          </p:cNvSpPr>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7" r:id="rId1"/>
    <p:sldLayoutId id="2147483654" r:id="rId2"/>
    <p:sldLayoutId id="2147483659" r:id="rId3"/>
    <p:sldLayoutId id="2147483651" r:id="rId4"/>
    <p:sldLayoutId id="2147483655" r:id="rId5"/>
    <p:sldLayoutId id="2147483658" r:id="rId6"/>
    <p:sldLayoutId id="2147483660" r:id="rId7"/>
  </p:sldLayoutIdLst>
  <p:transition spd="med"/>
  <p:txStyles>
    <p:titleStyle>
      <a:lvl1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Avenir LT Std 35 Light" panose="020B0402020203020204" pitchFamily="34" charset="0"/>
          <a:ea typeface="+mn-ea"/>
          <a:cs typeface="+mn-cs"/>
          <a:sym typeface="Calibri"/>
        </a:defRPr>
      </a:lvl1pPr>
      <a:lvl2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2pPr>
      <a:lvl3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3pPr>
      <a:lvl4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4pPr>
      <a:lvl5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5pPr>
      <a:lvl6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6pPr>
      <a:lvl7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7pPr>
      <a:lvl8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8pPr>
      <a:lvl9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9pPr>
    </p:titleStyle>
    <p:bodyStyle>
      <a:lvl1pPr marL="228600" marR="0" indent="-228600"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1pPr>
      <a:lvl2pPr marL="723900" marR="0" indent="-266700"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2pPr>
      <a:lvl3pPr marL="1234439" marR="0" indent="-320039"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3pPr>
      <a:lvl4pPr marL="1727200" marR="0" indent="-355600"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4pPr>
      <a:lvl5pPr marL="2184400" marR="0" indent="-355600"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5pPr>
      <a:lvl6pPr marL="2641600" marR="0" indent="-355600" algn="l" defTabSz="91440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1173B2"/>
          </a:solidFill>
          <a:uFillTx/>
          <a:latin typeface="+mn-lt"/>
          <a:ea typeface="+mn-ea"/>
          <a:cs typeface="+mn-cs"/>
          <a:sym typeface="Calibri"/>
        </a:defRPr>
      </a:lvl6pPr>
      <a:lvl7pPr marL="3098800" marR="0" indent="-355600" algn="l" defTabSz="91440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1173B2"/>
          </a:solidFill>
          <a:uFillTx/>
          <a:latin typeface="+mn-lt"/>
          <a:ea typeface="+mn-ea"/>
          <a:cs typeface="+mn-cs"/>
          <a:sym typeface="Calibri"/>
        </a:defRPr>
      </a:lvl7pPr>
      <a:lvl8pPr marL="3556000" marR="0" indent="-355600" algn="l" defTabSz="91440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1173B2"/>
          </a:solidFill>
          <a:uFillTx/>
          <a:latin typeface="+mn-lt"/>
          <a:ea typeface="+mn-ea"/>
          <a:cs typeface="+mn-cs"/>
          <a:sym typeface="Calibri"/>
        </a:defRPr>
      </a:lvl8pPr>
      <a:lvl9pPr marL="4013200" marR="0" indent="-355600" algn="l" defTabSz="91440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1173B2"/>
          </a:solidFill>
          <a:uFillTx/>
          <a:latin typeface="+mn-lt"/>
          <a:ea typeface="+mn-ea"/>
          <a:cs typeface="+mn-cs"/>
          <a:sym typeface="Calibri"/>
        </a:defRPr>
      </a:lvl9pPr>
    </p:bodyStyle>
    <p:otherStyle>
      <a:lvl1pPr marL="0" marR="0" indent="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DB3407A-9FD9-4567-9261-3C7BF4AFC736}"/>
              </a:ext>
            </a:extLst>
          </p:cNvPr>
          <p:cNvSpPr txBox="1"/>
          <p:nvPr/>
        </p:nvSpPr>
        <p:spPr>
          <a:xfrm>
            <a:off x="685801" y="3615355"/>
            <a:ext cx="6050693" cy="25545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bg1"/>
                </a:solidFill>
                <a:effectLst/>
                <a:uFillTx/>
                <a:latin typeface="+mn-lt"/>
                <a:ea typeface="+mn-ea"/>
                <a:cs typeface="+mn-cs"/>
                <a:sym typeface="Calibri"/>
              </a:rPr>
              <a:t>Matthew Knowles</a:t>
            </a:r>
          </a:p>
          <a:p>
            <a:pPr marL="0" marR="0" indent="0" algn="l" defTabSz="914400" rtl="0" fontAlgn="auto" latinLnBrk="0" hangingPunct="0">
              <a:lnSpc>
                <a:spcPct val="100000"/>
              </a:lnSpc>
              <a:spcBef>
                <a:spcPts val="0"/>
              </a:spcBef>
              <a:spcAft>
                <a:spcPts val="0"/>
              </a:spcAft>
              <a:buClrTx/>
              <a:buSzTx/>
              <a:buFontTx/>
              <a:buNone/>
              <a:tabLst/>
            </a:pPr>
            <a:r>
              <a:rPr lang="en-US" sz="3200" dirty="0">
                <a:solidFill>
                  <a:schemeClr val="bg1"/>
                </a:solidFill>
              </a:rPr>
              <a:t>Software Craftsman at Greater Sum</a:t>
            </a:r>
          </a:p>
          <a:p>
            <a:pPr marL="0" marR="0" indent="0" algn="l" defTabSz="9144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bg1"/>
                </a:solidFill>
                <a:effectLst/>
                <a:uFillTx/>
                <a:latin typeface="+mn-lt"/>
                <a:ea typeface="+mn-ea"/>
                <a:cs typeface="+mn-cs"/>
                <a:sym typeface="Calibri"/>
              </a:rPr>
              <a:t>www.GreaterSum.com</a:t>
            </a:r>
          </a:p>
          <a:p>
            <a:pPr marL="0" marR="0" indent="0" algn="l" defTabSz="9144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bg1"/>
                </a:solidFill>
                <a:effectLst/>
                <a:uFillTx/>
                <a:latin typeface="+mn-lt"/>
                <a:ea typeface="+mn-ea"/>
                <a:cs typeface="+mn-cs"/>
                <a:sym typeface="Calibri"/>
              </a:rPr>
              <a:t>@MatthewYKnowles</a:t>
            </a:r>
          </a:p>
          <a:p>
            <a:pPr marL="0" marR="0" indent="0" algn="l" defTabSz="914400" rtl="0" fontAlgn="auto" latinLnBrk="0" hangingPunct="0">
              <a:lnSpc>
                <a:spcPct val="100000"/>
              </a:lnSpc>
              <a:spcBef>
                <a:spcPts val="0"/>
              </a:spcBef>
              <a:spcAft>
                <a:spcPts val="0"/>
              </a:spcAft>
              <a:buClrTx/>
              <a:buSzTx/>
              <a:buFontTx/>
              <a:buNone/>
              <a:tabLst/>
            </a:pPr>
            <a:r>
              <a:rPr lang="en-US" sz="3200" dirty="0">
                <a:solidFill>
                  <a:schemeClr val="bg1"/>
                </a:solidFill>
              </a:rPr>
              <a:t>Matthew@GreaterSum.com</a:t>
            </a:r>
            <a:endParaRPr kumimoji="0" lang="en-US" sz="3200" b="0" i="0" u="none" strike="noStrike" cap="none" spc="0" normalizeH="0" baseline="0" dirty="0">
              <a:ln>
                <a:noFill/>
              </a:ln>
              <a:solidFill>
                <a:schemeClr val="bg1"/>
              </a:solidFill>
              <a:effectLst/>
              <a:uFillTx/>
              <a:sym typeface="Calibri"/>
            </a:endParaRPr>
          </a:p>
        </p:txBody>
      </p:sp>
      <p:pic>
        <p:nvPicPr>
          <p:cNvPr id="10" name="Picture 9">
            <a:extLst>
              <a:ext uri="{FF2B5EF4-FFF2-40B4-BE49-F238E27FC236}">
                <a16:creationId xmlns:a16="http://schemas.microsoft.com/office/drawing/2014/main" id="{D68A35C7-50ED-44A5-B309-DF54D58CDA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0407" y="3186917"/>
            <a:ext cx="3288323" cy="3288323"/>
          </a:xfrm>
          <a:prstGeom prst="rect">
            <a:avLst/>
          </a:prstGeom>
        </p:spPr>
      </p:pic>
      <p:sp>
        <p:nvSpPr>
          <p:cNvPr id="11" name="TextBox 10">
            <a:extLst>
              <a:ext uri="{FF2B5EF4-FFF2-40B4-BE49-F238E27FC236}">
                <a16:creationId xmlns:a16="http://schemas.microsoft.com/office/drawing/2014/main" id="{822CE723-1F34-4656-A4E8-F77CE9945420}"/>
              </a:ext>
            </a:extLst>
          </p:cNvPr>
          <p:cNvSpPr txBox="1"/>
          <p:nvPr/>
        </p:nvSpPr>
        <p:spPr>
          <a:xfrm>
            <a:off x="613996" y="448408"/>
            <a:ext cx="10964007" cy="1477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6600" dirty="0">
                <a:solidFill>
                  <a:schemeClr val="bg1"/>
                </a:solidFill>
              </a:rPr>
              <a:t>Test Drive an Angular App</a:t>
            </a:r>
          </a:p>
          <a:p>
            <a:pPr marL="0" marR="0" indent="0" algn="ctr" defTabSz="914400" rtl="0" fontAlgn="auto" latinLnBrk="0" hangingPunct="0">
              <a:lnSpc>
                <a:spcPct val="100000"/>
              </a:lnSpc>
              <a:spcBef>
                <a:spcPts val="0"/>
              </a:spcBef>
              <a:spcAft>
                <a:spcPts val="0"/>
              </a:spcAft>
              <a:buClrTx/>
              <a:buSzTx/>
              <a:buFontTx/>
              <a:buNone/>
              <a:tabLst/>
            </a:pPr>
            <a:r>
              <a:rPr lang="en-US" sz="2400" dirty="0">
                <a:solidFill>
                  <a:schemeClr val="bg1"/>
                </a:solidFill>
              </a:rPr>
              <a:t>Using UI, Integration, and Unit Tests</a:t>
            </a:r>
            <a:endParaRPr kumimoji="0" lang="en-US" sz="2400" b="0" i="0" u="none" strike="noStrike" cap="none" spc="0" normalizeH="0" baseline="0" dirty="0">
              <a:ln>
                <a:noFill/>
              </a:ln>
              <a:solidFill>
                <a:schemeClr val="bg1"/>
              </a:solidFill>
              <a:effectLst/>
              <a:uFillTx/>
              <a:sym typeface="Calibri"/>
            </a:endParaRPr>
          </a:p>
        </p:txBody>
      </p:sp>
    </p:spTree>
    <p:extLst>
      <p:ext uri="{BB962C8B-B14F-4D97-AF65-F5344CB8AC3E}">
        <p14:creationId xmlns:p14="http://schemas.microsoft.com/office/powerpoint/2010/main" val="941543498"/>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28F8A-163C-46AC-ADF9-F26A150B0E87}"/>
              </a:ext>
            </a:extLst>
          </p:cNvPr>
          <p:cNvSpPr>
            <a:spLocks noGrp="1"/>
          </p:cNvSpPr>
          <p:nvPr>
            <p:ph type="title"/>
          </p:nvPr>
        </p:nvSpPr>
        <p:spPr/>
        <p:txBody>
          <a:bodyPr>
            <a:normAutofit fontScale="90000"/>
          </a:bodyPr>
          <a:lstStyle/>
          <a:p>
            <a:r>
              <a:rPr lang="en-US" dirty="0"/>
              <a:t>Protractor</a:t>
            </a:r>
            <a:r>
              <a:rPr lang="en-US" baseline="0" dirty="0"/>
              <a:t> – built on Selenium with knowledge of Angular Components.  Waits for async requests to resolve.</a:t>
            </a:r>
            <a:endParaRPr lang="en-US" dirty="0"/>
          </a:p>
        </p:txBody>
      </p:sp>
    </p:spTree>
    <p:extLst>
      <p:ext uri="{BB962C8B-B14F-4D97-AF65-F5344CB8AC3E}">
        <p14:creationId xmlns:p14="http://schemas.microsoft.com/office/powerpoint/2010/main" val="82912385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784D24F-545C-4FA8-AD43-A44A03109702}"/>
              </a:ext>
            </a:extLst>
          </p:cNvPr>
          <p:cNvSpPr>
            <a:spLocks noGrp="1"/>
          </p:cNvSpPr>
          <p:nvPr>
            <p:ph type="title"/>
          </p:nvPr>
        </p:nvSpPr>
        <p:spPr/>
        <p:txBody>
          <a:bodyPr/>
          <a:lstStyle/>
          <a:p>
            <a:r>
              <a:rPr lang="en-US" dirty="0"/>
              <a:t>Data Attribute</a:t>
            </a:r>
          </a:p>
        </p:txBody>
      </p:sp>
      <p:sp>
        <p:nvSpPr>
          <p:cNvPr id="7" name="Text Placeholder 6">
            <a:extLst>
              <a:ext uri="{FF2B5EF4-FFF2-40B4-BE49-F238E27FC236}">
                <a16:creationId xmlns:a16="http://schemas.microsoft.com/office/drawing/2014/main" id="{B520A505-50A7-453B-AAEA-9392708E8B82}"/>
              </a:ext>
            </a:extLst>
          </p:cNvPr>
          <p:cNvSpPr>
            <a:spLocks noGrp="1"/>
          </p:cNvSpPr>
          <p:nvPr>
            <p:ph type="body" idx="1"/>
          </p:nvPr>
        </p:nvSpPr>
        <p:spPr/>
        <p:txBody>
          <a:bodyPr>
            <a:normAutofit/>
          </a:bodyPr>
          <a:lstStyle/>
          <a:p>
            <a:r>
              <a:rPr lang="en-US" sz="3500" dirty="0"/>
              <a:t>data-test=‘intent-of-object’</a:t>
            </a:r>
          </a:p>
          <a:p>
            <a:r>
              <a:rPr lang="en-US" sz="3500" dirty="0"/>
              <a:t>data-</a:t>
            </a:r>
            <a:r>
              <a:rPr lang="en-US" sz="3500" dirty="0" err="1"/>
              <a:t>testid</a:t>
            </a:r>
            <a:r>
              <a:rPr lang="en-US" sz="3500" dirty="0"/>
              <a:t>=‘intent-of-object’</a:t>
            </a:r>
          </a:p>
          <a:p>
            <a:r>
              <a:rPr lang="en-US" sz="3500" dirty="0"/>
              <a:t>data-whatever</a:t>
            </a:r>
          </a:p>
        </p:txBody>
      </p:sp>
    </p:spTree>
    <p:extLst>
      <p:ext uri="{BB962C8B-B14F-4D97-AF65-F5344CB8AC3E}">
        <p14:creationId xmlns:p14="http://schemas.microsoft.com/office/powerpoint/2010/main" val="386851450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3FB11-3010-4D12-BA94-BCF18A0E3340}"/>
              </a:ext>
            </a:extLst>
          </p:cNvPr>
          <p:cNvSpPr>
            <a:spLocks noGrp="1"/>
          </p:cNvSpPr>
          <p:nvPr>
            <p:ph type="title"/>
          </p:nvPr>
        </p:nvSpPr>
        <p:spPr/>
        <p:txBody>
          <a:bodyPr/>
          <a:lstStyle/>
          <a:p>
            <a:r>
              <a:rPr lang="en-US" dirty="0"/>
              <a:t>Lets Create Our App and Write Our First Test</a:t>
            </a:r>
          </a:p>
        </p:txBody>
      </p:sp>
      <p:sp>
        <p:nvSpPr>
          <p:cNvPr id="4" name="Text Placeholder 3">
            <a:extLst>
              <a:ext uri="{FF2B5EF4-FFF2-40B4-BE49-F238E27FC236}">
                <a16:creationId xmlns:a16="http://schemas.microsoft.com/office/drawing/2014/main" id="{73614E5A-5C42-4BF0-8C0A-54BC2EDF8E4D}"/>
              </a:ext>
            </a:extLst>
          </p:cNvPr>
          <p:cNvSpPr>
            <a:spLocks noGrp="1"/>
          </p:cNvSpPr>
          <p:nvPr>
            <p:ph type="body" idx="1"/>
          </p:nvPr>
        </p:nvSpPr>
        <p:spPr/>
        <p:txBody>
          <a:bodyPr/>
          <a:lstStyle/>
          <a:p>
            <a:pPr marL="0" indent="0">
              <a:buNone/>
            </a:pPr>
            <a:r>
              <a:rPr lang="en-US" dirty="0"/>
              <a:t>Tools I will be using</a:t>
            </a:r>
          </a:p>
          <a:p>
            <a:r>
              <a:rPr lang="en-US" dirty="0"/>
              <a:t>WebStorm from JetBrains</a:t>
            </a:r>
          </a:p>
          <a:p>
            <a:r>
              <a:rPr lang="en-US" dirty="0"/>
              <a:t>Angular CLI</a:t>
            </a:r>
          </a:p>
          <a:p>
            <a:r>
              <a:rPr lang="en-US" dirty="0"/>
              <a:t>NodeJS for package management</a:t>
            </a:r>
          </a:p>
        </p:txBody>
      </p:sp>
    </p:spTree>
    <p:extLst>
      <p:ext uri="{BB962C8B-B14F-4D97-AF65-F5344CB8AC3E}">
        <p14:creationId xmlns:p14="http://schemas.microsoft.com/office/powerpoint/2010/main" val="196090527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E802F0-97C4-4B28-860B-DE20C7FD8DE9}"/>
              </a:ext>
            </a:extLst>
          </p:cNvPr>
          <p:cNvSpPr>
            <a:spLocks noGrp="1"/>
          </p:cNvSpPr>
          <p:nvPr>
            <p:ph type="title"/>
          </p:nvPr>
        </p:nvSpPr>
        <p:spPr/>
        <p:txBody>
          <a:bodyPr/>
          <a:lstStyle/>
          <a:p>
            <a:r>
              <a:rPr lang="en-US" dirty="0"/>
              <a:t>Live Coding:</a:t>
            </a:r>
            <a:br>
              <a:rPr lang="en-US" dirty="0"/>
            </a:br>
            <a:r>
              <a:rPr lang="en-US" dirty="0"/>
              <a:t>Write Failing UI/E2E Test</a:t>
            </a:r>
          </a:p>
        </p:txBody>
      </p:sp>
    </p:spTree>
    <p:extLst>
      <p:ext uri="{BB962C8B-B14F-4D97-AF65-F5344CB8AC3E}">
        <p14:creationId xmlns:p14="http://schemas.microsoft.com/office/powerpoint/2010/main" val="2966917023"/>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5CA4D4-17FD-461C-8347-17CF68164DBD}"/>
              </a:ext>
            </a:extLst>
          </p:cNvPr>
          <p:cNvSpPr>
            <a:spLocks noGrp="1"/>
          </p:cNvSpPr>
          <p:nvPr>
            <p:ph type="title"/>
          </p:nvPr>
        </p:nvSpPr>
        <p:spPr>
          <a:xfrm>
            <a:off x="838200" y="165893"/>
            <a:ext cx="10515600" cy="1325563"/>
          </a:xfrm>
        </p:spPr>
        <p:txBody>
          <a:bodyPr/>
          <a:lstStyle/>
          <a:p>
            <a:pPr algn="ctr"/>
            <a:r>
              <a:rPr lang="en-US" dirty="0"/>
              <a:t>Double Loop TDD</a:t>
            </a:r>
          </a:p>
        </p:txBody>
      </p:sp>
      <p:pic>
        <p:nvPicPr>
          <p:cNvPr id="7" name="Picture 6">
            <a:extLst>
              <a:ext uri="{FF2B5EF4-FFF2-40B4-BE49-F238E27FC236}">
                <a16:creationId xmlns:a16="http://schemas.microsoft.com/office/drawing/2014/main" id="{9368DDFF-D615-488A-B8AA-570B55EB20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3797" y="1065679"/>
            <a:ext cx="6564406" cy="4923305"/>
          </a:xfrm>
          <a:prstGeom prst="rect">
            <a:avLst/>
          </a:prstGeom>
        </p:spPr>
      </p:pic>
      <p:sp>
        <p:nvSpPr>
          <p:cNvPr id="8" name="TextBox 7">
            <a:extLst>
              <a:ext uri="{FF2B5EF4-FFF2-40B4-BE49-F238E27FC236}">
                <a16:creationId xmlns:a16="http://schemas.microsoft.com/office/drawing/2014/main" id="{2CDE3923-296F-4866-A7A6-824C4C11F2D2}"/>
              </a:ext>
            </a:extLst>
          </p:cNvPr>
          <p:cNvSpPr txBox="1"/>
          <p:nvPr/>
        </p:nvSpPr>
        <p:spPr>
          <a:xfrm>
            <a:off x="114300" y="6387353"/>
            <a:ext cx="969752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lang="en-US" dirty="0"/>
              <a:t>https://medium.com/asos-techblog/atdd-acceptance-test-driven-development-at-asos-81577568e4f2</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2883827259"/>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57FB2-00D1-432F-8460-1B0259D795D2}"/>
              </a:ext>
            </a:extLst>
          </p:cNvPr>
          <p:cNvSpPr>
            <a:spLocks noGrp="1"/>
          </p:cNvSpPr>
          <p:nvPr>
            <p:ph type="title"/>
          </p:nvPr>
        </p:nvSpPr>
        <p:spPr/>
        <p:txBody>
          <a:bodyPr/>
          <a:lstStyle/>
          <a:p>
            <a:r>
              <a:rPr lang="en-US" dirty="0"/>
              <a:t>What is Test Driven Development (TDD) ?</a:t>
            </a:r>
          </a:p>
        </p:txBody>
      </p:sp>
    </p:spTree>
    <p:extLst>
      <p:ext uri="{BB962C8B-B14F-4D97-AF65-F5344CB8AC3E}">
        <p14:creationId xmlns:p14="http://schemas.microsoft.com/office/powerpoint/2010/main" val="2023488294"/>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7191AB6-A954-447A-852F-82EEC1DA29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7547" y="285242"/>
            <a:ext cx="7876905" cy="5913852"/>
          </a:xfrm>
          <a:prstGeom prst="rect">
            <a:avLst/>
          </a:prstGeom>
        </p:spPr>
      </p:pic>
    </p:spTree>
    <p:extLst>
      <p:ext uri="{BB962C8B-B14F-4D97-AF65-F5344CB8AC3E}">
        <p14:creationId xmlns:p14="http://schemas.microsoft.com/office/powerpoint/2010/main" val="128527843"/>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F71FD2-F550-441D-8F44-4377920965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6" y="1445559"/>
            <a:ext cx="12186714" cy="4578723"/>
          </a:xfrm>
          <a:prstGeom prst="rect">
            <a:avLst/>
          </a:prstGeom>
        </p:spPr>
      </p:pic>
      <p:sp>
        <p:nvSpPr>
          <p:cNvPr id="7" name="Title 3">
            <a:extLst>
              <a:ext uri="{FF2B5EF4-FFF2-40B4-BE49-F238E27FC236}">
                <a16:creationId xmlns:a16="http://schemas.microsoft.com/office/drawing/2014/main" id="{44B41C4B-62C7-4907-BA82-FC0E59B3ADC7}"/>
              </a:ext>
            </a:extLst>
          </p:cNvPr>
          <p:cNvSpPr txBox="1">
            <a:spLocks/>
          </p:cNvSpPr>
          <p:nvPr/>
        </p:nvSpPr>
        <p:spPr>
          <a:xfrm>
            <a:off x="838200" y="570158"/>
            <a:ext cx="10515600" cy="1325563"/>
          </a:xfrm>
          <a:prstGeom prst="rect">
            <a:avLst/>
          </a:prstGeom>
        </p:spPr>
        <p:txBody>
          <a:bodyPr/>
          <a:lstStyle>
            <a:lvl1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Avenir LT Std 35 Light" panose="020B0402020203020204" pitchFamily="34" charset="0"/>
                <a:ea typeface="+mn-ea"/>
                <a:cs typeface="+mn-cs"/>
                <a:sym typeface="Calibri"/>
              </a:defRPr>
            </a:lvl1pPr>
            <a:lvl2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2pPr>
            <a:lvl3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3pPr>
            <a:lvl4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4pPr>
            <a:lvl5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5pPr>
            <a:lvl6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6pPr>
            <a:lvl7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7pPr>
            <a:lvl8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8pPr>
            <a:lvl9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9pPr>
          </a:lstStyle>
          <a:p>
            <a:pPr algn="ctr"/>
            <a:r>
              <a:rPr lang="en-US" dirty="0"/>
              <a:t>TDD Cycle</a:t>
            </a:r>
          </a:p>
        </p:txBody>
      </p:sp>
    </p:spTree>
    <p:extLst>
      <p:ext uri="{BB962C8B-B14F-4D97-AF65-F5344CB8AC3E}">
        <p14:creationId xmlns:p14="http://schemas.microsoft.com/office/powerpoint/2010/main" val="3054816742"/>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03B5E-8851-4E10-8DB6-BBB0054C5016}"/>
              </a:ext>
            </a:extLst>
          </p:cNvPr>
          <p:cNvSpPr>
            <a:spLocks noGrp="1"/>
          </p:cNvSpPr>
          <p:nvPr>
            <p:ph type="title"/>
          </p:nvPr>
        </p:nvSpPr>
        <p:spPr/>
        <p:txBody>
          <a:bodyPr/>
          <a:lstStyle/>
          <a:p>
            <a:r>
              <a:rPr lang="en-US" dirty="0"/>
              <a:t>Components to test drive</a:t>
            </a:r>
          </a:p>
        </p:txBody>
      </p:sp>
      <p:sp>
        <p:nvSpPr>
          <p:cNvPr id="3" name="Text Placeholder 2">
            <a:extLst>
              <a:ext uri="{FF2B5EF4-FFF2-40B4-BE49-F238E27FC236}">
                <a16:creationId xmlns:a16="http://schemas.microsoft.com/office/drawing/2014/main" id="{FA00D233-37DC-4387-AB6B-D4FA5E56DDA4}"/>
              </a:ext>
            </a:extLst>
          </p:cNvPr>
          <p:cNvSpPr>
            <a:spLocks noGrp="1"/>
          </p:cNvSpPr>
          <p:nvPr>
            <p:ph type="body" idx="1"/>
          </p:nvPr>
        </p:nvSpPr>
        <p:spPr/>
        <p:txBody>
          <a:bodyPr/>
          <a:lstStyle/>
          <a:p>
            <a:r>
              <a:rPr lang="en-US" dirty="0"/>
              <a:t>Routing to talk submission page</a:t>
            </a:r>
          </a:p>
          <a:p>
            <a:r>
              <a:rPr lang="en-US" dirty="0"/>
              <a:t>Form for entering name, email, and title</a:t>
            </a:r>
          </a:p>
          <a:p>
            <a:r>
              <a:rPr lang="en-US" dirty="0"/>
              <a:t>Validation on submit button</a:t>
            </a:r>
          </a:p>
          <a:p>
            <a:r>
              <a:rPr lang="en-US" dirty="0"/>
              <a:t>Making the call to the API</a:t>
            </a:r>
          </a:p>
          <a:p>
            <a:r>
              <a:rPr lang="en-US" dirty="0"/>
              <a:t>Displaying the information from the API</a:t>
            </a:r>
          </a:p>
        </p:txBody>
      </p:sp>
    </p:spTree>
    <p:extLst>
      <p:ext uri="{BB962C8B-B14F-4D97-AF65-F5344CB8AC3E}">
        <p14:creationId xmlns:p14="http://schemas.microsoft.com/office/powerpoint/2010/main" val="392355738"/>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E802F0-97C4-4B28-860B-DE20C7FD8DE9}"/>
              </a:ext>
            </a:extLst>
          </p:cNvPr>
          <p:cNvSpPr>
            <a:spLocks noGrp="1"/>
          </p:cNvSpPr>
          <p:nvPr>
            <p:ph type="title"/>
          </p:nvPr>
        </p:nvSpPr>
        <p:spPr>
          <a:xfrm>
            <a:off x="795454" y="455960"/>
            <a:ext cx="10601092" cy="3558480"/>
          </a:xfrm>
        </p:spPr>
        <p:txBody>
          <a:bodyPr>
            <a:normAutofit/>
          </a:bodyPr>
          <a:lstStyle/>
          <a:p>
            <a:r>
              <a:rPr lang="en-US" dirty="0"/>
              <a:t>Live Coding:</a:t>
            </a:r>
            <a:br>
              <a:rPr lang="en-US" dirty="0"/>
            </a:br>
            <a:r>
              <a:rPr lang="en-US" dirty="0"/>
              <a:t>Test Drive Components/Units</a:t>
            </a:r>
          </a:p>
        </p:txBody>
      </p:sp>
    </p:spTree>
    <p:extLst>
      <p:ext uri="{BB962C8B-B14F-4D97-AF65-F5344CB8AC3E}">
        <p14:creationId xmlns:p14="http://schemas.microsoft.com/office/powerpoint/2010/main" val="143635052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036528F-83A3-421F-9185-B52A63063415}"/>
              </a:ext>
            </a:extLst>
          </p:cNvPr>
          <p:cNvPicPr>
            <a:picLocks noChangeAspect="1"/>
          </p:cNvPicPr>
          <p:nvPr/>
        </p:nvPicPr>
        <p:blipFill>
          <a:blip r:embed="rId2"/>
          <a:stretch>
            <a:fillRect/>
          </a:stretch>
        </p:blipFill>
        <p:spPr>
          <a:xfrm>
            <a:off x="2238176" y="176319"/>
            <a:ext cx="7715647" cy="1028753"/>
          </a:xfrm>
          <a:prstGeom prst="rect">
            <a:avLst/>
          </a:prstGeom>
        </p:spPr>
      </p:pic>
      <p:pic>
        <p:nvPicPr>
          <p:cNvPr id="8" name="Picture 7">
            <a:extLst>
              <a:ext uri="{FF2B5EF4-FFF2-40B4-BE49-F238E27FC236}">
                <a16:creationId xmlns:a16="http://schemas.microsoft.com/office/drawing/2014/main" id="{DB952434-6F82-49F4-A75D-409DDCBA32B8}"/>
              </a:ext>
            </a:extLst>
          </p:cNvPr>
          <p:cNvPicPr>
            <a:picLocks noChangeAspect="1"/>
          </p:cNvPicPr>
          <p:nvPr/>
        </p:nvPicPr>
        <p:blipFill>
          <a:blip r:embed="rId3"/>
          <a:stretch>
            <a:fillRect/>
          </a:stretch>
        </p:blipFill>
        <p:spPr>
          <a:xfrm>
            <a:off x="0" y="1559928"/>
            <a:ext cx="12192000" cy="5298072"/>
          </a:xfrm>
          <a:prstGeom prst="rect">
            <a:avLst/>
          </a:prstGeom>
        </p:spPr>
      </p:pic>
    </p:spTree>
    <p:extLst>
      <p:ext uri="{BB962C8B-B14F-4D97-AF65-F5344CB8AC3E}">
        <p14:creationId xmlns:p14="http://schemas.microsoft.com/office/powerpoint/2010/main" val="2296203921"/>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488A7-2254-412D-B6DD-D2A9F291C999}"/>
              </a:ext>
            </a:extLst>
          </p:cNvPr>
          <p:cNvSpPr>
            <a:spLocks noGrp="1"/>
          </p:cNvSpPr>
          <p:nvPr>
            <p:ph type="title"/>
          </p:nvPr>
        </p:nvSpPr>
        <p:spPr/>
        <p:txBody>
          <a:bodyPr>
            <a:normAutofit fontScale="90000"/>
          </a:bodyPr>
          <a:lstStyle/>
          <a:p>
            <a:r>
              <a:rPr lang="en-US" dirty="0"/>
              <a:t>Starting with a failing Acceptance Test focuses your code on value</a:t>
            </a:r>
          </a:p>
        </p:txBody>
      </p:sp>
    </p:spTree>
    <p:extLst>
      <p:ext uri="{BB962C8B-B14F-4D97-AF65-F5344CB8AC3E}">
        <p14:creationId xmlns:p14="http://schemas.microsoft.com/office/powerpoint/2010/main" val="2588592990"/>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961442B-106F-4C32-AC41-9D8FB06FB0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190203085"/>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DE8A2D-BE88-40E8-B938-036477E98E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7848" y="484731"/>
            <a:ext cx="4014152" cy="5031278"/>
          </a:xfrm>
          <a:prstGeom prst="rect">
            <a:avLst/>
          </a:prstGeom>
        </p:spPr>
      </p:pic>
      <p:pic>
        <p:nvPicPr>
          <p:cNvPr id="6" name="Picture 5">
            <a:extLst>
              <a:ext uri="{FF2B5EF4-FFF2-40B4-BE49-F238E27FC236}">
                <a16:creationId xmlns:a16="http://schemas.microsoft.com/office/drawing/2014/main" id="{635D875F-0B8D-455E-83E5-C42E5543BF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 y="484730"/>
            <a:ext cx="4013896" cy="5019886"/>
          </a:xfrm>
          <a:prstGeom prst="rect">
            <a:avLst/>
          </a:prstGeom>
        </p:spPr>
      </p:pic>
      <p:pic>
        <p:nvPicPr>
          <p:cNvPr id="2" name="Picture 1">
            <a:extLst>
              <a:ext uri="{FF2B5EF4-FFF2-40B4-BE49-F238E27FC236}">
                <a16:creationId xmlns:a16="http://schemas.microsoft.com/office/drawing/2014/main" id="{38B2C84B-CD32-4D4E-806F-F4B954A0AF6F}"/>
              </a:ext>
            </a:extLst>
          </p:cNvPr>
          <p:cNvPicPr>
            <a:picLocks noChangeAspect="1"/>
          </p:cNvPicPr>
          <p:nvPr/>
        </p:nvPicPr>
        <p:blipFill>
          <a:blip r:embed="rId5"/>
          <a:stretch>
            <a:fillRect/>
          </a:stretch>
        </p:blipFill>
        <p:spPr>
          <a:xfrm>
            <a:off x="4089052" y="479034"/>
            <a:ext cx="4013896" cy="5031278"/>
          </a:xfrm>
          <a:prstGeom prst="rect">
            <a:avLst/>
          </a:prstGeom>
        </p:spPr>
      </p:pic>
    </p:spTree>
    <p:extLst>
      <p:ext uri="{BB962C8B-B14F-4D97-AF65-F5344CB8AC3E}">
        <p14:creationId xmlns:p14="http://schemas.microsoft.com/office/powerpoint/2010/main" val="51904395"/>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ACE0A-F7C1-4479-A332-EAE23577C932}"/>
              </a:ext>
            </a:extLst>
          </p:cNvPr>
          <p:cNvSpPr>
            <a:spLocks noGrp="1"/>
          </p:cNvSpPr>
          <p:nvPr>
            <p:ph type="title"/>
          </p:nvPr>
        </p:nvSpPr>
        <p:spPr/>
        <p:txBody>
          <a:bodyPr/>
          <a:lstStyle/>
          <a:p>
            <a:pPr algn="ctr"/>
            <a:r>
              <a:rPr lang="en-US" dirty="0"/>
              <a:t>Questions?</a:t>
            </a:r>
          </a:p>
        </p:txBody>
      </p:sp>
      <p:sp>
        <p:nvSpPr>
          <p:cNvPr id="3" name="Text Placeholder 2">
            <a:extLst>
              <a:ext uri="{FF2B5EF4-FFF2-40B4-BE49-F238E27FC236}">
                <a16:creationId xmlns:a16="http://schemas.microsoft.com/office/drawing/2014/main" id="{CA7E941C-EEB5-4135-B231-46122E125ABC}"/>
              </a:ext>
            </a:extLst>
          </p:cNvPr>
          <p:cNvSpPr>
            <a:spLocks noGrp="1"/>
          </p:cNvSpPr>
          <p:nvPr>
            <p:ph type="body" idx="1"/>
          </p:nvPr>
        </p:nvSpPr>
        <p:spPr>
          <a:xfrm>
            <a:off x="246530" y="5661187"/>
            <a:ext cx="10515600" cy="955793"/>
          </a:xfrm>
        </p:spPr>
        <p:txBody>
          <a:bodyPr>
            <a:normAutofit lnSpcReduction="10000"/>
          </a:bodyPr>
          <a:lstStyle/>
          <a:p>
            <a:pPr marL="0" indent="0">
              <a:buNone/>
            </a:pPr>
            <a:r>
              <a:rPr lang="en-US" dirty="0"/>
              <a:t>@MatthewYKnowles</a:t>
            </a:r>
          </a:p>
          <a:p>
            <a:pPr marL="0" indent="0">
              <a:buNone/>
            </a:pPr>
            <a:r>
              <a:rPr lang="en-US" dirty="0"/>
              <a:t>Matthew@GreaterSum.com</a:t>
            </a:r>
          </a:p>
        </p:txBody>
      </p:sp>
    </p:spTree>
    <p:extLst>
      <p:ext uri="{BB962C8B-B14F-4D97-AF65-F5344CB8AC3E}">
        <p14:creationId xmlns:p14="http://schemas.microsoft.com/office/powerpoint/2010/main" val="3231659830"/>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DF3578-C34D-4007-B09E-840389EE7F9A}"/>
              </a:ext>
            </a:extLst>
          </p:cNvPr>
          <p:cNvSpPr>
            <a:spLocks noGrp="1"/>
          </p:cNvSpPr>
          <p:nvPr>
            <p:ph type="title"/>
          </p:nvPr>
        </p:nvSpPr>
        <p:spPr/>
        <p:txBody>
          <a:bodyPr>
            <a:noAutofit/>
          </a:bodyPr>
          <a:lstStyle/>
          <a:p>
            <a:pPr algn="ctr"/>
            <a:r>
              <a:rPr lang="en-US" sz="8800" b="1" dirty="0"/>
              <a:t>Tests</a:t>
            </a:r>
          </a:p>
        </p:txBody>
      </p:sp>
    </p:spTree>
    <p:extLst>
      <p:ext uri="{BB962C8B-B14F-4D97-AF65-F5344CB8AC3E}">
        <p14:creationId xmlns:p14="http://schemas.microsoft.com/office/powerpoint/2010/main" val="103865499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F10142B-5F58-0C44-B3A9-1D6B01948EC5}"/>
              </a:ext>
            </a:extLst>
          </p:cNvPr>
          <p:cNvSpPr>
            <a:spLocks noGrp="1"/>
          </p:cNvSpPr>
          <p:nvPr>
            <p:ph type="title"/>
          </p:nvPr>
        </p:nvSpPr>
        <p:spPr>
          <a:xfrm>
            <a:off x="602224" y="0"/>
            <a:ext cx="11029337" cy="1325563"/>
          </a:xfrm>
        </p:spPr>
        <p:txBody>
          <a:bodyPr>
            <a:noAutofit/>
          </a:bodyPr>
          <a:lstStyle/>
          <a:p>
            <a:r>
              <a:rPr lang="en-US" sz="5400" b="1" dirty="0"/>
              <a:t>Why Write Tests?</a:t>
            </a:r>
            <a:r>
              <a:rPr lang="en-US" sz="5400" b="1" dirty="0">
                <a:solidFill>
                  <a:srgbClr val="000000"/>
                </a:solidFill>
              </a:rPr>
              <a:t> </a:t>
            </a:r>
            <a:endParaRPr lang="en-US" sz="5400" b="1" dirty="0"/>
          </a:p>
        </p:txBody>
      </p:sp>
      <p:sp>
        <p:nvSpPr>
          <p:cNvPr id="6" name="Text Placeholder 2">
            <a:extLst>
              <a:ext uri="{FF2B5EF4-FFF2-40B4-BE49-F238E27FC236}">
                <a16:creationId xmlns:a16="http://schemas.microsoft.com/office/drawing/2014/main" id="{5A1742E5-F676-B449-91DA-CD15AEEE08EE}"/>
              </a:ext>
            </a:extLst>
          </p:cNvPr>
          <p:cNvSpPr>
            <a:spLocks noGrp="1"/>
          </p:cNvSpPr>
          <p:nvPr>
            <p:ph type="body" sz="quarter" idx="1"/>
          </p:nvPr>
        </p:nvSpPr>
        <p:spPr>
          <a:xfrm>
            <a:off x="602224" y="2123767"/>
            <a:ext cx="9603659" cy="3687098"/>
          </a:xfrm>
        </p:spPr>
        <p:txBody>
          <a:bodyPr>
            <a:noAutofit/>
          </a:bodyPr>
          <a:lstStyle/>
          <a:p>
            <a:pPr marL="685800" indent="-685800" algn="l" defTabSz="457200">
              <a:lnSpc>
                <a:spcPct val="200000"/>
              </a:lnSpc>
              <a:buSzPct val="145000"/>
              <a:buFont typeface="Arial" panose="020B0604020202020204" pitchFamily="34" charset="0"/>
              <a:buChar char="•"/>
              <a:defRPr sz="5066">
                <a:solidFill>
                  <a:srgbClr val="404040"/>
                </a:solidFill>
                <a:latin typeface="Helvetica Neue"/>
                <a:ea typeface="Helvetica Neue"/>
                <a:cs typeface="Helvetica Neue"/>
                <a:sym typeface="Helvetica Neue"/>
              </a:defRPr>
            </a:pPr>
            <a:r>
              <a:rPr lang="en-US" sz="3600" b="0" dirty="0">
                <a:solidFill>
                  <a:schemeClr val="bg1"/>
                </a:solidFill>
                <a:latin typeface="Avenir Roman" panose="02000503020000020003" pitchFamily="2" charset="0"/>
              </a:rPr>
              <a:t>Verify functionality</a:t>
            </a:r>
          </a:p>
          <a:p>
            <a:pPr marL="685800" indent="-685800" algn="l" defTabSz="457200">
              <a:lnSpc>
                <a:spcPct val="200000"/>
              </a:lnSpc>
              <a:buSzPct val="145000"/>
              <a:buFont typeface="Arial" panose="020B0604020202020204" pitchFamily="34" charset="0"/>
              <a:buChar char="•"/>
              <a:defRPr sz="5066">
                <a:solidFill>
                  <a:srgbClr val="404040"/>
                </a:solidFill>
                <a:latin typeface="Helvetica Neue"/>
                <a:ea typeface="Helvetica Neue"/>
                <a:cs typeface="Helvetica Neue"/>
                <a:sym typeface="Helvetica Neue"/>
              </a:defRPr>
            </a:pPr>
            <a:r>
              <a:rPr lang="en-US" sz="3600" b="0" dirty="0">
                <a:solidFill>
                  <a:schemeClr val="bg1"/>
                </a:solidFill>
                <a:latin typeface="Avenir Roman" panose="02000503020000020003" pitchFamily="2" charset="0"/>
              </a:rPr>
              <a:t>Defend against unexpected change</a:t>
            </a:r>
          </a:p>
          <a:p>
            <a:pPr marL="685800" indent="-685800" algn="l" defTabSz="457200">
              <a:lnSpc>
                <a:spcPct val="200000"/>
              </a:lnSpc>
              <a:buSzPct val="145000"/>
              <a:buFont typeface="Arial" panose="020B0604020202020204" pitchFamily="34" charset="0"/>
              <a:buChar char="•"/>
              <a:defRPr sz="5066">
                <a:solidFill>
                  <a:srgbClr val="404040"/>
                </a:solidFill>
                <a:latin typeface="Helvetica Neue"/>
                <a:ea typeface="Helvetica Neue"/>
                <a:cs typeface="Helvetica Neue"/>
                <a:sym typeface="Helvetica Neue"/>
              </a:defRPr>
            </a:pPr>
            <a:r>
              <a:rPr lang="en-US" sz="3600" b="0" dirty="0">
                <a:solidFill>
                  <a:schemeClr val="bg1"/>
                </a:solidFill>
                <a:latin typeface="Avenir Roman" panose="02000503020000020003" pitchFamily="2" charset="0"/>
              </a:rPr>
              <a:t>Executable documentation of the code</a:t>
            </a:r>
          </a:p>
        </p:txBody>
      </p:sp>
    </p:spTree>
    <p:extLst>
      <p:ext uri="{BB962C8B-B14F-4D97-AF65-F5344CB8AC3E}">
        <p14:creationId xmlns:p14="http://schemas.microsoft.com/office/powerpoint/2010/main" val="202919097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72577C-69D8-4A20-8D34-854D8C9F70F1}"/>
              </a:ext>
            </a:extLst>
          </p:cNvPr>
          <p:cNvSpPr txBox="1"/>
          <p:nvPr/>
        </p:nvSpPr>
        <p:spPr>
          <a:xfrm>
            <a:off x="156881" y="6394076"/>
            <a:ext cx="4901454"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dirty="0"/>
              <a:t>https://martinfowler.com/bliki/TestPyramid.html</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pic>
        <p:nvPicPr>
          <p:cNvPr id="13" name="Picture 12">
            <a:extLst>
              <a:ext uri="{FF2B5EF4-FFF2-40B4-BE49-F238E27FC236}">
                <a16:creationId xmlns:a16="http://schemas.microsoft.com/office/drawing/2014/main" id="{FF298ACB-AC98-40B8-AAC6-766657FCC9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5694" y="1198563"/>
            <a:ext cx="9200612" cy="5068513"/>
          </a:xfrm>
          <a:prstGeom prst="rect">
            <a:avLst/>
          </a:prstGeom>
        </p:spPr>
      </p:pic>
      <p:sp>
        <p:nvSpPr>
          <p:cNvPr id="2" name="Title 1">
            <a:extLst>
              <a:ext uri="{FF2B5EF4-FFF2-40B4-BE49-F238E27FC236}">
                <a16:creationId xmlns:a16="http://schemas.microsoft.com/office/drawing/2014/main" id="{7CEF6CEB-5C7D-4C2E-97A6-E72E387C4C6C}"/>
              </a:ext>
            </a:extLst>
          </p:cNvPr>
          <p:cNvSpPr>
            <a:spLocks noGrp="1"/>
          </p:cNvSpPr>
          <p:nvPr>
            <p:ph type="title"/>
          </p:nvPr>
        </p:nvSpPr>
        <p:spPr>
          <a:xfrm>
            <a:off x="838200" y="0"/>
            <a:ext cx="10515600" cy="1325563"/>
          </a:xfrm>
        </p:spPr>
        <p:txBody>
          <a:bodyPr>
            <a:normAutofit/>
          </a:bodyPr>
          <a:lstStyle/>
          <a:p>
            <a:pPr algn="ctr"/>
            <a:r>
              <a:rPr lang="en-US" sz="5400" dirty="0"/>
              <a:t>Test Automation Pyramid</a:t>
            </a:r>
          </a:p>
        </p:txBody>
      </p:sp>
    </p:spTree>
    <p:extLst>
      <p:ext uri="{BB962C8B-B14F-4D97-AF65-F5344CB8AC3E}">
        <p14:creationId xmlns:p14="http://schemas.microsoft.com/office/powerpoint/2010/main" val="184858959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5E8D98-10E0-405C-8FB4-927926EF9B35}"/>
              </a:ext>
            </a:extLst>
          </p:cNvPr>
          <p:cNvSpPr>
            <a:spLocks noGrp="1"/>
          </p:cNvSpPr>
          <p:nvPr>
            <p:ph type="title"/>
          </p:nvPr>
        </p:nvSpPr>
        <p:spPr/>
        <p:txBody>
          <a:bodyPr/>
          <a:lstStyle/>
          <a:p>
            <a:r>
              <a:rPr lang="en-US" dirty="0"/>
              <a:t>Behavior Driven Development (BDD)</a:t>
            </a:r>
          </a:p>
        </p:txBody>
      </p:sp>
      <p:sp>
        <p:nvSpPr>
          <p:cNvPr id="5" name="Text Placeholder 4">
            <a:extLst>
              <a:ext uri="{FF2B5EF4-FFF2-40B4-BE49-F238E27FC236}">
                <a16:creationId xmlns:a16="http://schemas.microsoft.com/office/drawing/2014/main" id="{22C7C926-A1D2-42CB-8216-0A01AD697AE8}"/>
              </a:ext>
            </a:extLst>
          </p:cNvPr>
          <p:cNvSpPr>
            <a:spLocks noGrp="1"/>
          </p:cNvSpPr>
          <p:nvPr>
            <p:ph type="body" sz="quarter" idx="1"/>
          </p:nvPr>
        </p:nvSpPr>
        <p:spPr/>
        <p:txBody>
          <a:bodyPr/>
          <a:lstStyle/>
          <a:p>
            <a:endParaRPr lang="en-US"/>
          </a:p>
        </p:txBody>
      </p:sp>
    </p:spTree>
    <p:extLst>
      <p:ext uri="{BB962C8B-B14F-4D97-AF65-F5344CB8AC3E}">
        <p14:creationId xmlns:p14="http://schemas.microsoft.com/office/powerpoint/2010/main" val="10276481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8DF0E-C183-4AE6-A001-5A6BFA6787BF}"/>
              </a:ext>
            </a:extLst>
          </p:cNvPr>
          <p:cNvSpPr>
            <a:spLocks noGrp="1"/>
          </p:cNvSpPr>
          <p:nvPr>
            <p:ph type="title"/>
          </p:nvPr>
        </p:nvSpPr>
        <p:spPr/>
        <p:txBody>
          <a:bodyPr>
            <a:normAutofit/>
          </a:bodyPr>
          <a:lstStyle/>
          <a:p>
            <a:r>
              <a:rPr lang="en-US" baseline="0" dirty="0"/>
              <a:t>UI Tests</a:t>
            </a:r>
            <a:endParaRPr lang="en-US" dirty="0"/>
          </a:p>
        </p:txBody>
      </p:sp>
      <p:sp>
        <p:nvSpPr>
          <p:cNvPr id="3" name="Text Placeholder 2">
            <a:extLst>
              <a:ext uri="{FF2B5EF4-FFF2-40B4-BE49-F238E27FC236}">
                <a16:creationId xmlns:a16="http://schemas.microsoft.com/office/drawing/2014/main" id="{EA099495-3DDC-4597-86F3-962F18F58923}"/>
              </a:ext>
            </a:extLst>
          </p:cNvPr>
          <p:cNvSpPr>
            <a:spLocks noGrp="1"/>
          </p:cNvSpPr>
          <p:nvPr>
            <p:ph type="body" idx="1"/>
          </p:nvPr>
        </p:nvSpPr>
        <p:spPr/>
        <p:txBody>
          <a:bodyPr>
            <a:normAutofit/>
          </a:bodyPr>
          <a:lstStyle/>
          <a:p>
            <a:endParaRPr lang="en-US" dirty="0"/>
          </a:p>
          <a:p>
            <a:pPr marL="342900" indent="-342900">
              <a:buFont typeface="Arial" panose="020B0604020202020204" pitchFamily="34" charset="0"/>
              <a:buChar char="•"/>
            </a:pPr>
            <a:r>
              <a:rPr lang="en-US" dirty="0"/>
              <a:t>Exercise your code in a live or live like environment</a:t>
            </a:r>
          </a:p>
          <a:p>
            <a:pPr marL="342900" indent="-342900">
              <a:buFont typeface="Arial" panose="020B0604020202020204" pitchFamily="34" charset="0"/>
              <a:buChar char="•"/>
            </a:pPr>
            <a:r>
              <a:rPr lang="en-US" dirty="0"/>
              <a:t>Verify that all components are connected correctly</a:t>
            </a:r>
          </a:p>
          <a:p>
            <a:pPr marL="342900" indent="-342900">
              <a:buFont typeface="Arial" panose="020B0604020202020204" pitchFamily="34" charset="0"/>
              <a:buChar char="•"/>
            </a:pPr>
            <a:r>
              <a:rPr lang="en-US" dirty="0"/>
              <a:t>Human Readable (product owner readable)</a:t>
            </a:r>
          </a:p>
          <a:p>
            <a:pPr marL="342900" indent="-342900">
              <a:buFont typeface="Arial" panose="020B0604020202020204" pitchFamily="34" charset="0"/>
              <a:buChar char="•"/>
            </a:pPr>
            <a:r>
              <a:rPr lang="en-US" dirty="0"/>
              <a:t>Satisfy Acceptance Criteria</a:t>
            </a:r>
          </a:p>
          <a:p>
            <a:pPr marL="342900" indent="-342900">
              <a:buFont typeface="Arial" panose="020B0604020202020204" pitchFamily="34" charset="0"/>
              <a:buChar char="•"/>
            </a:pPr>
            <a:r>
              <a:rPr lang="en-US" dirty="0"/>
              <a:t>Living Documentation</a:t>
            </a:r>
          </a:p>
          <a:p>
            <a:pPr marL="342900" indent="-342900">
              <a:buFont typeface="Arial" panose="020B0604020202020204" pitchFamily="34" charset="0"/>
              <a:buChar char="•"/>
            </a:pPr>
            <a:r>
              <a:rPr lang="en-US" dirty="0"/>
              <a:t>Environment is configured correctly</a:t>
            </a:r>
          </a:p>
        </p:txBody>
      </p:sp>
    </p:spTree>
    <p:extLst>
      <p:ext uri="{BB962C8B-B14F-4D97-AF65-F5344CB8AC3E}">
        <p14:creationId xmlns:p14="http://schemas.microsoft.com/office/powerpoint/2010/main" val="60884273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A3100C-7F87-41A0-BA15-8D18CC92D699}"/>
              </a:ext>
            </a:extLst>
          </p:cNvPr>
          <p:cNvSpPr>
            <a:spLocks noGrp="1"/>
          </p:cNvSpPr>
          <p:nvPr>
            <p:ph type="title"/>
          </p:nvPr>
        </p:nvSpPr>
        <p:spPr/>
        <p:txBody>
          <a:bodyPr/>
          <a:lstStyle/>
          <a:p>
            <a:r>
              <a:rPr lang="en-US" dirty="0"/>
              <a:t>User Story</a:t>
            </a:r>
          </a:p>
        </p:txBody>
      </p:sp>
      <p:sp>
        <p:nvSpPr>
          <p:cNvPr id="5" name="Text Placeholder 4">
            <a:extLst>
              <a:ext uri="{FF2B5EF4-FFF2-40B4-BE49-F238E27FC236}">
                <a16:creationId xmlns:a16="http://schemas.microsoft.com/office/drawing/2014/main" id="{3D652710-1E25-4F46-B17F-44DE8B996F10}"/>
              </a:ext>
            </a:extLst>
          </p:cNvPr>
          <p:cNvSpPr>
            <a:spLocks noGrp="1"/>
          </p:cNvSpPr>
          <p:nvPr>
            <p:ph type="body" idx="1"/>
          </p:nvPr>
        </p:nvSpPr>
        <p:spPr/>
        <p:txBody>
          <a:bodyPr/>
          <a:lstStyle/>
          <a:p>
            <a:pPr marL="0" indent="0">
              <a:buNone/>
            </a:pPr>
            <a:r>
              <a:rPr lang="en-US" dirty="0"/>
              <a:t>We are creating a website for Connect.Tech 2020 and we would like a way for potential speakers to submit their proposals.</a:t>
            </a:r>
          </a:p>
        </p:txBody>
      </p:sp>
    </p:spTree>
    <p:extLst>
      <p:ext uri="{BB962C8B-B14F-4D97-AF65-F5344CB8AC3E}">
        <p14:creationId xmlns:p14="http://schemas.microsoft.com/office/powerpoint/2010/main" val="317401418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D8DBF-DBB5-403C-BED0-B371107F0D97}"/>
              </a:ext>
            </a:extLst>
          </p:cNvPr>
          <p:cNvSpPr>
            <a:spLocks noGrp="1"/>
          </p:cNvSpPr>
          <p:nvPr>
            <p:ph type="title"/>
          </p:nvPr>
        </p:nvSpPr>
        <p:spPr/>
        <p:txBody>
          <a:bodyPr/>
          <a:lstStyle/>
          <a:p>
            <a:r>
              <a:rPr lang="en-US" dirty="0"/>
              <a:t>1</a:t>
            </a:r>
            <a:r>
              <a:rPr lang="en-US" baseline="30000" dirty="0"/>
              <a:t>st</a:t>
            </a:r>
            <a:r>
              <a:rPr lang="en-US" dirty="0"/>
              <a:t> Acceptance Test – Pseudo Code</a:t>
            </a:r>
          </a:p>
        </p:txBody>
      </p:sp>
      <p:sp>
        <p:nvSpPr>
          <p:cNvPr id="3" name="Text Placeholder 2">
            <a:extLst>
              <a:ext uri="{FF2B5EF4-FFF2-40B4-BE49-F238E27FC236}">
                <a16:creationId xmlns:a16="http://schemas.microsoft.com/office/drawing/2014/main" id="{8C88B63C-0DE8-40A7-BEDF-D037D2D97C85}"/>
              </a:ext>
            </a:extLst>
          </p:cNvPr>
          <p:cNvSpPr>
            <a:spLocks noGrp="1"/>
          </p:cNvSpPr>
          <p:nvPr>
            <p:ph type="body" idx="1"/>
          </p:nvPr>
        </p:nvSpPr>
        <p:spPr/>
        <p:txBody>
          <a:bodyPr/>
          <a:lstStyle/>
          <a:p>
            <a:r>
              <a:rPr lang="en-US" dirty="0"/>
              <a:t>Navigate to talk submission page</a:t>
            </a:r>
          </a:p>
          <a:p>
            <a:r>
              <a:rPr lang="en-US" dirty="0"/>
              <a:t>Fill in name</a:t>
            </a:r>
          </a:p>
          <a:p>
            <a:r>
              <a:rPr lang="en-US" dirty="0"/>
              <a:t>Fill in email</a:t>
            </a:r>
          </a:p>
          <a:p>
            <a:r>
              <a:rPr lang="en-US" dirty="0"/>
              <a:t>Fill in submission title</a:t>
            </a:r>
          </a:p>
          <a:p>
            <a:r>
              <a:rPr lang="en-US" dirty="0"/>
              <a:t>Submit talk</a:t>
            </a:r>
          </a:p>
          <a:p>
            <a:r>
              <a:rPr lang="en-US" dirty="0"/>
              <a:t>See submission was successful message</a:t>
            </a:r>
          </a:p>
        </p:txBody>
      </p:sp>
    </p:spTree>
    <p:extLst>
      <p:ext uri="{BB962C8B-B14F-4D97-AF65-F5344CB8AC3E}">
        <p14:creationId xmlns:p14="http://schemas.microsoft.com/office/powerpoint/2010/main" val="2191782349"/>
      </p:ext>
    </p:extLst>
  </p:cSld>
  <p:clrMapOvr>
    <a:masterClrMapping/>
  </p:clrMapOvr>
  <p:transition spd="med"/>
</p:sld>
</file>

<file path=ppt/theme/theme1.xml><?xml version="1.0" encoding="utf-8"?>
<a:theme xmlns:a="http://schemas.openxmlformats.org/drawingml/2006/main" name="GreaterSum">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Avenir">
      <a:majorFont>
        <a:latin typeface="Avenir LT Std 55 Roman"/>
        <a:ea typeface="Helvetica"/>
        <a:cs typeface="Helvetica"/>
      </a:majorFont>
      <a:minorFont>
        <a:latin typeface="Avenir LT Std 35 Light"/>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Greater Sum Template" id="{5D2BAB7D-1C20-F546-8D30-577BC39D2AB4}" vid="{40F7DEB8-FD89-5F43-9589-E4763AF4621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2731</TotalTime>
  <Words>1076</Words>
  <Application>Microsoft Office PowerPoint</Application>
  <PresentationFormat>Widescreen</PresentationFormat>
  <Paragraphs>112</Paragraphs>
  <Slides>23</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Avenir LT Std 35 Light</vt:lpstr>
      <vt:lpstr>Avenir Roman</vt:lpstr>
      <vt:lpstr>Calibri</vt:lpstr>
      <vt:lpstr>GreaterSum</vt:lpstr>
      <vt:lpstr>PowerPoint Presentation</vt:lpstr>
      <vt:lpstr>PowerPoint Presentation</vt:lpstr>
      <vt:lpstr>Tests</vt:lpstr>
      <vt:lpstr>Why Write Tests? </vt:lpstr>
      <vt:lpstr>Test Automation Pyramid</vt:lpstr>
      <vt:lpstr>Behavior Driven Development (BDD)</vt:lpstr>
      <vt:lpstr>UI Tests</vt:lpstr>
      <vt:lpstr>User Story</vt:lpstr>
      <vt:lpstr>1st Acceptance Test – Pseudo Code</vt:lpstr>
      <vt:lpstr>Protractor – built on Selenium with knowledge of Angular Components.  Waits for async requests to resolve.</vt:lpstr>
      <vt:lpstr>Data Attribute</vt:lpstr>
      <vt:lpstr>Lets Create Our App and Write Our First Test</vt:lpstr>
      <vt:lpstr>Live Coding: Write Failing UI/E2E Test</vt:lpstr>
      <vt:lpstr>Double Loop TDD</vt:lpstr>
      <vt:lpstr>What is Test Driven Development (TDD) ?</vt:lpstr>
      <vt:lpstr>PowerPoint Presentation</vt:lpstr>
      <vt:lpstr>PowerPoint Presentation</vt:lpstr>
      <vt:lpstr>Components to test drive</vt:lpstr>
      <vt:lpstr>Live Coding: Test Drive Components/Units</vt:lpstr>
      <vt:lpstr>Starting with a failing Acceptance Test focuses your code on value</vt:lpstr>
      <vt:lpstr>PowerPoint Presentation</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Clement</dc:creator>
  <cp:lastModifiedBy>Matthew Knowles</cp:lastModifiedBy>
  <cp:revision>59</cp:revision>
  <dcterms:created xsi:type="dcterms:W3CDTF">2018-05-09T18:26:04Z</dcterms:created>
  <dcterms:modified xsi:type="dcterms:W3CDTF">2019-10-17T21:09:00Z</dcterms:modified>
</cp:coreProperties>
</file>