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22" r:id="rId2"/>
    <p:sldId id="276" r:id="rId3"/>
    <p:sldId id="257" r:id="rId4"/>
    <p:sldId id="258" r:id="rId5"/>
    <p:sldId id="262" r:id="rId6"/>
    <p:sldId id="325" r:id="rId7"/>
    <p:sldId id="324" r:id="rId8"/>
    <p:sldId id="323" r:id="rId9"/>
    <p:sldId id="267" r:id="rId10"/>
    <p:sldId id="268" r:id="rId11"/>
    <p:sldId id="269" r:id="rId12"/>
    <p:sldId id="270" r:id="rId13"/>
    <p:sldId id="271" r:id="rId14"/>
    <p:sldId id="272" r:id="rId15"/>
    <p:sldId id="274" r:id="rId16"/>
    <p:sldId id="275" r:id="rId17"/>
    <p:sldId id="277" r:id="rId18"/>
    <p:sldId id="278" r:id="rId19"/>
    <p:sldId id="279" r:id="rId20"/>
    <p:sldId id="326" r:id="rId21"/>
    <p:sldId id="28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66563" autoAdjust="0"/>
  </p:normalViewPr>
  <p:slideViewPr>
    <p:cSldViewPr snapToGrid="0" showGuides="1">
      <p:cViewPr varScale="1">
        <p:scale>
          <a:sx n="76" d="100"/>
          <a:sy n="76" d="100"/>
        </p:scale>
        <p:origin x="115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7C4CE-0BA7-46C7-910C-86236A29B096}"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C7275-F3C5-4EE7-8C54-771BE2CF8BB4}" type="slidenum">
              <a:rPr lang="en-US" smtClean="0"/>
              <a:t>‹#›</a:t>
            </a:fld>
            <a:endParaRPr lang="en-US"/>
          </a:p>
        </p:txBody>
      </p:sp>
    </p:spTree>
    <p:extLst>
      <p:ext uri="{BB962C8B-B14F-4D97-AF65-F5344CB8AC3E}">
        <p14:creationId xmlns:p14="http://schemas.microsoft.com/office/powerpoint/2010/main" val="3341752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6C7275-F3C5-4EE7-8C54-771BE2CF8BB4}" type="slidenum">
              <a:rPr lang="en-US" smtClean="0"/>
              <a:t>1</a:t>
            </a:fld>
            <a:endParaRPr lang="en-US"/>
          </a:p>
        </p:txBody>
      </p:sp>
    </p:spTree>
    <p:extLst>
      <p:ext uri="{BB962C8B-B14F-4D97-AF65-F5344CB8AC3E}">
        <p14:creationId xmlns:p14="http://schemas.microsoft.com/office/powerpoint/2010/main" val="16970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anyone know how code coverage is calculated?  What does it mean to have 100% code coverage?</a:t>
            </a:r>
          </a:p>
        </p:txBody>
      </p:sp>
      <p:sp>
        <p:nvSpPr>
          <p:cNvPr id="4" name="Slide Number Placeholder 3"/>
          <p:cNvSpPr>
            <a:spLocks noGrp="1"/>
          </p:cNvSpPr>
          <p:nvPr>
            <p:ph type="sldNum" sz="quarter" idx="10"/>
          </p:nvPr>
        </p:nvSpPr>
        <p:spPr/>
        <p:txBody>
          <a:bodyPr/>
          <a:lstStyle/>
          <a:p>
            <a:fld id="{D06C7275-F3C5-4EE7-8C54-771BE2CF8BB4}" type="slidenum">
              <a:rPr lang="en-US" smtClean="0"/>
              <a:t>12</a:t>
            </a:fld>
            <a:endParaRPr lang="en-US"/>
          </a:p>
        </p:txBody>
      </p:sp>
    </p:spTree>
    <p:extLst>
      <p:ext uri="{BB962C8B-B14F-4D97-AF65-F5344CB8AC3E}">
        <p14:creationId xmlns:p14="http://schemas.microsoft.com/office/powerpoint/2010/main" val="2555951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get into some of the shortcomings of code coverage with a coding demo in a few minutes but the way that we use code coverage at my company is not to know what code already has high quality tests but instead as an indicator of what code is not tested.  If I have code that is 80% covered then I know for sure that 20% of the code does not have tests verifying the logic.</a:t>
            </a:r>
          </a:p>
        </p:txBody>
      </p:sp>
      <p:sp>
        <p:nvSpPr>
          <p:cNvPr id="4" name="Slide Number Placeholder 3"/>
          <p:cNvSpPr>
            <a:spLocks noGrp="1"/>
          </p:cNvSpPr>
          <p:nvPr>
            <p:ph type="sldNum" sz="quarter" idx="10"/>
          </p:nvPr>
        </p:nvSpPr>
        <p:spPr/>
        <p:txBody>
          <a:bodyPr/>
          <a:lstStyle/>
          <a:p>
            <a:fld id="{D06C7275-F3C5-4EE7-8C54-771BE2CF8BB4}" type="slidenum">
              <a:rPr lang="en-US" smtClean="0"/>
              <a:t>13</a:t>
            </a:fld>
            <a:endParaRPr lang="en-US"/>
          </a:p>
        </p:txBody>
      </p:sp>
    </p:spTree>
    <p:extLst>
      <p:ext uri="{BB962C8B-B14F-4D97-AF65-F5344CB8AC3E}">
        <p14:creationId xmlns:p14="http://schemas.microsoft.com/office/powerpoint/2010/main" val="291796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having high coverage itself give you confidence to deploy to your customer?</a:t>
            </a:r>
          </a:p>
        </p:txBody>
      </p:sp>
      <p:sp>
        <p:nvSpPr>
          <p:cNvPr id="4" name="Slide Number Placeholder 3"/>
          <p:cNvSpPr>
            <a:spLocks noGrp="1"/>
          </p:cNvSpPr>
          <p:nvPr>
            <p:ph type="sldNum" sz="quarter" idx="10"/>
          </p:nvPr>
        </p:nvSpPr>
        <p:spPr/>
        <p:txBody>
          <a:bodyPr/>
          <a:lstStyle/>
          <a:p>
            <a:fld id="{D06C7275-F3C5-4EE7-8C54-771BE2CF8BB4}" type="slidenum">
              <a:rPr lang="en-US" smtClean="0"/>
              <a:t>14</a:t>
            </a:fld>
            <a:endParaRPr lang="en-US"/>
          </a:p>
        </p:txBody>
      </p:sp>
    </p:spTree>
    <p:extLst>
      <p:ext uri="{BB962C8B-B14F-4D97-AF65-F5344CB8AC3E}">
        <p14:creationId xmlns:p14="http://schemas.microsoft.com/office/powerpoint/2010/main" val="335728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going to talk a lot today about specific types of tests but lets first start zoomed out and ask why do we write tests?  What reasons do </a:t>
            </a:r>
            <a:r>
              <a:rPr lang="en-US" dirty="0" err="1"/>
              <a:t>y’all</a:t>
            </a:r>
            <a:r>
              <a:rPr lang="en-US" dirty="0"/>
              <a:t> have for writing tests?</a:t>
            </a:r>
          </a:p>
        </p:txBody>
      </p:sp>
      <p:sp>
        <p:nvSpPr>
          <p:cNvPr id="4" name="Slide Number Placeholder 3"/>
          <p:cNvSpPr>
            <a:spLocks noGrp="1"/>
          </p:cNvSpPr>
          <p:nvPr>
            <p:ph type="sldNum" sz="quarter" idx="10"/>
          </p:nvPr>
        </p:nvSpPr>
        <p:spPr/>
        <p:txBody>
          <a:bodyPr/>
          <a:lstStyle/>
          <a:p>
            <a:fld id="{D06C7275-F3C5-4EE7-8C54-771BE2CF8BB4}" type="slidenum">
              <a:rPr lang="en-US" smtClean="0"/>
              <a:t>4</a:t>
            </a:fld>
            <a:endParaRPr lang="en-US"/>
          </a:p>
        </p:txBody>
      </p:sp>
    </p:spTree>
    <p:extLst>
      <p:ext uri="{BB962C8B-B14F-4D97-AF65-F5344CB8AC3E}">
        <p14:creationId xmlns:p14="http://schemas.microsoft.com/office/powerpoint/2010/main" val="168357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generally the reasons I hear for writing tests.</a:t>
            </a:r>
          </a:p>
          <a:p>
            <a:r>
              <a:rPr lang="en-US" dirty="0"/>
              <a:t>Executable documentation of code is maybe an outlier here but what I mean by that is if someone asked me what the current project that I am working on does I would immediately look to the UI/E2E testing suite and start reading off test names.</a:t>
            </a:r>
          </a:p>
          <a:p>
            <a:endParaRPr lang="en-US" dirty="0"/>
          </a:p>
          <a:p>
            <a:r>
              <a:rPr lang="en-US" dirty="0"/>
              <a:t>You can login create a support ticket and receive a confirmation email</a:t>
            </a:r>
          </a:p>
          <a:p>
            <a:r>
              <a:rPr lang="en-US" dirty="0"/>
              <a:t>You can login upload a log file</a:t>
            </a:r>
          </a:p>
          <a:p>
            <a:r>
              <a:rPr lang="en-US" dirty="0"/>
              <a:t>You can login and download the latest version of the software</a:t>
            </a:r>
          </a:p>
        </p:txBody>
      </p:sp>
      <p:sp>
        <p:nvSpPr>
          <p:cNvPr id="4" name="Slide Number Placeholder 3"/>
          <p:cNvSpPr>
            <a:spLocks noGrp="1"/>
          </p:cNvSpPr>
          <p:nvPr>
            <p:ph type="sldNum" sz="quarter" idx="10"/>
          </p:nvPr>
        </p:nvSpPr>
        <p:spPr/>
        <p:txBody>
          <a:bodyPr/>
          <a:lstStyle/>
          <a:p>
            <a:fld id="{D06C7275-F3C5-4EE7-8C54-771BE2CF8BB4}" type="slidenum">
              <a:rPr lang="en-US" smtClean="0"/>
              <a:t>5</a:t>
            </a:fld>
            <a:endParaRPr lang="en-US"/>
          </a:p>
        </p:txBody>
      </p:sp>
    </p:spTree>
    <p:extLst>
      <p:ext uri="{BB962C8B-B14F-4D97-AF65-F5344CB8AC3E}">
        <p14:creationId xmlns:p14="http://schemas.microsoft.com/office/powerpoint/2010/main" val="392401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and more companies are starting to embrace automated testing and are thinking about testing earlier and earlier in the development cycle.</a:t>
            </a:r>
          </a:p>
          <a:p>
            <a:endParaRPr lang="en-US" dirty="0"/>
          </a:p>
          <a:p>
            <a:r>
              <a:rPr lang="en-US" dirty="0"/>
              <a:t>Just because I am interested - how many people in here practice Test Driven Development at their job?</a:t>
            </a:r>
          </a:p>
        </p:txBody>
      </p:sp>
      <p:sp>
        <p:nvSpPr>
          <p:cNvPr id="4" name="Slide Number Placeholder 3"/>
          <p:cNvSpPr>
            <a:spLocks noGrp="1"/>
          </p:cNvSpPr>
          <p:nvPr>
            <p:ph type="sldNum" sz="quarter" idx="5"/>
          </p:nvPr>
        </p:nvSpPr>
        <p:spPr/>
        <p:txBody>
          <a:bodyPr/>
          <a:lstStyle/>
          <a:p>
            <a:fld id="{D06C7275-F3C5-4EE7-8C54-771BE2CF8BB4}" type="slidenum">
              <a:rPr lang="en-US" smtClean="0"/>
              <a:t>6</a:t>
            </a:fld>
            <a:endParaRPr lang="en-US"/>
          </a:p>
        </p:txBody>
      </p:sp>
    </p:spTree>
    <p:extLst>
      <p:ext uri="{BB962C8B-B14F-4D97-AF65-F5344CB8AC3E}">
        <p14:creationId xmlns:p14="http://schemas.microsoft.com/office/powerpoint/2010/main" val="3688752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of you have read this book?</a:t>
            </a:r>
          </a:p>
          <a:p>
            <a:r>
              <a:rPr lang="en-US" dirty="0"/>
              <a:t>Does anyone remember what the 4 “Key Metrics of Success” were?</a:t>
            </a:r>
          </a:p>
        </p:txBody>
      </p:sp>
      <p:sp>
        <p:nvSpPr>
          <p:cNvPr id="4" name="Slide Number Placeholder 3"/>
          <p:cNvSpPr>
            <a:spLocks noGrp="1"/>
          </p:cNvSpPr>
          <p:nvPr>
            <p:ph type="sldNum" sz="quarter" idx="5"/>
          </p:nvPr>
        </p:nvSpPr>
        <p:spPr/>
        <p:txBody>
          <a:bodyPr/>
          <a:lstStyle/>
          <a:p>
            <a:fld id="{D06C7275-F3C5-4EE7-8C54-771BE2CF8BB4}" type="slidenum">
              <a:rPr lang="en-US" smtClean="0"/>
              <a:t>7</a:t>
            </a:fld>
            <a:endParaRPr lang="en-US"/>
          </a:p>
        </p:txBody>
      </p:sp>
    </p:spTree>
    <p:extLst>
      <p:ext uri="{BB962C8B-B14F-4D97-AF65-F5344CB8AC3E}">
        <p14:creationId xmlns:p14="http://schemas.microsoft.com/office/powerpoint/2010/main" val="139412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findings of Accelerate can basically be summed up to the best measurable predictor of team success is how they perform on these ”4 Key Metrics”</a:t>
            </a:r>
          </a:p>
          <a:p>
            <a:endParaRPr lang="en-US" dirty="0"/>
          </a:p>
          <a:p>
            <a:r>
              <a:rPr lang="en-US" dirty="0"/>
              <a:t>What does this have to do with the quality of my test suite?</a:t>
            </a:r>
          </a:p>
          <a:p>
            <a:endParaRPr lang="en-US" dirty="0"/>
          </a:p>
          <a:p>
            <a:r>
              <a:rPr lang="en-US" dirty="0"/>
              <a:t>As teams are trying to move into that “High Performers” category they have to start deploying multiple times a day which can pretty quickly overwhelm a manual QA team.</a:t>
            </a:r>
          </a:p>
          <a:p>
            <a:endParaRPr lang="en-US" dirty="0"/>
          </a:p>
          <a:p>
            <a:r>
              <a:rPr lang="en-US" dirty="0"/>
              <a:t>Lead time for changes general decreases if you can make a fix, run your tests, and if they pass confidently deploy to production.</a:t>
            </a:r>
          </a:p>
          <a:p>
            <a:endParaRPr lang="en-US" dirty="0"/>
          </a:p>
          <a:p>
            <a:r>
              <a:rPr lang="en-US" dirty="0"/>
              <a:t>Mean Time to Recovery is more indictive of the quality of your DevOps and how quickly you can roll back a deploy</a:t>
            </a:r>
          </a:p>
          <a:p>
            <a:endParaRPr lang="en-US" dirty="0"/>
          </a:p>
          <a:p>
            <a:r>
              <a:rPr lang="en-US" dirty="0"/>
              <a:t>Change Failure Rate should decrease as the quality of your test suite increases</a:t>
            </a:r>
          </a:p>
        </p:txBody>
      </p:sp>
      <p:sp>
        <p:nvSpPr>
          <p:cNvPr id="4" name="Slide Number Placeholder 3"/>
          <p:cNvSpPr>
            <a:spLocks noGrp="1"/>
          </p:cNvSpPr>
          <p:nvPr>
            <p:ph type="sldNum" sz="quarter" idx="5"/>
          </p:nvPr>
        </p:nvSpPr>
        <p:spPr/>
        <p:txBody>
          <a:bodyPr/>
          <a:lstStyle/>
          <a:p>
            <a:fld id="{D06C7275-F3C5-4EE7-8C54-771BE2CF8BB4}" type="slidenum">
              <a:rPr lang="en-US" smtClean="0"/>
              <a:t>8</a:t>
            </a:fld>
            <a:endParaRPr lang="en-US"/>
          </a:p>
        </p:txBody>
      </p:sp>
    </p:spTree>
    <p:extLst>
      <p:ext uri="{BB962C8B-B14F-4D97-AF65-F5344CB8AC3E}">
        <p14:creationId xmlns:p14="http://schemas.microsoft.com/office/powerpoint/2010/main" val="244096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know how good your tests are?  How confident are you that mistakes in the code will get captured by your tests?  Do you currently have a way to measure your test quality?  What do you use?  </a:t>
            </a:r>
          </a:p>
        </p:txBody>
      </p:sp>
      <p:sp>
        <p:nvSpPr>
          <p:cNvPr id="4" name="Slide Number Placeholder 3"/>
          <p:cNvSpPr>
            <a:spLocks noGrp="1"/>
          </p:cNvSpPr>
          <p:nvPr>
            <p:ph type="sldNum" sz="quarter" idx="10"/>
          </p:nvPr>
        </p:nvSpPr>
        <p:spPr/>
        <p:txBody>
          <a:bodyPr/>
          <a:lstStyle/>
          <a:p>
            <a:fld id="{D06C7275-F3C5-4EE7-8C54-771BE2CF8BB4}" type="slidenum">
              <a:rPr lang="en-US" smtClean="0"/>
              <a:t>9</a:t>
            </a:fld>
            <a:endParaRPr lang="en-US"/>
          </a:p>
        </p:txBody>
      </p:sp>
    </p:spTree>
    <p:extLst>
      <p:ext uri="{BB962C8B-B14F-4D97-AF65-F5344CB8AC3E}">
        <p14:creationId xmlns:p14="http://schemas.microsoft.com/office/powerpoint/2010/main" val="472210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companies would say code coverage is their metric of test quality.  Lets take a look at a code coverage analysis and see what it looks like</a:t>
            </a:r>
          </a:p>
        </p:txBody>
      </p:sp>
      <p:sp>
        <p:nvSpPr>
          <p:cNvPr id="4" name="Slide Number Placeholder 3"/>
          <p:cNvSpPr>
            <a:spLocks noGrp="1"/>
          </p:cNvSpPr>
          <p:nvPr>
            <p:ph type="sldNum" sz="quarter" idx="10"/>
          </p:nvPr>
        </p:nvSpPr>
        <p:spPr/>
        <p:txBody>
          <a:bodyPr/>
          <a:lstStyle/>
          <a:p>
            <a:fld id="{D06C7275-F3C5-4EE7-8C54-771BE2CF8BB4}" type="slidenum">
              <a:rPr lang="en-US" smtClean="0"/>
              <a:t>10</a:t>
            </a:fld>
            <a:endParaRPr lang="en-US"/>
          </a:p>
        </p:txBody>
      </p:sp>
    </p:spTree>
    <p:extLst>
      <p:ext uri="{BB962C8B-B14F-4D97-AF65-F5344CB8AC3E}">
        <p14:creationId xmlns:p14="http://schemas.microsoft.com/office/powerpoint/2010/main" val="65368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coverage analysis a project in JavaScript.  Is this a good amount of coverage?  What amount of coverage would make you feel confident in the quality of your test suite?</a:t>
            </a:r>
          </a:p>
        </p:txBody>
      </p:sp>
      <p:sp>
        <p:nvSpPr>
          <p:cNvPr id="4" name="Slide Number Placeholder 3"/>
          <p:cNvSpPr>
            <a:spLocks noGrp="1"/>
          </p:cNvSpPr>
          <p:nvPr>
            <p:ph type="sldNum" sz="quarter" idx="5"/>
          </p:nvPr>
        </p:nvSpPr>
        <p:spPr/>
        <p:txBody>
          <a:bodyPr/>
          <a:lstStyle/>
          <a:p>
            <a:fld id="{D06C7275-F3C5-4EE7-8C54-771BE2CF8BB4}" type="slidenum">
              <a:rPr lang="en-US" smtClean="0"/>
              <a:t>11</a:t>
            </a:fld>
            <a:endParaRPr lang="en-US"/>
          </a:p>
        </p:txBody>
      </p:sp>
    </p:spTree>
    <p:extLst>
      <p:ext uri="{BB962C8B-B14F-4D97-AF65-F5344CB8AC3E}">
        <p14:creationId xmlns:p14="http://schemas.microsoft.com/office/powerpoint/2010/main" val="3848461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91C9CF"/>
        </a:solidFill>
        <a:effectLst/>
      </p:bgPr>
    </p:bg>
    <p:spTree>
      <p:nvGrpSpPr>
        <p:cNvPr id="1" name=""/>
        <p:cNvGrpSpPr/>
        <p:nvPr/>
      </p:nvGrpSpPr>
      <p:grpSpPr>
        <a:xfrm>
          <a:off x="0" y="0"/>
          <a:ext cx="0" cy="0"/>
          <a:chOff x="0" y="0"/>
          <a:chExt cx="0" cy="0"/>
        </a:xfrm>
      </p:grpSpPr>
      <p:sp>
        <p:nvSpPr>
          <p:cNvPr id="82" name="Shape 82"/>
          <p:cNvSpPr>
            <a:spLocks noGrp="1"/>
          </p:cNvSpPr>
          <p:nvPr>
            <p:ph type="title"/>
          </p:nvPr>
        </p:nvSpPr>
        <p:spPr>
          <a:xfrm>
            <a:off x="1524000" y="1122362"/>
            <a:ext cx="9144000" cy="2387601"/>
          </a:xfrm>
          <a:prstGeom prst="rect">
            <a:avLst/>
          </a:prstGeom>
        </p:spPr>
        <p:txBody>
          <a:bodyPr anchor="b"/>
          <a:lstStyle>
            <a:lvl1pPr algn="ctr">
              <a:defRPr sz="6000">
                <a:solidFill>
                  <a:srgbClr val="FFFFFF"/>
                </a:solidFill>
                <a:latin typeface="Avenir LT Std 35 Light" panose="020B0402020203020204" pitchFamily="34" charset="0"/>
              </a:defRPr>
            </a:lvl1pPr>
          </a:lstStyle>
          <a:p>
            <a:r>
              <a:rPr lang="en-US"/>
              <a:t>Click to edit Master title style</a:t>
            </a:r>
            <a:endParaRPr dirty="0"/>
          </a:p>
        </p:txBody>
      </p:sp>
      <p:sp>
        <p:nvSpPr>
          <p:cNvPr id="83" name="Shape 83"/>
          <p:cNvSpPr>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solidFill>
                  <a:srgbClr val="FFFFFF"/>
                </a:solidFill>
                <a:latin typeface="Avenir LT Std 35 Light" panose="020B0402020203020204" pitchFamily="34" charset="0"/>
              </a:defRPr>
            </a:lvl1pPr>
            <a:lvl2pPr marL="0" indent="457200" algn="ctr">
              <a:buSzTx/>
              <a:buFontTx/>
              <a:buNone/>
              <a:defRPr sz="2400">
                <a:solidFill>
                  <a:srgbClr val="FFFFFF"/>
                </a:solidFill>
                <a:latin typeface="Avenir LT Std 35 Light" panose="020B0402020203020204" pitchFamily="34" charset="0"/>
              </a:defRPr>
            </a:lvl2pPr>
            <a:lvl3pPr marL="0" indent="914400" algn="ctr">
              <a:buSzTx/>
              <a:buFontTx/>
              <a:buNone/>
              <a:defRPr sz="2400">
                <a:solidFill>
                  <a:srgbClr val="FFFFFF"/>
                </a:solidFill>
                <a:latin typeface="Avenir LT Std 35 Light" panose="020B0402020203020204" pitchFamily="34" charset="0"/>
              </a:defRPr>
            </a:lvl3pPr>
            <a:lvl4pPr marL="0" indent="1371600" algn="ctr">
              <a:buSzTx/>
              <a:buFontTx/>
              <a:buNone/>
              <a:defRPr sz="2400">
                <a:solidFill>
                  <a:srgbClr val="FFFFFF"/>
                </a:solidFill>
                <a:latin typeface="Avenir LT Std 35 Light" panose="020B0402020203020204" pitchFamily="34" charset="0"/>
              </a:defRPr>
            </a:lvl4pPr>
            <a:lvl5pPr marL="0" indent="1828800" algn="ctr">
              <a:buSzTx/>
              <a:buFontTx/>
              <a:buNone/>
              <a:defRPr sz="2400">
                <a:solidFill>
                  <a:srgbClr val="FFFFFF"/>
                </a:solidFill>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4" name="Shape 8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reserve="1">
  <p:cSld name="Section Header blank">
    <p:spTree>
      <p:nvGrpSpPr>
        <p:cNvPr id="1" name=""/>
        <p:cNvGrpSpPr/>
        <p:nvPr/>
      </p:nvGrpSpPr>
      <p:grpSpPr>
        <a:xfrm>
          <a:off x="0" y="0"/>
          <a:ext cx="0" cy="0"/>
          <a:chOff x="0" y="0"/>
          <a:chExt cx="0" cy="0"/>
        </a:xfrm>
      </p:grpSpPr>
      <p:sp>
        <p:nvSpPr>
          <p:cNvPr id="58" name="Shape 58"/>
          <p:cNvSpPr>
            <a:spLocks noGrp="1"/>
          </p:cNvSpPr>
          <p:nvPr>
            <p:ph type="title"/>
          </p:nvPr>
        </p:nvSpPr>
        <p:spPr>
          <a:xfrm>
            <a:off x="838199" y="2868995"/>
            <a:ext cx="10515601" cy="1325563"/>
          </a:xfrm>
          <a:prstGeom prst="rect">
            <a:avLst/>
          </a:prstGeom>
        </p:spPr>
        <p:txBody>
          <a:bodyPr/>
          <a:lstStyle>
            <a:lvl1pPr>
              <a:lnSpc>
                <a:spcPct val="100000"/>
              </a:lnSpc>
              <a:defRPr>
                <a:latin typeface="Avenir LT Std 35 Light" panose="020B0402020203020204" pitchFamily="34" charset="0"/>
              </a:defRPr>
            </a:lvl1pPr>
          </a:lstStyle>
          <a:p>
            <a:r>
              <a:rPr lang="en-US"/>
              <a:t>Click to edit Master title style</a:t>
            </a:r>
            <a:endParaRPr dirty="0"/>
          </a:p>
        </p:txBody>
      </p:sp>
      <p:sp>
        <p:nvSpPr>
          <p:cNvPr id="59" name="Shape 59"/>
          <p:cNvSpPr>
            <a:spLocks noGrp="1"/>
          </p:cNvSpPr>
          <p:nvPr>
            <p:ph type="body" sz="quarter" idx="1" hasCustomPrompt="1"/>
          </p:nvPr>
        </p:nvSpPr>
        <p:spPr>
          <a:xfrm>
            <a:off x="839787" y="3965660"/>
            <a:ext cx="5157789" cy="533316"/>
          </a:xfrm>
          <a:prstGeom prst="rect">
            <a:avLst/>
          </a:prstGeom>
        </p:spPr>
        <p:txBody>
          <a:bodyPr anchor="b"/>
          <a:lstStyle>
            <a:lvl1pPr marL="0" indent="0">
              <a:buSzTx/>
              <a:buFontTx/>
              <a:buNone/>
              <a:defRPr sz="2400" b="1">
                <a:latin typeface="Avenir LT Std 35 Light" panose="020B0402020203020204" pitchFamily="34" charset="0"/>
              </a:defRPr>
            </a:lvl1pPr>
            <a:lvl2pPr marL="0" indent="457200">
              <a:buSzTx/>
              <a:buFontTx/>
              <a:buNone/>
              <a:defRPr sz="2400" b="1">
                <a:latin typeface="Avenir LT Std 35 Light" panose="020B0402020203020204" pitchFamily="34" charset="0"/>
              </a:defRPr>
            </a:lvl2pPr>
            <a:lvl3pPr marL="0" indent="914400">
              <a:buSzTx/>
              <a:buFontTx/>
              <a:buNone/>
              <a:defRPr sz="2400" b="1">
                <a:latin typeface="Avenir LT Std 35 Light" panose="020B0402020203020204" pitchFamily="34" charset="0"/>
              </a:defRPr>
            </a:lvl3pPr>
            <a:lvl4pPr marL="0" indent="1371600">
              <a:buSzTx/>
              <a:buFontTx/>
              <a:buNone/>
              <a:defRPr sz="2400" b="1">
                <a:latin typeface="Avenir LT Std 35 Light" panose="020B0402020203020204" pitchFamily="34" charset="0"/>
              </a:defRPr>
            </a:lvl4pPr>
            <a:lvl5pPr marL="0" indent="1828800">
              <a:buSzTx/>
              <a:buFontTx/>
              <a:buNone/>
              <a:defRPr sz="2400" b="1">
                <a:latin typeface="Avenir LT Std 35 Light" panose="020B0402020203020204" pitchFamily="34" charset="0"/>
              </a:defRPr>
            </a:lvl5pPr>
          </a:lstStyle>
          <a:p>
            <a:pPr lvl="0"/>
            <a:r>
              <a:rPr lang="en-US" dirty="0"/>
              <a:t>Edit text</a:t>
            </a:r>
            <a:endParaRPr dirty="0"/>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7096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Shape 29"/>
          <p:cNvSpPr>
            <a:spLocks noGrp="1"/>
          </p:cNvSpPr>
          <p:nvPr>
            <p:ph type="title"/>
          </p:nvPr>
        </p:nvSpPr>
        <p:spPr>
          <a:xfrm>
            <a:off x="838200" y="549987"/>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dirty="0"/>
          </a:p>
        </p:txBody>
      </p:sp>
      <p:sp>
        <p:nvSpPr>
          <p:cNvPr id="30" name="Shape 30"/>
          <p:cNvSpPr>
            <a:spLocks noGrp="1"/>
          </p:cNvSpPr>
          <p:nvPr>
            <p:ph type="body" idx="1"/>
          </p:nvPr>
        </p:nvSpPr>
        <p:spPr>
          <a:xfrm>
            <a:off x="838200" y="1895873"/>
            <a:ext cx="10515600" cy="4351338"/>
          </a:xfrm>
          <a:prstGeom prst="rect">
            <a:avLst/>
          </a:prstGeom>
        </p:spPr>
        <p:txBody>
          <a:bodyPr/>
          <a:lstStyle>
            <a:lvl1pPr>
              <a:lnSpc>
                <a:spcPct val="100000"/>
              </a:lnSpc>
              <a:spcBef>
                <a:spcPts val="600"/>
              </a:spcBef>
              <a:defRPr>
                <a:latin typeface="Avenir LT Std 35 Light" panose="020B0402020203020204" pitchFamily="34" charset="0"/>
              </a:defRPr>
            </a:lvl1pPr>
            <a:lvl2pPr>
              <a:lnSpc>
                <a:spcPct val="100000"/>
              </a:lnSpc>
              <a:spcBef>
                <a:spcPts val="600"/>
              </a:spcBef>
              <a:defRPr>
                <a:latin typeface="Avenir LT Std 35 Light" panose="020B0402020203020204" pitchFamily="34" charset="0"/>
              </a:defRPr>
            </a:lvl2pPr>
            <a:lvl3pPr>
              <a:lnSpc>
                <a:spcPct val="100000"/>
              </a:lnSpc>
              <a:spcBef>
                <a:spcPts val="600"/>
              </a:spcBef>
              <a:defRPr>
                <a:latin typeface="Avenir LT Std 35 Light" panose="020B0402020203020204" pitchFamily="34" charset="0"/>
              </a:defRPr>
            </a:lvl3pPr>
            <a:lvl4pPr>
              <a:lnSpc>
                <a:spcPct val="100000"/>
              </a:lnSpc>
              <a:spcBef>
                <a:spcPts val="600"/>
              </a:spcBef>
              <a:defRPr>
                <a:latin typeface="Avenir LT Std 35 Light" panose="020B0402020203020204" pitchFamily="34" charset="0"/>
              </a:defRPr>
            </a:lvl4pPr>
            <a:lvl5pPr>
              <a:lnSpc>
                <a:spcPct val="100000"/>
              </a:lnSpc>
              <a:spcBef>
                <a:spcPts val="600"/>
              </a:spcBef>
              <a:defRPr>
                <a:latin typeface="Avenir LT Std 35 Light" panose="020B04020202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7" name="Shape 67"/>
          <p:cNvSpPr>
            <a:spLocks noGrp="1"/>
          </p:cNvSpPr>
          <p:nvPr>
            <p:ph type="title"/>
          </p:nvPr>
        </p:nvSpPr>
        <p:spPr>
          <a:xfrm>
            <a:off x="838200" y="365125"/>
            <a:ext cx="10515600" cy="1325563"/>
          </a:xfrm>
          <a:prstGeom prst="rect">
            <a:avLst/>
          </a:prstGeom>
        </p:spPr>
        <p:txBody>
          <a:bodyPr/>
          <a:lstStyle>
            <a:lvl1pPr>
              <a:defRPr>
                <a:latin typeface="Avenir LT Std 35 Light" panose="020B0402020203020204" pitchFamily="34" charset="0"/>
              </a:defRPr>
            </a:lvl1pPr>
          </a:lstStyle>
          <a:p>
            <a:r>
              <a:rPr lang="en-US"/>
              <a:t>Click to edit Master title style</a:t>
            </a:r>
            <a:endParaRP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lnSpc>
                <a:spcPct val="100000"/>
              </a:lnSpc>
              <a:spcBef>
                <a:spcPts val="600"/>
              </a:spcBef>
              <a:defRPr/>
            </a:lvl1pPr>
            <a:lvl2pPr>
              <a:lnSpc>
                <a:spcPct val="100000"/>
              </a:lnSpc>
              <a:spcBef>
                <a:spcPts val="600"/>
              </a:spcBef>
              <a:defRPr/>
            </a:lvl2pPr>
            <a:lvl3pPr>
              <a:lnSpc>
                <a:spcPct val="100000"/>
              </a:lnSpc>
              <a:spcBef>
                <a:spcPts val="600"/>
              </a:spcBef>
              <a:defRPr/>
            </a:lvl3pPr>
            <a:lvl4pPr>
              <a:lnSpc>
                <a:spcPct val="100000"/>
              </a:lnSpc>
              <a:spcBef>
                <a:spcPts val="600"/>
              </a:spcBef>
              <a:defRPr/>
            </a:lvl4pPr>
            <a:lvl5pPr>
              <a:lnSpc>
                <a:spcPct val="100000"/>
              </a:lnSpc>
              <a:spcBef>
                <a:spcPts val="600"/>
              </a:spcBef>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52B38-B5B8-4C56-ADC3-B86414DDCBC8}"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379D00-2031-4A85-9562-4E0B9A64419F}" type="slidenum">
              <a:rPr lang="en-US" smtClean="0"/>
              <a:t>‹#›</a:t>
            </a:fld>
            <a:endParaRPr lang="en-US"/>
          </a:p>
        </p:txBody>
      </p:sp>
    </p:spTree>
    <p:extLst>
      <p:ext uri="{BB962C8B-B14F-4D97-AF65-F5344CB8AC3E}">
        <p14:creationId xmlns:p14="http://schemas.microsoft.com/office/powerpoint/2010/main" val="140400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838200" y="602922"/>
            <a:ext cx="10515600" cy="1325563"/>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3" name="Shape 3"/>
          <p:cNvSpPr>
            <a:spLocks noGrp="1"/>
          </p:cNvSpPr>
          <p:nvPr>
            <p:ph type="body" idx="1"/>
          </p:nvPr>
        </p:nvSpPr>
        <p:spPr>
          <a:xfrm>
            <a:off x="838200" y="2063422"/>
            <a:ext cx="10515600" cy="4351338"/>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p:nvPr/>
        </p:nvSpPr>
        <p:spPr>
          <a:xfrm>
            <a:off x="-12353" y="-30014"/>
            <a:ext cx="12216707" cy="296070"/>
          </a:xfrm>
          <a:prstGeom prst="rect">
            <a:avLst/>
          </a:prstGeom>
          <a:solidFill>
            <a:srgbClr val="80BEC4"/>
          </a:solidFill>
          <a:ln w="12700">
            <a:miter lim="400000"/>
          </a:ln>
        </p:spPr>
        <p:txBody>
          <a:bodyPr lIns="45719" rIns="45719" anchor="ctr"/>
          <a:lstStyle/>
          <a:p>
            <a:endParaRPr/>
          </a:p>
        </p:txBody>
      </p:sp>
      <p:pic>
        <p:nvPicPr>
          <p:cNvPr id="5" name="GS_Logo_V3_horizontal_RGB.png"/>
          <p:cNvPicPr>
            <a:picLocks noChangeAspect="1"/>
          </p:cNvPicPr>
          <p:nvPr/>
        </p:nvPicPr>
        <p:blipFill>
          <a:blip r:embed="rId8"/>
          <a:srcRect/>
          <a:stretch>
            <a:fillRect/>
          </a:stretch>
        </p:blipFill>
        <p:spPr>
          <a:xfrm>
            <a:off x="9811060" y="6126835"/>
            <a:ext cx="2049231" cy="489254"/>
          </a:xfrm>
          <a:prstGeom prst="rect">
            <a:avLst/>
          </a:prstGeom>
          <a:ln w="12700">
            <a:miter lim="400000"/>
          </a:ln>
        </p:spPr>
      </p:pic>
      <p:sp>
        <p:nvSpPr>
          <p:cNvPr id="6" name="Shape 6"/>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7" r:id="rId1"/>
    <p:sldLayoutId id="2147483654" r:id="rId2"/>
    <p:sldLayoutId id="2147483659" r:id="rId3"/>
    <p:sldLayoutId id="2147483651" r:id="rId4"/>
    <p:sldLayoutId id="2147483655" r:id="rId5"/>
    <p:sldLayoutId id="2147483658" r:id="rId6"/>
  </p:sldLayoutIdLst>
  <p:transition spd="med"/>
  <p:txStyles>
    <p:titleStyle>
      <a:lvl1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2pPr>
      <a:lvl3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3pPr>
      <a:lvl4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4pPr>
      <a:lvl5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5pPr>
      <a:lvl6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6pPr>
      <a:lvl7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7pPr>
      <a:lvl8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8pPr>
      <a:lvl9pPr marL="0" marR="0" indent="0" algn="l" defTabSz="914400" eaLnBrk="1" latinLnBrk="0" hangingPunct="1">
        <a:lnSpc>
          <a:spcPct val="90000"/>
        </a:lnSpc>
        <a:spcBef>
          <a:spcPts val="0"/>
        </a:spcBef>
        <a:spcAft>
          <a:spcPts val="0"/>
        </a:spcAft>
        <a:buClrTx/>
        <a:buSzTx/>
        <a:buFontTx/>
        <a:buNone/>
        <a:tabLst/>
        <a:defRPr sz="4400" b="0" i="0" u="none" strike="noStrike" cap="none" spc="0" baseline="0">
          <a:ln>
            <a:noFill/>
          </a:ln>
          <a:solidFill>
            <a:srgbClr val="1173B2"/>
          </a:solidFill>
          <a:uFillTx/>
          <a:latin typeface="+mn-lt"/>
          <a:ea typeface="+mn-ea"/>
          <a:cs typeface="+mn-cs"/>
          <a:sym typeface="Calibri"/>
        </a:defRPr>
      </a:lvl9pPr>
    </p:titleStyle>
    <p:bodyStyle>
      <a:lvl1pPr marL="228600" marR="0" indent="-228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1pPr>
      <a:lvl2pPr marL="723900" marR="0" indent="-2667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2pPr>
      <a:lvl3pPr marL="1234439" marR="0" indent="-320039"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3pPr>
      <a:lvl4pPr marL="17272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4pPr>
      <a:lvl5pPr marL="2184400" marR="0" indent="-355600" algn="l" defTabSz="914400" eaLnBrk="1" latinLnBrk="0" hangingPunct="1">
        <a:lnSpc>
          <a:spcPct val="100000"/>
        </a:lnSpc>
        <a:spcBef>
          <a:spcPts val="600"/>
        </a:spcBef>
        <a:spcAft>
          <a:spcPts val="0"/>
        </a:spcAft>
        <a:buClrTx/>
        <a:buSzPct val="100000"/>
        <a:buFont typeface="Arial"/>
        <a:buChar char="•"/>
        <a:tabLst/>
        <a:defRPr sz="2800" b="0" i="0" u="none" strike="noStrike" cap="none" spc="0" baseline="0">
          <a:ln>
            <a:noFill/>
          </a:ln>
          <a:solidFill>
            <a:srgbClr val="1173B2"/>
          </a:solidFill>
          <a:uFillTx/>
          <a:latin typeface="Avenir LT Std 35 Light" panose="020B0402020203020204" pitchFamily="34" charset="0"/>
          <a:ea typeface="+mn-ea"/>
          <a:cs typeface="+mn-cs"/>
          <a:sym typeface="Calibri"/>
        </a:defRPr>
      </a:lvl5pPr>
      <a:lvl6pPr marL="26416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6pPr>
      <a:lvl7pPr marL="30988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7pPr>
      <a:lvl8pPr marL="35560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8pPr>
      <a:lvl9pPr marL="4013200" marR="0" indent="-355600" algn="l" defTabSz="91440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1173B2"/>
          </a:solidFill>
          <a:uFillTx/>
          <a:latin typeface="+mn-lt"/>
          <a:ea typeface="+mn-ea"/>
          <a:cs typeface="+mn-cs"/>
          <a:sym typeface="Calibri"/>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3F0-C5B4-D247-94C2-BBEC6A9AE1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F24A0E-CF72-8647-A890-03D24E92852E}"/>
              </a:ext>
            </a:extLst>
          </p:cNvPr>
          <p:cNvSpPr>
            <a:spLocks noGrp="1"/>
          </p:cNvSpPr>
          <p:nvPr>
            <p:ph type="body" idx="1"/>
          </p:nvPr>
        </p:nvSpPr>
        <p:spPr/>
        <p:txBody>
          <a:bodyPr/>
          <a:lstStyle/>
          <a:p>
            <a:endParaRPr lang="en-US"/>
          </a:p>
        </p:txBody>
      </p:sp>
      <p:pic>
        <p:nvPicPr>
          <p:cNvPr id="4" name="Image" descr="Image">
            <a:extLst>
              <a:ext uri="{FF2B5EF4-FFF2-40B4-BE49-F238E27FC236}">
                <a16:creationId xmlns:a16="http://schemas.microsoft.com/office/drawing/2014/main" id="{EE5E710C-0A22-0540-B81A-ED724895C337}"/>
              </a:ext>
            </a:extLst>
          </p:cNvPr>
          <p:cNvPicPr>
            <a:picLocks noChangeAspect="1"/>
          </p:cNvPicPr>
          <p:nvPr/>
        </p:nvPicPr>
        <p:blipFill>
          <a:blip r:embed="rId3"/>
          <a:stretch>
            <a:fillRect/>
          </a:stretch>
        </p:blipFill>
        <p:spPr>
          <a:xfrm>
            <a:off x="-520688" y="-334241"/>
            <a:ext cx="13233375" cy="7526481"/>
          </a:xfrm>
          <a:prstGeom prst="rect">
            <a:avLst/>
          </a:prstGeom>
          <a:ln w="12700">
            <a:miter lim="400000"/>
          </a:ln>
        </p:spPr>
      </p:pic>
    </p:spTree>
    <p:extLst>
      <p:ext uri="{BB962C8B-B14F-4D97-AF65-F5344CB8AC3E}">
        <p14:creationId xmlns:p14="http://schemas.microsoft.com/office/powerpoint/2010/main" val="36739831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F5F050-7BD2-460F-9D11-CAF4194D4559}"/>
              </a:ext>
            </a:extLst>
          </p:cNvPr>
          <p:cNvSpPr>
            <a:spLocks noGrp="1"/>
          </p:cNvSpPr>
          <p:nvPr>
            <p:ph type="title"/>
          </p:nvPr>
        </p:nvSpPr>
        <p:spPr/>
        <p:txBody>
          <a:bodyPr/>
          <a:lstStyle/>
          <a:p>
            <a:pPr algn="ctr"/>
            <a:r>
              <a:rPr lang="en-US" b="1" dirty="0"/>
              <a:t>Code Coverage</a:t>
            </a:r>
          </a:p>
        </p:txBody>
      </p:sp>
    </p:spTree>
    <p:extLst>
      <p:ext uri="{BB962C8B-B14F-4D97-AF65-F5344CB8AC3E}">
        <p14:creationId xmlns:p14="http://schemas.microsoft.com/office/powerpoint/2010/main" val="21798786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F5FF-003B-5940-80C7-721BAE38D7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F3AA816-CD62-0548-BED5-78C073ADE0BB}"/>
              </a:ext>
            </a:extLst>
          </p:cNvPr>
          <p:cNvSpPr>
            <a:spLocks noGrp="1"/>
          </p:cNvSpPr>
          <p:nvPr>
            <p:ph type="body" sz="quarter" idx="1"/>
          </p:nvPr>
        </p:nvSpPr>
        <p:spPr/>
        <p:txBody>
          <a:bodyPr/>
          <a:lstStyle/>
          <a:p>
            <a:endParaRPr lang="en-US"/>
          </a:p>
        </p:txBody>
      </p:sp>
      <p:pic>
        <p:nvPicPr>
          <p:cNvPr id="4" name="Screen Shot 2018-05-09 at 9.56.12 AM.png" descr="Screen Shot 2018-05-09 at 9.56.12 AM.png">
            <a:extLst>
              <a:ext uri="{FF2B5EF4-FFF2-40B4-BE49-F238E27FC236}">
                <a16:creationId xmlns:a16="http://schemas.microsoft.com/office/drawing/2014/main" id="{8D36CC80-7C2A-2041-8F5E-2C81DA6FEA03}"/>
              </a:ext>
            </a:extLst>
          </p:cNvPr>
          <p:cNvPicPr>
            <a:picLocks noChangeAspect="1"/>
          </p:cNvPicPr>
          <p:nvPr/>
        </p:nvPicPr>
        <p:blipFill>
          <a:blip r:embed="rId3"/>
          <a:stretch>
            <a:fillRect/>
          </a:stretch>
        </p:blipFill>
        <p:spPr>
          <a:xfrm>
            <a:off x="0" y="0"/>
            <a:ext cx="12192000" cy="8726639"/>
          </a:xfrm>
          <a:prstGeom prst="rect">
            <a:avLst/>
          </a:prstGeom>
          <a:ln w="12700">
            <a:miter lim="400000"/>
          </a:ln>
        </p:spPr>
      </p:pic>
    </p:spTree>
    <p:extLst>
      <p:ext uri="{BB962C8B-B14F-4D97-AF65-F5344CB8AC3E}">
        <p14:creationId xmlns:p14="http://schemas.microsoft.com/office/powerpoint/2010/main" val="7414521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AECAF-83D0-4A8A-A20B-32CAEBD3426B}"/>
              </a:ext>
            </a:extLst>
          </p:cNvPr>
          <p:cNvSpPr>
            <a:spLocks noGrp="1"/>
          </p:cNvSpPr>
          <p:nvPr>
            <p:ph type="title"/>
          </p:nvPr>
        </p:nvSpPr>
        <p:spPr/>
        <p:txBody>
          <a:bodyPr/>
          <a:lstStyle/>
          <a:p>
            <a:pPr algn="ctr"/>
            <a:r>
              <a:rPr lang="en-US" b="1" dirty="0"/>
              <a:t>How is code coverage calculated?</a:t>
            </a:r>
          </a:p>
        </p:txBody>
      </p:sp>
    </p:spTree>
    <p:extLst>
      <p:ext uri="{BB962C8B-B14F-4D97-AF65-F5344CB8AC3E}">
        <p14:creationId xmlns:p14="http://schemas.microsoft.com/office/powerpoint/2010/main" val="288812469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970-8698-6542-9608-18F3A31671D0}"/>
              </a:ext>
            </a:extLst>
          </p:cNvPr>
          <p:cNvSpPr>
            <a:spLocks noGrp="1"/>
          </p:cNvSpPr>
          <p:nvPr>
            <p:ph type="title"/>
          </p:nvPr>
        </p:nvSpPr>
        <p:spPr>
          <a:xfrm>
            <a:off x="1885949" y="2766218"/>
            <a:ext cx="8420101" cy="1325563"/>
          </a:xfrm>
        </p:spPr>
        <p:txBody>
          <a:bodyPr>
            <a:normAutofit fontScale="90000"/>
          </a:bodyPr>
          <a:lstStyle/>
          <a:p>
            <a:pPr algn="ctr"/>
            <a:r>
              <a:rPr lang="en-US" b="1" dirty="0"/>
              <a:t>Are there implications for the test quality?</a:t>
            </a:r>
          </a:p>
        </p:txBody>
      </p:sp>
    </p:spTree>
    <p:extLst>
      <p:ext uri="{BB962C8B-B14F-4D97-AF65-F5344CB8AC3E}">
        <p14:creationId xmlns:p14="http://schemas.microsoft.com/office/powerpoint/2010/main" val="245216234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220683-2F29-4030-A22C-E53A2107DDBF}"/>
              </a:ext>
            </a:extLst>
          </p:cNvPr>
          <p:cNvSpPr>
            <a:spLocks noGrp="1"/>
          </p:cNvSpPr>
          <p:nvPr>
            <p:ph type="title"/>
          </p:nvPr>
        </p:nvSpPr>
        <p:spPr>
          <a:xfrm>
            <a:off x="838199" y="2166608"/>
            <a:ext cx="10515601" cy="2524784"/>
          </a:xfrm>
        </p:spPr>
        <p:txBody>
          <a:bodyPr>
            <a:normAutofit/>
          </a:bodyPr>
          <a:lstStyle/>
          <a:p>
            <a:pPr algn="ctr"/>
            <a:r>
              <a:rPr lang="en-US" b="1" dirty="0"/>
              <a:t>What does 100% code coverage mean?</a:t>
            </a:r>
            <a:endParaRPr lang="en-US" dirty="0"/>
          </a:p>
        </p:txBody>
      </p:sp>
    </p:spTree>
    <p:extLst>
      <p:ext uri="{BB962C8B-B14F-4D97-AF65-F5344CB8AC3E}">
        <p14:creationId xmlns:p14="http://schemas.microsoft.com/office/powerpoint/2010/main" val="2588815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294969" y="0"/>
            <a:ext cx="11385754" cy="1325563"/>
          </a:xfrm>
        </p:spPr>
        <p:txBody>
          <a:bodyPr>
            <a:noAutofit/>
          </a:bodyPr>
          <a:lstStyle/>
          <a:p>
            <a:r>
              <a:rPr lang="en-US" sz="5400" b="1" dirty="0"/>
              <a:t>Adding Functionality to Legacy Code</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7214421" cy="3834583"/>
          </a:xfrm>
        </p:spPr>
        <p:txBody>
          <a:bodyPr>
            <a:noAutofit/>
          </a:bodyPr>
          <a:lstStyle/>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Limitations of Code Coverage</a:t>
            </a:r>
          </a:p>
          <a:p>
            <a:pPr marL="370421" indent="-370421" algn="l" defTabSz="457200">
              <a:lnSpc>
                <a:spcPct val="200000"/>
              </a:lnSpc>
              <a:spcBef>
                <a:spcPts val="200"/>
              </a:spcBef>
              <a:buClr>
                <a:schemeClr val="bg1"/>
              </a:buClr>
              <a:buSzPct val="145000"/>
              <a:buChar char="•"/>
              <a:defRPr sz="4066" b="0">
                <a:solidFill>
                  <a:srgbClr val="404040"/>
                </a:solidFill>
              </a:defRPr>
            </a:pPr>
            <a:r>
              <a:rPr lang="en-US" sz="3600" b="1" dirty="0">
                <a:solidFill>
                  <a:schemeClr val="bg1"/>
                </a:solidFill>
              </a:rPr>
              <a:t>Mutation Testing</a:t>
            </a:r>
          </a:p>
        </p:txBody>
      </p:sp>
      <p:pic>
        <p:nvPicPr>
          <p:cNvPr id="4" name="Image" descr="Image">
            <a:extLst>
              <a:ext uri="{FF2B5EF4-FFF2-40B4-BE49-F238E27FC236}">
                <a16:creationId xmlns:a16="http://schemas.microsoft.com/office/drawing/2014/main" id="{7808EE74-46D7-2D48-B4EC-4FAA5D4267FF}"/>
              </a:ext>
            </a:extLst>
          </p:cNvPr>
          <p:cNvPicPr>
            <a:picLocks noChangeAspect="1"/>
          </p:cNvPicPr>
          <p:nvPr/>
        </p:nvPicPr>
        <p:blipFill>
          <a:blip r:embed="rId2"/>
          <a:stretch>
            <a:fillRect/>
          </a:stretch>
        </p:blipFill>
        <p:spPr>
          <a:xfrm>
            <a:off x="7993625" y="1769804"/>
            <a:ext cx="3944528" cy="5018707"/>
          </a:xfrm>
          <a:prstGeom prst="rect">
            <a:avLst/>
          </a:prstGeom>
          <a:ln w="12700">
            <a:miter lim="400000"/>
          </a:ln>
        </p:spPr>
      </p:pic>
      <p:sp>
        <p:nvSpPr>
          <p:cNvPr id="2" name="TextBox 1">
            <a:extLst>
              <a:ext uri="{FF2B5EF4-FFF2-40B4-BE49-F238E27FC236}">
                <a16:creationId xmlns:a16="http://schemas.microsoft.com/office/drawing/2014/main" id="{B6B093EA-C677-4979-A51A-83CE7CB316C1}"/>
              </a:ext>
            </a:extLst>
          </p:cNvPr>
          <p:cNvSpPr txBox="1"/>
          <p:nvPr/>
        </p:nvSpPr>
        <p:spPr>
          <a:xfrm>
            <a:off x="572727" y="6419181"/>
            <a:ext cx="68329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dirty="0">
                <a:solidFill>
                  <a:schemeClr val="bg1"/>
                </a:solidFill>
              </a:rPr>
              <a:t>https://github.com/MatthewYKnowles/who-watches-the-watchmen.git</a:t>
            </a:r>
            <a:endParaRPr kumimoji="0" lang="en-US" sz="18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47478359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How would you mutate this code?</a:t>
            </a:r>
            <a:r>
              <a:rPr lang="en-US" sz="1050" b="1" dirty="0">
                <a:solidFill>
                  <a:srgbClr val="000000"/>
                </a:solidFill>
                <a:latin typeface="Times"/>
                <a:ea typeface="Times"/>
                <a:cs typeface="Times"/>
                <a:sym typeface="Times"/>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572727" y="1769804"/>
            <a:ext cx="9603659" cy="4734233"/>
          </a:xfrm>
        </p:spPr>
        <p:txBody>
          <a:bodyPr>
            <a:noAutofit/>
          </a:bodyPr>
          <a:lstStyle/>
          <a:p>
            <a:pPr algn="l" defTabSz="457200">
              <a:lnSpc>
                <a:spcPct val="150000"/>
              </a:lnSpc>
              <a:defRPr sz="3666" b="0">
                <a:solidFill>
                  <a:srgbClr val="404040"/>
                </a:solidFill>
              </a:defRPr>
            </a:pPr>
            <a:r>
              <a:rPr lang="en-US" sz="3600" b="1" dirty="0">
                <a:solidFill>
                  <a:schemeClr val="bg1"/>
                </a:solidFill>
              </a:rPr>
              <a:t> 1. a &lt; b</a:t>
            </a:r>
          </a:p>
          <a:p>
            <a:pPr algn="l" defTabSz="457200">
              <a:lnSpc>
                <a:spcPct val="150000"/>
              </a:lnSpc>
              <a:defRPr sz="3666" b="0">
                <a:solidFill>
                  <a:srgbClr val="404040"/>
                </a:solidFill>
              </a:defRPr>
            </a:pPr>
            <a:r>
              <a:rPr lang="en-US" sz="3600" b="1" dirty="0">
                <a:solidFill>
                  <a:schemeClr val="bg1"/>
                </a:solidFill>
              </a:rPr>
              <a:t> 2. a || b</a:t>
            </a:r>
          </a:p>
          <a:p>
            <a:pPr algn="l" defTabSz="457200">
              <a:lnSpc>
                <a:spcPct val="150000"/>
              </a:lnSpc>
              <a:defRPr sz="3666" b="0">
                <a:solidFill>
                  <a:srgbClr val="404040"/>
                </a:solidFill>
              </a:defRPr>
            </a:pPr>
            <a:r>
              <a:rPr lang="en-US" sz="3600" b="1" dirty="0">
                <a:solidFill>
                  <a:schemeClr val="bg1"/>
                </a:solidFill>
              </a:rPr>
              <a:t> 3. a == b</a:t>
            </a:r>
          </a:p>
          <a:p>
            <a:pPr algn="l" defTabSz="457200">
              <a:lnSpc>
                <a:spcPct val="150000"/>
              </a:lnSpc>
              <a:defRPr sz="3666" b="0">
                <a:solidFill>
                  <a:srgbClr val="404040"/>
                </a:solidFill>
              </a:defRPr>
            </a:pPr>
            <a:r>
              <a:rPr lang="en-US" sz="3600" b="1" dirty="0">
                <a:solidFill>
                  <a:schemeClr val="bg1"/>
                </a:solidFill>
              </a:rPr>
              <a:t> 4. if(a &gt; b) {return </a:t>
            </a:r>
            <a:r>
              <a:rPr lang="en-US" sz="3600" b="1" dirty="0" err="1">
                <a:solidFill>
                  <a:schemeClr val="bg1"/>
                </a:solidFill>
              </a:rPr>
              <a:t>a+b</a:t>
            </a:r>
            <a:r>
              <a:rPr lang="en-US" sz="3600" b="1" dirty="0">
                <a:solidFill>
                  <a:schemeClr val="bg1"/>
                </a:solidFill>
              </a:rPr>
              <a:t>}</a:t>
            </a:r>
          </a:p>
          <a:p>
            <a:pPr algn="l" defTabSz="457200">
              <a:lnSpc>
                <a:spcPct val="150000"/>
              </a:lnSpc>
              <a:defRPr sz="3666" b="0">
                <a:solidFill>
                  <a:srgbClr val="404040"/>
                </a:solidFill>
              </a:defRPr>
            </a:pPr>
            <a:r>
              <a:rPr lang="en-US" sz="3600" b="1" dirty="0">
                <a:solidFill>
                  <a:schemeClr val="bg1"/>
                </a:solidFill>
              </a:rPr>
              <a:t> 5. if(b &gt; a) {a++}</a:t>
            </a:r>
          </a:p>
        </p:txBody>
      </p:sp>
    </p:spTree>
    <p:extLst>
      <p:ext uri="{BB962C8B-B14F-4D97-AF65-F5344CB8AC3E}">
        <p14:creationId xmlns:p14="http://schemas.microsoft.com/office/powerpoint/2010/main" val="15734692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281C63-46B9-46CA-AF8C-20C8B2BF606D}"/>
              </a:ext>
            </a:extLst>
          </p:cNvPr>
          <p:cNvSpPr>
            <a:spLocks noGrp="1"/>
          </p:cNvSpPr>
          <p:nvPr>
            <p:ph type="title"/>
          </p:nvPr>
        </p:nvSpPr>
        <p:spPr/>
        <p:txBody>
          <a:bodyPr>
            <a:normAutofit fontScale="90000"/>
          </a:bodyPr>
          <a:lstStyle/>
          <a:p>
            <a:pPr algn="ctr"/>
            <a:r>
              <a:rPr lang="en-US" b="1" dirty="0"/>
              <a:t>If mutation testing is so awesome, why has no one heard of it?</a:t>
            </a:r>
            <a:endParaRPr lang="en-US" dirty="0"/>
          </a:p>
        </p:txBody>
      </p:sp>
    </p:spTree>
    <p:extLst>
      <p:ext uri="{BB962C8B-B14F-4D97-AF65-F5344CB8AC3E}">
        <p14:creationId xmlns:p14="http://schemas.microsoft.com/office/powerpoint/2010/main" val="166368126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19139A-8C99-4205-95BA-E6C71FC83670}"/>
              </a:ext>
            </a:extLst>
          </p:cNvPr>
          <p:cNvSpPr>
            <a:spLocks noGrp="1"/>
          </p:cNvSpPr>
          <p:nvPr>
            <p:ph type="title"/>
          </p:nvPr>
        </p:nvSpPr>
        <p:spPr/>
        <p:txBody>
          <a:bodyPr/>
          <a:lstStyle/>
          <a:p>
            <a:pPr algn="ctr"/>
            <a:r>
              <a:rPr lang="en-US" b="1" dirty="0"/>
              <a:t>When is mutation testing useful?</a:t>
            </a:r>
          </a:p>
        </p:txBody>
      </p:sp>
    </p:spTree>
    <p:extLst>
      <p:ext uri="{BB962C8B-B14F-4D97-AF65-F5344CB8AC3E}">
        <p14:creationId xmlns:p14="http://schemas.microsoft.com/office/powerpoint/2010/main" val="333085784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370504" y="152021"/>
            <a:ext cx="11244135" cy="3540750"/>
          </a:xfrm>
        </p:spPr>
        <p:txBody>
          <a:bodyPr>
            <a:noAutofit/>
          </a:bodyPr>
          <a:lstStyle/>
          <a:p>
            <a:r>
              <a:rPr lang="en-US" sz="3600" dirty="0">
                <a:solidFill>
                  <a:schemeClr val="bg1"/>
                </a:solidFill>
                <a:latin typeface="+mn-lt"/>
              </a:rPr>
              <a:t>As hard-nosed as I am about TDD as a necessary discipline; if I saw a team using mutation testing to guarantee the semantic stability of a test-after suite; I would smile, and nod, and consider them to be highly professional. (I would also suggest that they work test-first in order to streamline their effort.)</a:t>
            </a:r>
          </a:p>
        </p:txBody>
      </p:sp>
      <p:sp>
        <p:nvSpPr>
          <p:cNvPr id="3" name="TextBox 2">
            <a:extLst>
              <a:ext uri="{FF2B5EF4-FFF2-40B4-BE49-F238E27FC236}">
                <a16:creationId xmlns:a16="http://schemas.microsoft.com/office/drawing/2014/main" id="{689DFE27-2BF4-49E2-8507-82D1E4FE6686}"/>
              </a:ext>
            </a:extLst>
          </p:cNvPr>
          <p:cNvSpPr txBox="1"/>
          <p:nvPr/>
        </p:nvSpPr>
        <p:spPr>
          <a:xfrm>
            <a:off x="6699738" y="3798278"/>
            <a:ext cx="5864469"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3600" dirty="0">
                <a:solidFill>
                  <a:schemeClr val="bg1"/>
                </a:solidFill>
                <a:latin typeface="+mj-lt"/>
              </a:rPr>
              <a:t>-Robert Martin (Uncle Bob)</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chemeClr val="bg1"/>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D824D3E0-EDCA-45C5-A494-2C55A85D7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04" y="3985622"/>
            <a:ext cx="3799904" cy="2528663"/>
          </a:xfrm>
          <a:prstGeom prst="rect">
            <a:avLst/>
          </a:prstGeom>
        </p:spPr>
      </p:pic>
    </p:spTree>
    <p:extLst>
      <p:ext uri="{BB962C8B-B14F-4D97-AF65-F5344CB8AC3E}">
        <p14:creationId xmlns:p14="http://schemas.microsoft.com/office/powerpoint/2010/main" val="356093138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B3407A-9FD9-4567-9261-3C7BF4AFC736}"/>
              </a:ext>
            </a:extLst>
          </p:cNvPr>
          <p:cNvSpPr txBox="1"/>
          <p:nvPr/>
        </p:nvSpPr>
        <p:spPr>
          <a:xfrm>
            <a:off x="685801" y="3615355"/>
            <a:ext cx="816665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 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Software Craftsman at Emmersion Learning</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www.EmmersionLearning.com</a:t>
            </a:r>
          </a:p>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bg1"/>
                </a:solidFill>
                <a:effectLst/>
                <a:uFillTx/>
                <a:latin typeface="+mn-lt"/>
                <a:ea typeface="+mn-ea"/>
                <a:cs typeface="+mn-cs"/>
                <a:sym typeface="Calibri"/>
              </a:rPr>
              <a:t>@MatthewYKnowles</a:t>
            </a:r>
          </a:p>
          <a:p>
            <a:pPr marL="0" marR="0" indent="0" algn="l" defTabSz="914400" rtl="0" fontAlgn="auto" latinLnBrk="0" hangingPunct="0">
              <a:lnSpc>
                <a:spcPct val="100000"/>
              </a:lnSpc>
              <a:spcBef>
                <a:spcPts val="0"/>
              </a:spcBef>
              <a:spcAft>
                <a:spcPts val="0"/>
              </a:spcAft>
              <a:buClrTx/>
              <a:buSzTx/>
              <a:buFontTx/>
              <a:buNone/>
              <a:tabLst/>
            </a:pPr>
            <a:r>
              <a:rPr lang="en-US" sz="3200" dirty="0">
                <a:solidFill>
                  <a:schemeClr val="bg1"/>
                </a:solidFill>
              </a:rPr>
              <a:t>Matthew.Knowles@EmmersionLearning.com</a:t>
            </a:r>
            <a:endParaRPr kumimoji="0" lang="en-US" sz="3200" b="0" i="0" u="none" strike="noStrike" cap="none" spc="0" normalizeH="0" baseline="0" dirty="0">
              <a:ln>
                <a:noFill/>
              </a:ln>
              <a:solidFill>
                <a:schemeClr val="bg1"/>
              </a:solidFill>
              <a:effectLst/>
              <a:uFillTx/>
              <a:sym typeface="Calibri"/>
            </a:endParaRPr>
          </a:p>
        </p:txBody>
      </p:sp>
      <p:pic>
        <p:nvPicPr>
          <p:cNvPr id="10" name="Picture 9">
            <a:extLst>
              <a:ext uri="{FF2B5EF4-FFF2-40B4-BE49-F238E27FC236}">
                <a16:creationId xmlns:a16="http://schemas.microsoft.com/office/drawing/2014/main" id="{D68A35C7-50ED-44A5-B309-DF54D58CD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0407" y="3186917"/>
            <a:ext cx="3288323" cy="3288323"/>
          </a:xfrm>
          <a:prstGeom prst="rect">
            <a:avLst/>
          </a:prstGeom>
        </p:spPr>
      </p:pic>
      <p:sp>
        <p:nvSpPr>
          <p:cNvPr id="11" name="TextBox 10">
            <a:extLst>
              <a:ext uri="{FF2B5EF4-FFF2-40B4-BE49-F238E27FC236}">
                <a16:creationId xmlns:a16="http://schemas.microsoft.com/office/drawing/2014/main" id="{822CE723-1F34-4656-A4E8-F77CE9945420}"/>
              </a:ext>
            </a:extLst>
          </p:cNvPr>
          <p:cNvSpPr txBox="1"/>
          <p:nvPr/>
        </p:nvSpPr>
        <p:spPr>
          <a:xfrm>
            <a:off x="613996" y="448408"/>
            <a:ext cx="10964007"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6600" dirty="0">
                <a:solidFill>
                  <a:schemeClr val="bg1"/>
                </a:solidFill>
              </a:rPr>
              <a:t>Who Watches the Watchmen</a:t>
            </a:r>
          </a:p>
          <a:p>
            <a:pPr marL="0" marR="0" indent="0" algn="ctr" defTabSz="914400" rtl="0" fontAlgn="auto" latinLnBrk="0" hangingPunct="0">
              <a:lnSpc>
                <a:spcPct val="100000"/>
              </a:lnSpc>
              <a:spcBef>
                <a:spcPts val="0"/>
              </a:spcBef>
              <a:spcAft>
                <a:spcPts val="0"/>
              </a:spcAft>
              <a:buClrTx/>
              <a:buSzTx/>
              <a:buFontTx/>
              <a:buNone/>
              <a:tabLst/>
            </a:pPr>
            <a:r>
              <a:rPr lang="en-US" sz="2400" dirty="0">
                <a:solidFill>
                  <a:schemeClr val="bg1"/>
                </a:solidFill>
              </a:rPr>
              <a:t>Introducing a Better Metric of your Tests’ Quality</a:t>
            </a:r>
            <a:endParaRPr kumimoji="0" lang="en-US" sz="2400" b="0" i="0" u="none" strike="noStrike" cap="none" spc="0" normalizeH="0" baseline="0" dirty="0">
              <a:ln>
                <a:noFill/>
              </a:ln>
              <a:solidFill>
                <a:schemeClr val="bg1"/>
              </a:solidFill>
              <a:effectLst/>
              <a:uFillTx/>
              <a:sym typeface="Calibri"/>
            </a:endParaRPr>
          </a:p>
        </p:txBody>
      </p:sp>
    </p:spTree>
    <p:extLst>
      <p:ext uri="{BB962C8B-B14F-4D97-AF65-F5344CB8AC3E}">
        <p14:creationId xmlns:p14="http://schemas.microsoft.com/office/powerpoint/2010/main" val="9415434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b="1" dirty="0"/>
              <a:t>Mutation Testing Frameworks</a:t>
            </a:r>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434504" y="2397125"/>
            <a:ext cx="9603659" cy="4258856"/>
          </a:xfrm>
        </p:spPr>
        <p:txBody>
          <a:bodyPr>
            <a:noAutofit/>
          </a:bodyPr>
          <a:lstStyle/>
          <a:p>
            <a:pPr algn="l" defTabSz="457200">
              <a:lnSpc>
                <a:spcPct val="200000"/>
              </a:lnSpc>
              <a:defRPr sz="3666" b="0">
                <a:solidFill>
                  <a:srgbClr val="404040"/>
                </a:solidFill>
              </a:defRPr>
            </a:pPr>
            <a:r>
              <a:rPr lang="en-US" sz="3600" b="1" dirty="0">
                <a:solidFill>
                  <a:schemeClr val="bg1"/>
                </a:solidFill>
              </a:rPr>
              <a:t>JavaScript – Stryker</a:t>
            </a:r>
          </a:p>
          <a:p>
            <a:pPr algn="l" defTabSz="457200">
              <a:lnSpc>
                <a:spcPct val="200000"/>
              </a:lnSpc>
              <a:defRPr sz="3666" b="0">
                <a:solidFill>
                  <a:srgbClr val="404040"/>
                </a:solidFill>
              </a:defRPr>
            </a:pPr>
            <a:r>
              <a:rPr lang="en-US" sz="3600" b="1" dirty="0">
                <a:solidFill>
                  <a:schemeClr val="bg1"/>
                </a:solidFill>
              </a:rPr>
              <a:t>Java – </a:t>
            </a:r>
            <a:r>
              <a:rPr lang="en-US" sz="3600" b="1">
                <a:solidFill>
                  <a:schemeClr val="bg1"/>
                </a:solidFill>
              </a:rPr>
              <a:t>Pitest</a:t>
            </a:r>
            <a:endParaRPr lang="en-US" sz="3600" b="1" dirty="0">
              <a:solidFill>
                <a:schemeClr val="bg1"/>
              </a:solidFill>
            </a:endParaRPr>
          </a:p>
          <a:p>
            <a:pPr algn="l" defTabSz="457200">
              <a:lnSpc>
                <a:spcPct val="200000"/>
              </a:lnSpc>
              <a:defRPr sz="3666" b="0">
                <a:solidFill>
                  <a:srgbClr val="404040"/>
                </a:solidFill>
              </a:defRPr>
            </a:pPr>
            <a:r>
              <a:rPr lang="en-US" sz="3600" b="1" dirty="0">
                <a:solidFill>
                  <a:schemeClr val="bg1"/>
                </a:solidFill>
              </a:rPr>
              <a:t>C# - Stryker and Visual Mutator</a:t>
            </a:r>
          </a:p>
        </p:txBody>
      </p:sp>
    </p:spTree>
    <p:extLst>
      <p:ext uri="{BB962C8B-B14F-4D97-AF65-F5344CB8AC3E}">
        <p14:creationId xmlns:p14="http://schemas.microsoft.com/office/powerpoint/2010/main" val="989614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572727" y="0"/>
            <a:ext cx="11326761" cy="1325563"/>
          </a:xfrm>
        </p:spPr>
        <p:txBody>
          <a:bodyPr>
            <a:noAutofit/>
          </a:bodyPr>
          <a:lstStyle/>
          <a:p>
            <a:r>
              <a:rPr lang="en-US" sz="5400" dirty="0"/>
              <a:t>Questions?</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166903" y="5539545"/>
            <a:ext cx="6876554" cy="1131657"/>
          </a:xfrm>
        </p:spPr>
        <p:txBody>
          <a:bodyPr>
            <a:noAutofit/>
          </a:bodyPr>
          <a:lstStyle/>
          <a:p>
            <a:pPr algn="l"/>
            <a:r>
              <a:rPr lang="en-US" sz="1800" dirty="0"/>
              <a:t>Further Reading:</a:t>
            </a:r>
          </a:p>
          <a:p>
            <a:pPr algn="l"/>
            <a:r>
              <a:rPr lang="en-US" sz="1800" dirty="0"/>
              <a:t>Filip van </a:t>
            </a:r>
            <a:r>
              <a:rPr lang="en-US" sz="1800" dirty="0" err="1"/>
              <a:t>Laenen</a:t>
            </a:r>
            <a:r>
              <a:rPr lang="en-US" sz="1800" dirty="0"/>
              <a:t> – </a:t>
            </a:r>
            <a:r>
              <a:rPr lang="en-US" sz="1800" u="sng" dirty="0"/>
              <a:t>Mutation Testing: Better Code by Making Bugs</a:t>
            </a:r>
          </a:p>
          <a:p>
            <a:pPr algn="l"/>
            <a:r>
              <a:rPr lang="en-US" sz="1800" dirty="0"/>
              <a:t>Martin Fowler – </a:t>
            </a:r>
            <a:r>
              <a:rPr lang="en-US" sz="1800" u="sng" dirty="0"/>
              <a:t>Refactoring</a:t>
            </a:r>
            <a:r>
              <a:rPr lang="en-US" sz="1800" dirty="0"/>
              <a:t> </a:t>
            </a:r>
          </a:p>
          <a:p>
            <a:pPr algn="l" defTabSz="457200">
              <a:lnSpc>
                <a:spcPct val="150000"/>
              </a:lnSpc>
              <a:defRPr sz="3666" b="0">
                <a:solidFill>
                  <a:srgbClr val="404040"/>
                </a:solidFill>
              </a:defRPr>
            </a:pPr>
            <a:endParaRPr lang="en-US" sz="1800" b="1" dirty="0">
              <a:solidFill>
                <a:schemeClr val="bg1"/>
              </a:solidFill>
            </a:endParaRPr>
          </a:p>
        </p:txBody>
      </p:sp>
      <p:sp>
        <p:nvSpPr>
          <p:cNvPr id="2" name="TextBox 1">
            <a:extLst>
              <a:ext uri="{FF2B5EF4-FFF2-40B4-BE49-F238E27FC236}">
                <a16:creationId xmlns:a16="http://schemas.microsoft.com/office/drawing/2014/main" id="{9705264A-84BB-4C11-811A-193A531CB8AF}"/>
              </a:ext>
            </a:extLst>
          </p:cNvPr>
          <p:cNvSpPr txBox="1"/>
          <p:nvPr/>
        </p:nvSpPr>
        <p:spPr>
          <a:xfrm>
            <a:off x="8824545" y="6147984"/>
            <a:ext cx="3367455"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solidFill>
                  <a:schemeClr val="bg1"/>
                </a:solidFill>
              </a:rPr>
              <a:t>@</a:t>
            </a:r>
            <a:r>
              <a:rPr lang="en-US" sz="2800" dirty="0" err="1">
                <a:solidFill>
                  <a:schemeClr val="bg1"/>
                </a:solidFill>
              </a:rPr>
              <a:t>MatthewYKnowles</a:t>
            </a:r>
            <a:endParaRPr lang="en-US" sz="2800" dirty="0">
              <a:solidFill>
                <a:schemeClr val="bg1"/>
              </a:solidFill>
            </a:endParaRPr>
          </a:p>
        </p:txBody>
      </p:sp>
    </p:spTree>
    <p:extLst>
      <p:ext uri="{BB962C8B-B14F-4D97-AF65-F5344CB8AC3E}">
        <p14:creationId xmlns:p14="http://schemas.microsoft.com/office/powerpoint/2010/main" val="33645688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1AD4ED-F5BF-B64A-B0FC-D917CA57B010}"/>
              </a:ext>
            </a:extLst>
          </p:cNvPr>
          <p:cNvPicPr>
            <a:picLocks noChangeAspect="1"/>
          </p:cNvPicPr>
          <p:nvPr/>
        </p:nvPicPr>
        <p:blipFill>
          <a:blip r:embed="rId2"/>
          <a:stretch>
            <a:fillRect/>
          </a:stretch>
        </p:blipFill>
        <p:spPr>
          <a:xfrm>
            <a:off x="-2410547" y="1"/>
            <a:ext cx="14602547" cy="6858000"/>
          </a:xfrm>
          <a:prstGeom prst="rect">
            <a:avLst/>
          </a:prstGeom>
        </p:spPr>
      </p:pic>
    </p:spTree>
    <p:extLst>
      <p:ext uri="{BB962C8B-B14F-4D97-AF65-F5344CB8AC3E}">
        <p14:creationId xmlns:p14="http://schemas.microsoft.com/office/powerpoint/2010/main" val="22962039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DF3578-C34D-4007-B09E-840389EE7F9A}"/>
              </a:ext>
            </a:extLst>
          </p:cNvPr>
          <p:cNvSpPr>
            <a:spLocks noGrp="1"/>
          </p:cNvSpPr>
          <p:nvPr>
            <p:ph type="title"/>
          </p:nvPr>
        </p:nvSpPr>
        <p:spPr/>
        <p:txBody>
          <a:bodyPr>
            <a:noAutofit/>
          </a:bodyPr>
          <a:lstStyle/>
          <a:p>
            <a:pPr algn="ctr"/>
            <a:r>
              <a:rPr lang="en-US" sz="8800" b="1" dirty="0"/>
              <a:t>Tests</a:t>
            </a:r>
          </a:p>
        </p:txBody>
      </p:sp>
    </p:spTree>
    <p:extLst>
      <p:ext uri="{BB962C8B-B14F-4D97-AF65-F5344CB8AC3E}">
        <p14:creationId xmlns:p14="http://schemas.microsoft.com/office/powerpoint/2010/main" val="103865499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F10142B-5F58-0C44-B3A9-1D6B01948EC5}"/>
              </a:ext>
            </a:extLst>
          </p:cNvPr>
          <p:cNvSpPr>
            <a:spLocks noGrp="1"/>
          </p:cNvSpPr>
          <p:nvPr>
            <p:ph type="title"/>
          </p:nvPr>
        </p:nvSpPr>
        <p:spPr>
          <a:xfrm>
            <a:off x="602224" y="0"/>
            <a:ext cx="11029337" cy="1325563"/>
          </a:xfrm>
        </p:spPr>
        <p:txBody>
          <a:bodyPr>
            <a:noAutofit/>
          </a:bodyPr>
          <a:lstStyle/>
          <a:p>
            <a:r>
              <a:rPr lang="en-US" sz="5400" b="1" dirty="0"/>
              <a:t>Why Write Tests?</a:t>
            </a:r>
            <a:r>
              <a:rPr lang="en-US" sz="5400" b="1" dirty="0">
                <a:solidFill>
                  <a:srgbClr val="000000"/>
                </a:solidFill>
              </a:rPr>
              <a:t> </a:t>
            </a:r>
            <a:endParaRPr lang="en-US" sz="5400" b="1" dirty="0"/>
          </a:p>
        </p:txBody>
      </p:sp>
      <p:sp>
        <p:nvSpPr>
          <p:cNvPr id="6" name="Text Placeholder 2">
            <a:extLst>
              <a:ext uri="{FF2B5EF4-FFF2-40B4-BE49-F238E27FC236}">
                <a16:creationId xmlns:a16="http://schemas.microsoft.com/office/drawing/2014/main" id="{5A1742E5-F676-B449-91DA-CD15AEEE08EE}"/>
              </a:ext>
            </a:extLst>
          </p:cNvPr>
          <p:cNvSpPr>
            <a:spLocks noGrp="1"/>
          </p:cNvSpPr>
          <p:nvPr>
            <p:ph type="body" sz="quarter" idx="1"/>
          </p:nvPr>
        </p:nvSpPr>
        <p:spPr>
          <a:xfrm>
            <a:off x="602224" y="2123767"/>
            <a:ext cx="9603659" cy="3687098"/>
          </a:xfrm>
        </p:spPr>
        <p:txBody>
          <a:bodyPr>
            <a:noAutofit/>
          </a:bodyPr>
          <a:lstStyle/>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Verify functionality</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Defend against unexpected change</a:t>
            </a:r>
          </a:p>
          <a:p>
            <a:pPr marL="685800" indent="-685800" algn="l" defTabSz="457200">
              <a:lnSpc>
                <a:spcPct val="200000"/>
              </a:lnSpc>
              <a:buSzPct val="145000"/>
              <a:buFont typeface="Arial" panose="020B0604020202020204" pitchFamily="34" charset="0"/>
              <a:buChar char="•"/>
              <a:defRPr sz="5066">
                <a:solidFill>
                  <a:srgbClr val="404040"/>
                </a:solidFill>
                <a:latin typeface="Helvetica Neue"/>
                <a:ea typeface="Helvetica Neue"/>
                <a:cs typeface="Helvetica Neue"/>
                <a:sym typeface="Helvetica Neue"/>
              </a:defRPr>
            </a:pPr>
            <a:r>
              <a:rPr lang="en-US" sz="3600" b="0" dirty="0">
                <a:solidFill>
                  <a:schemeClr val="bg1"/>
                </a:solidFill>
                <a:latin typeface="Avenir Roman" panose="02000503020000020003" pitchFamily="2" charset="0"/>
              </a:rPr>
              <a:t>Executable documentation of the code</a:t>
            </a:r>
          </a:p>
        </p:txBody>
      </p:sp>
    </p:spTree>
    <p:extLst>
      <p:ext uri="{BB962C8B-B14F-4D97-AF65-F5344CB8AC3E}">
        <p14:creationId xmlns:p14="http://schemas.microsoft.com/office/powerpoint/2010/main" val="20291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9D09-7102-A241-897B-5E0C570B3B9F}"/>
              </a:ext>
            </a:extLst>
          </p:cNvPr>
          <p:cNvSpPr>
            <a:spLocks noGrp="1"/>
          </p:cNvSpPr>
          <p:nvPr>
            <p:ph type="title"/>
          </p:nvPr>
        </p:nvSpPr>
        <p:spPr>
          <a:xfrm>
            <a:off x="685799" y="2131821"/>
            <a:ext cx="10820401" cy="2594358"/>
          </a:xfrm>
        </p:spPr>
        <p:txBody>
          <a:bodyPr>
            <a:noAutofit/>
          </a:bodyPr>
          <a:lstStyle/>
          <a:p>
            <a:pPr algn="ctr"/>
            <a:r>
              <a:rPr lang="en-US" sz="6000" b="1" dirty="0"/>
              <a:t>What is driving more companies to adopt automated testing?</a:t>
            </a:r>
          </a:p>
        </p:txBody>
      </p:sp>
    </p:spTree>
    <p:extLst>
      <p:ext uri="{BB962C8B-B14F-4D97-AF65-F5344CB8AC3E}">
        <p14:creationId xmlns:p14="http://schemas.microsoft.com/office/powerpoint/2010/main" val="15559813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B07AC8-D4A6-6741-B51A-0F882082D0BD}"/>
              </a:ext>
            </a:extLst>
          </p:cNvPr>
          <p:cNvPicPr>
            <a:picLocks noChangeAspect="1"/>
          </p:cNvPicPr>
          <p:nvPr/>
        </p:nvPicPr>
        <p:blipFill>
          <a:blip r:embed="rId3"/>
          <a:stretch>
            <a:fillRect/>
          </a:stretch>
        </p:blipFill>
        <p:spPr>
          <a:xfrm>
            <a:off x="3860800" y="107950"/>
            <a:ext cx="4470400" cy="6642100"/>
          </a:xfrm>
          <a:prstGeom prst="rect">
            <a:avLst/>
          </a:prstGeom>
        </p:spPr>
      </p:pic>
    </p:spTree>
    <p:extLst>
      <p:ext uri="{BB962C8B-B14F-4D97-AF65-F5344CB8AC3E}">
        <p14:creationId xmlns:p14="http://schemas.microsoft.com/office/powerpoint/2010/main" val="214788168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F5A352-2D8F-AA4F-821F-ED40C746B494}"/>
              </a:ext>
            </a:extLst>
          </p:cNvPr>
          <p:cNvPicPr>
            <a:picLocks noChangeAspect="1"/>
          </p:cNvPicPr>
          <p:nvPr/>
        </p:nvPicPr>
        <p:blipFill>
          <a:blip r:embed="rId3"/>
          <a:stretch>
            <a:fillRect/>
          </a:stretch>
        </p:blipFill>
        <p:spPr>
          <a:xfrm>
            <a:off x="534823" y="0"/>
            <a:ext cx="11122354" cy="6857391"/>
          </a:xfrm>
          <a:prstGeom prst="rect">
            <a:avLst/>
          </a:prstGeom>
        </p:spPr>
      </p:pic>
    </p:spTree>
    <p:extLst>
      <p:ext uri="{BB962C8B-B14F-4D97-AF65-F5344CB8AC3E}">
        <p14:creationId xmlns:p14="http://schemas.microsoft.com/office/powerpoint/2010/main" val="23952896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FC0C0-A339-444B-A967-E25AFE049D79}"/>
              </a:ext>
            </a:extLst>
          </p:cNvPr>
          <p:cNvSpPr>
            <a:spLocks noGrp="1"/>
          </p:cNvSpPr>
          <p:nvPr>
            <p:ph type="title"/>
          </p:nvPr>
        </p:nvSpPr>
        <p:spPr/>
        <p:txBody>
          <a:bodyPr/>
          <a:lstStyle/>
          <a:p>
            <a:pPr algn="ctr"/>
            <a:r>
              <a:rPr lang="en-US" b="1" dirty="0"/>
              <a:t>How is a test suite’s quality measured?</a:t>
            </a:r>
          </a:p>
        </p:txBody>
      </p:sp>
    </p:spTree>
    <p:extLst>
      <p:ext uri="{BB962C8B-B14F-4D97-AF65-F5344CB8AC3E}">
        <p14:creationId xmlns:p14="http://schemas.microsoft.com/office/powerpoint/2010/main" val="2384799576"/>
      </p:ext>
    </p:extLst>
  </p:cSld>
  <p:clrMapOvr>
    <a:masterClrMapping/>
  </p:clrMapOvr>
  <p:transition spd="med"/>
</p:sld>
</file>

<file path=ppt/theme/theme1.xml><?xml version="1.0" encoding="utf-8"?>
<a:theme xmlns:a="http://schemas.openxmlformats.org/drawingml/2006/main" name="GreaterSum">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Avenir">
      <a:majorFont>
        <a:latin typeface="Avenir LT Std 55 Roman"/>
        <a:ea typeface="Helvetica"/>
        <a:cs typeface="Helvetica"/>
      </a:majorFont>
      <a:minorFont>
        <a:latin typeface="Avenir LT Std 35 Light"/>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reater Sum Template" id="{5D2BAB7D-1C20-F546-8D30-577BC39D2AB4}" vid="{40F7DEB8-FD89-5F43-9589-E4763AF462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2934</TotalTime>
  <Words>855</Words>
  <Application>Microsoft Office PowerPoint</Application>
  <PresentationFormat>Widescreen</PresentationFormat>
  <Paragraphs>83</Paragraphs>
  <Slides>21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LT Std 35 Light</vt:lpstr>
      <vt:lpstr>Avenir LT Std 55 Roman</vt:lpstr>
      <vt:lpstr>Avenir Roman</vt:lpstr>
      <vt:lpstr>Calibri</vt:lpstr>
      <vt:lpstr>Times</vt:lpstr>
      <vt:lpstr>GreaterSum</vt:lpstr>
      <vt:lpstr>PowerPoint Presentation</vt:lpstr>
      <vt:lpstr>PowerPoint Presentation</vt:lpstr>
      <vt:lpstr>PowerPoint Presentation</vt:lpstr>
      <vt:lpstr>Tests</vt:lpstr>
      <vt:lpstr>Why Write Tests? </vt:lpstr>
      <vt:lpstr>What is driving more companies to adopt automated testing?</vt:lpstr>
      <vt:lpstr>PowerPoint Presentation</vt:lpstr>
      <vt:lpstr>PowerPoint Presentation</vt:lpstr>
      <vt:lpstr>How is a test suite’s quality measured?</vt:lpstr>
      <vt:lpstr>Code Coverage</vt:lpstr>
      <vt:lpstr>PowerPoint Presentation</vt:lpstr>
      <vt:lpstr>How is code coverage calculated?</vt:lpstr>
      <vt:lpstr>Are there implications for the test quality?</vt:lpstr>
      <vt:lpstr>What does 100% code coverage mean?</vt:lpstr>
      <vt:lpstr>Adding Functionality to Legacy Code</vt:lpstr>
      <vt:lpstr>How would you mutate this code? </vt:lpstr>
      <vt:lpstr>If mutation testing is so awesome, why has no one heard of it?</vt:lpstr>
      <vt:lpstr>When is mutation testing useful?</vt:lpstr>
      <vt:lpstr>PowerPoint Presentation</vt:lpstr>
      <vt:lpstr>Mutation Testing Frameworks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Clement</dc:creator>
  <cp:lastModifiedBy>Matthew Knowles</cp:lastModifiedBy>
  <cp:revision>73</cp:revision>
  <dcterms:created xsi:type="dcterms:W3CDTF">2018-05-09T18:26:04Z</dcterms:created>
  <dcterms:modified xsi:type="dcterms:W3CDTF">2020-02-21T02:43:07Z</dcterms:modified>
</cp:coreProperties>
</file>