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82" r:id="rId4"/>
    <p:sldId id="276" r:id="rId5"/>
    <p:sldId id="258" r:id="rId6"/>
    <p:sldId id="262" r:id="rId7"/>
    <p:sldId id="264" r:id="rId8"/>
    <p:sldId id="265" r:id="rId9"/>
    <p:sldId id="266" r:id="rId10"/>
    <p:sldId id="267" r:id="rId11"/>
    <p:sldId id="269" r:id="rId12"/>
    <p:sldId id="270" r:id="rId13"/>
    <p:sldId id="271" r:id="rId14"/>
    <p:sldId id="272" r:id="rId15"/>
    <p:sldId id="274" r:id="rId16"/>
    <p:sldId id="275" r:id="rId17"/>
    <p:sldId id="283" r:id="rId18"/>
    <p:sldId id="277" r:id="rId19"/>
    <p:sldId id="278" r:id="rId20"/>
    <p:sldId id="279" r:id="rId21"/>
    <p:sldId id="281" r:id="rId22"/>
    <p:sldId id="280"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54" autoAdjust="0"/>
    <p:restoredTop sz="83333" autoAdjust="0"/>
  </p:normalViewPr>
  <p:slideViewPr>
    <p:cSldViewPr snapToGrid="0" showGuides="1">
      <p:cViewPr varScale="1">
        <p:scale>
          <a:sx n="78" d="100"/>
          <a:sy n="78" d="100"/>
        </p:scale>
        <p:origin x="264" y="36"/>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10/12/2018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the details of mutation testing I would like to zoom out so we can understand where it fits in an agile software development process.  We are going to start with tests why do you write them?</a:t>
            </a:r>
          </a:p>
        </p:txBody>
      </p:sp>
      <p:sp>
        <p:nvSpPr>
          <p:cNvPr id="4" name="Slide Number Placeholder 3"/>
          <p:cNvSpPr>
            <a:spLocks noGrp="1"/>
          </p:cNvSpPr>
          <p:nvPr>
            <p:ph type="sldNum" sz="quarter" idx="10"/>
          </p:nvPr>
        </p:nvSpPr>
        <p:spPr/>
        <p:txBody>
          <a:bodyPr/>
          <a:lstStyle/>
          <a:p>
            <a:fld id="{D06C7275-F3C5-4EE7-8C54-771BE2CF8BB4}" type="slidenum">
              <a:rPr lang="en-US" smtClean="0"/>
              <a:t>5</a:t>
            </a:fld>
            <a:endParaRPr lang="en-US"/>
          </a:p>
        </p:txBody>
      </p:sp>
    </p:spTree>
    <p:extLst>
      <p:ext uri="{BB962C8B-B14F-4D97-AF65-F5344CB8AC3E}">
        <p14:creationId xmlns:p14="http://schemas.microsoft.com/office/powerpoint/2010/main" val="1683570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Mutation testing has been around for a while but not many have heard about it mainly because it has always been very expensive to run.  For each mutation you have to rerun your entire test suite.  Two things have made mutation testing more realistic as a tool.  1.) Hardware speed and number of cores.  If you guys saw whenever I ran Stryker 8 instance of chrome opened to simultaneously run tests, one for each core.  2.) A new strategy for mutation testing where you run coverage first to see which tests hit a certain line of code and then only run those tests for that mutation, not every test.</a:t>
            </a:r>
          </a:p>
        </p:txBody>
      </p:sp>
      <p:sp>
        <p:nvSpPr>
          <p:cNvPr id="4" name="Slide Number Placeholder 3"/>
          <p:cNvSpPr>
            <a:spLocks noGrp="1"/>
          </p:cNvSpPr>
          <p:nvPr>
            <p:ph type="sldNum" sz="quarter" idx="5"/>
          </p:nvPr>
        </p:nvSpPr>
        <p:spPr/>
        <p:txBody>
          <a:bodyPr/>
          <a:lstStyle/>
          <a:p>
            <a:fld id="{D06C7275-F3C5-4EE7-8C54-771BE2CF8BB4}" type="slidenum">
              <a:rPr lang="en-US" smtClean="0"/>
              <a:t>18</a:t>
            </a:fld>
            <a:endParaRPr lang="en-US"/>
          </a:p>
        </p:txBody>
      </p:sp>
    </p:spTree>
    <p:extLst>
      <p:ext uri="{BB962C8B-B14F-4D97-AF65-F5344CB8AC3E}">
        <p14:creationId xmlns:p14="http://schemas.microsoft.com/office/powerpoint/2010/main" val="2363965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generally the reasons I hear for writing tests.  Today we are going to focus on tests that defend against unexpected change.</a:t>
            </a:r>
          </a:p>
        </p:txBody>
      </p:sp>
      <p:sp>
        <p:nvSpPr>
          <p:cNvPr id="4" name="Slide Number Placeholder 3"/>
          <p:cNvSpPr>
            <a:spLocks noGrp="1"/>
          </p:cNvSpPr>
          <p:nvPr>
            <p:ph type="sldNum" sz="quarter" idx="10"/>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392401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often does your company deploy your code to your customers?  Raise your hand if it is more often than every month.  How about every week?  Every day? Every commit? Which is essentially Continuous Deployment.</a:t>
            </a:r>
          </a:p>
        </p:txBody>
      </p:sp>
      <p:sp>
        <p:nvSpPr>
          <p:cNvPr id="4" name="Slide Number Placeholder 3"/>
          <p:cNvSpPr>
            <a:spLocks noGrp="1"/>
          </p:cNvSpPr>
          <p:nvPr>
            <p:ph type="sldNum" sz="quarter" idx="10"/>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175832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everyone is on the same page with terms, continuous deployment is deploying every commit to your customers.  Normally its to a small percentage of customers at first and then ramp up over time if no issues.  Companies that famously do this are Amazon and Netflix.  Continuous deployment might seem extreme for your company but it’s a worthy goal to aim for.  What tools would you need to do continuous deployment at your company?  There are a lot of things you need to do before a company can implement continuous deployment, source control, build server, infrastructure as code, and test automation.  Today I am going to just focus on test automation and its benefits.</a:t>
            </a:r>
          </a:p>
        </p:txBody>
      </p:sp>
      <p:sp>
        <p:nvSpPr>
          <p:cNvPr id="4" name="Slide Number Placeholder 3"/>
          <p:cNvSpPr>
            <a:spLocks noGrp="1"/>
          </p:cNvSpPr>
          <p:nvPr>
            <p:ph type="sldNum" sz="quarter" idx="10"/>
          </p:nvPr>
        </p:nvSpPr>
        <p:spPr/>
        <p:txBody>
          <a:bodyPr/>
          <a:lstStyle/>
          <a:p>
            <a:fld id="{D06C7275-F3C5-4EE7-8C54-771BE2CF8BB4}" type="slidenum">
              <a:rPr lang="en-US" smtClean="0"/>
              <a:t>8</a:t>
            </a:fld>
            <a:endParaRPr lang="en-US"/>
          </a:p>
        </p:txBody>
      </p:sp>
    </p:spTree>
    <p:extLst>
      <p:ext uri="{BB962C8B-B14F-4D97-AF65-F5344CB8AC3E}">
        <p14:creationId xmlns:p14="http://schemas.microsoft.com/office/powerpoint/2010/main" val="181768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brings us back to tests or more specifically automatically sending our code through a rigorous set of automated tests so we can rely less and less on manual testing and be more confident deploying the code to the customer, as long as it passes all of the tests.  As we rely less and less on manual testing this really calls into question the quality of our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9</a:t>
            </a:fld>
            <a:endParaRPr lang="en-US"/>
          </a:p>
        </p:txBody>
      </p:sp>
    </p:spTree>
    <p:extLst>
      <p:ext uri="{BB962C8B-B14F-4D97-AF65-F5344CB8AC3E}">
        <p14:creationId xmlns:p14="http://schemas.microsoft.com/office/powerpoint/2010/main" val="1353213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know how good your tests are?  How confident are you that mistakes in the code will get captured by your tests?  Do you currently have a way to measure your test quality? A lot of companies would say code coverage is their metric of test quality.</a:t>
            </a:r>
          </a:p>
        </p:txBody>
      </p:sp>
      <p:sp>
        <p:nvSpPr>
          <p:cNvPr id="4" name="Slide Number Placeholder 3"/>
          <p:cNvSpPr>
            <a:spLocks noGrp="1"/>
          </p:cNvSpPr>
          <p:nvPr>
            <p:ph type="sldNum" sz="quarter" idx="10"/>
          </p:nvPr>
        </p:nvSpPr>
        <p:spPr/>
        <p:txBody>
          <a:bodyPr/>
          <a:lstStyle/>
          <a:p>
            <a:fld id="{D06C7275-F3C5-4EE7-8C54-771BE2CF8BB4}" type="slidenum">
              <a:rPr lang="en-US" smtClean="0"/>
              <a:t>10</a:t>
            </a:fld>
            <a:endParaRPr lang="en-US"/>
          </a:p>
        </p:txBody>
      </p:sp>
    </p:spTree>
    <p:extLst>
      <p:ext uri="{BB962C8B-B14F-4D97-AF65-F5344CB8AC3E}">
        <p14:creationId xmlns:p14="http://schemas.microsoft.com/office/powerpoint/2010/main" val="238218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know how code coverage is calculated?  What does it mean to have 100% code coverage?</a:t>
            </a:r>
          </a:p>
        </p:txBody>
      </p:sp>
      <p:sp>
        <p:nvSpPr>
          <p:cNvPr id="4" name="Slide Number Placeholder 3"/>
          <p:cNvSpPr>
            <a:spLocks noGrp="1"/>
          </p:cNvSpPr>
          <p:nvPr>
            <p:ph type="sldNum" sz="quarter" idx="10"/>
          </p:nvPr>
        </p:nvSpPr>
        <p:spPr/>
        <p:txBody>
          <a:bodyPr/>
          <a:lstStyle/>
          <a:p>
            <a:fld id="{D06C7275-F3C5-4EE7-8C54-771BE2CF8BB4}" type="slidenum">
              <a:rPr lang="en-US" smtClean="0"/>
              <a:t>12</a:t>
            </a:fld>
            <a:endParaRPr lang="en-US"/>
          </a:p>
        </p:txBody>
      </p:sp>
    </p:spTree>
    <p:extLst>
      <p:ext uri="{BB962C8B-B14F-4D97-AF65-F5344CB8AC3E}">
        <p14:creationId xmlns:p14="http://schemas.microsoft.com/office/powerpoint/2010/main" val="2764014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get into some of the shortcomings of code coverage with a coding demo in a second but I want start off with something that code coverage does really well.  The way that I use code coverage at my company is not to know what code already has high quality tests but instead as an indicator of what code is not tested.  If I have code that is 80% covered then I know for sure that 20% of the code does not tests verifying the logic.</a:t>
            </a:r>
          </a:p>
        </p:txBody>
      </p:sp>
      <p:sp>
        <p:nvSpPr>
          <p:cNvPr id="4" name="Slide Number Placeholder 3"/>
          <p:cNvSpPr>
            <a:spLocks noGrp="1"/>
          </p:cNvSpPr>
          <p:nvPr>
            <p:ph type="sldNum" sz="quarter" idx="10"/>
          </p:nvPr>
        </p:nvSpPr>
        <p:spPr/>
        <p:txBody>
          <a:bodyPr/>
          <a:lstStyle/>
          <a:p>
            <a:fld id="{D06C7275-F3C5-4EE7-8C54-771BE2CF8BB4}" type="slidenum">
              <a:rPr lang="en-US" smtClean="0"/>
              <a:t>13</a:t>
            </a:fld>
            <a:endParaRPr lang="en-US"/>
          </a:p>
        </p:txBody>
      </p:sp>
    </p:spTree>
    <p:extLst>
      <p:ext uri="{BB962C8B-B14F-4D97-AF65-F5344CB8AC3E}">
        <p14:creationId xmlns:p14="http://schemas.microsoft.com/office/powerpoint/2010/main" val="782821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having high coverage itself give you confidence to deploy to your customer?</a:t>
            </a:r>
          </a:p>
        </p:txBody>
      </p:sp>
      <p:sp>
        <p:nvSpPr>
          <p:cNvPr id="4" name="Slide Number Placeholder 3"/>
          <p:cNvSpPr>
            <a:spLocks noGrp="1"/>
          </p:cNvSpPr>
          <p:nvPr>
            <p:ph type="sldNum" sz="quarter" idx="10"/>
          </p:nvPr>
        </p:nvSpPr>
        <p:spPr/>
        <p:txBody>
          <a:bodyPr/>
          <a:lstStyle/>
          <a:p>
            <a:fld id="{D06C7275-F3C5-4EE7-8C54-771BE2CF8BB4}" type="slidenum">
              <a:rPr lang="en-US" smtClean="0"/>
              <a:t>14</a:t>
            </a:fld>
            <a:endParaRPr lang="en-US"/>
          </a:p>
        </p:txBody>
      </p:sp>
    </p:spTree>
    <p:extLst>
      <p:ext uri="{BB962C8B-B14F-4D97-AF65-F5344CB8AC3E}">
        <p14:creationId xmlns:p14="http://schemas.microsoft.com/office/powerpoint/2010/main" val="4039973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52B38-B5B8-4C56-ADC3-B86414DDCBC8}" type="datetimeFigureOut">
              <a:rPr lang="en-US" smtClean="0"/>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51973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9">
            <a:extLst/>
          </a:blip>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5" r:id="rId5"/>
    <p:sldLayoutId id="2147483658" r:id="rId6"/>
    <p:sldLayoutId id="2147483660" r:id="rId7"/>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1F46-34CC-45DB-B6F8-9E40DC28FA6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7A54D31-FE0A-441F-B784-A7FF1E68EB44}"/>
              </a:ext>
            </a:extLst>
          </p:cNvPr>
          <p:cNvSpPr>
            <a:spLocks noGrp="1"/>
          </p:cNvSpPr>
          <p:nvPr>
            <p:ph type="body" sz="quarter" idx="1"/>
          </p:nvPr>
        </p:nvSpPr>
        <p:spPr/>
        <p:txBody>
          <a:bodyPr/>
          <a:lstStyle/>
          <a:p>
            <a:endParaRPr lang="en-US"/>
          </a:p>
        </p:txBody>
      </p:sp>
      <p:pic>
        <p:nvPicPr>
          <p:cNvPr id="4" name="Image" descr="Image">
            <a:extLst>
              <a:ext uri="{FF2B5EF4-FFF2-40B4-BE49-F238E27FC236}">
                <a16:creationId xmlns:a16="http://schemas.microsoft.com/office/drawing/2014/main" id="{576091BA-E2A0-1742-B852-E586A00ED9A3}"/>
              </a:ext>
            </a:extLst>
          </p:cNvPr>
          <p:cNvPicPr>
            <a:picLocks noChangeAspect="1"/>
          </p:cNvPicPr>
          <p:nvPr/>
        </p:nvPicPr>
        <p:blipFill>
          <a:blip r:embed="rId2">
            <a:extLst/>
          </a:blip>
          <a:stretch>
            <a:fillRect/>
          </a:stretch>
        </p:blipFill>
        <p:spPr>
          <a:xfrm>
            <a:off x="0" y="0"/>
            <a:ext cx="12192000" cy="6934199"/>
          </a:xfrm>
          <a:prstGeom prst="rect">
            <a:avLst/>
          </a:prstGeom>
          <a:ln w="12700">
            <a:miter lim="400000"/>
          </a:ln>
        </p:spPr>
      </p:pic>
    </p:spTree>
    <p:extLst>
      <p:ext uri="{BB962C8B-B14F-4D97-AF65-F5344CB8AC3E}">
        <p14:creationId xmlns:p14="http://schemas.microsoft.com/office/powerpoint/2010/main" val="119397687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2FC0C0-A339-444B-A967-E25AFE049D79}"/>
              </a:ext>
            </a:extLst>
          </p:cNvPr>
          <p:cNvSpPr>
            <a:spLocks noGrp="1"/>
          </p:cNvSpPr>
          <p:nvPr>
            <p:ph type="title"/>
          </p:nvPr>
        </p:nvSpPr>
        <p:spPr/>
        <p:txBody>
          <a:bodyPr/>
          <a:lstStyle/>
          <a:p>
            <a:pPr algn="ctr"/>
            <a:r>
              <a:rPr lang="en-US" b="1" dirty="0"/>
              <a:t>Test Quality </a:t>
            </a:r>
          </a:p>
        </p:txBody>
      </p:sp>
    </p:spTree>
    <p:extLst>
      <p:ext uri="{BB962C8B-B14F-4D97-AF65-F5344CB8AC3E}">
        <p14:creationId xmlns:p14="http://schemas.microsoft.com/office/powerpoint/2010/main" val="390756688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F5FF-003B-5940-80C7-721BAE38D76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3AA816-CD62-0548-BED5-78C073ADE0BB}"/>
              </a:ext>
            </a:extLst>
          </p:cNvPr>
          <p:cNvSpPr>
            <a:spLocks noGrp="1"/>
          </p:cNvSpPr>
          <p:nvPr>
            <p:ph type="body" sz="quarter" idx="1"/>
          </p:nvPr>
        </p:nvSpPr>
        <p:spPr/>
        <p:txBody>
          <a:bodyPr/>
          <a:lstStyle/>
          <a:p>
            <a:endParaRPr lang="en-US"/>
          </a:p>
        </p:txBody>
      </p:sp>
      <p:pic>
        <p:nvPicPr>
          <p:cNvPr id="4" name="Screen Shot 2018-05-09 at 9.56.12 AM.png" descr="Screen Shot 2018-05-09 at 9.56.12 AM.png">
            <a:extLst>
              <a:ext uri="{FF2B5EF4-FFF2-40B4-BE49-F238E27FC236}">
                <a16:creationId xmlns:a16="http://schemas.microsoft.com/office/drawing/2014/main" id="{8D36CC80-7C2A-2041-8F5E-2C81DA6FEA03}"/>
              </a:ext>
            </a:extLst>
          </p:cNvPr>
          <p:cNvPicPr>
            <a:picLocks noChangeAspect="1"/>
          </p:cNvPicPr>
          <p:nvPr/>
        </p:nvPicPr>
        <p:blipFill>
          <a:blip r:embed="rId2">
            <a:extLst/>
          </a:blip>
          <a:stretch>
            <a:fillRect/>
          </a:stretch>
        </p:blipFill>
        <p:spPr>
          <a:xfrm>
            <a:off x="0" y="0"/>
            <a:ext cx="12192000" cy="8726639"/>
          </a:xfrm>
          <a:prstGeom prst="rect">
            <a:avLst/>
          </a:prstGeom>
          <a:ln w="12700">
            <a:miter lim="400000"/>
          </a:ln>
        </p:spPr>
      </p:pic>
    </p:spTree>
    <p:extLst>
      <p:ext uri="{BB962C8B-B14F-4D97-AF65-F5344CB8AC3E}">
        <p14:creationId xmlns:p14="http://schemas.microsoft.com/office/powerpoint/2010/main" val="27397440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AECAF-83D0-4A8A-A20B-32CAEBD3426B}"/>
              </a:ext>
            </a:extLst>
          </p:cNvPr>
          <p:cNvSpPr>
            <a:spLocks noGrp="1"/>
          </p:cNvSpPr>
          <p:nvPr>
            <p:ph type="title"/>
          </p:nvPr>
        </p:nvSpPr>
        <p:spPr/>
        <p:txBody>
          <a:bodyPr/>
          <a:lstStyle/>
          <a:p>
            <a:pPr algn="ctr"/>
            <a:r>
              <a:rPr lang="en-US" b="1" dirty="0"/>
              <a:t>How is code coverage calculated?</a:t>
            </a:r>
          </a:p>
        </p:txBody>
      </p:sp>
    </p:spTree>
    <p:extLst>
      <p:ext uri="{BB962C8B-B14F-4D97-AF65-F5344CB8AC3E}">
        <p14:creationId xmlns:p14="http://schemas.microsoft.com/office/powerpoint/2010/main" val="400068926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2970-8698-6542-9608-18F3A31671D0}"/>
              </a:ext>
            </a:extLst>
          </p:cNvPr>
          <p:cNvSpPr>
            <a:spLocks noGrp="1"/>
          </p:cNvSpPr>
          <p:nvPr>
            <p:ph type="title"/>
          </p:nvPr>
        </p:nvSpPr>
        <p:spPr/>
        <p:txBody>
          <a:bodyPr>
            <a:normAutofit fontScale="90000"/>
          </a:bodyPr>
          <a:lstStyle/>
          <a:p>
            <a:pPr algn="ctr"/>
            <a:r>
              <a:rPr lang="en-US" b="1" dirty="0"/>
              <a:t>What does this tell you about the quality of your tests?</a:t>
            </a:r>
            <a:r>
              <a:rPr lang="en-US" sz="800" b="1" dirty="0">
                <a:solidFill>
                  <a:srgbClr val="000000"/>
                </a:solidFill>
              </a:rPr>
              <a:t> </a:t>
            </a:r>
            <a:endParaRPr lang="en-US" b="1" dirty="0"/>
          </a:p>
        </p:txBody>
      </p:sp>
    </p:spTree>
    <p:extLst>
      <p:ext uri="{BB962C8B-B14F-4D97-AF65-F5344CB8AC3E}">
        <p14:creationId xmlns:p14="http://schemas.microsoft.com/office/powerpoint/2010/main" val="343737676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220683-2F29-4030-A22C-E53A2107DDBF}"/>
              </a:ext>
            </a:extLst>
          </p:cNvPr>
          <p:cNvSpPr>
            <a:spLocks noGrp="1"/>
          </p:cNvSpPr>
          <p:nvPr>
            <p:ph type="title"/>
          </p:nvPr>
        </p:nvSpPr>
        <p:spPr/>
        <p:txBody>
          <a:bodyPr>
            <a:normAutofit fontScale="90000"/>
          </a:bodyPr>
          <a:lstStyle/>
          <a:p>
            <a:pPr algn="ctr"/>
            <a:r>
              <a:rPr lang="en-US" b="1" dirty="0"/>
              <a:t>Does high coverage give you confidence to change your code and deploy it to a customer?</a:t>
            </a:r>
            <a:endParaRPr lang="en-US" dirty="0"/>
          </a:p>
        </p:txBody>
      </p:sp>
    </p:spTree>
    <p:extLst>
      <p:ext uri="{BB962C8B-B14F-4D97-AF65-F5344CB8AC3E}">
        <p14:creationId xmlns:p14="http://schemas.microsoft.com/office/powerpoint/2010/main" val="21494229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294969" y="0"/>
            <a:ext cx="11385754" cy="1325563"/>
          </a:xfrm>
        </p:spPr>
        <p:txBody>
          <a:bodyPr>
            <a:noAutofit/>
          </a:bodyPr>
          <a:lstStyle/>
          <a:p>
            <a:r>
              <a:rPr lang="en-US" sz="5400" b="1" dirty="0"/>
              <a:t>Add functionality to legacy code</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7214421" cy="3834583"/>
          </a:xfrm>
        </p:spPr>
        <p:txBody>
          <a:bodyPr>
            <a:noAutofit/>
          </a:bodyPr>
          <a:lstStyle/>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Limitations of 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Mutation Testing</a:t>
            </a:r>
          </a:p>
        </p:txBody>
      </p:sp>
      <p:pic>
        <p:nvPicPr>
          <p:cNvPr id="4" name="Image" descr="Image">
            <a:extLst>
              <a:ext uri="{FF2B5EF4-FFF2-40B4-BE49-F238E27FC236}">
                <a16:creationId xmlns:a16="http://schemas.microsoft.com/office/drawing/2014/main" id="{7808EE74-46D7-2D48-B4EC-4FAA5D4267FF}"/>
              </a:ext>
            </a:extLst>
          </p:cNvPr>
          <p:cNvPicPr>
            <a:picLocks noChangeAspect="1"/>
          </p:cNvPicPr>
          <p:nvPr/>
        </p:nvPicPr>
        <p:blipFill>
          <a:blip r:embed="rId2">
            <a:extLst/>
          </a:blip>
          <a:stretch>
            <a:fillRect/>
          </a:stretch>
        </p:blipFill>
        <p:spPr>
          <a:xfrm>
            <a:off x="7993625" y="1769804"/>
            <a:ext cx="3944528" cy="5018707"/>
          </a:xfrm>
          <a:prstGeom prst="rect">
            <a:avLst/>
          </a:prstGeom>
          <a:ln w="12700">
            <a:miter lim="400000"/>
          </a:ln>
        </p:spPr>
      </p:pic>
      <p:sp>
        <p:nvSpPr>
          <p:cNvPr id="2" name="TextBox 1">
            <a:extLst>
              <a:ext uri="{FF2B5EF4-FFF2-40B4-BE49-F238E27FC236}">
                <a16:creationId xmlns:a16="http://schemas.microsoft.com/office/drawing/2014/main" id="{B6B093EA-C677-4979-A51A-83CE7CB316C1}"/>
              </a:ext>
            </a:extLst>
          </p:cNvPr>
          <p:cNvSpPr txBox="1"/>
          <p:nvPr/>
        </p:nvSpPr>
        <p:spPr>
          <a:xfrm>
            <a:off x="152400" y="6419181"/>
            <a:ext cx="566597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dirty="0">
                <a:solidFill>
                  <a:schemeClr val="bg1"/>
                </a:solidFill>
              </a:rPr>
              <a:t>https://github.com/MatthewYKnowles/dev-space-2018.git </a:t>
            </a:r>
          </a:p>
        </p:txBody>
      </p:sp>
      <p:pic>
        <p:nvPicPr>
          <p:cNvPr id="10" name="Picture 9">
            <a:extLst>
              <a:ext uri="{FF2B5EF4-FFF2-40B4-BE49-F238E27FC236}">
                <a16:creationId xmlns:a16="http://schemas.microsoft.com/office/drawing/2014/main" id="{2F0A15F8-478E-41E3-B549-4D3C3A4E4B08}"/>
              </a:ext>
            </a:extLst>
          </p:cNvPr>
          <p:cNvPicPr>
            <a:picLocks noChangeAspect="1"/>
          </p:cNvPicPr>
          <p:nvPr/>
        </p:nvPicPr>
        <p:blipFill>
          <a:blip r:embed="rId3"/>
          <a:stretch>
            <a:fillRect/>
          </a:stretch>
        </p:blipFill>
        <p:spPr>
          <a:xfrm>
            <a:off x="152400" y="5420601"/>
            <a:ext cx="1428760" cy="766768"/>
          </a:xfrm>
          <a:prstGeom prst="rect">
            <a:avLst/>
          </a:prstGeom>
        </p:spPr>
      </p:pic>
      <p:pic>
        <p:nvPicPr>
          <p:cNvPr id="11" name="Picture 10">
            <a:extLst>
              <a:ext uri="{FF2B5EF4-FFF2-40B4-BE49-F238E27FC236}">
                <a16:creationId xmlns:a16="http://schemas.microsoft.com/office/drawing/2014/main" id="{D28D3833-4FA7-46BB-996C-8C6AFE7B8DEC}"/>
              </a:ext>
            </a:extLst>
          </p:cNvPr>
          <p:cNvPicPr>
            <a:picLocks noChangeAspect="1"/>
          </p:cNvPicPr>
          <p:nvPr/>
        </p:nvPicPr>
        <p:blipFill>
          <a:blip r:embed="rId4"/>
          <a:stretch>
            <a:fillRect/>
          </a:stretch>
        </p:blipFill>
        <p:spPr>
          <a:xfrm>
            <a:off x="1922863" y="5420600"/>
            <a:ext cx="1610854" cy="766767"/>
          </a:xfrm>
          <a:prstGeom prst="rect">
            <a:avLst/>
          </a:prstGeom>
        </p:spPr>
      </p:pic>
      <p:pic>
        <p:nvPicPr>
          <p:cNvPr id="12" name="Picture 11">
            <a:extLst>
              <a:ext uri="{FF2B5EF4-FFF2-40B4-BE49-F238E27FC236}">
                <a16:creationId xmlns:a16="http://schemas.microsoft.com/office/drawing/2014/main" id="{7DD45C0F-044E-4464-81B4-AE05DA9777DE}"/>
              </a:ext>
            </a:extLst>
          </p:cNvPr>
          <p:cNvPicPr>
            <a:picLocks noChangeAspect="1"/>
          </p:cNvPicPr>
          <p:nvPr/>
        </p:nvPicPr>
        <p:blipFill>
          <a:blip r:embed="rId5"/>
          <a:stretch>
            <a:fillRect/>
          </a:stretch>
        </p:blipFill>
        <p:spPr>
          <a:xfrm>
            <a:off x="3875420" y="5406582"/>
            <a:ext cx="1638847" cy="766695"/>
          </a:xfrm>
          <a:prstGeom prst="rect">
            <a:avLst/>
          </a:prstGeom>
        </p:spPr>
      </p:pic>
    </p:spTree>
    <p:extLst>
      <p:ext uri="{BB962C8B-B14F-4D97-AF65-F5344CB8AC3E}">
        <p14:creationId xmlns:p14="http://schemas.microsoft.com/office/powerpoint/2010/main" val="382270093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How would you mutate this code?</a:t>
            </a:r>
            <a:r>
              <a:rPr lang="en-US" sz="1050" b="1" dirty="0">
                <a:solidFill>
                  <a:srgbClr val="000000"/>
                </a:solidFill>
                <a:latin typeface="Times"/>
                <a:ea typeface="Times"/>
                <a:cs typeface="Times"/>
                <a:sym typeface="Times"/>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9603659" cy="4734233"/>
          </a:xfrm>
        </p:spPr>
        <p:txBody>
          <a:bodyPr>
            <a:noAutofit/>
          </a:bodyPr>
          <a:lstStyle/>
          <a:p>
            <a:pPr algn="l" defTabSz="457200">
              <a:lnSpc>
                <a:spcPct val="150000"/>
              </a:lnSpc>
              <a:defRPr sz="3666" b="0">
                <a:solidFill>
                  <a:srgbClr val="404040"/>
                </a:solidFill>
              </a:defRPr>
            </a:pPr>
            <a:r>
              <a:rPr lang="en-US" sz="3600" b="1" dirty="0">
                <a:solidFill>
                  <a:schemeClr val="bg1"/>
                </a:solidFill>
              </a:rPr>
              <a:t> 1. a &lt; b</a:t>
            </a:r>
          </a:p>
          <a:p>
            <a:pPr algn="l" defTabSz="457200">
              <a:lnSpc>
                <a:spcPct val="150000"/>
              </a:lnSpc>
              <a:defRPr sz="3666" b="0">
                <a:solidFill>
                  <a:srgbClr val="404040"/>
                </a:solidFill>
              </a:defRPr>
            </a:pPr>
            <a:r>
              <a:rPr lang="en-US" sz="3600" b="1" dirty="0">
                <a:solidFill>
                  <a:schemeClr val="bg1"/>
                </a:solidFill>
              </a:rPr>
              <a:t> 2. a || b</a:t>
            </a:r>
          </a:p>
          <a:p>
            <a:pPr algn="l" defTabSz="457200">
              <a:lnSpc>
                <a:spcPct val="150000"/>
              </a:lnSpc>
              <a:defRPr sz="3666" b="0">
                <a:solidFill>
                  <a:srgbClr val="404040"/>
                </a:solidFill>
              </a:defRPr>
            </a:pPr>
            <a:r>
              <a:rPr lang="en-US" sz="3600" b="1" dirty="0">
                <a:solidFill>
                  <a:schemeClr val="bg1"/>
                </a:solidFill>
              </a:rPr>
              <a:t> 3. a == b</a:t>
            </a:r>
          </a:p>
          <a:p>
            <a:pPr algn="l" defTabSz="457200">
              <a:lnSpc>
                <a:spcPct val="150000"/>
              </a:lnSpc>
              <a:defRPr sz="3666" b="0">
                <a:solidFill>
                  <a:srgbClr val="404040"/>
                </a:solidFill>
              </a:defRPr>
            </a:pPr>
            <a:r>
              <a:rPr lang="en-US" sz="3600" b="1" dirty="0">
                <a:solidFill>
                  <a:schemeClr val="bg1"/>
                </a:solidFill>
              </a:rPr>
              <a:t> 4. if(a &gt; b) {return </a:t>
            </a:r>
            <a:r>
              <a:rPr lang="en-US" sz="3600" b="1" dirty="0" err="1">
                <a:solidFill>
                  <a:schemeClr val="bg1"/>
                </a:solidFill>
              </a:rPr>
              <a:t>a+b</a:t>
            </a:r>
            <a:r>
              <a:rPr lang="en-US" sz="3600" b="1" dirty="0">
                <a:solidFill>
                  <a:schemeClr val="bg1"/>
                </a:solidFill>
              </a:rPr>
              <a:t>}</a:t>
            </a:r>
          </a:p>
          <a:p>
            <a:pPr algn="l" defTabSz="457200">
              <a:lnSpc>
                <a:spcPct val="150000"/>
              </a:lnSpc>
              <a:defRPr sz="3666" b="0">
                <a:solidFill>
                  <a:srgbClr val="404040"/>
                </a:solidFill>
              </a:defRPr>
            </a:pPr>
            <a:r>
              <a:rPr lang="en-US" sz="3600" b="1" dirty="0">
                <a:solidFill>
                  <a:schemeClr val="bg1"/>
                </a:solidFill>
              </a:rPr>
              <a:t> 5. if(b &gt; a) {a++}</a:t>
            </a:r>
          </a:p>
        </p:txBody>
      </p:sp>
    </p:spTree>
    <p:extLst>
      <p:ext uri="{BB962C8B-B14F-4D97-AF65-F5344CB8AC3E}">
        <p14:creationId xmlns:p14="http://schemas.microsoft.com/office/powerpoint/2010/main" val="2055098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BA50F-AA08-4CCC-A527-3B29BBDF4599}"/>
              </a:ext>
            </a:extLst>
          </p:cNvPr>
          <p:cNvSpPr>
            <a:spLocks noGrp="1"/>
          </p:cNvSpPr>
          <p:nvPr>
            <p:ph type="title"/>
          </p:nvPr>
        </p:nvSpPr>
        <p:spPr>
          <a:xfrm>
            <a:off x="1524000" y="177971"/>
            <a:ext cx="9144000" cy="975418"/>
          </a:xfrm>
        </p:spPr>
        <p:txBody>
          <a:bodyPr>
            <a:normAutofit fontScale="90000"/>
          </a:bodyPr>
          <a:lstStyle/>
          <a:p>
            <a:r>
              <a:rPr lang="en-US" dirty="0"/>
              <a:t>Installing and Running </a:t>
            </a:r>
            <a:r>
              <a:rPr lang="en-US" dirty="0" err="1"/>
              <a:t>StrykerJS</a:t>
            </a:r>
            <a:endParaRPr lang="en-US" dirty="0"/>
          </a:p>
        </p:txBody>
      </p:sp>
      <p:sp>
        <p:nvSpPr>
          <p:cNvPr id="7" name="Rectangle 6">
            <a:extLst>
              <a:ext uri="{FF2B5EF4-FFF2-40B4-BE49-F238E27FC236}">
                <a16:creationId xmlns:a16="http://schemas.microsoft.com/office/drawing/2014/main" id="{29F0D97A-C6B3-49FC-8BBD-FBC2022C08F4}"/>
              </a:ext>
            </a:extLst>
          </p:cNvPr>
          <p:cNvSpPr/>
          <p:nvPr/>
        </p:nvSpPr>
        <p:spPr>
          <a:xfrm>
            <a:off x="581984" y="1625237"/>
            <a:ext cx="11028032" cy="2909130"/>
          </a:xfrm>
          <a:prstGeom prst="rect">
            <a:avLst/>
          </a:prstGeom>
        </p:spPr>
        <p:txBody>
          <a:bodyPr wrap="square">
            <a:spAutoFit/>
          </a:bodyPr>
          <a:lstStyle/>
          <a:p>
            <a:pPr marL="685800" indent="-685800"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200" dirty="0" err="1">
                <a:solidFill>
                  <a:schemeClr val="bg1"/>
                </a:solidFill>
                <a:latin typeface="Avenir Roman" panose="02000503020000020003" pitchFamily="2" charset="0"/>
              </a:rPr>
              <a:t>npm</a:t>
            </a:r>
            <a:r>
              <a:rPr lang="en-US" sz="3200" dirty="0">
                <a:solidFill>
                  <a:schemeClr val="bg1"/>
                </a:solidFill>
                <a:latin typeface="Avenir Roman" panose="02000503020000020003" pitchFamily="2" charset="0"/>
              </a:rPr>
              <a:t> install -g </a:t>
            </a:r>
            <a:r>
              <a:rPr lang="en-US" sz="3200" dirty="0" err="1">
                <a:solidFill>
                  <a:schemeClr val="bg1"/>
                </a:solidFill>
                <a:latin typeface="Avenir Roman" panose="02000503020000020003" pitchFamily="2" charset="0"/>
              </a:rPr>
              <a:t>stryker</a:t>
            </a:r>
            <a:r>
              <a:rPr lang="en-US" sz="3200" dirty="0">
                <a:solidFill>
                  <a:schemeClr val="bg1"/>
                </a:solidFill>
                <a:latin typeface="Avenir Roman" panose="02000503020000020003" pitchFamily="2" charset="0"/>
              </a:rPr>
              <a:t>-cli </a:t>
            </a:r>
          </a:p>
          <a:p>
            <a:pPr marL="685800" indent="-685800"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200" dirty="0" err="1">
                <a:solidFill>
                  <a:schemeClr val="bg1"/>
                </a:solidFill>
                <a:latin typeface="Avenir Roman" panose="02000503020000020003" pitchFamily="2" charset="0"/>
              </a:rPr>
              <a:t>stryker</a:t>
            </a:r>
            <a:r>
              <a:rPr lang="en-US" sz="3200" dirty="0">
                <a:solidFill>
                  <a:schemeClr val="bg1"/>
                </a:solidFill>
                <a:latin typeface="Avenir Roman" panose="02000503020000020003" pitchFamily="2" charset="0"/>
              </a:rPr>
              <a:t> </a:t>
            </a:r>
            <a:r>
              <a:rPr lang="en-US" sz="3200" dirty="0" err="1">
                <a:solidFill>
                  <a:schemeClr val="bg1"/>
                </a:solidFill>
                <a:latin typeface="Avenir Roman" panose="02000503020000020003" pitchFamily="2" charset="0"/>
              </a:rPr>
              <a:t>init</a:t>
            </a:r>
            <a:r>
              <a:rPr lang="en-US" sz="3200" dirty="0">
                <a:solidFill>
                  <a:schemeClr val="bg1"/>
                </a:solidFill>
                <a:latin typeface="Avenir Roman" panose="02000503020000020003" pitchFamily="2" charset="0"/>
              </a:rPr>
              <a:t> </a:t>
            </a:r>
          </a:p>
          <a:p>
            <a:pPr marL="685800" indent="-685800"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200" dirty="0" err="1">
                <a:solidFill>
                  <a:schemeClr val="bg1"/>
                </a:solidFill>
                <a:latin typeface="Avenir Roman" panose="02000503020000020003" pitchFamily="2" charset="0"/>
              </a:rPr>
              <a:t>stryker</a:t>
            </a:r>
            <a:r>
              <a:rPr lang="en-US" sz="3200" dirty="0">
                <a:solidFill>
                  <a:schemeClr val="bg1"/>
                </a:solidFill>
                <a:latin typeface="Avenir Roman" panose="02000503020000020003" pitchFamily="2" charset="0"/>
              </a:rPr>
              <a:t> run</a:t>
            </a:r>
          </a:p>
        </p:txBody>
      </p:sp>
      <p:sp>
        <p:nvSpPr>
          <p:cNvPr id="8" name="TextBox 7">
            <a:extLst>
              <a:ext uri="{FF2B5EF4-FFF2-40B4-BE49-F238E27FC236}">
                <a16:creationId xmlns:a16="http://schemas.microsoft.com/office/drawing/2014/main" id="{C18C1663-DDE7-44EF-9061-938E20EB19BC}"/>
              </a:ext>
            </a:extLst>
          </p:cNvPr>
          <p:cNvSpPr txBox="1"/>
          <p:nvPr/>
        </p:nvSpPr>
        <p:spPr>
          <a:xfrm>
            <a:off x="92053" y="6396337"/>
            <a:ext cx="677515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dirty="0">
                <a:solidFill>
                  <a:schemeClr val="bg1"/>
                </a:solidFill>
              </a:rPr>
              <a:t>https://stryker-mutator.io/stryker/quickstart</a:t>
            </a:r>
            <a:endParaRPr kumimoji="0" lang="en-US" sz="2400" b="0" i="0" u="none" strike="noStrike" cap="none" spc="0" normalizeH="0" baseline="0" dirty="0">
              <a:ln>
                <a:noFill/>
              </a:ln>
              <a:solidFill>
                <a:schemeClr val="bg1"/>
              </a:solidFill>
              <a:effectLst/>
              <a:uFillTx/>
              <a:sym typeface="Calibri"/>
            </a:endParaRPr>
          </a:p>
        </p:txBody>
      </p:sp>
      <p:pic>
        <p:nvPicPr>
          <p:cNvPr id="3" name="Picture 2">
            <a:extLst>
              <a:ext uri="{FF2B5EF4-FFF2-40B4-BE49-F238E27FC236}">
                <a16:creationId xmlns:a16="http://schemas.microsoft.com/office/drawing/2014/main" id="{D1462202-E4B5-4189-8DDE-FDCC39B5E405}"/>
              </a:ext>
            </a:extLst>
          </p:cNvPr>
          <p:cNvPicPr>
            <a:picLocks noChangeAspect="1"/>
          </p:cNvPicPr>
          <p:nvPr/>
        </p:nvPicPr>
        <p:blipFill>
          <a:blip r:embed="rId2"/>
          <a:stretch>
            <a:fillRect/>
          </a:stretch>
        </p:blipFill>
        <p:spPr>
          <a:xfrm>
            <a:off x="9791164" y="4155886"/>
            <a:ext cx="2195529" cy="2524143"/>
          </a:xfrm>
          <a:prstGeom prst="rect">
            <a:avLst/>
          </a:prstGeom>
        </p:spPr>
      </p:pic>
    </p:spTree>
    <p:extLst>
      <p:ext uri="{BB962C8B-B14F-4D97-AF65-F5344CB8AC3E}">
        <p14:creationId xmlns:p14="http://schemas.microsoft.com/office/powerpoint/2010/main" val="236800823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281C63-46B9-46CA-AF8C-20C8B2BF606D}"/>
              </a:ext>
            </a:extLst>
          </p:cNvPr>
          <p:cNvSpPr>
            <a:spLocks noGrp="1"/>
          </p:cNvSpPr>
          <p:nvPr>
            <p:ph type="title"/>
          </p:nvPr>
        </p:nvSpPr>
        <p:spPr/>
        <p:txBody>
          <a:bodyPr>
            <a:normAutofit fontScale="90000"/>
          </a:bodyPr>
          <a:lstStyle/>
          <a:p>
            <a:pPr algn="ctr"/>
            <a:r>
              <a:rPr lang="en-US" b="1" dirty="0"/>
              <a:t>Mutation Testing - sounds awesome, why have I never heard of it?</a:t>
            </a:r>
            <a:endParaRPr lang="en-US" dirty="0"/>
          </a:p>
        </p:txBody>
      </p:sp>
    </p:spTree>
    <p:extLst>
      <p:ext uri="{BB962C8B-B14F-4D97-AF65-F5344CB8AC3E}">
        <p14:creationId xmlns:p14="http://schemas.microsoft.com/office/powerpoint/2010/main" val="238723995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19139A-8C99-4205-95BA-E6C71FC83670}"/>
              </a:ext>
            </a:extLst>
          </p:cNvPr>
          <p:cNvSpPr>
            <a:spLocks noGrp="1"/>
          </p:cNvSpPr>
          <p:nvPr>
            <p:ph type="title"/>
          </p:nvPr>
        </p:nvSpPr>
        <p:spPr/>
        <p:txBody>
          <a:bodyPr/>
          <a:lstStyle/>
          <a:p>
            <a:pPr algn="ctr"/>
            <a:r>
              <a:rPr lang="en-US" b="1" dirty="0"/>
              <a:t>When to run Mutation Testing</a:t>
            </a:r>
          </a:p>
        </p:txBody>
      </p:sp>
    </p:spTree>
    <p:extLst>
      <p:ext uri="{BB962C8B-B14F-4D97-AF65-F5344CB8AC3E}">
        <p14:creationId xmlns:p14="http://schemas.microsoft.com/office/powerpoint/2010/main" val="329262656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0AAF45-1647-FD40-A674-2C4DB18B4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7" y="0"/>
            <a:ext cx="12123815" cy="6276109"/>
          </a:xfrm>
          <a:prstGeom prst="rect">
            <a:avLst/>
          </a:prstGeom>
        </p:spPr>
      </p:pic>
    </p:spTree>
    <p:extLst>
      <p:ext uri="{BB962C8B-B14F-4D97-AF65-F5344CB8AC3E}">
        <p14:creationId xmlns:p14="http://schemas.microsoft.com/office/powerpoint/2010/main" val="229620392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370504" y="152021"/>
            <a:ext cx="11244135" cy="3540750"/>
          </a:xfrm>
        </p:spPr>
        <p:txBody>
          <a:bodyPr>
            <a:noAutofit/>
          </a:bodyPr>
          <a:lstStyle/>
          <a:p>
            <a:r>
              <a:rPr lang="en-US" sz="3600" dirty="0">
                <a:solidFill>
                  <a:schemeClr val="bg1"/>
                </a:solidFill>
                <a:latin typeface="+mn-lt"/>
              </a:rPr>
              <a:t>As hard-nosed as I am about TDD as a necessary discipline; if I saw a team using mutation testing to guarantee the semantic stability of a test-after suite; I would smile, and nod, and consider them to be highly professional. (I would also suggest that they work test-first in order to streamline their effort.)</a:t>
            </a:r>
          </a:p>
        </p:txBody>
      </p:sp>
      <p:sp>
        <p:nvSpPr>
          <p:cNvPr id="3" name="TextBox 2">
            <a:extLst>
              <a:ext uri="{FF2B5EF4-FFF2-40B4-BE49-F238E27FC236}">
                <a16:creationId xmlns:a16="http://schemas.microsoft.com/office/drawing/2014/main" id="{689DFE27-2BF4-49E2-8507-82D1E4FE6686}"/>
              </a:ext>
            </a:extLst>
          </p:cNvPr>
          <p:cNvSpPr txBox="1"/>
          <p:nvPr/>
        </p:nvSpPr>
        <p:spPr>
          <a:xfrm>
            <a:off x="6699738" y="3798278"/>
            <a:ext cx="586446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600" dirty="0">
                <a:solidFill>
                  <a:schemeClr val="bg1"/>
                </a:solidFill>
                <a:latin typeface="+mj-lt"/>
              </a:rPr>
              <a:t>-Robert Martin (Uncle Bob)</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chemeClr val="bg1"/>
              </a:solidFill>
              <a:effectLst/>
              <a:uFillTx/>
              <a:latin typeface="+mn-lt"/>
              <a:ea typeface="+mn-ea"/>
              <a:cs typeface="+mn-cs"/>
              <a:sym typeface="Calibri"/>
            </a:endParaRPr>
          </a:p>
        </p:txBody>
      </p:sp>
      <p:pic>
        <p:nvPicPr>
          <p:cNvPr id="9" name="Picture 8">
            <a:extLst>
              <a:ext uri="{FF2B5EF4-FFF2-40B4-BE49-F238E27FC236}">
                <a16:creationId xmlns:a16="http://schemas.microsoft.com/office/drawing/2014/main" id="{D824D3E0-EDCA-45C5-A494-2C55A85D7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04" y="3985622"/>
            <a:ext cx="3799904" cy="2528663"/>
          </a:xfrm>
          <a:prstGeom prst="rect">
            <a:avLst/>
          </a:prstGeom>
        </p:spPr>
      </p:pic>
    </p:spTree>
    <p:extLst>
      <p:ext uri="{BB962C8B-B14F-4D97-AF65-F5344CB8AC3E}">
        <p14:creationId xmlns:p14="http://schemas.microsoft.com/office/powerpoint/2010/main" val="363343853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Mutation Testing Frameworks</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434504" y="2397125"/>
            <a:ext cx="9603659" cy="4258856"/>
          </a:xfrm>
        </p:spPr>
        <p:txBody>
          <a:bodyPr>
            <a:noAutofit/>
          </a:bodyPr>
          <a:lstStyle/>
          <a:p>
            <a:pPr algn="l" defTabSz="457200">
              <a:lnSpc>
                <a:spcPct val="200000"/>
              </a:lnSpc>
              <a:defRPr sz="3666" b="0">
                <a:solidFill>
                  <a:srgbClr val="404040"/>
                </a:solidFill>
              </a:defRPr>
            </a:pPr>
            <a:r>
              <a:rPr lang="en-US" sz="3600" b="1" dirty="0">
                <a:solidFill>
                  <a:schemeClr val="bg1"/>
                </a:solidFill>
              </a:rPr>
              <a:t>JavaScript – Stryker</a:t>
            </a:r>
          </a:p>
          <a:p>
            <a:pPr algn="l" defTabSz="457200">
              <a:lnSpc>
                <a:spcPct val="200000"/>
              </a:lnSpc>
              <a:defRPr sz="3666" b="0">
                <a:solidFill>
                  <a:srgbClr val="404040"/>
                </a:solidFill>
              </a:defRPr>
            </a:pPr>
            <a:r>
              <a:rPr lang="en-US" sz="3600" b="1" dirty="0">
                <a:solidFill>
                  <a:schemeClr val="bg1"/>
                </a:solidFill>
              </a:rPr>
              <a:t>Java – </a:t>
            </a:r>
            <a:r>
              <a:rPr lang="en-US" sz="3600" b="1" dirty="0" err="1">
                <a:solidFill>
                  <a:schemeClr val="bg1"/>
                </a:solidFill>
              </a:rPr>
              <a:t>PiTest</a:t>
            </a:r>
            <a:endParaRPr lang="en-US" sz="3600" b="1" dirty="0">
              <a:solidFill>
                <a:schemeClr val="bg1"/>
              </a:solidFill>
            </a:endParaRPr>
          </a:p>
          <a:p>
            <a:pPr algn="l" defTabSz="457200">
              <a:lnSpc>
                <a:spcPct val="200000"/>
              </a:lnSpc>
              <a:defRPr sz="3666" b="0">
                <a:solidFill>
                  <a:srgbClr val="404040"/>
                </a:solidFill>
              </a:defRPr>
            </a:pPr>
            <a:r>
              <a:rPr lang="en-US" sz="3600" b="1" dirty="0">
                <a:solidFill>
                  <a:schemeClr val="bg1"/>
                </a:solidFill>
              </a:rPr>
              <a:t>C# - Visual Mutator, Stryker</a:t>
            </a:r>
          </a:p>
        </p:txBody>
      </p:sp>
    </p:spTree>
    <p:extLst>
      <p:ext uri="{BB962C8B-B14F-4D97-AF65-F5344CB8AC3E}">
        <p14:creationId xmlns:p14="http://schemas.microsoft.com/office/powerpoint/2010/main" val="83457681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dirty="0"/>
              <a:t>Questions?</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169347" y="5539545"/>
            <a:ext cx="6771779" cy="1131657"/>
          </a:xfrm>
        </p:spPr>
        <p:txBody>
          <a:bodyPr>
            <a:noAutofit/>
          </a:bodyPr>
          <a:lstStyle/>
          <a:p>
            <a:pPr algn="l"/>
            <a:r>
              <a:rPr lang="en-US" sz="1800" dirty="0"/>
              <a:t>Further Reading:</a:t>
            </a:r>
          </a:p>
          <a:p>
            <a:pPr algn="l"/>
            <a:r>
              <a:rPr lang="en-US" sz="1800" dirty="0"/>
              <a:t>Filip van </a:t>
            </a:r>
            <a:r>
              <a:rPr lang="en-US" sz="1800" dirty="0" err="1"/>
              <a:t>Laenen</a:t>
            </a:r>
            <a:r>
              <a:rPr lang="en-US" sz="1800" dirty="0"/>
              <a:t> – </a:t>
            </a:r>
            <a:r>
              <a:rPr lang="en-US" sz="1800" u="sng" dirty="0"/>
              <a:t>Mutation Testing: Better Code by Making Bugs</a:t>
            </a:r>
          </a:p>
          <a:p>
            <a:pPr algn="l"/>
            <a:r>
              <a:rPr lang="en-US" sz="1800" dirty="0"/>
              <a:t>Martin Fowler – </a:t>
            </a:r>
            <a:r>
              <a:rPr lang="en-US" sz="1800" u="sng" dirty="0"/>
              <a:t>Refactoring</a:t>
            </a:r>
            <a:r>
              <a:rPr lang="en-US" sz="1800" dirty="0"/>
              <a:t> </a:t>
            </a:r>
          </a:p>
          <a:p>
            <a:pPr algn="l" defTabSz="457200">
              <a:lnSpc>
                <a:spcPct val="150000"/>
              </a:lnSpc>
              <a:defRPr sz="3666" b="0">
                <a:solidFill>
                  <a:srgbClr val="404040"/>
                </a:solidFill>
              </a:defRPr>
            </a:pPr>
            <a:endParaRPr lang="en-US" sz="1800" b="1" dirty="0">
              <a:solidFill>
                <a:schemeClr val="bg1"/>
              </a:solidFill>
            </a:endParaRPr>
          </a:p>
        </p:txBody>
      </p:sp>
      <p:sp>
        <p:nvSpPr>
          <p:cNvPr id="2" name="TextBox 1">
            <a:extLst>
              <a:ext uri="{FF2B5EF4-FFF2-40B4-BE49-F238E27FC236}">
                <a16:creationId xmlns:a16="http://schemas.microsoft.com/office/drawing/2014/main" id="{9705264A-84BB-4C11-811A-193A531CB8AF}"/>
              </a:ext>
            </a:extLst>
          </p:cNvPr>
          <p:cNvSpPr txBox="1"/>
          <p:nvPr/>
        </p:nvSpPr>
        <p:spPr>
          <a:xfrm>
            <a:off x="8824545" y="6147984"/>
            <a:ext cx="336745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dirty="0">
                <a:solidFill>
                  <a:schemeClr val="bg1"/>
                </a:solidFill>
              </a:rPr>
              <a:t>@</a:t>
            </a:r>
            <a:r>
              <a:rPr lang="en-US" sz="2800" dirty="0" err="1">
                <a:solidFill>
                  <a:schemeClr val="bg1"/>
                </a:solidFill>
              </a:rPr>
              <a:t>MatthewYKnowles</a:t>
            </a:r>
            <a:endParaRPr lang="en-US" sz="2800" dirty="0">
              <a:solidFill>
                <a:schemeClr val="bg1"/>
              </a:solidFill>
            </a:endParaRPr>
          </a:p>
        </p:txBody>
      </p:sp>
    </p:spTree>
    <p:extLst>
      <p:ext uri="{BB962C8B-B14F-4D97-AF65-F5344CB8AC3E}">
        <p14:creationId xmlns:p14="http://schemas.microsoft.com/office/powerpoint/2010/main" val="6115194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3">
            <a:extLst>
              <a:ext uri="{FF2B5EF4-FFF2-40B4-BE49-F238E27FC236}">
                <a16:creationId xmlns:a16="http://schemas.microsoft.com/office/drawing/2014/main" id="{E4BD243F-44E1-CE4D-B356-4879C313C77B}"/>
              </a:ext>
            </a:extLst>
          </p:cNvPr>
          <p:cNvSpPr txBox="1">
            <a:spLocks noChangeArrowheads="1"/>
          </p:cNvSpPr>
          <p:nvPr/>
        </p:nvSpPr>
        <p:spPr bwMode="auto">
          <a:xfrm>
            <a:off x="1550988" y="692150"/>
            <a:ext cx="90900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4000"/>
              <a:t>DevSpace would like to thank our sponsors</a:t>
            </a:r>
          </a:p>
        </p:txBody>
      </p:sp>
      <p:pic>
        <p:nvPicPr>
          <p:cNvPr id="2051" name="Picture 7">
            <a:extLst>
              <a:ext uri="{FF2B5EF4-FFF2-40B4-BE49-F238E27FC236}">
                <a16:creationId xmlns:a16="http://schemas.microsoft.com/office/drawing/2014/main" id="{C0334231-EDFF-D64E-9E85-A5CA97E253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2900363"/>
            <a:ext cx="274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14">
            <a:extLst>
              <a:ext uri="{FF2B5EF4-FFF2-40B4-BE49-F238E27FC236}">
                <a16:creationId xmlns:a16="http://schemas.microsoft.com/office/drawing/2014/main" id="{F06F9520-10F6-B240-98E7-E2A656DAAB8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1763" y="1611313"/>
            <a:ext cx="15335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19">
            <a:extLst>
              <a:ext uri="{FF2B5EF4-FFF2-40B4-BE49-F238E27FC236}">
                <a16:creationId xmlns:a16="http://schemas.microsoft.com/office/drawing/2014/main" id="{FE41088C-00C3-8243-9D1D-A1C02017827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8013" y="1611313"/>
            <a:ext cx="4354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26">
            <a:extLst>
              <a:ext uri="{FF2B5EF4-FFF2-40B4-BE49-F238E27FC236}">
                <a16:creationId xmlns:a16="http://schemas.microsoft.com/office/drawing/2014/main" id="{A0D2C5A6-A25B-AE4D-85D4-F51C76A2263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66088" y="2903538"/>
            <a:ext cx="13700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1">
            <a:extLst>
              <a:ext uri="{FF2B5EF4-FFF2-40B4-BE49-F238E27FC236}">
                <a16:creationId xmlns:a16="http://schemas.microsoft.com/office/drawing/2014/main" id="{C0439735-CE64-1A48-8B28-EBC7B557515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436100" y="1520825"/>
            <a:ext cx="21780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2">
            <a:extLst>
              <a:ext uri="{FF2B5EF4-FFF2-40B4-BE49-F238E27FC236}">
                <a16:creationId xmlns:a16="http://schemas.microsoft.com/office/drawing/2014/main" id="{0EB0348C-C0EC-074E-9D30-735370944D1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543300" y="4189413"/>
            <a:ext cx="25781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3">
            <a:extLst>
              <a:ext uri="{FF2B5EF4-FFF2-40B4-BE49-F238E27FC236}">
                <a16:creationId xmlns:a16="http://schemas.microsoft.com/office/drawing/2014/main" id="{18C025DA-AB43-0949-ACFC-2BBC6DCF1B54}"/>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11188" y="4354513"/>
            <a:ext cx="2178050"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4">
            <a:extLst>
              <a:ext uri="{FF2B5EF4-FFF2-40B4-BE49-F238E27FC236}">
                <a16:creationId xmlns:a16="http://schemas.microsoft.com/office/drawing/2014/main" id="{DA75D74D-7A45-9248-88DD-1CA5094AAE7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877050" y="4329113"/>
            <a:ext cx="47371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9133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634244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Craftsman at Greater Sum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www.GreaterSum.com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a:t>
            </a:r>
            <a:r>
              <a:rPr kumimoji="0" lang="en-US" sz="3200" b="0" i="0" u="none" strike="noStrike" cap="none" spc="0" normalizeH="0" baseline="0" dirty="0" err="1">
                <a:ln>
                  <a:noFill/>
                </a:ln>
                <a:solidFill>
                  <a:schemeClr val="bg1"/>
                </a:solidFill>
                <a:effectLst/>
                <a:uFillTx/>
                <a:latin typeface="+mn-lt"/>
                <a:ea typeface="+mn-ea"/>
                <a:cs typeface="+mn-cs"/>
                <a:sym typeface="Calibri"/>
              </a:rPr>
              <a:t>MatthewYKnowles</a:t>
            </a:r>
            <a:endParaRPr kumimoji="0" lang="en-US" sz="3200" b="0" i="0" u="none" strike="noStrike" cap="none" spc="0" normalizeH="0" baseline="0" dirty="0">
              <a:ln>
                <a:noFill/>
              </a:ln>
              <a:solidFill>
                <a:schemeClr val="bg1"/>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Matthew.Knowles@GreaterSum.com</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613996" y="448408"/>
            <a:ext cx="10964007"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6600" dirty="0">
                <a:solidFill>
                  <a:schemeClr val="bg1"/>
                </a:solidFill>
              </a:rPr>
              <a:t>Who Watches the Watchmen? </a:t>
            </a:r>
          </a:p>
          <a:p>
            <a:pPr marL="0" marR="0" indent="0" algn="ctr" defTabSz="914400" rtl="0" fontAlgn="auto" latinLnBrk="0" hangingPunct="0">
              <a:lnSpc>
                <a:spcPct val="100000"/>
              </a:lnSpc>
              <a:spcBef>
                <a:spcPts val="0"/>
              </a:spcBef>
              <a:spcAft>
                <a:spcPts val="0"/>
              </a:spcAft>
              <a:buClrTx/>
              <a:buSzTx/>
              <a:buFontTx/>
              <a:buNone/>
              <a:tabLst/>
            </a:pPr>
            <a:r>
              <a:rPr lang="en-US" sz="2400" dirty="0">
                <a:solidFill>
                  <a:schemeClr val="bg1"/>
                </a:solidFill>
              </a:rPr>
              <a:t>Introducing a better metric of your tests’ quality</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DF3578-C34D-4007-B09E-840389EE7F9A}"/>
              </a:ext>
            </a:extLst>
          </p:cNvPr>
          <p:cNvSpPr>
            <a:spLocks noGrp="1"/>
          </p:cNvSpPr>
          <p:nvPr>
            <p:ph type="title"/>
          </p:nvPr>
        </p:nvSpPr>
        <p:spPr/>
        <p:txBody>
          <a:bodyPr>
            <a:noAutofit/>
          </a:bodyPr>
          <a:lstStyle/>
          <a:p>
            <a:pPr algn="ctr"/>
            <a:r>
              <a:rPr lang="en-US" sz="8800" b="1" dirty="0"/>
              <a:t>Tests</a:t>
            </a:r>
          </a:p>
        </p:txBody>
      </p:sp>
    </p:spTree>
    <p:extLst>
      <p:ext uri="{BB962C8B-B14F-4D97-AF65-F5344CB8AC3E}">
        <p14:creationId xmlns:p14="http://schemas.microsoft.com/office/powerpoint/2010/main" val="103865499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602224" y="0"/>
            <a:ext cx="11029337" cy="1325563"/>
          </a:xfrm>
        </p:spPr>
        <p:txBody>
          <a:bodyPr>
            <a:noAutofit/>
          </a:bodyPr>
          <a:lstStyle/>
          <a:p>
            <a:r>
              <a:rPr lang="en-US" sz="5400" b="1" dirty="0"/>
              <a:t>Why Write Tests?</a:t>
            </a:r>
            <a:r>
              <a:rPr lang="en-US" sz="5400" b="1" dirty="0">
                <a:solidFill>
                  <a:srgbClr val="000000"/>
                </a:solidFill>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602224" y="2123767"/>
            <a:ext cx="9603659" cy="3687098"/>
          </a:xfrm>
        </p:spPr>
        <p:txBody>
          <a:bodyPr>
            <a:noAutofit/>
          </a:bodyPr>
          <a:lstStyle/>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Verify functionality</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Defend against unexpected change</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Executable documentation of the code</a:t>
            </a:r>
          </a:p>
        </p:txBody>
      </p:sp>
    </p:spTree>
    <p:extLst>
      <p:ext uri="{BB962C8B-B14F-4D97-AF65-F5344CB8AC3E}">
        <p14:creationId xmlns:p14="http://schemas.microsoft.com/office/powerpoint/2010/main" val="2029190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EFE0FD-B772-4529-A06A-7677E207F0E8}"/>
              </a:ext>
            </a:extLst>
          </p:cNvPr>
          <p:cNvSpPr>
            <a:spLocks noGrp="1"/>
          </p:cNvSpPr>
          <p:nvPr>
            <p:ph type="title"/>
          </p:nvPr>
        </p:nvSpPr>
        <p:spPr/>
        <p:txBody>
          <a:bodyPr>
            <a:normAutofit fontScale="90000"/>
          </a:bodyPr>
          <a:lstStyle/>
          <a:p>
            <a:pPr algn="ctr"/>
            <a:r>
              <a:rPr lang="en-US" b="1" dirty="0"/>
              <a:t>How frequently do you deploy to your customers?</a:t>
            </a:r>
            <a:endParaRPr lang="en-US" dirty="0"/>
          </a:p>
        </p:txBody>
      </p:sp>
    </p:spTree>
    <p:extLst>
      <p:ext uri="{BB962C8B-B14F-4D97-AF65-F5344CB8AC3E}">
        <p14:creationId xmlns:p14="http://schemas.microsoft.com/office/powerpoint/2010/main" val="421207489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8587-9472-BD49-AC88-CD7CB3E7F758}"/>
              </a:ext>
            </a:extLst>
          </p:cNvPr>
          <p:cNvSpPr>
            <a:spLocks noGrp="1"/>
          </p:cNvSpPr>
          <p:nvPr>
            <p:ph type="title"/>
          </p:nvPr>
        </p:nvSpPr>
        <p:spPr/>
        <p:txBody>
          <a:bodyPr>
            <a:normAutofit fontScale="90000"/>
          </a:bodyPr>
          <a:lstStyle/>
          <a:p>
            <a:pPr algn="ctr"/>
            <a:r>
              <a:rPr lang="en-US" b="1" dirty="0"/>
              <a:t>What would make you comfortable with Continuous Deployment?</a:t>
            </a:r>
          </a:p>
        </p:txBody>
      </p:sp>
    </p:spTree>
    <p:extLst>
      <p:ext uri="{BB962C8B-B14F-4D97-AF65-F5344CB8AC3E}">
        <p14:creationId xmlns:p14="http://schemas.microsoft.com/office/powerpoint/2010/main" val="37718310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84D3-D813-2443-BAB7-7EF03A324020}"/>
              </a:ext>
            </a:extLst>
          </p:cNvPr>
          <p:cNvSpPr>
            <a:spLocks noGrp="1"/>
          </p:cNvSpPr>
          <p:nvPr>
            <p:ph type="title"/>
          </p:nvPr>
        </p:nvSpPr>
        <p:spPr/>
        <p:txBody>
          <a:bodyPr/>
          <a:lstStyle/>
          <a:p>
            <a:pPr algn="ctr"/>
            <a:r>
              <a:rPr lang="en-US" b="1" dirty="0"/>
              <a:t>Test Automation</a:t>
            </a:r>
          </a:p>
        </p:txBody>
      </p:sp>
    </p:spTree>
    <p:extLst>
      <p:ext uri="{BB962C8B-B14F-4D97-AF65-F5344CB8AC3E}">
        <p14:creationId xmlns:p14="http://schemas.microsoft.com/office/powerpoint/2010/main" val="121441197"/>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956</TotalTime>
  <Words>908</Words>
  <Application>Microsoft Office PowerPoint</Application>
  <PresentationFormat>Widescreen</PresentationFormat>
  <Paragraphs>69</Paragraphs>
  <Slides>22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Avenir LT Std 35 Light</vt:lpstr>
      <vt:lpstr>Avenir LT Std 55 Roman</vt:lpstr>
      <vt:lpstr>Avenir Roman</vt:lpstr>
      <vt:lpstr>Calibri</vt:lpstr>
      <vt:lpstr>Helvetica Neue</vt:lpstr>
      <vt:lpstr>Times</vt:lpstr>
      <vt:lpstr>GreaterSum</vt:lpstr>
      <vt:lpstr>PowerPoint Presentation</vt:lpstr>
      <vt:lpstr>PowerPoint Presentation</vt:lpstr>
      <vt:lpstr>PowerPoint Presentation</vt:lpstr>
      <vt:lpstr>PowerPoint Presentation</vt:lpstr>
      <vt:lpstr>Tests</vt:lpstr>
      <vt:lpstr>Why Write Tests? </vt:lpstr>
      <vt:lpstr>How frequently do you deploy to your customers?</vt:lpstr>
      <vt:lpstr>What would make you comfortable with Continuous Deployment?</vt:lpstr>
      <vt:lpstr>Test Automation</vt:lpstr>
      <vt:lpstr>Test Quality </vt:lpstr>
      <vt:lpstr>PowerPoint Presentation</vt:lpstr>
      <vt:lpstr>How is code coverage calculated?</vt:lpstr>
      <vt:lpstr>What does this tell you about the quality of your tests? </vt:lpstr>
      <vt:lpstr>Does high coverage give you confidence to change your code and deploy it to a customer?</vt:lpstr>
      <vt:lpstr>Add functionality to legacy code</vt:lpstr>
      <vt:lpstr>How would you mutate this code? </vt:lpstr>
      <vt:lpstr>Installing and Running StrykerJS</vt:lpstr>
      <vt:lpstr>Mutation Testing - sounds awesome, why have I never heard of it?</vt:lpstr>
      <vt:lpstr>When to run Mutation Testing</vt:lpstr>
      <vt:lpstr>PowerPoint Presentation</vt:lpstr>
      <vt:lpstr>Mutation Testing Frameworks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36</cp:revision>
  <dcterms:created xsi:type="dcterms:W3CDTF">2018-05-09T18:26:04Z</dcterms:created>
  <dcterms:modified xsi:type="dcterms:W3CDTF">2018-10-12T16:02:08Z</dcterms:modified>
</cp:coreProperties>
</file>