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82" r:id="rId4"/>
    <p:sldId id="276" r:id="rId5"/>
    <p:sldId id="258" r:id="rId6"/>
    <p:sldId id="262" r:id="rId7"/>
    <p:sldId id="264" r:id="rId8"/>
    <p:sldId id="265" r:id="rId9"/>
    <p:sldId id="266" r:id="rId10"/>
    <p:sldId id="267" r:id="rId11"/>
    <p:sldId id="269" r:id="rId12"/>
    <p:sldId id="270" r:id="rId13"/>
    <p:sldId id="271" r:id="rId14"/>
    <p:sldId id="272" r:id="rId15"/>
    <p:sldId id="274" r:id="rId16"/>
    <p:sldId id="275" r:id="rId17"/>
    <p:sldId id="277" r:id="rId18"/>
    <p:sldId id="278" r:id="rId19"/>
    <p:sldId id="279" r:id="rId20"/>
    <p:sldId id="281" r:id="rId21"/>
    <p:sldId id="280" r:id="rId2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54" autoAdjust="0"/>
    <p:restoredTop sz="83333" autoAdjust="0"/>
  </p:normalViewPr>
  <p:slideViewPr>
    <p:cSldViewPr snapToGrid="0" showGuides="1">
      <p:cViewPr varScale="1">
        <p:scale>
          <a:sx n="92" d="100"/>
          <a:sy n="92" d="100"/>
        </p:scale>
        <p:origin x="864" y="184"/>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313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C7C4CE-0BA7-46C7-910C-86236A29B096}" type="datetimeFigureOut">
              <a:rPr lang="en-US" smtClean="0"/>
              <a:t>10/12/18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C7275-F3C5-4EE7-8C54-771BE2CF8BB4}" type="slidenum">
              <a:rPr lang="en-US" smtClean="0"/>
              <a:t>‹#›</a:t>
            </a:fld>
            <a:endParaRPr lang="en-US"/>
          </a:p>
        </p:txBody>
      </p:sp>
    </p:spTree>
    <p:extLst>
      <p:ext uri="{BB962C8B-B14F-4D97-AF65-F5344CB8AC3E}">
        <p14:creationId xmlns:p14="http://schemas.microsoft.com/office/powerpoint/2010/main" val="3341752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get into the details of mutation testing I would like to zoom out so we can understand where it fits in an agile software development process.  We are going to start with tests why do you write them?</a:t>
            </a:r>
          </a:p>
        </p:txBody>
      </p:sp>
      <p:sp>
        <p:nvSpPr>
          <p:cNvPr id="4" name="Slide Number Placeholder 3"/>
          <p:cNvSpPr>
            <a:spLocks noGrp="1"/>
          </p:cNvSpPr>
          <p:nvPr>
            <p:ph type="sldNum" sz="quarter" idx="10"/>
          </p:nvPr>
        </p:nvSpPr>
        <p:spPr/>
        <p:txBody>
          <a:bodyPr/>
          <a:lstStyle/>
          <a:p>
            <a:fld id="{D06C7275-F3C5-4EE7-8C54-771BE2CF8BB4}" type="slidenum">
              <a:rPr lang="en-US" smtClean="0"/>
              <a:t>5</a:t>
            </a:fld>
            <a:endParaRPr lang="en-US"/>
          </a:p>
        </p:txBody>
      </p:sp>
    </p:spTree>
    <p:extLst>
      <p:ext uri="{BB962C8B-B14F-4D97-AF65-F5344CB8AC3E}">
        <p14:creationId xmlns:p14="http://schemas.microsoft.com/office/powerpoint/2010/main" val="1683570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generally the reasons I hear for writing tests.  Today we are going to focus on tests that defend against unexpected change.</a:t>
            </a:r>
          </a:p>
        </p:txBody>
      </p:sp>
      <p:sp>
        <p:nvSpPr>
          <p:cNvPr id="4" name="Slide Number Placeholder 3"/>
          <p:cNvSpPr>
            <a:spLocks noGrp="1"/>
          </p:cNvSpPr>
          <p:nvPr>
            <p:ph type="sldNum" sz="quarter" idx="10"/>
          </p:nvPr>
        </p:nvSpPr>
        <p:spPr/>
        <p:txBody>
          <a:bodyPr/>
          <a:lstStyle/>
          <a:p>
            <a:fld id="{D06C7275-F3C5-4EE7-8C54-771BE2CF8BB4}" type="slidenum">
              <a:rPr lang="en-US" smtClean="0"/>
              <a:t>6</a:t>
            </a:fld>
            <a:endParaRPr lang="en-US"/>
          </a:p>
        </p:txBody>
      </p:sp>
    </p:spTree>
    <p:extLst>
      <p:ext uri="{BB962C8B-B14F-4D97-AF65-F5344CB8AC3E}">
        <p14:creationId xmlns:p14="http://schemas.microsoft.com/office/powerpoint/2010/main" val="3924012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often does your company deploy your code to your customers?  Raise your hand if it is more often than every month.  How about every week?  Every day? Every commit? Which is essentially Continuous Deployment.</a:t>
            </a:r>
          </a:p>
        </p:txBody>
      </p:sp>
      <p:sp>
        <p:nvSpPr>
          <p:cNvPr id="4" name="Slide Number Placeholder 3"/>
          <p:cNvSpPr>
            <a:spLocks noGrp="1"/>
          </p:cNvSpPr>
          <p:nvPr>
            <p:ph type="sldNum" sz="quarter" idx="10"/>
          </p:nvPr>
        </p:nvSpPr>
        <p:spPr/>
        <p:txBody>
          <a:bodyPr/>
          <a:lstStyle/>
          <a:p>
            <a:fld id="{D06C7275-F3C5-4EE7-8C54-771BE2CF8BB4}" type="slidenum">
              <a:rPr lang="en-US" smtClean="0"/>
              <a:t>7</a:t>
            </a:fld>
            <a:endParaRPr lang="en-US"/>
          </a:p>
        </p:txBody>
      </p:sp>
    </p:spTree>
    <p:extLst>
      <p:ext uri="{BB962C8B-B14F-4D97-AF65-F5344CB8AC3E}">
        <p14:creationId xmlns:p14="http://schemas.microsoft.com/office/powerpoint/2010/main" val="1758324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 everyone is on the same page with terms, continuous deployment is deploying every commit to your customers.  Normally its to a small percentage of customers at first.  Companies that famously do this are Amazon and Netflix.  Continuous deployment might seem extreme for your company but it’s a worthy goal to aim for.  What tools would you need to do continuous deployment at your company?  There are a lot of things you need to do before a company can implement continuous deployment, source control, build server, infrastructure as code, and test automation.  Today I am going to just focus on test automation and its benefits.</a:t>
            </a:r>
          </a:p>
        </p:txBody>
      </p:sp>
      <p:sp>
        <p:nvSpPr>
          <p:cNvPr id="4" name="Slide Number Placeholder 3"/>
          <p:cNvSpPr>
            <a:spLocks noGrp="1"/>
          </p:cNvSpPr>
          <p:nvPr>
            <p:ph type="sldNum" sz="quarter" idx="10"/>
          </p:nvPr>
        </p:nvSpPr>
        <p:spPr/>
        <p:txBody>
          <a:bodyPr/>
          <a:lstStyle/>
          <a:p>
            <a:fld id="{D06C7275-F3C5-4EE7-8C54-771BE2CF8BB4}" type="slidenum">
              <a:rPr lang="en-US" smtClean="0"/>
              <a:t>8</a:t>
            </a:fld>
            <a:endParaRPr lang="en-US"/>
          </a:p>
        </p:txBody>
      </p:sp>
    </p:spTree>
    <p:extLst>
      <p:ext uri="{BB962C8B-B14F-4D97-AF65-F5344CB8AC3E}">
        <p14:creationId xmlns:p14="http://schemas.microsoft.com/office/powerpoint/2010/main" val="1817688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brings us back to tests or more specifically automatically sending our code through a rigorous set of automated tests so we can rely less and less on manual testing and be more confident deploying the code to the customer, as long as it passes all of the tests.  As we rely less and less on manual testing this really calls into question the quality of our tests.</a:t>
            </a:r>
          </a:p>
        </p:txBody>
      </p:sp>
      <p:sp>
        <p:nvSpPr>
          <p:cNvPr id="4" name="Slide Number Placeholder 3"/>
          <p:cNvSpPr>
            <a:spLocks noGrp="1"/>
          </p:cNvSpPr>
          <p:nvPr>
            <p:ph type="sldNum" sz="quarter" idx="10"/>
          </p:nvPr>
        </p:nvSpPr>
        <p:spPr/>
        <p:txBody>
          <a:bodyPr/>
          <a:lstStyle/>
          <a:p>
            <a:fld id="{D06C7275-F3C5-4EE7-8C54-771BE2CF8BB4}" type="slidenum">
              <a:rPr lang="en-US" smtClean="0"/>
              <a:t>9</a:t>
            </a:fld>
            <a:endParaRPr lang="en-US"/>
          </a:p>
        </p:txBody>
      </p:sp>
    </p:spTree>
    <p:extLst>
      <p:ext uri="{BB962C8B-B14F-4D97-AF65-F5344CB8AC3E}">
        <p14:creationId xmlns:p14="http://schemas.microsoft.com/office/powerpoint/2010/main" val="1353213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know how good your tests are?  How confident are you that mistakes in the code will get captured by your tests?  Do you currently have a way to measure your test quality?  What do you use?  A lot of companies would say code coverage is their metric of test quality.</a:t>
            </a:r>
          </a:p>
        </p:txBody>
      </p:sp>
      <p:sp>
        <p:nvSpPr>
          <p:cNvPr id="4" name="Slide Number Placeholder 3"/>
          <p:cNvSpPr>
            <a:spLocks noGrp="1"/>
          </p:cNvSpPr>
          <p:nvPr>
            <p:ph type="sldNum" sz="quarter" idx="10"/>
          </p:nvPr>
        </p:nvSpPr>
        <p:spPr/>
        <p:txBody>
          <a:bodyPr/>
          <a:lstStyle/>
          <a:p>
            <a:fld id="{D06C7275-F3C5-4EE7-8C54-771BE2CF8BB4}" type="slidenum">
              <a:rPr lang="en-US" smtClean="0"/>
              <a:t>10</a:t>
            </a:fld>
            <a:endParaRPr lang="en-US"/>
          </a:p>
        </p:txBody>
      </p:sp>
    </p:spTree>
    <p:extLst>
      <p:ext uri="{BB962C8B-B14F-4D97-AF65-F5344CB8AC3E}">
        <p14:creationId xmlns:p14="http://schemas.microsoft.com/office/powerpoint/2010/main" val="238218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anyone know how code coverage is calculated?  What does it mean to have 100% code coverage?</a:t>
            </a:r>
          </a:p>
        </p:txBody>
      </p:sp>
      <p:sp>
        <p:nvSpPr>
          <p:cNvPr id="4" name="Slide Number Placeholder 3"/>
          <p:cNvSpPr>
            <a:spLocks noGrp="1"/>
          </p:cNvSpPr>
          <p:nvPr>
            <p:ph type="sldNum" sz="quarter" idx="10"/>
          </p:nvPr>
        </p:nvSpPr>
        <p:spPr/>
        <p:txBody>
          <a:bodyPr/>
          <a:lstStyle/>
          <a:p>
            <a:fld id="{D06C7275-F3C5-4EE7-8C54-771BE2CF8BB4}" type="slidenum">
              <a:rPr lang="en-US" smtClean="0"/>
              <a:t>12</a:t>
            </a:fld>
            <a:endParaRPr lang="en-US"/>
          </a:p>
        </p:txBody>
      </p:sp>
    </p:spTree>
    <p:extLst>
      <p:ext uri="{BB962C8B-B14F-4D97-AF65-F5344CB8AC3E}">
        <p14:creationId xmlns:p14="http://schemas.microsoft.com/office/powerpoint/2010/main" val="2764014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get into some of the shortcomings of code coverage with a coding demo in a second but I want start off with something that code coverage does really well.  The way that I use code coverage at my company is not to know what code already has high quality tests but instead as an indicator of what code is not tested.  If I have code that is 80% covered then I know for sure that 20% of the code does not tests verifying the logic.</a:t>
            </a:r>
          </a:p>
        </p:txBody>
      </p:sp>
      <p:sp>
        <p:nvSpPr>
          <p:cNvPr id="4" name="Slide Number Placeholder 3"/>
          <p:cNvSpPr>
            <a:spLocks noGrp="1"/>
          </p:cNvSpPr>
          <p:nvPr>
            <p:ph type="sldNum" sz="quarter" idx="10"/>
          </p:nvPr>
        </p:nvSpPr>
        <p:spPr/>
        <p:txBody>
          <a:bodyPr/>
          <a:lstStyle/>
          <a:p>
            <a:fld id="{D06C7275-F3C5-4EE7-8C54-771BE2CF8BB4}" type="slidenum">
              <a:rPr lang="en-US" smtClean="0"/>
              <a:t>13</a:t>
            </a:fld>
            <a:endParaRPr lang="en-US"/>
          </a:p>
        </p:txBody>
      </p:sp>
    </p:spTree>
    <p:extLst>
      <p:ext uri="{BB962C8B-B14F-4D97-AF65-F5344CB8AC3E}">
        <p14:creationId xmlns:p14="http://schemas.microsoft.com/office/powerpoint/2010/main" val="782821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having high coverage itself give you confidence to deploy to your customer?</a:t>
            </a:r>
          </a:p>
        </p:txBody>
      </p:sp>
      <p:sp>
        <p:nvSpPr>
          <p:cNvPr id="4" name="Slide Number Placeholder 3"/>
          <p:cNvSpPr>
            <a:spLocks noGrp="1"/>
          </p:cNvSpPr>
          <p:nvPr>
            <p:ph type="sldNum" sz="quarter" idx="10"/>
          </p:nvPr>
        </p:nvSpPr>
        <p:spPr/>
        <p:txBody>
          <a:bodyPr/>
          <a:lstStyle/>
          <a:p>
            <a:fld id="{D06C7275-F3C5-4EE7-8C54-771BE2CF8BB4}" type="slidenum">
              <a:rPr lang="en-US" smtClean="0"/>
              <a:t>14</a:t>
            </a:fld>
            <a:endParaRPr lang="en-US"/>
          </a:p>
        </p:txBody>
      </p:sp>
    </p:spTree>
    <p:extLst>
      <p:ext uri="{BB962C8B-B14F-4D97-AF65-F5344CB8AC3E}">
        <p14:creationId xmlns:p14="http://schemas.microsoft.com/office/powerpoint/2010/main" val="4039973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bg>
      <p:bgPr>
        <a:solidFill>
          <a:srgbClr val="91C9CF"/>
        </a:solidFill>
        <a:effectLst/>
      </p:bgPr>
    </p:bg>
    <p:spTree>
      <p:nvGrpSpPr>
        <p:cNvPr id="1" name=""/>
        <p:cNvGrpSpPr/>
        <p:nvPr/>
      </p:nvGrpSpPr>
      <p:grpSpPr>
        <a:xfrm>
          <a:off x="0" y="0"/>
          <a:ext cx="0" cy="0"/>
          <a:chOff x="0" y="0"/>
          <a:chExt cx="0" cy="0"/>
        </a:xfrm>
      </p:grpSpPr>
      <p:sp>
        <p:nvSpPr>
          <p:cNvPr id="82" name="Shape 82"/>
          <p:cNvSpPr>
            <a:spLocks noGrp="1"/>
          </p:cNvSpPr>
          <p:nvPr>
            <p:ph type="title"/>
          </p:nvPr>
        </p:nvSpPr>
        <p:spPr>
          <a:xfrm>
            <a:off x="1524000" y="1122362"/>
            <a:ext cx="9144000" cy="2387601"/>
          </a:xfrm>
          <a:prstGeom prst="rect">
            <a:avLst/>
          </a:prstGeom>
        </p:spPr>
        <p:txBody>
          <a:bodyPr anchor="b"/>
          <a:lstStyle>
            <a:lvl1pPr algn="ctr">
              <a:defRPr sz="6000">
                <a:solidFill>
                  <a:srgbClr val="FFFFFF"/>
                </a:solidFill>
                <a:latin typeface="Avenir LT Std 35 Light" panose="020B0402020203020204" pitchFamily="34" charset="0"/>
              </a:defRPr>
            </a:lvl1pPr>
          </a:lstStyle>
          <a:p>
            <a:r>
              <a:rPr lang="en-US"/>
              <a:t>Click to edit Master title style</a:t>
            </a:r>
            <a:endParaRPr dirty="0"/>
          </a:p>
        </p:txBody>
      </p:sp>
      <p:sp>
        <p:nvSpPr>
          <p:cNvPr id="83" name="Shape 83"/>
          <p:cNvSpPr>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solidFill>
                  <a:srgbClr val="FFFFFF"/>
                </a:solidFill>
                <a:latin typeface="Avenir LT Std 35 Light" panose="020B0402020203020204" pitchFamily="34" charset="0"/>
              </a:defRPr>
            </a:lvl1pPr>
            <a:lvl2pPr marL="0" indent="457200" algn="ctr">
              <a:buSzTx/>
              <a:buFontTx/>
              <a:buNone/>
              <a:defRPr sz="2400">
                <a:solidFill>
                  <a:srgbClr val="FFFFFF"/>
                </a:solidFill>
                <a:latin typeface="Avenir LT Std 35 Light" panose="020B0402020203020204" pitchFamily="34" charset="0"/>
              </a:defRPr>
            </a:lvl2pPr>
            <a:lvl3pPr marL="0" indent="914400" algn="ctr">
              <a:buSzTx/>
              <a:buFontTx/>
              <a:buNone/>
              <a:defRPr sz="2400">
                <a:solidFill>
                  <a:srgbClr val="FFFFFF"/>
                </a:solidFill>
                <a:latin typeface="Avenir LT Std 35 Light" panose="020B0402020203020204" pitchFamily="34" charset="0"/>
              </a:defRPr>
            </a:lvl3pPr>
            <a:lvl4pPr marL="0" indent="1371600" algn="ctr">
              <a:buSzTx/>
              <a:buFontTx/>
              <a:buNone/>
              <a:defRPr sz="2400">
                <a:solidFill>
                  <a:srgbClr val="FFFFFF"/>
                </a:solidFill>
                <a:latin typeface="Avenir LT Std 35 Light" panose="020B0402020203020204" pitchFamily="34" charset="0"/>
              </a:defRPr>
            </a:lvl4pPr>
            <a:lvl5pPr marL="0" indent="1828800" algn="ctr">
              <a:buSzTx/>
              <a:buFontTx/>
              <a:buNone/>
              <a:defRPr sz="2400">
                <a:solidFill>
                  <a:srgbClr val="FFFFFF"/>
                </a:solidFill>
                <a:latin typeface="Avenir LT Std 35 Light" panose="020B04020202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4" name="Shape 8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 Header">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8" name="Shape 58"/>
          <p:cNvSpPr>
            <a:spLocks noGrp="1"/>
          </p:cNvSpPr>
          <p:nvPr>
            <p:ph type="title"/>
          </p:nvPr>
        </p:nvSpPr>
        <p:spPr>
          <a:xfrm>
            <a:off x="838199" y="2868995"/>
            <a:ext cx="10515601" cy="1325563"/>
          </a:xfrm>
          <a:prstGeom prst="rect">
            <a:avLst/>
          </a:prstGeom>
        </p:spPr>
        <p:txBody>
          <a:bodyPr/>
          <a:lstStyle>
            <a:lvl1pPr>
              <a:lnSpc>
                <a:spcPct val="100000"/>
              </a:lnSpc>
              <a:defRPr>
                <a:latin typeface="Avenir LT Std 35 Light" panose="020B0402020203020204" pitchFamily="34" charset="0"/>
              </a:defRPr>
            </a:lvl1pPr>
          </a:lstStyle>
          <a:p>
            <a:r>
              <a:rPr lang="en-US"/>
              <a:t>Click to edit Master title style</a:t>
            </a:r>
            <a:endParaRPr dirty="0"/>
          </a:p>
        </p:txBody>
      </p:sp>
      <p:sp>
        <p:nvSpPr>
          <p:cNvPr id="59" name="Shape 59"/>
          <p:cNvSpPr>
            <a:spLocks noGrp="1"/>
          </p:cNvSpPr>
          <p:nvPr>
            <p:ph type="body" sz="quarter" idx="1" hasCustomPrompt="1"/>
          </p:nvPr>
        </p:nvSpPr>
        <p:spPr>
          <a:xfrm>
            <a:off x="839787" y="3965660"/>
            <a:ext cx="5157789" cy="533316"/>
          </a:xfrm>
          <a:prstGeom prst="rect">
            <a:avLst/>
          </a:prstGeom>
        </p:spPr>
        <p:txBody>
          <a:bodyPr anchor="b"/>
          <a:lstStyle>
            <a:lvl1pPr marL="0" indent="0">
              <a:buSzTx/>
              <a:buFontTx/>
              <a:buNone/>
              <a:defRPr sz="2400" b="1">
                <a:latin typeface="Avenir LT Std 35 Light" panose="020B0402020203020204" pitchFamily="34" charset="0"/>
              </a:defRPr>
            </a:lvl1pPr>
            <a:lvl2pPr marL="0" indent="457200">
              <a:buSzTx/>
              <a:buFontTx/>
              <a:buNone/>
              <a:defRPr sz="2400" b="1">
                <a:latin typeface="Avenir LT Std 35 Light" panose="020B0402020203020204" pitchFamily="34" charset="0"/>
              </a:defRPr>
            </a:lvl2pPr>
            <a:lvl3pPr marL="0" indent="914400">
              <a:buSzTx/>
              <a:buFontTx/>
              <a:buNone/>
              <a:defRPr sz="2400" b="1">
                <a:latin typeface="Avenir LT Std 35 Light" panose="020B0402020203020204" pitchFamily="34" charset="0"/>
              </a:defRPr>
            </a:lvl3pPr>
            <a:lvl4pPr marL="0" indent="1371600">
              <a:buSzTx/>
              <a:buFontTx/>
              <a:buNone/>
              <a:defRPr sz="2400" b="1">
                <a:latin typeface="Avenir LT Std 35 Light" panose="020B0402020203020204" pitchFamily="34" charset="0"/>
              </a:defRPr>
            </a:lvl4pPr>
            <a:lvl5pPr marL="0" indent="1828800">
              <a:buSzTx/>
              <a:buFontTx/>
              <a:buNone/>
              <a:defRPr sz="2400" b="1">
                <a:latin typeface="Avenir LT Std 35 Light" panose="020B0402020203020204" pitchFamily="34" charset="0"/>
              </a:defRPr>
            </a:lvl5pPr>
          </a:lstStyle>
          <a:p>
            <a:pPr lvl="0"/>
            <a:r>
              <a:rPr lang="en-US" dirty="0"/>
              <a:t>Edit text</a:t>
            </a:r>
            <a:endParaRPr dirty="0"/>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reserve="1">
  <p:cSld name="Section Header blank">
    <p:spTree>
      <p:nvGrpSpPr>
        <p:cNvPr id="1" name=""/>
        <p:cNvGrpSpPr/>
        <p:nvPr/>
      </p:nvGrpSpPr>
      <p:grpSpPr>
        <a:xfrm>
          <a:off x="0" y="0"/>
          <a:ext cx="0" cy="0"/>
          <a:chOff x="0" y="0"/>
          <a:chExt cx="0" cy="0"/>
        </a:xfrm>
      </p:grpSpPr>
      <p:sp>
        <p:nvSpPr>
          <p:cNvPr id="58" name="Shape 58"/>
          <p:cNvSpPr>
            <a:spLocks noGrp="1"/>
          </p:cNvSpPr>
          <p:nvPr>
            <p:ph type="title"/>
          </p:nvPr>
        </p:nvSpPr>
        <p:spPr>
          <a:xfrm>
            <a:off x="838199" y="2868995"/>
            <a:ext cx="10515601" cy="1325563"/>
          </a:xfrm>
          <a:prstGeom prst="rect">
            <a:avLst/>
          </a:prstGeom>
        </p:spPr>
        <p:txBody>
          <a:bodyPr/>
          <a:lstStyle>
            <a:lvl1pPr>
              <a:lnSpc>
                <a:spcPct val="100000"/>
              </a:lnSpc>
              <a:defRPr>
                <a:latin typeface="Avenir LT Std 35 Light" panose="020B0402020203020204" pitchFamily="34" charset="0"/>
              </a:defRPr>
            </a:lvl1pPr>
          </a:lstStyle>
          <a:p>
            <a:r>
              <a:rPr lang="en-US"/>
              <a:t>Click to edit Master title style</a:t>
            </a:r>
            <a:endParaRPr dirty="0"/>
          </a:p>
        </p:txBody>
      </p:sp>
      <p:sp>
        <p:nvSpPr>
          <p:cNvPr id="59" name="Shape 59"/>
          <p:cNvSpPr>
            <a:spLocks noGrp="1"/>
          </p:cNvSpPr>
          <p:nvPr>
            <p:ph type="body" sz="quarter" idx="1" hasCustomPrompt="1"/>
          </p:nvPr>
        </p:nvSpPr>
        <p:spPr>
          <a:xfrm>
            <a:off x="839787" y="3965660"/>
            <a:ext cx="5157789" cy="533316"/>
          </a:xfrm>
          <a:prstGeom prst="rect">
            <a:avLst/>
          </a:prstGeom>
        </p:spPr>
        <p:txBody>
          <a:bodyPr anchor="b"/>
          <a:lstStyle>
            <a:lvl1pPr marL="0" indent="0">
              <a:buSzTx/>
              <a:buFontTx/>
              <a:buNone/>
              <a:defRPr sz="2400" b="1">
                <a:latin typeface="Avenir LT Std 35 Light" panose="020B0402020203020204" pitchFamily="34" charset="0"/>
              </a:defRPr>
            </a:lvl1pPr>
            <a:lvl2pPr marL="0" indent="457200">
              <a:buSzTx/>
              <a:buFontTx/>
              <a:buNone/>
              <a:defRPr sz="2400" b="1">
                <a:latin typeface="Avenir LT Std 35 Light" panose="020B0402020203020204" pitchFamily="34" charset="0"/>
              </a:defRPr>
            </a:lvl2pPr>
            <a:lvl3pPr marL="0" indent="914400">
              <a:buSzTx/>
              <a:buFontTx/>
              <a:buNone/>
              <a:defRPr sz="2400" b="1">
                <a:latin typeface="Avenir LT Std 35 Light" panose="020B0402020203020204" pitchFamily="34" charset="0"/>
              </a:defRPr>
            </a:lvl3pPr>
            <a:lvl4pPr marL="0" indent="1371600">
              <a:buSzTx/>
              <a:buFontTx/>
              <a:buNone/>
              <a:defRPr sz="2400" b="1">
                <a:latin typeface="Avenir LT Std 35 Light" panose="020B0402020203020204" pitchFamily="34" charset="0"/>
              </a:defRPr>
            </a:lvl4pPr>
            <a:lvl5pPr marL="0" indent="1828800">
              <a:buSzTx/>
              <a:buFontTx/>
              <a:buNone/>
              <a:defRPr sz="2400" b="1">
                <a:latin typeface="Avenir LT Std 35 Light" panose="020B0402020203020204" pitchFamily="34" charset="0"/>
              </a:defRPr>
            </a:lvl5pPr>
          </a:lstStyle>
          <a:p>
            <a:pPr lvl="0"/>
            <a:r>
              <a:rPr lang="en-US" dirty="0"/>
              <a:t>Edit text</a:t>
            </a:r>
            <a:endParaRPr dirty="0"/>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1709657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9" name="Shape 29"/>
          <p:cNvSpPr>
            <a:spLocks noGrp="1"/>
          </p:cNvSpPr>
          <p:nvPr>
            <p:ph type="title"/>
          </p:nvPr>
        </p:nvSpPr>
        <p:spPr>
          <a:xfrm>
            <a:off x="838200" y="549987"/>
            <a:ext cx="10515600" cy="1325563"/>
          </a:xfrm>
          <a:prstGeom prst="rect">
            <a:avLst/>
          </a:prstGeom>
        </p:spPr>
        <p:txBody>
          <a:bodyPr/>
          <a:lstStyle>
            <a:lvl1pPr>
              <a:defRPr>
                <a:latin typeface="Avenir LT Std 35 Light" panose="020B0402020203020204" pitchFamily="34" charset="0"/>
              </a:defRPr>
            </a:lvl1pPr>
          </a:lstStyle>
          <a:p>
            <a:r>
              <a:rPr lang="en-US"/>
              <a:t>Click to edit Master title style</a:t>
            </a:r>
            <a:endParaRPr dirty="0"/>
          </a:p>
        </p:txBody>
      </p:sp>
      <p:sp>
        <p:nvSpPr>
          <p:cNvPr id="30" name="Shape 30"/>
          <p:cNvSpPr>
            <a:spLocks noGrp="1"/>
          </p:cNvSpPr>
          <p:nvPr>
            <p:ph type="body" idx="1"/>
          </p:nvPr>
        </p:nvSpPr>
        <p:spPr>
          <a:xfrm>
            <a:off x="838200" y="1895873"/>
            <a:ext cx="10515600" cy="4351338"/>
          </a:xfrm>
          <a:prstGeom prst="rect">
            <a:avLst/>
          </a:prstGeom>
        </p:spPr>
        <p:txBody>
          <a:bodyPr/>
          <a:lstStyle>
            <a:lvl1pPr>
              <a:lnSpc>
                <a:spcPct val="100000"/>
              </a:lnSpc>
              <a:spcBef>
                <a:spcPts val="600"/>
              </a:spcBef>
              <a:defRPr>
                <a:latin typeface="Avenir LT Std 35 Light" panose="020B0402020203020204" pitchFamily="34" charset="0"/>
              </a:defRPr>
            </a:lvl1pPr>
            <a:lvl2pPr>
              <a:lnSpc>
                <a:spcPct val="100000"/>
              </a:lnSpc>
              <a:spcBef>
                <a:spcPts val="600"/>
              </a:spcBef>
              <a:defRPr>
                <a:latin typeface="Avenir LT Std 35 Light" panose="020B0402020203020204" pitchFamily="34" charset="0"/>
              </a:defRPr>
            </a:lvl2pPr>
            <a:lvl3pPr>
              <a:lnSpc>
                <a:spcPct val="100000"/>
              </a:lnSpc>
              <a:spcBef>
                <a:spcPts val="600"/>
              </a:spcBef>
              <a:defRPr>
                <a:latin typeface="Avenir LT Std 35 Light" panose="020B0402020203020204" pitchFamily="34" charset="0"/>
              </a:defRPr>
            </a:lvl3pPr>
            <a:lvl4pPr>
              <a:lnSpc>
                <a:spcPct val="100000"/>
              </a:lnSpc>
              <a:spcBef>
                <a:spcPts val="600"/>
              </a:spcBef>
              <a:defRPr>
                <a:latin typeface="Avenir LT Std 35 Light" panose="020B0402020203020204" pitchFamily="34" charset="0"/>
              </a:defRPr>
            </a:lvl4pPr>
            <a:lvl5pPr>
              <a:lnSpc>
                <a:spcPct val="100000"/>
              </a:lnSpc>
              <a:spcBef>
                <a:spcPts val="600"/>
              </a:spcBef>
              <a:defRPr>
                <a:latin typeface="Avenir LT Std 35 Light" panose="020B04020202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67" name="Shape 67"/>
          <p:cNvSpPr>
            <a:spLocks noGrp="1"/>
          </p:cNvSpPr>
          <p:nvPr>
            <p:ph type="title"/>
          </p:nvPr>
        </p:nvSpPr>
        <p:spPr>
          <a:xfrm>
            <a:off x="838200" y="365125"/>
            <a:ext cx="10515600" cy="1325563"/>
          </a:xfrm>
          <a:prstGeom prst="rect">
            <a:avLst/>
          </a:prstGeom>
        </p:spPr>
        <p:txBody>
          <a:bodyPr/>
          <a:lstStyle>
            <a:lvl1pPr>
              <a:defRPr>
                <a:latin typeface="Avenir LT Std 35 Light" panose="020B0402020203020204" pitchFamily="34" charset="0"/>
              </a:defRPr>
            </a:lvl1pPr>
          </a:lstStyle>
          <a:p>
            <a:r>
              <a:rPr lang="en-US"/>
              <a:t>Click to edit Master title style</a:t>
            </a:r>
            <a:endParaRP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452B38-B5B8-4C56-ADC3-B86414DDCBC8}" type="datetimeFigureOut">
              <a:rPr lang="en-US" smtClean="0"/>
              <a:t>10/12/18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79D00-2031-4A85-9562-4E0B9A64419F}" type="slidenum">
              <a:rPr lang="en-US" smtClean="0"/>
              <a:t>‹#›</a:t>
            </a:fld>
            <a:endParaRPr lang="en-US"/>
          </a:p>
        </p:txBody>
      </p:sp>
    </p:spTree>
    <p:extLst>
      <p:ext uri="{BB962C8B-B14F-4D97-AF65-F5344CB8AC3E}">
        <p14:creationId xmlns:p14="http://schemas.microsoft.com/office/powerpoint/2010/main" val="1404004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452B38-B5B8-4C56-ADC3-B86414DDCBC8}" type="datetimeFigureOut">
              <a:rPr lang="en-US" smtClean="0"/>
              <a:t>10/12/18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379D00-2031-4A85-9562-4E0B9A64419F}" type="slidenum">
              <a:rPr lang="en-US" smtClean="0"/>
              <a:t>‹#›</a:t>
            </a:fld>
            <a:endParaRPr lang="en-US"/>
          </a:p>
        </p:txBody>
      </p:sp>
    </p:spTree>
    <p:extLst>
      <p:ext uri="{BB962C8B-B14F-4D97-AF65-F5344CB8AC3E}">
        <p14:creationId xmlns:p14="http://schemas.microsoft.com/office/powerpoint/2010/main" val="1519739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38200" y="602922"/>
            <a:ext cx="10515600" cy="132556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Title Text</a:t>
            </a:r>
          </a:p>
        </p:txBody>
      </p:sp>
      <p:sp>
        <p:nvSpPr>
          <p:cNvPr id="3" name="Shape 3"/>
          <p:cNvSpPr>
            <a:spLocks noGrp="1"/>
          </p:cNvSpPr>
          <p:nvPr>
            <p:ph type="body" idx="1"/>
          </p:nvPr>
        </p:nvSpPr>
        <p:spPr>
          <a:xfrm>
            <a:off x="838200" y="2063422"/>
            <a:ext cx="10515600" cy="4351338"/>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hape 4"/>
          <p:cNvSpPr/>
          <p:nvPr/>
        </p:nvSpPr>
        <p:spPr>
          <a:xfrm>
            <a:off x="-12353" y="-30014"/>
            <a:ext cx="12216707" cy="296070"/>
          </a:xfrm>
          <a:prstGeom prst="rect">
            <a:avLst/>
          </a:prstGeom>
          <a:solidFill>
            <a:srgbClr val="80BEC4"/>
          </a:solidFill>
          <a:ln w="12700">
            <a:miter lim="400000"/>
          </a:ln>
        </p:spPr>
        <p:txBody>
          <a:bodyPr lIns="45719" rIns="45719" anchor="ctr"/>
          <a:lstStyle/>
          <a:p>
            <a:endParaRPr/>
          </a:p>
        </p:txBody>
      </p:sp>
      <p:pic>
        <p:nvPicPr>
          <p:cNvPr id="5" name="GS_Logo_V3_horizontal_RGB.png"/>
          <p:cNvPicPr>
            <a:picLocks noChangeAspect="1"/>
          </p:cNvPicPr>
          <p:nvPr/>
        </p:nvPicPr>
        <p:blipFill>
          <a:blip r:embed="rId9">
            <a:extLst/>
          </a:blip>
          <a:srcRect/>
          <a:stretch>
            <a:fillRect/>
          </a:stretch>
        </p:blipFill>
        <p:spPr>
          <a:xfrm>
            <a:off x="9811060" y="6126835"/>
            <a:ext cx="2049231" cy="489254"/>
          </a:xfrm>
          <a:prstGeom prst="rect">
            <a:avLst/>
          </a:prstGeom>
          <a:ln w="12700">
            <a:miter lim="400000"/>
          </a:ln>
        </p:spPr>
      </p:pic>
      <p:sp>
        <p:nvSpPr>
          <p:cNvPr id="6" name="Shape 6"/>
          <p:cNvSpPr>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7" r:id="rId1"/>
    <p:sldLayoutId id="2147483654" r:id="rId2"/>
    <p:sldLayoutId id="2147483659" r:id="rId3"/>
    <p:sldLayoutId id="2147483651" r:id="rId4"/>
    <p:sldLayoutId id="2147483655" r:id="rId5"/>
    <p:sldLayoutId id="2147483658" r:id="rId6"/>
    <p:sldLayoutId id="2147483660" r:id="rId7"/>
  </p:sldLayoutIdLst>
  <p:transition spd="med"/>
  <p:txStyles>
    <p:titleStyle>
      <a:lvl1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2pPr>
      <a:lvl3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3pPr>
      <a:lvl4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4pPr>
      <a:lvl5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5pPr>
      <a:lvl6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6pPr>
      <a:lvl7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7pPr>
      <a:lvl8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8pPr>
      <a:lvl9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9pPr>
    </p:titleStyle>
    <p:bodyStyle>
      <a:lvl1pPr marL="228600" marR="0" indent="-228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723900" marR="0" indent="-2667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2pPr>
      <a:lvl3pPr marL="1234439" marR="0" indent="-320039"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3pPr>
      <a:lvl4pPr marL="1727200" marR="0" indent="-355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4pPr>
      <a:lvl5pPr marL="2184400" marR="0" indent="-355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5pPr>
      <a:lvl6pPr marL="26416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6pPr>
      <a:lvl7pPr marL="30988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7pPr>
      <a:lvl8pPr marL="35560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8pPr>
      <a:lvl9pPr marL="40132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41F46-34CC-45DB-B6F8-9E40DC28FA6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7A54D31-FE0A-441F-B784-A7FF1E68EB44}"/>
              </a:ext>
            </a:extLst>
          </p:cNvPr>
          <p:cNvSpPr>
            <a:spLocks noGrp="1"/>
          </p:cNvSpPr>
          <p:nvPr>
            <p:ph type="body" sz="quarter" idx="1"/>
          </p:nvPr>
        </p:nvSpPr>
        <p:spPr/>
        <p:txBody>
          <a:bodyPr/>
          <a:lstStyle/>
          <a:p>
            <a:endParaRPr lang="en-US"/>
          </a:p>
        </p:txBody>
      </p:sp>
      <p:pic>
        <p:nvPicPr>
          <p:cNvPr id="4" name="Image" descr="Image">
            <a:extLst>
              <a:ext uri="{FF2B5EF4-FFF2-40B4-BE49-F238E27FC236}">
                <a16:creationId xmlns:a16="http://schemas.microsoft.com/office/drawing/2014/main" id="{576091BA-E2A0-1742-B852-E586A00ED9A3}"/>
              </a:ext>
            </a:extLst>
          </p:cNvPr>
          <p:cNvPicPr>
            <a:picLocks noChangeAspect="1"/>
          </p:cNvPicPr>
          <p:nvPr/>
        </p:nvPicPr>
        <p:blipFill>
          <a:blip r:embed="rId2">
            <a:extLst/>
          </a:blip>
          <a:stretch>
            <a:fillRect/>
          </a:stretch>
        </p:blipFill>
        <p:spPr>
          <a:xfrm>
            <a:off x="0" y="0"/>
            <a:ext cx="12192000" cy="6934199"/>
          </a:xfrm>
          <a:prstGeom prst="rect">
            <a:avLst/>
          </a:prstGeom>
          <a:ln w="12700">
            <a:miter lim="400000"/>
          </a:ln>
        </p:spPr>
      </p:pic>
    </p:spTree>
    <p:extLst>
      <p:ext uri="{BB962C8B-B14F-4D97-AF65-F5344CB8AC3E}">
        <p14:creationId xmlns:p14="http://schemas.microsoft.com/office/powerpoint/2010/main" val="119397687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2FC0C0-A339-444B-A967-E25AFE049D79}"/>
              </a:ext>
            </a:extLst>
          </p:cNvPr>
          <p:cNvSpPr>
            <a:spLocks noGrp="1"/>
          </p:cNvSpPr>
          <p:nvPr>
            <p:ph type="title"/>
          </p:nvPr>
        </p:nvSpPr>
        <p:spPr/>
        <p:txBody>
          <a:bodyPr/>
          <a:lstStyle/>
          <a:p>
            <a:pPr algn="ctr"/>
            <a:r>
              <a:rPr lang="en-US" b="1" dirty="0"/>
              <a:t>Test Quality </a:t>
            </a:r>
          </a:p>
        </p:txBody>
      </p:sp>
    </p:spTree>
    <p:extLst>
      <p:ext uri="{BB962C8B-B14F-4D97-AF65-F5344CB8AC3E}">
        <p14:creationId xmlns:p14="http://schemas.microsoft.com/office/powerpoint/2010/main" val="390756688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EF5FF-003B-5940-80C7-721BAE38D76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F3AA816-CD62-0548-BED5-78C073ADE0BB}"/>
              </a:ext>
            </a:extLst>
          </p:cNvPr>
          <p:cNvSpPr>
            <a:spLocks noGrp="1"/>
          </p:cNvSpPr>
          <p:nvPr>
            <p:ph type="body" sz="quarter" idx="1"/>
          </p:nvPr>
        </p:nvSpPr>
        <p:spPr/>
        <p:txBody>
          <a:bodyPr/>
          <a:lstStyle/>
          <a:p>
            <a:endParaRPr lang="en-US"/>
          </a:p>
        </p:txBody>
      </p:sp>
      <p:pic>
        <p:nvPicPr>
          <p:cNvPr id="4" name="Screen Shot 2018-05-09 at 9.56.12 AM.png" descr="Screen Shot 2018-05-09 at 9.56.12 AM.png">
            <a:extLst>
              <a:ext uri="{FF2B5EF4-FFF2-40B4-BE49-F238E27FC236}">
                <a16:creationId xmlns:a16="http://schemas.microsoft.com/office/drawing/2014/main" id="{8D36CC80-7C2A-2041-8F5E-2C81DA6FEA03}"/>
              </a:ext>
            </a:extLst>
          </p:cNvPr>
          <p:cNvPicPr>
            <a:picLocks noChangeAspect="1"/>
          </p:cNvPicPr>
          <p:nvPr/>
        </p:nvPicPr>
        <p:blipFill>
          <a:blip r:embed="rId2">
            <a:extLst/>
          </a:blip>
          <a:stretch>
            <a:fillRect/>
          </a:stretch>
        </p:blipFill>
        <p:spPr>
          <a:xfrm>
            <a:off x="0" y="0"/>
            <a:ext cx="12192000" cy="8726639"/>
          </a:xfrm>
          <a:prstGeom prst="rect">
            <a:avLst/>
          </a:prstGeom>
          <a:ln w="12700">
            <a:miter lim="400000"/>
          </a:ln>
        </p:spPr>
      </p:pic>
    </p:spTree>
    <p:extLst>
      <p:ext uri="{BB962C8B-B14F-4D97-AF65-F5344CB8AC3E}">
        <p14:creationId xmlns:p14="http://schemas.microsoft.com/office/powerpoint/2010/main" val="273974400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1AECAF-83D0-4A8A-A20B-32CAEBD3426B}"/>
              </a:ext>
            </a:extLst>
          </p:cNvPr>
          <p:cNvSpPr>
            <a:spLocks noGrp="1"/>
          </p:cNvSpPr>
          <p:nvPr>
            <p:ph type="title"/>
          </p:nvPr>
        </p:nvSpPr>
        <p:spPr/>
        <p:txBody>
          <a:bodyPr/>
          <a:lstStyle/>
          <a:p>
            <a:pPr algn="ctr"/>
            <a:r>
              <a:rPr lang="en-US" b="1" dirty="0"/>
              <a:t>How is code coverage calculated?</a:t>
            </a:r>
          </a:p>
        </p:txBody>
      </p:sp>
    </p:spTree>
    <p:extLst>
      <p:ext uri="{BB962C8B-B14F-4D97-AF65-F5344CB8AC3E}">
        <p14:creationId xmlns:p14="http://schemas.microsoft.com/office/powerpoint/2010/main" val="400068926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E2970-8698-6542-9608-18F3A31671D0}"/>
              </a:ext>
            </a:extLst>
          </p:cNvPr>
          <p:cNvSpPr>
            <a:spLocks noGrp="1"/>
          </p:cNvSpPr>
          <p:nvPr>
            <p:ph type="title"/>
          </p:nvPr>
        </p:nvSpPr>
        <p:spPr/>
        <p:txBody>
          <a:bodyPr>
            <a:normAutofit fontScale="90000"/>
          </a:bodyPr>
          <a:lstStyle/>
          <a:p>
            <a:pPr algn="ctr"/>
            <a:r>
              <a:rPr lang="en-US" b="1" dirty="0"/>
              <a:t>What does this tell you about the quality of your tests?</a:t>
            </a:r>
            <a:r>
              <a:rPr lang="en-US" sz="800" b="1" dirty="0">
                <a:solidFill>
                  <a:srgbClr val="000000"/>
                </a:solidFill>
              </a:rPr>
              <a:t> </a:t>
            </a:r>
            <a:endParaRPr lang="en-US" b="1" dirty="0"/>
          </a:p>
        </p:txBody>
      </p:sp>
    </p:spTree>
    <p:extLst>
      <p:ext uri="{BB962C8B-B14F-4D97-AF65-F5344CB8AC3E}">
        <p14:creationId xmlns:p14="http://schemas.microsoft.com/office/powerpoint/2010/main" val="343737676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220683-2F29-4030-A22C-E53A2107DDBF}"/>
              </a:ext>
            </a:extLst>
          </p:cNvPr>
          <p:cNvSpPr>
            <a:spLocks noGrp="1"/>
          </p:cNvSpPr>
          <p:nvPr>
            <p:ph type="title"/>
          </p:nvPr>
        </p:nvSpPr>
        <p:spPr/>
        <p:txBody>
          <a:bodyPr>
            <a:normAutofit fontScale="90000"/>
          </a:bodyPr>
          <a:lstStyle/>
          <a:p>
            <a:pPr algn="ctr"/>
            <a:r>
              <a:rPr lang="en-US" b="1" dirty="0"/>
              <a:t>Does high coverage give you confidence to change your code and deploy it to a customer?</a:t>
            </a:r>
            <a:endParaRPr lang="en-US" dirty="0"/>
          </a:p>
        </p:txBody>
      </p:sp>
    </p:spTree>
    <p:extLst>
      <p:ext uri="{BB962C8B-B14F-4D97-AF65-F5344CB8AC3E}">
        <p14:creationId xmlns:p14="http://schemas.microsoft.com/office/powerpoint/2010/main" val="21494229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294969" y="0"/>
            <a:ext cx="11385754" cy="1325563"/>
          </a:xfrm>
        </p:spPr>
        <p:txBody>
          <a:bodyPr>
            <a:noAutofit/>
          </a:bodyPr>
          <a:lstStyle/>
          <a:p>
            <a:r>
              <a:rPr lang="en-US" sz="5400" b="1" dirty="0"/>
              <a:t>Add functionality to legacy code</a:t>
            </a:r>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572727" y="1769804"/>
            <a:ext cx="7214421" cy="3834583"/>
          </a:xfrm>
        </p:spPr>
        <p:txBody>
          <a:bodyPr>
            <a:noAutofit/>
          </a:bodyPr>
          <a:lstStyle/>
          <a:p>
            <a:pPr marL="370421" indent="-370421" algn="l" defTabSz="457200">
              <a:lnSpc>
                <a:spcPct val="200000"/>
              </a:lnSpc>
              <a:spcBef>
                <a:spcPts val="200"/>
              </a:spcBef>
              <a:buClr>
                <a:schemeClr val="bg1"/>
              </a:buClr>
              <a:buSzPct val="145000"/>
              <a:buChar char="•"/>
              <a:defRPr sz="4066" b="0">
                <a:solidFill>
                  <a:srgbClr val="404040"/>
                </a:solidFill>
              </a:defRPr>
            </a:pPr>
            <a:r>
              <a:rPr lang="en-US" sz="3600" b="1" dirty="0">
                <a:solidFill>
                  <a:schemeClr val="bg1"/>
                </a:solidFill>
              </a:rPr>
              <a:t>Code Coverage</a:t>
            </a:r>
          </a:p>
          <a:p>
            <a:pPr marL="370421" indent="-370421" algn="l" defTabSz="457200">
              <a:lnSpc>
                <a:spcPct val="200000"/>
              </a:lnSpc>
              <a:spcBef>
                <a:spcPts val="200"/>
              </a:spcBef>
              <a:buClr>
                <a:schemeClr val="bg1"/>
              </a:buClr>
              <a:buSzPct val="145000"/>
              <a:buChar char="•"/>
              <a:defRPr sz="4066" b="0">
                <a:solidFill>
                  <a:srgbClr val="404040"/>
                </a:solidFill>
              </a:defRPr>
            </a:pPr>
            <a:r>
              <a:rPr lang="en-US" sz="3600" b="1" dirty="0">
                <a:solidFill>
                  <a:schemeClr val="bg1"/>
                </a:solidFill>
              </a:rPr>
              <a:t>Limitations of Code Coverage</a:t>
            </a:r>
          </a:p>
          <a:p>
            <a:pPr marL="370421" indent="-370421" algn="l" defTabSz="457200">
              <a:lnSpc>
                <a:spcPct val="200000"/>
              </a:lnSpc>
              <a:spcBef>
                <a:spcPts val="200"/>
              </a:spcBef>
              <a:buClr>
                <a:schemeClr val="bg1"/>
              </a:buClr>
              <a:buSzPct val="145000"/>
              <a:buChar char="•"/>
              <a:defRPr sz="4066" b="0">
                <a:solidFill>
                  <a:srgbClr val="404040"/>
                </a:solidFill>
              </a:defRPr>
            </a:pPr>
            <a:r>
              <a:rPr lang="en-US" sz="3600" b="1" dirty="0">
                <a:solidFill>
                  <a:schemeClr val="bg1"/>
                </a:solidFill>
              </a:rPr>
              <a:t>Mutation Testing</a:t>
            </a:r>
          </a:p>
        </p:txBody>
      </p:sp>
      <p:pic>
        <p:nvPicPr>
          <p:cNvPr id="4" name="Image" descr="Image">
            <a:extLst>
              <a:ext uri="{FF2B5EF4-FFF2-40B4-BE49-F238E27FC236}">
                <a16:creationId xmlns:a16="http://schemas.microsoft.com/office/drawing/2014/main" id="{7808EE74-46D7-2D48-B4EC-4FAA5D4267FF}"/>
              </a:ext>
            </a:extLst>
          </p:cNvPr>
          <p:cNvPicPr>
            <a:picLocks noChangeAspect="1"/>
          </p:cNvPicPr>
          <p:nvPr/>
        </p:nvPicPr>
        <p:blipFill>
          <a:blip r:embed="rId2">
            <a:extLst/>
          </a:blip>
          <a:stretch>
            <a:fillRect/>
          </a:stretch>
        </p:blipFill>
        <p:spPr>
          <a:xfrm>
            <a:off x="7993625" y="1769804"/>
            <a:ext cx="3944528" cy="5018707"/>
          </a:xfrm>
          <a:prstGeom prst="rect">
            <a:avLst/>
          </a:prstGeom>
          <a:ln w="12700">
            <a:miter lim="400000"/>
          </a:ln>
        </p:spPr>
      </p:pic>
      <p:sp>
        <p:nvSpPr>
          <p:cNvPr id="2" name="TextBox 1">
            <a:extLst>
              <a:ext uri="{FF2B5EF4-FFF2-40B4-BE49-F238E27FC236}">
                <a16:creationId xmlns:a16="http://schemas.microsoft.com/office/drawing/2014/main" id="{B6B093EA-C677-4979-A51A-83CE7CB316C1}"/>
              </a:ext>
            </a:extLst>
          </p:cNvPr>
          <p:cNvSpPr txBox="1"/>
          <p:nvPr/>
        </p:nvSpPr>
        <p:spPr>
          <a:xfrm>
            <a:off x="572727" y="6419181"/>
            <a:ext cx="683295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US" dirty="0">
                <a:solidFill>
                  <a:schemeClr val="bg1"/>
                </a:solidFill>
              </a:rPr>
              <a:t>https://github.com/MatthewYKnowles/who-watches-the-watchmen.git</a:t>
            </a:r>
            <a:endParaRPr kumimoji="0" lang="en-US" sz="1800" b="0" i="0" u="none" strike="noStrike" cap="none" spc="0" normalizeH="0" baseline="0" dirty="0">
              <a:ln>
                <a:noFill/>
              </a:ln>
              <a:solidFill>
                <a:schemeClr val="bg1"/>
              </a:solidFill>
              <a:effectLst/>
              <a:uFillTx/>
              <a:sym typeface="Calibri"/>
            </a:endParaRPr>
          </a:p>
        </p:txBody>
      </p:sp>
    </p:spTree>
    <p:extLst>
      <p:ext uri="{BB962C8B-B14F-4D97-AF65-F5344CB8AC3E}">
        <p14:creationId xmlns:p14="http://schemas.microsoft.com/office/powerpoint/2010/main" val="382270093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572727" y="0"/>
            <a:ext cx="11326761" cy="1325563"/>
          </a:xfrm>
        </p:spPr>
        <p:txBody>
          <a:bodyPr>
            <a:noAutofit/>
          </a:bodyPr>
          <a:lstStyle/>
          <a:p>
            <a:r>
              <a:rPr lang="en-US" sz="5400" b="1" dirty="0"/>
              <a:t>How would you mutate this code?</a:t>
            </a:r>
            <a:r>
              <a:rPr lang="en-US" sz="1050" b="1" dirty="0">
                <a:solidFill>
                  <a:srgbClr val="000000"/>
                </a:solidFill>
                <a:latin typeface="Times"/>
                <a:ea typeface="Times"/>
                <a:cs typeface="Times"/>
                <a:sym typeface="Times"/>
              </a:rPr>
              <a:t> </a:t>
            </a:r>
            <a:endParaRPr lang="en-US" sz="5400" b="1" dirty="0"/>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572727" y="1769804"/>
            <a:ext cx="9603659" cy="4734233"/>
          </a:xfrm>
        </p:spPr>
        <p:txBody>
          <a:bodyPr>
            <a:noAutofit/>
          </a:bodyPr>
          <a:lstStyle/>
          <a:p>
            <a:pPr algn="l" defTabSz="457200">
              <a:lnSpc>
                <a:spcPct val="150000"/>
              </a:lnSpc>
              <a:defRPr sz="3666" b="0">
                <a:solidFill>
                  <a:srgbClr val="404040"/>
                </a:solidFill>
              </a:defRPr>
            </a:pPr>
            <a:r>
              <a:rPr lang="en-US" sz="3600" b="1" dirty="0">
                <a:solidFill>
                  <a:schemeClr val="bg1"/>
                </a:solidFill>
              </a:rPr>
              <a:t> 1. a &lt; b</a:t>
            </a:r>
          </a:p>
          <a:p>
            <a:pPr algn="l" defTabSz="457200">
              <a:lnSpc>
                <a:spcPct val="150000"/>
              </a:lnSpc>
              <a:defRPr sz="3666" b="0">
                <a:solidFill>
                  <a:srgbClr val="404040"/>
                </a:solidFill>
              </a:defRPr>
            </a:pPr>
            <a:r>
              <a:rPr lang="en-US" sz="3600" b="1" dirty="0">
                <a:solidFill>
                  <a:schemeClr val="bg1"/>
                </a:solidFill>
              </a:rPr>
              <a:t> 2. a || b</a:t>
            </a:r>
          </a:p>
          <a:p>
            <a:pPr algn="l" defTabSz="457200">
              <a:lnSpc>
                <a:spcPct val="150000"/>
              </a:lnSpc>
              <a:defRPr sz="3666" b="0">
                <a:solidFill>
                  <a:srgbClr val="404040"/>
                </a:solidFill>
              </a:defRPr>
            </a:pPr>
            <a:r>
              <a:rPr lang="en-US" sz="3600" b="1" dirty="0">
                <a:solidFill>
                  <a:schemeClr val="bg1"/>
                </a:solidFill>
              </a:rPr>
              <a:t> 3. a == b</a:t>
            </a:r>
          </a:p>
          <a:p>
            <a:pPr algn="l" defTabSz="457200">
              <a:lnSpc>
                <a:spcPct val="150000"/>
              </a:lnSpc>
              <a:defRPr sz="3666" b="0">
                <a:solidFill>
                  <a:srgbClr val="404040"/>
                </a:solidFill>
              </a:defRPr>
            </a:pPr>
            <a:r>
              <a:rPr lang="en-US" sz="3600" b="1" dirty="0">
                <a:solidFill>
                  <a:schemeClr val="bg1"/>
                </a:solidFill>
              </a:rPr>
              <a:t> 4. if(a &gt; b) {return </a:t>
            </a:r>
            <a:r>
              <a:rPr lang="en-US" sz="3600" b="1" dirty="0" err="1">
                <a:solidFill>
                  <a:schemeClr val="bg1"/>
                </a:solidFill>
              </a:rPr>
              <a:t>a+b</a:t>
            </a:r>
            <a:r>
              <a:rPr lang="en-US" sz="3600" b="1" dirty="0">
                <a:solidFill>
                  <a:schemeClr val="bg1"/>
                </a:solidFill>
              </a:rPr>
              <a:t>}</a:t>
            </a:r>
          </a:p>
          <a:p>
            <a:pPr algn="l" defTabSz="457200">
              <a:lnSpc>
                <a:spcPct val="150000"/>
              </a:lnSpc>
              <a:defRPr sz="3666" b="0">
                <a:solidFill>
                  <a:srgbClr val="404040"/>
                </a:solidFill>
              </a:defRPr>
            </a:pPr>
            <a:r>
              <a:rPr lang="en-US" sz="3600" b="1" dirty="0">
                <a:solidFill>
                  <a:schemeClr val="bg1"/>
                </a:solidFill>
              </a:rPr>
              <a:t> 5. if(b &gt; a) {a++}</a:t>
            </a:r>
          </a:p>
        </p:txBody>
      </p:sp>
    </p:spTree>
    <p:extLst>
      <p:ext uri="{BB962C8B-B14F-4D97-AF65-F5344CB8AC3E}">
        <p14:creationId xmlns:p14="http://schemas.microsoft.com/office/powerpoint/2010/main" val="2055098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281C63-46B9-46CA-AF8C-20C8B2BF606D}"/>
              </a:ext>
            </a:extLst>
          </p:cNvPr>
          <p:cNvSpPr>
            <a:spLocks noGrp="1"/>
          </p:cNvSpPr>
          <p:nvPr>
            <p:ph type="title"/>
          </p:nvPr>
        </p:nvSpPr>
        <p:spPr/>
        <p:txBody>
          <a:bodyPr>
            <a:normAutofit fontScale="90000"/>
          </a:bodyPr>
          <a:lstStyle/>
          <a:p>
            <a:pPr algn="ctr"/>
            <a:r>
              <a:rPr lang="en-US" b="1" dirty="0"/>
              <a:t>Mutation Testing - sounds awesome, why have I never heard of it?</a:t>
            </a:r>
            <a:endParaRPr lang="en-US" dirty="0"/>
          </a:p>
        </p:txBody>
      </p:sp>
    </p:spTree>
    <p:extLst>
      <p:ext uri="{BB962C8B-B14F-4D97-AF65-F5344CB8AC3E}">
        <p14:creationId xmlns:p14="http://schemas.microsoft.com/office/powerpoint/2010/main" val="238723995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19139A-8C99-4205-95BA-E6C71FC83670}"/>
              </a:ext>
            </a:extLst>
          </p:cNvPr>
          <p:cNvSpPr>
            <a:spLocks noGrp="1"/>
          </p:cNvSpPr>
          <p:nvPr>
            <p:ph type="title"/>
          </p:nvPr>
        </p:nvSpPr>
        <p:spPr/>
        <p:txBody>
          <a:bodyPr/>
          <a:lstStyle/>
          <a:p>
            <a:pPr algn="ctr"/>
            <a:r>
              <a:rPr lang="en-US" b="1" dirty="0"/>
              <a:t>When to run Mutation Testing</a:t>
            </a:r>
          </a:p>
        </p:txBody>
      </p:sp>
    </p:spTree>
    <p:extLst>
      <p:ext uri="{BB962C8B-B14F-4D97-AF65-F5344CB8AC3E}">
        <p14:creationId xmlns:p14="http://schemas.microsoft.com/office/powerpoint/2010/main" val="329262656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370504" y="152021"/>
            <a:ext cx="11244135" cy="3540750"/>
          </a:xfrm>
        </p:spPr>
        <p:txBody>
          <a:bodyPr>
            <a:noAutofit/>
          </a:bodyPr>
          <a:lstStyle/>
          <a:p>
            <a:r>
              <a:rPr lang="en-US" sz="3600" dirty="0">
                <a:solidFill>
                  <a:schemeClr val="bg1"/>
                </a:solidFill>
                <a:latin typeface="+mn-lt"/>
              </a:rPr>
              <a:t>As hard-nosed as I am about TDD as a necessary discipline; if I saw a team using mutation testing to guarantee the semantic stability of a test-after suite; I would smile, and nod, and consider them to be highly professional. (I would also suggest that they work test-first in order to streamline their effort.)</a:t>
            </a:r>
          </a:p>
        </p:txBody>
      </p:sp>
      <p:sp>
        <p:nvSpPr>
          <p:cNvPr id="3" name="TextBox 2">
            <a:extLst>
              <a:ext uri="{FF2B5EF4-FFF2-40B4-BE49-F238E27FC236}">
                <a16:creationId xmlns:a16="http://schemas.microsoft.com/office/drawing/2014/main" id="{689DFE27-2BF4-49E2-8507-82D1E4FE6686}"/>
              </a:ext>
            </a:extLst>
          </p:cNvPr>
          <p:cNvSpPr txBox="1"/>
          <p:nvPr/>
        </p:nvSpPr>
        <p:spPr>
          <a:xfrm>
            <a:off x="6699738" y="3798278"/>
            <a:ext cx="5864469"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3600" dirty="0">
                <a:solidFill>
                  <a:schemeClr val="bg1"/>
                </a:solidFill>
                <a:latin typeface="+mj-lt"/>
              </a:rPr>
              <a:t>-Robert Martin (Uncle Bob)</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chemeClr val="bg1"/>
              </a:solidFill>
              <a:effectLst/>
              <a:uFillTx/>
              <a:latin typeface="+mn-lt"/>
              <a:ea typeface="+mn-ea"/>
              <a:cs typeface="+mn-cs"/>
              <a:sym typeface="Calibri"/>
            </a:endParaRPr>
          </a:p>
        </p:txBody>
      </p:sp>
      <p:pic>
        <p:nvPicPr>
          <p:cNvPr id="9" name="Picture 8">
            <a:extLst>
              <a:ext uri="{FF2B5EF4-FFF2-40B4-BE49-F238E27FC236}">
                <a16:creationId xmlns:a16="http://schemas.microsoft.com/office/drawing/2014/main" id="{D824D3E0-EDCA-45C5-A494-2C55A85D7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04" y="3985622"/>
            <a:ext cx="3799904" cy="2528663"/>
          </a:xfrm>
          <a:prstGeom prst="rect">
            <a:avLst/>
          </a:prstGeom>
        </p:spPr>
      </p:pic>
    </p:spTree>
    <p:extLst>
      <p:ext uri="{BB962C8B-B14F-4D97-AF65-F5344CB8AC3E}">
        <p14:creationId xmlns:p14="http://schemas.microsoft.com/office/powerpoint/2010/main" val="363343853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A0AAF45-1647-FD40-A674-2C4DB18B4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7" y="0"/>
            <a:ext cx="12123815" cy="6276109"/>
          </a:xfrm>
          <a:prstGeom prst="rect">
            <a:avLst/>
          </a:prstGeom>
        </p:spPr>
      </p:pic>
    </p:spTree>
    <p:extLst>
      <p:ext uri="{BB962C8B-B14F-4D97-AF65-F5344CB8AC3E}">
        <p14:creationId xmlns:p14="http://schemas.microsoft.com/office/powerpoint/2010/main" val="229620392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572727" y="0"/>
            <a:ext cx="11326761" cy="1325563"/>
          </a:xfrm>
        </p:spPr>
        <p:txBody>
          <a:bodyPr>
            <a:noAutofit/>
          </a:bodyPr>
          <a:lstStyle/>
          <a:p>
            <a:r>
              <a:rPr lang="en-US" sz="5400" b="1" dirty="0"/>
              <a:t>Mutation Testing Frameworks</a:t>
            </a:r>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434504" y="2397125"/>
            <a:ext cx="9603659" cy="4258856"/>
          </a:xfrm>
        </p:spPr>
        <p:txBody>
          <a:bodyPr>
            <a:noAutofit/>
          </a:bodyPr>
          <a:lstStyle/>
          <a:p>
            <a:pPr algn="l" defTabSz="457200">
              <a:lnSpc>
                <a:spcPct val="200000"/>
              </a:lnSpc>
              <a:defRPr sz="3666" b="0">
                <a:solidFill>
                  <a:srgbClr val="404040"/>
                </a:solidFill>
              </a:defRPr>
            </a:pPr>
            <a:r>
              <a:rPr lang="en-US" sz="3600" b="1" dirty="0">
                <a:solidFill>
                  <a:schemeClr val="bg1"/>
                </a:solidFill>
              </a:rPr>
              <a:t>JavaScript – Stryker</a:t>
            </a:r>
          </a:p>
          <a:p>
            <a:pPr algn="l" defTabSz="457200">
              <a:lnSpc>
                <a:spcPct val="200000"/>
              </a:lnSpc>
              <a:defRPr sz="3666" b="0">
                <a:solidFill>
                  <a:srgbClr val="404040"/>
                </a:solidFill>
              </a:defRPr>
            </a:pPr>
            <a:r>
              <a:rPr lang="en-US" sz="3600" b="1" dirty="0">
                <a:solidFill>
                  <a:schemeClr val="bg1"/>
                </a:solidFill>
              </a:rPr>
              <a:t>Java – </a:t>
            </a:r>
            <a:r>
              <a:rPr lang="en-US" sz="3600" b="1" dirty="0" err="1">
                <a:solidFill>
                  <a:schemeClr val="bg1"/>
                </a:solidFill>
              </a:rPr>
              <a:t>PiTest</a:t>
            </a:r>
            <a:endParaRPr lang="en-US" sz="3600" b="1" dirty="0">
              <a:solidFill>
                <a:schemeClr val="bg1"/>
              </a:solidFill>
            </a:endParaRPr>
          </a:p>
          <a:p>
            <a:pPr algn="l" defTabSz="457200">
              <a:lnSpc>
                <a:spcPct val="200000"/>
              </a:lnSpc>
              <a:defRPr sz="3666" b="0">
                <a:solidFill>
                  <a:srgbClr val="404040"/>
                </a:solidFill>
              </a:defRPr>
            </a:pPr>
            <a:r>
              <a:rPr lang="en-US" sz="3600" b="1" dirty="0">
                <a:solidFill>
                  <a:schemeClr val="bg1"/>
                </a:solidFill>
              </a:rPr>
              <a:t>C# - Visual Mutator</a:t>
            </a:r>
          </a:p>
        </p:txBody>
      </p:sp>
    </p:spTree>
    <p:extLst>
      <p:ext uri="{BB962C8B-B14F-4D97-AF65-F5344CB8AC3E}">
        <p14:creationId xmlns:p14="http://schemas.microsoft.com/office/powerpoint/2010/main" val="83457681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572727" y="0"/>
            <a:ext cx="11326761" cy="1325563"/>
          </a:xfrm>
        </p:spPr>
        <p:txBody>
          <a:bodyPr>
            <a:noAutofit/>
          </a:bodyPr>
          <a:lstStyle/>
          <a:p>
            <a:r>
              <a:rPr lang="en-US" sz="5400" dirty="0"/>
              <a:t>Questions?</a:t>
            </a:r>
            <a:endParaRPr lang="en-US" sz="5400" b="1" dirty="0"/>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169347" y="5539545"/>
            <a:ext cx="6771779" cy="1131657"/>
          </a:xfrm>
        </p:spPr>
        <p:txBody>
          <a:bodyPr>
            <a:noAutofit/>
          </a:bodyPr>
          <a:lstStyle/>
          <a:p>
            <a:pPr algn="l"/>
            <a:r>
              <a:rPr lang="en-US" sz="1800" dirty="0"/>
              <a:t>Further Reading:</a:t>
            </a:r>
          </a:p>
          <a:p>
            <a:pPr algn="l"/>
            <a:r>
              <a:rPr lang="en-US" sz="1800" dirty="0"/>
              <a:t>Filip van </a:t>
            </a:r>
            <a:r>
              <a:rPr lang="en-US" sz="1800" dirty="0" err="1"/>
              <a:t>Laenen</a:t>
            </a:r>
            <a:r>
              <a:rPr lang="en-US" sz="1800" dirty="0"/>
              <a:t> – </a:t>
            </a:r>
            <a:r>
              <a:rPr lang="en-US" sz="1800" u="sng" dirty="0"/>
              <a:t>Mutation Testing: Better Code by Making Bugs</a:t>
            </a:r>
          </a:p>
          <a:p>
            <a:pPr algn="l"/>
            <a:r>
              <a:rPr lang="en-US" sz="1800" dirty="0"/>
              <a:t>Martin Fowler – </a:t>
            </a:r>
            <a:r>
              <a:rPr lang="en-US" sz="1800" u="sng" dirty="0"/>
              <a:t>Refactoring</a:t>
            </a:r>
            <a:r>
              <a:rPr lang="en-US" sz="1800" dirty="0"/>
              <a:t> </a:t>
            </a:r>
          </a:p>
          <a:p>
            <a:pPr algn="l" defTabSz="457200">
              <a:lnSpc>
                <a:spcPct val="150000"/>
              </a:lnSpc>
              <a:defRPr sz="3666" b="0">
                <a:solidFill>
                  <a:srgbClr val="404040"/>
                </a:solidFill>
              </a:defRPr>
            </a:pPr>
            <a:endParaRPr lang="en-US" sz="1800" b="1" dirty="0">
              <a:solidFill>
                <a:schemeClr val="bg1"/>
              </a:solidFill>
            </a:endParaRPr>
          </a:p>
        </p:txBody>
      </p:sp>
      <p:sp>
        <p:nvSpPr>
          <p:cNvPr id="2" name="TextBox 1">
            <a:extLst>
              <a:ext uri="{FF2B5EF4-FFF2-40B4-BE49-F238E27FC236}">
                <a16:creationId xmlns:a16="http://schemas.microsoft.com/office/drawing/2014/main" id="{9705264A-84BB-4C11-811A-193A531CB8AF}"/>
              </a:ext>
            </a:extLst>
          </p:cNvPr>
          <p:cNvSpPr txBox="1"/>
          <p:nvPr/>
        </p:nvSpPr>
        <p:spPr>
          <a:xfrm>
            <a:off x="8824545" y="6147984"/>
            <a:ext cx="3367455"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800" dirty="0">
                <a:solidFill>
                  <a:schemeClr val="bg1"/>
                </a:solidFill>
              </a:rPr>
              <a:t>@</a:t>
            </a:r>
            <a:r>
              <a:rPr lang="en-US" sz="2800" dirty="0" err="1">
                <a:solidFill>
                  <a:schemeClr val="bg1"/>
                </a:solidFill>
              </a:rPr>
              <a:t>MatthewYKnowles</a:t>
            </a:r>
            <a:endParaRPr lang="en-US" sz="2800" dirty="0">
              <a:solidFill>
                <a:schemeClr val="bg1"/>
              </a:solidFill>
            </a:endParaRPr>
          </a:p>
        </p:txBody>
      </p:sp>
    </p:spTree>
    <p:extLst>
      <p:ext uri="{BB962C8B-B14F-4D97-AF65-F5344CB8AC3E}">
        <p14:creationId xmlns:p14="http://schemas.microsoft.com/office/powerpoint/2010/main" val="61151949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3">
            <a:extLst>
              <a:ext uri="{FF2B5EF4-FFF2-40B4-BE49-F238E27FC236}">
                <a16:creationId xmlns:a16="http://schemas.microsoft.com/office/drawing/2014/main" id="{E4BD243F-44E1-CE4D-B356-4879C313C77B}"/>
              </a:ext>
            </a:extLst>
          </p:cNvPr>
          <p:cNvSpPr txBox="1">
            <a:spLocks noChangeArrowheads="1"/>
          </p:cNvSpPr>
          <p:nvPr/>
        </p:nvSpPr>
        <p:spPr bwMode="auto">
          <a:xfrm>
            <a:off x="1550988" y="692150"/>
            <a:ext cx="90900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eaLnBrk="0" fontAlgn="base" hangingPunct="0">
              <a:spcBef>
                <a:spcPct val="0"/>
              </a:spcBef>
              <a:spcAft>
                <a:spcPct val="0"/>
              </a:spcAft>
              <a:defRPr>
                <a:solidFill>
                  <a:schemeClr val="tx1"/>
                </a:solidFill>
                <a:latin typeface="Calibri" panose="020F0502020204030204" pitchFamily="34" charset="0"/>
              </a:defRPr>
            </a:lvl6pPr>
            <a:lvl7pPr marL="2971800" indent="-228600" defTabSz="912813" eaLnBrk="0" fontAlgn="base" hangingPunct="0">
              <a:spcBef>
                <a:spcPct val="0"/>
              </a:spcBef>
              <a:spcAft>
                <a:spcPct val="0"/>
              </a:spcAft>
              <a:defRPr>
                <a:solidFill>
                  <a:schemeClr val="tx1"/>
                </a:solidFill>
                <a:latin typeface="Calibri" panose="020F0502020204030204" pitchFamily="34" charset="0"/>
              </a:defRPr>
            </a:lvl7pPr>
            <a:lvl8pPr marL="3429000" indent="-228600" defTabSz="912813" eaLnBrk="0" fontAlgn="base" hangingPunct="0">
              <a:spcBef>
                <a:spcPct val="0"/>
              </a:spcBef>
              <a:spcAft>
                <a:spcPct val="0"/>
              </a:spcAft>
              <a:defRPr>
                <a:solidFill>
                  <a:schemeClr val="tx1"/>
                </a:solidFill>
                <a:latin typeface="Calibri" panose="020F0502020204030204" pitchFamily="34" charset="0"/>
              </a:defRPr>
            </a:lvl8pPr>
            <a:lvl9pPr marL="3886200" indent="-228600" defTabSz="912813"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4000"/>
              <a:t>DevSpace would like to thank our sponsors</a:t>
            </a:r>
          </a:p>
        </p:txBody>
      </p:sp>
      <p:pic>
        <p:nvPicPr>
          <p:cNvPr id="2051" name="Picture 7">
            <a:extLst>
              <a:ext uri="{FF2B5EF4-FFF2-40B4-BE49-F238E27FC236}">
                <a16:creationId xmlns:a16="http://schemas.microsoft.com/office/drawing/2014/main" id="{C0334231-EDFF-D64E-9E85-A5CA97E253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2900363"/>
            <a:ext cx="274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14">
            <a:extLst>
              <a:ext uri="{FF2B5EF4-FFF2-40B4-BE49-F238E27FC236}">
                <a16:creationId xmlns:a16="http://schemas.microsoft.com/office/drawing/2014/main" id="{F06F9520-10F6-B240-98E7-E2A656DAAB8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81763" y="1611313"/>
            <a:ext cx="15335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19">
            <a:extLst>
              <a:ext uri="{FF2B5EF4-FFF2-40B4-BE49-F238E27FC236}">
                <a16:creationId xmlns:a16="http://schemas.microsoft.com/office/drawing/2014/main" id="{FE41088C-00C3-8243-9D1D-A1C02017827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8013" y="1611313"/>
            <a:ext cx="43545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26">
            <a:extLst>
              <a:ext uri="{FF2B5EF4-FFF2-40B4-BE49-F238E27FC236}">
                <a16:creationId xmlns:a16="http://schemas.microsoft.com/office/drawing/2014/main" id="{A0D2C5A6-A25B-AE4D-85D4-F51C76A2263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066088" y="2903538"/>
            <a:ext cx="13700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1">
            <a:extLst>
              <a:ext uri="{FF2B5EF4-FFF2-40B4-BE49-F238E27FC236}">
                <a16:creationId xmlns:a16="http://schemas.microsoft.com/office/drawing/2014/main" id="{C0439735-CE64-1A48-8B28-EBC7B557515C}"/>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436100" y="1520825"/>
            <a:ext cx="217805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2">
            <a:extLst>
              <a:ext uri="{FF2B5EF4-FFF2-40B4-BE49-F238E27FC236}">
                <a16:creationId xmlns:a16="http://schemas.microsoft.com/office/drawing/2014/main" id="{0EB0348C-C0EC-074E-9D30-735370944D1E}"/>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543300" y="4189413"/>
            <a:ext cx="25781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3">
            <a:extLst>
              <a:ext uri="{FF2B5EF4-FFF2-40B4-BE49-F238E27FC236}">
                <a16:creationId xmlns:a16="http://schemas.microsoft.com/office/drawing/2014/main" id="{18C025DA-AB43-0949-ACFC-2BBC6DCF1B54}"/>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11188" y="4354513"/>
            <a:ext cx="2178050" cy="134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4">
            <a:extLst>
              <a:ext uri="{FF2B5EF4-FFF2-40B4-BE49-F238E27FC236}">
                <a16:creationId xmlns:a16="http://schemas.microsoft.com/office/drawing/2014/main" id="{DA75D74D-7A45-9248-88DD-1CA5094AAE71}"/>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877050" y="4329113"/>
            <a:ext cx="47371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91331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B3407A-9FD9-4567-9261-3C7BF4AFC736}"/>
              </a:ext>
            </a:extLst>
          </p:cNvPr>
          <p:cNvSpPr txBox="1"/>
          <p:nvPr/>
        </p:nvSpPr>
        <p:spPr>
          <a:xfrm>
            <a:off x="685801" y="3615355"/>
            <a:ext cx="6342440"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Matthew Knowles</a:t>
            </a:r>
          </a:p>
          <a:p>
            <a:pPr marL="0" marR="0" indent="0" algn="l" defTabSz="914400" rtl="0" fontAlgn="auto" latinLnBrk="0" hangingPunct="0">
              <a:lnSpc>
                <a:spcPct val="100000"/>
              </a:lnSpc>
              <a:spcBef>
                <a:spcPts val="0"/>
              </a:spcBef>
              <a:spcAft>
                <a:spcPts val="0"/>
              </a:spcAft>
              <a:buClrTx/>
              <a:buSzTx/>
              <a:buFontTx/>
              <a:buNone/>
              <a:tabLst/>
            </a:pPr>
            <a:r>
              <a:rPr lang="en-US" sz="3200" dirty="0">
                <a:solidFill>
                  <a:schemeClr val="bg1"/>
                </a:solidFill>
              </a:rPr>
              <a:t>Software Craftsman at Greater Sum</a:t>
            </a:r>
          </a:p>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www.GreaterSum.com</a:t>
            </a:r>
          </a:p>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a:t>
            </a:r>
            <a:r>
              <a:rPr kumimoji="0" lang="en-US" sz="3200" b="0" i="0" u="none" strike="noStrike" cap="none" spc="0" normalizeH="0" baseline="0" dirty="0" err="1">
                <a:ln>
                  <a:noFill/>
                </a:ln>
                <a:solidFill>
                  <a:schemeClr val="bg1"/>
                </a:solidFill>
                <a:effectLst/>
                <a:uFillTx/>
                <a:latin typeface="+mn-lt"/>
                <a:ea typeface="+mn-ea"/>
                <a:cs typeface="+mn-cs"/>
                <a:sym typeface="Calibri"/>
              </a:rPr>
              <a:t>MatthewYKnowles</a:t>
            </a:r>
            <a:endParaRPr kumimoji="0" lang="en-US" sz="3200" b="0" i="0" u="none" strike="noStrike" cap="none" spc="0" normalizeH="0" baseline="0" dirty="0">
              <a:ln>
                <a:noFill/>
              </a:ln>
              <a:solidFill>
                <a:schemeClr val="bg1"/>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US" sz="3200" dirty="0">
                <a:solidFill>
                  <a:schemeClr val="bg1"/>
                </a:solidFill>
              </a:rPr>
              <a:t>Matthew.Knowles@GreaterSum.com</a:t>
            </a:r>
            <a:endParaRPr kumimoji="0" lang="en-US" sz="3200" b="0" i="0" u="none" strike="noStrike" cap="none" spc="0" normalizeH="0" baseline="0" dirty="0">
              <a:ln>
                <a:noFill/>
              </a:ln>
              <a:solidFill>
                <a:schemeClr val="bg1"/>
              </a:solidFill>
              <a:effectLst/>
              <a:uFillTx/>
              <a:sym typeface="Calibri"/>
            </a:endParaRPr>
          </a:p>
        </p:txBody>
      </p:sp>
      <p:pic>
        <p:nvPicPr>
          <p:cNvPr id="10" name="Picture 9">
            <a:extLst>
              <a:ext uri="{FF2B5EF4-FFF2-40B4-BE49-F238E27FC236}">
                <a16:creationId xmlns:a16="http://schemas.microsoft.com/office/drawing/2014/main" id="{D68A35C7-50ED-44A5-B309-DF54D58CD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0407" y="3186917"/>
            <a:ext cx="3288323" cy="3288323"/>
          </a:xfrm>
          <a:prstGeom prst="rect">
            <a:avLst/>
          </a:prstGeom>
        </p:spPr>
      </p:pic>
      <p:sp>
        <p:nvSpPr>
          <p:cNvPr id="11" name="TextBox 10">
            <a:extLst>
              <a:ext uri="{FF2B5EF4-FFF2-40B4-BE49-F238E27FC236}">
                <a16:creationId xmlns:a16="http://schemas.microsoft.com/office/drawing/2014/main" id="{822CE723-1F34-4656-A4E8-F77CE9945420}"/>
              </a:ext>
            </a:extLst>
          </p:cNvPr>
          <p:cNvSpPr txBox="1"/>
          <p:nvPr/>
        </p:nvSpPr>
        <p:spPr>
          <a:xfrm>
            <a:off x="613996" y="448408"/>
            <a:ext cx="10964007"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6600" dirty="0">
                <a:solidFill>
                  <a:schemeClr val="bg1"/>
                </a:solidFill>
              </a:rPr>
              <a:t>Who Watches the Watchmen? </a:t>
            </a:r>
          </a:p>
          <a:p>
            <a:pPr marL="0" marR="0" indent="0" algn="ctr" defTabSz="914400" rtl="0" fontAlgn="auto" latinLnBrk="0" hangingPunct="0">
              <a:lnSpc>
                <a:spcPct val="100000"/>
              </a:lnSpc>
              <a:spcBef>
                <a:spcPts val="0"/>
              </a:spcBef>
              <a:spcAft>
                <a:spcPts val="0"/>
              </a:spcAft>
              <a:buClrTx/>
              <a:buSzTx/>
              <a:buFontTx/>
              <a:buNone/>
              <a:tabLst/>
            </a:pPr>
            <a:r>
              <a:rPr lang="en-US" sz="2400" dirty="0">
                <a:solidFill>
                  <a:schemeClr val="bg1"/>
                </a:solidFill>
              </a:rPr>
              <a:t>Introducing a better metric of your tests’ quality</a:t>
            </a:r>
            <a:endParaRPr kumimoji="0" lang="en-US" sz="2400" b="0" i="0" u="none" strike="noStrike" cap="none" spc="0" normalizeH="0" baseline="0" dirty="0">
              <a:ln>
                <a:noFill/>
              </a:ln>
              <a:solidFill>
                <a:schemeClr val="bg1"/>
              </a:solidFill>
              <a:effectLst/>
              <a:uFillTx/>
              <a:sym typeface="Calibri"/>
            </a:endParaRPr>
          </a:p>
        </p:txBody>
      </p:sp>
    </p:spTree>
    <p:extLst>
      <p:ext uri="{BB962C8B-B14F-4D97-AF65-F5344CB8AC3E}">
        <p14:creationId xmlns:p14="http://schemas.microsoft.com/office/powerpoint/2010/main" val="94154349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DF3578-C34D-4007-B09E-840389EE7F9A}"/>
              </a:ext>
            </a:extLst>
          </p:cNvPr>
          <p:cNvSpPr>
            <a:spLocks noGrp="1"/>
          </p:cNvSpPr>
          <p:nvPr>
            <p:ph type="title"/>
          </p:nvPr>
        </p:nvSpPr>
        <p:spPr/>
        <p:txBody>
          <a:bodyPr>
            <a:noAutofit/>
          </a:bodyPr>
          <a:lstStyle/>
          <a:p>
            <a:pPr algn="ctr"/>
            <a:r>
              <a:rPr lang="en-US" sz="8800" b="1" dirty="0"/>
              <a:t>Tests</a:t>
            </a:r>
          </a:p>
        </p:txBody>
      </p:sp>
    </p:spTree>
    <p:extLst>
      <p:ext uri="{BB962C8B-B14F-4D97-AF65-F5344CB8AC3E}">
        <p14:creationId xmlns:p14="http://schemas.microsoft.com/office/powerpoint/2010/main" val="103865499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602224" y="0"/>
            <a:ext cx="11029337" cy="1325563"/>
          </a:xfrm>
        </p:spPr>
        <p:txBody>
          <a:bodyPr>
            <a:noAutofit/>
          </a:bodyPr>
          <a:lstStyle/>
          <a:p>
            <a:r>
              <a:rPr lang="en-US" sz="5400" b="1" dirty="0"/>
              <a:t>Why Write Tests?</a:t>
            </a:r>
            <a:r>
              <a:rPr lang="en-US" sz="5400" b="1" dirty="0">
                <a:solidFill>
                  <a:srgbClr val="000000"/>
                </a:solidFill>
              </a:rPr>
              <a:t> </a:t>
            </a:r>
            <a:endParaRPr lang="en-US" sz="5400" b="1" dirty="0"/>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602224" y="2123767"/>
            <a:ext cx="9603659" cy="3687098"/>
          </a:xfrm>
        </p:spPr>
        <p:txBody>
          <a:bodyPr>
            <a:noAutofit/>
          </a:bodyPr>
          <a:lstStyle/>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Roman" panose="02000503020000020003" pitchFamily="2" charset="0"/>
              </a:rPr>
              <a:t>Verify functionality</a:t>
            </a:r>
          </a:p>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Roman" panose="02000503020000020003" pitchFamily="2" charset="0"/>
              </a:rPr>
              <a:t>Defend against unexpected change</a:t>
            </a:r>
          </a:p>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Roman" panose="02000503020000020003" pitchFamily="2" charset="0"/>
              </a:rPr>
              <a:t>Executable documentation of the code</a:t>
            </a:r>
          </a:p>
        </p:txBody>
      </p:sp>
    </p:spTree>
    <p:extLst>
      <p:ext uri="{BB962C8B-B14F-4D97-AF65-F5344CB8AC3E}">
        <p14:creationId xmlns:p14="http://schemas.microsoft.com/office/powerpoint/2010/main" val="20291909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8EFE0FD-B772-4529-A06A-7677E207F0E8}"/>
              </a:ext>
            </a:extLst>
          </p:cNvPr>
          <p:cNvSpPr>
            <a:spLocks noGrp="1"/>
          </p:cNvSpPr>
          <p:nvPr>
            <p:ph type="title"/>
          </p:nvPr>
        </p:nvSpPr>
        <p:spPr/>
        <p:txBody>
          <a:bodyPr>
            <a:normAutofit fontScale="90000"/>
          </a:bodyPr>
          <a:lstStyle/>
          <a:p>
            <a:pPr algn="ctr"/>
            <a:r>
              <a:rPr lang="en-US" b="1" dirty="0"/>
              <a:t>How frequently do you deploy to your customers?</a:t>
            </a:r>
            <a:endParaRPr lang="en-US" dirty="0"/>
          </a:p>
        </p:txBody>
      </p:sp>
    </p:spTree>
    <p:extLst>
      <p:ext uri="{BB962C8B-B14F-4D97-AF65-F5344CB8AC3E}">
        <p14:creationId xmlns:p14="http://schemas.microsoft.com/office/powerpoint/2010/main" val="421207489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18587-9472-BD49-AC88-CD7CB3E7F758}"/>
              </a:ext>
            </a:extLst>
          </p:cNvPr>
          <p:cNvSpPr>
            <a:spLocks noGrp="1"/>
          </p:cNvSpPr>
          <p:nvPr>
            <p:ph type="title"/>
          </p:nvPr>
        </p:nvSpPr>
        <p:spPr/>
        <p:txBody>
          <a:bodyPr>
            <a:normAutofit fontScale="90000"/>
          </a:bodyPr>
          <a:lstStyle/>
          <a:p>
            <a:pPr algn="ctr"/>
            <a:r>
              <a:rPr lang="en-US" b="1" dirty="0"/>
              <a:t>What would make you comfortable with Continuous Deployment?</a:t>
            </a:r>
          </a:p>
        </p:txBody>
      </p:sp>
    </p:spTree>
    <p:extLst>
      <p:ext uri="{BB962C8B-B14F-4D97-AF65-F5344CB8AC3E}">
        <p14:creationId xmlns:p14="http://schemas.microsoft.com/office/powerpoint/2010/main" val="377183109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F84D3-D813-2443-BAB7-7EF03A324020}"/>
              </a:ext>
            </a:extLst>
          </p:cNvPr>
          <p:cNvSpPr>
            <a:spLocks noGrp="1"/>
          </p:cNvSpPr>
          <p:nvPr>
            <p:ph type="title"/>
          </p:nvPr>
        </p:nvSpPr>
        <p:spPr/>
        <p:txBody>
          <a:bodyPr/>
          <a:lstStyle/>
          <a:p>
            <a:pPr algn="ctr"/>
            <a:r>
              <a:rPr lang="en-US" b="1" dirty="0"/>
              <a:t>Test Automation</a:t>
            </a:r>
          </a:p>
        </p:txBody>
      </p:sp>
    </p:spTree>
    <p:extLst>
      <p:ext uri="{BB962C8B-B14F-4D97-AF65-F5344CB8AC3E}">
        <p14:creationId xmlns:p14="http://schemas.microsoft.com/office/powerpoint/2010/main" val="121441197"/>
      </p:ext>
    </p:extLst>
  </p:cSld>
  <p:clrMapOvr>
    <a:masterClrMapping/>
  </p:clrMapOvr>
  <p:transition spd="med"/>
</p:sld>
</file>

<file path=ppt/theme/theme1.xml><?xml version="1.0" encoding="utf-8"?>
<a:theme xmlns:a="http://schemas.openxmlformats.org/drawingml/2006/main" name="GreaterSum">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Avenir">
      <a:majorFont>
        <a:latin typeface="Avenir LT Std 55 Roman"/>
        <a:ea typeface="Helvetica"/>
        <a:cs typeface="Helvetica"/>
      </a:majorFont>
      <a:minorFont>
        <a:latin typeface="Avenir LT Std 35 Light"/>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Greater Sum Template" id="{5D2BAB7D-1C20-F546-8D30-577BC39D2AB4}" vid="{40F7DEB8-FD89-5F43-9589-E4763AF462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832</TotalTime>
  <Words>760</Words>
  <Application>Microsoft Macintosh PowerPoint</Application>
  <PresentationFormat>Widescreen</PresentationFormat>
  <Paragraphs>62</Paragraphs>
  <Slides>21</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Avenir LT Std 35 Light</vt:lpstr>
      <vt:lpstr>Avenir LT Std 55 Roman</vt:lpstr>
      <vt:lpstr>Avenir Roman</vt:lpstr>
      <vt:lpstr>Calibri</vt:lpstr>
      <vt:lpstr>Helvetica Neue</vt:lpstr>
      <vt:lpstr>Times</vt:lpstr>
      <vt:lpstr>GreaterSum</vt:lpstr>
      <vt:lpstr>PowerPoint Presentation</vt:lpstr>
      <vt:lpstr>PowerPoint Presentation</vt:lpstr>
      <vt:lpstr>PowerPoint Presentation</vt:lpstr>
      <vt:lpstr>PowerPoint Presentation</vt:lpstr>
      <vt:lpstr>Tests</vt:lpstr>
      <vt:lpstr>Why Write Tests? </vt:lpstr>
      <vt:lpstr>How frequently do you deploy to your customers?</vt:lpstr>
      <vt:lpstr>What would make you comfortable with Continuous Deployment?</vt:lpstr>
      <vt:lpstr>Test Automation</vt:lpstr>
      <vt:lpstr>Test Quality </vt:lpstr>
      <vt:lpstr>PowerPoint Presentation</vt:lpstr>
      <vt:lpstr>How is code coverage calculated?</vt:lpstr>
      <vt:lpstr>What does this tell you about the quality of your tests? </vt:lpstr>
      <vt:lpstr>Does high coverage give you confidence to change your code and deploy it to a customer?</vt:lpstr>
      <vt:lpstr>Add functionality to legacy code</vt:lpstr>
      <vt:lpstr>How would you mutate this code? </vt:lpstr>
      <vt:lpstr>Mutation Testing - sounds awesome, why have I never heard of it?</vt:lpstr>
      <vt:lpstr>When to run Mutation Testing</vt:lpstr>
      <vt:lpstr>PowerPoint Presentation</vt:lpstr>
      <vt:lpstr>Mutation Testing Frameworks</vt:lpstr>
      <vt:lpstr>Questions?</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Clement</dc:creator>
  <cp:lastModifiedBy>Matthew Knowles</cp:lastModifiedBy>
  <cp:revision>28</cp:revision>
  <dcterms:created xsi:type="dcterms:W3CDTF">2018-05-09T18:26:04Z</dcterms:created>
  <dcterms:modified xsi:type="dcterms:W3CDTF">2018-10-12T13:18:09Z</dcterms:modified>
</cp:coreProperties>
</file>