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6" r:id="rId2"/>
    <p:sldId id="318" r:id="rId3"/>
    <p:sldId id="330" r:id="rId4"/>
    <p:sldId id="331" r:id="rId5"/>
    <p:sldId id="283" r:id="rId6"/>
    <p:sldId id="329" r:id="rId7"/>
    <p:sldId id="285" r:id="rId8"/>
    <p:sldId id="332" r:id="rId9"/>
    <p:sldId id="334" r:id="rId10"/>
    <p:sldId id="320" r:id="rId11"/>
    <p:sldId id="336" r:id="rId12"/>
    <p:sldId id="337" r:id="rId13"/>
    <p:sldId id="338" r:id="rId14"/>
    <p:sldId id="339" r:id="rId15"/>
    <p:sldId id="340" r:id="rId16"/>
    <p:sldId id="321" r:id="rId17"/>
    <p:sldId id="347" r:id="rId18"/>
    <p:sldId id="323" r:id="rId19"/>
    <p:sldId id="325" r:id="rId20"/>
    <p:sldId id="342" r:id="rId21"/>
    <p:sldId id="348" r:id="rId22"/>
    <p:sldId id="292" r:id="rId23"/>
    <p:sldId id="345" r:id="rId24"/>
    <p:sldId id="346" r:id="rId25"/>
    <p:sldId id="315"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3" autoAdjust="0"/>
    <p:restoredTop sz="76139" autoAdjust="0"/>
  </p:normalViewPr>
  <p:slideViewPr>
    <p:cSldViewPr snapToGrid="0" showGuides="1">
      <p:cViewPr varScale="1">
        <p:scale>
          <a:sx n="87" d="100"/>
          <a:sy n="87" d="100"/>
        </p:scale>
        <p:origin x="94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the talk is to breakdown any friction from preventing you from going out and writing some UI tests against your professional or personal project</a:t>
            </a:r>
          </a:p>
        </p:txBody>
      </p:sp>
      <p:sp>
        <p:nvSpPr>
          <p:cNvPr id="4" name="Slide Number Placeholder 3"/>
          <p:cNvSpPr>
            <a:spLocks noGrp="1"/>
          </p:cNvSpPr>
          <p:nvPr>
            <p:ph type="sldNum" sz="quarter" idx="5"/>
          </p:nvPr>
        </p:nvSpPr>
        <p:spPr/>
        <p:txBody>
          <a:bodyPr/>
          <a:lstStyle/>
          <a:p>
            <a:fld id="{D06C7275-F3C5-4EE7-8C54-771BE2CF8BB4}" type="slidenum">
              <a:rPr lang="en-US" smtClean="0"/>
              <a:t>2</a:t>
            </a:fld>
            <a:endParaRPr lang="en-US"/>
          </a:p>
        </p:txBody>
      </p:sp>
    </p:spTree>
    <p:extLst>
      <p:ext uri="{BB962C8B-B14F-4D97-AF65-F5344CB8AC3E}">
        <p14:creationId xmlns:p14="http://schemas.microsoft.com/office/powerpoint/2010/main" val="404447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out why a test failed is a lot easier (pictures, videos, DOM snapshot)</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12813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Much easier to diagnose failures in CI</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317088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Writing new tests did not take as long</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4165935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framework for web applications</a:t>
            </a:r>
          </a:p>
          <a:p>
            <a:r>
              <a:rPr lang="en-US" dirty="0"/>
              <a:t>It is already in the browser.  It knows </a:t>
            </a:r>
            <a:r>
              <a:rPr lang="en-US" dirty="0" err="1"/>
              <a:t>whats</a:t>
            </a:r>
            <a:r>
              <a:rPr lang="en-US" dirty="0"/>
              <a:t> going on in your application Can wait for async requests to resolve.  As opposed to using a wait.</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57813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more like a real user of the product.</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73053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22</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23</a:t>
            </a:fld>
            <a:endParaRPr lang="en-US"/>
          </a:p>
        </p:txBody>
      </p:sp>
    </p:spTree>
    <p:extLst>
      <p:ext uri="{BB962C8B-B14F-4D97-AF65-F5344CB8AC3E}">
        <p14:creationId xmlns:p14="http://schemas.microsoft.com/office/powerpoint/2010/main" val="3208535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24</a:t>
            </a:fld>
            <a:endParaRPr lang="en-US"/>
          </a:p>
        </p:txBody>
      </p:sp>
    </p:spTree>
    <p:extLst>
      <p:ext uri="{BB962C8B-B14F-4D97-AF65-F5344CB8AC3E}">
        <p14:creationId xmlns:p14="http://schemas.microsoft.com/office/powerpoint/2010/main" val="413496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Who here writes automated tests right now? (audience)</a:t>
            </a:r>
          </a:p>
          <a:p>
            <a:r>
              <a:rPr lang="en-US" dirty="0"/>
              <a:t>Why do you write tests? (audience)</a:t>
            </a:r>
          </a:p>
        </p:txBody>
      </p:sp>
      <p:sp>
        <p:nvSpPr>
          <p:cNvPr id="4" name="Slide Number Placeholder 3"/>
          <p:cNvSpPr>
            <a:spLocks noGrp="1"/>
          </p:cNvSpPr>
          <p:nvPr>
            <p:ph type="sldNum" sz="quarter" idx="5"/>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55313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answers I get</a:t>
            </a:r>
          </a:p>
        </p:txBody>
      </p:sp>
      <p:sp>
        <p:nvSpPr>
          <p:cNvPr id="4" name="Slide Number Placeholder 3"/>
          <p:cNvSpPr>
            <a:spLocks noGrp="1"/>
          </p:cNvSpPr>
          <p:nvPr>
            <p:ph type="sldNum" sz="quarter" idx="5"/>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417122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companies are shortening the amount of time between production releases they starting to rely more and more on automated tests.  Here you can see a visual representation of Martin Fowler’s Automated Testing Pyramid.  This is supposed to serve as a guide to the proportions of different automated tests a team should have in their testing suite.  Lots of unit tests to verify that each class or small chuck of code is doing what it is supposed to.  Service level tests to make sure groups of classes are working together correctly.  And finally UI tests to verify that all of the services are working together and are correctly configured.  Unit tests are extremely fast and easy to write as represented by rabbit and cents logo.</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focus on the expensive turtle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80203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our critical paths?</a:t>
            </a:r>
          </a:p>
          <a:p>
            <a:endParaRPr lang="en-US" dirty="0"/>
          </a:p>
          <a:p>
            <a:r>
              <a:rPr lang="en-US" dirty="0"/>
              <a:t>Did the code integrate properly?  Are the environment variables set correctly?  Am I connected to the correct database?  Are permissions set correctly?</a:t>
            </a:r>
          </a:p>
          <a:p>
            <a:endParaRPr lang="en-US" dirty="0"/>
          </a:p>
          <a:p>
            <a:r>
              <a:rPr lang="en-US" dirty="0"/>
              <a:t>Assessments filter to showing up in production</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 has the goal of writing tests (usually UI tests) from the customers point of view that exemplifies a feature or capability of the program.  These tests are meant to be simple enough in language that a representative from product, development, and QA can all understand what functionality is getting verified.  If anyone has heard of Cucumber this is the goal that library is trying to achieve.  If someone asks what the product I am working on does I immediately go to my UI test suite and start reading off the test names.  I can login to the </a:t>
            </a:r>
            <a:r>
              <a:rPr lang="en-US" dirty="0" err="1"/>
              <a:t>atlanta</a:t>
            </a:r>
            <a:r>
              <a:rPr lang="en-US" dirty="0"/>
              <a:t> code camp website and favorite a talk.  I can login as an admin and remove a speaker from the schedule if their flight to Atlanta was cancelled.  As a participant I can get my 10 dollars refunded.</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406351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code is currently untested UI tests can help verify if you broke any major functionality as you refactor your code to add tests to the backend or frontend.  If you remember the automated testing pyramid from earlier I would highly recommend writing unit and service level tests and not just relying on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325249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had the pleasure of writing Selenium tests? (audience)</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19124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5" y="382760"/>
            <a:ext cx="12672253"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57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to Cypress in a project</a:t>
            </a:r>
          </a:p>
        </p:txBody>
      </p:sp>
    </p:spTree>
    <p:extLst>
      <p:ext uri="{BB962C8B-B14F-4D97-AF65-F5344CB8AC3E}">
        <p14:creationId xmlns:p14="http://schemas.microsoft.com/office/powerpoint/2010/main" val="36343857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3A0A-C18F-D041-B6FC-DAD6BD99F7E7}"/>
              </a:ext>
            </a:extLst>
          </p:cNvPr>
          <p:cNvSpPr>
            <a:spLocks noGrp="1"/>
          </p:cNvSpPr>
          <p:nvPr>
            <p:ph type="title"/>
          </p:nvPr>
        </p:nvSpPr>
        <p:spPr/>
        <p:txBody>
          <a:bodyPr/>
          <a:lstStyle/>
          <a:p>
            <a:r>
              <a:rPr lang="en-US" dirty="0"/>
              <a:t>Flaky tests</a:t>
            </a:r>
          </a:p>
        </p:txBody>
      </p:sp>
      <p:sp>
        <p:nvSpPr>
          <p:cNvPr id="3" name="Text Placeholder 2">
            <a:extLst>
              <a:ext uri="{FF2B5EF4-FFF2-40B4-BE49-F238E27FC236}">
                <a16:creationId xmlns:a16="http://schemas.microsoft.com/office/drawing/2014/main" id="{B9880CAC-939A-4042-8982-669417138F8F}"/>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2624618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962F-8F69-6A43-8ED2-9D3E1571C9BC}"/>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5FA32D4A-7323-4240-AA34-FC83ED86DFDB}"/>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6521584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EB4-F072-DE47-83CC-287A76496376}"/>
              </a:ext>
            </a:extLst>
          </p:cNvPr>
          <p:cNvSpPr>
            <a:spLocks noGrp="1"/>
          </p:cNvSpPr>
          <p:nvPr>
            <p:ph type="title"/>
          </p:nvPr>
        </p:nvSpPr>
        <p:spPr/>
        <p:txBody>
          <a:bodyPr/>
          <a:lstStyle/>
          <a:p>
            <a:r>
              <a:rPr lang="en-US" dirty="0"/>
              <a:t>Failures in build pipeline</a:t>
            </a:r>
          </a:p>
        </p:txBody>
      </p:sp>
      <p:sp>
        <p:nvSpPr>
          <p:cNvPr id="3" name="Text Placeholder 2">
            <a:extLst>
              <a:ext uri="{FF2B5EF4-FFF2-40B4-BE49-F238E27FC236}">
                <a16:creationId xmlns:a16="http://schemas.microsoft.com/office/drawing/2014/main" id="{3C51A10E-3D09-F543-97B4-EAFE67087351}"/>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4362782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E3F4-14AA-904E-9BAE-D6174C683412}"/>
              </a:ext>
            </a:extLst>
          </p:cNvPr>
          <p:cNvSpPr>
            <a:spLocks noGrp="1"/>
          </p:cNvSpPr>
          <p:nvPr>
            <p:ph type="title"/>
          </p:nvPr>
        </p:nvSpPr>
        <p:spPr/>
        <p:txBody>
          <a:bodyPr/>
          <a:lstStyle/>
          <a:p>
            <a:r>
              <a:rPr lang="en-US" dirty="0"/>
              <a:t>Test writing</a:t>
            </a:r>
          </a:p>
        </p:txBody>
      </p:sp>
      <p:sp>
        <p:nvSpPr>
          <p:cNvPr id="3" name="Text Placeholder 2">
            <a:extLst>
              <a:ext uri="{FF2B5EF4-FFF2-40B4-BE49-F238E27FC236}">
                <a16:creationId xmlns:a16="http://schemas.microsoft.com/office/drawing/2014/main" id="{6DB7F40C-88D3-EC48-98C2-87944EC7E426}"/>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673192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69B-0E8B-3244-BF4A-54A46BFE27A7}"/>
              </a:ext>
            </a:extLst>
          </p:cNvPr>
          <p:cNvSpPr>
            <a:spLocks noGrp="1"/>
          </p:cNvSpPr>
          <p:nvPr>
            <p:ph type="title"/>
          </p:nvPr>
        </p:nvSpPr>
        <p:spPr/>
        <p:txBody>
          <a:bodyPr/>
          <a:lstStyle/>
          <a:p>
            <a:r>
              <a:rPr lang="en-US" dirty="0"/>
              <a:t>Time to execute</a:t>
            </a:r>
          </a:p>
        </p:txBody>
      </p:sp>
      <p:sp>
        <p:nvSpPr>
          <p:cNvPr id="3" name="Text Placeholder 2">
            <a:extLst>
              <a:ext uri="{FF2B5EF4-FFF2-40B4-BE49-F238E27FC236}">
                <a16:creationId xmlns:a16="http://schemas.microsoft.com/office/drawing/2014/main" id="{FEF92EFB-E3DF-E549-A8A4-D9D2F5CA4508}"/>
              </a:ext>
            </a:extLst>
          </p:cNvPr>
          <p:cNvSpPr>
            <a:spLocks noGrp="1"/>
          </p:cNvSpPr>
          <p:nvPr>
            <p:ph type="body" sz="quarter" idx="1"/>
          </p:nvPr>
        </p:nvSpPr>
        <p:spPr/>
        <p:txBody>
          <a:bodyPr/>
          <a:lstStyle/>
          <a:p>
            <a:r>
              <a:rPr lang="en-US" dirty="0"/>
              <a:t>18 -&gt; 10 minutes</a:t>
            </a:r>
          </a:p>
        </p:txBody>
      </p:sp>
    </p:spTree>
    <p:extLst>
      <p:ext uri="{BB962C8B-B14F-4D97-AF65-F5344CB8AC3E}">
        <p14:creationId xmlns:p14="http://schemas.microsoft.com/office/powerpoint/2010/main" val="394639911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BC882-425B-43AA-8914-087FC8906697}"/>
              </a:ext>
            </a:extLst>
          </p:cNvPr>
          <p:cNvSpPr>
            <a:spLocks noGrp="1"/>
          </p:cNvSpPr>
          <p:nvPr>
            <p:ph type="title"/>
          </p:nvPr>
        </p:nvSpPr>
        <p:spPr/>
        <p:txBody>
          <a:bodyPr/>
          <a:lstStyle/>
          <a:p>
            <a:r>
              <a:rPr lang="en-US" dirty="0"/>
              <a:t>Setting up a new Cypress project (fast)</a:t>
            </a:r>
          </a:p>
        </p:txBody>
      </p:sp>
      <p:sp>
        <p:nvSpPr>
          <p:cNvPr id="5" name="Text Placeholder 4">
            <a:extLst>
              <a:ext uri="{FF2B5EF4-FFF2-40B4-BE49-F238E27FC236}">
                <a16:creationId xmlns:a16="http://schemas.microsoft.com/office/drawing/2014/main" id="{B3F54F93-08F8-4928-97CD-B6D161DAA047}"/>
              </a:ext>
            </a:extLst>
          </p:cNvPr>
          <p:cNvSpPr>
            <a:spLocks noGrp="1"/>
          </p:cNvSpPr>
          <p:nvPr>
            <p:ph type="body" idx="1"/>
          </p:nvPr>
        </p:nvSpPr>
        <p:spPr/>
        <p:txBody>
          <a:bodyPr/>
          <a:lstStyle/>
          <a:p>
            <a:r>
              <a:rPr lang="en-US" dirty="0" err="1"/>
              <a:t>npm</a:t>
            </a:r>
            <a:r>
              <a:rPr lang="en-US" dirty="0"/>
              <a:t> </a:t>
            </a:r>
            <a:r>
              <a:rPr lang="en-US" dirty="0" err="1"/>
              <a:t>init</a:t>
            </a:r>
            <a:endParaRPr lang="en-US" dirty="0"/>
          </a:p>
          <a:p>
            <a:r>
              <a:rPr lang="en-US" dirty="0" err="1"/>
              <a:t>npm</a:t>
            </a:r>
            <a:r>
              <a:rPr lang="en-US" dirty="0"/>
              <a:t> install cypress –save</a:t>
            </a:r>
          </a:p>
          <a:p>
            <a:r>
              <a:rPr lang="en-US" dirty="0" err="1"/>
              <a:t>npm</a:t>
            </a:r>
            <a:r>
              <a:rPr lang="en-US" dirty="0"/>
              <a:t> install typescript –save</a:t>
            </a:r>
          </a:p>
          <a:p>
            <a:r>
              <a:rPr lang="en-US" dirty="0"/>
              <a:t>Manually add </a:t>
            </a:r>
            <a:r>
              <a:rPr lang="en-US" dirty="0" err="1"/>
              <a:t>tsconfig</a:t>
            </a:r>
            <a:r>
              <a:rPr lang="en-US" dirty="0"/>
              <a:t> from cypress website</a:t>
            </a:r>
          </a:p>
          <a:p>
            <a:r>
              <a:rPr lang="en-US" dirty="0"/>
              <a:t>Manually add `cypress open` script in </a:t>
            </a:r>
            <a:r>
              <a:rPr lang="en-US" dirty="0" err="1"/>
              <a:t>package.json</a:t>
            </a:r>
            <a:r>
              <a:rPr lang="en-US" dirty="0"/>
              <a:t> and run it</a:t>
            </a:r>
          </a:p>
        </p:txBody>
      </p:sp>
    </p:spTree>
    <p:extLst>
      <p:ext uri="{BB962C8B-B14F-4D97-AF65-F5344CB8AC3E}">
        <p14:creationId xmlns:p14="http://schemas.microsoft.com/office/powerpoint/2010/main" val="11015220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When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normAutofit/>
          </a:bodyPr>
          <a:lstStyle/>
          <a:p>
            <a:r>
              <a:rPr lang="en-US" sz="3200" dirty="0"/>
              <a:t>Firefox(beta) and Safari testing</a:t>
            </a:r>
          </a:p>
          <a:p>
            <a:r>
              <a:rPr lang="en-US" sz="3200" dirty="0"/>
              <a:t>Access outside the browser (Ports)</a:t>
            </a:r>
          </a:p>
          <a:p>
            <a:r>
              <a:rPr lang="en-US" sz="3200" dirty="0"/>
              <a:t>Trying to test code you don’t maintain</a:t>
            </a:r>
          </a:p>
        </p:txBody>
      </p:sp>
    </p:spTree>
    <p:extLst>
      <p:ext uri="{BB962C8B-B14F-4D97-AF65-F5344CB8AC3E}">
        <p14:creationId xmlns:p14="http://schemas.microsoft.com/office/powerpoint/2010/main" val="2435944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dirty="0"/>
              <a:t>General UI testing strategies	</a:t>
            </a:r>
          </a:p>
        </p:txBody>
      </p:sp>
      <p:sp>
        <p:nvSpPr>
          <p:cNvPr id="3" name="Text Placeholder 2">
            <a:extLst>
              <a:ext uri="{FF2B5EF4-FFF2-40B4-BE49-F238E27FC236}">
                <a16:creationId xmlns:a16="http://schemas.microsoft.com/office/drawing/2014/main" id="{F32085BE-D0A7-4F66-A2A9-253D1A3164FD}"/>
              </a:ext>
            </a:extLst>
          </p:cNvPr>
          <p:cNvSpPr>
            <a:spLocks noGrp="1"/>
          </p:cNvSpPr>
          <p:nvPr>
            <p:ph type="body" idx="1"/>
          </p:nvPr>
        </p:nvSpPr>
        <p:spPr/>
        <p:txBody>
          <a:bodyPr/>
          <a:lstStyle/>
          <a:p>
            <a:r>
              <a:rPr lang="en-US" dirty="0"/>
              <a:t>HTML Data Attribute</a:t>
            </a:r>
          </a:p>
          <a:p>
            <a:r>
              <a:rPr lang="en-US" dirty="0"/>
              <a:t>Page Object Pattern</a:t>
            </a:r>
          </a:p>
          <a:p>
            <a:r>
              <a:rPr lang="en-US" dirty="0"/>
              <a:t>Write in a way that product representative can participate</a:t>
            </a:r>
          </a:p>
        </p:txBody>
      </p:sp>
    </p:spTree>
    <p:extLst>
      <p:ext uri="{BB962C8B-B14F-4D97-AF65-F5344CB8AC3E}">
        <p14:creationId xmlns:p14="http://schemas.microsoft.com/office/powerpoint/2010/main" val="38788726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Roadmap</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Tests</a:t>
            </a:r>
          </a:p>
          <a:p>
            <a:r>
              <a:rPr lang="en-US" dirty="0"/>
              <a:t>Testing with Selenium </a:t>
            </a:r>
          </a:p>
          <a:p>
            <a:r>
              <a:rPr lang="en-US" dirty="0"/>
              <a:t>Testing with Cypress</a:t>
            </a:r>
          </a:p>
          <a:p>
            <a:r>
              <a:rPr lang="en-US" dirty="0"/>
              <a:t>Cypress exercise</a:t>
            </a:r>
          </a:p>
          <a:p>
            <a:r>
              <a:rPr lang="en-US" dirty="0"/>
              <a:t>Advanced UI testing techniques</a:t>
            </a:r>
          </a:p>
        </p:txBody>
      </p:sp>
      <p:pic>
        <p:nvPicPr>
          <p:cNvPr id="5" name="Picture 4">
            <a:extLst>
              <a:ext uri="{FF2B5EF4-FFF2-40B4-BE49-F238E27FC236}">
                <a16:creationId xmlns:a16="http://schemas.microsoft.com/office/drawing/2014/main" id="{CE59EBBB-7FBA-F24B-8051-85CEA38E2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53" y="1653437"/>
            <a:ext cx="5006347" cy="5204564"/>
          </a:xfrm>
          <a:prstGeom prst="rect">
            <a:avLst/>
          </a:prstGeom>
        </p:spPr>
      </p:pic>
    </p:spTree>
    <p:extLst>
      <p:ext uri="{BB962C8B-B14F-4D97-AF65-F5344CB8AC3E}">
        <p14:creationId xmlns:p14="http://schemas.microsoft.com/office/powerpoint/2010/main" val="294225243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Exercise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a:xfrm>
            <a:off x="839787" y="3965660"/>
            <a:ext cx="7279644" cy="533316"/>
          </a:xfrm>
        </p:spPr>
        <p:txBody>
          <a:bodyPr>
            <a:normAutofit fontScale="85000" lnSpcReduction="10000"/>
          </a:bodyPr>
          <a:lstStyle/>
          <a:p>
            <a:r>
              <a:rPr lang="en-US" dirty="0"/>
              <a:t>https://github.com/MatthewYKnowles/expert-beginners-july-2020</a:t>
            </a:r>
          </a:p>
        </p:txBody>
      </p:sp>
    </p:spTree>
    <p:extLst>
      <p:ext uri="{BB962C8B-B14F-4D97-AF65-F5344CB8AC3E}">
        <p14:creationId xmlns:p14="http://schemas.microsoft.com/office/powerpoint/2010/main" val="257484537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3316-EB6A-4238-A325-5EEA3C83D056}"/>
              </a:ext>
            </a:extLst>
          </p:cNvPr>
          <p:cNvSpPr>
            <a:spLocks noGrp="1"/>
          </p:cNvSpPr>
          <p:nvPr>
            <p:ph type="title"/>
          </p:nvPr>
        </p:nvSpPr>
        <p:spPr/>
        <p:txBody>
          <a:bodyPr/>
          <a:lstStyle/>
          <a:p>
            <a:r>
              <a:rPr lang="en-US" dirty="0"/>
              <a:t>Cypress Dashboard</a:t>
            </a:r>
          </a:p>
        </p:txBody>
      </p:sp>
      <p:sp>
        <p:nvSpPr>
          <p:cNvPr id="3" name="Text Placeholder 2">
            <a:extLst>
              <a:ext uri="{FF2B5EF4-FFF2-40B4-BE49-F238E27FC236}">
                <a16:creationId xmlns:a16="http://schemas.microsoft.com/office/drawing/2014/main" id="{A469A4B6-BC1B-4C10-887A-359C3A82E00D}"/>
              </a:ext>
            </a:extLst>
          </p:cNvPr>
          <p:cNvSpPr>
            <a:spLocks noGrp="1"/>
          </p:cNvSpPr>
          <p:nvPr>
            <p:ph type="body" sz="quarter" idx="1"/>
          </p:nvPr>
        </p:nvSpPr>
        <p:spPr/>
        <p:txBody>
          <a:bodyPr>
            <a:normAutofit fontScale="70000" lnSpcReduction="20000"/>
          </a:bodyPr>
          <a:lstStyle/>
          <a:p>
            <a:r>
              <a:rPr lang="en-US" dirty="0"/>
              <a:t>https://dashboard.cypress.io/projects/fn7tfg/runs</a:t>
            </a:r>
          </a:p>
        </p:txBody>
      </p:sp>
    </p:spTree>
    <p:extLst>
      <p:ext uri="{BB962C8B-B14F-4D97-AF65-F5344CB8AC3E}">
        <p14:creationId xmlns:p14="http://schemas.microsoft.com/office/powerpoint/2010/main" val="37674253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Tree>
    <p:extLst>
      <p:ext uri="{BB962C8B-B14F-4D97-AF65-F5344CB8AC3E}">
        <p14:creationId xmlns:p14="http://schemas.microsoft.com/office/powerpoint/2010/main" val="130528157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424970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50273C-71F7-6F41-BE71-E65DC547A9B5}"/>
              </a:ext>
            </a:extLst>
          </p:cNvPr>
          <p:cNvPicPr>
            <a:picLocks noChangeAspect="1"/>
          </p:cNvPicPr>
          <p:nvPr/>
        </p:nvPicPr>
        <p:blipFill>
          <a:blip r:embed="rId3"/>
          <a:stretch>
            <a:fillRect/>
          </a:stretch>
        </p:blipFill>
        <p:spPr>
          <a:xfrm>
            <a:off x="794309" y="2479675"/>
            <a:ext cx="3136900" cy="4013200"/>
          </a:xfrm>
          <a:prstGeom prst="rect">
            <a:avLst/>
          </a:prstGeom>
        </p:spPr>
      </p:pic>
      <p:pic>
        <p:nvPicPr>
          <p:cNvPr id="4" name="Picture 3">
            <a:extLst>
              <a:ext uri="{FF2B5EF4-FFF2-40B4-BE49-F238E27FC236}">
                <a16:creationId xmlns:a16="http://schemas.microsoft.com/office/drawing/2014/main" id="{B48F3991-9C88-F64C-B269-8702924E923E}"/>
              </a:ext>
            </a:extLst>
          </p:cNvPr>
          <p:cNvPicPr>
            <a:picLocks noChangeAspect="1"/>
          </p:cNvPicPr>
          <p:nvPr/>
        </p:nvPicPr>
        <p:blipFill>
          <a:blip r:embed="rId4"/>
          <a:stretch>
            <a:fillRect/>
          </a:stretch>
        </p:blipFill>
        <p:spPr>
          <a:xfrm>
            <a:off x="3931209" y="2479675"/>
            <a:ext cx="3127766" cy="4013200"/>
          </a:xfrm>
          <a:prstGeom prst="rect">
            <a:avLst/>
          </a:prstGeom>
        </p:spPr>
      </p:pic>
      <p:sp>
        <p:nvSpPr>
          <p:cNvPr id="3" name="Title 2">
            <a:extLst>
              <a:ext uri="{FF2B5EF4-FFF2-40B4-BE49-F238E27FC236}">
                <a16:creationId xmlns:a16="http://schemas.microsoft.com/office/drawing/2014/main" id="{F379D927-0BBB-D442-AF10-6A1E66B31DA9}"/>
              </a:ext>
            </a:extLst>
          </p:cNvPr>
          <p:cNvSpPr>
            <a:spLocks noGrp="1"/>
          </p:cNvSpPr>
          <p:nvPr>
            <p:ph type="title"/>
          </p:nvPr>
        </p:nvSpPr>
        <p:spPr/>
        <p:txBody>
          <a:bodyPr/>
          <a:lstStyle/>
          <a:p>
            <a:r>
              <a:rPr lang="en-US" dirty="0"/>
              <a:t>Resources</a:t>
            </a:r>
          </a:p>
        </p:txBody>
      </p:sp>
      <p:pic>
        <p:nvPicPr>
          <p:cNvPr id="5" name="Picture 4">
            <a:extLst>
              <a:ext uri="{FF2B5EF4-FFF2-40B4-BE49-F238E27FC236}">
                <a16:creationId xmlns:a16="http://schemas.microsoft.com/office/drawing/2014/main" id="{44019298-ECAA-1D46-8A14-79DC0AEE6152}"/>
              </a:ext>
            </a:extLst>
          </p:cNvPr>
          <p:cNvPicPr>
            <a:picLocks noChangeAspect="1"/>
          </p:cNvPicPr>
          <p:nvPr/>
        </p:nvPicPr>
        <p:blipFill>
          <a:blip r:embed="rId5"/>
          <a:stretch>
            <a:fillRect/>
          </a:stretch>
        </p:blipFill>
        <p:spPr>
          <a:xfrm>
            <a:off x="7058975" y="2479675"/>
            <a:ext cx="3229558" cy="4013201"/>
          </a:xfrm>
          <a:prstGeom prst="rect">
            <a:avLst/>
          </a:prstGeom>
        </p:spPr>
      </p:pic>
    </p:spTree>
    <p:extLst>
      <p:ext uri="{BB962C8B-B14F-4D97-AF65-F5344CB8AC3E}">
        <p14:creationId xmlns:p14="http://schemas.microsoft.com/office/powerpoint/2010/main" val="18306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41C6-D46A-4240-90CB-386B8A2417D4}"/>
              </a:ext>
            </a:extLst>
          </p:cNvPr>
          <p:cNvSpPr>
            <a:spLocks noGrp="1"/>
          </p:cNvSpPr>
          <p:nvPr>
            <p:ph type="title"/>
          </p:nvPr>
        </p:nvSpPr>
        <p:spPr/>
        <p:txBody>
          <a:bodyPr/>
          <a:lstStyle/>
          <a:p>
            <a:r>
              <a:rPr lang="en-US" dirty="0"/>
              <a:t>Why do we write tests?</a:t>
            </a:r>
          </a:p>
        </p:txBody>
      </p:sp>
    </p:spTree>
    <p:extLst>
      <p:ext uri="{BB962C8B-B14F-4D97-AF65-F5344CB8AC3E}">
        <p14:creationId xmlns:p14="http://schemas.microsoft.com/office/powerpoint/2010/main" val="9640072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C744-2438-274C-8771-5845564AD021}"/>
              </a:ext>
            </a:extLst>
          </p:cNvPr>
          <p:cNvSpPr>
            <a:spLocks noGrp="1"/>
          </p:cNvSpPr>
          <p:nvPr>
            <p:ph type="title"/>
          </p:nvPr>
        </p:nvSpPr>
        <p:spPr/>
        <p:txBody>
          <a:bodyPr/>
          <a:lstStyle/>
          <a:p>
            <a:r>
              <a:rPr lang="en-US" dirty="0"/>
              <a:t>Why Write Tests?</a:t>
            </a:r>
          </a:p>
        </p:txBody>
      </p:sp>
      <p:sp>
        <p:nvSpPr>
          <p:cNvPr id="3" name="Text Placeholder 2">
            <a:extLst>
              <a:ext uri="{FF2B5EF4-FFF2-40B4-BE49-F238E27FC236}">
                <a16:creationId xmlns:a16="http://schemas.microsoft.com/office/drawing/2014/main" id="{CDA2B31A-BEF3-AB47-820E-D2D9432E1FDF}"/>
              </a:ext>
            </a:extLst>
          </p:cNvPr>
          <p:cNvSpPr>
            <a:spLocks noGrp="1"/>
          </p:cNvSpPr>
          <p:nvPr>
            <p:ph type="body" idx="1"/>
          </p:nvPr>
        </p:nvSpPr>
        <p:spPr/>
        <p:txBody>
          <a:bodyPr>
            <a:normAutofit/>
          </a:bodyPr>
          <a:lstStyle/>
          <a:p>
            <a:r>
              <a:rPr lang="en-US" sz="3200" dirty="0"/>
              <a:t>Verify functionality</a:t>
            </a:r>
          </a:p>
          <a:p>
            <a:r>
              <a:rPr lang="en-US" sz="3200" dirty="0"/>
              <a:t>Defend against unexpected change</a:t>
            </a:r>
          </a:p>
          <a:p>
            <a:r>
              <a:rPr lang="en-US" sz="3200" dirty="0"/>
              <a:t>Executable documentation of the code</a:t>
            </a:r>
          </a:p>
          <a:p>
            <a:pPr marL="0" indent="0">
              <a:buNone/>
            </a:pPr>
            <a:r>
              <a:rPr lang="en-US" sz="3200" dirty="0"/>
              <a:t> </a:t>
            </a:r>
          </a:p>
        </p:txBody>
      </p:sp>
    </p:spTree>
    <p:extLst>
      <p:ext uri="{BB962C8B-B14F-4D97-AF65-F5344CB8AC3E}">
        <p14:creationId xmlns:p14="http://schemas.microsoft.com/office/powerpoint/2010/main" val="320194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30764-6F8B-0948-9DA2-8CC2822E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5" y="182014"/>
            <a:ext cx="10004467" cy="5511347"/>
          </a:xfrm>
          <a:prstGeom prst="rect">
            <a:avLst/>
          </a:prstGeom>
        </p:spPr>
      </p:pic>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t="26220"/>
          <a:stretch/>
        </p:blipFill>
        <p:spPr>
          <a:xfrm>
            <a:off x="1093766" y="1627094"/>
            <a:ext cx="10004467" cy="4066267"/>
          </a:xfrm>
          <a:prstGeom prst="rect">
            <a:avLst/>
          </a:prstGeom>
        </p:spPr>
      </p:pic>
      <p:sp>
        <p:nvSpPr>
          <p:cNvPr id="18" name="TextBox 17">
            <a:extLst>
              <a:ext uri="{FF2B5EF4-FFF2-40B4-BE49-F238E27FC236}">
                <a16:creationId xmlns:a16="http://schemas.microsoft.com/office/drawing/2014/main" id="{C6DB4331-AB53-4545-A97A-C620C63903DA}"/>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7846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Verify that the critical path works</a:t>
            </a:r>
          </a:p>
          <a:p>
            <a:pPr marL="342900" indent="-342900">
              <a:buFont typeface="Arial" panose="020B0604020202020204" pitchFamily="34" charset="0"/>
              <a:buChar char="•"/>
            </a:pPr>
            <a:r>
              <a:rPr lang="en-US" dirty="0"/>
              <a:t>Exercise your code in a live or live like environment</a:t>
            </a:r>
          </a:p>
          <a:p>
            <a:pPr marL="0" indent="0">
              <a:buNone/>
            </a:pPr>
            <a:endParaRPr lang="en-US" dirty="0"/>
          </a:p>
        </p:txBody>
      </p:sp>
    </p:spTree>
    <p:extLst>
      <p:ext uri="{BB962C8B-B14F-4D97-AF65-F5344CB8AC3E}">
        <p14:creationId xmlns:p14="http://schemas.microsoft.com/office/powerpoint/2010/main" val="6088427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Executable specification</a:t>
            </a:r>
          </a:p>
        </p:txBody>
      </p:sp>
    </p:spTree>
    <p:extLst>
      <p:ext uri="{BB962C8B-B14F-4D97-AF65-F5344CB8AC3E}">
        <p14:creationId xmlns:p14="http://schemas.microsoft.com/office/powerpoint/2010/main" val="316652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Legacy code</a:t>
            </a:r>
          </a:p>
        </p:txBody>
      </p:sp>
    </p:spTree>
    <p:extLst>
      <p:ext uri="{BB962C8B-B14F-4D97-AF65-F5344CB8AC3E}">
        <p14:creationId xmlns:p14="http://schemas.microsoft.com/office/powerpoint/2010/main" val="1255213758"/>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1716</TotalTime>
  <Words>909</Words>
  <Application>Microsoft Office PowerPoint</Application>
  <PresentationFormat>Widescreen</PresentationFormat>
  <Paragraphs>105</Paragraphs>
  <Slides>25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Avenir LT Std 35 Light</vt:lpstr>
      <vt:lpstr>Calibri</vt:lpstr>
      <vt:lpstr>GreaterSum</vt:lpstr>
      <vt:lpstr>PowerPoint Presentation</vt:lpstr>
      <vt:lpstr>Roadmap</vt:lpstr>
      <vt:lpstr>Why do we write tests?</vt:lpstr>
      <vt:lpstr>Why Write Tests?</vt:lpstr>
      <vt:lpstr>PowerPoint Presentation</vt:lpstr>
      <vt:lpstr>PowerPoint Presentation</vt:lpstr>
      <vt:lpstr>Why Write UI/E2E Tests</vt:lpstr>
      <vt:lpstr>Why Write UI/E2E Tests</vt:lpstr>
      <vt:lpstr>Why Write UI/E2E Tests</vt:lpstr>
      <vt:lpstr>Selenium to Cypress in a project</vt:lpstr>
      <vt:lpstr>Flaky tests</vt:lpstr>
      <vt:lpstr>Debugging</vt:lpstr>
      <vt:lpstr>Failures in build pipeline</vt:lpstr>
      <vt:lpstr>Test writing</vt:lpstr>
      <vt:lpstr>Time to execute</vt:lpstr>
      <vt:lpstr>Intro to Cypress</vt:lpstr>
      <vt:lpstr>Setting up a new Cypress project (fast)</vt:lpstr>
      <vt:lpstr>When not to use Cypress</vt:lpstr>
      <vt:lpstr>General UI testing strategies </vt:lpstr>
      <vt:lpstr>Cypress Exercise </vt:lpstr>
      <vt:lpstr>Cypress Dashboard</vt:lpstr>
      <vt:lpstr>Whatever you would manually test try and automate</vt:lpstr>
      <vt:lpstr>PowerPoint Presentation</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83</cp:revision>
  <dcterms:created xsi:type="dcterms:W3CDTF">2018-05-09T18:26:04Z</dcterms:created>
  <dcterms:modified xsi:type="dcterms:W3CDTF">2020-07-30T14:38:36Z</dcterms:modified>
</cp:coreProperties>
</file>