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2"/>
  </p:notesMasterIdLst>
  <p:sldIdLst>
    <p:sldId id="256" r:id="rId2"/>
    <p:sldId id="276" r:id="rId3"/>
    <p:sldId id="258" r:id="rId4"/>
    <p:sldId id="262" r:id="rId5"/>
    <p:sldId id="264" r:id="rId6"/>
    <p:sldId id="265" r:id="rId7"/>
    <p:sldId id="266" r:id="rId8"/>
    <p:sldId id="267" r:id="rId9"/>
    <p:sldId id="269" r:id="rId10"/>
    <p:sldId id="270" r:id="rId11"/>
    <p:sldId id="271" r:id="rId12"/>
    <p:sldId id="272" r:id="rId13"/>
    <p:sldId id="274" r:id="rId14"/>
    <p:sldId id="275" r:id="rId15"/>
    <p:sldId id="283" r:id="rId16"/>
    <p:sldId id="277" r:id="rId17"/>
    <p:sldId id="278" r:id="rId18"/>
    <p:sldId id="279" r:id="rId19"/>
    <p:sldId id="281" r:id="rId20"/>
    <p:sldId id="280" r:id="rId21"/>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716" autoAdjust="0"/>
    <p:restoredTop sz="83347" autoAdjust="0"/>
  </p:normalViewPr>
  <p:slideViewPr>
    <p:cSldViewPr snapToGrid="0" showGuides="1">
      <p:cViewPr varScale="1">
        <p:scale>
          <a:sx n="185" d="100"/>
          <a:sy n="185" d="100"/>
        </p:scale>
        <p:origin x="1624" y="168"/>
      </p:cViewPr>
      <p:guideLst>
        <p:guide orient="horz" pos="2160"/>
        <p:guide pos="3840"/>
      </p:guideLst>
    </p:cSldViewPr>
  </p:slideViewPr>
  <p:notesTextViewPr>
    <p:cViewPr>
      <p:scale>
        <a:sx n="1" d="1"/>
        <a:sy n="1" d="1"/>
      </p:scale>
      <p:origin x="0" y="0"/>
    </p:cViewPr>
  </p:notesTextViewPr>
  <p:notesViewPr>
    <p:cSldViewPr snapToGrid="0">
      <p:cViewPr varScale="1">
        <p:scale>
          <a:sx n="66" d="100"/>
          <a:sy n="66" d="100"/>
        </p:scale>
        <p:origin x="3134" y="3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EC7C4CE-0BA7-46C7-910C-86236A29B096}" type="datetimeFigureOut">
              <a:rPr lang="en-US" smtClean="0"/>
              <a:t>11/14/23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06C7275-F3C5-4EE7-8C54-771BE2CF8BB4}" type="slidenum">
              <a:rPr lang="en-US" smtClean="0"/>
              <a:t>‹#›</a:t>
            </a:fld>
            <a:endParaRPr lang="en-US"/>
          </a:p>
        </p:txBody>
      </p:sp>
    </p:spTree>
    <p:extLst>
      <p:ext uri="{BB962C8B-B14F-4D97-AF65-F5344CB8AC3E}">
        <p14:creationId xmlns:p14="http://schemas.microsoft.com/office/powerpoint/2010/main" val="33417520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Before we get into the details of mutation testing I would like to zoom out so we can understand where it fits in an agile software development process.  We are going to start with tests why do you write them?</a:t>
            </a:r>
          </a:p>
        </p:txBody>
      </p:sp>
      <p:sp>
        <p:nvSpPr>
          <p:cNvPr id="4" name="Slide Number Placeholder 3"/>
          <p:cNvSpPr>
            <a:spLocks noGrp="1"/>
          </p:cNvSpPr>
          <p:nvPr>
            <p:ph type="sldNum" sz="quarter" idx="10"/>
          </p:nvPr>
        </p:nvSpPr>
        <p:spPr/>
        <p:txBody>
          <a:bodyPr/>
          <a:lstStyle/>
          <a:p>
            <a:fld id="{D06C7275-F3C5-4EE7-8C54-771BE2CF8BB4}" type="slidenum">
              <a:rPr lang="en-US" smtClean="0"/>
              <a:t>3</a:t>
            </a:fld>
            <a:endParaRPr lang="en-US"/>
          </a:p>
        </p:txBody>
      </p:sp>
    </p:spTree>
    <p:extLst>
      <p:ext uri="{BB962C8B-B14F-4D97-AF65-F5344CB8AC3E}">
        <p14:creationId xmlns:p14="http://schemas.microsoft.com/office/powerpoint/2010/main" val="16835702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Mutation testing has been around for a while but not many have heard about it mainly because it has always been very expensive to run.  For each mutation you have to rerun your entire test suite.  Two things have made mutation testing more realistic as a tool.  1.) Hardware speed and number of cores.  If you guys saw whenever I ran Stryker 8 instance of chrome opened to simultaneously run tests, one for each core.  2.) A new strategy for mutation testing where you run coverage first to see which tests hit a certain line of code and then only run those tests for that mutation, not every test.</a:t>
            </a:r>
          </a:p>
        </p:txBody>
      </p:sp>
      <p:sp>
        <p:nvSpPr>
          <p:cNvPr id="4" name="Slide Number Placeholder 3"/>
          <p:cNvSpPr>
            <a:spLocks noGrp="1"/>
          </p:cNvSpPr>
          <p:nvPr>
            <p:ph type="sldNum" sz="quarter" idx="5"/>
          </p:nvPr>
        </p:nvSpPr>
        <p:spPr/>
        <p:txBody>
          <a:bodyPr/>
          <a:lstStyle/>
          <a:p>
            <a:fld id="{D06C7275-F3C5-4EE7-8C54-771BE2CF8BB4}" type="slidenum">
              <a:rPr lang="en-US" smtClean="0"/>
              <a:t>16</a:t>
            </a:fld>
            <a:endParaRPr lang="en-US"/>
          </a:p>
        </p:txBody>
      </p:sp>
    </p:spTree>
    <p:extLst>
      <p:ext uri="{BB962C8B-B14F-4D97-AF65-F5344CB8AC3E}">
        <p14:creationId xmlns:p14="http://schemas.microsoft.com/office/powerpoint/2010/main" val="23639655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generally the reasons I hear for writing tests.  Today we are going to focus on tests that defend against unexpected change.</a:t>
            </a:r>
          </a:p>
        </p:txBody>
      </p:sp>
      <p:sp>
        <p:nvSpPr>
          <p:cNvPr id="4" name="Slide Number Placeholder 3"/>
          <p:cNvSpPr>
            <a:spLocks noGrp="1"/>
          </p:cNvSpPr>
          <p:nvPr>
            <p:ph type="sldNum" sz="quarter" idx="10"/>
          </p:nvPr>
        </p:nvSpPr>
        <p:spPr/>
        <p:txBody>
          <a:bodyPr/>
          <a:lstStyle/>
          <a:p>
            <a:fld id="{D06C7275-F3C5-4EE7-8C54-771BE2CF8BB4}" type="slidenum">
              <a:rPr lang="en-US" smtClean="0"/>
              <a:t>4</a:t>
            </a:fld>
            <a:endParaRPr lang="en-US"/>
          </a:p>
        </p:txBody>
      </p:sp>
    </p:spTree>
    <p:extLst>
      <p:ext uri="{BB962C8B-B14F-4D97-AF65-F5344CB8AC3E}">
        <p14:creationId xmlns:p14="http://schemas.microsoft.com/office/powerpoint/2010/main" val="39240123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often does your company deploy your code to your customers?  Raise your hand if it is more often than every month.  How about every week?  Every day? Every commit? Which is essentially Continuous Deployment.</a:t>
            </a:r>
          </a:p>
        </p:txBody>
      </p:sp>
      <p:sp>
        <p:nvSpPr>
          <p:cNvPr id="4" name="Slide Number Placeholder 3"/>
          <p:cNvSpPr>
            <a:spLocks noGrp="1"/>
          </p:cNvSpPr>
          <p:nvPr>
            <p:ph type="sldNum" sz="quarter" idx="10"/>
          </p:nvPr>
        </p:nvSpPr>
        <p:spPr/>
        <p:txBody>
          <a:bodyPr/>
          <a:lstStyle/>
          <a:p>
            <a:fld id="{D06C7275-F3C5-4EE7-8C54-771BE2CF8BB4}" type="slidenum">
              <a:rPr lang="en-US" smtClean="0"/>
              <a:t>5</a:t>
            </a:fld>
            <a:endParaRPr lang="en-US"/>
          </a:p>
        </p:txBody>
      </p:sp>
    </p:spTree>
    <p:extLst>
      <p:ext uri="{BB962C8B-B14F-4D97-AF65-F5344CB8AC3E}">
        <p14:creationId xmlns:p14="http://schemas.microsoft.com/office/powerpoint/2010/main" val="17583243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that everyone is on the same page with terms, continuous deployment is deploying every commit to your customers.  Normally its to a small percentage of customers at first and then ramp up over time if no issues.  Companies that famously do this are Amazon and Netflix.  Continuous deployment might seem extreme for your company but it’s a worthy goal to aim for.  What tools would you need to do continuous deployment at your company?  There are a lot of things you need to do before a company can implement continuous deployment, source control, build server, infrastructure as code, and test automation.  Today I am going to just focus on test automation and its benefits.</a:t>
            </a:r>
          </a:p>
        </p:txBody>
      </p:sp>
      <p:sp>
        <p:nvSpPr>
          <p:cNvPr id="4" name="Slide Number Placeholder 3"/>
          <p:cNvSpPr>
            <a:spLocks noGrp="1"/>
          </p:cNvSpPr>
          <p:nvPr>
            <p:ph type="sldNum" sz="quarter" idx="10"/>
          </p:nvPr>
        </p:nvSpPr>
        <p:spPr/>
        <p:txBody>
          <a:bodyPr/>
          <a:lstStyle/>
          <a:p>
            <a:fld id="{D06C7275-F3C5-4EE7-8C54-771BE2CF8BB4}" type="slidenum">
              <a:rPr lang="en-US" smtClean="0"/>
              <a:t>6</a:t>
            </a:fld>
            <a:endParaRPr lang="en-US"/>
          </a:p>
        </p:txBody>
      </p:sp>
    </p:spTree>
    <p:extLst>
      <p:ext uri="{BB962C8B-B14F-4D97-AF65-F5344CB8AC3E}">
        <p14:creationId xmlns:p14="http://schemas.microsoft.com/office/powerpoint/2010/main" val="18176883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this brings us back to tests or more specifically automatically sending our code through a rigorous set of automated tests so we can rely less and less on manual testing and be more confident deploying the code to the customer, as long as it passes all of the tests.  As we rely less and less on manual testing this really calls into question the quality of our tests.</a:t>
            </a:r>
          </a:p>
        </p:txBody>
      </p:sp>
      <p:sp>
        <p:nvSpPr>
          <p:cNvPr id="4" name="Slide Number Placeholder 3"/>
          <p:cNvSpPr>
            <a:spLocks noGrp="1"/>
          </p:cNvSpPr>
          <p:nvPr>
            <p:ph type="sldNum" sz="quarter" idx="10"/>
          </p:nvPr>
        </p:nvSpPr>
        <p:spPr/>
        <p:txBody>
          <a:bodyPr/>
          <a:lstStyle/>
          <a:p>
            <a:fld id="{D06C7275-F3C5-4EE7-8C54-771BE2CF8BB4}" type="slidenum">
              <a:rPr lang="en-US" smtClean="0"/>
              <a:t>7</a:t>
            </a:fld>
            <a:endParaRPr lang="en-US"/>
          </a:p>
        </p:txBody>
      </p:sp>
    </p:spTree>
    <p:extLst>
      <p:ext uri="{BB962C8B-B14F-4D97-AF65-F5344CB8AC3E}">
        <p14:creationId xmlns:p14="http://schemas.microsoft.com/office/powerpoint/2010/main" val="13532137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do you know how good your tests are?  How confident are you that mistakes in the code will get captured by your tests?  Do you currently have a way to measure your test quality? A lot of companies would say code coverage is their metric of test quality.</a:t>
            </a:r>
          </a:p>
        </p:txBody>
      </p:sp>
      <p:sp>
        <p:nvSpPr>
          <p:cNvPr id="4" name="Slide Number Placeholder 3"/>
          <p:cNvSpPr>
            <a:spLocks noGrp="1"/>
          </p:cNvSpPr>
          <p:nvPr>
            <p:ph type="sldNum" sz="quarter" idx="10"/>
          </p:nvPr>
        </p:nvSpPr>
        <p:spPr/>
        <p:txBody>
          <a:bodyPr/>
          <a:lstStyle/>
          <a:p>
            <a:fld id="{D06C7275-F3C5-4EE7-8C54-771BE2CF8BB4}" type="slidenum">
              <a:rPr lang="en-US" smtClean="0"/>
              <a:t>8</a:t>
            </a:fld>
            <a:endParaRPr lang="en-US"/>
          </a:p>
        </p:txBody>
      </p:sp>
    </p:spTree>
    <p:extLst>
      <p:ext uri="{BB962C8B-B14F-4D97-AF65-F5344CB8AC3E}">
        <p14:creationId xmlns:p14="http://schemas.microsoft.com/office/powerpoint/2010/main" val="2382182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Does anyone know how code coverage is calculated?  What does it mean to have 100% code coverage?</a:t>
            </a:r>
          </a:p>
        </p:txBody>
      </p:sp>
      <p:sp>
        <p:nvSpPr>
          <p:cNvPr id="4" name="Slide Number Placeholder 3"/>
          <p:cNvSpPr>
            <a:spLocks noGrp="1"/>
          </p:cNvSpPr>
          <p:nvPr>
            <p:ph type="sldNum" sz="quarter" idx="10"/>
          </p:nvPr>
        </p:nvSpPr>
        <p:spPr/>
        <p:txBody>
          <a:bodyPr/>
          <a:lstStyle/>
          <a:p>
            <a:fld id="{D06C7275-F3C5-4EE7-8C54-771BE2CF8BB4}" type="slidenum">
              <a:rPr lang="en-US" smtClean="0"/>
              <a:t>10</a:t>
            </a:fld>
            <a:endParaRPr lang="en-US"/>
          </a:p>
        </p:txBody>
      </p:sp>
    </p:spTree>
    <p:extLst>
      <p:ext uri="{BB962C8B-B14F-4D97-AF65-F5344CB8AC3E}">
        <p14:creationId xmlns:p14="http://schemas.microsoft.com/office/powerpoint/2010/main" val="27640149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will get into some of the shortcomings of code coverage with a coding demo in a second but I want start off with something that code coverage does really well.  The way that I use code coverage at my company is not to know what code already has high quality tests but instead as an indicator of what code is not tested.  If I have code that is 80% covered then I know for sure that 20% of the code does not have tests verifying the logic.</a:t>
            </a:r>
          </a:p>
        </p:txBody>
      </p:sp>
      <p:sp>
        <p:nvSpPr>
          <p:cNvPr id="4" name="Slide Number Placeholder 3"/>
          <p:cNvSpPr>
            <a:spLocks noGrp="1"/>
          </p:cNvSpPr>
          <p:nvPr>
            <p:ph type="sldNum" sz="quarter" idx="10"/>
          </p:nvPr>
        </p:nvSpPr>
        <p:spPr/>
        <p:txBody>
          <a:bodyPr/>
          <a:lstStyle/>
          <a:p>
            <a:fld id="{D06C7275-F3C5-4EE7-8C54-771BE2CF8BB4}" type="slidenum">
              <a:rPr lang="en-US" smtClean="0"/>
              <a:t>11</a:t>
            </a:fld>
            <a:endParaRPr lang="en-US"/>
          </a:p>
        </p:txBody>
      </p:sp>
    </p:spTree>
    <p:extLst>
      <p:ext uri="{BB962C8B-B14F-4D97-AF65-F5344CB8AC3E}">
        <p14:creationId xmlns:p14="http://schemas.microsoft.com/office/powerpoint/2010/main" val="7828210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Does having high coverage itself give you confidence to deploy to your customer?</a:t>
            </a:r>
          </a:p>
        </p:txBody>
      </p:sp>
      <p:sp>
        <p:nvSpPr>
          <p:cNvPr id="4" name="Slide Number Placeholder 3"/>
          <p:cNvSpPr>
            <a:spLocks noGrp="1"/>
          </p:cNvSpPr>
          <p:nvPr>
            <p:ph type="sldNum" sz="quarter" idx="10"/>
          </p:nvPr>
        </p:nvSpPr>
        <p:spPr/>
        <p:txBody>
          <a:bodyPr/>
          <a:lstStyle/>
          <a:p>
            <a:fld id="{D06C7275-F3C5-4EE7-8C54-771BE2CF8BB4}" type="slidenum">
              <a:rPr lang="en-US" smtClean="0"/>
              <a:t>12</a:t>
            </a:fld>
            <a:endParaRPr lang="en-US"/>
          </a:p>
        </p:txBody>
      </p:sp>
    </p:spTree>
    <p:extLst>
      <p:ext uri="{BB962C8B-B14F-4D97-AF65-F5344CB8AC3E}">
        <p14:creationId xmlns:p14="http://schemas.microsoft.com/office/powerpoint/2010/main" val="40399730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x">
  <p:cSld name="Title Slide">
    <p:bg>
      <p:bgPr>
        <a:solidFill>
          <a:srgbClr val="91C9CF"/>
        </a:solidFill>
        <a:effectLst/>
      </p:bgPr>
    </p:bg>
    <p:spTree>
      <p:nvGrpSpPr>
        <p:cNvPr id="1" name=""/>
        <p:cNvGrpSpPr/>
        <p:nvPr/>
      </p:nvGrpSpPr>
      <p:grpSpPr>
        <a:xfrm>
          <a:off x="0" y="0"/>
          <a:ext cx="0" cy="0"/>
          <a:chOff x="0" y="0"/>
          <a:chExt cx="0" cy="0"/>
        </a:xfrm>
      </p:grpSpPr>
      <p:sp>
        <p:nvSpPr>
          <p:cNvPr id="82" name="Shape 82"/>
          <p:cNvSpPr>
            <a:spLocks noGrp="1"/>
          </p:cNvSpPr>
          <p:nvPr>
            <p:ph type="title"/>
          </p:nvPr>
        </p:nvSpPr>
        <p:spPr>
          <a:xfrm>
            <a:off x="1524000" y="1122362"/>
            <a:ext cx="9144000" cy="2387601"/>
          </a:xfrm>
          <a:prstGeom prst="rect">
            <a:avLst/>
          </a:prstGeom>
        </p:spPr>
        <p:txBody>
          <a:bodyPr anchor="b"/>
          <a:lstStyle>
            <a:lvl1pPr algn="ctr">
              <a:defRPr sz="6000">
                <a:solidFill>
                  <a:srgbClr val="FFFFFF"/>
                </a:solidFill>
                <a:latin typeface="Avenir LT Std 35 Light" panose="020B0402020203020204" pitchFamily="34" charset="0"/>
              </a:defRPr>
            </a:lvl1pPr>
          </a:lstStyle>
          <a:p>
            <a:r>
              <a:rPr lang="en-US"/>
              <a:t>Click to edit Master title style</a:t>
            </a:r>
            <a:endParaRPr dirty="0"/>
          </a:p>
        </p:txBody>
      </p:sp>
      <p:sp>
        <p:nvSpPr>
          <p:cNvPr id="83" name="Shape 83"/>
          <p:cNvSpPr>
            <a:spLocks noGrp="1"/>
          </p:cNvSpPr>
          <p:nvPr>
            <p:ph type="body" sz="quarter" idx="1"/>
          </p:nvPr>
        </p:nvSpPr>
        <p:spPr>
          <a:xfrm>
            <a:off x="1524000" y="3602037"/>
            <a:ext cx="9144000" cy="1655763"/>
          </a:xfrm>
          <a:prstGeom prst="rect">
            <a:avLst/>
          </a:prstGeom>
        </p:spPr>
        <p:txBody>
          <a:bodyPr/>
          <a:lstStyle>
            <a:lvl1pPr marL="0" indent="0" algn="ctr">
              <a:buSzTx/>
              <a:buFontTx/>
              <a:buNone/>
              <a:defRPr sz="2400">
                <a:solidFill>
                  <a:srgbClr val="FFFFFF"/>
                </a:solidFill>
                <a:latin typeface="Avenir LT Std 35 Light" panose="020B0402020203020204" pitchFamily="34" charset="0"/>
              </a:defRPr>
            </a:lvl1pPr>
            <a:lvl2pPr marL="0" indent="457200" algn="ctr">
              <a:buSzTx/>
              <a:buFontTx/>
              <a:buNone/>
              <a:defRPr sz="2400">
                <a:solidFill>
                  <a:srgbClr val="FFFFFF"/>
                </a:solidFill>
                <a:latin typeface="Avenir LT Std 35 Light" panose="020B0402020203020204" pitchFamily="34" charset="0"/>
              </a:defRPr>
            </a:lvl2pPr>
            <a:lvl3pPr marL="0" indent="914400" algn="ctr">
              <a:buSzTx/>
              <a:buFontTx/>
              <a:buNone/>
              <a:defRPr sz="2400">
                <a:solidFill>
                  <a:srgbClr val="FFFFFF"/>
                </a:solidFill>
                <a:latin typeface="Avenir LT Std 35 Light" panose="020B0402020203020204" pitchFamily="34" charset="0"/>
              </a:defRPr>
            </a:lvl3pPr>
            <a:lvl4pPr marL="0" indent="1371600" algn="ctr">
              <a:buSzTx/>
              <a:buFontTx/>
              <a:buNone/>
              <a:defRPr sz="2400">
                <a:solidFill>
                  <a:srgbClr val="FFFFFF"/>
                </a:solidFill>
                <a:latin typeface="Avenir LT Std 35 Light" panose="020B0402020203020204" pitchFamily="34" charset="0"/>
              </a:defRPr>
            </a:lvl4pPr>
            <a:lvl5pPr marL="0" indent="1828800" algn="ctr">
              <a:buSzTx/>
              <a:buFontTx/>
              <a:buNone/>
              <a:defRPr sz="2400">
                <a:solidFill>
                  <a:srgbClr val="FFFFFF"/>
                </a:solidFill>
                <a:latin typeface="Avenir LT Std 35 Light" panose="020B0402020203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4" name="Shape 84"/>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Section Header">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58" name="Shape 58"/>
          <p:cNvSpPr>
            <a:spLocks noGrp="1"/>
          </p:cNvSpPr>
          <p:nvPr>
            <p:ph type="title"/>
          </p:nvPr>
        </p:nvSpPr>
        <p:spPr>
          <a:xfrm>
            <a:off x="838199" y="2868995"/>
            <a:ext cx="10515601" cy="1325563"/>
          </a:xfrm>
          <a:prstGeom prst="rect">
            <a:avLst/>
          </a:prstGeom>
        </p:spPr>
        <p:txBody>
          <a:bodyPr/>
          <a:lstStyle>
            <a:lvl1pPr>
              <a:lnSpc>
                <a:spcPct val="100000"/>
              </a:lnSpc>
              <a:defRPr>
                <a:latin typeface="Avenir LT Std 35 Light" panose="020B0402020203020204" pitchFamily="34" charset="0"/>
              </a:defRPr>
            </a:lvl1pPr>
          </a:lstStyle>
          <a:p>
            <a:r>
              <a:rPr lang="en-US"/>
              <a:t>Click to edit Master title style</a:t>
            </a:r>
            <a:endParaRPr dirty="0"/>
          </a:p>
        </p:txBody>
      </p:sp>
      <p:sp>
        <p:nvSpPr>
          <p:cNvPr id="59" name="Shape 59"/>
          <p:cNvSpPr>
            <a:spLocks noGrp="1"/>
          </p:cNvSpPr>
          <p:nvPr>
            <p:ph type="body" sz="quarter" idx="1" hasCustomPrompt="1"/>
          </p:nvPr>
        </p:nvSpPr>
        <p:spPr>
          <a:xfrm>
            <a:off x="839787" y="3965660"/>
            <a:ext cx="5157789" cy="533316"/>
          </a:xfrm>
          <a:prstGeom prst="rect">
            <a:avLst/>
          </a:prstGeom>
        </p:spPr>
        <p:txBody>
          <a:bodyPr anchor="b"/>
          <a:lstStyle>
            <a:lvl1pPr marL="0" indent="0">
              <a:buSzTx/>
              <a:buFontTx/>
              <a:buNone/>
              <a:defRPr sz="2400" b="1">
                <a:latin typeface="Avenir LT Std 35 Light" panose="020B0402020203020204" pitchFamily="34" charset="0"/>
              </a:defRPr>
            </a:lvl1pPr>
            <a:lvl2pPr marL="0" indent="457200">
              <a:buSzTx/>
              <a:buFontTx/>
              <a:buNone/>
              <a:defRPr sz="2400" b="1">
                <a:latin typeface="Avenir LT Std 35 Light" panose="020B0402020203020204" pitchFamily="34" charset="0"/>
              </a:defRPr>
            </a:lvl2pPr>
            <a:lvl3pPr marL="0" indent="914400">
              <a:buSzTx/>
              <a:buFontTx/>
              <a:buNone/>
              <a:defRPr sz="2400" b="1">
                <a:latin typeface="Avenir LT Std 35 Light" panose="020B0402020203020204" pitchFamily="34" charset="0"/>
              </a:defRPr>
            </a:lvl3pPr>
            <a:lvl4pPr marL="0" indent="1371600">
              <a:buSzTx/>
              <a:buFontTx/>
              <a:buNone/>
              <a:defRPr sz="2400" b="1">
                <a:latin typeface="Avenir LT Std 35 Light" panose="020B0402020203020204" pitchFamily="34" charset="0"/>
              </a:defRPr>
            </a:lvl4pPr>
            <a:lvl5pPr marL="0" indent="1828800">
              <a:buSzTx/>
              <a:buFontTx/>
              <a:buNone/>
              <a:defRPr sz="2400" b="1">
                <a:latin typeface="Avenir LT Std 35 Light" panose="020B0402020203020204" pitchFamily="34" charset="0"/>
              </a:defRPr>
            </a:lvl5pPr>
          </a:lstStyle>
          <a:p>
            <a:pPr lvl="0"/>
            <a:r>
              <a:rPr lang="en-US" dirty="0"/>
              <a:t>Edit text</a:t>
            </a:r>
            <a:endParaRPr dirty="0"/>
          </a:p>
        </p:txBody>
      </p:sp>
      <p:sp>
        <p:nvSpPr>
          <p:cNvPr id="60" name="Shape 60"/>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reserve="1">
  <p:cSld name="Section Header blank">
    <p:spTree>
      <p:nvGrpSpPr>
        <p:cNvPr id="1" name=""/>
        <p:cNvGrpSpPr/>
        <p:nvPr/>
      </p:nvGrpSpPr>
      <p:grpSpPr>
        <a:xfrm>
          <a:off x="0" y="0"/>
          <a:ext cx="0" cy="0"/>
          <a:chOff x="0" y="0"/>
          <a:chExt cx="0" cy="0"/>
        </a:xfrm>
      </p:grpSpPr>
      <p:sp>
        <p:nvSpPr>
          <p:cNvPr id="58" name="Shape 58"/>
          <p:cNvSpPr>
            <a:spLocks noGrp="1"/>
          </p:cNvSpPr>
          <p:nvPr>
            <p:ph type="title"/>
          </p:nvPr>
        </p:nvSpPr>
        <p:spPr>
          <a:xfrm>
            <a:off x="838199" y="2868995"/>
            <a:ext cx="10515601" cy="1325563"/>
          </a:xfrm>
          <a:prstGeom prst="rect">
            <a:avLst/>
          </a:prstGeom>
        </p:spPr>
        <p:txBody>
          <a:bodyPr/>
          <a:lstStyle>
            <a:lvl1pPr>
              <a:lnSpc>
                <a:spcPct val="100000"/>
              </a:lnSpc>
              <a:defRPr>
                <a:latin typeface="Avenir LT Std 35 Light" panose="020B0402020203020204" pitchFamily="34" charset="0"/>
              </a:defRPr>
            </a:lvl1pPr>
          </a:lstStyle>
          <a:p>
            <a:r>
              <a:rPr lang="en-US"/>
              <a:t>Click to edit Master title style</a:t>
            </a:r>
            <a:endParaRPr dirty="0"/>
          </a:p>
        </p:txBody>
      </p:sp>
      <p:sp>
        <p:nvSpPr>
          <p:cNvPr id="59" name="Shape 59"/>
          <p:cNvSpPr>
            <a:spLocks noGrp="1"/>
          </p:cNvSpPr>
          <p:nvPr>
            <p:ph type="body" sz="quarter" idx="1" hasCustomPrompt="1"/>
          </p:nvPr>
        </p:nvSpPr>
        <p:spPr>
          <a:xfrm>
            <a:off x="839787" y="3965660"/>
            <a:ext cx="5157789" cy="533316"/>
          </a:xfrm>
          <a:prstGeom prst="rect">
            <a:avLst/>
          </a:prstGeom>
        </p:spPr>
        <p:txBody>
          <a:bodyPr anchor="b"/>
          <a:lstStyle>
            <a:lvl1pPr marL="0" indent="0">
              <a:buSzTx/>
              <a:buFontTx/>
              <a:buNone/>
              <a:defRPr sz="2400" b="1">
                <a:latin typeface="Avenir LT Std 35 Light" panose="020B0402020203020204" pitchFamily="34" charset="0"/>
              </a:defRPr>
            </a:lvl1pPr>
            <a:lvl2pPr marL="0" indent="457200">
              <a:buSzTx/>
              <a:buFontTx/>
              <a:buNone/>
              <a:defRPr sz="2400" b="1">
                <a:latin typeface="Avenir LT Std 35 Light" panose="020B0402020203020204" pitchFamily="34" charset="0"/>
              </a:defRPr>
            </a:lvl2pPr>
            <a:lvl3pPr marL="0" indent="914400">
              <a:buSzTx/>
              <a:buFontTx/>
              <a:buNone/>
              <a:defRPr sz="2400" b="1">
                <a:latin typeface="Avenir LT Std 35 Light" panose="020B0402020203020204" pitchFamily="34" charset="0"/>
              </a:defRPr>
            </a:lvl3pPr>
            <a:lvl4pPr marL="0" indent="1371600">
              <a:buSzTx/>
              <a:buFontTx/>
              <a:buNone/>
              <a:defRPr sz="2400" b="1">
                <a:latin typeface="Avenir LT Std 35 Light" panose="020B0402020203020204" pitchFamily="34" charset="0"/>
              </a:defRPr>
            </a:lvl4pPr>
            <a:lvl5pPr marL="0" indent="1828800">
              <a:buSzTx/>
              <a:buFontTx/>
              <a:buNone/>
              <a:defRPr sz="2400" b="1">
                <a:latin typeface="Avenir LT Std 35 Light" panose="020B0402020203020204" pitchFamily="34" charset="0"/>
              </a:defRPr>
            </a:lvl5pPr>
          </a:lstStyle>
          <a:p>
            <a:pPr lvl="0"/>
            <a:r>
              <a:rPr lang="en-US" dirty="0"/>
              <a:t>Edit text</a:t>
            </a:r>
            <a:endParaRPr dirty="0"/>
          </a:p>
        </p:txBody>
      </p:sp>
      <p:sp>
        <p:nvSpPr>
          <p:cNvPr id="60" name="Shape 60"/>
          <p:cNvSpPr>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1517096571"/>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29" name="Shape 29"/>
          <p:cNvSpPr>
            <a:spLocks noGrp="1"/>
          </p:cNvSpPr>
          <p:nvPr>
            <p:ph type="title"/>
          </p:nvPr>
        </p:nvSpPr>
        <p:spPr>
          <a:xfrm>
            <a:off x="838200" y="549987"/>
            <a:ext cx="10515600" cy="1325563"/>
          </a:xfrm>
          <a:prstGeom prst="rect">
            <a:avLst/>
          </a:prstGeom>
        </p:spPr>
        <p:txBody>
          <a:bodyPr/>
          <a:lstStyle>
            <a:lvl1pPr>
              <a:defRPr>
                <a:latin typeface="Avenir LT Std 35 Light" panose="020B0402020203020204" pitchFamily="34" charset="0"/>
              </a:defRPr>
            </a:lvl1pPr>
          </a:lstStyle>
          <a:p>
            <a:r>
              <a:rPr lang="en-US"/>
              <a:t>Click to edit Master title style</a:t>
            </a:r>
            <a:endParaRPr dirty="0"/>
          </a:p>
        </p:txBody>
      </p:sp>
      <p:sp>
        <p:nvSpPr>
          <p:cNvPr id="30" name="Shape 30"/>
          <p:cNvSpPr>
            <a:spLocks noGrp="1"/>
          </p:cNvSpPr>
          <p:nvPr>
            <p:ph type="body" idx="1"/>
          </p:nvPr>
        </p:nvSpPr>
        <p:spPr>
          <a:xfrm>
            <a:off x="838200" y="1895873"/>
            <a:ext cx="10515600" cy="4351338"/>
          </a:xfrm>
          <a:prstGeom prst="rect">
            <a:avLst/>
          </a:prstGeom>
        </p:spPr>
        <p:txBody>
          <a:bodyPr/>
          <a:lstStyle>
            <a:lvl1pPr>
              <a:lnSpc>
                <a:spcPct val="100000"/>
              </a:lnSpc>
              <a:spcBef>
                <a:spcPts val="600"/>
              </a:spcBef>
              <a:defRPr>
                <a:latin typeface="Avenir LT Std 35 Light" panose="020B0402020203020204" pitchFamily="34" charset="0"/>
              </a:defRPr>
            </a:lvl1pPr>
            <a:lvl2pPr>
              <a:lnSpc>
                <a:spcPct val="100000"/>
              </a:lnSpc>
              <a:spcBef>
                <a:spcPts val="600"/>
              </a:spcBef>
              <a:defRPr>
                <a:latin typeface="Avenir LT Std 35 Light" panose="020B0402020203020204" pitchFamily="34" charset="0"/>
              </a:defRPr>
            </a:lvl2pPr>
            <a:lvl3pPr>
              <a:lnSpc>
                <a:spcPct val="100000"/>
              </a:lnSpc>
              <a:spcBef>
                <a:spcPts val="600"/>
              </a:spcBef>
              <a:defRPr>
                <a:latin typeface="Avenir LT Std 35 Light" panose="020B0402020203020204" pitchFamily="34" charset="0"/>
              </a:defRPr>
            </a:lvl3pPr>
            <a:lvl4pPr>
              <a:lnSpc>
                <a:spcPct val="100000"/>
              </a:lnSpc>
              <a:spcBef>
                <a:spcPts val="600"/>
              </a:spcBef>
              <a:defRPr>
                <a:latin typeface="Avenir LT Std 35 Light" panose="020B0402020203020204" pitchFamily="34" charset="0"/>
              </a:defRPr>
            </a:lvl4pPr>
            <a:lvl5pPr>
              <a:lnSpc>
                <a:spcPct val="100000"/>
              </a:lnSpc>
              <a:spcBef>
                <a:spcPts val="600"/>
              </a:spcBef>
              <a:defRPr>
                <a:latin typeface="Avenir LT Std 35 Light" panose="020B0402020203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31" name="Shape 31"/>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500062"/>
            <a:ext cx="10515600" cy="1325563"/>
          </a:xfrm>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lvl1pPr>
              <a:lnSpc>
                <a:spcPct val="100000"/>
              </a:lnSpc>
              <a:spcBef>
                <a:spcPts val="600"/>
              </a:spcBef>
              <a:defRPr/>
            </a:lvl1pPr>
            <a:lvl2pPr>
              <a:lnSpc>
                <a:spcPct val="100000"/>
              </a:lnSpc>
              <a:spcBef>
                <a:spcPts val="600"/>
              </a:spcBef>
              <a:defRPr/>
            </a:lvl2pPr>
            <a:lvl3pPr>
              <a:lnSpc>
                <a:spcPct val="100000"/>
              </a:lnSpc>
              <a:spcBef>
                <a:spcPts val="600"/>
              </a:spcBef>
              <a:defRPr/>
            </a:lvl3pPr>
            <a:lvl4pPr>
              <a:lnSpc>
                <a:spcPct val="100000"/>
              </a:lnSpc>
              <a:spcBef>
                <a:spcPts val="600"/>
              </a:spcBef>
              <a:defRPr/>
            </a:lvl4pPr>
            <a:lvl5pPr>
              <a:lnSpc>
                <a:spcPct val="100000"/>
              </a:lnSpc>
              <a:spcBef>
                <a:spcPts val="600"/>
              </a:spcBef>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lvl1pPr>
              <a:lnSpc>
                <a:spcPct val="100000"/>
              </a:lnSpc>
              <a:spcBef>
                <a:spcPts val="600"/>
              </a:spcBef>
              <a:defRPr/>
            </a:lvl1pPr>
            <a:lvl2pPr>
              <a:lnSpc>
                <a:spcPct val="100000"/>
              </a:lnSpc>
              <a:spcBef>
                <a:spcPts val="600"/>
              </a:spcBef>
              <a:defRPr/>
            </a:lvl2pPr>
            <a:lvl3pPr>
              <a:lnSpc>
                <a:spcPct val="100000"/>
              </a:lnSpc>
              <a:spcBef>
                <a:spcPts val="600"/>
              </a:spcBef>
              <a:defRPr/>
            </a:lvl3pPr>
            <a:lvl4pPr>
              <a:lnSpc>
                <a:spcPct val="100000"/>
              </a:lnSpc>
              <a:spcBef>
                <a:spcPts val="600"/>
              </a:spcBef>
              <a:defRPr/>
            </a:lvl4pPr>
            <a:lvl5pPr>
              <a:lnSpc>
                <a:spcPct val="100000"/>
              </a:lnSpc>
              <a:spcBef>
                <a:spcPts val="600"/>
              </a:spcBef>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4452B38-B5B8-4C56-ADC3-B86414DDCBC8}" type="datetimeFigureOut">
              <a:rPr lang="en-US" smtClean="0"/>
              <a:t>11/14/23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379D00-2031-4A85-9562-4E0B9A64419F}" type="slidenum">
              <a:rPr lang="en-US" smtClean="0"/>
              <a:t>‹#›</a:t>
            </a:fld>
            <a:endParaRPr lang="en-US"/>
          </a:p>
        </p:txBody>
      </p:sp>
    </p:spTree>
    <p:extLst>
      <p:ext uri="{BB962C8B-B14F-4D97-AF65-F5344CB8AC3E}">
        <p14:creationId xmlns:p14="http://schemas.microsoft.com/office/powerpoint/2010/main" val="14040043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452B38-B5B8-4C56-ADC3-B86414DDCBC8}" type="datetimeFigureOut">
              <a:rPr lang="en-US" smtClean="0"/>
              <a:t>11/14/23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A379D00-2031-4A85-9562-4E0B9A64419F}" type="slidenum">
              <a:rPr lang="en-US" smtClean="0"/>
              <a:t>‹#›</a:t>
            </a:fld>
            <a:endParaRPr lang="en-US"/>
          </a:p>
        </p:txBody>
      </p:sp>
    </p:spTree>
    <p:extLst>
      <p:ext uri="{BB962C8B-B14F-4D97-AF65-F5344CB8AC3E}">
        <p14:creationId xmlns:p14="http://schemas.microsoft.com/office/powerpoint/2010/main" val="15197392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2" name="Shape 2"/>
          <p:cNvSpPr>
            <a:spLocks noGrp="1"/>
          </p:cNvSpPr>
          <p:nvPr>
            <p:ph type="title"/>
          </p:nvPr>
        </p:nvSpPr>
        <p:spPr>
          <a:xfrm>
            <a:off x="838200" y="602922"/>
            <a:ext cx="10515600" cy="1325563"/>
          </a:xfrm>
          <a:prstGeom prst="rect">
            <a:avLst/>
          </a:prstGeom>
          <a:ln w="12700">
            <a:miter lim="400000"/>
          </a:ln>
          <a:extLst>
            <a:ext uri="{C572A759-6A51-4108-AA02-DFA0A04FC94B}">
              <ma14:wrappingTextBoxFlag xmlns="" xmlns:ma14="http://schemas.microsoft.com/office/mac/drawingml/2011/main" val="1"/>
            </a:ext>
          </a:extLst>
        </p:spPr>
        <p:txBody>
          <a:bodyPr lIns="45719" rIns="45719" anchor="ctr">
            <a:normAutofit/>
          </a:bodyPr>
          <a:lstStyle/>
          <a:p>
            <a:r>
              <a:t>Title Text</a:t>
            </a:r>
          </a:p>
        </p:txBody>
      </p:sp>
      <p:sp>
        <p:nvSpPr>
          <p:cNvPr id="3" name="Shape 3"/>
          <p:cNvSpPr>
            <a:spLocks noGrp="1"/>
          </p:cNvSpPr>
          <p:nvPr>
            <p:ph type="body" idx="1"/>
          </p:nvPr>
        </p:nvSpPr>
        <p:spPr>
          <a:xfrm>
            <a:off x="838200" y="2063422"/>
            <a:ext cx="10515600" cy="4351338"/>
          </a:xfrm>
          <a:prstGeom prst="rect">
            <a:avLst/>
          </a:prstGeom>
          <a:ln w="12700">
            <a:miter lim="400000"/>
          </a:ln>
          <a:extLst>
            <a:ext uri="{C572A759-6A51-4108-AA02-DFA0A04FC94B}">
              <ma14:wrappingTextBoxFlag xmlns="" xmlns:ma14="http://schemas.microsoft.com/office/mac/drawingml/2011/main" val="1"/>
            </a:ext>
          </a:extLst>
        </p:spPr>
        <p:txBody>
          <a:bodyPr lIns="45719" rIns="45719">
            <a:normAutofit/>
          </a:body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
        <p:nvSpPr>
          <p:cNvPr id="4" name="Shape 4"/>
          <p:cNvSpPr/>
          <p:nvPr/>
        </p:nvSpPr>
        <p:spPr>
          <a:xfrm>
            <a:off x="-12353" y="-30014"/>
            <a:ext cx="12216707" cy="296070"/>
          </a:xfrm>
          <a:prstGeom prst="rect">
            <a:avLst/>
          </a:prstGeom>
          <a:solidFill>
            <a:srgbClr val="80BEC4"/>
          </a:solidFill>
          <a:ln w="12700">
            <a:miter lim="400000"/>
          </a:ln>
        </p:spPr>
        <p:txBody>
          <a:bodyPr lIns="45719" rIns="45719" anchor="ctr"/>
          <a:lstStyle/>
          <a:p>
            <a:endParaRPr/>
          </a:p>
        </p:txBody>
      </p:sp>
      <p:pic>
        <p:nvPicPr>
          <p:cNvPr id="5" name="GS_Logo_V3_horizontal_RGB.png"/>
          <p:cNvPicPr>
            <a:picLocks noChangeAspect="1"/>
          </p:cNvPicPr>
          <p:nvPr/>
        </p:nvPicPr>
        <p:blipFill>
          <a:blip r:embed="rId8"/>
          <a:srcRect/>
          <a:stretch>
            <a:fillRect/>
          </a:stretch>
        </p:blipFill>
        <p:spPr>
          <a:xfrm>
            <a:off x="9811060" y="6126835"/>
            <a:ext cx="2049231" cy="489254"/>
          </a:xfrm>
          <a:prstGeom prst="rect">
            <a:avLst/>
          </a:prstGeom>
          <a:ln w="12700">
            <a:miter lim="400000"/>
          </a:ln>
        </p:spPr>
      </p:pic>
      <p:sp>
        <p:nvSpPr>
          <p:cNvPr id="6" name="Shape 6"/>
          <p:cNvSpPr>
            <a:spLocks noGrp="1"/>
          </p:cNvSpPr>
          <p:nvPr>
            <p:ph type="sldNum" sz="quarter" idx="2"/>
          </p:nvPr>
        </p:nvSpPr>
        <p:spPr>
          <a:xfrm>
            <a:off x="11095176" y="6414760"/>
            <a:ext cx="258624" cy="248305"/>
          </a:xfrm>
          <a:prstGeom prst="rect">
            <a:avLst/>
          </a:prstGeom>
          <a:ln w="12700">
            <a:miter lim="400000"/>
          </a:ln>
        </p:spPr>
        <p:txBody>
          <a:bodyPr wrap="none" lIns="45719" rIns="45719" anchor="ctr">
            <a:spAutoFit/>
          </a:bodyPr>
          <a:lstStyle>
            <a:lvl1pPr algn="r">
              <a:defRPr sz="1200">
                <a:solidFill>
                  <a:srgbClr val="888888"/>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57" r:id="rId1"/>
    <p:sldLayoutId id="2147483654" r:id="rId2"/>
    <p:sldLayoutId id="2147483659" r:id="rId3"/>
    <p:sldLayoutId id="2147483651" r:id="rId4"/>
    <p:sldLayoutId id="2147483658" r:id="rId5"/>
    <p:sldLayoutId id="2147483660" r:id="rId6"/>
  </p:sldLayoutIdLst>
  <p:transition spd="med"/>
  <p:txStyles>
    <p:titleStyle>
      <a:lvl1pPr marL="0" marR="0" indent="0" algn="l" defTabSz="914400" eaLnBrk="1" latinLnBrk="0" hangingPunct="1">
        <a:lnSpc>
          <a:spcPct val="90000"/>
        </a:lnSpc>
        <a:spcBef>
          <a:spcPts val="0"/>
        </a:spcBef>
        <a:spcAft>
          <a:spcPts val="0"/>
        </a:spcAft>
        <a:buClrTx/>
        <a:buSzTx/>
        <a:buFontTx/>
        <a:buNone/>
        <a:tabLst/>
        <a:defRPr sz="4400" b="0" i="0" u="none" strike="noStrike" cap="none" spc="0" baseline="0">
          <a:ln>
            <a:noFill/>
          </a:ln>
          <a:solidFill>
            <a:srgbClr val="1173B2"/>
          </a:solidFill>
          <a:uFillTx/>
          <a:latin typeface="Avenir LT Std 35 Light" panose="020B0402020203020204" pitchFamily="34" charset="0"/>
          <a:ea typeface="+mn-ea"/>
          <a:cs typeface="+mn-cs"/>
          <a:sym typeface="Calibri"/>
        </a:defRPr>
      </a:lvl1pPr>
      <a:lvl2pPr marL="0" marR="0" indent="0" algn="l" defTabSz="914400" eaLnBrk="1" latinLnBrk="0" hangingPunct="1">
        <a:lnSpc>
          <a:spcPct val="90000"/>
        </a:lnSpc>
        <a:spcBef>
          <a:spcPts val="0"/>
        </a:spcBef>
        <a:spcAft>
          <a:spcPts val="0"/>
        </a:spcAft>
        <a:buClrTx/>
        <a:buSzTx/>
        <a:buFontTx/>
        <a:buNone/>
        <a:tabLst/>
        <a:defRPr sz="4400" b="0" i="0" u="none" strike="noStrike" cap="none" spc="0" baseline="0">
          <a:ln>
            <a:noFill/>
          </a:ln>
          <a:solidFill>
            <a:srgbClr val="1173B2"/>
          </a:solidFill>
          <a:uFillTx/>
          <a:latin typeface="+mn-lt"/>
          <a:ea typeface="+mn-ea"/>
          <a:cs typeface="+mn-cs"/>
          <a:sym typeface="Calibri"/>
        </a:defRPr>
      </a:lvl2pPr>
      <a:lvl3pPr marL="0" marR="0" indent="0" algn="l" defTabSz="914400" eaLnBrk="1" latinLnBrk="0" hangingPunct="1">
        <a:lnSpc>
          <a:spcPct val="90000"/>
        </a:lnSpc>
        <a:spcBef>
          <a:spcPts val="0"/>
        </a:spcBef>
        <a:spcAft>
          <a:spcPts val="0"/>
        </a:spcAft>
        <a:buClrTx/>
        <a:buSzTx/>
        <a:buFontTx/>
        <a:buNone/>
        <a:tabLst/>
        <a:defRPr sz="4400" b="0" i="0" u="none" strike="noStrike" cap="none" spc="0" baseline="0">
          <a:ln>
            <a:noFill/>
          </a:ln>
          <a:solidFill>
            <a:srgbClr val="1173B2"/>
          </a:solidFill>
          <a:uFillTx/>
          <a:latin typeface="+mn-lt"/>
          <a:ea typeface="+mn-ea"/>
          <a:cs typeface="+mn-cs"/>
          <a:sym typeface="Calibri"/>
        </a:defRPr>
      </a:lvl3pPr>
      <a:lvl4pPr marL="0" marR="0" indent="0" algn="l" defTabSz="914400" eaLnBrk="1" latinLnBrk="0" hangingPunct="1">
        <a:lnSpc>
          <a:spcPct val="90000"/>
        </a:lnSpc>
        <a:spcBef>
          <a:spcPts val="0"/>
        </a:spcBef>
        <a:spcAft>
          <a:spcPts val="0"/>
        </a:spcAft>
        <a:buClrTx/>
        <a:buSzTx/>
        <a:buFontTx/>
        <a:buNone/>
        <a:tabLst/>
        <a:defRPr sz="4400" b="0" i="0" u="none" strike="noStrike" cap="none" spc="0" baseline="0">
          <a:ln>
            <a:noFill/>
          </a:ln>
          <a:solidFill>
            <a:srgbClr val="1173B2"/>
          </a:solidFill>
          <a:uFillTx/>
          <a:latin typeface="+mn-lt"/>
          <a:ea typeface="+mn-ea"/>
          <a:cs typeface="+mn-cs"/>
          <a:sym typeface="Calibri"/>
        </a:defRPr>
      </a:lvl4pPr>
      <a:lvl5pPr marL="0" marR="0" indent="0" algn="l" defTabSz="914400" eaLnBrk="1" latinLnBrk="0" hangingPunct="1">
        <a:lnSpc>
          <a:spcPct val="90000"/>
        </a:lnSpc>
        <a:spcBef>
          <a:spcPts val="0"/>
        </a:spcBef>
        <a:spcAft>
          <a:spcPts val="0"/>
        </a:spcAft>
        <a:buClrTx/>
        <a:buSzTx/>
        <a:buFontTx/>
        <a:buNone/>
        <a:tabLst/>
        <a:defRPr sz="4400" b="0" i="0" u="none" strike="noStrike" cap="none" spc="0" baseline="0">
          <a:ln>
            <a:noFill/>
          </a:ln>
          <a:solidFill>
            <a:srgbClr val="1173B2"/>
          </a:solidFill>
          <a:uFillTx/>
          <a:latin typeface="+mn-lt"/>
          <a:ea typeface="+mn-ea"/>
          <a:cs typeface="+mn-cs"/>
          <a:sym typeface="Calibri"/>
        </a:defRPr>
      </a:lvl5pPr>
      <a:lvl6pPr marL="0" marR="0" indent="0" algn="l" defTabSz="914400" eaLnBrk="1" latinLnBrk="0" hangingPunct="1">
        <a:lnSpc>
          <a:spcPct val="90000"/>
        </a:lnSpc>
        <a:spcBef>
          <a:spcPts val="0"/>
        </a:spcBef>
        <a:spcAft>
          <a:spcPts val="0"/>
        </a:spcAft>
        <a:buClrTx/>
        <a:buSzTx/>
        <a:buFontTx/>
        <a:buNone/>
        <a:tabLst/>
        <a:defRPr sz="4400" b="0" i="0" u="none" strike="noStrike" cap="none" spc="0" baseline="0">
          <a:ln>
            <a:noFill/>
          </a:ln>
          <a:solidFill>
            <a:srgbClr val="1173B2"/>
          </a:solidFill>
          <a:uFillTx/>
          <a:latin typeface="+mn-lt"/>
          <a:ea typeface="+mn-ea"/>
          <a:cs typeface="+mn-cs"/>
          <a:sym typeface="Calibri"/>
        </a:defRPr>
      </a:lvl6pPr>
      <a:lvl7pPr marL="0" marR="0" indent="0" algn="l" defTabSz="914400" eaLnBrk="1" latinLnBrk="0" hangingPunct="1">
        <a:lnSpc>
          <a:spcPct val="90000"/>
        </a:lnSpc>
        <a:spcBef>
          <a:spcPts val="0"/>
        </a:spcBef>
        <a:spcAft>
          <a:spcPts val="0"/>
        </a:spcAft>
        <a:buClrTx/>
        <a:buSzTx/>
        <a:buFontTx/>
        <a:buNone/>
        <a:tabLst/>
        <a:defRPr sz="4400" b="0" i="0" u="none" strike="noStrike" cap="none" spc="0" baseline="0">
          <a:ln>
            <a:noFill/>
          </a:ln>
          <a:solidFill>
            <a:srgbClr val="1173B2"/>
          </a:solidFill>
          <a:uFillTx/>
          <a:latin typeface="+mn-lt"/>
          <a:ea typeface="+mn-ea"/>
          <a:cs typeface="+mn-cs"/>
          <a:sym typeface="Calibri"/>
        </a:defRPr>
      </a:lvl7pPr>
      <a:lvl8pPr marL="0" marR="0" indent="0" algn="l" defTabSz="914400" eaLnBrk="1" latinLnBrk="0" hangingPunct="1">
        <a:lnSpc>
          <a:spcPct val="90000"/>
        </a:lnSpc>
        <a:spcBef>
          <a:spcPts val="0"/>
        </a:spcBef>
        <a:spcAft>
          <a:spcPts val="0"/>
        </a:spcAft>
        <a:buClrTx/>
        <a:buSzTx/>
        <a:buFontTx/>
        <a:buNone/>
        <a:tabLst/>
        <a:defRPr sz="4400" b="0" i="0" u="none" strike="noStrike" cap="none" spc="0" baseline="0">
          <a:ln>
            <a:noFill/>
          </a:ln>
          <a:solidFill>
            <a:srgbClr val="1173B2"/>
          </a:solidFill>
          <a:uFillTx/>
          <a:latin typeface="+mn-lt"/>
          <a:ea typeface="+mn-ea"/>
          <a:cs typeface="+mn-cs"/>
          <a:sym typeface="Calibri"/>
        </a:defRPr>
      </a:lvl8pPr>
      <a:lvl9pPr marL="0" marR="0" indent="0" algn="l" defTabSz="914400" eaLnBrk="1" latinLnBrk="0" hangingPunct="1">
        <a:lnSpc>
          <a:spcPct val="90000"/>
        </a:lnSpc>
        <a:spcBef>
          <a:spcPts val="0"/>
        </a:spcBef>
        <a:spcAft>
          <a:spcPts val="0"/>
        </a:spcAft>
        <a:buClrTx/>
        <a:buSzTx/>
        <a:buFontTx/>
        <a:buNone/>
        <a:tabLst/>
        <a:defRPr sz="4400" b="0" i="0" u="none" strike="noStrike" cap="none" spc="0" baseline="0">
          <a:ln>
            <a:noFill/>
          </a:ln>
          <a:solidFill>
            <a:srgbClr val="1173B2"/>
          </a:solidFill>
          <a:uFillTx/>
          <a:latin typeface="+mn-lt"/>
          <a:ea typeface="+mn-ea"/>
          <a:cs typeface="+mn-cs"/>
          <a:sym typeface="Calibri"/>
        </a:defRPr>
      </a:lvl9pPr>
    </p:titleStyle>
    <p:bodyStyle>
      <a:lvl1pPr marL="228600" marR="0" indent="-228600" algn="l" defTabSz="914400" eaLnBrk="1" latinLnBrk="0" hangingPunct="1">
        <a:lnSpc>
          <a:spcPct val="100000"/>
        </a:lnSpc>
        <a:spcBef>
          <a:spcPts val="600"/>
        </a:spcBef>
        <a:spcAft>
          <a:spcPts val="0"/>
        </a:spcAft>
        <a:buClrTx/>
        <a:buSzPct val="100000"/>
        <a:buFont typeface="Arial"/>
        <a:buChar char="•"/>
        <a:tabLst/>
        <a:defRPr sz="2800" b="0" i="0" u="none" strike="noStrike" cap="none" spc="0" baseline="0">
          <a:ln>
            <a:noFill/>
          </a:ln>
          <a:solidFill>
            <a:srgbClr val="1173B2"/>
          </a:solidFill>
          <a:uFillTx/>
          <a:latin typeface="Avenir LT Std 35 Light" panose="020B0402020203020204" pitchFamily="34" charset="0"/>
          <a:ea typeface="+mn-ea"/>
          <a:cs typeface="+mn-cs"/>
          <a:sym typeface="Calibri"/>
        </a:defRPr>
      </a:lvl1pPr>
      <a:lvl2pPr marL="723900" marR="0" indent="-266700" algn="l" defTabSz="914400" eaLnBrk="1" latinLnBrk="0" hangingPunct="1">
        <a:lnSpc>
          <a:spcPct val="100000"/>
        </a:lnSpc>
        <a:spcBef>
          <a:spcPts val="600"/>
        </a:spcBef>
        <a:spcAft>
          <a:spcPts val="0"/>
        </a:spcAft>
        <a:buClrTx/>
        <a:buSzPct val="100000"/>
        <a:buFont typeface="Arial"/>
        <a:buChar char="•"/>
        <a:tabLst/>
        <a:defRPr sz="2800" b="0" i="0" u="none" strike="noStrike" cap="none" spc="0" baseline="0">
          <a:ln>
            <a:noFill/>
          </a:ln>
          <a:solidFill>
            <a:srgbClr val="1173B2"/>
          </a:solidFill>
          <a:uFillTx/>
          <a:latin typeface="Avenir LT Std 35 Light" panose="020B0402020203020204" pitchFamily="34" charset="0"/>
          <a:ea typeface="+mn-ea"/>
          <a:cs typeface="+mn-cs"/>
          <a:sym typeface="Calibri"/>
        </a:defRPr>
      </a:lvl2pPr>
      <a:lvl3pPr marL="1234439" marR="0" indent="-320039" algn="l" defTabSz="914400" eaLnBrk="1" latinLnBrk="0" hangingPunct="1">
        <a:lnSpc>
          <a:spcPct val="100000"/>
        </a:lnSpc>
        <a:spcBef>
          <a:spcPts val="600"/>
        </a:spcBef>
        <a:spcAft>
          <a:spcPts val="0"/>
        </a:spcAft>
        <a:buClrTx/>
        <a:buSzPct val="100000"/>
        <a:buFont typeface="Arial"/>
        <a:buChar char="•"/>
        <a:tabLst/>
        <a:defRPr sz="2800" b="0" i="0" u="none" strike="noStrike" cap="none" spc="0" baseline="0">
          <a:ln>
            <a:noFill/>
          </a:ln>
          <a:solidFill>
            <a:srgbClr val="1173B2"/>
          </a:solidFill>
          <a:uFillTx/>
          <a:latin typeface="Avenir LT Std 35 Light" panose="020B0402020203020204" pitchFamily="34" charset="0"/>
          <a:ea typeface="+mn-ea"/>
          <a:cs typeface="+mn-cs"/>
          <a:sym typeface="Calibri"/>
        </a:defRPr>
      </a:lvl3pPr>
      <a:lvl4pPr marL="1727200" marR="0" indent="-355600" algn="l" defTabSz="914400" eaLnBrk="1" latinLnBrk="0" hangingPunct="1">
        <a:lnSpc>
          <a:spcPct val="100000"/>
        </a:lnSpc>
        <a:spcBef>
          <a:spcPts val="600"/>
        </a:spcBef>
        <a:spcAft>
          <a:spcPts val="0"/>
        </a:spcAft>
        <a:buClrTx/>
        <a:buSzPct val="100000"/>
        <a:buFont typeface="Arial"/>
        <a:buChar char="•"/>
        <a:tabLst/>
        <a:defRPr sz="2800" b="0" i="0" u="none" strike="noStrike" cap="none" spc="0" baseline="0">
          <a:ln>
            <a:noFill/>
          </a:ln>
          <a:solidFill>
            <a:srgbClr val="1173B2"/>
          </a:solidFill>
          <a:uFillTx/>
          <a:latin typeface="Avenir LT Std 35 Light" panose="020B0402020203020204" pitchFamily="34" charset="0"/>
          <a:ea typeface="+mn-ea"/>
          <a:cs typeface="+mn-cs"/>
          <a:sym typeface="Calibri"/>
        </a:defRPr>
      </a:lvl4pPr>
      <a:lvl5pPr marL="2184400" marR="0" indent="-355600" algn="l" defTabSz="914400" eaLnBrk="1" latinLnBrk="0" hangingPunct="1">
        <a:lnSpc>
          <a:spcPct val="100000"/>
        </a:lnSpc>
        <a:spcBef>
          <a:spcPts val="600"/>
        </a:spcBef>
        <a:spcAft>
          <a:spcPts val="0"/>
        </a:spcAft>
        <a:buClrTx/>
        <a:buSzPct val="100000"/>
        <a:buFont typeface="Arial"/>
        <a:buChar char="•"/>
        <a:tabLst/>
        <a:defRPr sz="2800" b="0" i="0" u="none" strike="noStrike" cap="none" spc="0" baseline="0">
          <a:ln>
            <a:noFill/>
          </a:ln>
          <a:solidFill>
            <a:srgbClr val="1173B2"/>
          </a:solidFill>
          <a:uFillTx/>
          <a:latin typeface="Avenir LT Std 35 Light" panose="020B0402020203020204" pitchFamily="34" charset="0"/>
          <a:ea typeface="+mn-ea"/>
          <a:cs typeface="+mn-cs"/>
          <a:sym typeface="Calibri"/>
        </a:defRPr>
      </a:lvl5pPr>
      <a:lvl6pPr marL="2641600" marR="0" indent="-355600" algn="l" defTabSz="91440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1173B2"/>
          </a:solidFill>
          <a:uFillTx/>
          <a:latin typeface="+mn-lt"/>
          <a:ea typeface="+mn-ea"/>
          <a:cs typeface="+mn-cs"/>
          <a:sym typeface="Calibri"/>
        </a:defRPr>
      </a:lvl6pPr>
      <a:lvl7pPr marL="3098800" marR="0" indent="-355600" algn="l" defTabSz="91440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1173B2"/>
          </a:solidFill>
          <a:uFillTx/>
          <a:latin typeface="+mn-lt"/>
          <a:ea typeface="+mn-ea"/>
          <a:cs typeface="+mn-cs"/>
          <a:sym typeface="Calibri"/>
        </a:defRPr>
      </a:lvl7pPr>
      <a:lvl8pPr marL="3556000" marR="0" indent="-355600" algn="l" defTabSz="91440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1173B2"/>
          </a:solidFill>
          <a:uFillTx/>
          <a:latin typeface="+mn-lt"/>
          <a:ea typeface="+mn-ea"/>
          <a:cs typeface="+mn-cs"/>
          <a:sym typeface="Calibri"/>
        </a:defRPr>
      </a:lvl8pPr>
      <a:lvl9pPr marL="4013200" marR="0" indent="-355600" algn="l" defTabSz="91440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1173B2"/>
          </a:solidFill>
          <a:uFillTx/>
          <a:latin typeface="+mn-lt"/>
          <a:ea typeface="+mn-ea"/>
          <a:cs typeface="+mn-cs"/>
          <a:sym typeface="Calibri"/>
        </a:defRPr>
      </a:lvl9pPr>
    </p:bodyStyle>
    <p:otherStyle>
      <a:lvl1pPr marL="0" marR="0" indent="0" algn="r" defTabSz="914400" rtl="0"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1pPr>
      <a:lvl2pPr marL="0" marR="0" indent="457200" algn="r" defTabSz="914400" rtl="0"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2pPr>
      <a:lvl3pPr marL="0" marR="0" indent="914400" algn="r" defTabSz="914400" rtl="0"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3pPr>
      <a:lvl4pPr marL="0" marR="0" indent="1371600" algn="r" defTabSz="914400" rtl="0"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4pPr>
      <a:lvl5pPr marL="0" marR="0" indent="1828800" algn="r" defTabSz="914400" rtl="0"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5pPr>
      <a:lvl6pPr marL="0" marR="0" indent="2286000" algn="r" defTabSz="914400" rtl="0"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6pPr>
      <a:lvl7pPr marL="0" marR="0" indent="2743200" algn="r" defTabSz="914400" rtl="0"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7pPr>
      <a:lvl8pPr marL="0" marR="0" indent="3200400" algn="r" defTabSz="914400" rtl="0"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8pPr>
      <a:lvl9pPr marL="0" marR="0" indent="3657600" algn="r" defTabSz="914400" rtl="0"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541F46-34CC-45DB-B6F8-9E40DC28FA6C}"/>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17A54D31-FE0A-441F-B784-A7FF1E68EB44}"/>
              </a:ext>
            </a:extLst>
          </p:cNvPr>
          <p:cNvSpPr>
            <a:spLocks noGrp="1"/>
          </p:cNvSpPr>
          <p:nvPr>
            <p:ph type="body" sz="quarter" idx="1"/>
          </p:nvPr>
        </p:nvSpPr>
        <p:spPr/>
        <p:txBody>
          <a:bodyPr/>
          <a:lstStyle/>
          <a:p>
            <a:endParaRPr lang="en-US"/>
          </a:p>
        </p:txBody>
      </p:sp>
      <p:pic>
        <p:nvPicPr>
          <p:cNvPr id="4" name="Image" descr="Image">
            <a:extLst>
              <a:ext uri="{FF2B5EF4-FFF2-40B4-BE49-F238E27FC236}">
                <a16:creationId xmlns:a16="http://schemas.microsoft.com/office/drawing/2014/main" id="{576091BA-E2A0-1742-B852-E586A00ED9A3}"/>
              </a:ext>
            </a:extLst>
          </p:cNvPr>
          <p:cNvPicPr>
            <a:picLocks noChangeAspect="1"/>
          </p:cNvPicPr>
          <p:nvPr/>
        </p:nvPicPr>
        <p:blipFill>
          <a:blip r:embed="rId2"/>
          <a:stretch>
            <a:fillRect/>
          </a:stretch>
        </p:blipFill>
        <p:spPr>
          <a:xfrm>
            <a:off x="0" y="0"/>
            <a:ext cx="12192000" cy="6934199"/>
          </a:xfrm>
          <a:prstGeom prst="rect">
            <a:avLst/>
          </a:prstGeom>
          <a:ln w="12700">
            <a:miter lim="400000"/>
          </a:ln>
        </p:spPr>
      </p:pic>
    </p:spTree>
    <p:extLst>
      <p:ext uri="{BB962C8B-B14F-4D97-AF65-F5344CB8AC3E}">
        <p14:creationId xmlns:p14="http://schemas.microsoft.com/office/powerpoint/2010/main" val="1193976870"/>
      </p:ext>
    </p:ext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F1AECAF-83D0-4A8A-A20B-32CAEBD3426B}"/>
              </a:ext>
            </a:extLst>
          </p:cNvPr>
          <p:cNvSpPr>
            <a:spLocks noGrp="1"/>
          </p:cNvSpPr>
          <p:nvPr>
            <p:ph type="title"/>
          </p:nvPr>
        </p:nvSpPr>
        <p:spPr/>
        <p:txBody>
          <a:bodyPr/>
          <a:lstStyle/>
          <a:p>
            <a:pPr algn="ctr"/>
            <a:r>
              <a:rPr lang="en-US" b="1" dirty="0"/>
              <a:t>How is code coverage calculated?</a:t>
            </a:r>
          </a:p>
        </p:txBody>
      </p:sp>
    </p:spTree>
    <p:extLst>
      <p:ext uri="{BB962C8B-B14F-4D97-AF65-F5344CB8AC3E}">
        <p14:creationId xmlns:p14="http://schemas.microsoft.com/office/powerpoint/2010/main" val="4000689267"/>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E2970-8698-6542-9608-18F3A31671D0}"/>
              </a:ext>
            </a:extLst>
          </p:cNvPr>
          <p:cNvSpPr>
            <a:spLocks noGrp="1"/>
          </p:cNvSpPr>
          <p:nvPr>
            <p:ph type="title"/>
          </p:nvPr>
        </p:nvSpPr>
        <p:spPr/>
        <p:txBody>
          <a:bodyPr>
            <a:normAutofit fontScale="90000"/>
          </a:bodyPr>
          <a:lstStyle/>
          <a:p>
            <a:pPr algn="ctr"/>
            <a:r>
              <a:rPr lang="en-US" b="1" dirty="0"/>
              <a:t>What does this tell you about the quality of your tests?</a:t>
            </a:r>
            <a:r>
              <a:rPr lang="en-US" sz="800" b="1" dirty="0">
                <a:solidFill>
                  <a:srgbClr val="000000"/>
                </a:solidFill>
              </a:rPr>
              <a:t> </a:t>
            </a:r>
            <a:endParaRPr lang="en-US" b="1" dirty="0"/>
          </a:p>
        </p:txBody>
      </p:sp>
    </p:spTree>
    <p:extLst>
      <p:ext uri="{BB962C8B-B14F-4D97-AF65-F5344CB8AC3E}">
        <p14:creationId xmlns:p14="http://schemas.microsoft.com/office/powerpoint/2010/main" val="3437376764"/>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3220683-2F29-4030-A22C-E53A2107DDBF}"/>
              </a:ext>
            </a:extLst>
          </p:cNvPr>
          <p:cNvSpPr>
            <a:spLocks noGrp="1"/>
          </p:cNvSpPr>
          <p:nvPr>
            <p:ph type="title"/>
          </p:nvPr>
        </p:nvSpPr>
        <p:spPr/>
        <p:txBody>
          <a:bodyPr>
            <a:normAutofit fontScale="90000"/>
          </a:bodyPr>
          <a:lstStyle/>
          <a:p>
            <a:pPr algn="ctr"/>
            <a:r>
              <a:rPr lang="en-US" b="1" dirty="0"/>
              <a:t>Does high coverage give you confidence to change your code and deploy it to a customer?</a:t>
            </a:r>
            <a:endParaRPr lang="en-US" dirty="0"/>
          </a:p>
        </p:txBody>
      </p:sp>
    </p:spTree>
    <p:extLst>
      <p:ext uri="{BB962C8B-B14F-4D97-AF65-F5344CB8AC3E}">
        <p14:creationId xmlns:p14="http://schemas.microsoft.com/office/powerpoint/2010/main" val="214942291"/>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3F10142B-5F58-0C44-B3A9-1D6B01948EC5}"/>
              </a:ext>
            </a:extLst>
          </p:cNvPr>
          <p:cNvSpPr>
            <a:spLocks noGrp="1"/>
          </p:cNvSpPr>
          <p:nvPr>
            <p:ph type="title"/>
          </p:nvPr>
        </p:nvSpPr>
        <p:spPr>
          <a:xfrm>
            <a:off x="294969" y="0"/>
            <a:ext cx="11385754" cy="1325563"/>
          </a:xfrm>
        </p:spPr>
        <p:txBody>
          <a:bodyPr>
            <a:noAutofit/>
          </a:bodyPr>
          <a:lstStyle/>
          <a:p>
            <a:r>
              <a:rPr lang="en-US" sz="5400" b="1" dirty="0"/>
              <a:t>Add functionality to legacy code</a:t>
            </a:r>
          </a:p>
        </p:txBody>
      </p:sp>
      <p:sp>
        <p:nvSpPr>
          <p:cNvPr id="6" name="Text Placeholder 2">
            <a:extLst>
              <a:ext uri="{FF2B5EF4-FFF2-40B4-BE49-F238E27FC236}">
                <a16:creationId xmlns:a16="http://schemas.microsoft.com/office/drawing/2014/main" id="{5A1742E5-F676-B449-91DA-CD15AEEE08EE}"/>
              </a:ext>
            </a:extLst>
          </p:cNvPr>
          <p:cNvSpPr>
            <a:spLocks noGrp="1"/>
          </p:cNvSpPr>
          <p:nvPr>
            <p:ph type="body" sz="quarter" idx="1"/>
          </p:nvPr>
        </p:nvSpPr>
        <p:spPr>
          <a:xfrm>
            <a:off x="572727" y="1769804"/>
            <a:ext cx="7214421" cy="3834583"/>
          </a:xfrm>
        </p:spPr>
        <p:txBody>
          <a:bodyPr>
            <a:noAutofit/>
          </a:bodyPr>
          <a:lstStyle/>
          <a:p>
            <a:pPr marL="370421" indent="-370421" algn="l" defTabSz="457200">
              <a:lnSpc>
                <a:spcPct val="200000"/>
              </a:lnSpc>
              <a:spcBef>
                <a:spcPts val="200"/>
              </a:spcBef>
              <a:buClr>
                <a:schemeClr val="bg1"/>
              </a:buClr>
              <a:buSzPct val="145000"/>
              <a:buChar char="•"/>
              <a:defRPr sz="4066" b="0">
                <a:solidFill>
                  <a:srgbClr val="404040"/>
                </a:solidFill>
              </a:defRPr>
            </a:pPr>
            <a:r>
              <a:rPr lang="en-US" sz="3600" b="1" dirty="0">
                <a:solidFill>
                  <a:schemeClr val="bg1"/>
                </a:solidFill>
              </a:rPr>
              <a:t>Code Coverage</a:t>
            </a:r>
          </a:p>
          <a:p>
            <a:pPr marL="370421" indent="-370421" algn="l" defTabSz="457200">
              <a:lnSpc>
                <a:spcPct val="200000"/>
              </a:lnSpc>
              <a:spcBef>
                <a:spcPts val="200"/>
              </a:spcBef>
              <a:buClr>
                <a:schemeClr val="bg1"/>
              </a:buClr>
              <a:buSzPct val="145000"/>
              <a:buChar char="•"/>
              <a:defRPr sz="4066" b="0">
                <a:solidFill>
                  <a:srgbClr val="404040"/>
                </a:solidFill>
              </a:defRPr>
            </a:pPr>
            <a:r>
              <a:rPr lang="en-US" sz="3600" b="1" dirty="0">
                <a:solidFill>
                  <a:schemeClr val="bg1"/>
                </a:solidFill>
              </a:rPr>
              <a:t>Limitations of Code Coverage</a:t>
            </a:r>
          </a:p>
          <a:p>
            <a:pPr marL="370421" indent="-370421" algn="l" defTabSz="457200">
              <a:lnSpc>
                <a:spcPct val="200000"/>
              </a:lnSpc>
              <a:spcBef>
                <a:spcPts val="200"/>
              </a:spcBef>
              <a:buClr>
                <a:schemeClr val="bg1"/>
              </a:buClr>
              <a:buSzPct val="145000"/>
              <a:buChar char="•"/>
              <a:defRPr sz="4066" b="0">
                <a:solidFill>
                  <a:srgbClr val="404040"/>
                </a:solidFill>
              </a:defRPr>
            </a:pPr>
            <a:r>
              <a:rPr lang="en-US" sz="3600" b="1" dirty="0">
                <a:solidFill>
                  <a:schemeClr val="bg1"/>
                </a:solidFill>
              </a:rPr>
              <a:t>Mutation Testing</a:t>
            </a:r>
          </a:p>
        </p:txBody>
      </p:sp>
      <p:pic>
        <p:nvPicPr>
          <p:cNvPr id="4" name="Image" descr="Image">
            <a:extLst>
              <a:ext uri="{FF2B5EF4-FFF2-40B4-BE49-F238E27FC236}">
                <a16:creationId xmlns:a16="http://schemas.microsoft.com/office/drawing/2014/main" id="{7808EE74-46D7-2D48-B4EC-4FAA5D4267FF}"/>
              </a:ext>
            </a:extLst>
          </p:cNvPr>
          <p:cNvPicPr>
            <a:picLocks noChangeAspect="1"/>
          </p:cNvPicPr>
          <p:nvPr/>
        </p:nvPicPr>
        <p:blipFill>
          <a:blip r:embed="rId2"/>
          <a:stretch>
            <a:fillRect/>
          </a:stretch>
        </p:blipFill>
        <p:spPr>
          <a:xfrm>
            <a:off x="7993625" y="1769804"/>
            <a:ext cx="3944528" cy="5018707"/>
          </a:xfrm>
          <a:prstGeom prst="rect">
            <a:avLst/>
          </a:prstGeom>
          <a:ln w="12700">
            <a:miter lim="400000"/>
          </a:ln>
        </p:spPr>
      </p:pic>
      <p:sp>
        <p:nvSpPr>
          <p:cNvPr id="2" name="TextBox 1">
            <a:extLst>
              <a:ext uri="{FF2B5EF4-FFF2-40B4-BE49-F238E27FC236}">
                <a16:creationId xmlns:a16="http://schemas.microsoft.com/office/drawing/2014/main" id="{B6B093EA-C677-4979-A51A-83CE7CB316C1}"/>
              </a:ext>
            </a:extLst>
          </p:cNvPr>
          <p:cNvSpPr txBox="1"/>
          <p:nvPr/>
        </p:nvSpPr>
        <p:spPr>
          <a:xfrm>
            <a:off x="152400" y="6419181"/>
            <a:ext cx="5665973"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r>
              <a:rPr lang="en-US" dirty="0">
                <a:solidFill>
                  <a:schemeClr val="bg1"/>
                </a:solidFill>
              </a:rPr>
              <a:t>https://github.com/MatthewYKnowles/dev-space-2018.git </a:t>
            </a:r>
          </a:p>
        </p:txBody>
      </p:sp>
      <p:pic>
        <p:nvPicPr>
          <p:cNvPr id="10" name="Picture 9">
            <a:extLst>
              <a:ext uri="{FF2B5EF4-FFF2-40B4-BE49-F238E27FC236}">
                <a16:creationId xmlns:a16="http://schemas.microsoft.com/office/drawing/2014/main" id="{2F0A15F8-478E-41E3-B549-4D3C3A4E4B08}"/>
              </a:ext>
            </a:extLst>
          </p:cNvPr>
          <p:cNvPicPr>
            <a:picLocks noChangeAspect="1"/>
          </p:cNvPicPr>
          <p:nvPr/>
        </p:nvPicPr>
        <p:blipFill>
          <a:blip r:embed="rId3"/>
          <a:stretch>
            <a:fillRect/>
          </a:stretch>
        </p:blipFill>
        <p:spPr>
          <a:xfrm>
            <a:off x="152400" y="5420601"/>
            <a:ext cx="1428760" cy="766768"/>
          </a:xfrm>
          <a:prstGeom prst="rect">
            <a:avLst/>
          </a:prstGeom>
        </p:spPr>
      </p:pic>
      <p:pic>
        <p:nvPicPr>
          <p:cNvPr id="11" name="Picture 10">
            <a:extLst>
              <a:ext uri="{FF2B5EF4-FFF2-40B4-BE49-F238E27FC236}">
                <a16:creationId xmlns:a16="http://schemas.microsoft.com/office/drawing/2014/main" id="{D28D3833-4FA7-46BB-996C-8C6AFE7B8DEC}"/>
              </a:ext>
            </a:extLst>
          </p:cNvPr>
          <p:cNvPicPr>
            <a:picLocks noChangeAspect="1"/>
          </p:cNvPicPr>
          <p:nvPr/>
        </p:nvPicPr>
        <p:blipFill>
          <a:blip r:embed="rId4"/>
          <a:stretch>
            <a:fillRect/>
          </a:stretch>
        </p:blipFill>
        <p:spPr>
          <a:xfrm>
            <a:off x="1922863" y="5420600"/>
            <a:ext cx="1610854" cy="766767"/>
          </a:xfrm>
          <a:prstGeom prst="rect">
            <a:avLst/>
          </a:prstGeom>
        </p:spPr>
      </p:pic>
      <p:pic>
        <p:nvPicPr>
          <p:cNvPr id="12" name="Picture 11">
            <a:extLst>
              <a:ext uri="{FF2B5EF4-FFF2-40B4-BE49-F238E27FC236}">
                <a16:creationId xmlns:a16="http://schemas.microsoft.com/office/drawing/2014/main" id="{7DD45C0F-044E-4464-81B4-AE05DA9777DE}"/>
              </a:ext>
            </a:extLst>
          </p:cNvPr>
          <p:cNvPicPr>
            <a:picLocks noChangeAspect="1"/>
          </p:cNvPicPr>
          <p:nvPr/>
        </p:nvPicPr>
        <p:blipFill>
          <a:blip r:embed="rId5"/>
          <a:stretch>
            <a:fillRect/>
          </a:stretch>
        </p:blipFill>
        <p:spPr>
          <a:xfrm>
            <a:off x="3875420" y="5406582"/>
            <a:ext cx="1638847" cy="766695"/>
          </a:xfrm>
          <a:prstGeom prst="rect">
            <a:avLst/>
          </a:prstGeom>
        </p:spPr>
      </p:pic>
    </p:spTree>
    <p:extLst>
      <p:ext uri="{BB962C8B-B14F-4D97-AF65-F5344CB8AC3E}">
        <p14:creationId xmlns:p14="http://schemas.microsoft.com/office/powerpoint/2010/main" val="3822700937"/>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3F10142B-5F58-0C44-B3A9-1D6B01948EC5}"/>
              </a:ext>
            </a:extLst>
          </p:cNvPr>
          <p:cNvSpPr>
            <a:spLocks noGrp="1"/>
          </p:cNvSpPr>
          <p:nvPr>
            <p:ph type="title"/>
          </p:nvPr>
        </p:nvSpPr>
        <p:spPr>
          <a:xfrm>
            <a:off x="572727" y="0"/>
            <a:ext cx="11326761" cy="1325563"/>
          </a:xfrm>
        </p:spPr>
        <p:txBody>
          <a:bodyPr>
            <a:noAutofit/>
          </a:bodyPr>
          <a:lstStyle/>
          <a:p>
            <a:r>
              <a:rPr lang="en-US" sz="5400" b="1" dirty="0"/>
              <a:t>How would you mutate this code?</a:t>
            </a:r>
            <a:r>
              <a:rPr lang="en-US" sz="1050" b="1" dirty="0">
                <a:solidFill>
                  <a:srgbClr val="000000"/>
                </a:solidFill>
                <a:latin typeface="Times"/>
                <a:ea typeface="Times"/>
                <a:cs typeface="Times"/>
                <a:sym typeface="Times"/>
              </a:rPr>
              <a:t> </a:t>
            </a:r>
            <a:endParaRPr lang="en-US" sz="5400" b="1" dirty="0"/>
          </a:p>
        </p:txBody>
      </p:sp>
      <p:sp>
        <p:nvSpPr>
          <p:cNvPr id="6" name="Text Placeholder 2">
            <a:extLst>
              <a:ext uri="{FF2B5EF4-FFF2-40B4-BE49-F238E27FC236}">
                <a16:creationId xmlns:a16="http://schemas.microsoft.com/office/drawing/2014/main" id="{5A1742E5-F676-B449-91DA-CD15AEEE08EE}"/>
              </a:ext>
            </a:extLst>
          </p:cNvPr>
          <p:cNvSpPr>
            <a:spLocks noGrp="1"/>
          </p:cNvSpPr>
          <p:nvPr>
            <p:ph type="body" sz="quarter" idx="1"/>
          </p:nvPr>
        </p:nvSpPr>
        <p:spPr>
          <a:xfrm>
            <a:off x="572727" y="1769804"/>
            <a:ext cx="9603659" cy="4734233"/>
          </a:xfrm>
        </p:spPr>
        <p:txBody>
          <a:bodyPr>
            <a:noAutofit/>
          </a:bodyPr>
          <a:lstStyle/>
          <a:p>
            <a:pPr algn="l" defTabSz="457200">
              <a:lnSpc>
                <a:spcPct val="150000"/>
              </a:lnSpc>
              <a:defRPr sz="3666" b="0">
                <a:solidFill>
                  <a:srgbClr val="404040"/>
                </a:solidFill>
              </a:defRPr>
            </a:pPr>
            <a:r>
              <a:rPr lang="en-US" sz="3600" b="1" dirty="0">
                <a:solidFill>
                  <a:schemeClr val="bg1"/>
                </a:solidFill>
              </a:rPr>
              <a:t> 1. a &lt; b</a:t>
            </a:r>
          </a:p>
          <a:p>
            <a:pPr algn="l" defTabSz="457200">
              <a:lnSpc>
                <a:spcPct val="150000"/>
              </a:lnSpc>
              <a:defRPr sz="3666" b="0">
                <a:solidFill>
                  <a:srgbClr val="404040"/>
                </a:solidFill>
              </a:defRPr>
            </a:pPr>
            <a:r>
              <a:rPr lang="en-US" sz="3600" b="1" dirty="0">
                <a:solidFill>
                  <a:schemeClr val="bg1"/>
                </a:solidFill>
              </a:rPr>
              <a:t> 2. a || b</a:t>
            </a:r>
          </a:p>
          <a:p>
            <a:pPr algn="l" defTabSz="457200">
              <a:lnSpc>
                <a:spcPct val="150000"/>
              </a:lnSpc>
              <a:defRPr sz="3666" b="0">
                <a:solidFill>
                  <a:srgbClr val="404040"/>
                </a:solidFill>
              </a:defRPr>
            </a:pPr>
            <a:r>
              <a:rPr lang="en-US" sz="3600" b="1" dirty="0">
                <a:solidFill>
                  <a:schemeClr val="bg1"/>
                </a:solidFill>
              </a:rPr>
              <a:t> 3. a == b</a:t>
            </a:r>
          </a:p>
          <a:p>
            <a:pPr algn="l" defTabSz="457200">
              <a:lnSpc>
                <a:spcPct val="150000"/>
              </a:lnSpc>
              <a:defRPr sz="3666" b="0">
                <a:solidFill>
                  <a:srgbClr val="404040"/>
                </a:solidFill>
              </a:defRPr>
            </a:pPr>
            <a:r>
              <a:rPr lang="en-US" sz="3600" b="1" dirty="0">
                <a:solidFill>
                  <a:schemeClr val="bg1"/>
                </a:solidFill>
              </a:rPr>
              <a:t> 4. if(a &gt; b) {return </a:t>
            </a:r>
            <a:r>
              <a:rPr lang="en-US" sz="3600" b="1" dirty="0" err="1">
                <a:solidFill>
                  <a:schemeClr val="bg1"/>
                </a:solidFill>
              </a:rPr>
              <a:t>a+b</a:t>
            </a:r>
            <a:r>
              <a:rPr lang="en-US" sz="3600" b="1" dirty="0">
                <a:solidFill>
                  <a:schemeClr val="bg1"/>
                </a:solidFill>
              </a:rPr>
              <a:t>}</a:t>
            </a:r>
          </a:p>
          <a:p>
            <a:pPr algn="l" defTabSz="457200">
              <a:lnSpc>
                <a:spcPct val="150000"/>
              </a:lnSpc>
              <a:defRPr sz="3666" b="0">
                <a:solidFill>
                  <a:srgbClr val="404040"/>
                </a:solidFill>
              </a:defRPr>
            </a:pPr>
            <a:r>
              <a:rPr lang="en-US" sz="3600" b="1" dirty="0">
                <a:solidFill>
                  <a:schemeClr val="bg1"/>
                </a:solidFill>
              </a:rPr>
              <a:t> 5. if(b &gt; a) {a++}</a:t>
            </a:r>
          </a:p>
        </p:txBody>
      </p:sp>
    </p:spTree>
    <p:extLst>
      <p:ext uri="{BB962C8B-B14F-4D97-AF65-F5344CB8AC3E}">
        <p14:creationId xmlns:p14="http://schemas.microsoft.com/office/powerpoint/2010/main" val="20550980"/>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BBA50F-AA08-4CCC-A527-3B29BBDF4599}"/>
              </a:ext>
            </a:extLst>
          </p:cNvPr>
          <p:cNvSpPr>
            <a:spLocks noGrp="1"/>
          </p:cNvSpPr>
          <p:nvPr>
            <p:ph type="title"/>
          </p:nvPr>
        </p:nvSpPr>
        <p:spPr>
          <a:xfrm>
            <a:off x="1524000" y="177971"/>
            <a:ext cx="9144000" cy="975418"/>
          </a:xfrm>
        </p:spPr>
        <p:txBody>
          <a:bodyPr>
            <a:normAutofit fontScale="90000"/>
          </a:bodyPr>
          <a:lstStyle/>
          <a:p>
            <a:r>
              <a:rPr lang="en-US" dirty="0"/>
              <a:t>Installing and Running </a:t>
            </a:r>
            <a:r>
              <a:rPr lang="en-US" dirty="0" err="1"/>
              <a:t>StrykerJS</a:t>
            </a:r>
            <a:endParaRPr lang="en-US" dirty="0"/>
          </a:p>
        </p:txBody>
      </p:sp>
      <p:sp>
        <p:nvSpPr>
          <p:cNvPr id="7" name="Rectangle 6">
            <a:extLst>
              <a:ext uri="{FF2B5EF4-FFF2-40B4-BE49-F238E27FC236}">
                <a16:creationId xmlns:a16="http://schemas.microsoft.com/office/drawing/2014/main" id="{29F0D97A-C6B3-49FC-8BBD-FBC2022C08F4}"/>
              </a:ext>
            </a:extLst>
          </p:cNvPr>
          <p:cNvSpPr/>
          <p:nvPr/>
        </p:nvSpPr>
        <p:spPr>
          <a:xfrm>
            <a:off x="581984" y="1625237"/>
            <a:ext cx="11028032" cy="2909130"/>
          </a:xfrm>
          <a:prstGeom prst="rect">
            <a:avLst/>
          </a:prstGeom>
        </p:spPr>
        <p:txBody>
          <a:bodyPr wrap="square">
            <a:spAutoFit/>
          </a:bodyPr>
          <a:lstStyle/>
          <a:p>
            <a:pPr marL="685800" indent="-685800" defTabSz="457200">
              <a:lnSpc>
                <a:spcPct val="200000"/>
              </a:lnSpc>
              <a:buSzPct val="145000"/>
              <a:buFont typeface="Arial" panose="020B0604020202020204" pitchFamily="34" charset="0"/>
              <a:buChar char="•"/>
              <a:defRPr sz="5066">
                <a:solidFill>
                  <a:srgbClr val="404040"/>
                </a:solidFill>
                <a:latin typeface="Helvetica Neue"/>
                <a:ea typeface="Helvetica Neue"/>
                <a:cs typeface="Helvetica Neue"/>
                <a:sym typeface="Helvetica Neue"/>
              </a:defRPr>
            </a:pPr>
            <a:r>
              <a:rPr lang="en-US" sz="3200" dirty="0" err="1">
                <a:solidFill>
                  <a:schemeClr val="bg1"/>
                </a:solidFill>
                <a:latin typeface="Avenir" panose="02000503020000020003" pitchFamily="2" charset="0"/>
              </a:rPr>
              <a:t>npm</a:t>
            </a:r>
            <a:r>
              <a:rPr lang="en-US" sz="3200" dirty="0">
                <a:solidFill>
                  <a:schemeClr val="bg1"/>
                </a:solidFill>
                <a:latin typeface="Avenir" panose="02000503020000020003" pitchFamily="2" charset="0"/>
              </a:rPr>
              <a:t> install -g </a:t>
            </a:r>
            <a:r>
              <a:rPr lang="en-US" sz="3200" dirty="0" err="1">
                <a:solidFill>
                  <a:schemeClr val="bg1"/>
                </a:solidFill>
                <a:latin typeface="Avenir" panose="02000503020000020003" pitchFamily="2" charset="0"/>
              </a:rPr>
              <a:t>stryker</a:t>
            </a:r>
            <a:r>
              <a:rPr lang="en-US" sz="3200" dirty="0">
                <a:solidFill>
                  <a:schemeClr val="bg1"/>
                </a:solidFill>
                <a:latin typeface="Avenir" panose="02000503020000020003" pitchFamily="2" charset="0"/>
              </a:rPr>
              <a:t>-cli </a:t>
            </a:r>
          </a:p>
          <a:p>
            <a:pPr marL="685800" indent="-685800" defTabSz="457200">
              <a:lnSpc>
                <a:spcPct val="200000"/>
              </a:lnSpc>
              <a:buSzPct val="145000"/>
              <a:buFont typeface="Arial" panose="020B0604020202020204" pitchFamily="34" charset="0"/>
              <a:buChar char="•"/>
              <a:defRPr sz="5066">
                <a:solidFill>
                  <a:srgbClr val="404040"/>
                </a:solidFill>
                <a:latin typeface="Helvetica Neue"/>
                <a:ea typeface="Helvetica Neue"/>
                <a:cs typeface="Helvetica Neue"/>
                <a:sym typeface="Helvetica Neue"/>
              </a:defRPr>
            </a:pPr>
            <a:r>
              <a:rPr lang="en-US" sz="3200" dirty="0" err="1">
                <a:solidFill>
                  <a:schemeClr val="bg1"/>
                </a:solidFill>
                <a:latin typeface="Avenir" panose="02000503020000020003" pitchFamily="2" charset="0"/>
              </a:rPr>
              <a:t>stryker</a:t>
            </a:r>
            <a:r>
              <a:rPr lang="en-US" sz="3200" dirty="0">
                <a:solidFill>
                  <a:schemeClr val="bg1"/>
                </a:solidFill>
                <a:latin typeface="Avenir" panose="02000503020000020003" pitchFamily="2" charset="0"/>
              </a:rPr>
              <a:t> </a:t>
            </a:r>
            <a:r>
              <a:rPr lang="en-US" sz="3200" dirty="0" err="1">
                <a:solidFill>
                  <a:schemeClr val="bg1"/>
                </a:solidFill>
                <a:latin typeface="Avenir" panose="02000503020000020003" pitchFamily="2" charset="0"/>
              </a:rPr>
              <a:t>init</a:t>
            </a:r>
            <a:r>
              <a:rPr lang="en-US" sz="3200" dirty="0">
                <a:solidFill>
                  <a:schemeClr val="bg1"/>
                </a:solidFill>
                <a:latin typeface="Avenir" panose="02000503020000020003" pitchFamily="2" charset="0"/>
              </a:rPr>
              <a:t> </a:t>
            </a:r>
          </a:p>
          <a:p>
            <a:pPr marL="685800" indent="-685800" defTabSz="457200">
              <a:lnSpc>
                <a:spcPct val="200000"/>
              </a:lnSpc>
              <a:buSzPct val="145000"/>
              <a:buFont typeface="Arial" panose="020B0604020202020204" pitchFamily="34" charset="0"/>
              <a:buChar char="•"/>
              <a:defRPr sz="5066">
                <a:solidFill>
                  <a:srgbClr val="404040"/>
                </a:solidFill>
                <a:latin typeface="Helvetica Neue"/>
                <a:ea typeface="Helvetica Neue"/>
                <a:cs typeface="Helvetica Neue"/>
                <a:sym typeface="Helvetica Neue"/>
              </a:defRPr>
            </a:pPr>
            <a:r>
              <a:rPr lang="en-US" sz="3200" dirty="0" err="1">
                <a:solidFill>
                  <a:schemeClr val="bg1"/>
                </a:solidFill>
                <a:latin typeface="Avenir" panose="02000503020000020003" pitchFamily="2" charset="0"/>
              </a:rPr>
              <a:t>stryker</a:t>
            </a:r>
            <a:r>
              <a:rPr lang="en-US" sz="3200" dirty="0">
                <a:solidFill>
                  <a:schemeClr val="bg1"/>
                </a:solidFill>
                <a:latin typeface="Avenir" panose="02000503020000020003" pitchFamily="2" charset="0"/>
              </a:rPr>
              <a:t> run</a:t>
            </a:r>
          </a:p>
        </p:txBody>
      </p:sp>
      <p:sp>
        <p:nvSpPr>
          <p:cNvPr id="8" name="TextBox 7">
            <a:extLst>
              <a:ext uri="{FF2B5EF4-FFF2-40B4-BE49-F238E27FC236}">
                <a16:creationId xmlns:a16="http://schemas.microsoft.com/office/drawing/2014/main" id="{C18C1663-DDE7-44EF-9061-938E20EB19BC}"/>
              </a:ext>
            </a:extLst>
          </p:cNvPr>
          <p:cNvSpPr txBox="1"/>
          <p:nvPr/>
        </p:nvSpPr>
        <p:spPr>
          <a:xfrm>
            <a:off x="92053" y="6396337"/>
            <a:ext cx="6775152" cy="46166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en-US" sz="2400" dirty="0">
                <a:solidFill>
                  <a:schemeClr val="bg1"/>
                </a:solidFill>
              </a:rPr>
              <a:t>https://stryker-mutator.io/stryker/quickstart</a:t>
            </a:r>
            <a:endParaRPr kumimoji="0" lang="en-US" sz="2400" b="0" i="0" u="none" strike="noStrike" cap="none" spc="0" normalizeH="0" baseline="0" dirty="0">
              <a:ln>
                <a:noFill/>
              </a:ln>
              <a:solidFill>
                <a:schemeClr val="bg1"/>
              </a:solidFill>
              <a:effectLst/>
              <a:uFillTx/>
              <a:sym typeface="Calibri"/>
            </a:endParaRPr>
          </a:p>
        </p:txBody>
      </p:sp>
      <p:pic>
        <p:nvPicPr>
          <p:cNvPr id="3" name="Picture 2">
            <a:extLst>
              <a:ext uri="{FF2B5EF4-FFF2-40B4-BE49-F238E27FC236}">
                <a16:creationId xmlns:a16="http://schemas.microsoft.com/office/drawing/2014/main" id="{D1462202-E4B5-4189-8DDE-FDCC39B5E405}"/>
              </a:ext>
            </a:extLst>
          </p:cNvPr>
          <p:cNvPicPr>
            <a:picLocks noChangeAspect="1"/>
          </p:cNvPicPr>
          <p:nvPr/>
        </p:nvPicPr>
        <p:blipFill>
          <a:blip r:embed="rId2"/>
          <a:stretch>
            <a:fillRect/>
          </a:stretch>
        </p:blipFill>
        <p:spPr>
          <a:xfrm>
            <a:off x="9791164" y="4155886"/>
            <a:ext cx="2195529" cy="2524143"/>
          </a:xfrm>
          <a:prstGeom prst="rect">
            <a:avLst/>
          </a:prstGeom>
        </p:spPr>
      </p:pic>
    </p:spTree>
    <p:extLst>
      <p:ext uri="{BB962C8B-B14F-4D97-AF65-F5344CB8AC3E}">
        <p14:creationId xmlns:p14="http://schemas.microsoft.com/office/powerpoint/2010/main" val="2368008236"/>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C281C63-46B9-46CA-AF8C-20C8B2BF606D}"/>
              </a:ext>
            </a:extLst>
          </p:cNvPr>
          <p:cNvSpPr>
            <a:spLocks noGrp="1"/>
          </p:cNvSpPr>
          <p:nvPr>
            <p:ph type="title"/>
          </p:nvPr>
        </p:nvSpPr>
        <p:spPr/>
        <p:txBody>
          <a:bodyPr>
            <a:normAutofit fontScale="90000"/>
          </a:bodyPr>
          <a:lstStyle/>
          <a:p>
            <a:pPr algn="ctr"/>
            <a:r>
              <a:rPr lang="en-US" b="1" dirty="0"/>
              <a:t>Mutation Testing - sounds awesome, why have I never heard of it?</a:t>
            </a:r>
            <a:endParaRPr lang="en-US" dirty="0"/>
          </a:p>
        </p:txBody>
      </p:sp>
    </p:spTree>
    <p:extLst>
      <p:ext uri="{BB962C8B-B14F-4D97-AF65-F5344CB8AC3E}">
        <p14:creationId xmlns:p14="http://schemas.microsoft.com/office/powerpoint/2010/main" val="2387239954"/>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F19139A-8C99-4205-95BA-E6C71FC83670}"/>
              </a:ext>
            </a:extLst>
          </p:cNvPr>
          <p:cNvSpPr>
            <a:spLocks noGrp="1"/>
          </p:cNvSpPr>
          <p:nvPr>
            <p:ph type="title"/>
          </p:nvPr>
        </p:nvSpPr>
        <p:spPr/>
        <p:txBody>
          <a:bodyPr/>
          <a:lstStyle/>
          <a:p>
            <a:pPr algn="ctr"/>
            <a:r>
              <a:rPr lang="en-US" b="1" dirty="0"/>
              <a:t>When to run Mutation Testing</a:t>
            </a:r>
          </a:p>
        </p:txBody>
      </p:sp>
    </p:spTree>
    <p:extLst>
      <p:ext uri="{BB962C8B-B14F-4D97-AF65-F5344CB8AC3E}">
        <p14:creationId xmlns:p14="http://schemas.microsoft.com/office/powerpoint/2010/main" val="3292626560"/>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2">
            <a:extLst>
              <a:ext uri="{FF2B5EF4-FFF2-40B4-BE49-F238E27FC236}">
                <a16:creationId xmlns:a16="http://schemas.microsoft.com/office/drawing/2014/main" id="{5A1742E5-F676-B449-91DA-CD15AEEE08EE}"/>
              </a:ext>
            </a:extLst>
          </p:cNvPr>
          <p:cNvSpPr>
            <a:spLocks noGrp="1"/>
          </p:cNvSpPr>
          <p:nvPr>
            <p:ph type="body" sz="quarter" idx="1"/>
          </p:nvPr>
        </p:nvSpPr>
        <p:spPr>
          <a:xfrm>
            <a:off x="370504" y="152021"/>
            <a:ext cx="11244135" cy="3540750"/>
          </a:xfrm>
        </p:spPr>
        <p:txBody>
          <a:bodyPr>
            <a:noAutofit/>
          </a:bodyPr>
          <a:lstStyle/>
          <a:p>
            <a:r>
              <a:rPr lang="en-US" sz="3600" dirty="0">
                <a:solidFill>
                  <a:schemeClr val="bg1"/>
                </a:solidFill>
                <a:latin typeface="+mn-lt"/>
              </a:rPr>
              <a:t>As hard-nosed as I am about TDD as a necessary discipline; if I saw a team using mutation testing to guarantee the semantic stability of a test-after suite; I would smile, and nod, and consider them to be highly professional. (I would also suggest that they work test-first in order to streamline their effort.)</a:t>
            </a:r>
          </a:p>
        </p:txBody>
      </p:sp>
      <p:sp>
        <p:nvSpPr>
          <p:cNvPr id="3" name="TextBox 2">
            <a:extLst>
              <a:ext uri="{FF2B5EF4-FFF2-40B4-BE49-F238E27FC236}">
                <a16:creationId xmlns:a16="http://schemas.microsoft.com/office/drawing/2014/main" id="{689DFE27-2BF4-49E2-8507-82D1E4FE6686}"/>
              </a:ext>
            </a:extLst>
          </p:cNvPr>
          <p:cNvSpPr txBox="1"/>
          <p:nvPr/>
        </p:nvSpPr>
        <p:spPr>
          <a:xfrm>
            <a:off x="6699738" y="3798278"/>
            <a:ext cx="5864469" cy="92332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en-US" sz="3600" dirty="0">
                <a:solidFill>
                  <a:schemeClr val="bg1"/>
                </a:solidFill>
                <a:latin typeface="+mj-lt"/>
              </a:rPr>
              <a:t>-Robert Martin (Uncle Bob)</a:t>
            </a:r>
          </a:p>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dirty="0">
              <a:ln>
                <a:noFill/>
              </a:ln>
              <a:solidFill>
                <a:schemeClr val="bg1"/>
              </a:solidFill>
              <a:effectLst/>
              <a:uFillTx/>
              <a:latin typeface="+mn-lt"/>
              <a:ea typeface="+mn-ea"/>
              <a:cs typeface="+mn-cs"/>
              <a:sym typeface="Calibri"/>
            </a:endParaRPr>
          </a:p>
        </p:txBody>
      </p:sp>
      <p:pic>
        <p:nvPicPr>
          <p:cNvPr id="9" name="Picture 8">
            <a:extLst>
              <a:ext uri="{FF2B5EF4-FFF2-40B4-BE49-F238E27FC236}">
                <a16:creationId xmlns:a16="http://schemas.microsoft.com/office/drawing/2014/main" id="{D824D3E0-EDCA-45C5-A494-2C55A85D7D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0504" y="3985622"/>
            <a:ext cx="3799904" cy="2528663"/>
          </a:xfrm>
          <a:prstGeom prst="rect">
            <a:avLst/>
          </a:prstGeom>
        </p:spPr>
      </p:pic>
    </p:spTree>
    <p:extLst>
      <p:ext uri="{BB962C8B-B14F-4D97-AF65-F5344CB8AC3E}">
        <p14:creationId xmlns:p14="http://schemas.microsoft.com/office/powerpoint/2010/main" val="3633438534"/>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3F10142B-5F58-0C44-B3A9-1D6B01948EC5}"/>
              </a:ext>
            </a:extLst>
          </p:cNvPr>
          <p:cNvSpPr>
            <a:spLocks noGrp="1"/>
          </p:cNvSpPr>
          <p:nvPr>
            <p:ph type="title"/>
          </p:nvPr>
        </p:nvSpPr>
        <p:spPr>
          <a:xfrm>
            <a:off x="572727" y="0"/>
            <a:ext cx="11326761" cy="1325563"/>
          </a:xfrm>
        </p:spPr>
        <p:txBody>
          <a:bodyPr>
            <a:noAutofit/>
          </a:bodyPr>
          <a:lstStyle/>
          <a:p>
            <a:r>
              <a:rPr lang="en-US" sz="5400" b="1" dirty="0"/>
              <a:t>Mutation Testing Frameworks</a:t>
            </a:r>
          </a:p>
        </p:txBody>
      </p:sp>
      <p:sp>
        <p:nvSpPr>
          <p:cNvPr id="6" name="Text Placeholder 2">
            <a:extLst>
              <a:ext uri="{FF2B5EF4-FFF2-40B4-BE49-F238E27FC236}">
                <a16:creationId xmlns:a16="http://schemas.microsoft.com/office/drawing/2014/main" id="{5A1742E5-F676-B449-91DA-CD15AEEE08EE}"/>
              </a:ext>
            </a:extLst>
          </p:cNvPr>
          <p:cNvSpPr>
            <a:spLocks noGrp="1"/>
          </p:cNvSpPr>
          <p:nvPr>
            <p:ph type="body" sz="quarter" idx="1"/>
          </p:nvPr>
        </p:nvSpPr>
        <p:spPr>
          <a:xfrm>
            <a:off x="434504" y="2397125"/>
            <a:ext cx="9603659" cy="4258856"/>
          </a:xfrm>
        </p:spPr>
        <p:txBody>
          <a:bodyPr>
            <a:noAutofit/>
          </a:bodyPr>
          <a:lstStyle/>
          <a:p>
            <a:pPr algn="l" defTabSz="457200">
              <a:lnSpc>
                <a:spcPct val="200000"/>
              </a:lnSpc>
              <a:defRPr sz="3666" b="0">
                <a:solidFill>
                  <a:srgbClr val="404040"/>
                </a:solidFill>
              </a:defRPr>
            </a:pPr>
            <a:r>
              <a:rPr lang="en-US" sz="3600" b="1" dirty="0">
                <a:solidFill>
                  <a:schemeClr val="bg1"/>
                </a:solidFill>
              </a:rPr>
              <a:t>JavaScript – Stryker</a:t>
            </a:r>
          </a:p>
          <a:p>
            <a:pPr algn="l" defTabSz="457200">
              <a:lnSpc>
                <a:spcPct val="200000"/>
              </a:lnSpc>
              <a:defRPr sz="3666" b="0">
                <a:solidFill>
                  <a:srgbClr val="404040"/>
                </a:solidFill>
              </a:defRPr>
            </a:pPr>
            <a:r>
              <a:rPr lang="en-US" sz="3600" b="1" dirty="0">
                <a:solidFill>
                  <a:schemeClr val="bg1"/>
                </a:solidFill>
              </a:rPr>
              <a:t>Java – </a:t>
            </a:r>
            <a:r>
              <a:rPr lang="en-US" sz="3600" b="1" dirty="0" err="1">
                <a:solidFill>
                  <a:schemeClr val="bg1"/>
                </a:solidFill>
              </a:rPr>
              <a:t>PiTest</a:t>
            </a:r>
            <a:endParaRPr lang="en-US" sz="3600" b="1" dirty="0">
              <a:solidFill>
                <a:schemeClr val="bg1"/>
              </a:solidFill>
            </a:endParaRPr>
          </a:p>
          <a:p>
            <a:pPr algn="l" defTabSz="457200">
              <a:lnSpc>
                <a:spcPct val="200000"/>
              </a:lnSpc>
              <a:defRPr sz="3666" b="0">
                <a:solidFill>
                  <a:srgbClr val="404040"/>
                </a:solidFill>
              </a:defRPr>
            </a:pPr>
            <a:r>
              <a:rPr lang="en-US" sz="3600" b="1" dirty="0">
                <a:solidFill>
                  <a:schemeClr val="bg1"/>
                </a:solidFill>
              </a:rPr>
              <a:t>C# - Visual Mutator, Stryker</a:t>
            </a:r>
          </a:p>
        </p:txBody>
      </p:sp>
    </p:spTree>
    <p:extLst>
      <p:ext uri="{BB962C8B-B14F-4D97-AF65-F5344CB8AC3E}">
        <p14:creationId xmlns:p14="http://schemas.microsoft.com/office/powerpoint/2010/main" val="834576811"/>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5DB3407A-9FD9-4567-9261-3C7BF4AFC736}"/>
              </a:ext>
            </a:extLst>
          </p:cNvPr>
          <p:cNvSpPr txBox="1"/>
          <p:nvPr/>
        </p:nvSpPr>
        <p:spPr>
          <a:xfrm>
            <a:off x="685801" y="3615355"/>
            <a:ext cx="5561777" cy="255454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3200" b="0" i="0" u="none" strike="noStrike" cap="none" spc="0" normalizeH="0" baseline="0" dirty="0">
                <a:ln>
                  <a:noFill/>
                </a:ln>
                <a:solidFill>
                  <a:schemeClr val="bg1"/>
                </a:solidFill>
                <a:effectLst/>
                <a:uFillTx/>
                <a:latin typeface="+mn-lt"/>
                <a:ea typeface="+mn-ea"/>
                <a:cs typeface="+mn-cs"/>
                <a:sym typeface="Calibri"/>
              </a:rPr>
              <a:t>Matthew Knowles</a:t>
            </a:r>
          </a:p>
          <a:p>
            <a:pPr marL="0" marR="0" indent="0" algn="l" defTabSz="914400" rtl="0" fontAlgn="auto" latinLnBrk="0" hangingPunct="0">
              <a:lnSpc>
                <a:spcPct val="100000"/>
              </a:lnSpc>
              <a:spcBef>
                <a:spcPts val="0"/>
              </a:spcBef>
              <a:spcAft>
                <a:spcPts val="0"/>
              </a:spcAft>
              <a:buClrTx/>
              <a:buSzTx/>
              <a:buFontTx/>
              <a:buNone/>
              <a:tabLst/>
            </a:pPr>
            <a:r>
              <a:rPr lang="en-US" sz="3200" dirty="0">
                <a:solidFill>
                  <a:schemeClr val="bg1"/>
                </a:solidFill>
              </a:rPr>
              <a:t>Software Engineer at </a:t>
            </a:r>
            <a:r>
              <a:rPr lang="en-US" sz="3200" dirty="0" err="1">
                <a:solidFill>
                  <a:schemeClr val="bg1"/>
                </a:solidFill>
              </a:rPr>
              <a:t>SamCart</a:t>
            </a:r>
            <a:endParaRPr lang="en-US" sz="3200" dirty="0">
              <a:solidFill>
                <a:schemeClr val="bg1"/>
              </a:solidFill>
            </a:endParaRPr>
          </a:p>
          <a:p>
            <a:pPr marL="0" marR="0" indent="0" algn="l" defTabSz="914400" rtl="0" fontAlgn="auto" latinLnBrk="0" hangingPunct="0">
              <a:lnSpc>
                <a:spcPct val="100000"/>
              </a:lnSpc>
              <a:spcBef>
                <a:spcPts val="0"/>
              </a:spcBef>
              <a:spcAft>
                <a:spcPts val="0"/>
              </a:spcAft>
              <a:buClrTx/>
              <a:buSzTx/>
              <a:buFontTx/>
              <a:buNone/>
              <a:tabLst/>
            </a:pPr>
            <a:r>
              <a:rPr kumimoji="0" lang="en-US" sz="3200" b="0" i="0" u="none" strike="noStrike" cap="none" spc="0" normalizeH="0" baseline="0" dirty="0" err="1">
                <a:ln>
                  <a:noFill/>
                </a:ln>
                <a:solidFill>
                  <a:schemeClr val="bg1"/>
                </a:solidFill>
                <a:effectLst/>
                <a:uFillTx/>
                <a:latin typeface="+mn-lt"/>
                <a:ea typeface="+mn-ea"/>
                <a:cs typeface="+mn-cs"/>
                <a:sym typeface="Calibri"/>
              </a:rPr>
              <a:t>www.SamCart.com</a:t>
            </a:r>
            <a:endParaRPr kumimoji="0" lang="en-US" sz="3200" b="0" i="0" u="none" strike="noStrike" cap="none" spc="0" normalizeH="0" baseline="0" dirty="0">
              <a:ln>
                <a:noFill/>
              </a:ln>
              <a:solidFill>
                <a:schemeClr val="bg1"/>
              </a:solidFill>
              <a:effectLst/>
              <a:uFillTx/>
              <a:latin typeface="+mn-lt"/>
              <a:ea typeface="+mn-ea"/>
              <a:cs typeface="+mn-cs"/>
              <a:sym typeface="Calibri"/>
            </a:endParaRPr>
          </a:p>
          <a:p>
            <a:pPr marL="0" marR="0" indent="0" algn="l" defTabSz="914400" rtl="0" fontAlgn="auto" latinLnBrk="0" hangingPunct="0">
              <a:lnSpc>
                <a:spcPct val="100000"/>
              </a:lnSpc>
              <a:spcBef>
                <a:spcPts val="0"/>
              </a:spcBef>
              <a:spcAft>
                <a:spcPts val="0"/>
              </a:spcAft>
              <a:buClrTx/>
              <a:buSzTx/>
              <a:buFontTx/>
              <a:buNone/>
              <a:tabLst/>
            </a:pPr>
            <a:r>
              <a:rPr kumimoji="0" lang="en-US" sz="3200" b="0" i="0" u="none" strike="noStrike" cap="none" spc="0" normalizeH="0" baseline="0" dirty="0">
                <a:ln>
                  <a:noFill/>
                </a:ln>
                <a:solidFill>
                  <a:schemeClr val="bg1"/>
                </a:solidFill>
                <a:effectLst/>
                <a:uFillTx/>
                <a:latin typeface="+mn-lt"/>
                <a:ea typeface="+mn-ea"/>
                <a:cs typeface="+mn-cs"/>
                <a:sym typeface="Calibri"/>
              </a:rPr>
              <a:t>@</a:t>
            </a:r>
            <a:r>
              <a:rPr kumimoji="0" lang="en-US" sz="3200" b="0" i="0" u="none" strike="noStrike" cap="none" spc="0" normalizeH="0" baseline="0" dirty="0" err="1">
                <a:ln>
                  <a:noFill/>
                </a:ln>
                <a:solidFill>
                  <a:schemeClr val="bg1"/>
                </a:solidFill>
                <a:effectLst/>
                <a:uFillTx/>
                <a:latin typeface="+mn-lt"/>
                <a:ea typeface="+mn-ea"/>
                <a:cs typeface="+mn-cs"/>
                <a:sym typeface="Calibri"/>
              </a:rPr>
              <a:t>MatthewYKnowles</a:t>
            </a:r>
            <a:endParaRPr kumimoji="0" lang="en-US" sz="3200" b="0" i="0" u="none" strike="noStrike" cap="none" spc="0" normalizeH="0" baseline="0" dirty="0">
              <a:ln>
                <a:noFill/>
              </a:ln>
              <a:solidFill>
                <a:schemeClr val="bg1"/>
              </a:solidFill>
              <a:effectLst/>
              <a:uFillTx/>
              <a:latin typeface="+mn-lt"/>
              <a:ea typeface="+mn-ea"/>
              <a:cs typeface="+mn-cs"/>
              <a:sym typeface="Calibri"/>
            </a:endParaRPr>
          </a:p>
          <a:p>
            <a:pPr marL="0" marR="0" indent="0" algn="l" defTabSz="914400" rtl="0" fontAlgn="auto" latinLnBrk="0" hangingPunct="0">
              <a:lnSpc>
                <a:spcPct val="100000"/>
              </a:lnSpc>
              <a:spcBef>
                <a:spcPts val="0"/>
              </a:spcBef>
              <a:spcAft>
                <a:spcPts val="0"/>
              </a:spcAft>
              <a:buClrTx/>
              <a:buSzTx/>
              <a:buFontTx/>
              <a:buNone/>
              <a:tabLst/>
            </a:pPr>
            <a:r>
              <a:rPr lang="en-US" sz="3200" dirty="0" err="1">
                <a:solidFill>
                  <a:schemeClr val="bg1"/>
                </a:solidFill>
              </a:rPr>
              <a:t>MKnowles@SamCart.com</a:t>
            </a:r>
            <a:endParaRPr kumimoji="0" lang="en-US" sz="3200" b="0" i="0" u="none" strike="noStrike" cap="none" spc="0" normalizeH="0" baseline="0" dirty="0">
              <a:ln>
                <a:noFill/>
              </a:ln>
              <a:solidFill>
                <a:schemeClr val="bg1"/>
              </a:solidFill>
              <a:effectLst/>
              <a:uFillTx/>
              <a:sym typeface="Calibri"/>
            </a:endParaRPr>
          </a:p>
        </p:txBody>
      </p:sp>
      <p:pic>
        <p:nvPicPr>
          <p:cNvPr id="10" name="Picture 9">
            <a:extLst>
              <a:ext uri="{FF2B5EF4-FFF2-40B4-BE49-F238E27FC236}">
                <a16:creationId xmlns:a16="http://schemas.microsoft.com/office/drawing/2014/main" id="{D68A35C7-50ED-44A5-B309-DF54D58CDA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30407" y="3186917"/>
            <a:ext cx="3288323" cy="3288323"/>
          </a:xfrm>
          <a:prstGeom prst="rect">
            <a:avLst/>
          </a:prstGeom>
        </p:spPr>
      </p:pic>
      <p:sp>
        <p:nvSpPr>
          <p:cNvPr id="11" name="TextBox 10">
            <a:extLst>
              <a:ext uri="{FF2B5EF4-FFF2-40B4-BE49-F238E27FC236}">
                <a16:creationId xmlns:a16="http://schemas.microsoft.com/office/drawing/2014/main" id="{822CE723-1F34-4656-A4E8-F77CE9945420}"/>
              </a:ext>
            </a:extLst>
          </p:cNvPr>
          <p:cNvSpPr txBox="1"/>
          <p:nvPr/>
        </p:nvSpPr>
        <p:spPr>
          <a:xfrm>
            <a:off x="613996" y="448408"/>
            <a:ext cx="10964007" cy="147732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lang="en-US" sz="6600" dirty="0">
                <a:solidFill>
                  <a:schemeClr val="bg1"/>
                </a:solidFill>
              </a:rPr>
              <a:t>Who Watches the Watchmen? </a:t>
            </a:r>
          </a:p>
          <a:p>
            <a:pPr marL="0" marR="0" indent="0" algn="ctr" defTabSz="914400" rtl="0" fontAlgn="auto" latinLnBrk="0" hangingPunct="0">
              <a:lnSpc>
                <a:spcPct val="100000"/>
              </a:lnSpc>
              <a:spcBef>
                <a:spcPts val="0"/>
              </a:spcBef>
              <a:spcAft>
                <a:spcPts val="0"/>
              </a:spcAft>
              <a:buClrTx/>
              <a:buSzTx/>
              <a:buFontTx/>
              <a:buNone/>
              <a:tabLst/>
            </a:pPr>
            <a:r>
              <a:rPr lang="en-US" sz="2400" dirty="0">
                <a:solidFill>
                  <a:schemeClr val="bg1"/>
                </a:solidFill>
              </a:rPr>
              <a:t>Introducing a better metric of your tests’ quality</a:t>
            </a:r>
            <a:endParaRPr kumimoji="0" lang="en-US" sz="2400" b="0" i="0" u="none" strike="noStrike" cap="none" spc="0" normalizeH="0" baseline="0" dirty="0">
              <a:ln>
                <a:noFill/>
              </a:ln>
              <a:solidFill>
                <a:schemeClr val="bg1"/>
              </a:solidFill>
              <a:effectLst/>
              <a:uFillTx/>
              <a:sym typeface="Calibri"/>
            </a:endParaRPr>
          </a:p>
        </p:txBody>
      </p:sp>
    </p:spTree>
    <p:extLst>
      <p:ext uri="{BB962C8B-B14F-4D97-AF65-F5344CB8AC3E}">
        <p14:creationId xmlns:p14="http://schemas.microsoft.com/office/powerpoint/2010/main" val="941543498"/>
      </p:ext>
    </p:extLst>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3F10142B-5F58-0C44-B3A9-1D6B01948EC5}"/>
              </a:ext>
            </a:extLst>
          </p:cNvPr>
          <p:cNvSpPr>
            <a:spLocks noGrp="1"/>
          </p:cNvSpPr>
          <p:nvPr>
            <p:ph type="title"/>
          </p:nvPr>
        </p:nvSpPr>
        <p:spPr>
          <a:xfrm>
            <a:off x="572727" y="0"/>
            <a:ext cx="11326761" cy="1325563"/>
          </a:xfrm>
        </p:spPr>
        <p:txBody>
          <a:bodyPr>
            <a:noAutofit/>
          </a:bodyPr>
          <a:lstStyle/>
          <a:p>
            <a:r>
              <a:rPr lang="en-US" sz="5400" dirty="0"/>
              <a:t>Questions?</a:t>
            </a:r>
            <a:endParaRPr lang="en-US" sz="5400" b="1" dirty="0"/>
          </a:p>
        </p:txBody>
      </p:sp>
      <p:sp>
        <p:nvSpPr>
          <p:cNvPr id="6" name="Text Placeholder 2">
            <a:extLst>
              <a:ext uri="{FF2B5EF4-FFF2-40B4-BE49-F238E27FC236}">
                <a16:creationId xmlns:a16="http://schemas.microsoft.com/office/drawing/2014/main" id="{5A1742E5-F676-B449-91DA-CD15AEEE08EE}"/>
              </a:ext>
            </a:extLst>
          </p:cNvPr>
          <p:cNvSpPr>
            <a:spLocks noGrp="1"/>
          </p:cNvSpPr>
          <p:nvPr>
            <p:ph type="body" sz="quarter" idx="1"/>
          </p:nvPr>
        </p:nvSpPr>
        <p:spPr>
          <a:xfrm>
            <a:off x="169347" y="5539545"/>
            <a:ext cx="6771779" cy="1131657"/>
          </a:xfrm>
        </p:spPr>
        <p:txBody>
          <a:bodyPr>
            <a:noAutofit/>
          </a:bodyPr>
          <a:lstStyle/>
          <a:p>
            <a:pPr algn="l"/>
            <a:r>
              <a:rPr lang="en-US" sz="1800" dirty="0"/>
              <a:t>Further Reading:</a:t>
            </a:r>
          </a:p>
          <a:p>
            <a:pPr algn="l"/>
            <a:r>
              <a:rPr lang="en-US" sz="1800" dirty="0"/>
              <a:t>Filip van </a:t>
            </a:r>
            <a:r>
              <a:rPr lang="en-US" sz="1800" dirty="0" err="1"/>
              <a:t>Laenen</a:t>
            </a:r>
            <a:r>
              <a:rPr lang="en-US" sz="1800" dirty="0"/>
              <a:t> – </a:t>
            </a:r>
            <a:r>
              <a:rPr lang="en-US" sz="1800" u="sng" dirty="0"/>
              <a:t>Mutation Testing: Better Code by Making Bugs</a:t>
            </a:r>
          </a:p>
          <a:p>
            <a:pPr algn="l"/>
            <a:r>
              <a:rPr lang="en-US" sz="1800" dirty="0"/>
              <a:t>Martin Fowler – </a:t>
            </a:r>
            <a:r>
              <a:rPr lang="en-US" sz="1800" u="sng" dirty="0"/>
              <a:t>Refactoring</a:t>
            </a:r>
            <a:r>
              <a:rPr lang="en-US" sz="1800" dirty="0"/>
              <a:t> </a:t>
            </a:r>
          </a:p>
          <a:p>
            <a:pPr algn="l" defTabSz="457200">
              <a:lnSpc>
                <a:spcPct val="150000"/>
              </a:lnSpc>
              <a:defRPr sz="3666" b="0">
                <a:solidFill>
                  <a:srgbClr val="404040"/>
                </a:solidFill>
              </a:defRPr>
            </a:pPr>
            <a:endParaRPr lang="en-US" sz="1800" b="1" dirty="0">
              <a:solidFill>
                <a:schemeClr val="bg1"/>
              </a:solidFill>
            </a:endParaRPr>
          </a:p>
        </p:txBody>
      </p:sp>
      <p:sp>
        <p:nvSpPr>
          <p:cNvPr id="2" name="TextBox 1">
            <a:extLst>
              <a:ext uri="{FF2B5EF4-FFF2-40B4-BE49-F238E27FC236}">
                <a16:creationId xmlns:a16="http://schemas.microsoft.com/office/drawing/2014/main" id="{9705264A-84BB-4C11-811A-193A531CB8AF}"/>
              </a:ext>
            </a:extLst>
          </p:cNvPr>
          <p:cNvSpPr txBox="1"/>
          <p:nvPr/>
        </p:nvSpPr>
        <p:spPr>
          <a:xfrm>
            <a:off x="8824545" y="6147984"/>
            <a:ext cx="3367455" cy="52321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en-US" sz="2800" dirty="0">
                <a:solidFill>
                  <a:schemeClr val="bg1"/>
                </a:solidFill>
              </a:rPr>
              <a:t>@</a:t>
            </a:r>
            <a:r>
              <a:rPr lang="en-US" sz="2800" dirty="0" err="1">
                <a:solidFill>
                  <a:schemeClr val="bg1"/>
                </a:solidFill>
              </a:rPr>
              <a:t>MatthewYKnowles</a:t>
            </a:r>
            <a:endParaRPr lang="en-US" sz="2800" dirty="0">
              <a:solidFill>
                <a:schemeClr val="bg1"/>
              </a:solidFill>
            </a:endParaRPr>
          </a:p>
        </p:txBody>
      </p:sp>
    </p:spTree>
    <p:extLst>
      <p:ext uri="{BB962C8B-B14F-4D97-AF65-F5344CB8AC3E}">
        <p14:creationId xmlns:p14="http://schemas.microsoft.com/office/powerpoint/2010/main" val="611519495"/>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7DF3578-C34D-4007-B09E-840389EE7F9A}"/>
              </a:ext>
            </a:extLst>
          </p:cNvPr>
          <p:cNvSpPr>
            <a:spLocks noGrp="1"/>
          </p:cNvSpPr>
          <p:nvPr>
            <p:ph type="title"/>
          </p:nvPr>
        </p:nvSpPr>
        <p:spPr/>
        <p:txBody>
          <a:bodyPr>
            <a:noAutofit/>
          </a:bodyPr>
          <a:lstStyle/>
          <a:p>
            <a:pPr algn="ctr"/>
            <a:r>
              <a:rPr lang="en-US" sz="8800" b="1" dirty="0"/>
              <a:t>Tests</a:t>
            </a:r>
          </a:p>
        </p:txBody>
      </p:sp>
    </p:spTree>
    <p:extLst>
      <p:ext uri="{BB962C8B-B14F-4D97-AF65-F5344CB8AC3E}">
        <p14:creationId xmlns:p14="http://schemas.microsoft.com/office/powerpoint/2010/main" val="1038654994"/>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3F10142B-5F58-0C44-B3A9-1D6B01948EC5}"/>
              </a:ext>
            </a:extLst>
          </p:cNvPr>
          <p:cNvSpPr>
            <a:spLocks noGrp="1"/>
          </p:cNvSpPr>
          <p:nvPr>
            <p:ph type="title"/>
          </p:nvPr>
        </p:nvSpPr>
        <p:spPr>
          <a:xfrm>
            <a:off x="602224" y="0"/>
            <a:ext cx="11029337" cy="1325563"/>
          </a:xfrm>
        </p:spPr>
        <p:txBody>
          <a:bodyPr>
            <a:noAutofit/>
          </a:bodyPr>
          <a:lstStyle/>
          <a:p>
            <a:r>
              <a:rPr lang="en-US" sz="5400" b="1" dirty="0"/>
              <a:t>Why Write Tests?</a:t>
            </a:r>
            <a:r>
              <a:rPr lang="en-US" sz="5400" b="1" dirty="0">
                <a:solidFill>
                  <a:srgbClr val="000000"/>
                </a:solidFill>
              </a:rPr>
              <a:t> </a:t>
            </a:r>
            <a:endParaRPr lang="en-US" sz="5400" b="1" dirty="0"/>
          </a:p>
        </p:txBody>
      </p:sp>
      <p:sp>
        <p:nvSpPr>
          <p:cNvPr id="6" name="Text Placeholder 2">
            <a:extLst>
              <a:ext uri="{FF2B5EF4-FFF2-40B4-BE49-F238E27FC236}">
                <a16:creationId xmlns:a16="http://schemas.microsoft.com/office/drawing/2014/main" id="{5A1742E5-F676-B449-91DA-CD15AEEE08EE}"/>
              </a:ext>
            </a:extLst>
          </p:cNvPr>
          <p:cNvSpPr>
            <a:spLocks noGrp="1"/>
          </p:cNvSpPr>
          <p:nvPr>
            <p:ph type="body" sz="quarter" idx="1"/>
          </p:nvPr>
        </p:nvSpPr>
        <p:spPr>
          <a:xfrm>
            <a:off x="602224" y="2123767"/>
            <a:ext cx="9603659" cy="3687098"/>
          </a:xfrm>
        </p:spPr>
        <p:txBody>
          <a:bodyPr>
            <a:noAutofit/>
          </a:bodyPr>
          <a:lstStyle/>
          <a:p>
            <a:pPr marL="685800" indent="-685800" algn="l" defTabSz="457200">
              <a:lnSpc>
                <a:spcPct val="200000"/>
              </a:lnSpc>
              <a:buSzPct val="145000"/>
              <a:buFont typeface="Arial" panose="020B0604020202020204" pitchFamily="34" charset="0"/>
              <a:buChar char="•"/>
              <a:defRPr sz="5066">
                <a:solidFill>
                  <a:srgbClr val="404040"/>
                </a:solidFill>
                <a:latin typeface="Helvetica Neue"/>
                <a:ea typeface="Helvetica Neue"/>
                <a:cs typeface="Helvetica Neue"/>
                <a:sym typeface="Helvetica Neue"/>
              </a:defRPr>
            </a:pPr>
            <a:r>
              <a:rPr lang="en-US" sz="3600" b="0" dirty="0">
                <a:solidFill>
                  <a:schemeClr val="bg1"/>
                </a:solidFill>
                <a:latin typeface="Avenir" panose="02000503020000020003" pitchFamily="2" charset="0"/>
              </a:rPr>
              <a:t>Verify functionality</a:t>
            </a:r>
          </a:p>
          <a:p>
            <a:pPr marL="685800" indent="-685800" algn="l" defTabSz="457200">
              <a:lnSpc>
                <a:spcPct val="200000"/>
              </a:lnSpc>
              <a:buSzPct val="145000"/>
              <a:buFont typeface="Arial" panose="020B0604020202020204" pitchFamily="34" charset="0"/>
              <a:buChar char="•"/>
              <a:defRPr sz="5066">
                <a:solidFill>
                  <a:srgbClr val="404040"/>
                </a:solidFill>
                <a:latin typeface="Helvetica Neue"/>
                <a:ea typeface="Helvetica Neue"/>
                <a:cs typeface="Helvetica Neue"/>
                <a:sym typeface="Helvetica Neue"/>
              </a:defRPr>
            </a:pPr>
            <a:r>
              <a:rPr lang="en-US" sz="3600" b="0" dirty="0">
                <a:solidFill>
                  <a:schemeClr val="bg1"/>
                </a:solidFill>
                <a:latin typeface="Avenir" panose="02000503020000020003" pitchFamily="2" charset="0"/>
              </a:rPr>
              <a:t>Defend against unexpected change</a:t>
            </a:r>
          </a:p>
          <a:p>
            <a:pPr marL="685800" indent="-685800" algn="l" defTabSz="457200">
              <a:lnSpc>
                <a:spcPct val="200000"/>
              </a:lnSpc>
              <a:buSzPct val="145000"/>
              <a:buFont typeface="Arial" panose="020B0604020202020204" pitchFamily="34" charset="0"/>
              <a:buChar char="•"/>
              <a:defRPr sz="5066">
                <a:solidFill>
                  <a:srgbClr val="404040"/>
                </a:solidFill>
                <a:latin typeface="Helvetica Neue"/>
                <a:ea typeface="Helvetica Neue"/>
                <a:cs typeface="Helvetica Neue"/>
                <a:sym typeface="Helvetica Neue"/>
              </a:defRPr>
            </a:pPr>
            <a:r>
              <a:rPr lang="en-US" sz="3600" b="0" dirty="0">
                <a:solidFill>
                  <a:schemeClr val="bg1"/>
                </a:solidFill>
                <a:latin typeface="Avenir" panose="02000503020000020003" pitchFamily="2" charset="0"/>
              </a:rPr>
              <a:t>Executable documentation of the code</a:t>
            </a:r>
          </a:p>
        </p:txBody>
      </p:sp>
    </p:spTree>
    <p:extLst>
      <p:ext uri="{BB962C8B-B14F-4D97-AF65-F5344CB8AC3E}">
        <p14:creationId xmlns:p14="http://schemas.microsoft.com/office/powerpoint/2010/main" val="2029190971"/>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8EFE0FD-B772-4529-A06A-7677E207F0E8}"/>
              </a:ext>
            </a:extLst>
          </p:cNvPr>
          <p:cNvSpPr>
            <a:spLocks noGrp="1"/>
          </p:cNvSpPr>
          <p:nvPr>
            <p:ph type="title"/>
          </p:nvPr>
        </p:nvSpPr>
        <p:spPr/>
        <p:txBody>
          <a:bodyPr>
            <a:normAutofit fontScale="90000"/>
          </a:bodyPr>
          <a:lstStyle/>
          <a:p>
            <a:pPr algn="ctr"/>
            <a:r>
              <a:rPr lang="en-US" b="1" dirty="0"/>
              <a:t>How frequently do you deploy to your customers?</a:t>
            </a:r>
            <a:endParaRPr lang="en-US" dirty="0"/>
          </a:p>
        </p:txBody>
      </p:sp>
    </p:spTree>
    <p:extLst>
      <p:ext uri="{BB962C8B-B14F-4D97-AF65-F5344CB8AC3E}">
        <p14:creationId xmlns:p14="http://schemas.microsoft.com/office/powerpoint/2010/main" val="4212074893"/>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518587-9472-BD49-AC88-CD7CB3E7F758}"/>
              </a:ext>
            </a:extLst>
          </p:cNvPr>
          <p:cNvSpPr>
            <a:spLocks noGrp="1"/>
          </p:cNvSpPr>
          <p:nvPr>
            <p:ph type="title"/>
          </p:nvPr>
        </p:nvSpPr>
        <p:spPr/>
        <p:txBody>
          <a:bodyPr>
            <a:normAutofit fontScale="90000"/>
          </a:bodyPr>
          <a:lstStyle/>
          <a:p>
            <a:pPr algn="ctr"/>
            <a:r>
              <a:rPr lang="en-US" b="1" dirty="0"/>
              <a:t>What would make you comfortable with Continuous Deployment?</a:t>
            </a:r>
          </a:p>
        </p:txBody>
      </p:sp>
    </p:spTree>
    <p:extLst>
      <p:ext uri="{BB962C8B-B14F-4D97-AF65-F5344CB8AC3E}">
        <p14:creationId xmlns:p14="http://schemas.microsoft.com/office/powerpoint/2010/main" val="3771831096"/>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FF84D3-D813-2443-BAB7-7EF03A324020}"/>
              </a:ext>
            </a:extLst>
          </p:cNvPr>
          <p:cNvSpPr>
            <a:spLocks noGrp="1"/>
          </p:cNvSpPr>
          <p:nvPr>
            <p:ph type="title"/>
          </p:nvPr>
        </p:nvSpPr>
        <p:spPr/>
        <p:txBody>
          <a:bodyPr/>
          <a:lstStyle/>
          <a:p>
            <a:pPr algn="ctr"/>
            <a:r>
              <a:rPr lang="en-US" b="1" dirty="0"/>
              <a:t>Test Automation</a:t>
            </a:r>
          </a:p>
        </p:txBody>
      </p:sp>
    </p:spTree>
    <p:extLst>
      <p:ext uri="{BB962C8B-B14F-4D97-AF65-F5344CB8AC3E}">
        <p14:creationId xmlns:p14="http://schemas.microsoft.com/office/powerpoint/2010/main" val="121441197"/>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32FC0C0-A339-444B-A967-E25AFE049D79}"/>
              </a:ext>
            </a:extLst>
          </p:cNvPr>
          <p:cNvSpPr>
            <a:spLocks noGrp="1"/>
          </p:cNvSpPr>
          <p:nvPr>
            <p:ph type="title"/>
          </p:nvPr>
        </p:nvSpPr>
        <p:spPr/>
        <p:txBody>
          <a:bodyPr/>
          <a:lstStyle/>
          <a:p>
            <a:pPr algn="ctr"/>
            <a:r>
              <a:rPr lang="en-US" b="1" dirty="0"/>
              <a:t>Test Quality </a:t>
            </a:r>
          </a:p>
        </p:txBody>
      </p:sp>
    </p:spTree>
    <p:extLst>
      <p:ext uri="{BB962C8B-B14F-4D97-AF65-F5344CB8AC3E}">
        <p14:creationId xmlns:p14="http://schemas.microsoft.com/office/powerpoint/2010/main" val="3907566884"/>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FEF5FF-003B-5940-80C7-721BAE38D76F}"/>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8F3AA816-CD62-0548-BED5-78C073ADE0BB}"/>
              </a:ext>
            </a:extLst>
          </p:cNvPr>
          <p:cNvSpPr>
            <a:spLocks noGrp="1"/>
          </p:cNvSpPr>
          <p:nvPr>
            <p:ph type="body" sz="quarter" idx="1"/>
          </p:nvPr>
        </p:nvSpPr>
        <p:spPr/>
        <p:txBody>
          <a:bodyPr/>
          <a:lstStyle/>
          <a:p>
            <a:endParaRPr lang="en-US"/>
          </a:p>
        </p:txBody>
      </p:sp>
      <p:pic>
        <p:nvPicPr>
          <p:cNvPr id="4" name="Screen Shot 2018-05-09 at 9.56.12 AM.png" descr="Screen Shot 2018-05-09 at 9.56.12 AM.png">
            <a:extLst>
              <a:ext uri="{FF2B5EF4-FFF2-40B4-BE49-F238E27FC236}">
                <a16:creationId xmlns:a16="http://schemas.microsoft.com/office/drawing/2014/main" id="{8D36CC80-7C2A-2041-8F5E-2C81DA6FEA03}"/>
              </a:ext>
            </a:extLst>
          </p:cNvPr>
          <p:cNvPicPr>
            <a:picLocks noChangeAspect="1"/>
          </p:cNvPicPr>
          <p:nvPr/>
        </p:nvPicPr>
        <p:blipFill>
          <a:blip r:embed="rId2"/>
          <a:stretch>
            <a:fillRect/>
          </a:stretch>
        </p:blipFill>
        <p:spPr>
          <a:xfrm>
            <a:off x="0" y="0"/>
            <a:ext cx="12192000" cy="8726639"/>
          </a:xfrm>
          <a:prstGeom prst="rect">
            <a:avLst/>
          </a:prstGeom>
          <a:ln w="12700">
            <a:miter lim="400000"/>
          </a:ln>
        </p:spPr>
      </p:pic>
    </p:spTree>
    <p:extLst>
      <p:ext uri="{BB962C8B-B14F-4D97-AF65-F5344CB8AC3E}">
        <p14:creationId xmlns:p14="http://schemas.microsoft.com/office/powerpoint/2010/main" val="2739744005"/>
      </p:ext>
    </p:extLst>
  </p:cSld>
  <p:clrMapOvr>
    <a:masterClrMapping/>
  </p:clrMapOvr>
  <p:transition spd="med"/>
</p:sld>
</file>

<file path=ppt/theme/theme1.xml><?xml version="1.0" encoding="utf-8"?>
<a:theme xmlns:a="http://schemas.openxmlformats.org/drawingml/2006/main" name="GreaterSum">
  <a:themeElements>
    <a:clrScheme name="Office Theme">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Avenir">
      <a:majorFont>
        <a:latin typeface="Avenir LT Std 55 Roman"/>
        <a:ea typeface="Helvetica"/>
        <a:cs typeface="Helvetica"/>
      </a:majorFont>
      <a:minorFont>
        <a:latin typeface="Avenir LT Std 35 Light"/>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extLst>
    <a:ext uri="{05A4C25C-085E-4340-85A3-A5531E510DB2}">
      <thm15:themeFamily xmlns:thm15="http://schemas.microsoft.com/office/thememl/2012/main" name="Greater Sum Template" id="{5D2BAB7D-1C20-F546-8D30-577BC39D2AB4}" vid="{40F7DEB8-FD89-5F43-9589-E4763AF4621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964</TotalTime>
  <Words>945</Words>
  <Application>Microsoft Macintosh PowerPoint</Application>
  <PresentationFormat>Widescreen</PresentationFormat>
  <Paragraphs>68</Paragraphs>
  <Slides>20</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Avenir</vt:lpstr>
      <vt:lpstr>Avenir LT Std 35 Light</vt:lpstr>
      <vt:lpstr>Avenir LT Std 55 Roman</vt:lpstr>
      <vt:lpstr>Calibri</vt:lpstr>
      <vt:lpstr>Times</vt:lpstr>
      <vt:lpstr>GreaterSum</vt:lpstr>
      <vt:lpstr>PowerPoint Presentation</vt:lpstr>
      <vt:lpstr>PowerPoint Presentation</vt:lpstr>
      <vt:lpstr>Tests</vt:lpstr>
      <vt:lpstr>Why Write Tests? </vt:lpstr>
      <vt:lpstr>How frequently do you deploy to your customers?</vt:lpstr>
      <vt:lpstr>What would make you comfortable with Continuous Deployment?</vt:lpstr>
      <vt:lpstr>Test Automation</vt:lpstr>
      <vt:lpstr>Test Quality </vt:lpstr>
      <vt:lpstr>PowerPoint Presentation</vt:lpstr>
      <vt:lpstr>How is code coverage calculated?</vt:lpstr>
      <vt:lpstr>What does this tell you about the quality of your tests? </vt:lpstr>
      <vt:lpstr>Does high coverage give you confidence to change your code and deploy it to a customer?</vt:lpstr>
      <vt:lpstr>Add functionality to legacy code</vt:lpstr>
      <vt:lpstr>How would you mutate this code? </vt:lpstr>
      <vt:lpstr>Installing and Running StrykerJS</vt:lpstr>
      <vt:lpstr>Mutation Testing - sounds awesome, why have I never heard of it?</vt:lpstr>
      <vt:lpstr>When to run Mutation Testing</vt:lpstr>
      <vt:lpstr>PowerPoint Presentation</vt:lpstr>
      <vt:lpstr>Mutation Testing Frameworks</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Michael Clement</dc:creator>
  <cp:lastModifiedBy>Matthew Knowles</cp:lastModifiedBy>
  <cp:revision>37</cp:revision>
  <dcterms:created xsi:type="dcterms:W3CDTF">2018-05-09T18:26:04Z</dcterms:created>
  <dcterms:modified xsi:type="dcterms:W3CDTF">2023-11-14T14:08:36Z</dcterms:modified>
</cp:coreProperties>
</file>