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6" r:id="rId3"/>
    <p:sldId id="258" r:id="rId4"/>
    <p:sldId id="262" r:id="rId5"/>
    <p:sldId id="264" r:id="rId6"/>
    <p:sldId id="265" r:id="rId7"/>
    <p:sldId id="266" r:id="rId8"/>
    <p:sldId id="267" r:id="rId9"/>
    <p:sldId id="269" r:id="rId10"/>
    <p:sldId id="270" r:id="rId11"/>
    <p:sldId id="271" r:id="rId12"/>
    <p:sldId id="272" r:id="rId13"/>
    <p:sldId id="274" r:id="rId14"/>
    <p:sldId id="275" r:id="rId15"/>
    <p:sldId id="283" r:id="rId16"/>
    <p:sldId id="277" r:id="rId17"/>
    <p:sldId id="278" r:id="rId18"/>
    <p:sldId id="279" r:id="rId19"/>
    <p:sldId id="281" r:id="rId20"/>
    <p:sldId id="280"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53" autoAdjust="0"/>
    <p:restoredTop sz="83479" autoAdjust="0"/>
  </p:normalViewPr>
  <p:slideViewPr>
    <p:cSldViewPr snapToGrid="0" showGuides="1">
      <p:cViewPr varScale="1">
        <p:scale>
          <a:sx n="133" d="100"/>
          <a:sy n="133" d="100"/>
        </p:scale>
        <p:origin x="1240" y="20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test quality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Mutation testing has been around for a while but not many have heard about it mainly because it has always been very expensive to run.  For each mutation you have to rerun your entire test suite.  Two things have made mutation testing more realistic as a tool.  1.) Hardware speed and number of cores.  If you guys saw whenever I ran Stryker 8 instance of chrome opened to simultaneously run tests, one for each core.  2.) A new strategy for mutation testing where you run coverage first to see which tests hit a certain line of code and then only run those tests for that mutation, not every test.</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236396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Today we are going to focus on tests that defend against unexpected change.</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and then ramp up over time if no issues.  Companies that famously do this are Amazon and Netflix.  Continuous deployment might seem extreme for your company but it’s a worthy goal to aim for.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A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I want start off with something that code coverage does really well.  The way that I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78282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403997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11/14/23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8" r:id="rId5"/>
    <p:sldLayoutId id="2147483660"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high coverage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152400" y="6419181"/>
            <a:ext cx="778995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a:t>
            </a:r>
            <a:r>
              <a:rPr lang="en-US" dirty="0" err="1">
                <a:solidFill>
                  <a:schemeClr val="bg1"/>
                </a:solidFill>
              </a:rPr>
              <a:t>github.com</a:t>
            </a:r>
            <a:r>
              <a:rPr lang="en-US" dirty="0">
                <a:solidFill>
                  <a:schemeClr val="bg1"/>
                </a:solidFill>
              </a:rPr>
              <a:t>/</a:t>
            </a:r>
            <a:r>
              <a:rPr lang="en-US" dirty="0" err="1">
                <a:solidFill>
                  <a:schemeClr val="bg1"/>
                </a:solidFill>
              </a:rPr>
              <a:t>MatthewYKnowles</a:t>
            </a:r>
            <a:r>
              <a:rPr lang="en-US" dirty="0">
                <a:solidFill>
                  <a:schemeClr val="bg1"/>
                </a:solidFill>
              </a:rPr>
              <a:t>/</a:t>
            </a:r>
            <a:r>
              <a:rPr lang="en-US" dirty="0" err="1">
                <a:solidFill>
                  <a:schemeClr val="bg1"/>
                </a:solidFill>
              </a:rPr>
              <a:t>samcart</a:t>
            </a:r>
            <a:r>
              <a:rPr lang="en-US" dirty="0">
                <a:solidFill>
                  <a:schemeClr val="bg1"/>
                </a:solidFill>
              </a:rPr>
              <a:t>-</a:t>
            </a:r>
            <a:r>
              <a:rPr lang="en-US" dirty="0" err="1">
                <a:solidFill>
                  <a:schemeClr val="bg1"/>
                </a:solidFill>
              </a:rPr>
              <a:t>lunchlearn</a:t>
            </a:r>
            <a:r>
              <a:rPr lang="en-US" dirty="0">
                <a:solidFill>
                  <a:schemeClr val="bg1"/>
                </a:solidFill>
              </a:rPr>
              <a:t>-mutation-testing</a:t>
            </a:r>
          </a:p>
        </p:txBody>
      </p:sp>
    </p:spTree>
    <p:extLst>
      <p:ext uri="{BB962C8B-B14F-4D97-AF65-F5344CB8AC3E}">
        <p14:creationId xmlns:p14="http://schemas.microsoft.com/office/powerpoint/2010/main" val="38227009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A50F-AA08-4CCC-A527-3B29BBDF4599}"/>
              </a:ext>
            </a:extLst>
          </p:cNvPr>
          <p:cNvSpPr>
            <a:spLocks noGrp="1"/>
          </p:cNvSpPr>
          <p:nvPr>
            <p:ph type="title"/>
          </p:nvPr>
        </p:nvSpPr>
        <p:spPr>
          <a:xfrm>
            <a:off x="1524000" y="177970"/>
            <a:ext cx="9144000" cy="1616453"/>
          </a:xfrm>
        </p:spPr>
        <p:txBody>
          <a:bodyPr>
            <a:normAutofit fontScale="90000"/>
          </a:bodyPr>
          <a:lstStyle/>
          <a:p>
            <a:r>
              <a:rPr lang="en-US" dirty="0"/>
              <a:t>Installing and Running </a:t>
            </a:r>
            <a:r>
              <a:rPr lang="en-US" dirty="0" err="1"/>
              <a:t>StrykerJS</a:t>
            </a:r>
            <a:endParaRPr lang="en-US" dirty="0"/>
          </a:p>
        </p:txBody>
      </p:sp>
      <p:sp>
        <p:nvSpPr>
          <p:cNvPr id="7" name="Rectangle 6">
            <a:extLst>
              <a:ext uri="{FF2B5EF4-FFF2-40B4-BE49-F238E27FC236}">
                <a16:creationId xmlns:a16="http://schemas.microsoft.com/office/drawing/2014/main" id="{29F0D97A-C6B3-49FC-8BBD-FBC2022C08F4}"/>
              </a:ext>
            </a:extLst>
          </p:cNvPr>
          <p:cNvSpPr/>
          <p:nvPr/>
        </p:nvSpPr>
        <p:spPr>
          <a:xfrm>
            <a:off x="581984" y="1625237"/>
            <a:ext cx="11028032" cy="2909130"/>
          </a:xfrm>
          <a:prstGeom prst="rect">
            <a:avLst/>
          </a:prstGeom>
        </p:spPr>
        <p:txBody>
          <a:bodyPr wrap="square">
            <a:spAutoFit/>
          </a:bodyPr>
          <a:lstStyle/>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npm</a:t>
            </a:r>
            <a:r>
              <a:rPr lang="en-US" sz="3200" dirty="0">
                <a:solidFill>
                  <a:schemeClr val="bg1"/>
                </a:solidFill>
                <a:latin typeface="Avenir" panose="02000503020000020003" pitchFamily="2" charset="0"/>
              </a:rPr>
              <a:t> install -g </a:t>
            </a: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-cli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 </a:t>
            </a:r>
            <a:r>
              <a:rPr lang="en-US" sz="3200" dirty="0" err="1">
                <a:solidFill>
                  <a:schemeClr val="bg1"/>
                </a:solidFill>
                <a:latin typeface="Avenir" panose="02000503020000020003" pitchFamily="2" charset="0"/>
              </a:rPr>
              <a:t>init</a:t>
            </a:r>
            <a:r>
              <a:rPr lang="en-US" sz="3200" dirty="0">
                <a:solidFill>
                  <a:schemeClr val="bg1"/>
                </a:solidFill>
                <a:latin typeface="Avenir" panose="02000503020000020003" pitchFamily="2" charset="0"/>
              </a:rPr>
              <a:t>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panose="02000503020000020003" pitchFamily="2" charset="0"/>
              </a:rPr>
              <a:t>stryker</a:t>
            </a:r>
            <a:r>
              <a:rPr lang="en-US" sz="3200" dirty="0">
                <a:solidFill>
                  <a:schemeClr val="bg1"/>
                </a:solidFill>
                <a:latin typeface="Avenir" panose="02000503020000020003" pitchFamily="2" charset="0"/>
              </a:rPr>
              <a:t> run</a:t>
            </a:r>
          </a:p>
        </p:txBody>
      </p:sp>
      <p:sp>
        <p:nvSpPr>
          <p:cNvPr id="8" name="TextBox 7">
            <a:extLst>
              <a:ext uri="{FF2B5EF4-FFF2-40B4-BE49-F238E27FC236}">
                <a16:creationId xmlns:a16="http://schemas.microsoft.com/office/drawing/2014/main" id="{C18C1663-DDE7-44EF-9061-938E20EB19BC}"/>
              </a:ext>
            </a:extLst>
          </p:cNvPr>
          <p:cNvSpPr txBox="1"/>
          <p:nvPr/>
        </p:nvSpPr>
        <p:spPr>
          <a:xfrm>
            <a:off x="92053" y="6396337"/>
            <a:ext cx="677515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chemeClr val="bg1"/>
                </a:solidFill>
              </a:rPr>
              <a:t>https://stryker-mutator.io/stryker/quickstart</a:t>
            </a:r>
            <a:endParaRPr kumimoji="0" lang="en-US" sz="2400" b="0" i="0" u="none" strike="noStrike" cap="none" spc="0" normalizeH="0" baseline="0" dirty="0">
              <a:ln>
                <a:noFill/>
              </a:ln>
              <a:solidFill>
                <a:schemeClr val="bg1"/>
              </a:solidFill>
              <a:effectLst/>
              <a:uFillTx/>
              <a:sym typeface="Calibri"/>
            </a:endParaRPr>
          </a:p>
        </p:txBody>
      </p:sp>
      <p:pic>
        <p:nvPicPr>
          <p:cNvPr id="3" name="Picture 2">
            <a:extLst>
              <a:ext uri="{FF2B5EF4-FFF2-40B4-BE49-F238E27FC236}">
                <a16:creationId xmlns:a16="http://schemas.microsoft.com/office/drawing/2014/main" id="{D1462202-E4B5-4189-8DDE-FDCC39B5E405}"/>
              </a:ext>
            </a:extLst>
          </p:cNvPr>
          <p:cNvPicPr>
            <a:picLocks noChangeAspect="1"/>
          </p:cNvPicPr>
          <p:nvPr/>
        </p:nvPicPr>
        <p:blipFill>
          <a:blip r:embed="rId2"/>
          <a:stretch>
            <a:fillRect/>
          </a:stretch>
        </p:blipFill>
        <p:spPr>
          <a:xfrm>
            <a:off x="9791164" y="4155886"/>
            <a:ext cx="2195529" cy="2524143"/>
          </a:xfrm>
          <a:prstGeom prst="rect">
            <a:avLst/>
          </a:prstGeom>
        </p:spPr>
      </p:pic>
    </p:spTree>
    <p:extLst>
      <p:ext uri="{BB962C8B-B14F-4D97-AF65-F5344CB8AC3E}">
        <p14:creationId xmlns:p14="http://schemas.microsoft.com/office/powerpoint/2010/main" val="236800823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452231"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68881" y="1592727"/>
            <a:ext cx="7643842" cy="4828697"/>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PHP - Infection</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 Stryker</a:t>
            </a:r>
          </a:p>
        </p:txBody>
      </p:sp>
    </p:spTree>
    <p:extLst>
      <p:ext uri="{BB962C8B-B14F-4D97-AF65-F5344CB8AC3E}">
        <p14:creationId xmlns:p14="http://schemas.microsoft.com/office/powerpoint/2010/main" val="8345768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556177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Engineer at </a:t>
            </a:r>
            <a:r>
              <a:rPr lang="en-US" sz="3200" dirty="0" err="1">
                <a:solidFill>
                  <a:schemeClr val="bg1"/>
                </a:solidFill>
              </a:rPr>
              <a:t>SamCart</a:t>
            </a:r>
            <a:endParaRPr lang="en-US" sz="3200" dirty="0">
              <a:solidFill>
                <a:schemeClr val="bg1"/>
              </a:solidFill>
            </a:endParaRP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chemeClr val="bg1"/>
                </a:solidFill>
                <a:effectLst/>
                <a:uFillTx/>
                <a:latin typeface="+mn-lt"/>
                <a:ea typeface="+mn-ea"/>
                <a:cs typeface="+mn-cs"/>
                <a:sym typeface="Calibri"/>
              </a:rPr>
              <a:t>www.SamCart.com</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a:t>
            </a:r>
            <a:r>
              <a:rPr kumimoji="0" lang="en-US" sz="3200" b="0" i="0" u="none" strike="noStrike" cap="none" spc="0" normalizeH="0" baseline="0" dirty="0" err="1">
                <a:ln>
                  <a:noFill/>
                </a:ln>
                <a:solidFill>
                  <a:schemeClr val="bg1"/>
                </a:solidFill>
                <a:effectLst/>
                <a:uFillTx/>
                <a:latin typeface="+mn-lt"/>
                <a:ea typeface="+mn-ea"/>
                <a:cs typeface="+mn-cs"/>
                <a:sym typeface="Calibri"/>
              </a:rPr>
              <a:t>MatthewYKnowles</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3200" dirty="0" err="1">
                <a:solidFill>
                  <a:schemeClr val="bg1"/>
                </a:solidFill>
              </a:rPr>
              <a:t>MKnowles@SamCart.com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9347" y="5539545"/>
            <a:ext cx="6771779"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2"/>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1039</TotalTime>
  <Words>946</Words>
  <Application>Microsoft Macintosh PowerPoint</Application>
  <PresentationFormat>Widescreen</PresentationFormat>
  <Paragraphs>69</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Avenir</vt:lpstr>
      <vt:lpstr>Avenir LT Std 35 Light</vt:lpstr>
      <vt:lpstr>Avenir LT Std 55 Roman</vt:lpstr>
      <vt:lpstr>Calibri</vt:lpstr>
      <vt:lpstr>Times</vt:lpstr>
      <vt:lpstr>GreaterSum</vt:lpstr>
      <vt:lpstr>PowerPoint Presentation</vt:lpstr>
      <vt:lpstr>PowerPoint Presentation</vt:lpstr>
      <vt:lpstr>Tests</vt:lpstr>
      <vt:lpstr>Why Write Tests? </vt:lpstr>
      <vt:lpstr>How frequently do you deploy to your customers?</vt:lpstr>
      <vt:lpstr>What would make you comfortable with Continuous Deployment?</vt:lpstr>
      <vt:lpstr>Test Automation</vt:lpstr>
      <vt:lpstr>Test Quality </vt:lpstr>
      <vt:lpstr>PowerPoint Presentation</vt:lpstr>
      <vt:lpstr>How is code coverage calculated?</vt:lpstr>
      <vt:lpstr>What does this tell you about the quality of your tests? </vt:lpstr>
      <vt:lpstr>Does high coverage give you confidence to change your code and deploy it to a customer?</vt:lpstr>
      <vt:lpstr>Add functionality to legacy code</vt:lpstr>
      <vt:lpstr>How would you mutate this code? </vt:lpstr>
      <vt:lpstr>Installing and Running StrykerJS</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39</cp:revision>
  <dcterms:created xsi:type="dcterms:W3CDTF">2018-05-09T18:26:04Z</dcterms:created>
  <dcterms:modified xsi:type="dcterms:W3CDTF">2023-11-14T18:54:45Z</dcterms:modified>
</cp:coreProperties>
</file>