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87" r:id="rId5"/>
    <p:sldId id="291" r:id="rId6"/>
    <p:sldId id="350" r:id="rId7"/>
    <p:sldId id="351" r:id="rId8"/>
    <p:sldId id="368" r:id="rId9"/>
    <p:sldId id="369" r:id="rId10"/>
    <p:sldId id="370" r:id="rId11"/>
    <p:sldId id="259" r:id="rId12"/>
    <p:sldId id="272" r:id="rId13"/>
    <p:sldId id="354" r:id="rId14"/>
    <p:sldId id="328" r:id="rId15"/>
    <p:sldId id="361" r:id="rId16"/>
    <p:sldId id="329" r:id="rId17"/>
    <p:sldId id="363" r:id="rId18"/>
    <p:sldId id="332" r:id="rId19"/>
    <p:sldId id="336" r:id="rId20"/>
    <p:sldId id="352" r:id="rId21"/>
    <p:sldId id="359" r:id="rId22"/>
    <p:sldId id="374" r:id="rId23"/>
    <p:sldId id="375" r:id="rId24"/>
    <p:sldId id="373" r:id="rId25"/>
    <p:sldId id="371" r:id="rId26"/>
    <p:sldId id="360" r:id="rId27"/>
    <p:sldId id="362" r:id="rId28"/>
    <p:sldId id="339" r:id="rId29"/>
    <p:sldId id="340" r:id="rId30"/>
    <p:sldId id="372" r:id="rId31"/>
    <p:sldId id="341" r:id="rId32"/>
    <p:sldId id="355" r:id="rId33"/>
    <p:sldId id="356" r:id="rId34"/>
    <p:sldId id="367" r:id="rId35"/>
    <p:sldId id="343" r:id="rId36"/>
    <p:sldId id="344" r:id="rId37"/>
    <p:sldId id="345" r:id="rId38"/>
    <p:sldId id="365" r:id="rId39"/>
    <p:sldId id="364" r:id="rId40"/>
    <p:sldId id="357" r:id="rId41"/>
    <p:sldId id="333" r:id="rId42"/>
    <p:sldId id="366" r:id="rId43"/>
    <p:sldId id="286" r:id="rId44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DC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46CCB-51C8-41EC-B7C5-ADDB309B3C44}" v="2" dt="2021-05-25T08:52:3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6" autoAdjust="0"/>
    <p:restoredTop sz="87119" autoAdjust="0"/>
  </p:normalViewPr>
  <p:slideViewPr>
    <p:cSldViewPr snapToGrid="0" snapToObjects="1">
      <p:cViewPr varScale="1">
        <p:scale>
          <a:sx n="78" d="100"/>
          <a:sy n="78" d="100"/>
        </p:scale>
        <p:origin x="18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Wall" userId="bf7fb65c-5bf5-4e1a-a4b3-e68b6a01cc25" providerId="ADAL" clId="{50D46CCB-51C8-41EC-B7C5-ADDB309B3C44}"/>
    <pc:docChg chg="modSld">
      <pc:chgData name="Emil Wall" userId="bf7fb65c-5bf5-4e1a-a4b3-e68b6a01cc25" providerId="ADAL" clId="{50D46CCB-51C8-41EC-B7C5-ADDB309B3C44}" dt="2021-05-25T08:52:32.055" v="1" actId="20577"/>
      <pc:docMkLst>
        <pc:docMk/>
      </pc:docMkLst>
      <pc:sldChg chg="modSp">
        <pc:chgData name="Emil Wall" userId="bf7fb65c-5bf5-4e1a-a4b3-e68b6a01cc25" providerId="ADAL" clId="{50D46CCB-51C8-41EC-B7C5-ADDB309B3C44}" dt="2021-05-25T08:52:32.055" v="1" actId="20577"/>
        <pc:sldMkLst>
          <pc:docMk/>
          <pc:sldMk cId="282453019" sldId="341"/>
        </pc:sldMkLst>
        <pc:spChg chg="mod">
          <ac:chgData name="Emil Wall" userId="bf7fb65c-5bf5-4e1a-a4b3-e68b6a01cc25" providerId="ADAL" clId="{50D46CCB-51C8-41EC-B7C5-ADDB309B3C44}" dt="2021-05-25T08:52:32.055" v="1" actId="20577"/>
          <ac:spMkLst>
            <pc:docMk/>
            <pc:sldMk cId="282453019" sldId="341"/>
            <ac:spMk id="9" creationId="{5088CD64-9A68-4636-A6CC-49194BB328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30BD8-ADA0-4945-9BEE-49C47C04B6D0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CB17-CB68-B245-A0F7-075466125D1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0101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16BF1-FA96-4590-AAE3-8E6B52CE2B79}" type="datetimeFigureOut">
              <a:rPr lang="en-SE" smtClean="0"/>
              <a:t>11/08/2021</a:t>
            </a:fld>
            <a:endParaRPr lang="en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A643-9266-4AF5-B7C3-A77CF0D4B20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300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068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3571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762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261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889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918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you</a:t>
            </a:r>
            <a:r>
              <a:rPr lang="sv-SE" dirty="0"/>
              <a:t> set </a:t>
            </a:r>
            <a:r>
              <a:rPr lang="sv-SE" dirty="0" err="1"/>
              <a:t>something</a:t>
            </a:r>
            <a:r>
              <a:rPr lang="sv-SE" dirty="0"/>
              <a:t> </a:t>
            </a:r>
            <a:r>
              <a:rPr lang="sv-SE" dirty="0" err="1"/>
              <a:t>else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public on hej it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failed</a:t>
            </a:r>
            <a:r>
              <a:rPr lang="sv-SE" dirty="0"/>
              <a:t> and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not </a:t>
            </a:r>
            <a:r>
              <a:rPr lang="sv-SE" dirty="0" err="1"/>
              <a:t>reach</a:t>
            </a:r>
            <a:r>
              <a:rPr lang="sv-SE" dirty="0"/>
              <a:t> the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r>
              <a:rPr lang="sv-SE" dirty="0"/>
              <a:t>Make sure to </a:t>
            </a:r>
            <a:r>
              <a:rPr lang="sv-SE" dirty="0" err="1"/>
              <a:t>describe</a:t>
            </a:r>
            <a:r>
              <a:rPr lang="sv-SE" dirty="0"/>
              <a:t> </a:t>
            </a:r>
            <a:r>
              <a:rPr lang="sv-SE" dirty="0" err="1"/>
              <a:t>differences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obj_name</a:t>
            </a:r>
            <a:r>
              <a:rPr lang="sv-SE" dirty="0"/>
              <a:t> ans hoj</a:t>
            </a:r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2244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043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206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57963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575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674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535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7274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090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1488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4846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874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3504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88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6710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deeply</a:t>
            </a:r>
            <a:r>
              <a:rPr lang="sv-SE" dirty="0"/>
              <a:t> go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this</a:t>
            </a:r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51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7975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196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9804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60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5795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580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Note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Vehicle</a:t>
            </a:r>
            <a:r>
              <a:rPr lang="sv-SE" dirty="0"/>
              <a:t> </a:t>
            </a:r>
            <a:r>
              <a:rPr lang="sv-SE" dirty="0" err="1"/>
              <a:t>constructor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the Car </a:t>
            </a:r>
            <a:r>
              <a:rPr lang="sv-SE" dirty="0" err="1"/>
              <a:t>constructor</a:t>
            </a:r>
            <a:r>
              <a:rPr lang="sv-SE" dirty="0"/>
              <a:t>, </a:t>
            </a:r>
            <a:r>
              <a:rPr lang="sv-SE" dirty="0" err="1"/>
              <a:t>Why</a:t>
            </a:r>
            <a:r>
              <a:rPr lang="sv-SE" dirty="0"/>
              <a:t> ? Car </a:t>
            </a:r>
            <a:r>
              <a:rPr lang="sv-SE" dirty="0" err="1"/>
              <a:t>inherits</a:t>
            </a:r>
            <a:r>
              <a:rPr lang="sv-SE" dirty="0"/>
              <a:t> from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class</a:t>
            </a:r>
            <a:r>
              <a:rPr lang="sv-SE" dirty="0"/>
              <a:t> and </a:t>
            </a:r>
            <a:r>
              <a:rPr lang="sv-SE" dirty="0" err="1"/>
              <a:t>will</a:t>
            </a:r>
            <a:r>
              <a:rPr lang="sv-SE" dirty="0"/>
              <a:t> call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/>
              <a:t>first</a:t>
            </a:r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1331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7672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679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7729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315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4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76416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238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5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3466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6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2497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7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4238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191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A643-9266-4AF5-B7C3-A77CF0D4B20D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662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432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79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06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Veldi-0025-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480" y="0"/>
            <a:ext cx="10415142" cy="6946900"/>
          </a:xfrm>
          <a:prstGeom prst="rect">
            <a:avLst/>
          </a:prstGeom>
        </p:spPr>
      </p:pic>
      <p:sp>
        <p:nvSpPr>
          <p:cNvPr id="7" name="Rektangel 6"/>
          <p:cNvSpPr/>
          <p:nvPr userDrawn="1"/>
        </p:nvSpPr>
        <p:spPr>
          <a:xfrm>
            <a:off x="-13480" y="0"/>
            <a:ext cx="10415142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 descr="veldi_logo_ne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4249" y="2956956"/>
            <a:ext cx="5478575" cy="1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3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Bildobjekt 8" descr="veldi_logo_neg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00" y="6307592"/>
            <a:ext cx="1065324" cy="22020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8925" y="-1638300"/>
            <a:ext cx="1953820" cy="2286000"/>
          </a:xfrm>
          <a:prstGeom prst="rect">
            <a:avLst/>
          </a:prstGeom>
        </p:spPr>
      </p:pic>
      <p:pic>
        <p:nvPicPr>
          <p:cNvPr id="8" name="Bildobjekt 7" descr="Veldi_dotts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48118" y="6307593"/>
            <a:ext cx="5834070" cy="184580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092199" y="5817823"/>
            <a:ext cx="1778000" cy="2080353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12230100" y="314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566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Bildobjekt 3" descr="Veldi_bakgrundsbild_PPT.jpg"/>
          <p:cNvPicPr>
            <a:picLocks noChangeAspect="1"/>
          </p:cNvPicPr>
          <p:nvPr userDrawn="1"/>
        </p:nvPicPr>
        <p:blipFill>
          <a:blip r:embed="rId3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901" y="0"/>
            <a:ext cx="10337801" cy="6899864"/>
          </a:xfrm>
          <a:prstGeom prst="rect">
            <a:avLst/>
          </a:prstGeom>
        </p:spPr>
      </p:pic>
      <p:pic>
        <p:nvPicPr>
          <p:cNvPr id="9" name="Bildobjekt 8" descr="veldi_logo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00" y="6307592"/>
            <a:ext cx="1065324" cy="22020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8925" y="-1638300"/>
            <a:ext cx="1953820" cy="2286000"/>
          </a:xfrm>
          <a:prstGeom prst="rect">
            <a:avLst/>
          </a:prstGeom>
        </p:spPr>
      </p:pic>
      <p:pic>
        <p:nvPicPr>
          <p:cNvPr id="7" name="Bildobjekt 6" descr="Veldi_dotts.ai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48118" y="6307593"/>
            <a:ext cx="5834070" cy="184580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092199" y="5817823"/>
            <a:ext cx="1778000" cy="20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Veldi-0071-20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00" y="-22314"/>
            <a:ext cx="9376500" cy="7022998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8925" y="-1638300"/>
            <a:ext cx="1953820" cy="2286000"/>
          </a:xfrm>
          <a:prstGeom prst="rect">
            <a:avLst/>
          </a:prstGeom>
        </p:spPr>
      </p:pic>
      <p:pic>
        <p:nvPicPr>
          <p:cNvPr id="7" name="Bildobjekt 6" descr="veldi_logo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00" y="6307592"/>
            <a:ext cx="1065324" cy="220206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35568" y="-1188515"/>
            <a:ext cx="1879597" cy="2199227"/>
          </a:xfrm>
          <a:prstGeom prst="rect">
            <a:avLst/>
          </a:prstGeom>
        </p:spPr>
      </p:pic>
      <p:sp>
        <p:nvSpPr>
          <p:cNvPr id="10" name="Underrubrik 2"/>
          <p:cNvSpPr txBox="1">
            <a:spLocks/>
          </p:cNvSpPr>
          <p:nvPr userDrawn="1"/>
        </p:nvSpPr>
        <p:spPr>
          <a:xfrm>
            <a:off x="767686" y="330026"/>
            <a:ext cx="1671136" cy="36895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</a:pPr>
            <a:r>
              <a:rPr lang="sv-S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veldikompetens.se</a:t>
            </a:r>
            <a:endParaRPr lang="sv-S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ruta 14"/>
          <p:cNvSpPr txBox="1"/>
          <p:nvPr userDrawn="1"/>
        </p:nvSpPr>
        <p:spPr>
          <a:xfrm>
            <a:off x="3784600" y="-1028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16" name="textruta 15"/>
          <p:cNvSpPr txBox="1"/>
          <p:nvPr userDrawn="1"/>
        </p:nvSpPr>
        <p:spPr>
          <a:xfrm>
            <a:off x="5181600" y="-194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04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6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5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1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6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14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2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599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538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1D8B-C5C2-5444-80BD-7918809BC607}" type="datetimeFigureOut">
              <a:rPr lang="sv-SE" smtClean="0"/>
              <a:t>2021-11-08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41FF-70D4-414B-A9E4-09EBD45BE5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84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Stag Sans Book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tag Sans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tag Sans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tag Sans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tag Sans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tag Sans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inomhus, bärbar dator, sitter, dator&#10;&#10;Automatiskt genererad beskrivning">
            <a:extLst>
              <a:ext uri="{FF2B5EF4-FFF2-40B4-BE49-F238E27FC236}">
                <a16:creationId xmlns:a16="http://schemas.microsoft.com/office/drawing/2014/main" id="{ECE7D98C-7C29-47EB-960A-56638D21E0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398642" cy="779898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2F6E297-A252-4785-B449-EBCE30FF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910" y="2238873"/>
            <a:ext cx="5980010" cy="8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9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Illustration of classes and objects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4437452" cy="309393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class is like a cookie cutter, it works as a template for a cookie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Objects are like the cookies, they have the same structure as the class, but they can have different attributes</a:t>
            </a: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B9A2E65-505B-4DD1-AAEE-FDAF7433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70" y="3209350"/>
            <a:ext cx="3478664" cy="281362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D96EE4F7-C2AF-41FA-93E7-40E254FC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405" y="1549400"/>
            <a:ext cx="1515394" cy="15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Other examples of classes and objects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88742-B31C-4167-896E-1FA3340F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40" y="3488412"/>
            <a:ext cx="6673174" cy="1658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2CF54-B9E3-44F6-9F84-DFE46F01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940" y="1800270"/>
            <a:ext cx="6673174" cy="16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Classes – why should we use them?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Like functions, we use classes to avoid repeating ourselves when writing code – humans are still intelligent!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Classes are excellent for making the code look more elegant and making it easier to read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Classes also makes it easier to reuse the code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It bunches things that belong together in one place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 use classes for bunching variables and functions together when they belong to each other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How to create a class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305232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Creating a class (the template) is done by using the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-keyword</a:t>
            </a:r>
          </a:p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class can contain one or more variables and functions</a:t>
            </a:r>
          </a:p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member of a class can be either:</a:t>
            </a:r>
          </a:p>
          <a:p>
            <a:pPr marL="1213200" lvl="2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Private </a:t>
            </a:r>
            <a:r>
              <a:rPr lang="en-US" sz="1600" b="1" spc="50" dirty="0">
                <a:solidFill>
                  <a:schemeClr val="bg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- members of a class are accessible only from within other members of the same class (or from their "friends")</a:t>
            </a:r>
          </a:p>
          <a:p>
            <a:pPr marL="1213200" lvl="2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Protected </a:t>
            </a:r>
            <a:r>
              <a:rPr lang="en-US" sz="1600" b="1" spc="50" dirty="0">
                <a:solidFill>
                  <a:schemeClr val="bg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- members are accessible from other members of the same class (or from their "friends"), but also from members of their derived classes</a:t>
            </a:r>
          </a:p>
          <a:p>
            <a:pPr marL="1213200" lvl="2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Public </a:t>
            </a:r>
            <a:r>
              <a:rPr lang="en-US" sz="1600" b="1" spc="50" dirty="0">
                <a:solidFill>
                  <a:schemeClr val="bg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- members are accessible from anywhere where the object is visible</a:t>
            </a:r>
          </a:p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Default declaration is Private in a Class</a:t>
            </a:r>
          </a:p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How to create a class..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305232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Classes are created with the following structure: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 </a:t>
            </a:r>
            <a:r>
              <a:rPr lang="en-US" sz="14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class_name</a:t>
            </a: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access_specifier_1: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member1;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access_specifier_2: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member2;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...</a:t>
            </a:r>
          </a:p>
          <a:p>
            <a:pPr lvl="2" algn="l">
              <a:lnSpc>
                <a:spcPct val="150000"/>
              </a:lnSpc>
            </a:pP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 </a:t>
            </a:r>
            <a:r>
              <a:rPr lang="en-US" sz="14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object_names</a:t>
            </a: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;			//</a:t>
            </a:r>
            <a:r>
              <a:rPr lang="en-US" sz="14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object_name</a:t>
            </a:r>
            <a:r>
              <a:rPr lang="en-US" sz="14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not required</a:t>
            </a:r>
          </a:p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A248F-06F1-4F4A-B014-8ECE85AE8A00}"/>
              </a:ext>
            </a:extLst>
          </p:cNvPr>
          <p:cNvSpPr/>
          <p:nvPr/>
        </p:nvSpPr>
        <p:spPr>
          <a:xfrm>
            <a:off x="952500" y="4703328"/>
            <a:ext cx="7332717" cy="142124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290C3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FAF4"/>
                </a:solidFill>
                <a:latin typeface="Consolas" panose="020B0609020204030204" pitchFamily="49" charset="0"/>
              </a:rPr>
              <a:t>{	</a:t>
            </a:r>
            <a:r>
              <a:rPr lang="en-US" dirty="0">
                <a:solidFill>
                  <a:srgbClr val="626262"/>
                </a:solidFill>
                <a:latin typeface="Consolas" panose="020B0609020204030204" pitchFamily="49" charset="0"/>
              </a:rPr>
              <a:t>//Example Class containing an int</a:t>
            </a:r>
          </a:p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6E1F8"/>
                </a:solidFill>
                <a:latin typeface="Consolas" panose="020B0609020204030204" pitchFamily="49" charset="0"/>
              </a:rPr>
              <a:t>hej</a:t>
            </a:r>
            <a:r>
              <a:rPr lang="en-GB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E6E6FA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26262"/>
                </a:solidFill>
                <a:latin typeface="Consolas" panose="020B0609020204030204" pitchFamily="49" charset="0"/>
              </a:rPr>
              <a:t>//Note no </a:t>
            </a:r>
            <a:r>
              <a:rPr lang="en-US" dirty="0" err="1">
                <a:solidFill>
                  <a:srgbClr val="626262"/>
                </a:solidFill>
                <a:latin typeface="Consolas" panose="020B0609020204030204" pitchFamily="49" charset="0"/>
              </a:rPr>
              <a:t>object_name</a:t>
            </a:r>
            <a:r>
              <a:rPr lang="en-US" dirty="0">
                <a:solidFill>
                  <a:srgbClr val="626262"/>
                </a:solidFill>
                <a:latin typeface="Consolas" panose="020B0609020204030204" pitchFamily="49" charset="0"/>
              </a:rPr>
              <a:t> here</a:t>
            </a:r>
          </a:p>
          <a:p>
            <a:endParaRPr lang="en-GB" dirty="0">
              <a:solidFill>
                <a:srgbClr val="E6E6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Creating 2 simple objects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399"/>
            <a:ext cx="8170478" cy="4473575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Creating an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 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of a class is easy, just write “class” and the name after it, like declare variables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Setting the class variables is also easy, just write the object together with a dot and the variable name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So,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hoj 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is an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and it contains variable </a:t>
            </a:r>
            <a:r>
              <a:rPr lang="en-US" sz="2000" b="1" i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hej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and </a:t>
            </a:r>
            <a:r>
              <a:rPr lang="en-US" sz="2000" b="1" i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obj_name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is another object with variable </a:t>
            </a:r>
            <a:r>
              <a:rPr lang="en-US" sz="2000" b="1" i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hej</a:t>
            </a:r>
            <a:endParaRPr lang="en-US" sz="2000" b="1" i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54BBC-5617-4F36-8046-887637D18899}"/>
              </a:ext>
            </a:extLst>
          </p:cNvPr>
          <p:cNvSpPr/>
          <p:nvPr/>
        </p:nvSpPr>
        <p:spPr>
          <a:xfrm>
            <a:off x="905641" y="2880454"/>
            <a:ext cx="7332717" cy="256560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US" sz="14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290C3"/>
                </a:solidFill>
                <a:latin typeface="Consolas" panose="020B0609020204030204" pitchFamily="49" charset="0"/>
              </a:rPr>
              <a:t>Hello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//Class containing an int</a:t>
            </a:r>
          </a:p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hej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D9E8F7"/>
                </a:solidFill>
                <a:latin typeface="Consolas" panose="020B0609020204030204" pitchFamily="49" charset="0"/>
              </a:rPr>
              <a:t>obj_name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9E8F7"/>
                </a:solidFill>
                <a:latin typeface="Consolas" panose="020B0609020204030204" pitchFamily="49" charset="0"/>
              </a:rPr>
              <a:t>obj_name</a:t>
            </a:r>
            <a:r>
              <a:rPr lang="en-US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hej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//Set the public variable </a:t>
            </a:r>
            <a:r>
              <a:rPr lang="en-US" sz="1400" dirty="0" err="1">
                <a:solidFill>
                  <a:srgbClr val="626262"/>
                </a:solidFill>
                <a:latin typeface="Consolas" panose="020B0609020204030204" pitchFamily="49" charset="0"/>
              </a:rPr>
              <a:t>hej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 err="1">
                <a:solidFill>
                  <a:srgbClr val="626262"/>
                </a:solidFill>
                <a:latin typeface="Consolas" panose="020B0609020204030204" pitchFamily="49" charset="0"/>
              </a:rPr>
              <a:t>obj_name</a:t>
            </a:r>
            <a:endParaRPr lang="en-US" sz="1400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1290C3"/>
                </a:solidFill>
                <a:latin typeface="Consolas" panose="020B0609020204030204" pitchFamily="49" charset="0"/>
              </a:rPr>
              <a:t>	Hello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D7F48"/>
                </a:solidFill>
                <a:latin typeface="Consolas" panose="020B0609020204030204" pitchFamily="49" charset="0"/>
              </a:rPr>
              <a:t>hoj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//Creates a new object </a:t>
            </a:r>
            <a:r>
              <a:rPr lang="en-US" sz="1400" dirty="0" err="1">
                <a:solidFill>
                  <a:srgbClr val="626262"/>
                </a:solidFill>
                <a:latin typeface="Consolas" panose="020B0609020204030204" pitchFamily="49" charset="0"/>
              </a:rPr>
              <a:t>hej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 from Class Hello</a:t>
            </a:r>
          </a:p>
          <a:p>
            <a:r>
              <a:rPr lang="en-US" sz="14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BF26"/>
                </a:solidFill>
                <a:latin typeface="Consolas" panose="020B0609020204030204" pitchFamily="49" charset="0"/>
              </a:rPr>
              <a:t>hoj</a:t>
            </a:r>
            <a:r>
              <a:rPr lang="en-US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hej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//Set the public variable </a:t>
            </a:r>
            <a:r>
              <a:rPr lang="en-US" sz="1400" dirty="0" err="1">
                <a:solidFill>
                  <a:srgbClr val="626262"/>
                </a:solidFill>
                <a:latin typeface="Consolas" panose="020B0609020204030204" pitchFamily="49" charset="0"/>
              </a:rPr>
              <a:t>hej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 in </a:t>
            </a:r>
            <a:r>
              <a:rPr lang="en-US" sz="1400" dirty="0" err="1">
                <a:solidFill>
                  <a:srgbClr val="626262"/>
                </a:solidFill>
                <a:latin typeface="Consolas" panose="020B0609020204030204" pitchFamily="49" charset="0"/>
              </a:rPr>
              <a:t>hoj</a:t>
            </a:r>
            <a:endParaRPr lang="en-US" sz="1400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to C++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Part 3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Constructor and Destructor</a:t>
            </a:r>
          </a:p>
        </p:txBody>
      </p:sp>
    </p:spTree>
    <p:extLst>
      <p:ext uri="{BB962C8B-B14F-4D97-AF65-F5344CB8AC3E}">
        <p14:creationId xmlns:p14="http://schemas.microsoft.com/office/powerpoint/2010/main" val="1797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Constructor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Sometimes you want things to be created directly when the class are being created. This can be done with a constructor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constructor will be executed directly when the class are being created.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constructor are referred by the same name as the class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do not need to create a constructor in a class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can have many overloaded constructors in the same class depending how the class are being created. Like: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Rectangle </a:t>
            </a:r>
            <a:r>
              <a:rPr lang="en-US" sz="16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rect</a:t>
            </a: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(1,2)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Rectangle </a:t>
            </a:r>
            <a:r>
              <a:rPr lang="en-US" sz="16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rect</a:t>
            </a: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Constructor example outside class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Here you can se an example of a constructor that sets values for width and height, the constructor is here placed outside the class and needs the “Rectangle::” prefix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7B6F9-810B-4588-AF77-435B134B19C6}"/>
              </a:ext>
            </a:extLst>
          </p:cNvPr>
          <p:cNvSpPr/>
          <p:nvPr/>
        </p:nvSpPr>
        <p:spPr>
          <a:xfrm>
            <a:off x="699247" y="2505460"/>
            <a:ext cx="8025653" cy="36191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	Rectangle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Rectangle::Rectangle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	height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	width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ED7F48"/>
                </a:solidFill>
                <a:latin typeface="Consolas" panose="020B0609020204030204" pitchFamily="49" charset="0"/>
              </a:rPr>
              <a:t>rect2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Constructor example inside class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Here you can se an example of a constructor that sets values for width and height, the constructor is here inside the class and declared there</a:t>
            </a: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7B6F9-810B-4588-AF77-435B134B19C6}"/>
              </a:ext>
            </a:extLst>
          </p:cNvPr>
          <p:cNvSpPr/>
          <p:nvPr/>
        </p:nvSpPr>
        <p:spPr>
          <a:xfrm>
            <a:off x="699247" y="2594837"/>
            <a:ext cx="8025653" cy="33728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	Rectangle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		height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		width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ED7F48"/>
                </a:solidFill>
                <a:latin typeface="Consolas" panose="020B0609020204030204" pitchFamily="49" charset="0"/>
              </a:rPr>
              <a:t>rect2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1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GB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Course outline week 4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5125224" y="1701800"/>
            <a:ext cx="3158521" cy="3213100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1600" b="1" spc="50" dirty="0">
                <a:latin typeface="Roboto" pitchFamily="2" charset="0"/>
                <a:ea typeface="Roboto" pitchFamily="2" charset="0"/>
              </a:rPr>
              <a:t>Week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Datatypes continued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Namespace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For and while loops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Switch and jump statements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Arrays</a:t>
            </a: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1600" b="1" spc="50" dirty="0">
                <a:latin typeface="Roboto" pitchFamily="2" charset="0"/>
                <a:ea typeface="Roboto" pitchFamily="2" charset="0"/>
              </a:rPr>
              <a:t>Week 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 err="1">
                <a:latin typeface="Roboto" pitchFamily="2" charset="0"/>
                <a:ea typeface="Roboto" pitchFamily="2" charset="0"/>
              </a:rPr>
              <a:t>Preprocessor</a:t>
            </a:r>
            <a:endParaRPr lang="en-GB" sz="1200" b="1" spc="50" dirty="0"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Classes and 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Constructor and Destructor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Class methods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Class inheritance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200" b="1" spc="50" dirty="0"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GB" sz="1200" b="1" spc="50" dirty="0">
              <a:latin typeface="Roboto" pitchFamily="2" charset="0"/>
              <a:ea typeface="Roboto" pitchFamily="2" charset="0"/>
            </a:endParaRP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algn="l">
              <a:lnSpc>
                <a:spcPts val="2600"/>
              </a:lnSpc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GB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34771D11-6346-4C83-869E-DF940BC487FC}"/>
              </a:ext>
            </a:extLst>
          </p:cNvPr>
          <p:cNvSpPr txBox="1">
            <a:spLocks/>
          </p:cNvSpPr>
          <p:nvPr/>
        </p:nvSpPr>
        <p:spPr>
          <a:xfrm>
            <a:off x="1104900" y="1701800"/>
            <a:ext cx="3814723" cy="3213100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1600" b="1" spc="50" dirty="0">
                <a:latin typeface="Roboto" pitchFamily="2" charset="0"/>
                <a:ea typeface="Roboto" pitchFamily="2" charset="0"/>
              </a:rPr>
              <a:t>Week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Introduction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First program ”Hello world”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Integer Datatype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”if” and ”else” statement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IDE</a:t>
            </a: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1600" b="1" spc="50" dirty="0">
                <a:latin typeface="Roboto" pitchFamily="2" charset="0"/>
                <a:ea typeface="Roboto" pitchFamily="2" charset="0"/>
              </a:rPr>
              <a:t>Week 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Pointers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Exceptions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Lists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sz="1600" b="1" spc="50" dirty="0">
                <a:latin typeface="Roboto" pitchFamily="2" charset="0"/>
                <a:ea typeface="Roboto" pitchFamily="2" charset="0"/>
              </a:rPr>
              <a:t>Week 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Dynamic 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File handling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Multiple files and headers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200" b="1" spc="50" dirty="0">
                <a:latin typeface="Roboto" pitchFamily="2" charset="0"/>
                <a:ea typeface="Roboto" pitchFamily="2" charset="0"/>
              </a:rPr>
              <a:t>Libraries</a:t>
            </a:r>
          </a:p>
          <a:p>
            <a:pPr marL="342900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GB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GB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B156A4E-DDC5-467D-A027-1C596AF65944}"/>
              </a:ext>
            </a:extLst>
          </p:cNvPr>
          <p:cNvSpPr/>
          <p:nvPr/>
        </p:nvSpPr>
        <p:spPr>
          <a:xfrm>
            <a:off x="5031390" y="3257079"/>
            <a:ext cx="3346188" cy="1382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38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Constructor and members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 have said that we shall not leave any variable uninitialized before in this course. When you use both initial value and constructor. The constructor will override the initial value</a:t>
            </a: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7B6F9-810B-4588-AF77-435B134B19C6}"/>
              </a:ext>
            </a:extLst>
          </p:cNvPr>
          <p:cNvSpPr/>
          <p:nvPr/>
        </p:nvSpPr>
        <p:spPr>
          <a:xfrm>
            <a:off x="699247" y="2821719"/>
            <a:ext cx="8025653" cy="33728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//initially declared as 0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	Rectangle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66E1F8"/>
                </a:solidFill>
                <a:latin typeface="Consolas" panose="020B0609020204030204" pitchFamily="49" charset="0"/>
              </a:rPr>
              <a:t>		height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//constructor will overwrite the initially value on members</a:t>
            </a:r>
          </a:p>
          <a:p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		width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void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print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rect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 will print out 1 2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Two different Constructors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Here you can se an example of 2 constructors and how to use them. Note that you do not have the “()” if you do not have any arguments to the constructor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7B6F9-810B-4588-AF77-435B134B19C6}"/>
              </a:ext>
            </a:extLst>
          </p:cNvPr>
          <p:cNvSpPr/>
          <p:nvPr/>
        </p:nvSpPr>
        <p:spPr>
          <a:xfrm>
            <a:off x="699247" y="2596056"/>
            <a:ext cx="8025653" cy="279173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DD140"/>
                </a:solidFill>
                <a:latin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)	{</a:t>
            </a:r>
            <a:r>
              <a:rPr lang="en-US" sz="12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7C6A3"/>
                </a:solidFill>
                <a:latin typeface="Consolas" panose="020B0609020204030204" pitchFamily="49" charset="0"/>
              </a:rPr>
              <a:t>"Your value:"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7C6A3"/>
                </a:solidFill>
                <a:latin typeface="Consolas" panose="020B0609020204030204" pitchFamily="49" charset="0"/>
              </a:rPr>
              <a:t>" gets area:"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626262"/>
                </a:solidFill>
                <a:latin typeface="Consolas" panose="020B0609020204030204" pitchFamily="49" charset="0"/>
              </a:rPr>
              <a:t>//uses argument (x y)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DD140"/>
                </a:solidFill>
                <a:latin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7C6A3"/>
                </a:solidFill>
                <a:latin typeface="Consolas" panose="020B0609020204030204" pitchFamily="49" charset="0"/>
              </a:rPr>
              <a:t>"Using default value: 2,2 gets area 4"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626262"/>
                </a:solidFill>
                <a:latin typeface="Consolas" panose="020B0609020204030204" pitchFamily="49" charset="0"/>
              </a:rPr>
              <a:t>//No arguments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ED7F48"/>
                </a:solidFill>
                <a:latin typeface="Consolas" panose="020B0609020204030204" pitchFamily="49" charset="0"/>
              </a:rPr>
              <a:t>rect1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D7F48"/>
                </a:solidFill>
                <a:latin typeface="Consolas" panose="020B0609020204030204" pitchFamily="49" charset="0"/>
              </a:rPr>
              <a:t>rect2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626262"/>
                </a:solidFill>
                <a:latin typeface="Consolas" panose="020B0609020204030204" pitchFamily="49" charset="0"/>
              </a:rPr>
              <a:t>//NOTE here that we can NOT have () at end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ECE51-B56B-4320-91BD-E0D44593F605}"/>
              </a:ext>
            </a:extLst>
          </p:cNvPr>
          <p:cNvSpPr/>
          <p:nvPr/>
        </p:nvSpPr>
        <p:spPr>
          <a:xfrm>
            <a:off x="699247" y="5527515"/>
            <a:ext cx="8025653" cy="68054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sv-SE" sz="1600" dirty="0">
                <a:solidFill>
                  <a:srgbClr val="FFFF00"/>
                </a:solidFill>
                <a:latin typeface="Consolas" panose="020B0609020204030204" pitchFamily="49" charset="0"/>
              </a:rPr>
              <a:t>Output:</a:t>
            </a:r>
            <a:r>
              <a:rPr lang="sv-SE" sz="16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/>
              <a:t>Your value:12 12 gets area:144</a:t>
            </a:r>
          </a:p>
          <a:p>
            <a:r>
              <a:rPr lang="en-US" sz="1600" dirty="0"/>
              <a:t>		Using default value: 2,2 gets area 4</a:t>
            </a:r>
            <a:r>
              <a:rPr lang="sv-SE" sz="16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endParaRPr lang="en-GB" sz="16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Constructor initialization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constructor can be initialized in many ways, see below example. The constructor will be called in all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7B6F9-810B-4588-AF77-435B134B19C6}"/>
              </a:ext>
            </a:extLst>
          </p:cNvPr>
          <p:cNvSpPr/>
          <p:nvPr/>
        </p:nvSpPr>
        <p:spPr>
          <a:xfrm>
            <a:off x="699247" y="2239066"/>
            <a:ext cx="8025653" cy="31868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Circle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radius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Circle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r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radius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r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DD140"/>
                </a:solidFill>
                <a:latin typeface="Consolas" panose="020B0609020204030204" pitchFamily="49" charset="0"/>
              </a:rPr>
              <a:t>circum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66E1F8"/>
                </a:solidFill>
                <a:latin typeface="Consolas" panose="020B0609020204030204" pitchFamily="49" charset="0"/>
              </a:rPr>
              <a:t>radius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6897BB"/>
                </a:solidFill>
                <a:latin typeface="Consolas" panose="020B0609020204030204" pitchFamily="49" charset="0"/>
              </a:rPr>
              <a:t>3.14159265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Circle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D7F48"/>
                </a:solidFill>
                <a:latin typeface="Consolas" panose="020B0609020204030204" pitchFamily="49" charset="0"/>
              </a:rPr>
              <a:t>foo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897BB"/>
                </a:solidFill>
                <a:latin typeface="Consolas" panose="020B0609020204030204" pitchFamily="49" charset="0"/>
              </a:rPr>
              <a:t>10.0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 functional form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Circle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D7F48"/>
                </a:solidFill>
                <a:latin typeface="Consolas" panose="020B0609020204030204" pitchFamily="49" charset="0"/>
              </a:rPr>
              <a:t>bar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10.0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>
                <a:solidFill>
                  <a:srgbClr val="626262"/>
                </a:solidFill>
                <a:latin typeface="Consolas" panose="020B0609020204030204" pitchFamily="49" charset="0"/>
              </a:rPr>
              <a:t>// assignment init.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Circle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baz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10.0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1000" dirty="0">
                <a:solidFill>
                  <a:srgbClr val="626262"/>
                </a:solidFill>
                <a:latin typeface="Consolas" panose="020B0609020204030204" pitchFamily="49" charset="0"/>
              </a:rPr>
              <a:t>// uniform init.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Circle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qux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10.0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26262"/>
                </a:solidFill>
                <a:latin typeface="Consolas" panose="020B0609020204030204" pitchFamily="49" charset="0"/>
              </a:rPr>
              <a:t>// POD-like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foo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circum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bar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circum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baz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circum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qux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circum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1000" dirty="0">
              <a:solidFill>
                <a:srgbClr val="E6E6F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ECE51-B56B-4320-91BD-E0D44593F605}"/>
              </a:ext>
            </a:extLst>
          </p:cNvPr>
          <p:cNvSpPr/>
          <p:nvPr/>
        </p:nvSpPr>
        <p:spPr>
          <a:xfrm>
            <a:off x="699247" y="5527515"/>
            <a:ext cx="8025653" cy="68054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sv-SE" sz="1600" dirty="0">
                <a:solidFill>
                  <a:srgbClr val="FFFF00"/>
                </a:solidFill>
                <a:latin typeface="Consolas" panose="020B0609020204030204" pitchFamily="49" charset="0"/>
              </a:rPr>
              <a:t>Output:</a:t>
            </a:r>
            <a:r>
              <a:rPr lang="sv-SE" sz="16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GB" dirty="0"/>
              <a:t>62.8319 62.8319 62.8319 62.8319</a:t>
            </a:r>
            <a:r>
              <a:rPr lang="sv-SE" sz="16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endParaRPr lang="en-GB" sz="16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Destructor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Sometimes you want things to be cleaned up after the class are not used any more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destructor will be executed directly after the class no longer are used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If you have dynamic memory allocation in a constructor, it might be good to place the cleaning of that memory in the destructor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destructor looks like the constructor but with a “~” at the beginning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do not need to create a destructor when creating a class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Destructor example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329FA9D9-C546-421F-AC40-FBF8B977AB53}"/>
              </a:ext>
            </a:extLst>
          </p:cNvPr>
          <p:cNvSpPr txBox="1">
            <a:spLocks/>
          </p:cNvSpPr>
          <p:nvPr/>
        </p:nvSpPr>
        <p:spPr>
          <a:xfrm>
            <a:off x="206266" y="1549399"/>
            <a:ext cx="8170478" cy="4473576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0BF5F-D653-4291-8AB1-3BEA89134752}"/>
              </a:ext>
            </a:extLst>
          </p:cNvPr>
          <p:cNvSpPr/>
          <p:nvPr/>
        </p:nvSpPr>
        <p:spPr>
          <a:xfrm>
            <a:off x="952500" y="1498374"/>
            <a:ext cx="7332717" cy="298369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DD140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"constructor"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DD140"/>
                </a:solidFill>
                <a:latin typeface="Consolas" panose="020B0609020204030204" pitchFamily="49" charset="0"/>
              </a:rPr>
              <a:t>~Rectangle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(){</a:t>
            </a:r>
            <a:r>
              <a:rPr lang="en-GB" sz="14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4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17C6A3"/>
                </a:solidFill>
                <a:latin typeface="Consolas" panose="020B0609020204030204" pitchFamily="49" charset="0"/>
              </a:rPr>
              <a:t>"destructor"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D7F48"/>
                </a:solidFill>
                <a:latin typeface="Consolas" panose="020B0609020204030204" pitchFamily="49" charset="0"/>
              </a:rPr>
              <a:t>rect2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400" dirty="0">
                <a:solidFill>
                  <a:srgbClr val="626262"/>
                </a:solidFill>
                <a:latin typeface="Consolas" panose="020B0609020204030204" pitchFamily="49" charset="0"/>
              </a:rPr>
              <a:t>//NOTE here that we can NOT have () at end</a:t>
            </a:r>
          </a:p>
          <a:p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"Program will here end,"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sz="14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4880A-D6EA-4FCE-9F82-44B1F07707F1}"/>
              </a:ext>
            </a:extLst>
          </p:cNvPr>
          <p:cNvSpPr/>
          <p:nvPr/>
        </p:nvSpPr>
        <p:spPr>
          <a:xfrm>
            <a:off x="952500" y="4634688"/>
            <a:ext cx="7332717" cy="9538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US" noProof="1">
                <a:solidFill>
                  <a:srgbClr val="FFFF00"/>
                </a:solidFill>
                <a:latin typeface="Consolas" panose="020B0609020204030204" pitchFamily="49" charset="0"/>
              </a:rPr>
              <a:t>Output:</a:t>
            </a:r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dirty="0"/>
              <a:t>constructor</a:t>
            </a:r>
          </a:p>
          <a:p>
            <a:r>
              <a:rPr lang="en-GB" dirty="0"/>
              <a:t>		Program will here end,</a:t>
            </a:r>
          </a:p>
          <a:p>
            <a:r>
              <a:rPr lang="en-GB" dirty="0"/>
              <a:t>		destructor</a:t>
            </a:r>
            <a:endParaRPr lang="en-US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to C++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Part 4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14416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B7417802-D230-4287-9F6D-EA32D49FDD07}"/>
              </a:ext>
            </a:extLst>
          </p:cNvPr>
          <p:cNvSpPr txBox="1">
            <a:spLocks/>
          </p:cNvSpPr>
          <p:nvPr/>
        </p:nvSpPr>
        <p:spPr>
          <a:xfrm>
            <a:off x="358666" y="1447799"/>
            <a:ext cx="8170478" cy="5015754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Classes can have functions and they are called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methods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Methods can be declared within the class or outside the class with the Class name followed by the “::”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4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1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So,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my_volvo 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is one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and it contains three things: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brand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color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and the method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print_info()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 methods… what is that?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8CD64-9A68-4636-A6CC-49194BB32826}"/>
              </a:ext>
            </a:extLst>
          </p:cNvPr>
          <p:cNvSpPr/>
          <p:nvPr/>
        </p:nvSpPr>
        <p:spPr>
          <a:xfrm>
            <a:off x="952500" y="2579843"/>
            <a:ext cx="7332717" cy="295165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Car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brand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DD140"/>
                </a:solidFill>
                <a:latin typeface="Consolas" panose="020B0609020204030204" pitchFamily="49" charset="0"/>
              </a:rPr>
              <a:t>	Car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  <a:r>
              <a:rPr lang="en-US" sz="1000" dirty="0">
                <a:solidFill>
                  <a:srgbClr val="66E1F8"/>
                </a:solidFill>
                <a:latin typeface="Consolas" panose="020B0609020204030204" pitchFamily="49" charset="0"/>
              </a:rPr>
              <a:t>brand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//inside class declaration of constructor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void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DD140"/>
                </a:solidFill>
                <a:latin typeface="Consolas" panose="020B0609020204030204" pitchFamily="49" charset="0"/>
              </a:rPr>
              <a:t>print_info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					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//method, will be declared outside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DD140"/>
                </a:solidFill>
                <a:latin typeface="Consolas" panose="020B0609020204030204" pitchFamily="49" charset="0"/>
              </a:rPr>
              <a:t>Car::</a:t>
            </a:r>
            <a:r>
              <a:rPr lang="en-US" sz="1000" dirty="0" err="1">
                <a:solidFill>
                  <a:srgbClr val="0DD140"/>
                </a:solidFill>
                <a:latin typeface="Consolas" panose="020B0609020204030204" pitchFamily="49" charset="0"/>
              </a:rPr>
              <a:t>print_info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					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//uses Class and :: since outside class</a:t>
            </a:r>
          </a:p>
          <a:p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brand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 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	Car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my_car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17C6A3"/>
                </a:solidFill>
                <a:latin typeface="Consolas" panose="020B0609020204030204" pitchFamily="49" charset="0"/>
              </a:rPr>
              <a:t>Volvo"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17C6A3"/>
                </a:solidFill>
                <a:latin typeface="Consolas" panose="020B0609020204030204" pitchFamily="49" charset="0"/>
              </a:rPr>
              <a:t>"Green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my_car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print_info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2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B7417802-D230-4287-9F6D-EA32D49FDD07}"/>
              </a:ext>
            </a:extLst>
          </p:cNvPr>
          <p:cNvSpPr txBox="1">
            <a:spLocks/>
          </p:cNvSpPr>
          <p:nvPr/>
        </p:nvSpPr>
        <p:spPr>
          <a:xfrm>
            <a:off x="358666" y="1447799"/>
            <a:ext cx="8170478" cy="5015754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Below example will illustrate that the public variables and methods can be reached but not the private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can set width directly but need to use the 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setWidth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to set the width</a:t>
            </a:r>
          </a:p>
        </p:txBody>
      </p:sp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 methods… public and private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8CD64-9A68-4636-A6CC-49194BB32826}"/>
              </a:ext>
            </a:extLst>
          </p:cNvPr>
          <p:cNvSpPr/>
          <p:nvPr/>
        </p:nvSpPr>
        <p:spPr>
          <a:xfrm>
            <a:off x="905641" y="2256710"/>
            <a:ext cx="7332717" cy="245967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Box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//can be accessed outside the class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DD140"/>
                </a:solidFill>
                <a:latin typeface="Consolas" panose="020B0609020204030204" pitchFamily="49" charset="0"/>
              </a:rPr>
              <a:t>setWidth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w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w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//can not be accessed outside the class</a:t>
            </a:r>
          </a:p>
          <a:p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	Box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my_box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	/* below is the only way to set width and height in the class */</a:t>
            </a:r>
          </a:p>
          <a:p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my_box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setWidth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my_box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1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Example of how to use class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8CD64-9A68-4636-A6CC-49194BB32826}"/>
              </a:ext>
            </a:extLst>
          </p:cNvPr>
          <p:cNvSpPr/>
          <p:nvPr/>
        </p:nvSpPr>
        <p:spPr>
          <a:xfrm>
            <a:off x="858781" y="1643116"/>
            <a:ext cx="7332717" cy="353537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1290C3"/>
                </a:solidFill>
                <a:latin typeface="Consolas" panose="020B0609020204030204" pitchFamily="49" charset="0"/>
              </a:rPr>
              <a:t>Car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5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5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brand</a:t>
            </a:r>
            <a:r>
              <a:rPr lang="en-GB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rgbClr val="0DD140"/>
                </a:solidFill>
                <a:latin typeface="Consolas" panose="020B0609020204030204" pitchFamily="49" charset="0"/>
              </a:rPr>
              <a:t>	Car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 err="1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) {</a:t>
            </a:r>
            <a:r>
              <a:rPr lang="en-US" sz="1050" dirty="0">
                <a:solidFill>
                  <a:srgbClr val="66E1F8"/>
                </a:solidFill>
                <a:latin typeface="Consolas" panose="020B0609020204030204" pitchFamily="49" charset="0"/>
              </a:rPr>
              <a:t>brand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//inside class declaration of constructor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	void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DD140"/>
                </a:solidFill>
                <a:latin typeface="Consolas" panose="020B0609020204030204" pitchFamily="49" charset="0"/>
              </a:rPr>
              <a:t>print_info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DD140"/>
                </a:solidFill>
                <a:latin typeface="Consolas" panose="020B0609020204030204" pitchFamily="49" charset="0"/>
              </a:rPr>
              <a:t>Car::</a:t>
            </a:r>
            <a:r>
              <a:rPr lang="en-US" sz="1050" dirty="0" err="1">
                <a:solidFill>
                  <a:srgbClr val="0DD140"/>
                </a:solidFill>
                <a:latin typeface="Consolas" panose="020B0609020204030204" pitchFamily="49" charset="0"/>
              </a:rPr>
              <a:t>print_info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{						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//uses Class and :: since outside class</a:t>
            </a:r>
          </a:p>
          <a:p>
            <a:r>
              <a:rPr lang="en-GB" sz="105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5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&lt;&lt; </a:t>
            </a:r>
            <a:r>
              <a:rPr lang="en-GB" sz="1050" dirty="0">
                <a:solidFill>
                  <a:srgbClr val="17C6A3"/>
                </a:solidFill>
                <a:latin typeface="Consolas" panose="020B0609020204030204" pitchFamily="49" charset="0"/>
              </a:rPr>
              <a:t>"The "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66E1F8"/>
                </a:solidFill>
                <a:latin typeface="Consolas" panose="020B0609020204030204" pitchFamily="49" charset="0"/>
              </a:rPr>
              <a:t>brand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17C6A3"/>
                </a:solidFill>
                <a:latin typeface="Consolas" panose="020B0609020204030204" pitchFamily="49" charset="0"/>
              </a:rPr>
              <a:t>" is "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GB" sz="1050" dirty="0">
                <a:solidFill>
                  <a:srgbClr val="66E1F8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50" b="1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GB" sz="105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	Car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ED7F48"/>
                </a:solidFill>
                <a:latin typeface="Consolas" panose="020B0609020204030204" pitchFamily="49" charset="0"/>
              </a:rPr>
              <a:t>my_volvo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17C6A3"/>
                </a:solidFill>
                <a:latin typeface="Consolas" panose="020B0609020204030204" pitchFamily="49" charset="0"/>
              </a:rPr>
              <a:t>Volvo"</a:t>
            </a:r>
            <a:r>
              <a:rPr lang="en-US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 err="1">
                <a:solidFill>
                  <a:srgbClr val="17C6A3"/>
                </a:solidFill>
                <a:latin typeface="Consolas" panose="020B0609020204030204" pitchFamily="49" charset="0"/>
              </a:rPr>
              <a:t>"Green</a:t>
            </a:r>
            <a:r>
              <a:rPr lang="en-US" sz="105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GB" sz="1050" dirty="0" err="1">
                <a:solidFill>
                  <a:srgbClr val="FFBF26"/>
                </a:solidFill>
                <a:latin typeface="Consolas" panose="020B0609020204030204" pitchFamily="49" charset="0"/>
              </a:rPr>
              <a:t>my_volvo</a:t>
            </a:r>
            <a:r>
              <a:rPr lang="en-GB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print_info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	Car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ED7F48"/>
                </a:solidFill>
                <a:latin typeface="Consolas" panose="020B0609020204030204" pitchFamily="49" charset="0"/>
              </a:rPr>
              <a:t>my_tesla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17C6A3"/>
                </a:solidFill>
                <a:latin typeface="Consolas" panose="020B0609020204030204" pitchFamily="49" charset="0"/>
              </a:rPr>
              <a:t>Tesla"</a:t>
            </a:r>
            <a:r>
              <a:rPr lang="en-US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 err="1">
                <a:solidFill>
                  <a:srgbClr val="17C6A3"/>
                </a:solidFill>
                <a:latin typeface="Consolas" panose="020B0609020204030204" pitchFamily="49" charset="0"/>
              </a:rPr>
              <a:t>"Blue</a:t>
            </a:r>
            <a:r>
              <a:rPr lang="en-US" sz="105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GB" sz="1050" dirty="0" err="1">
                <a:solidFill>
                  <a:srgbClr val="FFBF26"/>
                </a:solidFill>
                <a:latin typeface="Consolas" panose="020B0609020204030204" pitchFamily="49" charset="0"/>
              </a:rPr>
              <a:t>my_tesla</a:t>
            </a:r>
            <a:r>
              <a:rPr lang="en-GB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print_info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	return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sz="105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FCB7B-F69F-49FB-ABB8-5A68EC8C9D7D}"/>
              </a:ext>
            </a:extLst>
          </p:cNvPr>
          <p:cNvSpPr/>
          <p:nvPr/>
        </p:nvSpPr>
        <p:spPr>
          <a:xfrm>
            <a:off x="858782" y="5324079"/>
            <a:ext cx="7332717" cy="76780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Output:	 	</a:t>
            </a:r>
            <a:r>
              <a:rPr lang="en-GB" dirty="0"/>
              <a:t>The Volvo is Green</a:t>
            </a:r>
          </a:p>
          <a:p>
            <a:r>
              <a:rPr lang="en-GB" dirty="0"/>
              <a:t>			The Tesla is Blue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How to create a class with methods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305232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Here we create a more advanced class to calculate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242E-AFC5-4D85-8BA1-06D0B43920B4}"/>
              </a:ext>
            </a:extLst>
          </p:cNvPr>
          <p:cNvSpPr/>
          <p:nvPr/>
        </p:nvSpPr>
        <p:spPr>
          <a:xfrm>
            <a:off x="952500" y="2043577"/>
            <a:ext cx="7332717" cy="41434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900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:	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//below are private within Class</a:t>
            </a:r>
          </a:p>
          <a:p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9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:		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//below methods have public access</a:t>
            </a: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DD140"/>
                </a:solidFill>
                <a:latin typeface="Consolas" panose="020B0609020204030204" pitchFamily="49" charset="0"/>
              </a:rPr>
              <a:t>set_height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//will be declared later</a:t>
            </a:r>
          </a:p>
          <a:p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DD140"/>
                </a:solidFill>
                <a:latin typeface="Consolas" panose="020B0609020204030204" pitchFamily="49" charset="0"/>
              </a:rPr>
              <a:t>set_width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0DD140"/>
                </a:solidFill>
                <a:latin typeface="Consolas" panose="020B0609020204030204" pitchFamily="49" charset="0"/>
              </a:rPr>
              <a:t>get_area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//Here we declare private </a:t>
            </a:r>
            <a:r>
              <a:rPr lang="en-US" sz="900" dirty="0" err="1">
                <a:solidFill>
                  <a:srgbClr val="626262"/>
                </a:solidFill>
                <a:latin typeface="Consolas" panose="020B0609020204030204" pitchFamily="49" charset="0"/>
              </a:rPr>
              <a:t>get_area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, "Rectangle::" means "in" class Rectangle</a:t>
            </a:r>
          </a:p>
          <a:p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DD140"/>
                </a:solidFill>
                <a:latin typeface="Consolas" panose="020B0609020204030204" pitchFamily="49" charset="0"/>
              </a:rPr>
              <a:t>Rectangle::</a:t>
            </a:r>
            <a:r>
              <a:rPr lang="en-GB" sz="900" dirty="0" err="1">
                <a:solidFill>
                  <a:srgbClr val="0DD140"/>
                </a:solidFill>
                <a:latin typeface="Consolas" panose="020B0609020204030204" pitchFamily="49" charset="0"/>
              </a:rPr>
              <a:t>get_area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//height and width are from Class Rectangle</a:t>
            </a:r>
          </a:p>
          <a:p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//Here we declare private </a:t>
            </a:r>
            <a:r>
              <a:rPr lang="en-US" sz="900" dirty="0" err="1">
                <a:solidFill>
                  <a:srgbClr val="626262"/>
                </a:solidFill>
                <a:latin typeface="Consolas" panose="020B0609020204030204" pitchFamily="49" charset="0"/>
              </a:rPr>
              <a:t>set_height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, "Rectangle::" means "in" class Rectangle</a:t>
            </a:r>
          </a:p>
          <a:p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DD140"/>
                </a:solidFill>
                <a:latin typeface="Consolas" panose="020B0609020204030204" pitchFamily="49" charset="0"/>
              </a:rPr>
              <a:t>Rectangle::</a:t>
            </a:r>
            <a:r>
              <a:rPr lang="en-US" sz="900" dirty="0" err="1">
                <a:solidFill>
                  <a:srgbClr val="0DD140"/>
                </a:solidFill>
                <a:latin typeface="Consolas" panose="020B0609020204030204" pitchFamily="49" charset="0"/>
              </a:rPr>
              <a:t>set_height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//height is from Class Rectangle</a:t>
            </a:r>
          </a:p>
          <a:p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//Here we declare private </a:t>
            </a:r>
            <a:r>
              <a:rPr lang="en-US" sz="900" dirty="0" err="1">
                <a:solidFill>
                  <a:srgbClr val="626262"/>
                </a:solidFill>
                <a:latin typeface="Consolas" panose="020B0609020204030204" pitchFamily="49" charset="0"/>
              </a:rPr>
              <a:t>set_wdth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, "Rectangle::" means "in" class Rectangle</a:t>
            </a:r>
          </a:p>
          <a:p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DD140"/>
                </a:solidFill>
                <a:latin typeface="Consolas" panose="020B0609020204030204" pitchFamily="49" charset="0"/>
              </a:rPr>
              <a:t>Rectangle::</a:t>
            </a:r>
            <a:r>
              <a:rPr lang="en-US" sz="900" dirty="0" err="1">
                <a:solidFill>
                  <a:srgbClr val="0DD140"/>
                </a:solidFill>
                <a:latin typeface="Consolas" panose="020B0609020204030204" pitchFamily="49" charset="0"/>
              </a:rPr>
              <a:t>set_width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//width is from Class Rectangle</a:t>
            </a:r>
          </a:p>
          <a:p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ED7F48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//Create object </a:t>
            </a:r>
            <a:r>
              <a:rPr lang="en-US" sz="900" dirty="0" err="1">
                <a:solidFill>
                  <a:srgbClr val="626262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 from class Rectangle</a:t>
            </a: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A7EC21"/>
                </a:solidFill>
                <a:latin typeface="Consolas" panose="020B0609020204030204" pitchFamily="49" charset="0"/>
              </a:rPr>
              <a:t>set_height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//Set Public member </a:t>
            </a:r>
            <a:r>
              <a:rPr lang="en-US" sz="900" dirty="0" err="1">
                <a:solidFill>
                  <a:srgbClr val="626262"/>
                </a:solidFill>
                <a:latin typeface="Consolas" panose="020B0609020204030204" pitchFamily="49" charset="0"/>
              </a:rPr>
              <a:t>set_height</a:t>
            </a:r>
            <a:endParaRPr lang="en-US" sz="900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A7EC21"/>
                </a:solidFill>
                <a:latin typeface="Consolas" panose="020B0609020204030204" pitchFamily="49" charset="0"/>
              </a:rPr>
              <a:t>set_width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900" dirty="0">
                <a:solidFill>
                  <a:srgbClr val="626262"/>
                </a:solidFill>
                <a:latin typeface="Consolas" panose="020B0609020204030204" pitchFamily="49" charset="0"/>
              </a:rPr>
              <a:t>//Set Public member </a:t>
            </a:r>
            <a:r>
              <a:rPr lang="en-US" sz="900" dirty="0" err="1">
                <a:solidFill>
                  <a:srgbClr val="626262"/>
                </a:solidFill>
                <a:latin typeface="Consolas" panose="020B0609020204030204" pitchFamily="49" charset="0"/>
              </a:rPr>
              <a:t>set_width</a:t>
            </a:r>
            <a:endParaRPr lang="en-US" sz="900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17C6A3"/>
                </a:solidFill>
                <a:latin typeface="Consolas" panose="020B0609020204030204" pitchFamily="49" charset="0"/>
              </a:rPr>
              <a:t>"area: "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A7EC21"/>
                </a:solidFill>
                <a:latin typeface="Consolas" panose="020B0609020204030204" pitchFamily="49" charset="0"/>
              </a:rPr>
              <a:t>get_area</a:t>
            </a:r>
            <a:r>
              <a:rPr lang="en-US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9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2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to C++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Part 1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Introduction Preprocessor</a:t>
            </a:r>
          </a:p>
        </p:txBody>
      </p:sp>
    </p:spTree>
    <p:extLst>
      <p:ext uri="{BB962C8B-B14F-4D97-AF65-F5344CB8AC3E}">
        <p14:creationId xmlns:p14="http://schemas.microsoft.com/office/powerpoint/2010/main" val="139170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How to create a class with methods..</a:t>
            </a:r>
          </a:p>
          <a:p>
            <a:pPr algn="l"/>
            <a:endParaRPr lang="en-US" sz="32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305232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Below is almost the same example, but here we directly set the implementation inside the Rectangle class at declaration</a:t>
            </a:r>
          </a:p>
          <a:p>
            <a:pPr marL="756000" lvl="1" indent="-298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638A7-3C68-4854-958E-BA4527E9DF95}"/>
              </a:ext>
            </a:extLst>
          </p:cNvPr>
          <p:cNvSpPr/>
          <p:nvPr/>
        </p:nvSpPr>
        <p:spPr>
          <a:xfrm>
            <a:off x="905641" y="2551271"/>
            <a:ext cx="7332717" cy="347170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DD140"/>
                </a:solidFill>
                <a:latin typeface="Consolas" panose="020B0609020204030204" pitchFamily="49" charset="0"/>
              </a:rPr>
              <a:t>set_height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DD140"/>
                </a:solidFill>
                <a:latin typeface="Consolas" panose="020B0609020204030204" pitchFamily="49" charset="0"/>
              </a:rPr>
              <a:t>set_width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DD140"/>
                </a:solidFill>
                <a:latin typeface="Consolas" panose="020B0609020204030204" pitchFamily="49" charset="0"/>
              </a:rPr>
              <a:t>get_area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6E1F8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1290C3"/>
                </a:solidFill>
                <a:latin typeface="Consolas" panose="020B0609020204030204" pitchFamily="49" charset="0"/>
              </a:rPr>
              <a:t>Rectangle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ED7F48"/>
                </a:solidFill>
                <a:latin typeface="Consolas" panose="020B0609020204030204" pitchFamily="49" charset="0"/>
              </a:rPr>
              <a:t>rect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GB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set_height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GB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set_width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7C6A3"/>
                </a:solidFill>
                <a:latin typeface="Consolas" panose="020B0609020204030204" pitchFamily="49" charset="0"/>
              </a:rPr>
              <a:t>"area: "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BF26"/>
                </a:solidFill>
                <a:latin typeface="Consolas" panose="020B0609020204030204" pitchFamily="49" charset="0"/>
              </a:rPr>
              <a:t>rect</a:t>
            </a:r>
            <a:r>
              <a:rPr lang="en-US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get_area</a:t>
            </a:r>
            <a:r>
              <a:rPr lang="en-US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2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Lists of classes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305232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can also create lists of classes, below example will show you a list containing phone data, then print it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638A7-3C68-4854-958E-BA4527E9DF95}"/>
              </a:ext>
            </a:extLst>
          </p:cNvPr>
          <p:cNvSpPr/>
          <p:nvPr/>
        </p:nvSpPr>
        <p:spPr>
          <a:xfrm>
            <a:off x="905641" y="2336801"/>
            <a:ext cx="7332717" cy="368617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17C6A3"/>
                </a:solidFill>
                <a:latin typeface="Consolas" panose="020B0609020204030204" pitchFamily="49" charset="0"/>
              </a:rPr>
              <a:t>&lt;list&gt;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Phone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	void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0DD140"/>
                </a:solidFill>
                <a:latin typeface="Consolas" panose="020B0609020204030204" pitchFamily="49" charset="0"/>
              </a:rPr>
              <a:t>Set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b="1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b="1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b="1" dirty="0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list</a:t>
            </a:r>
            <a:r>
              <a:rPr lang="en-US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Phone</a:t>
            </a:r>
            <a:r>
              <a:rPr lang="en-US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my_phones</a:t>
            </a:r>
            <a:r>
              <a:rPr lang="en-US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b="1" dirty="0">
                <a:solidFill>
                  <a:srgbClr val="1290C3"/>
                </a:solidFill>
                <a:latin typeface="Consolas" panose="020B0609020204030204" pitchFamily="49" charset="0"/>
              </a:rPr>
              <a:t>	Phone</a:t>
            </a:r>
            <a:r>
              <a:rPr lang="en-GB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tmp_phone</a:t>
            </a:r>
            <a:r>
              <a:rPr lang="en-GB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tmp_phone</a:t>
            </a:r>
            <a:r>
              <a:rPr lang="en-GB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Set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GB" sz="1000" u="sng" dirty="0" err="1">
                <a:solidFill>
                  <a:srgbClr val="17C6A3"/>
                </a:solidFill>
                <a:latin typeface="Consolas" panose="020B0609020204030204" pitchFamily="49" charset="0"/>
              </a:rPr>
              <a:t>Samsung"</a:t>
            </a:r>
            <a:r>
              <a:rPr lang="en-GB" sz="1000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000" u="sng" dirty="0" err="1">
                <a:solidFill>
                  <a:srgbClr val="17C6A3"/>
                </a:solidFill>
                <a:latin typeface="Consolas" panose="020B0609020204030204" pitchFamily="49" charset="0"/>
              </a:rPr>
              <a:t>"pink</a:t>
            </a:r>
            <a:r>
              <a:rPr lang="en-GB" sz="1000" u="sng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GB" sz="10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my_phones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push_back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tmp_phone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tmp_phone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17C6A3"/>
                </a:solidFill>
                <a:latin typeface="Consolas" panose="020B0609020204030204" pitchFamily="49" charset="0"/>
              </a:rPr>
              <a:t>Apple"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17C6A3"/>
                </a:solidFill>
                <a:latin typeface="Consolas" panose="020B0609020204030204" pitchFamily="49" charset="0"/>
              </a:rPr>
              <a:t>"brown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my_phones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push_back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tmp_phone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	for</a:t>
            </a:r>
            <a:r>
              <a:rPr lang="en-US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DD2867"/>
                </a:solidFill>
                <a:latin typeface="Consolas" panose="020B0609020204030204" pitchFamily="49" charset="0"/>
              </a:rPr>
              <a:t>auto</a:t>
            </a:r>
            <a:r>
              <a:rPr lang="en-US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ED7F48"/>
                </a:solidFill>
                <a:latin typeface="Consolas" panose="020B0609020204030204" pitchFamily="49" charset="0"/>
              </a:rPr>
              <a:t>l</a:t>
            </a:r>
            <a:r>
              <a:rPr lang="en-US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my_phones</a:t>
            </a:r>
            <a:r>
              <a:rPr lang="en-US" sz="1000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"The "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BF26"/>
                </a:solidFill>
                <a:latin typeface="Consolas" panose="020B0609020204030204" pitchFamily="49" charset="0"/>
              </a:rPr>
              <a:t>l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 is "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BF26"/>
                </a:solidFill>
                <a:latin typeface="Consolas" panose="020B0609020204030204" pitchFamily="49" charset="0"/>
              </a:rPr>
              <a:t>l</a:t>
            </a:r>
            <a:r>
              <a:rPr lang="en-US" sz="1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color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b="1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US" sz="1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5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8100848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to C++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Part 5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 inheritance, </a:t>
            </a:r>
          </a:p>
        </p:txBody>
      </p:sp>
    </p:spTree>
    <p:extLst>
      <p:ext uri="{BB962C8B-B14F-4D97-AF65-F5344CB8AC3E}">
        <p14:creationId xmlns:p14="http://schemas.microsoft.com/office/powerpoint/2010/main" val="26670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Classes can inherit other classes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F482CD4-BD9E-48CB-8F20-4D17C908FCBA}"/>
              </a:ext>
            </a:extLst>
          </p:cNvPr>
          <p:cNvSpPr txBox="1">
            <a:spLocks/>
          </p:cNvSpPr>
          <p:nvPr/>
        </p:nvSpPr>
        <p:spPr>
          <a:xfrm>
            <a:off x="358666" y="1701799"/>
            <a:ext cx="8170478" cy="2891221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Classes have the possibility of inheriting other classes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new class will be extended with all the variables and methods from the inherited class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This is particularly useful if you have a base class with common things that can be part of your other classes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Inherit a class uses syntax:</a:t>
            </a:r>
          </a:p>
          <a:p>
            <a:pPr marL="1257300" lvl="2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derived_class_name</a:t>
            </a:r>
            <a:r>
              <a:rPr lang="en-US" dirty="0"/>
              <a:t>: public </a:t>
            </a:r>
            <a:r>
              <a:rPr lang="en-US" dirty="0" err="1"/>
              <a:t>base_class_name</a:t>
            </a:r>
            <a:br>
              <a:rPr lang="en-US" sz="1600" dirty="0"/>
            </a:br>
            <a:r>
              <a:rPr lang="en-US" dirty="0"/>
              <a:t>{ /*...*/ };</a:t>
            </a: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To call an inherited constructor with arguments use :</a:t>
            </a:r>
          </a:p>
          <a:p>
            <a:pPr marL="1257300" lvl="2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derived_constructor_name</a:t>
            </a:r>
            <a:r>
              <a:rPr lang="en-US" dirty="0"/>
              <a:t> (parameters) : </a:t>
            </a:r>
            <a:r>
              <a:rPr lang="en-US" dirty="0" err="1"/>
              <a:t>base_constructor_name</a:t>
            </a:r>
            <a:r>
              <a:rPr lang="en-US" dirty="0"/>
              <a:t> (parameters) {...}</a:t>
            </a: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Example of class 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8CD64-9A68-4636-A6CC-49194BB32826}"/>
              </a:ext>
            </a:extLst>
          </p:cNvPr>
          <p:cNvSpPr/>
          <p:nvPr/>
        </p:nvSpPr>
        <p:spPr>
          <a:xfrm>
            <a:off x="887963" y="2772932"/>
            <a:ext cx="7772400" cy="286022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Vehicle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//a Vehicle class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	Vehicle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"Vehicle"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6E1F8"/>
                </a:solidFill>
                <a:latin typeface="Consolas" panose="020B0609020204030204" pitchFamily="49" charset="0"/>
              </a:rPr>
              <a:t>wheels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//class that inherits from Vehicle</a:t>
            </a:r>
          </a:p>
          <a:p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Car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Vehicle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//inherits from Vehicle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	Car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"Car"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66E1F8"/>
                </a:solidFill>
                <a:latin typeface="Consolas" panose="020B0609020204030204" pitchFamily="49" charset="0"/>
              </a:rPr>
              <a:t>vehicle_type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//Let say 1 means a car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	Car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my_car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B7417802-D230-4287-9F6D-EA32D49FDD07}"/>
              </a:ext>
            </a:extLst>
          </p:cNvPr>
          <p:cNvSpPr txBox="1">
            <a:spLocks/>
          </p:cNvSpPr>
          <p:nvPr/>
        </p:nvSpPr>
        <p:spPr>
          <a:xfrm>
            <a:off x="367997" y="1701800"/>
            <a:ext cx="8170478" cy="98884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Below example contains a Car class that inherits from a Vehicle class.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Car class will contain the stuff from Vehicle class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B005F-99AA-4639-B0C3-AA10CC25FFBD}"/>
              </a:ext>
            </a:extLst>
          </p:cNvPr>
          <p:cNvSpPr/>
          <p:nvPr/>
        </p:nvSpPr>
        <p:spPr>
          <a:xfrm>
            <a:off x="887963" y="5771884"/>
            <a:ext cx="7772400" cy="47106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FFFF00"/>
                </a:solidFill>
                <a:latin typeface="Consolas" panose="020B0609020204030204" pitchFamily="49" charset="0"/>
              </a:rPr>
              <a:t>Output: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/>
              <a:t>Vehicle</a:t>
            </a:r>
          </a:p>
          <a:p>
            <a:r>
              <a:rPr lang="en-GB" sz="1000" dirty="0"/>
              <a:t>		Car</a:t>
            </a:r>
          </a:p>
          <a:p>
            <a:endParaRPr lang="en-GB" sz="1000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Inheritance with special constructor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8CD64-9A68-4636-A6CC-49194BB32826}"/>
              </a:ext>
            </a:extLst>
          </p:cNvPr>
          <p:cNvSpPr/>
          <p:nvPr/>
        </p:nvSpPr>
        <p:spPr>
          <a:xfrm>
            <a:off x="858781" y="1345647"/>
            <a:ext cx="7772400" cy="40661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Vehicle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{				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//a Vehicle class containing number of wheels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	int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66E1F8"/>
                </a:solidFill>
                <a:latin typeface="Consolas" panose="020B0609020204030204" pitchFamily="49" charset="0"/>
              </a:rPr>
              <a:t>wheels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rgbClr val="0DD140"/>
                </a:solidFill>
                <a:latin typeface="Consolas" panose="020B0609020204030204" pitchFamily="49" charset="0"/>
              </a:rPr>
              <a:t>	Vehicle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66E1F8"/>
                </a:solidFill>
                <a:latin typeface="Consolas" panose="020B0609020204030204" pitchFamily="49" charset="0"/>
              </a:rPr>
              <a:t>wheels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 	//constructor with int argument</a:t>
            </a:r>
            <a:endParaRPr lang="en-US" sz="105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D2867"/>
                </a:solidFill>
                <a:latin typeface="Consolas" panose="020B0609020204030204" pitchFamily="49" charset="0"/>
              </a:rPr>
              <a:t>	void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DD140"/>
                </a:solidFill>
                <a:latin typeface="Consolas" panose="020B0609020204030204" pitchFamily="49" charset="0"/>
              </a:rPr>
              <a:t>print_wheels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5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66E1F8"/>
                </a:solidFill>
                <a:latin typeface="Consolas" panose="020B0609020204030204" pitchFamily="49" charset="0"/>
              </a:rPr>
              <a:t>wheels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Car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Vehicle 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{ 		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//inherits from Vehicle and add a type</a:t>
            </a:r>
          </a:p>
          <a:p>
            <a:r>
              <a:rPr lang="en-GB" sz="1050" dirty="0">
                <a:solidFill>
                  <a:srgbClr val="80F2F6"/>
                </a:solidFill>
                <a:latin typeface="Consolas" panose="020B0609020204030204" pitchFamily="49" charset="0"/>
              </a:rPr>
              <a:t>	std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5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v_type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	//Vehicle constructor uses first argument from Car</a:t>
            </a:r>
          </a:p>
          <a:p>
            <a:r>
              <a:rPr lang="en-GB" sz="1050" dirty="0">
                <a:solidFill>
                  <a:srgbClr val="0DD140"/>
                </a:solidFill>
                <a:latin typeface="Consolas" panose="020B0609020204030204" pitchFamily="49" charset="0"/>
              </a:rPr>
              <a:t>	Car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5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A7EC21"/>
                </a:solidFill>
                <a:latin typeface="Consolas" panose="020B0609020204030204" pitchFamily="49" charset="0"/>
              </a:rPr>
              <a:t>Vehicle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50" dirty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v_type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	void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0DD140"/>
                </a:solidFill>
                <a:latin typeface="Consolas" panose="020B0609020204030204" pitchFamily="49" charset="0"/>
              </a:rPr>
              <a:t>print_vehicle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GB" sz="105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GB" sz="105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6E1F8"/>
                </a:solidFill>
                <a:latin typeface="Consolas" panose="020B0609020204030204" pitchFamily="49" charset="0"/>
              </a:rPr>
              <a:t>v_type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50" dirty="0">
              <a:latin typeface="Consolas" panose="020B0609020204030204" pitchFamily="49" charset="0"/>
            </a:endParaRPr>
          </a:p>
          <a:p>
            <a:endParaRPr lang="en-GB" sz="1050" dirty="0"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1290C3"/>
                </a:solidFill>
                <a:latin typeface="Consolas" panose="020B0609020204030204" pitchFamily="49" charset="0"/>
              </a:rPr>
              <a:t>	Car</a:t>
            </a:r>
            <a:r>
              <a:rPr 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ED7F48"/>
                </a:solidFill>
                <a:latin typeface="Consolas" panose="020B0609020204030204" pitchFamily="49" charset="0"/>
              </a:rPr>
              <a:t>my_car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17C6A3"/>
                </a:solidFill>
                <a:latin typeface="Consolas" panose="020B0609020204030204" pitchFamily="49" charset="0"/>
              </a:rPr>
              <a:t>"Car"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FFBF26"/>
                </a:solidFill>
                <a:latin typeface="Consolas" panose="020B0609020204030204" pitchFamily="49" charset="0"/>
              </a:rPr>
              <a:t>my_car</a:t>
            </a:r>
            <a:r>
              <a:rPr lang="en-US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print_wheels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//from inherited Vehicle in Car</a:t>
            </a:r>
          </a:p>
          <a:p>
            <a:r>
              <a:rPr lang="en-US" sz="1050" dirty="0">
                <a:solidFill>
                  <a:srgbClr val="FFBF26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FFBF26"/>
                </a:solidFill>
                <a:latin typeface="Consolas" panose="020B0609020204030204" pitchFamily="49" charset="0"/>
              </a:rPr>
              <a:t>my_car</a:t>
            </a:r>
            <a:r>
              <a:rPr lang="en-US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print_vehicle</a:t>
            </a:r>
            <a:r>
              <a:rPr lang="en-US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50" dirty="0">
                <a:solidFill>
                  <a:srgbClr val="E6E6FA"/>
                </a:solidFill>
                <a:latin typeface="Consolas" panose="020B0609020204030204" pitchFamily="49" charset="0"/>
              </a:rPr>
              <a:t>;		</a:t>
            </a:r>
            <a:r>
              <a:rPr lang="en-US" sz="1050" dirty="0">
                <a:solidFill>
                  <a:srgbClr val="626262"/>
                </a:solidFill>
                <a:latin typeface="Consolas" panose="020B0609020204030204" pitchFamily="49" charset="0"/>
              </a:rPr>
              <a:t>//from Car class</a:t>
            </a:r>
          </a:p>
          <a:p>
            <a:r>
              <a:rPr lang="en-GB" sz="1050" dirty="0">
                <a:solidFill>
                  <a:srgbClr val="DD2867"/>
                </a:solidFill>
                <a:latin typeface="Consolas" panose="020B0609020204030204" pitchFamily="49" charset="0"/>
              </a:rPr>
              <a:t>	return</a:t>
            </a:r>
            <a:r>
              <a:rPr lang="en-GB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B7417802-D230-4287-9F6D-EA32D49FDD07}"/>
              </a:ext>
            </a:extLst>
          </p:cNvPr>
          <p:cNvSpPr txBox="1">
            <a:spLocks/>
          </p:cNvSpPr>
          <p:nvPr/>
        </p:nvSpPr>
        <p:spPr>
          <a:xfrm>
            <a:off x="358666" y="1701800"/>
            <a:ext cx="8170478" cy="98884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sv-SE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B4CCB-2675-48C2-9A1E-B8476C4BB285}"/>
              </a:ext>
            </a:extLst>
          </p:cNvPr>
          <p:cNvSpPr/>
          <p:nvPr/>
        </p:nvSpPr>
        <p:spPr>
          <a:xfrm>
            <a:off x="858781" y="5512354"/>
            <a:ext cx="7772400" cy="51062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sv-SE" sz="1400" dirty="0">
                <a:solidFill>
                  <a:srgbClr val="FFFF00"/>
                </a:solidFill>
                <a:latin typeface="Consolas" panose="020B0609020204030204" pitchFamily="49" charset="0"/>
              </a:rPr>
              <a:t>Output:</a:t>
            </a:r>
            <a:r>
              <a:rPr lang="sv-SE" sz="14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/>
              <a:t>4Car</a:t>
            </a:r>
            <a:endParaRPr lang="en-US" sz="14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Multiple 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8CD64-9A68-4636-A6CC-49194BB32826}"/>
              </a:ext>
            </a:extLst>
          </p:cNvPr>
          <p:cNvSpPr/>
          <p:nvPr/>
        </p:nvSpPr>
        <p:spPr>
          <a:xfrm>
            <a:off x="858781" y="1345647"/>
            <a:ext cx="7772400" cy="40661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Father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DD140"/>
                </a:solidFill>
                <a:latin typeface="Consolas" panose="020B0609020204030204" pitchFamily="49" charset="0"/>
              </a:rPr>
              <a:t>	Father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	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//Constructor with no argument</a:t>
            </a: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"Father: With no parameters\n"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DD140"/>
                </a:solidFill>
                <a:latin typeface="Consolas" panose="020B0609020204030204" pitchFamily="49" charset="0"/>
              </a:rPr>
              <a:t>	Father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	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//constructor with int argument</a:t>
            </a: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"Father: With int="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 parameter\n"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Daughter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290C3"/>
                </a:solidFill>
                <a:latin typeface="Consolas" panose="020B0609020204030204" pitchFamily="49" charset="0"/>
              </a:rPr>
              <a:t>Father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//inherit class Father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DD140"/>
                </a:solidFill>
                <a:latin typeface="Consolas" panose="020B0609020204030204" pitchFamily="49" charset="0"/>
              </a:rPr>
              <a:t>	Daughter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//default Father constructor with no argument will be used</a:t>
            </a: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"Daughter: With int="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 parameter\n"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Son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Father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//inherit class Father</a:t>
            </a:r>
            <a:endParaRPr lang="en-GB" sz="10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	Son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A7EC21"/>
                </a:solidFill>
                <a:latin typeface="Consolas" panose="020B0609020204030204" pitchFamily="49" charset="0"/>
              </a:rPr>
              <a:t>	Father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626262"/>
                </a:solidFill>
                <a:latin typeface="Consolas" panose="020B0609020204030204" pitchFamily="49" charset="0"/>
              </a:rPr>
              <a:t>//uses Father constructor with int argument</a:t>
            </a: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"Son: With int="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 parameter\n"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	Daughter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ED7F48"/>
                </a:solidFill>
                <a:latin typeface="Consolas" panose="020B0609020204030204" pitchFamily="49" charset="0"/>
              </a:rPr>
              <a:t>kelly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	Son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D7F48"/>
                </a:solidFill>
                <a:latin typeface="Consolas" panose="020B0609020204030204" pitchFamily="49" charset="0"/>
              </a:rPr>
              <a:t>bud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sz="10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B7417802-D230-4287-9F6D-EA32D49FDD07}"/>
              </a:ext>
            </a:extLst>
          </p:cNvPr>
          <p:cNvSpPr txBox="1">
            <a:spLocks/>
          </p:cNvSpPr>
          <p:nvPr/>
        </p:nvSpPr>
        <p:spPr>
          <a:xfrm>
            <a:off x="358666" y="1701800"/>
            <a:ext cx="8170478" cy="988848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sv-SE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B4CCB-2675-48C2-9A1E-B8476C4BB285}"/>
              </a:ext>
            </a:extLst>
          </p:cNvPr>
          <p:cNvSpPr/>
          <p:nvPr/>
        </p:nvSpPr>
        <p:spPr>
          <a:xfrm>
            <a:off x="858781" y="5512353"/>
            <a:ext cx="7772400" cy="73283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sv-SE" sz="1000" dirty="0">
                <a:solidFill>
                  <a:srgbClr val="FFFF00"/>
                </a:solidFill>
                <a:latin typeface="Consolas" panose="020B0609020204030204" pitchFamily="49" charset="0"/>
              </a:rPr>
              <a:t>Output:</a:t>
            </a:r>
            <a:r>
              <a:rPr lang="sv-SE" sz="10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GB" sz="1000" dirty="0"/>
              <a:t>Father: With no parameters</a:t>
            </a:r>
          </a:p>
          <a:p>
            <a:r>
              <a:rPr lang="en-US" sz="1000" dirty="0"/>
              <a:t>		Daughter: With int=1 parameter</a:t>
            </a:r>
          </a:p>
          <a:p>
            <a:r>
              <a:rPr lang="en-US" sz="1000" dirty="0"/>
              <a:t>		Father: With int=2 parameter</a:t>
            </a:r>
          </a:p>
          <a:p>
            <a:r>
              <a:rPr lang="en-US" sz="1000" dirty="0"/>
              <a:t>		Son: With int=2 parameter</a:t>
            </a:r>
          </a:p>
          <a:p>
            <a:endParaRPr lang="en-US" sz="10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to C++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Bonus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This-keyword</a:t>
            </a:r>
          </a:p>
        </p:txBody>
      </p:sp>
    </p:spTree>
    <p:extLst>
      <p:ext uri="{BB962C8B-B14F-4D97-AF65-F5344CB8AC3E}">
        <p14:creationId xmlns:p14="http://schemas.microsoft.com/office/powerpoint/2010/main" val="10921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This keyword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keyword this represents a pointer to the object whose member function is being executed. It is used within a class's member function to refer to the object itself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One of its uses can be to check if a parameter passed to a member function is the object itself</a:t>
            </a:r>
          </a:p>
          <a:p>
            <a:pPr algn="l">
              <a:lnSpc>
                <a:spcPts val="2600"/>
              </a:lnSpc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64F7B-362E-427A-99EB-E1DFD057CD53}"/>
              </a:ext>
            </a:extLst>
          </p:cNvPr>
          <p:cNvSpPr/>
          <p:nvPr/>
        </p:nvSpPr>
        <p:spPr>
          <a:xfrm>
            <a:off x="905642" y="3239311"/>
            <a:ext cx="6555474" cy="332685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Dummy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bool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DD140"/>
                </a:solidFill>
                <a:latin typeface="Consolas" panose="020B0609020204030204" pitchFamily="49" charset="0"/>
              </a:rPr>
              <a:t>isitme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Dummy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&amp;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param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bool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Dummy::</a:t>
            </a:r>
            <a:r>
              <a:rPr lang="en-GB" sz="1000" dirty="0" err="1">
                <a:solidFill>
                  <a:srgbClr val="0DD140"/>
                </a:solidFill>
                <a:latin typeface="Consolas" panose="020B0609020204030204" pitchFamily="49" charset="0"/>
              </a:rPr>
              <a:t>isitme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Dummy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&amp;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param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if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&amp;</a:t>
            </a:r>
            <a:r>
              <a:rPr lang="en-GB" sz="1000" dirty="0">
                <a:solidFill>
                  <a:srgbClr val="79ABFF"/>
                </a:solidFill>
                <a:latin typeface="Consolas" panose="020B0609020204030204" pitchFamily="49" charset="0"/>
              </a:rPr>
              <a:t>param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this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	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true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	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false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	Dummy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1290C3"/>
                </a:solidFill>
                <a:latin typeface="Consolas" panose="020B0609020204030204" pitchFamily="49" charset="0"/>
              </a:rPr>
              <a:t>	Dummy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GB" sz="1000" dirty="0">
                <a:solidFill>
                  <a:srgbClr val="ED7F48"/>
                </a:solidFill>
                <a:latin typeface="Consolas" panose="020B0609020204030204" pitchFamily="49" charset="0"/>
              </a:rPr>
              <a:t>b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&amp;</a:t>
            </a:r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if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b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GB" sz="1000" dirty="0" err="1">
                <a:solidFill>
                  <a:srgbClr val="A7EC21"/>
                </a:solidFill>
                <a:latin typeface="Consolas" panose="020B0609020204030204" pitchFamily="49" charset="0"/>
              </a:rPr>
              <a:t>isitme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80F2F6"/>
                </a:solidFill>
                <a:latin typeface="Consolas" panose="020B0609020204030204" pitchFamily="49" charset="0"/>
              </a:rPr>
              <a:t>		std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17C6A3"/>
                </a:solidFill>
                <a:latin typeface="Consolas" panose="020B0609020204030204" pitchFamily="49" charset="0"/>
              </a:rPr>
              <a:t>"yes, &amp;a is b\n"</a:t>
            </a:r>
            <a:r>
              <a:rPr lang="en-US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DD2867"/>
                </a:solidFill>
                <a:latin typeface="Consolas" panose="020B0609020204030204" pitchFamily="49" charset="0"/>
              </a:rPr>
              <a:t>	return</a:t>
            </a:r>
            <a:r>
              <a:rPr lang="en-GB" sz="1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1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0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This keyword.. </a:t>
            </a:r>
            <a:r>
              <a:rPr lang="en-US" sz="32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(Bonus)</a:t>
            </a:r>
            <a:endParaRPr lang="en-US" sz="32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It is also frequently used as a copy operator “=“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64F7B-362E-427A-99EB-E1DFD057CD53}"/>
              </a:ext>
            </a:extLst>
          </p:cNvPr>
          <p:cNvSpPr/>
          <p:nvPr/>
        </p:nvSpPr>
        <p:spPr>
          <a:xfrm>
            <a:off x="767256" y="1932134"/>
            <a:ext cx="7332717" cy="38361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1290C3"/>
                </a:solidFill>
                <a:latin typeface="Consolas" panose="020B0609020204030204" pitchFamily="49" charset="0"/>
              </a:rPr>
              <a:t>Box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public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DD140"/>
                </a:solidFill>
                <a:latin typeface="Consolas" panose="020B0609020204030204" pitchFamily="49" charset="0"/>
              </a:rPr>
              <a:t>getVolume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DD140"/>
                </a:solidFill>
                <a:latin typeface="Consolas" panose="020B0609020204030204" pitchFamily="49" charset="0"/>
              </a:rPr>
              <a:t>setLength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9ABFF"/>
                </a:solidFill>
                <a:latin typeface="Consolas" panose="020B0609020204030204" pitchFamily="49" charset="0"/>
              </a:rPr>
              <a:t>len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9ABFF"/>
                </a:solidFill>
                <a:latin typeface="Consolas" panose="020B0609020204030204" pitchFamily="49" charset="0"/>
              </a:rPr>
              <a:t>len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DD140"/>
                </a:solidFill>
                <a:latin typeface="Consolas" panose="020B0609020204030204" pitchFamily="49" charset="0"/>
              </a:rPr>
              <a:t>setHeight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9ABFF"/>
                </a:solidFill>
                <a:latin typeface="Consolas" panose="020B0609020204030204" pitchFamily="49" charset="0"/>
              </a:rPr>
              <a:t>hei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9ABFF"/>
                </a:solidFill>
                <a:latin typeface="Consolas" panose="020B0609020204030204" pitchFamily="49" charset="0"/>
              </a:rPr>
              <a:t>hei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800" dirty="0">
                <a:solidFill>
                  <a:srgbClr val="626262"/>
                </a:solidFill>
                <a:latin typeface="Consolas" panose="020B0609020204030204" pitchFamily="49" charset="0"/>
              </a:rPr>
              <a:t>/* copy operand */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1290C3"/>
                </a:solidFill>
                <a:latin typeface="Consolas" panose="020B0609020204030204" pitchFamily="49" charset="0"/>
              </a:rPr>
              <a:t>Box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&amp;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DD140"/>
                </a:solidFill>
                <a:latin typeface="Consolas" panose="020B0609020204030204" pitchFamily="49" charset="0"/>
              </a:rPr>
              <a:t>operator=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1290C3"/>
                </a:solidFill>
                <a:latin typeface="Consolas" panose="020B0609020204030204" pitchFamily="49" charset="0"/>
              </a:rPr>
              <a:t>Box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&amp;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this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GB" sz="800" dirty="0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800" dirty="0" err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GB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800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this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GB" sz="8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800" dirty="0" err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GB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800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this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GB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private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Length of a box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6E1F8"/>
                </a:solidFill>
                <a:latin typeface="Consolas" panose="020B0609020204030204" pitchFamily="49" charset="0"/>
              </a:rPr>
              <a:t>height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Height of a box</a:t>
            </a:r>
          </a:p>
          <a:p>
            <a:r>
              <a:rPr lang="en-GB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800" dirty="0"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0DD140"/>
                </a:solidFill>
                <a:latin typeface="Consolas" panose="020B0609020204030204" pitchFamily="49" charset="0"/>
              </a:rPr>
              <a:t>main</a:t>
            </a:r>
            <a:r>
              <a:rPr lang="en-GB" sz="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1290C3"/>
                </a:solidFill>
                <a:latin typeface="Consolas" panose="020B0609020204030204" pitchFamily="49" charset="0"/>
              </a:rPr>
              <a:t>Box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D7F48"/>
                </a:solidFill>
                <a:latin typeface="Consolas" panose="020B0609020204030204" pitchFamily="49" charset="0"/>
              </a:rPr>
              <a:t>Box1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Declare Box1 of type Box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1290C3"/>
                </a:solidFill>
                <a:latin typeface="Consolas" panose="020B0609020204030204" pitchFamily="49" charset="0"/>
              </a:rPr>
              <a:t>Box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D7F48"/>
                </a:solidFill>
                <a:latin typeface="Consolas" panose="020B0609020204030204" pitchFamily="49" charset="0"/>
              </a:rPr>
              <a:t>Box2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Declare Box2 of type Box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DD2867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D7F48"/>
                </a:solidFill>
                <a:latin typeface="Consolas" panose="020B0609020204030204" pitchFamily="49" charset="0"/>
              </a:rPr>
              <a:t>volume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897BB"/>
                </a:solidFill>
                <a:latin typeface="Consolas" panose="020B0609020204030204" pitchFamily="49" charset="0"/>
              </a:rPr>
              <a:t>0.0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Store the volume of a box here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800" dirty="0">
                <a:solidFill>
                  <a:srgbClr val="626262"/>
                </a:solidFill>
                <a:latin typeface="Consolas" panose="020B0609020204030204" pitchFamily="49" charset="0"/>
              </a:rPr>
              <a:t>// box 1 specification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Box1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A7EC21"/>
                </a:solidFill>
                <a:latin typeface="Consolas" panose="020B0609020204030204" pitchFamily="49" charset="0"/>
              </a:rPr>
              <a:t>setLength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6897BB"/>
                </a:solidFill>
                <a:latin typeface="Consolas" panose="020B0609020204030204" pitchFamily="49" charset="0"/>
              </a:rPr>
              <a:t>11.0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Box1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A7EC21"/>
                </a:solidFill>
                <a:latin typeface="Consolas" panose="020B0609020204030204" pitchFamily="49" charset="0"/>
              </a:rPr>
              <a:t>setHeight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6897BB"/>
                </a:solidFill>
                <a:latin typeface="Consolas" panose="020B0609020204030204" pitchFamily="49" charset="0"/>
              </a:rPr>
              <a:t>11.0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box 2 now calls copy operand in class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800" dirty="0">
                <a:solidFill>
                  <a:srgbClr val="FFBF26"/>
                </a:solidFill>
                <a:latin typeface="Consolas" panose="020B0609020204030204" pitchFamily="49" charset="0"/>
              </a:rPr>
              <a:t>Box2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800" dirty="0">
                <a:solidFill>
                  <a:srgbClr val="FFBF26"/>
                </a:solidFill>
                <a:latin typeface="Consolas" panose="020B0609020204030204" pitchFamily="49" charset="0"/>
              </a:rPr>
              <a:t>Box1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volume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Box1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A7EC21"/>
                </a:solidFill>
                <a:latin typeface="Consolas" panose="020B0609020204030204" pitchFamily="49" charset="0"/>
              </a:rPr>
              <a:t>getVolume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17C6A3"/>
                </a:solidFill>
                <a:latin typeface="Consolas" panose="020B0609020204030204" pitchFamily="49" charset="0"/>
              </a:rPr>
              <a:t>"Volume of Box1 : "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volume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volume of box 1</a:t>
            </a:r>
          </a:p>
          <a:p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volume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Box2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A7EC21"/>
                </a:solidFill>
                <a:latin typeface="Consolas" panose="020B0609020204030204" pitchFamily="49" charset="0"/>
              </a:rPr>
              <a:t>getVolume</a:t>
            </a:r>
            <a:r>
              <a:rPr lang="en-US" sz="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17C6A3"/>
                </a:solidFill>
                <a:latin typeface="Consolas" panose="020B0609020204030204" pitchFamily="49" charset="0"/>
              </a:rPr>
              <a:t>"Volume of Box2 : "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BF26"/>
                </a:solidFill>
                <a:latin typeface="Consolas" panose="020B0609020204030204" pitchFamily="49" charset="0"/>
              </a:rPr>
              <a:t>volume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F2F6"/>
                </a:solidFill>
                <a:latin typeface="Consolas" panose="020B0609020204030204" pitchFamily="49" charset="0"/>
              </a:rPr>
              <a:t>std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96EC3F"/>
                </a:solidFill>
                <a:latin typeface="Consolas" panose="020B0609020204030204" pitchFamily="49" charset="0"/>
              </a:rPr>
              <a:t>endl</a:t>
            </a:r>
            <a:r>
              <a:rPr lang="en-US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626262"/>
                </a:solidFill>
                <a:latin typeface="Consolas" panose="020B0609020204030204" pitchFamily="49" charset="0"/>
              </a:rPr>
              <a:t>// volume of box 2</a:t>
            </a:r>
          </a:p>
          <a:p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GB" sz="8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GB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GB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2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Preprocessor… what is that?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Before the compiler starts to compile the program, it will run a preprocessor part with the code. Starts with a “#”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 of preprocessor directives is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#include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#pragma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#if, #ifdef, #ifndef, #else, #elif and #endif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#define, #undef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Since preprocessor will be parsed before the compiler starts to compile the code, we can not check a “#if” against for example a variable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 will here focus on a few preprocessor directives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Veldi%200009%202018">
            <a:extLst>
              <a:ext uri="{FF2B5EF4-FFF2-40B4-BE49-F238E27FC236}">
                <a16:creationId xmlns:a16="http://schemas.microsoft.com/office/drawing/2014/main" id="{565B2669-EE75-4D56-B35C-B45AD7980B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6267" y="-69851"/>
            <a:ext cx="9444567" cy="7083425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47930B65-5C2B-4219-9D44-3CF6F67102FF}"/>
              </a:ext>
            </a:extLst>
          </p:cNvPr>
          <p:cNvSpPr txBox="1">
            <a:spLocks/>
          </p:cNvSpPr>
          <p:nvPr/>
        </p:nvSpPr>
        <p:spPr>
          <a:xfrm>
            <a:off x="685800" y="2257425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1000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Thank you!</a:t>
            </a:r>
          </a:p>
        </p:txBody>
      </p:sp>
      <p:sp>
        <p:nvSpPr>
          <p:cNvPr id="7" name="Rektangel: diagonala klippta hörn 6">
            <a:extLst>
              <a:ext uri="{FF2B5EF4-FFF2-40B4-BE49-F238E27FC236}">
                <a16:creationId xmlns:a16="http://schemas.microsoft.com/office/drawing/2014/main" id="{F43C8417-1734-4057-972B-7EBA0DA09382}"/>
              </a:ext>
            </a:extLst>
          </p:cNvPr>
          <p:cNvSpPr/>
          <p:nvPr/>
        </p:nvSpPr>
        <p:spPr>
          <a:xfrm rot="16200000">
            <a:off x="707401" y="-512457"/>
            <a:ext cx="1743074" cy="2413592"/>
          </a:xfrm>
          <a:prstGeom prst="snip2DiagRect">
            <a:avLst/>
          </a:prstGeom>
          <a:solidFill>
            <a:srgbClr val="FDC62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79B30A8-7F0C-42FF-81EB-66C2B2052FE9}"/>
              </a:ext>
            </a:extLst>
          </p:cNvPr>
          <p:cNvSpPr txBox="1"/>
          <p:nvPr/>
        </p:nvSpPr>
        <p:spPr>
          <a:xfrm>
            <a:off x="616688" y="1227322"/>
            <a:ext cx="230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Roboto" pitchFamily="2" charset="0"/>
                <a:ea typeface="Roboto" pitchFamily="2" charset="0"/>
              </a:rPr>
              <a:t>veldikompetens.se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A6E448CA-6833-49DD-99C7-FC01D774F6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628" y="6422682"/>
            <a:ext cx="1468622" cy="2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2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#include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#include preprocessor will replace the include line with the code placed in the file inside the “&lt;&gt;”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#include &lt;</a:t>
            </a:r>
            <a:r>
              <a:rPr lang="en-US" sz="16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iostream.h</a:t>
            </a: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&gt;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If you open the iostream file you will notice that it contains the 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cin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and 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cout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Keep in mind to only include the files you need, not just add something at the top of the code to make it easy to code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Include files can change standard defines without your notice in some include files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One file might have “#define PI 3.14”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Another file might have “#define PI 3.1”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#ifdef, #elif and #endif</a:t>
            </a:r>
            <a:endParaRPr lang="en-US" sz="3200" dirty="0">
              <a:solidFill>
                <a:srgbClr val="FDC62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Sometimes part of code might differ between for example Linux and Windows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Then you can use the included defines __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__ and _WIN32 to do low level part and create common macro</a:t>
            </a: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95C70-D38E-4933-A253-D1D21E9125FB}"/>
              </a:ext>
            </a:extLst>
          </p:cNvPr>
          <p:cNvSpPr/>
          <p:nvPr/>
        </p:nvSpPr>
        <p:spPr>
          <a:xfrm>
            <a:off x="767256" y="3314700"/>
            <a:ext cx="7332717" cy="210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#ifdef</a:t>
            </a:r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 __</a:t>
            </a:r>
            <a:r>
              <a:rPr lang="en-GB" dirty="0" err="1">
                <a:solidFill>
                  <a:srgbClr val="D9E8F7"/>
                </a:solidFill>
                <a:latin typeface="Consolas" panose="020B0609020204030204" pitchFamily="49" charset="0"/>
              </a:rPr>
              <a:t>linux</a:t>
            </a:r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__ </a:t>
            </a:r>
          </a:p>
          <a:p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en-GB" dirty="0" err="1">
                <a:solidFill>
                  <a:srgbClr val="626262"/>
                </a:solidFill>
                <a:latin typeface="Consolas" panose="020B0609020204030204" pitchFamily="49" charset="0"/>
              </a:rPr>
              <a:t>linux</a:t>
            </a:r>
            <a:r>
              <a:rPr lang="en-GB" dirty="0">
                <a:solidFill>
                  <a:srgbClr val="626262"/>
                </a:solidFill>
                <a:latin typeface="Consolas" panose="020B0609020204030204" pitchFamily="49" charset="0"/>
              </a:rPr>
              <a:t> code goes here</a:t>
            </a:r>
          </a:p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#elif</a:t>
            </a:r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 _WIN32</a:t>
            </a:r>
          </a:p>
          <a:p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626262"/>
                </a:solidFill>
                <a:latin typeface="Consolas" panose="020B0609020204030204" pitchFamily="49" charset="0"/>
              </a:rPr>
              <a:t>// windows code goes here</a:t>
            </a:r>
          </a:p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#else</a:t>
            </a:r>
          </a:p>
          <a:p>
            <a:r>
              <a:rPr lang="en-US" dirty="0">
                <a:solidFill>
                  <a:srgbClr val="626262"/>
                </a:solidFill>
                <a:latin typeface="Consolas" panose="020B0609020204030204" pitchFamily="49" charset="0"/>
              </a:rPr>
              <a:t>	// something else, maybe check for MAC also ?</a:t>
            </a:r>
          </a:p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9163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#define examples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can define both values and macros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Example: Define a constant as PI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#define PI	3.14</a:t>
            </a:r>
          </a:p>
          <a:p>
            <a:pPr marL="1670400" lvl="3" indent="-298800" algn="l">
              <a:buFont typeface="Arial" panose="020B0604020202020204" pitchFamily="34" charset="0"/>
              <a:buChar char="•"/>
            </a:pPr>
            <a:r>
              <a:rPr lang="en-US" sz="12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Now you can set float a = PI;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 can define a new way 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marco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of 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of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“std::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cout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&lt;&lt;“</a:t>
            </a:r>
          </a:p>
          <a:p>
            <a:pPr marL="1213200" lvl="2" indent="-298800" algn="l">
              <a:buFont typeface="Arial" panose="020B0604020202020204" pitchFamily="34" charset="0"/>
              <a:buChar char="•"/>
            </a:pP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#define </a:t>
            </a:r>
            <a:r>
              <a:rPr lang="en-US" sz="16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skriv</a:t>
            </a: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(A)	std::</a:t>
            </a:r>
            <a:r>
              <a:rPr lang="en-US" sz="16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cout</a:t>
            </a:r>
            <a:r>
              <a:rPr lang="en-US" sz="16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&lt;&lt;(A)</a:t>
            </a:r>
          </a:p>
          <a:p>
            <a:pPr marL="1670400" lvl="3" indent="-298800" algn="l">
              <a:buFont typeface="Arial" panose="020B0604020202020204" pitchFamily="34" charset="0"/>
              <a:buChar char="•"/>
            </a:pPr>
            <a:r>
              <a:rPr lang="en-US" sz="12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Now you can write, “</a:t>
            </a:r>
            <a:r>
              <a:rPr lang="en-US" sz="12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skriv</a:t>
            </a:r>
            <a:r>
              <a:rPr lang="en-US" sz="12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(“Hello world”); as output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complete “ugly” hello world C++ program might look as just a single “</a:t>
            </a:r>
            <a:r>
              <a:rPr lang="en-US" sz="2000" b="1" spc="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B”,see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below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So, use #define with care 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</a:t>
            </a: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16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95C70-D38E-4933-A253-D1D21E9125FB}"/>
              </a:ext>
            </a:extLst>
          </p:cNvPr>
          <p:cNvSpPr/>
          <p:nvPr/>
        </p:nvSpPr>
        <p:spPr>
          <a:xfrm>
            <a:off x="767256" y="4319970"/>
            <a:ext cx="7332717" cy="118920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108000" rIns="108000" bIns="108000" rtlCol="0" anchor="t"/>
          <a:lstStyle/>
          <a:p>
            <a:r>
              <a:rPr lang="en-GB" dirty="0">
                <a:solidFill>
                  <a:srgbClr val="DD2867"/>
                </a:solidFill>
                <a:latin typeface="Consolas" panose="020B0609020204030204" pitchFamily="49" charset="0"/>
              </a:rPr>
              <a:t>#include</a:t>
            </a:r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17C6A3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DD140"/>
                </a:solidFill>
                <a:latin typeface="Consolas" panose="020B0609020204030204" pitchFamily="49" charset="0"/>
              </a:rPr>
              <a:t>skriv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(A)std::</a:t>
            </a:r>
            <a:r>
              <a:rPr lang="en-US" dirty="0" err="1">
                <a:solidFill>
                  <a:srgbClr val="D9E8F7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&lt;&lt;(A)</a:t>
            </a: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DD14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main(){</a:t>
            </a:r>
            <a:r>
              <a:rPr lang="en-US" dirty="0" err="1">
                <a:solidFill>
                  <a:srgbClr val="D9E8F7"/>
                </a:solidFill>
                <a:latin typeface="Consolas" panose="020B0609020204030204" pitchFamily="49" charset="0"/>
              </a:rPr>
              <a:t>skriv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7C6A3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0;}</a:t>
            </a:r>
          </a:p>
          <a:p>
            <a:r>
              <a:rPr lang="en-GB" dirty="0">
                <a:solidFill>
                  <a:srgbClr val="D9E8F7"/>
                </a:solidFill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35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685800" y="2130425"/>
            <a:ext cx="7772400" cy="1743075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 to C++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Part 2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- </a:t>
            </a:r>
          </a:p>
          <a:p>
            <a:r>
              <a:rPr lang="en-US" sz="50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2067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/>
        </p:nvSpPr>
        <p:spPr>
          <a:xfrm>
            <a:off x="952500" y="835025"/>
            <a:ext cx="7772400" cy="61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tag Sans Book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DC623"/>
                </a:solidFill>
                <a:latin typeface="Roboto" pitchFamily="2" charset="0"/>
                <a:ea typeface="Roboto" pitchFamily="2" charset="0"/>
              </a:rPr>
              <a:t>Classes… what is that?</a:t>
            </a:r>
          </a:p>
        </p:txBody>
      </p:sp>
      <p:sp>
        <p:nvSpPr>
          <p:cNvPr id="3" name="Underrubrik 2"/>
          <p:cNvSpPr txBox="1">
            <a:spLocks/>
          </p:cNvSpPr>
          <p:nvPr/>
        </p:nvSpPr>
        <p:spPr>
          <a:xfrm>
            <a:off x="206266" y="1549400"/>
            <a:ext cx="8170478" cy="4010572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Stag Sans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tag Sans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 C++, and other object-oriented languages, you can create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classes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class is a template for an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object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i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 object is a variable that has been created using the template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When you create an object, you say that you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instantiate 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the object and that the object is an </a:t>
            </a:r>
            <a:r>
              <a:rPr lang="en-US" sz="2000" b="1" i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instance</a:t>
            </a: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of the class</a:t>
            </a:r>
          </a:p>
          <a:p>
            <a:pPr marL="756000" lvl="1" indent="-298800" algn="l"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buFont typeface="Arial" panose="020B0604020202020204" pitchFamily="34" charset="0"/>
              <a:buChar char="•"/>
            </a:pPr>
            <a:r>
              <a:rPr lang="en-US" sz="2000" b="1" spc="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Methods are functions that belongs to the class</a:t>
            </a:r>
          </a:p>
          <a:p>
            <a:pPr marL="800100" lvl="1" indent="-342900" algn="l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 algn="l">
              <a:lnSpc>
                <a:spcPts val="2600"/>
              </a:lnSpc>
            </a:pPr>
            <a:endParaRPr lang="en-US" sz="2000" b="1" spc="5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756000" lvl="1" indent="-298800" algn="l">
              <a:lnSpc>
                <a:spcPts val="2600"/>
              </a:lnSpc>
              <a:buFont typeface="+mj-lt"/>
              <a:buAutoNum type="arabicPeriod"/>
            </a:pPr>
            <a:endParaRPr lang="en-US" sz="1600" b="1" spc="50" dirty="0">
              <a:latin typeface="Roboto" pitchFamily="2" charset="0"/>
              <a:ea typeface="Roboto" pitchFamily="2" charset="0"/>
            </a:endParaRPr>
          </a:p>
          <a:p>
            <a:pPr marL="298800" indent="-298800" algn="l">
              <a:lnSpc>
                <a:spcPts val="2600"/>
              </a:lnSpc>
              <a:buFont typeface="+mj-lt"/>
              <a:buAutoNum type="arabicPeriod"/>
            </a:pPr>
            <a:endParaRPr lang="en-US" sz="2000" spc="5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4CA82DD1D2474EA1266E6A40665DC2" ma:contentTypeVersion="2" ma:contentTypeDescription="Skapa ett nytt dokument." ma:contentTypeScope="" ma:versionID="4fa83d62b6cbcc74051efb25de106e33">
  <xsd:schema xmlns:xsd="http://www.w3.org/2001/XMLSchema" xmlns:xs="http://www.w3.org/2001/XMLSchema" xmlns:p="http://schemas.microsoft.com/office/2006/metadata/properties" xmlns:ns3="8cc22d85-8e6f-4bca-b2a1-5e3dfeb20d2e" targetNamespace="http://schemas.microsoft.com/office/2006/metadata/properties" ma:root="true" ma:fieldsID="5083661de81c5e8cd6b04b7b95b472d5" ns3:_="">
    <xsd:import namespace="8cc22d85-8e6f-4bca-b2a1-5e3dfeb20d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22d85-8e6f-4bca-b2a1-5e3dfeb20d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1E58D-B52A-439B-8142-4F3E9893D741}">
  <ds:schemaRefs>
    <ds:schemaRef ds:uri="8cc22d85-8e6f-4bca-b2a1-5e3dfeb20d2e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DD8DB5-0310-4DF0-8091-46E3FC8A9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3CE57-D052-4402-BA3A-F1A22C203C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22d85-8e6f-4bca-b2a1-5e3dfeb20d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11704</TotalTime>
  <Words>4216</Words>
  <Application>Microsoft Office PowerPoint</Application>
  <PresentationFormat>On-screen Show (4:3)</PresentationFormat>
  <Paragraphs>689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Roboto</vt:lpstr>
      <vt:lpstr>Stag Sans Book</vt:lpstr>
      <vt:lpstr>Stag Sans Light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Lotta Jobäcker</dc:creator>
  <cp:lastModifiedBy>Tobias Gunnar</cp:lastModifiedBy>
  <cp:revision>322</cp:revision>
  <dcterms:created xsi:type="dcterms:W3CDTF">2018-09-25T11:02:06Z</dcterms:created>
  <dcterms:modified xsi:type="dcterms:W3CDTF">2021-11-08T09:29:03Z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2020-09-13T16:15:18Z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a835bc10-5cac-4dac-864e-1ed8f2f010bd</vt:lpwstr>
  </property>
  <property fmtid="{D5CDD505-2E9C-101B-9397-08002B2CF9AE}" pid="8" name="MSIP_Label_7fea2623-af8f-4fb8-b1cf-b63cc8e496aa_ContentBits">
    <vt:lpwstr>0</vt:lpwstr>
  </property>
  <property fmtid="{D5CDD505-2E9C-101B-9397-08002B2CF9AE}" pid="9" name="ContentTypeId">
    <vt:lpwstr>0x010100524CA82DD1D2474EA1266E6A40665DC2</vt:lpwstr>
  </property>
</Properties>
</file>