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handoutMasterIdLst>
    <p:handoutMasterId r:id="rId51"/>
  </p:handoutMasterIdLst>
  <p:sldIdLst>
    <p:sldId id="287" r:id="rId5"/>
    <p:sldId id="291" r:id="rId6"/>
    <p:sldId id="259" r:id="rId7"/>
    <p:sldId id="354" r:id="rId8"/>
    <p:sldId id="352" r:id="rId9"/>
    <p:sldId id="356" r:id="rId10"/>
    <p:sldId id="327" r:id="rId11"/>
    <p:sldId id="340" r:id="rId12"/>
    <p:sldId id="323" r:id="rId13"/>
    <p:sldId id="357" r:id="rId14"/>
    <p:sldId id="358" r:id="rId15"/>
    <p:sldId id="353" r:id="rId16"/>
    <p:sldId id="359" r:id="rId17"/>
    <p:sldId id="355" r:id="rId18"/>
    <p:sldId id="360" r:id="rId19"/>
    <p:sldId id="361" r:id="rId20"/>
    <p:sldId id="382" r:id="rId21"/>
    <p:sldId id="380" r:id="rId22"/>
    <p:sldId id="381" r:id="rId23"/>
    <p:sldId id="362" r:id="rId24"/>
    <p:sldId id="371" r:id="rId25"/>
    <p:sldId id="372" r:id="rId26"/>
    <p:sldId id="374" r:id="rId27"/>
    <p:sldId id="373" r:id="rId28"/>
    <p:sldId id="376" r:id="rId29"/>
    <p:sldId id="375" r:id="rId30"/>
    <p:sldId id="328" r:id="rId31"/>
    <p:sldId id="329" r:id="rId32"/>
    <p:sldId id="321" r:id="rId33"/>
    <p:sldId id="339" r:id="rId34"/>
    <p:sldId id="377" r:id="rId35"/>
    <p:sldId id="294" r:id="rId36"/>
    <p:sldId id="306" r:id="rId37"/>
    <p:sldId id="333" r:id="rId38"/>
    <p:sldId id="309" r:id="rId39"/>
    <p:sldId id="368" r:id="rId40"/>
    <p:sldId id="335" r:id="rId41"/>
    <p:sldId id="336" r:id="rId42"/>
    <p:sldId id="378" r:id="rId43"/>
    <p:sldId id="307" r:id="rId44"/>
    <p:sldId id="379" r:id="rId45"/>
    <p:sldId id="334" r:id="rId46"/>
    <p:sldId id="369" r:id="rId47"/>
    <p:sldId id="367" r:id="rId48"/>
    <p:sldId id="286" r:id="rId49"/>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6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F25B42-9BF6-4FA5-BCA0-1EDC2DBB6D55}" v="514" dt="2021-07-06T15:28:17.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81" autoAdjust="0"/>
    <p:restoredTop sz="85050" autoAdjust="0"/>
  </p:normalViewPr>
  <p:slideViewPr>
    <p:cSldViewPr snapToGrid="0" snapToObjects="1">
      <p:cViewPr varScale="1">
        <p:scale>
          <a:sx n="78" d="100"/>
          <a:sy n="78" d="100"/>
        </p:scale>
        <p:origin x="1974"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 Wall" userId="bf7fb65c-5bf5-4e1a-a4b3-e68b6a01cc25" providerId="ADAL" clId="{A4F25B42-9BF6-4FA5-BCA0-1EDC2DBB6D55}"/>
    <pc:docChg chg="custSel addSld modSld">
      <pc:chgData name="Emil Wall" userId="bf7fb65c-5bf5-4e1a-a4b3-e68b6a01cc25" providerId="ADAL" clId="{A4F25B42-9BF6-4FA5-BCA0-1EDC2DBB6D55}" dt="2021-07-06T15:28:17.185" v="551" actId="20577"/>
      <pc:docMkLst>
        <pc:docMk/>
      </pc:docMkLst>
      <pc:sldChg chg="delSp modSp mod modAnim">
        <pc:chgData name="Emil Wall" userId="bf7fb65c-5bf5-4e1a-a4b3-e68b6a01cc25" providerId="ADAL" clId="{A4F25B42-9BF6-4FA5-BCA0-1EDC2DBB6D55}" dt="2021-07-06T15:22:45.888" v="335" actId="20577"/>
        <pc:sldMkLst>
          <pc:docMk/>
          <pc:sldMk cId="892961349" sldId="321"/>
        </pc:sldMkLst>
        <pc:spChg chg="mod">
          <ac:chgData name="Emil Wall" userId="bf7fb65c-5bf5-4e1a-a4b3-e68b6a01cc25" providerId="ADAL" clId="{A4F25B42-9BF6-4FA5-BCA0-1EDC2DBB6D55}" dt="2021-07-06T15:22:45.888" v="335" actId="20577"/>
          <ac:spMkLst>
            <pc:docMk/>
            <pc:sldMk cId="892961349" sldId="321"/>
            <ac:spMk id="5" creationId="{F6A322E9-9045-4C28-B4D9-DC6AE3E7B37C}"/>
          </ac:spMkLst>
        </pc:spChg>
        <pc:spChg chg="del">
          <ac:chgData name="Emil Wall" userId="bf7fb65c-5bf5-4e1a-a4b3-e68b6a01cc25" providerId="ADAL" clId="{A4F25B42-9BF6-4FA5-BCA0-1EDC2DBB6D55}" dt="2021-07-06T15:22:43.446" v="332" actId="478"/>
          <ac:spMkLst>
            <pc:docMk/>
            <pc:sldMk cId="892961349" sldId="321"/>
            <ac:spMk id="6" creationId="{53B8DE01-6AF1-4E99-BB8E-87F269D44801}"/>
          </ac:spMkLst>
        </pc:spChg>
        <pc:spChg chg="del">
          <ac:chgData name="Emil Wall" userId="bf7fb65c-5bf5-4e1a-a4b3-e68b6a01cc25" providerId="ADAL" clId="{A4F25B42-9BF6-4FA5-BCA0-1EDC2DBB6D55}" dt="2021-07-06T15:22:41.336" v="331" actId="478"/>
          <ac:spMkLst>
            <pc:docMk/>
            <pc:sldMk cId="892961349" sldId="321"/>
            <ac:spMk id="7" creationId="{7B936219-ADF9-4621-AB27-C025EE17FCCF}"/>
          </ac:spMkLst>
        </pc:spChg>
      </pc:sldChg>
      <pc:sldChg chg="modAnim">
        <pc:chgData name="Emil Wall" userId="bf7fb65c-5bf5-4e1a-a4b3-e68b6a01cc25" providerId="ADAL" clId="{A4F25B42-9BF6-4FA5-BCA0-1EDC2DBB6D55}" dt="2021-07-06T15:22:06.279" v="321"/>
        <pc:sldMkLst>
          <pc:docMk/>
          <pc:sldMk cId="176810508" sldId="322"/>
        </pc:sldMkLst>
      </pc:sldChg>
      <pc:sldChg chg="modAnim">
        <pc:chgData name="Emil Wall" userId="bf7fb65c-5bf5-4e1a-a4b3-e68b6a01cc25" providerId="ADAL" clId="{A4F25B42-9BF6-4FA5-BCA0-1EDC2DBB6D55}" dt="2021-07-06T15:21:42.105" v="318"/>
        <pc:sldMkLst>
          <pc:docMk/>
          <pc:sldMk cId="647528880" sldId="323"/>
        </pc:sldMkLst>
      </pc:sldChg>
      <pc:sldChg chg="modAnim">
        <pc:chgData name="Emil Wall" userId="bf7fb65c-5bf5-4e1a-a4b3-e68b6a01cc25" providerId="ADAL" clId="{A4F25B42-9BF6-4FA5-BCA0-1EDC2DBB6D55}" dt="2021-07-06T15:21:32.842" v="315"/>
        <pc:sldMkLst>
          <pc:docMk/>
          <pc:sldMk cId="1849604711" sldId="324"/>
        </pc:sldMkLst>
      </pc:sldChg>
      <pc:sldChg chg="modAnim">
        <pc:chgData name="Emil Wall" userId="bf7fb65c-5bf5-4e1a-a4b3-e68b6a01cc25" providerId="ADAL" clId="{A4F25B42-9BF6-4FA5-BCA0-1EDC2DBB6D55}" dt="2021-07-06T15:21:48.817" v="319"/>
        <pc:sldMkLst>
          <pc:docMk/>
          <pc:sldMk cId="689863240" sldId="325"/>
        </pc:sldMkLst>
      </pc:sldChg>
      <pc:sldChg chg="modAnim">
        <pc:chgData name="Emil Wall" userId="bf7fb65c-5bf5-4e1a-a4b3-e68b6a01cc25" providerId="ADAL" clId="{A4F25B42-9BF6-4FA5-BCA0-1EDC2DBB6D55}" dt="2021-07-06T15:21:22.485" v="313"/>
        <pc:sldMkLst>
          <pc:docMk/>
          <pc:sldMk cId="3337826907" sldId="326"/>
        </pc:sldMkLst>
      </pc:sldChg>
      <pc:sldChg chg="modAnim">
        <pc:chgData name="Emil Wall" userId="bf7fb65c-5bf5-4e1a-a4b3-e68b6a01cc25" providerId="ADAL" clId="{A4F25B42-9BF6-4FA5-BCA0-1EDC2DBB6D55}" dt="2021-07-06T15:23:09.877" v="336"/>
        <pc:sldMkLst>
          <pc:docMk/>
          <pc:sldMk cId="1556415086" sldId="327"/>
        </pc:sldMkLst>
      </pc:sldChg>
      <pc:sldChg chg="modAnim">
        <pc:chgData name="Emil Wall" userId="bf7fb65c-5bf5-4e1a-a4b3-e68b6a01cc25" providerId="ADAL" clId="{A4F25B42-9BF6-4FA5-BCA0-1EDC2DBB6D55}" dt="2021-07-06T15:21:03.256" v="312"/>
        <pc:sldMkLst>
          <pc:docMk/>
          <pc:sldMk cId="2601776379" sldId="331"/>
        </pc:sldMkLst>
      </pc:sldChg>
      <pc:sldChg chg="delSp modSp mod modAnim">
        <pc:chgData name="Emil Wall" userId="bf7fb65c-5bf5-4e1a-a4b3-e68b6a01cc25" providerId="ADAL" clId="{A4F25B42-9BF6-4FA5-BCA0-1EDC2DBB6D55}" dt="2021-07-06T15:20:40.978" v="311" actId="20577"/>
        <pc:sldMkLst>
          <pc:docMk/>
          <pc:sldMk cId="1498361161" sldId="333"/>
        </pc:sldMkLst>
        <pc:spChg chg="mod">
          <ac:chgData name="Emil Wall" userId="bf7fb65c-5bf5-4e1a-a4b3-e68b6a01cc25" providerId="ADAL" clId="{A4F25B42-9BF6-4FA5-BCA0-1EDC2DBB6D55}" dt="2021-07-06T15:20:40.978" v="311" actId="20577"/>
          <ac:spMkLst>
            <pc:docMk/>
            <pc:sldMk cId="1498361161" sldId="333"/>
            <ac:spMk id="6" creationId="{B207245E-0396-46E2-BFFF-44462A3DFE79}"/>
          </ac:spMkLst>
        </pc:spChg>
        <pc:spChg chg="del">
          <ac:chgData name="Emil Wall" userId="bf7fb65c-5bf5-4e1a-a4b3-e68b6a01cc25" providerId="ADAL" clId="{A4F25B42-9BF6-4FA5-BCA0-1EDC2DBB6D55}" dt="2021-07-06T15:20:28.982" v="296" actId="478"/>
          <ac:spMkLst>
            <pc:docMk/>
            <pc:sldMk cId="1498361161" sldId="333"/>
            <ac:spMk id="7" creationId="{403297D1-51DC-4B87-9BB2-0BF739B43043}"/>
          </ac:spMkLst>
        </pc:spChg>
        <pc:spChg chg="del mod">
          <ac:chgData name="Emil Wall" userId="bf7fb65c-5bf5-4e1a-a4b3-e68b6a01cc25" providerId="ADAL" clId="{A4F25B42-9BF6-4FA5-BCA0-1EDC2DBB6D55}" dt="2021-07-06T15:20:26.902" v="295" actId="478"/>
          <ac:spMkLst>
            <pc:docMk/>
            <pc:sldMk cId="1498361161" sldId="333"/>
            <ac:spMk id="8" creationId="{FC6B5ADF-7F03-4FD4-8D44-6E5BDB3424BF}"/>
          </ac:spMkLst>
        </pc:spChg>
        <pc:spChg chg="del">
          <ac:chgData name="Emil Wall" userId="bf7fb65c-5bf5-4e1a-a4b3-e68b6a01cc25" providerId="ADAL" clId="{A4F25B42-9BF6-4FA5-BCA0-1EDC2DBB6D55}" dt="2021-07-06T15:20:22.539" v="292" actId="478"/>
          <ac:spMkLst>
            <pc:docMk/>
            <pc:sldMk cId="1498361161" sldId="333"/>
            <ac:spMk id="9" creationId="{D224EE04-B121-4195-923E-538CE07678C7}"/>
          </ac:spMkLst>
        </pc:spChg>
        <pc:spChg chg="del">
          <ac:chgData name="Emil Wall" userId="bf7fb65c-5bf5-4e1a-a4b3-e68b6a01cc25" providerId="ADAL" clId="{A4F25B42-9BF6-4FA5-BCA0-1EDC2DBB6D55}" dt="2021-07-06T15:20:30.622" v="297" actId="478"/>
          <ac:spMkLst>
            <pc:docMk/>
            <pc:sldMk cId="1498361161" sldId="333"/>
            <ac:spMk id="10" creationId="{D87CBAC0-8584-43B8-B116-23D102CC2B73}"/>
          </ac:spMkLst>
        </pc:spChg>
        <pc:spChg chg="del">
          <ac:chgData name="Emil Wall" userId="bf7fb65c-5bf5-4e1a-a4b3-e68b6a01cc25" providerId="ADAL" clId="{A4F25B42-9BF6-4FA5-BCA0-1EDC2DBB6D55}" dt="2021-07-06T15:20:32.152" v="298" actId="478"/>
          <ac:spMkLst>
            <pc:docMk/>
            <pc:sldMk cId="1498361161" sldId="333"/>
            <ac:spMk id="11" creationId="{38F43661-D501-4141-B6A6-E7DADC85A875}"/>
          </ac:spMkLst>
        </pc:spChg>
      </pc:sldChg>
      <pc:sldChg chg="modAnim">
        <pc:chgData name="Emil Wall" userId="bf7fb65c-5bf5-4e1a-a4b3-e68b6a01cc25" providerId="ADAL" clId="{A4F25B42-9BF6-4FA5-BCA0-1EDC2DBB6D55}" dt="2021-07-06T15:23:48.629" v="345"/>
        <pc:sldMkLst>
          <pc:docMk/>
          <pc:sldMk cId="1944747840" sldId="335"/>
        </pc:sldMkLst>
      </pc:sldChg>
      <pc:sldChg chg="modAnim">
        <pc:chgData name="Emil Wall" userId="bf7fb65c-5bf5-4e1a-a4b3-e68b6a01cc25" providerId="ADAL" clId="{A4F25B42-9BF6-4FA5-BCA0-1EDC2DBB6D55}" dt="2021-07-06T15:23:57.557" v="346"/>
        <pc:sldMkLst>
          <pc:docMk/>
          <pc:sldMk cId="296366208" sldId="336"/>
        </pc:sldMkLst>
      </pc:sldChg>
      <pc:sldChg chg="modAnim">
        <pc:chgData name="Emil Wall" userId="bf7fb65c-5bf5-4e1a-a4b3-e68b6a01cc25" providerId="ADAL" clId="{A4F25B42-9BF6-4FA5-BCA0-1EDC2DBB6D55}" dt="2021-07-06T15:20:00.596" v="288"/>
        <pc:sldMkLst>
          <pc:docMk/>
          <pc:sldMk cId="2489326279" sldId="337"/>
        </pc:sldMkLst>
      </pc:sldChg>
      <pc:sldChg chg="modAnim">
        <pc:chgData name="Emil Wall" userId="bf7fb65c-5bf5-4e1a-a4b3-e68b6a01cc25" providerId="ADAL" clId="{A4F25B42-9BF6-4FA5-BCA0-1EDC2DBB6D55}" dt="2021-07-06T15:19:40.590" v="287"/>
        <pc:sldMkLst>
          <pc:docMk/>
          <pc:sldMk cId="2085503264" sldId="338"/>
        </pc:sldMkLst>
      </pc:sldChg>
      <pc:sldChg chg="delSp modSp mod modAnim">
        <pc:chgData name="Emil Wall" userId="bf7fb65c-5bf5-4e1a-a4b3-e68b6a01cc25" providerId="ADAL" clId="{A4F25B42-9BF6-4FA5-BCA0-1EDC2DBB6D55}" dt="2021-07-06T15:22:25.507" v="328" actId="20577"/>
        <pc:sldMkLst>
          <pc:docMk/>
          <pc:sldMk cId="1694722677" sldId="339"/>
        </pc:sldMkLst>
        <pc:spChg chg="mod">
          <ac:chgData name="Emil Wall" userId="bf7fb65c-5bf5-4e1a-a4b3-e68b6a01cc25" providerId="ADAL" clId="{A4F25B42-9BF6-4FA5-BCA0-1EDC2DBB6D55}" dt="2021-07-06T15:22:25.507" v="328" actId="20577"/>
          <ac:spMkLst>
            <pc:docMk/>
            <pc:sldMk cId="1694722677" sldId="339"/>
            <ac:spMk id="5" creationId="{F6A322E9-9045-4C28-B4D9-DC6AE3E7B37C}"/>
          </ac:spMkLst>
        </pc:spChg>
        <pc:spChg chg="del">
          <ac:chgData name="Emil Wall" userId="bf7fb65c-5bf5-4e1a-a4b3-e68b6a01cc25" providerId="ADAL" clId="{A4F25B42-9BF6-4FA5-BCA0-1EDC2DBB6D55}" dt="2021-07-06T15:22:23.712" v="325" actId="478"/>
          <ac:spMkLst>
            <pc:docMk/>
            <pc:sldMk cId="1694722677" sldId="339"/>
            <ac:spMk id="6" creationId="{53B8DE01-6AF1-4E99-BB8E-87F269D44801}"/>
          </ac:spMkLst>
        </pc:spChg>
        <pc:spChg chg="del">
          <ac:chgData name="Emil Wall" userId="bf7fb65c-5bf5-4e1a-a4b3-e68b6a01cc25" providerId="ADAL" clId="{A4F25B42-9BF6-4FA5-BCA0-1EDC2DBB6D55}" dt="2021-07-06T15:22:21.006" v="324" actId="478"/>
          <ac:spMkLst>
            <pc:docMk/>
            <pc:sldMk cId="1694722677" sldId="339"/>
            <ac:spMk id="7" creationId="{7B936219-ADF9-4621-AB27-C025EE17FCCF}"/>
          </ac:spMkLst>
        </pc:spChg>
      </pc:sldChg>
      <pc:sldChg chg="modAnim">
        <pc:chgData name="Emil Wall" userId="bf7fb65c-5bf5-4e1a-a4b3-e68b6a01cc25" providerId="ADAL" clId="{A4F25B42-9BF6-4FA5-BCA0-1EDC2DBB6D55}" dt="2021-07-06T15:23:15.299" v="337"/>
        <pc:sldMkLst>
          <pc:docMk/>
          <pc:sldMk cId="1306212577" sldId="340"/>
        </pc:sldMkLst>
      </pc:sldChg>
      <pc:sldChg chg="modAnim">
        <pc:chgData name="Emil Wall" userId="bf7fb65c-5bf5-4e1a-a4b3-e68b6a01cc25" providerId="ADAL" clId="{A4F25B42-9BF6-4FA5-BCA0-1EDC2DBB6D55}" dt="2021-07-06T15:19:30.071" v="285"/>
        <pc:sldMkLst>
          <pc:docMk/>
          <pc:sldMk cId="4038987154" sldId="341"/>
        </pc:sldMkLst>
      </pc:sldChg>
      <pc:sldChg chg="modAnim">
        <pc:chgData name="Emil Wall" userId="bf7fb65c-5bf5-4e1a-a4b3-e68b6a01cc25" providerId="ADAL" clId="{A4F25B42-9BF6-4FA5-BCA0-1EDC2DBB6D55}" dt="2021-07-06T15:19:15.202" v="282"/>
        <pc:sldMkLst>
          <pc:docMk/>
          <pc:sldMk cId="3148336577" sldId="342"/>
        </pc:sldMkLst>
      </pc:sldChg>
      <pc:sldChg chg="modSp">
        <pc:chgData name="Emil Wall" userId="bf7fb65c-5bf5-4e1a-a4b3-e68b6a01cc25" providerId="ADAL" clId="{A4F25B42-9BF6-4FA5-BCA0-1EDC2DBB6D55}" dt="2021-07-06T15:23:25.583" v="342" actId="20577"/>
        <pc:sldMkLst>
          <pc:docMk/>
          <pc:sldMk cId="2081886403" sldId="343"/>
        </pc:sldMkLst>
        <pc:spChg chg="mod">
          <ac:chgData name="Emil Wall" userId="bf7fb65c-5bf5-4e1a-a4b3-e68b6a01cc25" providerId="ADAL" clId="{A4F25B42-9BF6-4FA5-BCA0-1EDC2DBB6D55}" dt="2021-07-06T15:23:25.583" v="342" actId="20577"/>
          <ac:spMkLst>
            <pc:docMk/>
            <pc:sldMk cId="2081886403" sldId="343"/>
            <ac:spMk id="6" creationId="{6C995E0E-A96A-411E-BDA1-448B416CCCF0}"/>
          </ac:spMkLst>
        </pc:spChg>
      </pc:sldChg>
      <pc:sldChg chg="modAnim">
        <pc:chgData name="Emil Wall" userId="bf7fb65c-5bf5-4e1a-a4b3-e68b6a01cc25" providerId="ADAL" clId="{A4F25B42-9BF6-4FA5-BCA0-1EDC2DBB6D55}" dt="2021-07-06T15:23:33.151" v="343"/>
        <pc:sldMkLst>
          <pc:docMk/>
          <pc:sldMk cId="3299763095" sldId="344"/>
        </pc:sldMkLst>
      </pc:sldChg>
      <pc:sldChg chg="modAnim">
        <pc:chgData name="Emil Wall" userId="bf7fb65c-5bf5-4e1a-a4b3-e68b6a01cc25" providerId="ADAL" clId="{A4F25B42-9BF6-4FA5-BCA0-1EDC2DBB6D55}" dt="2021-07-06T15:23:41.421" v="344"/>
        <pc:sldMkLst>
          <pc:docMk/>
          <pc:sldMk cId="4145259408" sldId="345"/>
        </pc:sldMkLst>
      </pc:sldChg>
      <pc:sldChg chg="modAnim">
        <pc:chgData name="Emil Wall" userId="bf7fb65c-5bf5-4e1a-a4b3-e68b6a01cc25" providerId="ADAL" clId="{A4F25B42-9BF6-4FA5-BCA0-1EDC2DBB6D55}" dt="2021-07-06T15:19:01.644" v="280"/>
        <pc:sldMkLst>
          <pc:docMk/>
          <pc:sldMk cId="2727618460" sldId="346"/>
        </pc:sldMkLst>
      </pc:sldChg>
      <pc:sldChg chg="modAnim">
        <pc:chgData name="Emil Wall" userId="bf7fb65c-5bf5-4e1a-a4b3-e68b6a01cc25" providerId="ADAL" clId="{A4F25B42-9BF6-4FA5-BCA0-1EDC2DBB6D55}" dt="2021-07-06T15:21:27.850" v="314"/>
        <pc:sldMkLst>
          <pc:docMk/>
          <pc:sldMk cId="2481278970" sldId="347"/>
        </pc:sldMkLst>
      </pc:sldChg>
      <pc:sldChg chg="modSp add mod modAnim">
        <pc:chgData name="Emil Wall" userId="bf7fb65c-5bf5-4e1a-a4b3-e68b6a01cc25" providerId="ADAL" clId="{A4F25B42-9BF6-4FA5-BCA0-1EDC2DBB6D55}" dt="2021-07-06T15:27:56.823" v="549" actId="20577"/>
        <pc:sldMkLst>
          <pc:docMk/>
          <pc:sldMk cId="809478989" sldId="348"/>
        </pc:sldMkLst>
        <pc:spChg chg="mod">
          <ac:chgData name="Emil Wall" userId="bf7fb65c-5bf5-4e1a-a4b3-e68b6a01cc25" providerId="ADAL" clId="{A4F25B42-9BF6-4FA5-BCA0-1EDC2DBB6D55}" dt="2021-07-06T15:24:18.321" v="351" actId="20577"/>
          <ac:spMkLst>
            <pc:docMk/>
            <pc:sldMk cId="809478989" sldId="348"/>
            <ac:spMk id="2" creationId="{00000000-0000-0000-0000-000000000000}"/>
          </ac:spMkLst>
        </pc:spChg>
        <pc:spChg chg="mod">
          <ac:chgData name="Emil Wall" userId="bf7fb65c-5bf5-4e1a-a4b3-e68b6a01cc25" providerId="ADAL" clId="{A4F25B42-9BF6-4FA5-BCA0-1EDC2DBB6D55}" dt="2021-07-06T15:27:02.243" v="526" actId="20577"/>
          <ac:spMkLst>
            <pc:docMk/>
            <pc:sldMk cId="809478989" sldId="348"/>
            <ac:spMk id="3" creationId="{00000000-0000-0000-0000-000000000000}"/>
          </ac:spMkLst>
        </pc:spChg>
        <pc:spChg chg="mod">
          <ac:chgData name="Emil Wall" userId="bf7fb65c-5bf5-4e1a-a4b3-e68b6a01cc25" providerId="ADAL" clId="{A4F25B42-9BF6-4FA5-BCA0-1EDC2DBB6D55}" dt="2021-07-06T15:27:53.938" v="546" actId="20577"/>
          <ac:spMkLst>
            <pc:docMk/>
            <pc:sldMk cId="809478989" sldId="348"/>
            <ac:spMk id="5" creationId="{BDD8E731-8C92-4636-BAD8-4C536007A39D}"/>
          </ac:spMkLst>
        </pc:spChg>
        <pc:spChg chg="mod">
          <ac:chgData name="Emil Wall" userId="bf7fb65c-5bf5-4e1a-a4b3-e68b6a01cc25" providerId="ADAL" clId="{A4F25B42-9BF6-4FA5-BCA0-1EDC2DBB6D55}" dt="2021-07-06T15:27:56.823" v="549" actId="20577"/>
          <ac:spMkLst>
            <pc:docMk/>
            <pc:sldMk cId="809478989" sldId="348"/>
            <ac:spMk id="6" creationId="{B207245E-0396-46E2-BFFF-44462A3DFE79}"/>
          </ac:spMkLst>
        </pc:spChg>
      </pc:sldChg>
      <pc:sldChg chg="modSp add">
        <pc:chgData name="Emil Wall" userId="bf7fb65c-5bf5-4e1a-a4b3-e68b6a01cc25" providerId="ADAL" clId="{A4F25B42-9BF6-4FA5-BCA0-1EDC2DBB6D55}" dt="2021-07-06T15:28:17.185" v="551" actId="20577"/>
        <pc:sldMkLst>
          <pc:docMk/>
          <pc:sldMk cId="1404316765" sldId="349"/>
        </pc:sldMkLst>
        <pc:spChg chg="mod">
          <ac:chgData name="Emil Wall" userId="bf7fb65c-5bf5-4e1a-a4b3-e68b6a01cc25" providerId="ADAL" clId="{A4F25B42-9BF6-4FA5-BCA0-1EDC2DBB6D55}" dt="2021-07-06T15:28:17.185" v="551" actId="20577"/>
          <ac:spMkLst>
            <pc:docMk/>
            <pc:sldMk cId="1404316765" sldId="349"/>
            <ac:spMk id="3" creationId="{00000000-0000-0000-0000-000000000000}"/>
          </ac:spMkLst>
        </pc:spChg>
      </pc:sldChg>
    </pc:docChg>
  </pc:docChgLst>
  <pc:docChgLst>
    <pc:chgData name="Emil Wall" userId="bf7fb65c-5bf5-4e1a-a4b3-e68b6a01cc25" providerId="ADAL" clId="{B8BA3AC0-9080-4163-8D5A-095E2F9CB36B}"/>
    <pc:docChg chg="modSld">
      <pc:chgData name="Emil Wall" userId="bf7fb65c-5bf5-4e1a-a4b3-e68b6a01cc25" providerId="ADAL" clId="{B8BA3AC0-9080-4163-8D5A-095E2F9CB36B}" dt="2021-06-21T13:12:24.537" v="145" actId="6549"/>
      <pc:docMkLst>
        <pc:docMk/>
      </pc:docMkLst>
      <pc:sldChg chg="modSp">
        <pc:chgData name="Emil Wall" userId="bf7fb65c-5bf5-4e1a-a4b3-e68b6a01cc25" providerId="ADAL" clId="{B8BA3AC0-9080-4163-8D5A-095E2F9CB36B}" dt="2021-06-21T13:12:11.863" v="143" actId="6549"/>
        <pc:sldMkLst>
          <pc:docMk/>
          <pc:sldMk cId="647528880" sldId="323"/>
        </pc:sldMkLst>
        <pc:spChg chg="mod">
          <ac:chgData name="Emil Wall" userId="bf7fb65c-5bf5-4e1a-a4b3-e68b6a01cc25" providerId="ADAL" clId="{B8BA3AC0-9080-4163-8D5A-095E2F9CB36B}" dt="2021-06-21T13:12:11.863" v="143" actId="6549"/>
          <ac:spMkLst>
            <pc:docMk/>
            <pc:sldMk cId="647528880" sldId="323"/>
            <ac:spMk id="7" creationId="{75819412-C0A5-4D30-9916-4869DC074A64}"/>
          </ac:spMkLst>
        </pc:spChg>
      </pc:sldChg>
      <pc:sldChg chg="modSp">
        <pc:chgData name="Emil Wall" userId="bf7fb65c-5bf5-4e1a-a4b3-e68b6a01cc25" providerId="ADAL" clId="{B8BA3AC0-9080-4163-8D5A-095E2F9CB36B}" dt="2021-06-21T13:12:24.537" v="145" actId="6549"/>
        <pc:sldMkLst>
          <pc:docMk/>
          <pc:sldMk cId="1849604711" sldId="324"/>
        </pc:sldMkLst>
        <pc:spChg chg="mod">
          <ac:chgData name="Emil Wall" userId="bf7fb65c-5bf5-4e1a-a4b3-e68b6a01cc25" providerId="ADAL" clId="{B8BA3AC0-9080-4163-8D5A-095E2F9CB36B}" dt="2021-06-21T13:12:24.537" v="145" actId="6549"/>
          <ac:spMkLst>
            <pc:docMk/>
            <pc:sldMk cId="1849604711" sldId="324"/>
            <ac:spMk id="5" creationId="{7404687A-561E-4A9D-9BA3-B3A8A215CD05}"/>
          </ac:spMkLst>
        </pc:spChg>
      </pc:sldChg>
      <pc:sldChg chg="modSp mod modAnim">
        <pc:chgData name="Emil Wall" userId="bf7fb65c-5bf5-4e1a-a4b3-e68b6a01cc25" providerId="ADAL" clId="{B8BA3AC0-9080-4163-8D5A-095E2F9CB36B}" dt="2021-06-21T13:11:02.012" v="139" actId="20577"/>
        <pc:sldMkLst>
          <pc:docMk/>
          <pc:sldMk cId="296366208" sldId="336"/>
        </pc:sldMkLst>
        <pc:spChg chg="mod">
          <ac:chgData name="Emil Wall" userId="bf7fb65c-5bf5-4e1a-a4b3-e68b6a01cc25" providerId="ADAL" clId="{B8BA3AC0-9080-4163-8D5A-095E2F9CB36B}" dt="2021-06-21T13:11:02.012" v="139" actId="20577"/>
          <ac:spMkLst>
            <pc:docMk/>
            <pc:sldMk cId="296366208" sldId="336"/>
            <ac:spMk id="3" creationId="{00000000-0000-0000-0000-000000000000}"/>
          </ac:spMkLst>
        </pc:spChg>
        <pc:spChg chg="mod">
          <ac:chgData name="Emil Wall" userId="bf7fb65c-5bf5-4e1a-a4b3-e68b6a01cc25" providerId="ADAL" clId="{B8BA3AC0-9080-4163-8D5A-095E2F9CB36B}" dt="2021-06-21T13:09:58.384" v="133" actId="20577"/>
          <ac:spMkLst>
            <pc:docMk/>
            <pc:sldMk cId="296366208" sldId="336"/>
            <ac:spMk id="6" creationId="{6C995E0E-A96A-411E-BDA1-448B416CCC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dirty="0"/>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630BD8-ADA0-4945-9BEE-49C47C04B6D0}" type="datetimeFigureOut">
              <a:rPr lang="sv-SE" smtClean="0"/>
              <a:t>2021-11-11</a:t>
            </a:fld>
            <a:endParaRPr lang="sv-SE" dirty="0"/>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dirty="0"/>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6DCB17-CB68-B245-A0F7-075466125D1D}" type="slidenum">
              <a:rPr lang="sv-SE" smtClean="0"/>
              <a:t>‹#›</a:t>
            </a:fld>
            <a:endParaRPr lang="sv-SE" dirty="0"/>
          </a:p>
        </p:txBody>
      </p:sp>
    </p:spTree>
    <p:extLst>
      <p:ext uri="{BB962C8B-B14F-4D97-AF65-F5344CB8AC3E}">
        <p14:creationId xmlns:p14="http://schemas.microsoft.com/office/powerpoint/2010/main" val="2180101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dirty="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16BF1-FA96-4590-AAE3-8E6B52CE2B79}" type="datetimeFigureOut">
              <a:rPr lang="en-SE" smtClean="0"/>
              <a:t>11/11/2021</a:t>
            </a:fld>
            <a:endParaRPr lang="en-SE" dirty="0"/>
          </a:p>
        </p:txBody>
      </p:sp>
      <p:sp>
        <p:nvSpPr>
          <p:cNvPr id="4" name="Platshållare för bildobjekt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dirty="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dirty="0"/>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FA643-9266-4AF5-B7C3-A77CF0D4B20D}" type="slidenum">
              <a:rPr lang="en-SE" smtClean="0"/>
              <a:t>‹#›</a:t>
            </a:fld>
            <a:endParaRPr lang="en-SE" dirty="0"/>
          </a:p>
        </p:txBody>
      </p:sp>
    </p:spTree>
    <p:extLst>
      <p:ext uri="{BB962C8B-B14F-4D97-AF65-F5344CB8AC3E}">
        <p14:creationId xmlns:p14="http://schemas.microsoft.com/office/powerpoint/2010/main" val="239300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BBFFA643-9266-4AF5-B7C3-A77CF0D4B20D}" type="slidenum">
              <a:rPr lang="en-SE" smtClean="0"/>
              <a:t>1</a:t>
            </a:fld>
            <a:endParaRPr lang="en-SE" dirty="0"/>
          </a:p>
        </p:txBody>
      </p:sp>
    </p:spTree>
    <p:extLst>
      <p:ext uri="{BB962C8B-B14F-4D97-AF65-F5344CB8AC3E}">
        <p14:creationId xmlns:p14="http://schemas.microsoft.com/office/powerpoint/2010/main" val="1870688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10</a:t>
            </a:fld>
            <a:endParaRPr lang="en-SE" dirty="0"/>
          </a:p>
        </p:txBody>
      </p:sp>
    </p:spTree>
    <p:extLst>
      <p:ext uri="{BB962C8B-B14F-4D97-AF65-F5344CB8AC3E}">
        <p14:creationId xmlns:p14="http://schemas.microsoft.com/office/powerpoint/2010/main" val="1411000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11</a:t>
            </a:fld>
            <a:endParaRPr lang="en-SE" dirty="0"/>
          </a:p>
        </p:txBody>
      </p:sp>
    </p:spTree>
    <p:extLst>
      <p:ext uri="{BB962C8B-B14F-4D97-AF65-F5344CB8AC3E}">
        <p14:creationId xmlns:p14="http://schemas.microsoft.com/office/powerpoint/2010/main" val="407536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12</a:t>
            </a:fld>
            <a:endParaRPr lang="en-SE" dirty="0"/>
          </a:p>
        </p:txBody>
      </p:sp>
    </p:spTree>
    <p:extLst>
      <p:ext uri="{BB962C8B-B14F-4D97-AF65-F5344CB8AC3E}">
        <p14:creationId xmlns:p14="http://schemas.microsoft.com/office/powerpoint/2010/main" val="2350035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13</a:t>
            </a:fld>
            <a:endParaRPr lang="en-SE" dirty="0"/>
          </a:p>
        </p:txBody>
      </p:sp>
    </p:spTree>
    <p:extLst>
      <p:ext uri="{BB962C8B-B14F-4D97-AF65-F5344CB8AC3E}">
        <p14:creationId xmlns:p14="http://schemas.microsoft.com/office/powerpoint/2010/main" val="741896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14</a:t>
            </a:fld>
            <a:endParaRPr lang="en-SE" dirty="0"/>
          </a:p>
        </p:txBody>
      </p:sp>
    </p:spTree>
    <p:extLst>
      <p:ext uri="{BB962C8B-B14F-4D97-AF65-F5344CB8AC3E}">
        <p14:creationId xmlns:p14="http://schemas.microsoft.com/office/powerpoint/2010/main" val="1460568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15</a:t>
            </a:fld>
            <a:endParaRPr lang="en-SE" dirty="0"/>
          </a:p>
        </p:txBody>
      </p:sp>
    </p:spTree>
    <p:extLst>
      <p:ext uri="{BB962C8B-B14F-4D97-AF65-F5344CB8AC3E}">
        <p14:creationId xmlns:p14="http://schemas.microsoft.com/office/powerpoint/2010/main" val="1067384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You</a:t>
            </a:r>
            <a:r>
              <a:rPr lang="sv-SE" dirty="0"/>
              <a:t> </a:t>
            </a:r>
            <a:r>
              <a:rPr lang="sv-SE" dirty="0" err="1"/>
              <a:t>can</a:t>
            </a:r>
            <a:r>
              <a:rPr lang="sv-SE" dirty="0"/>
              <a:t> </a:t>
            </a:r>
            <a:r>
              <a:rPr lang="sv-SE" dirty="0" err="1"/>
              <a:t>then</a:t>
            </a:r>
            <a:r>
              <a:rPr lang="sv-SE" dirty="0"/>
              <a:t> </a:t>
            </a:r>
            <a:r>
              <a:rPr lang="sv-SE" dirty="0" err="1"/>
              <a:t>add</a:t>
            </a:r>
            <a:r>
              <a:rPr lang="sv-SE" dirty="0"/>
              <a:t> extra argument to the </a:t>
            </a:r>
            <a:r>
              <a:rPr lang="sv-SE" dirty="0" err="1"/>
              <a:t>executable</a:t>
            </a:r>
            <a:r>
              <a:rPr lang="sv-SE" dirty="0"/>
              <a:t> program and </a:t>
            </a:r>
            <a:r>
              <a:rPr lang="sv-SE" dirty="0" err="1"/>
              <a:t>they</a:t>
            </a:r>
            <a:r>
              <a:rPr lang="sv-SE" dirty="0"/>
              <a:t> </a:t>
            </a:r>
            <a:r>
              <a:rPr lang="sv-SE" dirty="0" err="1"/>
              <a:t>will</a:t>
            </a:r>
            <a:r>
              <a:rPr lang="sv-SE" dirty="0"/>
              <a:t> </a:t>
            </a:r>
            <a:r>
              <a:rPr lang="sv-SE" dirty="0" err="1"/>
              <a:t>appear</a:t>
            </a:r>
            <a:r>
              <a:rPr lang="sv-SE" dirty="0"/>
              <a:t> as </a:t>
            </a:r>
            <a:r>
              <a:rPr lang="sv-SE" dirty="0" err="1"/>
              <a:t>outpus</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16</a:t>
            </a:fld>
            <a:endParaRPr lang="en-SE" dirty="0"/>
          </a:p>
        </p:txBody>
      </p:sp>
    </p:spTree>
    <p:extLst>
      <p:ext uri="{BB962C8B-B14F-4D97-AF65-F5344CB8AC3E}">
        <p14:creationId xmlns:p14="http://schemas.microsoft.com/office/powerpoint/2010/main" val="614669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stoi</a:t>
            </a:r>
            <a:r>
              <a:rPr lang="sv-SE" dirty="0"/>
              <a:t> </a:t>
            </a:r>
            <a:r>
              <a:rPr lang="sv-SE" dirty="0" err="1"/>
              <a:t>will</a:t>
            </a:r>
            <a:r>
              <a:rPr lang="sv-SE" dirty="0"/>
              <a:t> </a:t>
            </a:r>
            <a:r>
              <a:rPr lang="sv-SE" dirty="0" err="1"/>
              <a:t>convert</a:t>
            </a:r>
            <a:r>
              <a:rPr lang="sv-SE" dirty="0"/>
              <a:t> string to </a:t>
            </a:r>
            <a:r>
              <a:rPr lang="sv-SE" dirty="0" err="1"/>
              <a:t>integer</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17</a:t>
            </a:fld>
            <a:endParaRPr lang="en-SE" dirty="0"/>
          </a:p>
        </p:txBody>
      </p:sp>
    </p:spTree>
    <p:extLst>
      <p:ext uri="{BB962C8B-B14F-4D97-AF65-F5344CB8AC3E}">
        <p14:creationId xmlns:p14="http://schemas.microsoft.com/office/powerpoint/2010/main" val="2285949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We</a:t>
            </a:r>
            <a:r>
              <a:rPr lang="sv-SE" dirty="0"/>
              <a:t> </a:t>
            </a:r>
            <a:r>
              <a:rPr lang="sv-SE" dirty="0" err="1"/>
              <a:t>will</a:t>
            </a:r>
            <a:r>
              <a:rPr lang="sv-SE" dirty="0"/>
              <a:t> </a:t>
            </a:r>
            <a:r>
              <a:rPr lang="sv-SE" dirty="0" err="1"/>
              <a:t>explain</a:t>
            </a:r>
            <a:r>
              <a:rPr lang="sv-SE" dirty="0"/>
              <a:t> </a:t>
            </a:r>
            <a:r>
              <a:rPr lang="sv-SE" dirty="0" err="1"/>
              <a:t>more</a:t>
            </a:r>
            <a:r>
              <a:rPr lang="sv-SE" dirty="0"/>
              <a:t> </a:t>
            </a:r>
            <a:r>
              <a:rPr lang="sv-SE" dirty="0" err="1"/>
              <a:t>about</a:t>
            </a:r>
            <a:r>
              <a:rPr lang="sv-SE" dirty="0"/>
              <a:t> </a:t>
            </a:r>
            <a:r>
              <a:rPr lang="sv-SE" dirty="0" err="1"/>
              <a:t>header</a:t>
            </a:r>
            <a:r>
              <a:rPr lang="sv-SE" dirty="0"/>
              <a:t> </a:t>
            </a:r>
            <a:r>
              <a:rPr lang="sv-SE" dirty="0" err="1"/>
              <a:t>files</a:t>
            </a:r>
            <a:r>
              <a:rPr lang="sv-SE" dirty="0"/>
              <a:t> in the </a:t>
            </a:r>
            <a:r>
              <a:rPr lang="sv-SE" dirty="0" err="1"/>
              <a:t>comming</a:t>
            </a:r>
            <a:r>
              <a:rPr lang="sv-SE" dirty="0"/>
              <a:t> sessions</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18</a:t>
            </a:fld>
            <a:endParaRPr lang="en-SE" dirty="0"/>
          </a:p>
        </p:txBody>
      </p:sp>
    </p:spTree>
    <p:extLst>
      <p:ext uri="{BB962C8B-B14F-4D97-AF65-F5344CB8AC3E}">
        <p14:creationId xmlns:p14="http://schemas.microsoft.com/office/powerpoint/2010/main" val="3487737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19</a:t>
            </a:fld>
            <a:endParaRPr lang="en-SE" dirty="0"/>
          </a:p>
        </p:txBody>
      </p:sp>
    </p:spTree>
    <p:extLst>
      <p:ext uri="{BB962C8B-B14F-4D97-AF65-F5344CB8AC3E}">
        <p14:creationId xmlns:p14="http://schemas.microsoft.com/office/powerpoint/2010/main" val="4023629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a:t>
            </a:fld>
            <a:endParaRPr lang="en-SE"/>
          </a:p>
        </p:txBody>
      </p:sp>
    </p:spTree>
    <p:extLst>
      <p:ext uri="{BB962C8B-B14F-4D97-AF65-F5344CB8AC3E}">
        <p14:creationId xmlns:p14="http://schemas.microsoft.com/office/powerpoint/2010/main" val="576745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20</a:t>
            </a:fld>
            <a:endParaRPr lang="en-SE" dirty="0"/>
          </a:p>
        </p:txBody>
      </p:sp>
    </p:spTree>
    <p:extLst>
      <p:ext uri="{BB962C8B-B14F-4D97-AF65-F5344CB8AC3E}">
        <p14:creationId xmlns:p14="http://schemas.microsoft.com/office/powerpoint/2010/main" val="2214928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21</a:t>
            </a:fld>
            <a:endParaRPr lang="en-SE" dirty="0"/>
          </a:p>
        </p:txBody>
      </p:sp>
    </p:spTree>
    <p:extLst>
      <p:ext uri="{BB962C8B-B14F-4D97-AF65-F5344CB8AC3E}">
        <p14:creationId xmlns:p14="http://schemas.microsoft.com/office/powerpoint/2010/main" val="1431193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22</a:t>
            </a:fld>
            <a:endParaRPr lang="en-SE" dirty="0"/>
          </a:p>
        </p:txBody>
      </p:sp>
    </p:spTree>
    <p:extLst>
      <p:ext uri="{BB962C8B-B14F-4D97-AF65-F5344CB8AC3E}">
        <p14:creationId xmlns:p14="http://schemas.microsoft.com/office/powerpoint/2010/main" val="16904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23</a:t>
            </a:fld>
            <a:endParaRPr lang="en-SE" dirty="0"/>
          </a:p>
        </p:txBody>
      </p:sp>
    </p:spTree>
    <p:extLst>
      <p:ext uri="{BB962C8B-B14F-4D97-AF65-F5344CB8AC3E}">
        <p14:creationId xmlns:p14="http://schemas.microsoft.com/office/powerpoint/2010/main" val="369401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24</a:t>
            </a:fld>
            <a:endParaRPr lang="en-SE" dirty="0"/>
          </a:p>
        </p:txBody>
      </p:sp>
    </p:spTree>
    <p:extLst>
      <p:ext uri="{BB962C8B-B14F-4D97-AF65-F5344CB8AC3E}">
        <p14:creationId xmlns:p14="http://schemas.microsoft.com/office/powerpoint/2010/main" val="307210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25</a:t>
            </a:fld>
            <a:endParaRPr lang="en-SE" dirty="0"/>
          </a:p>
        </p:txBody>
      </p:sp>
    </p:spTree>
    <p:extLst>
      <p:ext uri="{BB962C8B-B14F-4D97-AF65-F5344CB8AC3E}">
        <p14:creationId xmlns:p14="http://schemas.microsoft.com/office/powerpoint/2010/main" val="238587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26</a:t>
            </a:fld>
            <a:endParaRPr lang="en-SE" dirty="0"/>
          </a:p>
        </p:txBody>
      </p:sp>
    </p:spTree>
    <p:extLst>
      <p:ext uri="{BB962C8B-B14F-4D97-AF65-F5344CB8AC3E}">
        <p14:creationId xmlns:p14="http://schemas.microsoft.com/office/powerpoint/2010/main" val="970951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27</a:t>
            </a:fld>
            <a:endParaRPr lang="en-SE" dirty="0"/>
          </a:p>
        </p:txBody>
      </p:sp>
    </p:spTree>
    <p:extLst>
      <p:ext uri="{BB962C8B-B14F-4D97-AF65-F5344CB8AC3E}">
        <p14:creationId xmlns:p14="http://schemas.microsoft.com/office/powerpoint/2010/main" val="875785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28</a:t>
            </a:fld>
            <a:endParaRPr lang="en-SE" dirty="0"/>
          </a:p>
        </p:txBody>
      </p:sp>
    </p:spTree>
    <p:extLst>
      <p:ext uri="{BB962C8B-B14F-4D97-AF65-F5344CB8AC3E}">
        <p14:creationId xmlns:p14="http://schemas.microsoft.com/office/powerpoint/2010/main" val="1157040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29</a:t>
            </a:fld>
            <a:endParaRPr lang="en-SE" dirty="0"/>
          </a:p>
        </p:txBody>
      </p:sp>
    </p:spTree>
    <p:extLst>
      <p:ext uri="{BB962C8B-B14F-4D97-AF65-F5344CB8AC3E}">
        <p14:creationId xmlns:p14="http://schemas.microsoft.com/office/powerpoint/2010/main" val="661649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a:t>
            </a:fld>
            <a:endParaRPr lang="en-SE" dirty="0"/>
          </a:p>
        </p:txBody>
      </p:sp>
    </p:spTree>
    <p:extLst>
      <p:ext uri="{BB962C8B-B14F-4D97-AF65-F5344CB8AC3E}">
        <p14:creationId xmlns:p14="http://schemas.microsoft.com/office/powerpoint/2010/main" val="3921917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30</a:t>
            </a:fld>
            <a:endParaRPr lang="en-SE" dirty="0"/>
          </a:p>
        </p:txBody>
      </p:sp>
    </p:spTree>
    <p:extLst>
      <p:ext uri="{BB962C8B-B14F-4D97-AF65-F5344CB8AC3E}">
        <p14:creationId xmlns:p14="http://schemas.microsoft.com/office/powerpoint/2010/main" val="2590354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31</a:t>
            </a:fld>
            <a:endParaRPr lang="en-SE" dirty="0"/>
          </a:p>
        </p:txBody>
      </p:sp>
    </p:spTree>
    <p:extLst>
      <p:ext uri="{BB962C8B-B14F-4D97-AF65-F5344CB8AC3E}">
        <p14:creationId xmlns:p14="http://schemas.microsoft.com/office/powerpoint/2010/main" val="2481177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We</a:t>
            </a:r>
            <a:r>
              <a:rPr lang="sv-SE" dirty="0"/>
              <a:t> </a:t>
            </a:r>
            <a:r>
              <a:rPr lang="sv-SE" dirty="0" err="1"/>
              <a:t>will</a:t>
            </a:r>
            <a:r>
              <a:rPr lang="sv-SE" dirty="0"/>
              <a:t> </a:t>
            </a:r>
            <a:r>
              <a:rPr lang="sv-SE" dirty="0" err="1"/>
              <a:t>discuss</a:t>
            </a:r>
            <a:r>
              <a:rPr lang="sv-SE" dirty="0"/>
              <a:t> </a:t>
            </a:r>
            <a:r>
              <a:rPr lang="sv-SE" dirty="0" err="1"/>
              <a:t>more</a:t>
            </a:r>
            <a:r>
              <a:rPr lang="sv-SE" dirty="0"/>
              <a:t> </a:t>
            </a:r>
            <a:r>
              <a:rPr lang="sv-SE" dirty="0" err="1"/>
              <a:t>about</a:t>
            </a:r>
            <a:r>
              <a:rPr lang="sv-SE" dirty="0"/>
              <a:t> </a:t>
            </a:r>
            <a:r>
              <a:rPr lang="sv-SE" dirty="0" err="1"/>
              <a:t>iterrators</a:t>
            </a:r>
            <a:r>
              <a:rPr lang="sv-SE" dirty="0"/>
              <a:t> later</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32</a:t>
            </a:fld>
            <a:endParaRPr lang="en-SE" dirty="0"/>
          </a:p>
        </p:txBody>
      </p:sp>
    </p:spTree>
    <p:extLst>
      <p:ext uri="{BB962C8B-B14F-4D97-AF65-F5344CB8AC3E}">
        <p14:creationId xmlns:p14="http://schemas.microsoft.com/office/powerpoint/2010/main" val="980985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Tell </a:t>
            </a:r>
            <a:r>
              <a:rPr lang="sv-SE" dirty="0" err="1"/>
              <a:t>that</a:t>
            </a:r>
            <a:r>
              <a:rPr lang="sv-SE" dirty="0"/>
              <a:t> ”</a:t>
            </a:r>
            <a:r>
              <a:rPr lang="sv-SE" dirty="0" err="1"/>
              <a:t>std</a:t>
            </a:r>
            <a:r>
              <a:rPr lang="sv-SE" dirty="0"/>
              <a:t>::</a:t>
            </a:r>
            <a:r>
              <a:rPr lang="sv-SE" dirty="0" err="1"/>
              <a:t>cout</a:t>
            </a:r>
            <a:r>
              <a:rPr lang="sv-SE" dirty="0"/>
              <a:t> &lt;&lt; </a:t>
            </a:r>
            <a:r>
              <a:rPr lang="sv-SE" dirty="0" err="1"/>
              <a:t>mylist</a:t>
            </a:r>
            <a:r>
              <a:rPr lang="sv-SE" dirty="0"/>
              <a:t>;” </a:t>
            </a:r>
            <a:r>
              <a:rPr lang="sv-SE" dirty="0" err="1"/>
              <a:t>will</a:t>
            </a:r>
            <a:r>
              <a:rPr lang="sv-SE" dirty="0"/>
              <a:t> </a:t>
            </a:r>
            <a:r>
              <a:rPr lang="sv-SE" dirty="0" err="1"/>
              <a:t>fail</a:t>
            </a:r>
            <a:r>
              <a:rPr lang="sv-SE" dirty="0"/>
              <a:t>, </a:t>
            </a:r>
            <a:r>
              <a:rPr lang="sv-SE" dirty="0" err="1"/>
              <a:t>you</a:t>
            </a:r>
            <a:r>
              <a:rPr lang="sv-SE" dirty="0"/>
              <a:t> </a:t>
            </a:r>
            <a:r>
              <a:rPr lang="sv-SE" dirty="0" err="1"/>
              <a:t>need</a:t>
            </a:r>
            <a:r>
              <a:rPr lang="sv-SE" dirty="0"/>
              <a:t> to loop </a:t>
            </a:r>
            <a:r>
              <a:rPr lang="sv-SE" dirty="0" err="1"/>
              <a:t>through</a:t>
            </a:r>
            <a:r>
              <a:rPr lang="sv-SE" dirty="0"/>
              <a:t> all elements</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33</a:t>
            </a:fld>
            <a:endParaRPr lang="en-SE" dirty="0"/>
          </a:p>
        </p:txBody>
      </p:sp>
    </p:spTree>
    <p:extLst>
      <p:ext uri="{BB962C8B-B14F-4D97-AF65-F5344CB8AC3E}">
        <p14:creationId xmlns:p14="http://schemas.microsoft.com/office/powerpoint/2010/main" val="613918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34</a:t>
            </a:fld>
            <a:endParaRPr lang="en-SE" dirty="0"/>
          </a:p>
        </p:txBody>
      </p:sp>
    </p:spTree>
    <p:extLst>
      <p:ext uri="{BB962C8B-B14F-4D97-AF65-F5344CB8AC3E}">
        <p14:creationId xmlns:p14="http://schemas.microsoft.com/office/powerpoint/2010/main" val="3829897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35</a:t>
            </a:fld>
            <a:endParaRPr lang="en-SE" dirty="0"/>
          </a:p>
        </p:txBody>
      </p:sp>
    </p:spTree>
    <p:extLst>
      <p:ext uri="{BB962C8B-B14F-4D97-AF65-F5344CB8AC3E}">
        <p14:creationId xmlns:p14="http://schemas.microsoft.com/office/powerpoint/2010/main" val="1622767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36</a:t>
            </a:fld>
            <a:endParaRPr lang="en-SE" dirty="0"/>
          </a:p>
        </p:txBody>
      </p:sp>
    </p:spTree>
    <p:extLst>
      <p:ext uri="{BB962C8B-B14F-4D97-AF65-F5344CB8AC3E}">
        <p14:creationId xmlns:p14="http://schemas.microsoft.com/office/powerpoint/2010/main" val="2984106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37</a:t>
            </a:fld>
            <a:endParaRPr lang="en-SE" dirty="0"/>
          </a:p>
        </p:txBody>
      </p:sp>
    </p:spTree>
    <p:extLst>
      <p:ext uri="{BB962C8B-B14F-4D97-AF65-F5344CB8AC3E}">
        <p14:creationId xmlns:p14="http://schemas.microsoft.com/office/powerpoint/2010/main" val="4184466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38</a:t>
            </a:fld>
            <a:endParaRPr lang="en-SE" dirty="0"/>
          </a:p>
        </p:txBody>
      </p:sp>
    </p:spTree>
    <p:extLst>
      <p:ext uri="{BB962C8B-B14F-4D97-AF65-F5344CB8AC3E}">
        <p14:creationId xmlns:p14="http://schemas.microsoft.com/office/powerpoint/2010/main" val="769228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39</a:t>
            </a:fld>
            <a:endParaRPr lang="en-SE" dirty="0"/>
          </a:p>
        </p:txBody>
      </p:sp>
    </p:spTree>
    <p:extLst>
      <p:ext uri="{BB962C8B-B14F-4D97-AF65-F5344CB8AC3E}">
        <p14:creationId xmlns:p14="http://schemas.microsoft.com/office/powerpoint/2010/main" val="261870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We</a:t>
            </a:r>
            <a:r>
              <a:rPr lang="sv-SE" dirty="0"/>
              <a:t> </a:t>
            </a:r>
            <a:r>
              <a:rPr lang="sv-SE" dirty="0" err="1"/>
              <a:t>will</a:t>
            </a:r>
            <a:r>
              <a:rPr lang="sv-SE" dirty="0"/>
              <a:t> </a:t>
            </a:r>
            <a:r>
              <a:rPr lang="sv-SE" dirty="0" err="1"/>
              <a:t>explain</a:t>
            </a:r>
            <a:r>
              <a:rPr lang="sv-SE" dirty="0"/>
              <a:t> </a:t>
            </a:r>
            <a:r>
              <a:rPr lang="sv-SE" dirty="0" err="1"/>
              <a:t>more</a:t>
            </a:r>
            <a:r>
              <a:rPr lang="sv-SE" dirty="0"/>
              <a:t> </a:t>
            </a:r>
            <a:r>
              <a:rPr lang="sv-SE" dirty="0" err="1"/>
              <a:t>how</a:t>
            </a:r>
            <a:r>
              <a:rPr lang="sv-SE" dirty="0"/>
              <a:t> the syntax </a:t>
            </a:r>
            <a:r>
              <a:rPr lang="sv-SE" dirty="0" err="1"/>
              <a:t>of</a:t>
            </a:r>
            <a:r>
              <a:rPr lang="sv-SE" dirty="0"/>
              <a:t> the </a:t>
            </a:r>
            <a:r>
              <a:rPr lang="sv-SE" dirty="0" err="1"/>
              <a:t>functions</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a:t>
            </a:fld>
            <a:endParaRPr lang="en-SE" dirty="0"/>
          </a:p>
        </p:txBody>
      </p:sp>
    </p:spTree>
    <p:extLst>
      <p:ext uri="{BB962C8B-B14F-4D97-AF65-F5344CB8AC3E}">
        <p14:creationId xmlns:p14="http://schemas.microsoft.com/office/powerpoint/2010/main" val="3042432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40</a:t>
            </a:fld>
            <a:endParaRPr lang="en-SE" dirty="0"/>
          </a:p>
        </p:txBody>
      </p:sp>
    </p:spTree>
    <p:extLst>
      <p:ext uri="{BB962C8B-B14F-4D97-AF65-F5344CB8AC3E}">
        <p14:creationId xmlns:p14="http://schemas.microsoft.com/office/powerpoint/2010/main" val="17538644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Here</a:t>
            </a:r>
            <a:r>
              <a:rPr lang="sv-SE" dirty="0"/>
              <a:t> </a:t>
            </a:r>
            <a:r>
              <a:rPr lang="sv-SE" dirty="0" err="1"/>
              <a:t>we</a:t>
            </a:r>
            <a:r>
              <a:rPr lang="sv-SE" dirty="0"/>
              <a:t> </a:t>
            </a:r>
            <a:r>
              <a:rPr lang="sv-SE" dirty="0" err="1"/>
              <a:t>use</a:t>
            </a:r>
            <a:r>
              <a:rPr lang="sv-SE" dirty="0"/>
              <a:t> an </a:t>
            </a:r>
            <a:r>
              <a:rPr lang="sv-SE" dirty="0" err="1"/>
              <a:t>iterator</a:t>
            </a:r>
            <a:r>
              <a:rPr lang="sv-SE" dirty="0"/>
              <a:t> pointer.</a:t>
            </a:r>
          </a:p>
          <a:p>
            <a:r>
              <a:rPr lang="sv-SE" dirty="0"/>
              <a:t>Note </a:t>
            </a:r>
            <a:r>
              <a:rPr lang="sv-SE" dirty="0" err="1"/>
              <a:t>that</a:t>
            </a:r>
            <a:r>
              <a:rPr lang="sv-SE" dirty="0"/>
              <a:t> </a:t>
            </a:r>
            <a:r>
              <a:rPr lang="sv-SE" dirty="0" err="1"/>
              <a:t>if</a:t>
            </a:r>
            <a:r>
              <a:rPr lang="sv-SE" dirty="0"/>
              <a:t> </a:t>
            </a:r>
            <a:r>
              <a:rPr lang="sv-SE" dirty="0" err="1"/>
              <a:t>we</a:t>
            </a:r>
            <a:r>
              <a:rPr lang="sv-SE" dirty="0"/>
              <a:t> </a:t>
            </a:r>
            <a:r>
              <a:rPr lang="sv-SE" dirty="0" err="1"/>
              <a:t>dont</a:t>
            </a:r>
            <a:r>
              <a:rPr lang="sv-SE" dirty="0"/>
              <a:t> </a:t>
            </a:r>
            <a:r>
              <a:rPr lang="sv-SE" dirty="0" err="1"/>
              <a:t>increase</a:t>
            </a:r>
            <a:r>
              <a:rPr lang="sv-SE" dirty="0"/>
              <a:t> the </a:t>
            </a:r>
            <a:r>
              <a:rPr lang="sv-SE" dirty="0" err="1"/>
              <a:t>iterator</a:t>
            </a:r>
            <a:r>
              <a:rPr lang="sv-SE" dirty="0"/>
              <a:t> </a:t>
            </a:r>
            <a:r>
              <a:rPr lang="sv-SE" dirty="0" err="1"/>
              <a:t>we</a:t>
            </a:r>
            <a:r>
              <a:rPr lang="sv-SE" dirty="0"/>
              <a:t> </a:t>
            </a:r>
            <a:r>
              <a:rPr lang="sv-SE" dirty="0" err="1"/>
              <a:t>will</a:t>
            </a:r>
            <a:r>
              <a:rPr lang="sv-SE" dirty="0"/>
              <a:t> not step to </a:t>
            </a:r>
            <a:r>
              <a:rPr lang="sv-SE" dirty="0" err="1"/>
              <a:t>next</a:t>
            </a:r>
            <a:r>
              <a:rPr lang="sv-SE" dirty="0"/>
              <a:t> element</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41</a:t>
            </a:fld>
            <a:endParaRPr lang="en-SE" dirty="0"/>
          </a:p>
        </p:txBody>
      </p:sp>
    </p:spTree>
    <p:extLst>
      <p:ext uri="{BB962C8B-B14F-4D97-AF65-F5344CB8AC3E}">
        <p14:creationId xmlns:p14="http://schemas.microsoft.com/office/powerpoint/2010/main" val="629529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42</a:t>
            </a:fld>
            <a:endParaRPr lang="en-SE" dirty="0"/>
          </a:p>
        </p:txBody>
      </p:sp>
    </p:spTree>
    <p:extLst>
      <p:ext uri="{BB962C8B-B14F-4D97-AF65-F5344CB8AC3E}">
        <p14:creationId xmlns:p14="http://schemas.microsoft.com/office/powerpoint/2010/main" val="1444843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43</a:t>
            </a:fld>
            <a:endParaRPr lang="en-SE" dirty="0"/>
          </a:p>
        </p:txBody>
      </p:sp>
    </p:spTree>
    <p:extLst>
      <p:ext uri="{BB962C8B-B14F-4D97-AF65-F5344CB8AC3E}">
        <p14:creationId xmlns:p14="http://schemas.microsoft.com/office/powerpoint/2010/main" val="12391438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44</a:t>
            </a:fld>
            <a:endParaRPr lang="en-SE" dirty="0"/>
          </a:p>
        </p:txBody>
      </p:sp>
    </p:spTree>
    <p:extLst>
      <p:ext uri="{BB962C8B-B14F-4D97-AF65-F5344CB8AC3E}">
        <p14:creationId xmlns:p14="http://schemas.microsoft.com/office/powerpoint/2010/main" val="2811535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45</a:t>
            </a:fld>
            <a:endParaRPr lang="en-SE" dirty="0"/>
          </a:p>
        </p:txBody>
      </p:sp>
    </p:spTree>
    <p:extLst>
      <p:ext uri="{BB962C8B-B14F-4D97-AF65-F5344CB8AC3E}">
        <p14:creationId xmlns:p14="http://schemas.microsoft.com/office/powerpoint/2010/main" val="230238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5</a:t>
            </a:fld>
            <a:endParaRPr lang="en-SE" dirty="0"/>
          </a:p>
        </p:txBody>
      </p:sp>
    </p:spTree>
    <p:extLst>
      <p:ext uri="{BB962C8B-B14F-4D97-AF65-F5344CB8AC3E}">
        <p14:creationId xmlns:p14="http://schemas.microsoft.com/office/powerpoint/2010/main" val="897673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6</a:t>
            </a:fld>
            <a:endParaRPr lang="en-SE" dirty="0"/>
          </a:p>
        </p:txBody>
      </p:sp>
    </p:spTree>
    <p:extLst>
      <p:ext uri="{BB962C8B-B14F-4D97-AF65-F5344CB8AC3E}">
        <p14:creationId xmlns:p14="http://schemas.microsoft.com/office/powerpoint/2010/main" val="2393664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7</a:t>
            </a:fld>
            <a:endParaRPr lang="en-SE" dirty="0"/>
          </a:p>
        </p:txBody>
      </p:sp>
    </p:spTree>
    <p:extLst>
      <p:ext uri="{BB962C8B-B14F-4D97-AF65-F5344CB8AC3E}">
        <p14:creationId xmlns:p14="http://schemas.microsoft.com/office/powerpoint/2010/main" val="2583668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Note </a:t>
            </a:r>
            <a:r>
              <a:rPr lang="sv-SE" dirty="0" err="1"/>
              <a:t>here</a:t>
            </a:r>
            <a:r>
              <a:rPr lang="sv-SE" dirty="0"/>
              <a:t> </a:t>
            </a:r>
            <a:r>
              <a:rPr lang="sv-SE" dirty="0" err="1"/>
              <a:t>that</a:t>
            </a:r>
            <a:r>
              <a:rPr lang="sv-SE" dirty="0"/>
              <a:t> the </a:t>
            </a:r>
            <a:r>
              <a:rPr lang="sv-SE" dirty="0" err="1"/>
              <a:t>magic</a:t>
            </a:r>
            <a:r>
              <a:rPr lang="sv-SE" dirty="0"/>
              <a:t> ”</a:t>
            </a:r>
            <a:r>
              <a:rPr lang="sv-SE" dirty="0" err="1"/>
              <a:t>int</a:t>
            </a:r>
            <a:r>
              <a:rPr lang="sv-SE" dirty="0"/>
              <a:t> x;” in the </a:t>
            </a:r>
            <a:r>
              <a:rPr lang="sv-SE" dirty="0" err="1"/>
              <a:t>function</a:t>
            </a:r>
            <a:r>
              <a:rPr lang="sv-SE" dirty="0"/>
              <a:t> </a:t>
            </a:r>
            <a:r>
              <a:rPr lang="sv-SE" dirty="0" err="1"/>
              <a:t>will</a:t>
            </a:r>
            <a:r>
              <a:rPr lang="sv-SE" dirty="0"/>
              <a:t> </a:t>
            </a:r>
            <a:r>
              <a:rPr lang="sv-SE" dirty="0" err="1"/>
              <a:t>tell</a:t>
            </a:r>
            <a:r>
              <a:rPr lang="sv-SE" dirty="0"/>
              <a:t> the </a:t>
            </a:r>
            <a:r>
              <a:rPr lang="sv-SE" dirty="0" err="1"/>
              <a:t>compiler</a:t>
            </a:r>
            <a:r>
              <a:rPr lang="sv-SE" dirty="0"/>
              <a:t> </a:t>
            </a:r>
            <a:r>
              <a:rPr lang="sv-SE" dirty="0" err="1"/>
              <a:t>that</a:t>
            </a:r>
            <a:r>
              <a:rPr lang="sv-SE" dirty="0"/>
              <a:t> in </a:t>
            </a:r>
            <a:r>
              <a:rPr lang="sv-SE" dirty="0" err="1"/>
              <a:t>this</a:t>
            </a:r>
            <a:r>
              <a:rPr lang="sv-SE" dirty="0"/>
              <a:t> </a:t>
            </a:r>
            <a:r>
              <a:rPr lang="sv-SE" dirty="0" err="1"/>
              <a:t>function</a:t>
            </a:r>
            <a:r>
              <a:rPr lang="sv-SE" dirty="0"/>
              <a:t> x is </a:t>
            </a:r>
            <a:r>
              <a:rPr lang="sv-SE" dirty="0" err="1"/>
              <a:t>now</a:t>
            </a:r>
            <a:r>
              <a:rPr lang="sv-SE" dirty="0"/>
              <a:t> a </a:t>
            </a:r>
            <a:r>
              <a:rPr lang="sv-SE" dirty="0" err="1"/>
              <a:t>local</a:t>
            </a:r>
            <a:r>
              <a:rPr lang="sv-SE" dirty="0"/>
              <a:t> </a:t>
            </a:r>
            <a:r>
              <a:rPr lang="sv-SE" dirty="0" err="1"/>
              <a:t>variable</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8</a:t>
            </a:fld>
            <a:endParaRPr lang="en-SE" dirty="0"/>
          </a:p>
        </p:txBody>
      </p:sp>
    </p:spTree>
    <p:extLst>
      <p:ext uri="{BB962C8B-B14F-4D97-AF65-F5344CB8AC3E}">
        <p14:creationId xmlns:p14="http://schemas.microsoft.com/office/powerpoint/2010/main" val="1163671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9</a:t>
            </a:fld>
            <a:endParaRPr lang="en-SE" dirty="0"/>
          </a:p>
        </p:txBody>
      </p:sp>
    </p:spTree>
    <p:extLst>
      <p:ext uri="{BB962C8B-B14F-4D97-AF65-F5344CB8AC3E}">
        <p14:creationId xmlns:p14="http://schemas.microsoft.com/office/powerpoint/2010/main" val="320219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dirty="0"/>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a:t>Klicka här för att ändra format på underrubrik i bakgrunden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253432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429279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211067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pic>
        <p:nvPicPr>
          <p:cNvPr id="6" name="Bildobjekt 5" descr="Veldi-0025-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80" y="0"/>
            <a:ext cx="10415142" cy="6946900"/>
          </a:xfrm>
          <a:prstGeom prst="rect">
            <a:avLst/>
          </a:prstGeom>
        </p:spPr>
      </p:pic>
      <p:sp>
        <p:nvSpPr>
          <p:cNvPr id="7" name="Rektangel 6"/>
          <p:cNvSpPr/>
          <p:nvPr userDrawn="1"/>
        </p:nvSpPr>
        <p:spPr>
          <a:xfrm>
            <a:off x="-13480" y="0"/>
            <a:ext cx="10415142" cy="6858000"/>
          </a:xfrm>
          <a:prstGeom prst="rect">
            <a:avLst/>
          </a:prstGeom>
          <a:solidFill>
            <a:schemeClr val="tx1">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p>
        </p:txBody>
      </p:sp>
      <p:pic>
        <p:nvPicPr>
          <p:cNvPr id="8" name="Bildobjekt 7" descr="veldi_logo_neg.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254249" y="2956956"/>
            <a:ext cx="5478575" cy="1132443"/>
          </a:xfrm>
          <a:prstGeom prst="rect">
            <a:avLst/>
          </a:prstGeom>
        </p:spPr>
      </p:pic>
    </p:spTree>
    <p:extLst>
      <p:ext uri="{BB962C8B-B14F-4D97-AF65-F5344CB8AC3E}">
        <p14:creationId xmlns:p14="http://schemas.microsoft.com/office/powerpoint/2010/main" val="3835034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9" name="Bildobjekt 8" descr="veldi_logo_neg.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21600" y="6307592"/>
            <a:ext cx="1065324" cy="220206"/>
          </a:xfrm>
          <a:prstGeom prst="rect">
            <a:avLst/>
          </a:prstGeom>
        </p:spPr>
      </p:pic>
      <p:pic>
        <p:nvPicPr>
          <p:cNvPr id="3" name="Bildobjekt 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548925" y="-1638300"/>
            <a:ext cx="1953820" cy="2286000"/>
          </a:xfrm>
          <a:prstGeom prst="rect">
            <a:avLst/>
          </a:prstGeom>
        </p:spPr>
      </p:pic>
      <p:pic>
        <p:nvPicPr>
          <p:cNvPr id="8" name="Bildobjekt 7" descr="Veldi_dotts.ai"/>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948118" y="6307593"/>
            <a:ext cx="5834070" cy="1845808"/>
          </a:xfrm>
          <a:prstGeom prst="rect">
            <a:avLst/>
          </a:prstGeom>
        </p:spPr>
      </p:pic>
      <p:pic>
        <p:nvPicPr>
          <p:cNvPr id="2" name="Bildobjekt 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10800000">
            <a:off x="-1092199" y="5817823"/>
            <a:ext cx="1778000" cy="2080353"/>
          </a:xfrm>
          <a:prstGeom prst="rect">
            <a:avLst/>
          </a:prstGeom>
        </p:spPr>
      </p:pic>
      <p:sp>
        <p:nvSpPr>
          <p:cNvPr id="12" name="textruta 11"/>
          <p:cNvSpPr txBox="1"/>
          <p:nvPr userDrawn="1"/>
        </p:nvSpPr>
        <p:spPr>
          <a:xfrm>
            <a:off x="12230100" y="3149600"/>
            <a:ext cx="184666"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160566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4" name="Bildobjekt 3" descr="Veldi_bakgrundsbild_PPT.jpg"/>
          <p:cNvPicPr>
            <a:picLocks noChangeAspect="1"/>
          </p:cNvPicPr>
          <p:nvPr userDrawn="1"/>
        </p:nvPicPr>
        <p:blipFill>
          <a:blip r:embed="rId3" cstate="screen">
            <a:alphaModFix amt="46000"/>
            <a:extLst>
              <a:ext uri="{28A0092B-C50C-407E-A947-70E740481C1C}">
                <a14:useLocalDpi xmlns:a14="http://schemas.microsoft.com/office/drawing/2010/main"/>
              </a:ext>
            </a:extLst>
          </a:blip>
          <a:stretch>
            <a:fillRect/>
          </a:stretch>
        </p:blipFill>
        <p:spPr>
          <a:xfrm>
            <a:off x="-596901" y="0"/>
            <a:ext cx="10337801" cy="6899864"/>
          </a:xfrm>
          <a:prstGeom prst="rect">
            <a:avLst/>
          </a:prstGeom>
        </p:spPr>
      </p:pic>
      <p:pic>
        <p:nvPicPr>
          <p:cNvPr id="9" name="Bildobjekt 8"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21600" y="6307592"/>
            <a:ext cx="1065324" cy="220206"/>
          </a:xfrm>
          <a:prstGeom prst="rect">
            <a:avLst/>
          </a:prstGeom>
        </p:spPr>
      </p:pic>
      <p:pic>
        <p:nvPicPr>
          <p:cNvPr id="3" name="Bildobjekt 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548925" y="-1638300"/>
            <a:ext cx="1953820" cy="2286000"/>
          </a:xfrm>
          <a:prstGeom prst="rect">
            <a:avLst/>
          </a:prstGeom>
        </p:spPr>
      </p:pic>
      <p:pic>
        <p:nvPicPr>
          <p:cNvPr id="7" name="Bildobjekt 6" descr="Veldi_dotts.ai"/>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3948118" y="6307593"/>
            <a:ext cx="5834070" cy="1845808"/>
          </a:xfrm>
          <a:prstGeom prst="rect">
            <a:avLst/>
          </a:prstGeom>
        </p:spPr>
      </p:pic>
      <p:pic>
        <p:nvPicPr>
          <p:cNvPr id="2" name="Bildobjekt 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10800000">
            <a:off x="-1092199" y="5817823"/>
            <a:ext cx="1778000" cy="2080353"/>
          </a:xfrm>
          <a:prstGeom prst="rect">
            <a:avLst/>
          </a:prstGeom>
        </p:spPr>
      </p:pic>
    </p:spTree>
    <p:extLst>
      <p:ext uri="{BB962C8B-B14F-4D97-AF65-F5344CB8AC3E}">
        <p14:creationId xmlns:p14="http://schemas.microsoft.com/office/powerpoint/2010/main" val="918200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npassad layout">
    <p:spTree>
      <p:nvGrpSpPr>
        <p:cNvPr id="1" name=""/>
        <p:cNvGrpSpPr/>
        <p:nvPr/>
      </p:nvGrpSpPr>
      <p:grpSpPr>
        <a:xfrm>
          <a:off x="0" y="0"/>
          <a:ext cx="0" cy="0"/>
          <a:chOff x="0" y="0"/>
          <a:chExt cx="0" cy="0"/>
        </a:xfrm>
      </p:grpSpPr>
      <p:pic>
        <p:nvPicPr>
          <p:cNvPr id="4" name="Bildobjekt 3" descr="Veldi-0071-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900" y="-22314"/>
            <a:ext cx="9376500" cy="7022998"/>
          </a:xfrm>
          <a:prstGeom prst="rect">
            <a:avLst/>
          </a:prstGeom>
        </p:spPr>
      </p:pic>
      <p:pic>
        <p:nvPicPr>
          <p:cNvPr id="3" name="Bildobjekt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48925" y="-1638300"/>
            <a:ext cx="1953820" cy="2286000"/>
          </a:xfrm>
          <a:prstGeom prst="rect">
            <a:avLst/>
          </a:prstGeom>
        </p:spPr>
      </p:pic>
      <p:pic>
        <p:nvPicPr>
          <p:cNvPr id="7" name="Bildobjekt 6"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21600" y="6307592"/>
            <a:ext cx="1065324" cy="220206"/>
          </a:xfrm>
          <a:prstGeom prst="rect">
            <a:avLst/>
          </a:prstGeom>
        </p:spPr>
      </p:pic>
      <p:pic>
        <p:nvPicPr>
          <p:cNvPr id="2" name="Bildobjekt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16200000">
            <a:off x="735568" y="-1188515"/>
            <a:ext cx="1879597" cy="2199227"/>
          </a:xfrm>
          <a:prstGeom prst="rect">
            <a:avLst/>
          </a:prstGeom>
        </p:spPr>
      </p:pic>
      <p:sp>
        <p:nvSpPr>
          <p:cNvPr id="10" name="Underrubrik 2"/>
          <p:cNvSpPr txBox="1">
            <a:spLocks/>
          </p:cNvSpPr>
          <p:nvPr userDrawn="1"/>
        </p:nvSpPr>
        <p:spPr>
          <a:xfrm>
            <a:off x="767686" y="330026"/>
            <a:ext cx="1671136" cy="36895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0" algn="l">
              <a:lnSpc>
                <a:spcPts val="2000"/>
              </a:lnSpc>
            </a:pPr>
            <a:r>
              <a:rPr lang="sv-SE" sz="1400" dirty="0">
                <a:solidFill>
                  <a:schemeClr val="tx1">
                    <a:lumMod val="75000"/>
                    <a:lumOff val="25000"/>
                  </a:schemeClr>
                </a:solidFill>
              </a:rPr>
              <a:t>veldikompetens.se</a:t>
            </a:r>
          </a:p>
        </p:txBody>
      </p:sp>
      <p:sp>
        <p:nvSpPr>
          <p:cNvPr id="15" name="textruta 14"/>
          <p:cNvSpPr txBox="1"/>
          <p:nvPr userDrawn="1"/>
        </p:nvSpPr>
        <p:spPr>
          <a:xfrm>
            <a:off x="3784600" y="-1028700"/>
            <a:ext cx="184666" cy="369332"/>
          </a:xfrm>
          <a:prstGeom prst="rect">
            <a:avLst/>
          </a:prstGeom>
          <a:noFill/>
        </p:spPr>
        <p:txBody>
          <a:bodyPr wrap="none" rtlCol="0">
            <a:spAutoFit/>
          </a:bodyPr>
          <a:lstStyle/>
          <a:p>
            <a:endParaRPr lang="sv-SE" dirty="0"/>
          </a:p>
        </p:txBody>
      </p:sp>
      <p:sp>
        <p:nvSpPr>
          <p:cNvPr id="16" name="textruta 15"/>
          <p:cNvSpPr txBox="1"/>
          <p:nvPr userDrawn="1"/>
        </p:nvSpPr>
        <p:spPr>
          <a:xfrm>
            <a:off x="5181600" y="-1943100"/>
            <a:ext cx="184666"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258047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3176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10850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6" name="Platshållare för sidfot 5"/>
          <p:cNvSpPr>
            <a:spLocks noGrp="1"/>
          </p:cNvSpPr>
          <p:nvPr>
            <p:ph type="ftr" sz="quarter" idx="11"/>
          </p:nvPr>
        </p:nvSpPr>
        <p:spPr/>
        <p:txBody>
          <a:bodyPr/>
          <a:lstStyle/>
          <a:p>
            <a:endParaRPr lang="sv-SE" dirty="0"/>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11313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8" name="Platshållare för sidfot 7"/>
          <p:cNvSpPr>
            <a:spLocks noGrp="1"/>
          </p:cNvSpPr>
          <p:nvPr>
            <p:ph type="ftr" sz="quarter" idx="11"/>
          </p:nvPr>
        </p:nvSpPr>
        <p:spPr/>
        <p:txBody>
          <a:bodyPr/>
          <a:lstStyle/>
          <a:p>
            <a:endParaRPr lang="sv-SE" dirty="0"/>
          </a:p>
        </p:txBody>
      </p:sp>
      <p:sp>
        <p:nvSpPr>
          <p:cNvPr id="9" name="Platshållare för bildnummer 8"/>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187466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4" name="Platshållare för sidfot 3"/>
          <p:cNvSpPr>
            <a:spLocks noGrp="1"/>
          </p:cNvSpPr>
          <p:nvPr>
            <p:ph type="ftr" sz="quarter" idx="11"/>
          </p:nvPr>
        </p:nvSpPr>
        <p:spPr/>
        <p:txBody>
          <a:bodyPr/>
          <a:lstStyle/>
          <a:p>
            <a:endParaRPr lang="sv-SE" dirty="0"/>
          </a:p>
        </p:txBody>
      </p:sp>
      <p:sp>
        <p:nvSpPr>
          <p:cNvPr id="5" name="Platshållare för bildnummer 4"/>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243149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3" name="Platshållare för sidfot 2"/>
          <p:cNvSpPr>
            <a:spLocks noGrp="1"/>
          </p:cNvSpPr>
          <p:nvPr>
            <p:ph type="ftr" sz="quarter" idx="11"/>
          </p:nvPr>
        </p:nvSpPr>
        <p:spPr/>
        <p:txBody>
          <a:bodyPr/>
          <a:lstStyle/>
          <a:p>
            <a:endParaRPr lang="sv-SE" dirty="0"/>
          </a:p>
        </p:txBody>
      </p:sp>
      <p:sp>
        <p:nvSpPr>
          <p:cNvPr id="4" name="Platshållare för bildnummer 3"/>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67427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6" name="Platshållare för sidfot 5"/>
          <p:cNvSpPr>
            <a:spLocks noGrp="1"/>
          </p:cNvSpPr>
          <p:nvPr>
            <p:ph type="ftr" sz="quarter" idx="11"/>
          </p:nvPr>
        </p:nvSpPr>
        <p:spPr/>
        <p:txBody>
          <a:bodyPr/>
          <a:lstStyle/>
          <a:p>
            <a:endParaRPr lang="sv-SE" dirty="0"/>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162599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2021-11-11</a:t>
            </a:fld>
            <a:endParaRPr lang="sv-SE" dirty="0"/>
          </a:p>
        </p:txBody>
      </p:sp>
      <p:sp>
        <p:nvSpPr>
          <p:cNvPr id="6" name="Platshållare för sidfot 5"/>
          <p:cNvSpPr>
            <a:spLocks noGrp="1"/>
          </p:cNvSpPr>
          <p:nvPr>
            <p:ph type="ftr" sz="quarter" idx="11"/>
          </p:nvPr>
        </p:nvSpPr>
        <p:spPr/>
        <p:txBody>
          <a:bodyPr/>
          <a:lstStyle/>
          <a:p>
            <a:endParaRPr lang="sv-SE" dirty="0"/>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277538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1D8B-C5C2-5444-80BD-7918809BC607}" type="datetimeFigureOut">
              <a:rPr lang="sv-SE" smtClean="0"/>
              <a:t>2021-11-11</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F41FF-70D4-414B-A9E4-09EBD45BE5A1}" type="slidenum">
              <a:rPr lang="sv-SE" smtClean="0"/>
              <a:t>‹#›</a:t>
            </a:fld>
            <a:endParaRPr lang="sv-SE" dirty="0"/>
          </a:p>
        </p:txBody>
      </p:sp>
    </p:spTree>
    <p:extLst>
      <p:ext uri="{BB962C8B-B14F-4D97-AF65-F5344CB8AC3E}">
        <p14:creationId xmlns:p14="http://schemas.microsoft.com/office/powerpoint/2010/main" val="2168457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2" r:id="rId15"/>
  </p:sldLayoutIdLst>
  <p:txStyles>
    <p:titleStyle>
      <a:lvl1pPr algn="ctr" defTabSz="457200" rtl="0" eaLnBrk="1" latinLnBrk="0" hangingPunct="1">
        <a:spcBef>
          <a:spcPct val="0"/>
        </a:spcBef>
        <a:buNone/>
        <a:defRPr sz="4400" b="1" i="0" kern="1200">
          <a:solidFill>
            <a:schemeClr val="tx1"/>
          </a:solidFill>
          <a:latin typeface="Stag Sans Boo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tag Sans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Stag Sans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Stag Sans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descr="En bild som visar inomhus, bärbar dator, sitter, dator&#10;&#10;Automatiskt genererad beskrivning">
            <a:extLst>
              <a:ext uri="{FF2B5EF4-FFF2-40B4-BE49-F238E27FC236}">
                <a16:creationId xmlns:a16="http://schemas.microsoft.com/office/drawing/2014/main" id="{ECE7D98C-7C29-47EB-960A-56638D21E0A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0398642" cy="7798982"/>
          </a:xfrm>
          <a:prstGeom prst="rect">
            <a:avLst/>
          </a:prstGeom>
        </p:spPr>
      </p:pic>
      <p:pic>
        <p:nvPicPr>
          <p:cNvPr id="9" name="Bildobjekt 8">
            <a:extLst>
              <a:ext uri="{FF2B5EF4-FFF2-40B4-BE49-F238E27FC236}">
                <a16:creationId xmlns:a16="http://schemas.microsoft.com/office/drawing/2014/main" id="{02F6E297-A252-4785-B449-EBCE30FF67DC}"/>
              </a:ext>
            </a:extLst>
          </p:cNvPr>
          <p:cNvPicPr>
            <a:picLocks noChangeAspect="1"/>
          </p:cNvPicPr>
          <p:nvPr/>
        </p:nvPicPr>
        <p:blipFill>
          <a:blip r:embed="rId4"/>
          <a:stretch>
            <a:fillRect/>
          </a:stretch>
        </p:blipFill>
        <p:spPr>
          <a:xfrm>
            <a:off x="2313910" y="2238873"/>
            <a:ext cx="5980010" cy="817268"/>
          </a:xfrm>
          <a:prstGeom prst="rect">
            <a:avLst/>
          </a:prstGeom>
        </p:spPr>
      </p:pic>
    </p:spTree>
    <p:extLst>
      <p:ext uri="{BB962C8B-B14F-4D97-AF65-F5344CB8AC3E}">
        <p14:creationId xmlns:p14="http://schemas.microsoft.com/office/powerpoint/2010/main" val="307479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Return value to function</a:t>
            </a:r>
          </a:p>
        </p:txBody>
      </p:sp>
      <p:sp>
        <p:nvSpPr>
          <p:cNvPr id="3" name="Underrubrik 2"/>
          <p:cNvSpPr txBox="1">
            <a:spLocks/>
          </p:cNvSpPr>
          <p:nvPr/>
        </p:nvSpPr>
        <p:spPr>
          <a:xfrm>
            <a:off x="206266" y="1549399"/>
            <a:ext cx="8170478" cy="224971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Sometimes you want the function to return a value</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Returning something is done with the </a:t>
            </a:r>
            <a:r>
              <a:rPr lang="en-US" sz="2000" b="1" i="1" spc="50" dirty="0">
                <a:solidFill>
                  <a:schemeClr val="bg1"/>
                </a:solidFill>
                <a:latin typeface="Roboto" pitchFamily="2" charset="0"/>
                <a:ea typeface="Roboto" pitchFamily="2" charset="0"/>
              </a:rPr>
              <a:t>return</a:t>
            </a:r>
            <a:r>
              <a:rPr lang="en-US" sz="2000" b="1" spc="50" dirty="0">
                <a:solidFill>
                  <a:schemeClr val="bg1"/>
                </a:solidFill>
                <a:latin typeface="Roboto" pitchFamily="2" charset="0"/>
                <a:ea typeface="Roboto" pitchFamily="2" charset="0"/>
              </a:rPr>
              <a:t>-keyword</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Below example will return number 4</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Note that we need to have “int” as type now to return 4</a:t>
            </a:r>
          </a:p>
        </p:txBody>
      </p:sp>
      <p:sp>
        <p:nvSpPr>
          <p:cNvPr id="7" name="Rectangle 6">
            <a:extLst>
              <a:ext uri="{FF2B5EF4-FFF2-40B4-BE49-F238E27FC236}">
                <a16:creationId xmlns:a16="http://schemas.microsoft.com/office/drawing/2014/main" id="{75819412-C0A5-4D30-9916-4869DC074A64}"/>
              </a:ext>
            </a:extLst>
          </p:cNvPr>
          <p:cNvSpPr/>
          <p:nvPr/>
        </p:nvSpPr>
        <p:spPr>
          <a:xfrm>
            <a:off x="801631" y="3240749"/>
            <a:ext cx="7332717" cy="234396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b="1" dirty="0">
                <a:solidFill>
                  <a:srgbClr val="DD2867"/>
                </a:solidFill>
                <a:latin typeface="Consolas" panose="020B0609020204030204" pitchFamily="49" charset="0"/>
              </a:rPr>
              <a:t>#include</a:t>
            </a:r>
            <a:r>
              <a:rPr lang="en-GB" sz="1200" b="1" dirty="0">
                <a:solidFill>
                  <a:srgbClr val="D9E8F7"/>
                </a:solidFill>
                <a:latin typeface="Consolas" panose="020B0609020204030204" pitchFamily="49" charset="0"/>
              </a:rPr>
              <a:t> </a:t>
            </a:r>
            <a:r>
              <a:rPr lang="en-GB" sz="1200" b="1" dirty="0">
                <a:solidFill>
                  <a:srgbClr val="17C6A3"/>
                </a:solidFill>
                <a:latin typeface="Consolas" panose="020B0609020204030204" pitchFamily="49" charset="0"/>
              </a:rPr>
              <a:t>&lt;iostream&gt;</a:t>
            </a:r>
          </a:p>
          <a:p>
            <a:endParaRPr lang="en-GB" sz="1200" dirty="0">
              <a:latin typeface="Consolas" panose="020B0609020204030204" pitchFamily="49" charset="0"/>
            </a:endParaRPr>
          </a:p>
          <a:p>
            <a:r>
              <a:rPr lang="en-GB" sz="1200" b="1" dirty="0">
                <a:solidFill>
                  <a:srgbClr val="DD2867"/>
                </a:solidFill>
                <a:latin typeface="Consolas" panose="020B0609020204030204" pitchFamily="49" charset="0"/>
              </a:rPr>
              <a:t>int</a:t>
            </a:r>
            <a:r>
              <a:rPr lang="en-GB" sz="1200" b="1" dirty="0">
                <a:solidFill>
                  <a:srgbClr val="D9E8F7"/>
                </a:solidFill>
                <a:latin typeface="Consolas" panose="020B0609020204030204" pitchFamily="49" charset="0"/>
              </a:rPr>
              <a:t> </a:t>
            </a:r>
            <a:r>
              <a:rPr lang="en-GB" sz="1200" b="1" dirty="0" err="1">
                <a:solidFill>
                  <a:srgbClr val="0DD140"/>
                </a:solidFill>
                <a:latin typeface="Consolas" panose="020B0609020204030204" pitchFamily="49" charset="0"/>
              </a:rPr>
              <a:t>duble</a:t>
            </a:r>
            <a:r>
              <a:rPr lang="en-GB" sz="1200" b="1" dirty="0">
                <a:solidFill>
                  <a:srgbClr val="F9FAF4"/>
                </a:solidFill>
                <a:latin typeface="Consolas" panose="020B0609020204030204" pitchFamily="49" charset="0"/>
              </a:rPr>
              <a:t>()	</a:t>
            </a:r>
          </a:p>
          <a:p>
            <a:r>
              <a:rPr lang="en-US" sz="1200" dirty="0">
                <a:solidFill>
                  <a:srgbClr val="F9FAF4"/>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626262"/>
                </a:solidFill>
                <a:latin typeface="Consolas" panose="020B0609020204030204" pitchFamily="49" charset="0"/>
              </a:rPr>
              <a:t>//int here describes return value type</a:t>
            </a:r>
          </a:p>
          <a:p>
            <a:r>
              <a:rPr lang="en-GB" sz="1200" b="1" dirty="0">
                <a:solidFill>
                  <a:srgbClr val="DD2867"/>
                </a:solidFill>
                <a:latin typeface="Consolas" panose="020B0609020204030204" pitchFamily="49" charset="0"/>
              </a:rPr>
              <a:t>	return</a:t>
            </a:r>
            <a:r>
              <a:rPr lang="en-GB" sz="1200" b="1" dirty="0">
                <a:solidFill>
                  <a:srgbClr val="D9E8F7"/>
                </a:solidFill>
                <a:latin typeface="Consolas" panose="020B0609020204030204" pitchFamily="49" charset="0"/>
              </a:rPr>
              <a:t> </a:t>
            </a:r>
            <a:r>
              <a:rPr lang="en-GB" sz="1200" b="1" dirty="0">
                <a:solidFill>
                  <a:srgbClr val="6897BB"/>
                </a:solidFill>
                <a:latin typeface="Consolas" panose="020B0609020204030204" pitchFamily="49" charset="0"/>
              </a:rPr>
              <a:t>4</a:t>
            </a:r>
            <a:r>
              <a:rPr lang="en-GB" sz="1200" b="1"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p>
          <a:p>
            <a:endParaRPr lang="en-GB" sz="1200" dirty="0">
              <a:latin typeface="Consolas" panose="020B0609020204030204" pitchFamily="49" charset="0"/>
            </a:endParaRPr>
          </a:p>
          <a:p>
            <a:r>
              <a:rPr lang="en-GB" sz="1200" b="1" dirty="0">
                <a:solidFill>
                  <a:srgbClr val="DD2867"/>
                </a:solidFill>
                <a:latin typeface="Consolas" panose="020B0609020204030204" pitchFamily="49" charset="0"/>
              </a:rPr>
              <a:t>int</a:t>
            </a:r>
            <a:r>
              <a:rPr lang="en-GB" sz="1200" b="1" dirty="0">
                <a:solidFill>
                  <a:srgbClr val="D9E8F7"/>
                </a:solidFill>
                <a:latin typeface="Consolas" panose="020B0609020204030204" pitchFamily="49" charset="0"/>
              </a:rPr>
              <a:t> </a:t>
            </a:r>
            <a:r>
              <a:rPr lang="en-GB" sz="1200" b="1" dirty="0">
                <a:solidFill>
                  <a:srgbClr val="0DD140"/>
                </a:solidFill>
                <a:latin typeface="Consolas" panose="020B0609020204030204" pitchFamily="49" charset="0"/>
              </a:rPr>
              <a:t>main</a:t>
            </a:r>
            <a:r>
              <a:rPr lang="en-GB" sz="1200" b="1" dirty="0">
                <a:solidFill>
                  <a:srgbClr val="F9FAF4"/>
                </a:solidFill>
                <a:latin typeface="Consolas" panose="020B0609020204030204" pitchFamily="49" charset="0"/>
              </a:rPr>
              <a:t>()</a:t>
            </a:r>
            <a:r>
              <a:rPr lang="en-GB" sz="1200" b="1" dirty="0">
                <a:solidFill>
                  <a:srgbClr val="D9E8F7"/>
                </a:solidFill>
                <a:latin typeface="Consolas" panose="020B0609020204030204" pitchFamily="49" charset="0"/>
              </a:rPr>
              <a:t> </a:t>
            </a:r>
            <a:r>
              <a:rPr lang="en-GB" sz="1200" b="1" dirty="0">
                <a:solidFill>
                  <a:srgbClr val="F9FAF4"/>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b="1" dirty="0" err="1">
                <a:solidFill>
                  <a:srgbClr val="A7EC21"/>
                </a:solidFill>
                <a:latin typeface="Consolas" panose="020B0609020204030204" pitchFamily="49" charset="0"/>
              </a:rPr>
              <a:t>duble</a:t>
            </a:r>
            <a:r>
              <a:rPr lang="en-US" sz="1200" b="1" dirty="0">
                <a:solidFill>
                  <a:srgbClr val="F9FAF4"/>
                </a:solidFill>
                <a:latin typeface="Consolas" panose="020B0609020204030204" pitchFamily="49" charset="0"/>
              </a:rPr>
              <a:t>()</a:t>
            </a:r>
            <a:r>
              <a:rPr lang="en-US" sz="1200" b="1" dirty="0">
                <a:solidFill>
                  <a:srgbClr val="E6E6FA"/>
                </a:solidFill>
                <a:latin typeface="Consolas" panose="020B0609020204030204" pitchFamily="49" charset="0"/>
              </a:rPr>
              <a:t>;</a:t>
            </a:r>
            <a:r>
              <a:rPr lang="en-US" sz="1200" b="1" dirty="0">
                <a:solidFill>
                  <a:srgbClr val="D9E8F7"/>
                </a:solidFill>
                <a:latin typeface="Consolas" panose="020B0609020204030204" pitchFamily="49" charset="0"/>
              </a:rPr>
              <a:t>  </a:t>
            </a:r>
            <a:r>
              <a:rPr lang="en-US" sz="1200" b="1" dirty="0">
                <a:solidFill>
                  <a:srgbClr val="626262"/>
                </a:solidFill>
                <a:latin typeface="Consolas" panose="020B0609020204030204" pitchFamily="49" charset="0"/>
              </a:rPr>
              <a:t>//will return and print 4 as value</a:t>
            </a:r>
          </a:p>
          <a:p>
            <a:r>
              <a:rPr lang="en-GB" sz="1200" dirty="0">
                <a:solidFill>
                  <a:srgbClr val="F9FAF4"/>
                </a:solidFill>
                <a:latin typeface="Consolas" panose="020B0609020204030204" pitchFamily="49" charset="0"/>
              </a:rPr>
              <a:t>}</a:t>
            </a:r>
          </a:p>
        </p:txBody>
      </p:sp>
      <p:sp>
        <p:nvSpPr>
          <p:cNvPr id="5" name="Rectangle 4">
            <a:extLst>
              <a:ext uri="{FF2B5EF4-FFF2-40B4-BE49-F238E27FC236}">
                <a16:creationId xmlns:a16="http://schemas.microsoft.com/office/drawing/2014/main" id="{B9F5A8EB-3179-4CFF-A212-1E3EAE6E0877}"/>
              </a:ext>
            </a:extLst>
          </p:cNvPr>
          <p:cNvSpPr/>
          <p:nvPr/>
        </p:nvSpPr>
        <p:spPr>
          <a:xfrm>
            <a:off x="801631" y="5772040"/>
            <a:ext cx="7332717" cy="50186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rPr>
              <a:t>4</a:t>
            </a:r>
            <a:endParaRPr lang="en-SE"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14538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Default argument values</a:t>
            </a:r>
          </a:p>
        </p:txBody>
      </p:sp>
      <p:sp>
        <p:nvSpPr>
          <p:cNvPr id="3" name="Underrubrik 2"/>
          <p:cNvSpPr txBox="1">
            <a:spLocks/>
          </p:cNvSpPr>
          <p:nvPr/>
        </p:nvSpPr>
        <p:spPr>
          <a:xfrm>
            <a:off x="206266" y="1549399"/>
            <a:ext cx="8170478" cy="1180354"/>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Functions can have default values for the arguments</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the user does not input anything, it will use the default-value instead</a:t>
            </a:r>
          </a:p>
        </p:txBody>
      </p:sp>
      <p:sp>
        <p:nvSpPr>
          <p:cNvPr id="8" name="Rectangle 7">
            <a:extLst>
              <a:ext uri="{FF2B5EF4-FFF2-40B4-BE49-F238E27FC236}">
                <a16:creationId xmlns:a16="http://schemas.microsoft.com/office/drawing/2014/main" id="{785CB890-A31B-4D7F-821D-A47C6D9BB55B}"/>
              </a:ext>
            </a:extLst>
          </p:cNvPr>
          <p:cNvSpPr/>
          <p:nvPr/>
        </p:nvSpPr>
        <p:spPr>
          <a:xfrm>
            <a:off x="858781" y="5308601"/>
            <a:ext cx="7332717" cy="72827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cs typeface="Courier New" panose="02070309020205020404" pitchFamily="49" charset="0"/>
              </a:rPr>
              <a:t>10</a:t>
            </a:r>
          </a:p>
          <a:p>
            <a:r>
              <a:rPr lang="en-GB" dirty="0">
                <a:solidFill>
                  <a:schemeClr val="bg1"/>
                </a:solidFill>
                <a:latin typeface="Consolas" panose="020B0609020204030204" pitchFamily="49" charset="0"/>
                <a:cs typeface="Courier New" panose="02070309020205020404" pitchFamily="49" charset="0"/>
              </a:rPr>
              <a:t>		 2</a:t>
            </a:r>
            <a:endParaRPr lang="en-SE" dirty="0">
              <a:latin typeface="Consolas" panose="020B06090202040302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B5EA09FE-27EC-4875-9AC3-9426AD54F32A}"/>
              </a:ext>
            </a:extLst>
          </p:cNvPr>
          <p:cNvSpPr/>
          <p:nvPr/>
        </p:nvSpPr>
        <p:spPr>
          <a:xfrm>
            <a:off x="858781" y="2729753"/>
            <a:ext cx="7332717" cy="239469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endParaRPr lang="en-GB" sz="1400" dirty="0">
              <a:latin typeface="Consolas" panose="020B0609020204030204" pitchFamily="49" charset="0"/>
            </a:endParaRPr>
          </a:p>
          <a:p>
            <a:r>
              <a:rPr lang="en-US" sz="1400" dirty="0">
                <a:solidFill>
                  <a:srgbClr val="DD2867"/>
                </a:solidFill>
                <a:latin typeface="Consolas" panose="020B0609020204030204" pitchFamily="49" charset="0"/>
              </a:rPr>
              <a:t>int</a:t>
            </a:r>
            <a:r>
              <a:rPr lang="en-US" sz="1400" dirty="0">
                <a:solidFill>
                  <a:srgbClr val="D9E8F7"/>
                </a:solidFill>
                <a:latin typeface="Consolas" panose="020B0609020204030204" pitchFamily="49" charset="0"/>
              </a:rPr>
              <a:t> </a:t>
            </a:r>
            <a:r>
              <a:rPr lang="en-US" sz="1400" dirty="0" err="1">
                <a:solidFill>
                  <a:srgbClr val="0DD140"/>
                </a:solidFill>
                <a:latin typeface="Consolas" panose="020B0609020204030204" pitchFamily="49" charset="0"/>
              </a:rPr>
              <a:t>defau</a:t>
            </a:r>
            <a:r>
              <a:rPr lang="en-US" sz="1400" dirty="0">
                <a:solidFill>
                  <a:srgbClr val="F9FAF4"/>
                </a:solidFill>
                <a:latin typeface="Consolas" panose="020B0609020204030204" pitchFamily="49" charset="0"/>
              </a:rPr>
              <a:t>(</a:t>
            </a:r>
            <a:r>
              <a:rPr lang="en-US" sz="1400" dirty="0">
                <a:solidFill>
                  <a:srgbClr val="DD2867"/>
                </a:solidFill>
                <a:latin typeface="Consolas" panose="020B0609020204030204" pitchFamily="49" charset="0"/>
              </a:rPr>
              <a:t>int</a:t>
            </a:r>
            <a:r>
              <a:rPr lang="en-US" sz="1400" dirty="0">
                <a:solidFill>
                  <a:srgbClr val="D9E8F7"/>
                </a:solidFill>
                <a:latin typeface="Consolas" panose="020B0609020204030204" pitchFamily="49" charset="0"/>
              </a:rPr>
              <a:t> </a:t>
            </a:r>
            <a:r>
              <a:rPr lang="en-US" sz="1400" dirty="0" err="1">
                <a:solidFill>
                  <a:srgbClr val="79ABFF"/>
                </a:solidFill>
                <a:latin typeface="Consolas" panose="020B0609020204030204" pitchFamily="49" charset="0"/>
              </a:rPr>
              <a:t>i</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6897BB"/>
                </a:solidFill>
                <a:latin typeface="Consolas" panose="020B0609020204030204" pitchFamily="49" charset="0"/>
              </a:rPr>
              <a:t>10</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626262"/>
                </a:solidFill>
                <a:latin typeface="Consolas" panose="020B0609020204030204" pitchFamily="49" charset="0"/>
              </a:rPr>
              <a:t>//default value is 10</a:t>
            </a:r>
          </a:p>
          <a:p>
            <a:r>
              <a:rPr lang="en-GB" sz="1400" dirty="0">
                <a:solidFill>
                  <a:srgbClr val="DD2867"/>
                </a:solidFill>
                <a:latin typeface="Consolas" panose="020B0609020204030204" pitchFamily="49" charset="0"/>
              </a:rPr>
              <a:t>	return</a:t>
            </a:r>
            <a:r>
              <a:rPr lang="en-GB" sz="1400" dirty="0">
                <a:solidFill>
                  <a:srgbClr val="D9E8F7"/>
                </a:solidFill>
                <a:latin typeface="Consolas" panose="020B0609020204030204" pitchFamily="49" charset="0"/>
              </a:rPr>
              <a:t> </a:t>
            </a:r>
            <a:r>
              <a:rPr lang="en-GB" sz="1400" dirty="0" err="1">
                <a:solidFill>
                  <a:srgbClr val="79ABFF"/>
                </a:solidFill>
                <a:latin typeface="Consolas" panose="020B0609020204030204" pitchFamily="49" charset="0"/>
              </a:rPr>
              <a:t>i</a:t>
            </a:r>
            <a:r>
              <a:rPr lang="en-GB"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cout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err="1">
                <a:solidFill>
                  <a:srgbClr val="A7EC21"/>
                </a:solidFill>
                <a:latin typeface="Consolas" panose="020B0609020204030204" pitchFamily="49" charset="0"/>
              </a:rPr>
              <a:t>defau</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80F2F6"/>
                </a:solidFill>
                <a:latin typeface="Consolas" panose="020B0609020204030204" pitchFamily="49" charset="0"/>
              </a:rPr>
              <a:t>std</a:t>
            </a:r>
            <a:r>
              <a:rPr lang="en-US" sz="1400" dirty="0">
                <a:solidFill>
                  <a:srgbClr val="E6E6FA"/>
                </a:solidFill>
                <a:latin typeface="Consolas" panose="020B0609020204030204" pitchFamily="49" charset="0"/>
              </a:rPr>
              <a:t>::</a:t>
            </a:r>
            <a:r>
              <a:rPr lang="en-US" sz="1400" dirty="0" err="1">
                <a:solidFill>
                  <a:srgbClr val="96EC3F"/>
                </a:solidFill>
                <a:latin typeface="Consolas" panose="020B0609020204030204" pitchFamily="49" charset="0"/>
              </a:rPr>
              <a:t>endl</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626262"/>
                </a:solidFill>
                <a:latin typeface="Consolas" panose="020B0609020204030204" pitchFamily="49" charset="0"/>
              </a:rPr>
              <a:t>//will return default 10</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cout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err="1">
                <a:solidFill>
                  <a:srgbClr val="A7EC21"/>
                </a:solidFill>
                <a:latin typeface="Consolas" panose="020B0609020204030204" pitchFamily="49" charset="0"/>
              </a:rPr>
              <a:t>defau</a:t>
            </a:r>
            <a:r>
              <a:rPr lang="en-US" sz="1400" dirty="0">
                <a:solidFill>
                  <a:srgbClr val="F9FAF4"/>
                </a:solidFill>
                <a:latin typeface="Consolas" panose="020B0609020204030204" pitchFamily="49" charset="0"/>
              </a:rPr>
              <a:t>(</a:t>
            </a:r>
            <a:r>
              <a:rPr lang="en-US" sz="1400" dirty="0">
                <a:solidFill>
                  <a:srgbClr val="6897BB"/>
                </a:solidFill>
                <a:latin typeface="Consolas" panose="020B0609020204030204" pitchFamily="49" charset="0"/>
              </a:rPr>
              <a:t>2</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80F2F6"/>
                </a:solidFill>
                <a:latin typeface="Consolas" panose="020B0609020204030204" pitchFamily="49" charset="0"/>
              </a:rPr>
              <a:t>std</a:t>
            </a:r>
            <a:r>
              <a:rPr lang="en-US" sz="1400" dirty="0">
                <a:solidFill>
                  <a:srgbClr val="E6E6FA"/>
                </a:solidFill>
                <a:latin typeface="Consolas" panose="020B0609020204030204" pitchFamily="49" charset="0"/>
              </a:rPr>
              <a:t>::</a:t>
            </a:r>
            <a:r>
              <a:rPr lang="en-US" sz="1400" dirty="0" err="1">
                <a:solidFill>
                  <a:srgbClr val="96EC3F"/>
                </a:solidFill>
                <a:latin typeface="Consolas" panose="020B0609020204030204" pitchFamily="49" charset="0"/>
              </a:rPr>
              <a:t>endl</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626262"/>
                </a:solidFill>
                <a:latin typeface="Consolas" panose="020B0609020204030204" pitchFamily="49" charset="0"/>
              </a:rPr>
              <a:t>//will return 2</a:t>
            </a:r>
          </a:p>
          <a:p>
            <a:r>
              <a:rPr lang="en-GB" sz="14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280280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Recursive function</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Sometimes you want a function that repeats itself until a specific state is given</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Need to be very careful here to not end up in a infinite loop when using recursive functions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Need to have a check in the function so you won´t end up in a loop like below code:</a:t>
            </a:r>
          </a:p>
        </p:txBody>
      </p:sp>
      <p:sp>
        <p:nvSpPr>
          <p:cNvPr id="4" name="Rectangle 3">
            <a:extLst>
              <a:ext uri="{FF2B5EF4-FFF2-40B4-BE49-F238E27FC236}">
                <a16:creationId xmlns:a16="http://schemas.microsoft.com/office/drawing/2014/main" id="{4DAC7632-312A-45F7-8B0E-0C965ADA9EC7}"/>
              </a:ext>
            </a:extLst>
          </p:cNvPr>
          <p:cNvSpPr/>
          <p:nvPr/>
        </p:nvSpPr>
        <p:spPr>
          <a:xfrm>
            <a:off x="767256" y="3606801"/>
            <a:ext cx="7332717" cy="241617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void</a:t>
            </a:r>
            <a:r>
              <a:rPr lang="en-GB" sz="1400" dirty="0">
                <a:solidFill>
                  <a:srgbClr val="D9E8F7"/>
                </a:solidFill>
                <a:latin typeface="Consolas" panose="020B0609020204030204" pitchFamily="49" charset="0"/>
              </a:rPr>
              <a:t> </a:t>
            </a:r>
            <a:r>
              <a:rPr lang="en-GB" sz="1400" dirty="0" err="1">
                <a:solidFill>
                  <a:srgbClr val="0DD140"/>
                </a:solidFill>
                <a:latin typeface="Consolas" panose="020B0609020204030204" pitchFamily="49" charset="0"/>
              </a:rPr>
              <a:t>infinite_bad_loop</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en-US" sz="1400" dirty="0">
                <a:solidFill>
                  <a:srgbClr val="A7EC21"/>
                </a:solidFill>
                <a:latin typeface="Consolas" panose="020B0609020204030204" pitchFamily="49" charset="0"/>
              </a:rPr>
              <a:t>	</a:t>
            </a:r>
            <a:r>
              <a:rPr lang="en-US" sz="1400" dirty="0" err="1">
                <a:solidFill>
                  <a:srgbClr val="A7EC21"/>
                </a:solidFill>
                <a:latin typeface="Consolas" panose="020B0609020204030204" pitchFamily="49" charset="0"/>
              </a:rPr>
              <a:t>infinite_bad_loop</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	</a:t>
            </a:r>
            <a:r>
              <a:rPr lang="en-US" sz="1400" dirty="0">
                <a:solidFill>
                  <a:srgbClr val="626262"/>
                </a:solidFill>
                <a:latin typeface="Consolas" panose="020B0609020204030204" pitchFamily="49" charset="0"/>
              </a:rPr>
              <a:t>//This is bad, we will call</a:t>
            </a:r>
          </a:p>
          <a:p>
            <a:r>
              <a:rPr lang="en-GB" sz="1400" dirty="0">
                <a:solidFill>
                  <a:srgbClr val="626262"/>
                </a:solidFill>
                <a:latin typeface="Consolas" panose="020B0609020204030204" pitchFamily="49" charset="0"/>
              </a:rPr>
              <a:t>						//</a:t>
            </a:r>
            <a:r>
              <a:rPr lang="en-GB" sz="1400" dirty="0" err="1">
                <a:solidFill>
                  <a:srgbClr val="626262"/>
                </a:solidFill>
                <a:latin typeface="Consolas" panose="020B0609020204030204" pitchFamily="49" charset="0"/>
              </a:rPr>
              <a:t>Outself</a:t>
            </a:r>
            <a:r>
              <a:rPr lang="en-GB" sz="1400" dirty="0">
                <a:solidFill>
                  <a:srgbClr val="626262"/>
                </a:solidFill>
                <a:latin typeface="Consolas" panose="020B0609020204030204" pitchFamily="49" charset="0"/>
              </a:rPr>
              <a:t> </a:t>
            </a:r>
            <a:r>
              <a:rPr lang="en-GB" sz="1400" dirty="0" err="1">
                <a:solidFill>
                  <a:srgbClr val="626262"/>
                </a:solidFill>
                <a:latin typeface="Consolas" panose="020B0609020204030204" pitchFamily="49" charset="0"/>
              </a:rPr>
              <a:t>everytime</a:t>
            </a:r>
            <a:r>
              <a:rPr lang="en-GB" sz="1400" dirty="0">
                <a:solidFill>
                  <a:srgbClr val="626262"/>
                </a:solidFill>
                <a:latin typeface="Consolas" panose="020B0609020204030204" pitchFamily="49" charset="0"/>
              </a:rPr>
              <a:t> we call</a:t>
            </a:r>
          </a:p>
          <a:p>
            <a:r>
              <a:rPr lang="en-GB" sz="1400" dirty="0">
                <a:solidFill>
                  <a:srgbClr val="626262"/>
                </a:solidFill>
                <a:latin typeface="Consolas" panose="020B0609020204030204" pitchFamily="49" charset="0"/>
              </a:rPr>
              <a:t>						//this function, and loop</a:t>
            </a:r>
          </a:p>
          <a:p>
            <a:r>
              <a:rPr lang="en-GB" sz="1400" dirty="0">
                <a:solidFill>
                  <a:srgbClr val="626262"/>
                </a:solidFill>
                <a:latin typeface="Consolas" panose="020B0609020204030204" pitchFamily="49" charset="0"/>
              </a:rPr>
              <a:t>						//forever.</a:t>
            </a:r>
          </a:p>
          <a:p>
            <a:r>
              <a:rPr lang="en-GB" sz="1400" dirty="0">
                <a:solidFill>
                  <a:srgbClr val="F9FAF4"/>
                </a:solidFill>
                <a:latin typeface="Consolas" panose="020B0609020204030204" pitchFamily="49" charset="0"/>
              </a:rPr>
              <a: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en-GB" sz="1400" dirty="0">
                <a:solidFill>
                  <a:srgbClr val="A7EC21"/>
                </a:solidFill>
                <a:latin typeface="Consolas" panose="020B0609020204030204" pitchFamily="49" charset="0"/>
              </a:rPr>
              <a:t>	</a:t>
            </a:r>
            <a:r>
              <a:rPr lang="en-GB" sz="1400" dirty="0" err="1">
                <a:solidFill>
                  <a:srgbClr val="A7EC21"/>
                </a:solidFill>
                <a:latin typeface="Consolas" panose="020B0609020204030204" pitchFamily="49" charset="0"/>
              </a:rPr>
              <a:t>infinite_bad_loop</a:t>
            </a:r>
            <a:r>
              <a:rPr lang="en-GB" sz="1400" dirty="0">
                <a:solidFill>
                  <a:srgbClr val="F9FAF4"/>
                </a:solidFill>
                <a:latin typeface="Consolas" panose="020B0609020204030204" pitchFamily="49" charset="0"/>
              </a:rPr>
              <a:t>()</a:t>
            </a:r>
            <a:r>
              <a:rPr lang="en-GB" sz="1400" dirty="0">
                <a:solidFill>
                  <a:srgbClr val="E6E6FA"/>
                </a:solidFill>
                <a:latin typeface="Consolas" panose="020B0609020204030204" pitchFamily="49" charset="0"/>
              </a:rPr>
              <a:t>;	</a:t>
            </a:r>
            <a:r>
              <a:rPr lang="en-GB" sz="1400" dirty="0">
                <a:solidFill>
                  <a:srgbClr val="626262"/>
                </a:solidFill>
                <a:latin typeface="Consolas" panose="020B0609020204030204" pitchFamily="49" charset="0"/>
              </a:rPr>
              <a:t>//Will never end….</a:t>
            </a:r>
          </a:p>
          <a:p>
            <a:r>
              <a:rPr lang="en-GB" sz="1400" dirty="0">
                <a:solidFill>
                  <a:srgbClr val="F9FAF4"/>
                </a:solidFill>
                <a:latin typeface="Consolas" panose="020B0609020204030204" pitchFamily="49" charset="0"/>
              </a:rPr>
              <a:t>}</a:t>
            </a:r>
            <a:endParaRPr lang="en-GB" sz="1400" noProof="1">
              <a:solidFill>
                <a:schemeClr val="accent3"/>
              </a:solidFill>
              <a:latin typeface="Consolas" panose="020B0609020204030204" pitchFamily="49" charset="0"/>
            </a:endParaRPr>
          </a:p>
        </p:txBody>
      </p:sp>
    </p:spTree>
    <p:extLst>
      <p:ext uri="{BB962C8B-B14F-4D97-AF65-F5344CB8AC3E}">
        <p14:creationId xmlns:p14="http://schemas.microsoft.com/office/powerpoint/2010/main" val="116084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Recursive function continue..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Here we create a function that adds “0” until we have reached a length of 20 characters.</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Will be called from main with the following code</a:t>
            </a:r>
          </a:p>
        </p:txBody>
      </p:sp>
      <p:sp>
        <p:nvSpPr>
          <p:cNvPr id="4" name="Rectangle 3">
            <a:extLst>
              <a:ext uri="{FF2B5EF4-FFF2-40B4-BE49-F238E27FC236}">
                <a16:creationId xmlns:a16="http://schemas.microsoft.com/office/drawing/2014/main" id="{4DAC7632-312A-45F7-8B0E-0C965ADA9EC7}"/>
              </a:ext>
            </a:extLst>
          </p:cNvPr>
          <p:cNvSpPr/>
          <p:nvPr/>
        </p:nvSpPr>
        <p:spPr>
          <a:xfrm>
            <a:off x="698296" y="2218489"/>
            <a:ext cx="7332717" cy="183230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600" dirty="0">
                <a:solidFill>
                  <a:srgbClr val="80F2F6"/>
                </a:solidFill>
                <a:latin typeface="Consolas" panose="020B0609020204030204" pitchFamily="49" charset="0"/>
              </a:rPr>
              <a:t>std</a:t>
            </a:r>
            <a:r>
              <a:rPr lang="en-GB" sz="1600" dirty="0">
                <a:solidFill>
                  <a:srgbClr val="E6E6FA"/>
                </a:solidFill>
                <a:latin typeface="Consolas" panose="020B0609020204030204" pitchFamily="49" charset="0"/>
              </a:rPr>
              <a:t>::</a:t>
            </a:r>
            <a:r>
              <a:rPr lang="en-GB" sz="1600" dirty="0">
                <a:solidFill>
                  <a:srgbClr val="1290C3"/>
                </a:solidFill>
                <a:latin typeface="Consolas" panose="020B0609020204030204" pitchFamily="49" charset="0"/>
              </a:rPr>
              <a:t>string</a:t>
            </a:r>
            <a:r>
              <a:rPr lang="en-GB" sz="1600" dirty="0">
                <a:solidFill>
                  <a:srgbClr val="D9E8F7"/>
                </a:solidFill>
                <a:latin typeface="Consolas" panose="020B0609020204030204" pitchFamily="49" charset="0"/>
              </a:rPr>
              <a:t> </a:t>
            </a:r>
            <a:r>
              <a:rPr lang="en-GB" sz="1600" dirty="0" err="1">
                <a:solidFill>
                  <a:srgbClr val="0DD140"/>
                </a:solidFill>
                <a:latin typeface="Consolas" panose="020B0609020204030204" pitchFamily="49" charset="0"/>
              </a:rPr>
              <a:t>zero_adder</a:t>
            </a:r>
            <a:r>
              <a:rPr lang="en-GB" sz="1600" dirty="0">
                <a:solidFill>
                  <a:srgbClr val="F9FAF4"/>
                </a:solidFill>
                <a:latin typeface="Consolas" panose="020B0609020204030204" pitchFamily="49" charset="0"/>
              </a:rPr>
              <a:t>(</a:t>
            </a:r>
            <a:r>
              <a:rPr lang="en-GB" sz="1600" dirty="0">
                <a:solidFill>
                  <a:srgbClr val="80F2F6"/>
                </a:solidFill>
                <a:latin typeface="Consolas" panose="020B0609020204030204" pitchFamily="49" charset="0"/>
              </a:rPr>
              <a:t>std</a:t>
            </a:r>
            <a:r>
              <a:rPr lang="en-GB" sz="1600" dirty="0">
                <a:solidFill>
                  <a:srgbClr val="E6E6FA"/>
                </a:solidFill>
                <a:latin typeface="Consolas" panose="020B0609020204030204" pitchFamily="49" charset="0"/>
              </a:rPr>
              <a:t>::</a:t>
            </a:r>
            <a:r>
              <a:rPr lang="en-GB" sz="1600" dirty="0">
                <a:solidFill>
                  <a:srgbClr val="1290C3"/>
                </a:solidFill>
                <a:latin typeface="Consolas" panose="020B0609020204030204" pitchFamily="49" charset="0"/>
              </a:rPr>
              <a:t>string</a:t>
            </a:r>
            <a:r>
              <a:rPr lang="en-GB" sz="1600" dirty="0">
                <a:solidFill>
                  <a:srgbClr val="D9E8F7"/>
                </a:solidFill>
                <a:latin typeface="Consolas" panose="020B0609020204030204" pitchFamily="49" charset="0"/>
              </a:rPr>
              <a:t> </a:t>
            </a:r>
            <a:r>
              <a:rPr lang="en-GB" sz="1600" dirty="0">
                <a:solidFill>
                  <a:srgbClr val="79ABFF"/>
                </a:solidFill>
                <a:latin typeface="Consolas" panose="020B0609020204030204" pitchFamily="49" charset="0"/>
              </a:rPr>
              <a:t>input</a:t>
            </a:r>
            <a:r>
              <a:rPr lang="en-GB" sz="1600" dirty="0">
                <a:solidFill>
                  <a:srgbClr val="F9FAF4"/>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F9FAF4"/>
                </a:solidFill>
                <a:latin typeface="Consolas" panose="020B0609020204030204" pitchFamily="49" charset="0"/>
              </a:rPr>
              <a:t>{</a:t>
            </a:r>
          </a:p>
          <a:p>
            <a:r>
              <a:rPr lang="en-GB" sz="1600" dirty="0">
                <a:solidFill>
                  <a:srgbClr val="DD2867"/>
                </a:solidFill>
                <a:latin typeface="Consolas" panose="020B0609020204030204" pitchFamily="49" charset="0"/>
              </a:rPr>
              <a:t>	if</a:t>
            </a:r>
            <a:r>
              <a:rPr lang="en-GB" sz="1600" dirty="0">
                <a:solidFill>
                  <a:srgbClr val="D9E8F7"/>
                </a:solidFill>
                <a:latin typeface="Consolas" panose="020B0609020204030204" pitchFamily="49" charset="0"/>
              </a:rPr>
              <a:t> </a:t>
            </a:r>
            <a:r>
              <a:rPr lang="en-GB" sz="1600" dirty="0">
                <a:solidFill>
                  <a:srgbClr val="F9FAF4"/>
                </a:solidFill>
                <a:latin typeface="Consolas" panose="020B0609020204030204" pitchFamily="49" charset="0"/>
              </a:rPr>
              <a:t>(</a:t>
            </a:r>
            <a:r>
              <a:rPr lang="en-GB" sz="1600" dirty="0" err="1">
                <a:solidFill>
                  <a:srgbClr val="79ABFF"/>
                </a:solidFill>
                <a:latin typeface="Consolas" panose="020B0609020204030204" pitchFamily="49" charset="0"/>
              </a:rPr>
              <a:t>input</a:t>
            </a:r>
            <a:r>
              <a:rPr lang="en-GB" sz="1600" dirty="0" err="1">
                <a:solidFill>
                  <a:srgbClr val="E6E6FA"/>
                </a:solidFill>
                <a:latin typeface="Consolas" panose="020B0609020204030204" pitchFamily="49" charset="0"/>
              </a:rPr>
              <a:t>.</a:t>
            </a:r>
            <a:r>
              <a:rPr lang="en-GB" sz="1600" dirty="0" err="1">
                <a:solidFill>
                  <a:srgbClr val="A7EC21"/>
                </a:solidFill>
                <a:latin typeface="Consolas" panose="020B0609020204030204" pitchFamily="49" charset="0"/>
              </a:rPr>
              <a:t>length</a:t>
            </a:r>
            <a:r>
              <a:rPr lang="en-GB" sz="1600" dirty="0">
                <a:solidFill>
                  <a:srgbClr val="F9FAF4"/>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E6E6FA"/>
                </a:solidFill>
                <a:latin typeface="Consolas" panose="020B0609020204030204" pitchFamily="49" charset="0"/>
              </a:rPr>
              <a:t>&lt;</a:t>
            </a:r>
            <a:r>
              <a:rPr lang="en-GB" sz="1600" dirty="0">
                <a:solidFill>
                  <a:srgbClr val="D9E8F7"/>
                </a:solidFill>
                <a:latin typeface="Consolas" panose="020B0609020204030204" pitchFamily="49" charset="0"/>
              </a:rPr>
              <a:t> </a:t>
            </a:r>
            <a:r>
              <a:rPr lang="en-GB" sz="1600" dirty="0">
                <a:solidFill>
                  <a:srgbClr val="6897BB"/>
                </a:solidFill>
                <a:latin typeface="Consolas" panose="020B0609020204030204" pitchFamily="49" charset="0"/>
              </a:rPr>
              <a:t>20</a:t>
            </a:r>
            <a:r>
              <a:rPr lang="en-GB" sz="1600" dirty="0">
                <a:solidFill>
                  <a:srgbClr val="F9FAF4"/>
                </a:solidFill>
                <a:latin typeface="Consolas" panose="020B0609020204030204" pitchFamily="49" charset="0"/>
              </a:rPr>
              <a:t>)</a:t>
            </a:r>
          </a:p>
          <a:p>
            <a:r>
              <a:rPr lang="en-US" sz="1600" dirty="0">
                <a:solidFill>
                  <a:srgbClr val="DD2867"/>
                </a:solidFill>
                <a:latin typeface="Consolas" panose="020B0609020204030204" pitchFamily="49" charset="0"/>
              </a:rPr>
              <a:t>		return</a:t>
            </a:r>
            <a:r>
              <a:rPr lang="en-US" sz="1600" dirty="0">
                <a:solidFill>
                  <a:srgbClr val="D9E8F7"/>
                </a:solidFill>
                <a:latin typeface="Consolas" panose="020B0609020204030204" pitchFamily="49" charset="0"/>
              </a:rPr>
              <a:t> </a:t>
            </a:r>
            <a:r>
              <a:rPr lang="en-US" sz="1600" dirty="0" err="1">
                <a:solidFill>
                  <a:srgbClr val="A7EC21"/>
                </a:solidFill>
                <a:latin typeface="Consolas" panose="020B0609020204030204" pitchFamily="49" charset="0"/>
              </a:rPr>
              <a:t>zero_adder</a:t>
            </a:r>
            <a:r>
              <a:rPr lang="en-US" sz="1600" dirty="0">
                <a:solidFill>
                  <a:srgbClr val="F9FAF4"/>
                </a:solidFill>
                <a:latin typeface="Consolas" panose="020B0609020204030204" pitchFamily="49" charset="0"/>
              </a:rPr>
              <a:t>(</a:t>
            </a:r>
            <a:r>
              <a:rPr lang="en-US" sz="1600" dirty="0">
                <a:solidFill>
                  <a:srgbClr val="79ABFF"/>
                </a:solidFill>
                <a:latin typeface="Consolas" panose="020B0609020204030204" pitchFamily="49" charset="0"/>
              </a:rPr>
              <a:t>input</a:t>
            </a:r>
            <a:r>
              <a:rPr lang="en-US" sz="1600" dirty="0">
                <a:solidFill>
                  <a:srgbClr val="E6E6FA"/>
                </a:solidFill>
                <a:latin typeface="Consolas" panose="020B0609020204030204" pitchFamily="49" charset="0"/>
              </a:rPr>
              <a:t>+</a:t>
            </a:r>
            <a:r>
              <a:rPr lang="en-US" sz="1600" dirty="0">
                <a:solidFill>
                  <a:srgbClr val="D9E8F7"/>
                </a:solidFill>
                <a:latin typeface="Consolas" panose="020B0609020204030204" pitchFamily="49" charset="0"/>
              </a:rPr>
              <a:t> </a:t>
            </a:r>
            <a:r>
              <a:rPr lang="en-US" sz="1600" dirty="0">
                <a:solidFill>
                  <a:srgbClr val="17C6A3"/>
                </a:solidFill>
                <a:latin typeface="Consolas" panose="020B0609020204030204" pitchFamily="49" charset="0"/>
              </a:rPr>
              <a:t>"0"</a:t>
            </a:r>
            <a:r>
              <a:rPr lang="en-US" sz="1600" dirty="0">
                <a:solidFill>
                  <a:srgbClr val="F9FAF4"/>
                </a:solidFill>
                <a:latin typeface="Consolas" panose="020B0609020204030204" pitchFamily="49" charset="0"/>
              </a:rPr>
              <a:t>)</a:t>
            </a:r>
            <a:r>
              <a:rPr lang="en-US" sz="1600" dirty="0">
                <a:solidFill>
                  <a:srgbClr val="E6E6FA"/>
                </a:solidFill>
                <a:latin typeface="Consolas" panose="020B0609020204030204" pitchFamily="49" charset="0"/>
              </a:rPr>
              <a:t>;</a:t>
            </a:r>
            <a:r>
              <a:rPr lang="en-US" sz="1600" dirty="0">
                <a:solidFill>
                  <a:srgbClr val="D9E8F7"/>
                </a:solidFill>
                <a:latin typeface="Consolas" panose="020B0609020204030204" pitchFamily="49" charset="0"/>
              </a:rPr>
              <a:t> </a:t>
            </a:r>
            <a:r>
              <a:rPr lang="en-US" sz="1600" dirty="0">
                <a:solidFill>
                  <a:srgbClr val="626262"/>
                </a:solidFill>
                <a:latin typeface="Consolas" panose="020B0609020204030204" pitchFamily="49" charset="0"/>
              </a:rPr>
              <a:t>//recall and add 0</a:t>
            </a:r>
          </a:p>
          <a:p>
            <a:r>
              <a:rPr lang="en-GB" sz="1600" dirty="0">
                <a:solidFill>
                  <a:srgbClr val="DD2867"/>
                </a:solidFill>
                <a:latin typeface="Consolas" panose="020B0609020204030204" pitchFamily="49" charset="0"/>
              </a:rPr>
              <a:t>	else</a:t>
            </a:r>
          </a:p>
          <a:p>
            <a:r>
              <a:rPr lang="en-GB" sz="1600" dirty="0">
                <a:solidFill>
                  <a:srgbClr val="DD2867"/>
                </a:solidFill>
                <a:latin typeface="Consolas" panose="020B0609020204030204" pitchFamily="49" charset="0"/>
              </a:rPr>
              <a:t>		return</a:t>
            </a:r>
            <a:r>
              <a:rPr lang="en-GB" sz="1600" dirty="0">
                <a:solidFill>
                  <a:srgbClr val="D9E8F7"/>
                </a:solidFill>
                <a:latin typeface="Consolas" panose="020B0609020204030204" pitchFamily="49" charset="0"/>
              </a:rPr>
              <a:t> </a:t>
            </a:r>
            <a:r>
              <a:rPr lang="en-GB" sz="1600" dirty="0">
                <a:solidFill>
                  <a:srgbClr val="79ABFF"/>
                </a:solidFill>
                <a:latin typeface="Consolas" panose="020B0609020204030204" pitchFamily="49" charset="0"/>
              </a:rPr>
              <a:t>input</a:t>
            </a:r>
            <a:r>
              <a:rPr lang="en-GB" sz="1600" dirty="0">
                <a:solidFill>
                  <a:srgbClr val="E6E6FA"/>
                </a:solidFill>
                <a:latin typeface="Consolas" panose="020B0609020204030204" pitchFamily="49" charset="0"/>
              </a:rPr>
              <a:t>;</a:t>
            </a:r>
          </a:p>
          <a:p>
            <a:r>
              <a:rPr lang="en-GB" sz="1600" dirty="0">
                <a:solidFill>
                  <a:srgbClr val="F9FAF4"/>
                </a:solidFill>
                <a:latin typeface="Consolas" panose="020B0609020204030204" pitchFamily="49" charset="0"/>
              </a:rPr>
              <a:t>}</a:t>
            </a:r>
          </a:p>
        </p:txBody>
      </p:sp>
      <p:sp>
        <p:nvSpPr>
          <p:cNvPr id="5" name="Rectangle 4">
            <a:extLst>
              <a:ext uri="{FF2B5EF4-FFF2-40B4-BE49-F238E27FC236}">
                <a16:creationId xmlns:a16="http://schemas.microsoft.com/office/drawing/2014/main" id="{73DA9930-456A-4D62-B355-7FBF0B446A0E}"/>
              </a:ext>
            </a:extLst>
          </p:cNvPr>
          <p:cNvSpPr/>
          <p:nvPr/>
        </p:nvSpPr>
        <p:spPr>
          <a:xfrm>
            <a:off x="698296" y="4569806"/>
            <a:ext cx="7332717" cy="68799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a:solidFill>
                  <a:srgbClr val="80F2F6"/>
                </a:solidFill>
                <a:latin typeface="Consolas" panose="020B0609020204030204" pitchFamily="49" charset="0"/>
              </a:rPr>
              <a:t>std</a:t>
            </a:r>
            <a:r>
              <a:rPr lang="en-US">
                <a:solidFill>
                  <a:srgbClr val="E6E6FA"/>
                </a:solidFill>
                <a:latin typeface="Consolas" panose="020B0609020204030204" pitchFamily="49" charset="0"/>
              </a:rPr>
              <a:t>::</a:t>
            </a:r>
            <a:r>
              <a:rPr lang="en-US">
                <a:solidFill>
                  <a:srgbClr val="D9E8F7"/>
                </a:solidFill>
                <a:latin typeface="Consolas" panose="020B0609020204030204" pitchFamily="49" charset="0"/>
              </a:rPr>
              <a:t>cout </a:t>
            </a:r>
            <a:r>
              <a:rPr lang="en-US">
                <a:solidFill>
                  <a:srgbClr val="E6E6FA"/>
                </a:solidFill>
                <a:latin typeface="Consolas" panose="020B0609020204030204" pitchFamily="49" charset="0"/>
              </a:rPr>
              <a:t>&lt;&lt;</a:t>
            </a:r>
            <a:r>
              <a:rPr lang="en-US">
                <a:solidFill>
                  <a:srgbClr val="D9E8F7"/>
                </a:solidFill>
                <a:latin typeface="Consolas" panose="020B0609020204030204" pitchFamily="49" charset="0"/>
              </a:rPr>
              <a:t> </a:t>
            </a:r>
            <a:r>
              <a:rPr lang="en-US" b="1">
                <a:solidFill>
                  <a:srgbClr val="A7EC21"/>
                </a:solidFill>
                <a:latin typeface="Consolas" panose="020B0609020204030204" pitchFamily="49" charset="0"/>
              </a:rPr>
              <a:t>zero_adder</a:t>
            </a:r>
            <a:r>
              <a:rPr lang="en-US" b="1">
                <a:solidFill>
                  <a:srgbClr val="F9FAF4"/>
                </a:solidFill>
                <a:latin typeface="Consolas" panose="020B0609020204030204" pitchFamily="49" charset="0"/>
              </a:rPr>
              <a:t>(</a:t>
            </a:r>
            <a:r>
              <a:rPr lang="en-US" b="1">
                <a:solidFill>
                  <a:srgbClr val="17C6A3"/>
                </a:solidFill>
                <a:latin typeface="Consolas" panose="020B0609020204030204" pitchFamily="49" charset="0"/>
              </a:rPr>
              <a:t>"Hello"</a:t>
            </a:r>
            <a:r>
              <a:rPr lang="en-US" b="1">
                <a:solidFill>
                  <a:srgbClr val="F9FAF4"/>
                </a:solidFill>
                <a:latin typeface="Consolas" panose="020B0609020204030204" pitchFamily="49" charset="0"/>
              </a:rPr>
              <a:t>)</a:t>
            </a:r>
            <a:r>
              <a:rPr lang="en-US" b="1">
                <a:solidFill>
                  <a:srgbClr val="E6E6FA"/>
                </a:solidFill>
                <a:latin typeface="Consolas" panose="020B0609020204030204" pitchFamily="49" charset="0"/>
              </a:rPr>
              <a:t>;</a:t>
            </a:r>
            <a:endParaRPr lang="en-GB" noProof="1">
              <a:solidFill>
                <a:schemeClr val="bg1"/>
              </a:solidFill>
              <a:latin typeface="Consolas" panose="020B0609020204030204" pitchFamily="49" charset="0"/>
            </a:endParaRPr>
          </a:p>
        </p:txBody>
      </p:sp>
      <p:sp>
        <p:nvSpPr>
          <p:cNvPr id="6" name="Rectangle 5">
            <a:extLst>
              <a:ext uri="{FF2B5EF4-FFF2-40B4-BE49-F238E27FC236}">
                <a16:creationId xmlns:a16="http://schemas.microsoft.com/office/drawing/2014/main" id="{23F2B279-696A-4BB5-A50A-F3BD06AA2AFF}"/>
              </a:ext>
            </a:extLst>
          </p:cNvPr>
          <p:cNvSpPr/>
          <p:nvPr/>
        </p:nvSpPr>
        <p:spPr>
          <a:xfrm>
            <a:off x="698294" y="5308600"/>
            <a:ext cx="7332717" cy="68799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noProof="1">
                <a:solidFill>
                  <a:srgbClr val="FFFF00"/>
                </a:solidFill>
                <a:latin typeface="Consolas" panose="020B0609020204030204" pitchFamily="49" charset="0"/>
              </a:rPr>
              <a:t>Output:</a:t>
            </a:r>
            <a:r>
              <a:rPr lang="en-GB" noProof="1">
                <a:solidFill>
                  <a:schemeClr val="bg1"/>
                </a:solidFill>
                <a:latin typeface="Consolas" panose="020B0609020204030204" pitchFamily="49" charset="0"/>
              </a:rPr>
              <a:t> Hello000000000000000</a:t>
            </a:r>
          </a:p>
        </p:txBody>
      </p:sp>
    </p:spTree>
    <p:extLst>
      <p:ext uri="{BB962C8B-B14F-4D97-AF65-F5344CB8AC3E}">
        <p14:creationId xmlns:p14="http://schemas.microsoft.com/office/powerpoint/2010/main" val="58374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References as argument</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Sometimes you want to return both a status and all or many of the arguments in a function</a:t>
            </a:r>
          </a:p>
          <a:p>
            <a:pPr marL="756000" lvl="1" indent="-298800" algn="l">
              <a:buFont typeface="Arial" panose="020B0604020202020204" pitchFamily="34" charset="0"/>
              <a:buChar char="•"/>
            </a:pPr>
            <a:r>
              <a:rPr lang="en-US" sz="2000" b="1" spc="50">
                <a:solidFill>
                  <a:schemeClr val="bg1"/>
                </a:solidFill>
                <a:latin typeface="Roboto" pitchFamily="2" charset="0"/>
                <a:ea typeface="Roboto" pitchFamily="2" charset="0"/>
              </a:rPr>
              <a:t>To solve </a:t>
            </a:r>
            <a:r>
              <a:rPr lang="en-US" sz="2000" b="1" spc="50" dirty="0">
                <a:solidFill>
                  <a:schemeClr val="bg1"/>
                </a:solidFill>
                <a:latin typeface="Roboto" pitchFamily="2" charset="0"/>
                <a:ea typeface="Roboto" pitchFamily="2" charset="0"/>
              </a:rPr>
              <a:t>this, you can add a reference variable as an argument to a function instead</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reference will be like a pointer that points to the place where the value are stored and update it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If you want to pass an argument and update the value in the function you can use a reference, references will be used by adding the “&amp;” before the variable like  “int &amp;</a:t>
            </a:r>
            <a:r>
              <a:rPr lang="en-US" sz="2000" b="1" spc="50" dirty="0" err="1">
                <a:solidFill>
                  <a:schemeClr val="bg1"/>
                </a:solidFill>
                <a:latin typeface="Roboto" pitchFamily="2" charset="0"/>
                <a:ea typeface="Roboto" pitchFamily="2" charset="0"/>
              </a:rPr>
              <a:t>car_number</a:t>
            </a:r>
            <a:r>
              <a:rPr lang="en-US" sz="2000" b="1" spc="50" dirty="0">
                <a:solidFill>
                  <a:schemeClr val="bg1"/>
                </a:solidFill>
                <a:latin typeface="Roboto" pitchFamily="2" charset="0"/>
                <a:ea typeface="Roboto" pitchFamily="2" charset="0"/>
              </a:rPr>
              <a:t>;”</a:t>
            </a:r>
          </a:p>
        </p:txBody>
      </p:sp>
    </p:spTree>
    <p:extLst>
      <p:ext uri="{BB962C8B-B14F-4D97-AF65-F5344CB8AC3E}">
        <p14:creationId xmlns:p14="http://schemas.microsoft.com/office/powerpoint/2010/main" val="94249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Example using references as argument</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Here we create a duplicate function that uses a reference to an int as argument</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You can use below code co call that function</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Will explain more about this in pointer chapter later</a:t>
            </a:r>
          </a:p>
        </p:txBody>
      </p:sp>
      <p:sp>
        <p:nvSpPr>
          <p:cNvPr id="4" name="Rectangle 3">
            <a:extLst>
              <a:ext uri="{FF2B5EF4-FFF2-40B4-BE49-F238E27FC236}">
                <a16:creationId xmlns:a16="http://schemas.microsoft.com/office/drawing/2014/main" id="{4DAC7632-312A-45F7-8B0E-0C965ADA9EC7}"/>
              </a:ext>
            </a:extLst>
          </p:cNvPr>
          <p:cNvSpPr/>
          <p:nvPr/>
        </p:nvSpPr>
        <p:spPr>
          <a:xfrm>
            <a:off x="698296" y="2218489"/>
            <a:ext cx="7332717" cy="105506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DD2867"/>
                </a:solidFill>
                <a:latin typeface="Consolas" panose="020B0609020204030204" pitchFamily="49" charset="0"/>
              </a:rPr>
              <a:t>void</a:t>
            </a:r>
            <a:r>
              <a:rPr lang="en-GB" dirty="0">
                <a:solidFill>
                  <a:srgbClr val="D9E8F7"/>
                </a:solidFill>
                <a:latin typeface="Consolas" panose="020B0609020204030204" pitchFamily="49" charset="0"/>
              </a:rPr>
              <a:t> </a:t>
            </a:r>
            <a:r>
              <a:rPr lang="en-GB" dirty="0">
                <a:solidFill>
                  <a:srgbClr val="0DD140"/>
                </a:solidFill>
                <a:latin typeface="Consolas" panose="020B0609020204030204" pitchFamily="49" charset="0"/>
              </a:rPr>
              <a:t>duplicate</a:t>
            </a:r>
            <a:r>
              <a:rPr lang="en-GB" dirty="0">
                <a:solidFill>
                  <a:srgbClr val="F9FAF4"/>
                </a:solidFill>
                <a:latin typeface="Consolas" panose="020B0609020204030204" pitchFamily="49" charset="0"/>
              </a:rPr>
              <a:t>(</a:t>
            </a:r>
            <a:r>
              <a:rPr lang="en-GB" dirty="0">
                <a:solidFill>
                  <a:srgbClr val="DD2867"/>
                </a:solidFill>
                <a:latin typeface="Consolas" panose="020B0609020204030204" pitchFamily="49" charset="0"/>
              </a:rPr>
              <a:t>int</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&amp;</a:t>
            </a:r>
            <a:r>
              <a:rPr lang="en-GB" dirty="0">
                <a:solidFill>
                  <a:srgbClr val="79ABFF"/>
                </a:solidFill>
                <a:latin typeface="Consolas" panose="020B0609020204030204" pitchFamily="49" charset="0"/>
              </a:rPr>
              <a:t>a</a:t>
            </a:r>
            <a:r>
              <a:rPr lang="en-GB" dirty="0">
                <a:solidFill>
                  <a:srgbClr val="F9FAF4"/>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F9FAF4"/>
                </a:solidFill>
                <a:latin typeface="Consolas" panose="020B0609020204030204" pitchFamily="49" charset="0"/>
              </a:rPr>
              <a:t>{</a:t>
            </a:r>
          </a:p>
          <a:p>
            <a:r>
              <a:rPr lang="en-GB" dirty="0">
                <a:solidFill>
                  <a:srgbClr val="79ABFF"/>
                </a:solidFill>
                <a:latin typeface="Consolas" panose="020B0609020204030204" pitchFamily="49" charset="0"/>
              </a:rPr>
              <a:t>	a</a:t>
            </a:r>
            <a:r>
              <a:rPr lang="en-GB" dirty="0">
                <a:solidFill>
                  <a:srgbClr val="E6E6FA"/>
                </a:solidFill>
                <a:latin typeface="Consolas" panose="020B0609020204030204" pitchFamily="49" charset="0"/>
              </a:rPr>
              <a:t>=</a:t>
            </a:r>
            <a:r>
              <a:rPr lang="en-GB" dirty="0">
                <a:solidFill>
                  <a:srgbClr val="79ABFF"/>
                </a:solidFill>
                <a:latin typeface="Consolas" panose="020B0609020204030204" pitchFamily="49" charset="0"/>
              </a:rPr>
              <a:t>a</a:t>
            </a:r>
            <a:r>
              <a:rPr lang="en-GB" dirty="0">
                <a:solidFill>
                  <a:srgbClr val="E6E6FA"/>
                </a:solidFill>
                <a:latin typeface="Consolas" panose="020B0609020204030204" pitchFamily="49" charset="0"/>
              </a:rPr>
              <a:t>*</a:t>
            </a:r>
            <a:r>
              <a:rPr lang="en-GB" dirty="0">
                <a:solidFill>
                  <a:srgbClr val="6897BB"/>
                </a:solidFill>
                <a:latin typeface="Consolas" panose="020B0609020204030204" pitchFamily="49" charset="0"/>
              </a:rPr>
              <a:t>2</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26262"/>
                </a:solidFill>
                <a:latin typeface="Consolas" panose="020B0609020204030204" pitchFamily="49" charset="0"/>
              </a:rPr>
              <a:t>//double a</a:t>
            </a:r>
          </a:p>
          <a:p>
            <a:r>
              <a:rPr lang="en-GB" dirty="0">
                <a:solidFill>
                  <a:srgbClr val="F9FAF4"/>
                </a:solidFill>
                <a:latin typeface="Consolas" panose="020B0609020204030204" pitchFamily="49" charset="0"/>
              </a:rPr>
              <a:t>}</a:t>
            </a:r>
          </a:p>
        </p:txBody>
      </p:sp>
      <p:sp>
        <p:nvSpPr>
          <p:cNvPr id="5" name="Rectangle 4">
            <a:extLst>
              <a:ext uri="{FF2B5EF4-FFF2-40B4-BE49-F238E27FC236}">
                <a16:creationId xmlns:a16="http://schemas.microsoft.com/office/drawing/2014/main" id="{73DA9930-456A-4D62-B355-7FBF0B446A0E}"/>
              </a:ext>
            </a:extLst>
          </p:cNvPr>
          <p:cNvSpPr/>
          <p:nvPr/>
        </p:nvSpPr>
        <p:spPr>
          <a:xfrm>
            <a:off x="698293" y="3676291"/>
            <a:ext cx="7332717" cy="9621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DD2867"/>
                </a:solidFill>
                <a:latin typeface="Consolas" panose="020B0609020204030204" pitchFamily="49" charset="0"/>
              </a:rPr>
              <a:t>int</a:t>
            </a:r>
            <a:r>
              <a:rPr lang="en-GB" dirty="0">
                <a:solidFill>
                  <a:srgbClr val="D9E8F7"/>
                </a:solidFill>
                <a:latin typeface="Consolas" panose="020B0609020204030204" pitchFamily="49" charset="0"/>
              </a:rPr>
              <a:t> </a:t>
            </a:r>
            <a:r>
              <a:rPr lang="en-GB" dirty="0">
                <a:solidFill>
                  <a:srgbClr val="ED7F48"/>
                </a:solidFill>
                <a:latin typeface="Consolas" panose="020B0609020204030204" pitchFamily="49" charset="0"/>
              </a:rPr>
              <a:t>a</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2</a:t>
            </a:r>
            <a:r>
              <a:rPr lang="en-GB" dirty="0">
                <a:solidFill>
                  <a:srgbClr val="E6E6FA"/>
                </a:solidFill>
                <a:latin typeface="Consolas" panose="020B0609020204030204" pitchFamily="49" charset="0"/>
              </a:rPr>
              <a:t>;</a:t>
            </a:r>
          </a:p>
          <a:p>
            <a:r>
              <a:rPr lang="en-GB" dirty="0">
                <a:solidFill>
                  <a:srgbClr val="A7EC21"/>
                </a:solidFill>
                <a:latin typeface="Consolas" panose="020B0609020204030204" pitchFamily="49" charset="0"/>
              </a:rPr>
              <a:t>duplicate</a:t>
            </a:r>
            <a:r>
              <a:rPr lang="en-GB" dirty="0">
                <a:solidFill>
                  <a:srgbClr val="F9FAF4"/>
                </a:solidFill>
                <a:latin typeface="Consolas" panose="020B0609020204030204" pitchFamily="49" charset="0"/>
              </a:rPr>
              <a:t>(</a:t>
            </a:r>
            <a:r>
              <a:rPr lang="en-GB" dirty="0">
                <a:solidFill>
                  <a:srgbClr val="FFBF26"/>
                </a:solidFill>
                <a:latin typeface="Consolas" panose="020B0609020204030204" pitchFamily="49" charset="0"/>
              </a:rPr>
              <a:t>a</a:t>
            </a:r>
            <a:r>
              <a:rPr lang="en-GB" dirty="0">
                <a:solidFill>
                  <a:srgbClr val="F9FAF4"/>
                </a:solidFill>
                <a:latin typeface="Consolas" panose="020B0609020204030204" pitchFamily="49" charset="0"/>
              </a:rPr>
              <a:t>)</a:t>
            </a:r>
            <a:r>
              <a:rPr lang="en-GB" dirty="0">
                <a:solidFill>
                  <a:srgbClr val="E6E6FA"/>
                </a:solidFill>
                <a:latin typeface="Consolas" panose="020B0609020204030204" pitchFamily="49" charset="0"/>
              </a:rPr>
              <a:t>;</a:t>
            </a:r>
          </a:p>
          <a:p>
            <a:r>
              <a:rPr lang="en-GB" dirty="0">
                <a:solidFill>
                  <a:srgbClr val="80F2F6"/>
                </a:solidFill>
                <a:latin typeface="Consolas" panose="020B0609020204030204" pitchFamily="49" charset="0"/>
              </a:rPr>
              <a:t>std</a:t>
            </a:r>
            <a:r>
              <a:rPr lang="en-GB" dirty="0">
                <a:solidFill>
                  <a:srgbClr val="E6E6FA"/>
                </a:solidFill>
                <a:latin typeface="Consolas" panose="020B0609020204030204" pitchFamily="49" charset="0"/>
              </a:rPr>
              <a:t>::</a:t>
            </a:r>
            <a:r>
              <a:rPr lang="en-GB" dirty="0" err="1">
                <a:solidFill>
                  <a:srgbClr val="D9E8F7"/>
                </a:solidFill>
                <a:latin typeface="Consolas" panose="020B0609020204030204" pitchFamily="49" charset="0"/>
              </a:rPr>
              <a:t>cout</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&lt;&lt;</a:t>
            </a:r>
            <a:r>
              <a:rPr lang="en-GB" dirty="0">
                <a:solidFill>
                  <a:srgbClr val="D9E8F7"/>
                </a:solidFill>
                <a:latin typeface="Consolas" panose="020B0609020204030204" pitchFamily="49" charset="0"/>
              </a:rPr>
              <a:t> </a:t>
            </a:r>
            <a:r>
              <a:rPr lang="en-GB" dirty="0">
                <a:solidFill>
                  <a:srgbClr val="FFBF26"/>
                </a:solidFill>
                <a:latin typeface="Consolas" panose="020B0609020204030204" pitchFamily="49" charset="0"/>
              </a:rPr>
              <a:t>a</a:t>
            </a:r>
            <a:r>
              <a:rPr lang="en-GB" dirty="0">
                <a:solidFill>
                  <a:srgbClr val="E6E6FA"/>
                </a:solidFill>
                <a:latin typeface="Consolas" panose="020B0609020204030204" pitchFamily="49" charset="0"/>
              </a:rPr>
              <a:t>;</a:t>
            </a:r>
            <a:endParaRPr lang="en-GB" noProof="1">
              <a:solidFill>
                <a:schemeClr val="bg1"/>
              </a:solidFill>
              <a:latin typeface="Consolas" panose="020B0609020204030204" pitchFamily="49" charset="0"/>
            </a:endParaRPr>
          </a:p>
        </p:txBody>
      </p:sp>
      <p:sp>
        <p:nvSpPr>
          <p:cNvPr id="6" name="Rectangle 5">
            <a:extLst>
              <a:ext uri="{FF2B5EF4-FFF2-40B4-BE49-F238E27FC236}">
                <a16:creationId xmlns:a16="http://schemas.microsoft.com/office/drawing/2014/main" id="{23F2B279-696A-4BB5-A50A-F3BD06AA2AFF}"/>
              </a:ext>
            </a:extLst>
          </p:cNvPr>
          <p:cNvSpPr/>
          <p:nvPr/>
        </p:nvSpPr>
        <p:spPr>
          <a:xfrm>
            <a:off x="698296" y="4689243"/>
            <a:ext cx="7332717" cy="39306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noProof="1">
                <a:solidFill>
                  <a:srgbClr val="FFFF00"/>
                </a:solidFill>
                <a:latin typeface="Consolas" panose="020B0609020204030204" pitchFamily="49" charset="0"/>
              </a:rPr>
              <a:t>Output:</a:t>
            </a:r>
            <a:r>
              <a:rPr lang="en-GB" noProof="1">
                <a:solidFill>
                  <a:schemeClr val="bg1"/>
                </a:solidFill>
                <a:latin typeface="Consolas" panose="020B0609020204030204" pitchFamily="49" charset="0"/>
              </a:rPr>
              <a:t> 4</a:t>
            </a:r>
          </a:p>
        </p:txBody>
      </p:sp>
    </p:spTree>
    <p:extLst>
      <p:ext uri="{BB962C8B-B14F-4D97-AF65-F5344CB8AC3E}">
        <p14:creationId xmlns:p14="http://schemas.microsoft.com/office/powerpoint/2010/main" val="79592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Main function arguments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main function has a default return statement if you miss it (returns 0)</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If you want to use arguments to main it has built in support for this</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int main(int </a:t>
            </a:r>
            <a:r>
              <a:rPr lang="en-US" sz="1600" b="1" spc="50" dirty="0" err="1">
                <a:solidFill>
                  <a:schemeClr val="bg1"/>
                </a:solidFill>
                <a:latin typeface="Roboto" pitchFamily="2" charset="0"/>
                <a:ea typeface="Roboto" pitchFamily="2" charset="0"/>
              </a:rPr>
              <a:t>argc</a:t>
            </a:r>
            <a:r>
              <a:rPr lang="en-US" sz="1600" b="1" spc="50" dirty="0">
                <a:solidFill>
                  <a:schemeClr val="bg1"/>
                </a:solidFill>
                <a:latin typeface="Roboto" pitchFamily="2" charset="0"/>
                <a:ea typeface="Roboto" pitchFamily="2" charset="0"/>
              </a:rPr>
              <a:t>, char* </a:t>
            </a:r>
            <a:r>
              <a:rPr lang="en-US" sz="1600" b="1" spc="50" dirty="0" err="1">
                <a:solidFill>
                  <a:schemeClr val="bg1"/>
                </a:solidFill>
                <a:latin typeface="Roboto" pitchFamily="2" charset="0"/>
                <a:ea typeface="Roboto" pitchFamily="2" charset="0"/>
              </a:rPr>
              <a:t>argv</a:t>
            </a:r>
            <a:r>
              <a:rPr lang="en-US" sz="1600" b="1" spc="50" dirty="0">
                <a:solidFill>
                  <a:schemeClr val="bg1"/>
                </a:solidFill>
                <a:latin typeface="Roboto" pitchFamily="2" charset="0"/>
                <a:ea typeface="Roboto" pitchFamily="2" charset="0"/>
              </a:rPr>
              <a:t>[])</a:t>
            </a:r>
          </a:p>
          <a:p>
            <a:pPr marL="1670400" lvl="3" indent="-298800" algn="l">
              <a:buFont typeface="Arial" panose="020B0604020202020204" pitchFamily="34" charset="0"/>
              <a:buChar char="•"/>
            </a:pPr>
            <a:r>
              <a:rPr lang="en-US" sz="1200" b="1" spc="50" dirty="0" err="1">
                <a:solidFill>
                  <a:schemeClr val="bg1"/>
                </a:solidFill>
                <a:latin typeface="Roboto" pitchFamily="2" charset="0"/>
                <a:ea typeface="Roboto" pitchFamily="2" charset="0"/>
              </a:rPr>
              <a:t>argc</a:t>
            </a:r>
            <a:r>
              <a:rPr lang="en-US" sz="1200" b="1" spc="50" dirty="0">
                <a:solidFill>
                  <a:schemeClr val="bg1"/>
                </a:solidFill>
                <a:latin typeface="Roboto" pitchFamily="2" charset="0"/>
                <a:ea typeface="Roboto" pitchFamily="2" charset="0"/>
              </a:rPr>
              <a:t> = number of arguments</a:t>
            </a:r>
          </a:p>
          <a:p>
            <a:pPr marL="1670400" lvl="3" indent="-298800" algn="l">
              <a:buFont typeface="Arial" panose="020B0604020202020204" pitchFamily="34" charset="0"/>
              <a:buChar char="•"/>
            </a:pPr>
            <a:r>
              <a:rPr lang="en-US" sz="1200" b="1" spc="50" dirty="0" err="1">
                <a:solidFill>
                  <a:schemeClr val="bg1"/>
                </a:solidFill>
                <a:latin typeface="Roboto" pitchFamily="2" charset="0"/>
                <a:ea typeface="Roboto" pitchFamily="2" charset="0"/>
              </a:rPr>
              <a:t>argv</a:t>
            </a:r>
            <a:r>
              <a:rPr lang="en-US" sz="1200" b="1" spc="50" dirty="0">
                <a:solidFill>
                  <a:schemeClr val="bg1"/>
                </a:solidFill>
                <a:latin typeface="Roboto" pitchFamily="2" charset="0"/>
                <a:ea typeface="Roboto" pitchFamily="2" charset="0"/>
              </a:rPr>
              <a:t> = arguments as char strings</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arguments will then appear as output when running this</a:t>
            </a:r>
          </a:p>
        </p:txBody>
      </p:sp>
      <p:sp>
        <p:nvSpPr>
          <p:cNvPr id="4" name="Rectangle 3">
            <a:extLst>
              <a:ext uri="{FF2B5EF4-FFF2-40B4-BE49-F238E27FC236}">
                <a16:creationId xmlns:a16="http://schemas.microsoft.com/office/drawing/2014/main" id="{4DAC7632-312A-45F7-8B0E-0C965ADA9EC7}"/>
              </a:ext>
            </a:extLst>
          </p:cNvPr>
          <p:cNvSpPr/>
          <p:nvPr/>
        </p:nvSpPr>
        <p:spPr>
          <a:xfrm>
            <a:off x="767256" y="3623001"/>
            <a:ext cx="7332717" cy="183230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err="1">
                <a:solidFill>
                  <a:srgbClr val="79ABFF"/>
                </a:solidFill>
                <a:latin typeface="Consolas" panose="020B0609020204030204" pitchFamily="49" charset="0"/>
              </a:rPr>
              <a:t>argc</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DD2867"/>
                </a:solidFill>
                <a:latin typeface="Consolas" panose="020B0609020204030204" pitchFamily="49" charset="0"/>
              </a:rPr>
              <a:t>char</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err="1">
                <a:solidFill>
                  <a:srgbClr val="79ABFF"/>
                </a:solidFill>
                <a:latin typeface="Consolas" panose="020B0609020204030204" pitchFamily="49" charset="0"/>
              </a:rPr>
              <a:t>argv</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p>
          <a:p>
            <a:r>
              <a:rPr lang="en-GB" sz="1400" dirty="0">
                <a:solidFill>
                  <a:srgbClr val="F9FAF4"/>
                </a:solidFill>
                <a:latin typeface="Consolas" panose="020B0609020204030204" pitchFamily="49" charset="0"/>
              </a:rPr>
              <a:t>{</a:t>
            </a:r>
            <a:endParaRPr lang="en-GB" sz="1400" dirty="0">
              <a:solidFill>
                <a:srgbClr val="D9E8F7"/>
              </a:solidFill>
              <a:latin typeface="Consolas" panose="020B0609020204030204" pitchFamily="49" charset="0"/>
            </a:endParaRPr>
          </a:p>
          <a:p>
            <a:r>
              <a:rPr lang="en-GB" sz="1400" dirty="0">
                <a:solidFill>
                  <a:srgbClr val="DD2867"/>
                </a:solidFill>
                <a:latin typeface="Consolas" panose="020B0609020204030204" pitchFamily="49" charset="0"/>
              </a:rPr>
              <a:t>	for</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ED7F48"/>
                </a:solidFill>
                <a:latin typeface="Consolas" panose="020B0609020204030204" pitchFamily="49" charset="0"/>
              </a:rPr>
              <a:t>x</a:t>
            </a:r>
            <a:r>
              <a:rPr lang="en-GB" sz="1400" dirty="0">
                <a:solidFill>
                  <a:srgbClr val="E6E6FA"/>
                </a:solidFill>
                <a:latin typeface="Consolas" panose="020B0609020204030204" pitchFamily="49" charset="0"/>
              </a:rPr>
              <a:t>=</a:t>
            </a:r>
            <a:r>
              <a:rPr lang="en-GB" sz="1400" dirty="0">
                <a:solidFill>
                  <a:srgbClr val="6897BB"/>
                </a:solidFill>
                <a:latin typeface="Consolas" panose="020B0609020204030204" pitchFamily="49" charset="0"/>
              </a:rPr>
              <a:t>0</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FBF26"/>
                </a:solidFill>
                <a:latin typeface="Consolas" panose="020B0609020204030204" pitchFamily="49" charset="0"/>
              </a:rPr>
              <a:t>x</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&lt;</a:t>
            </a:r>
            <a:r>
              <a:rPr lang="en-GB" sz="1400" dirty="0">
                <a:solidFill>
                  <a:srgbClr val="D9E8F7"/>
                </a:solidFill>
                <a:latin typeface="Consolas" panose="020B0609020204030204" pitchFamily="49" charset="0"/>
              </a:rPr>
              <a:t> </a:t>
            </a:r>
            <a:r>
              <a:rPr lang="en-GB" sz="1400" dirty="0" err="1">
                <a:solidFill>
                  <a:srgbClr val="79ABFF"/>
                </a:solidFill>
                <a:latin typeface="Consolas" panose="020B0609020204030204" pitchFamily="49" charset="0"/>
              </a:rPr>
              <a:t>argc</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FBF26"/>
                </a:solidFill>
                <a:latin typeface="Consolas" panose="020B0609020204030204" pitchFamily="49" charset="0"/>
              </a:rPr>
              <a:t>x</a:t>
            </a:r>
            <a:r>
              <a:rPr lang="en-GB" sz="1400" dirty="0">
                <a:solidFill>
                  <a:srgbClr val="E6E6FA"/>
                </a:solidFill>
                <a:latin typeface="Consolas" panose="020B0609020204030204" pitchFamily="49" charset="0"/>
              </a:rPr>
              <a:t>++</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p>
          <a:p>
            <a:r>
              <a:rPr lang="en-GB" sz="1400" dirty="0">
                <a:solidFill>
                  <a:srgbClr val="80F2F6"/>
                </a:solidFill>
                <a:latin typeface="Consolas" panose="020B0609020204030204" pitchFamily="49" charset="0"/>
              </a:rPr>
              <a:t>		std</a:t>
            </a:r>
            <a:r>
              <a:rPr lang="en-GB" sz="1400" dirty="0">
                <a:solidFill>
                  <a:srgbClr val="E6E6FA"/>
                </a:solidFill>
                <a:latin typeface="Consolas" panose="020B0609020204030204" pitchFamily="49" charset="0"/>
              </a:rPr>
              <a:t>::</a:t>
            </a:r>
            <a:r>
              <a:rPr lang="en-GB" sz="1400" dirty="0" err="1">
                <a:solidFill>
                  <a:srgbClr val="D9E8F7"/>
                </a:solidFill>
                <a:latin typeface="Consolas" panose="020B0609020204030204" pitchFamily="49" charset="0"/>
              </a:rPr>
              <a:t>cout</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&lt;&lt;</a:t>
            </a:r>
            <a:r>
              <a:rPr lang="en-GB" sz="1400" dirty="0">
                <a:solidFill>
                  <a:srgbClr val="D9E8F7"/>
                </a:solidFill>
                <a:latin typeface="Consolas" panose="020B0609020204030204" pitchFamily="49" charset="0"/>
              </a:rPr>
              <a:t> </a:t>
            </a:r>
            <a:r>
              <a:rPr lang="en-GB" sz="1400" dirty="0" err="1">
                <a:solidFill>
                  <a:srgbClr val="79ABFF"/>
                </a:solidFill>
                <a:latin typeface="Consolas" panose="020B0609020204030204" pitchFamily="49" charset="0"/>
              </a:rPr>
              <a:t>argv</a:t>
            </a:r>
            <a:r>
              <a:rPr lang="en-GB" sz="1400" dirty="0">
                <a:solidFill>
                  <a:srgbClr val="F9FAF4"/>
                </a:solidFill>
                <a:latin typeface="Consolas" panose="020B0609020204030204" pitchFamily="49" charset="0"/>
              </a:rPr>
              <a:t>[</a:t>
            </a:r>
            <a:r>
              <a:rPr lang="en-GB" sz="1400" dirty="0">
                <a:solidFill>
                  <a:srgbClr val="FFBF26"/>
                </a:solidFill>
                <a:latin typeface="Consolas" panose="020B0609020204030204" pitchFamily="49" charset="0"/>
              </a:rPr>
              <a:t>x</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&lt;&lt;</a:t>
            </a:r>
            <a:r>
              <a:rPr lang="en-GB" sz="1400" dirty="0">
                <a:solidFill>
                  <a:srgbClr val="D9E8F7"/>
                </a:solidFill>
                <a:latin typeface="Consolas" panose="020B0609020204030204" pitchFamily="49" charset="0"/>
              </a:rPr>
              <a:t> </a:t>
            </a:r>
            <a:r>
              <a:rPr lang="en-GB" sz="1400" dirty="0">
                <a:solidFill>
                  <a:srgbClr val="80F2F6"/>
                </a:solidFill>
                <a:latin typeface="Consolas" panose="020B0609020204030204" pitchFamily="49" charset="0"/>
              </a:rPr>
              <a:t>std</a:t>
            </a:r>
            <a:r>
              <a:rPr lang="en-GB" sz="1400" dirty="0">
                <a:solidFill>
                  <a:srgbClr val="E6E6FA"/>
                </a:solidFill>
                <a:latin typeface="Consolas" panose="020B0609020204030204" pitchFamily="49" charset="0"/>
              </a:rPr>
              <a:t>::</a:t>
            </a:r>
            <a:r>
              <a:rPr lang="en-GB" sz="1400" dirty="0" err="1">
                <a:solidFill>
                  <a:srgbClr val="96EC3F"/>
                </a:solidFill>
                <a:latin typeface="Consolas" panose="020B0609020204030204" pitchFamily="49" charset="0"/>
              </a:rPr>
              <a:t>endl</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p>
          <a:p>
            <a:r>
              <a:rPr lang="en-GB" sz="1400" dirty="0">
                <a:solidFill>
                  <a:srgbClr val="F9FAF4"/>
                </a:solidFill>
                <a:latin typeface="Consolas" panose="020B0609020204030204" pitchFamily="49" charset="0"/>
              </a:rPr>
              <a:t>	}</a:t>
            </a:r>
            <a:r>
              <a:rPr lang="en-GB" sz="1400" dirty="0">
                <a:solidFill>
                  <a:srgbClr val="D9E8F7"/>
                </a:solidFill>
                <a:latin typeface="Consolas" panose="020B0609020204030204" pitchFamily="49" charset="0"/>
              </a:rPr>
              <a:t> </a:t>
            </a:r>
          </a:p>
          <a:p>
            <a:r>
              <a:rPr lang="en-GB" sz="1400" dirty="0">
                <a:solidFill>
                  <a:srgbClr val="F9FAF4"/>
                </a:solidFill>
                <a:latin typeface="Consolas" panose="020B0609020204030204" pitchFamily="49" charset="0"/>
              </a:rPr>
              <a:t>}</a:t>
            </a:r>
            <a:endParaRPr lang="en-GB" sz="14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76511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Main function arguments example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Below is a calculator that needs 3 arguments, example “2 + 2” then it will print the result of 2+2</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Arguments is more like a bonus in this course but nice to know</a:t>
            </a:r>
          </a:p>
        </p:txBody>
      </p:sp>
      <p:sp>
        <p:nvSpPr>
          <p:cNvPr id="4" name="Rectangle 3">
            <a:extLst>
              <a:ext uri="{FF2B5EF4-FFF2-40B4-BE49-F238E27FC236}">
                <a16:creationId xmlns:a16="http://schemas.microsoft.com/office/drawing/2014/main" id="{4DAC7632-312A-45F7-8B0E-0C965ADA9EC7}"/>
              </a:ext>
            </a:extLst>
          </p:cNvPr>
          <p:cNvSpPr/>
          <p:nvPr/>
        </p:nvSpPr>
        <p:spPr>
          <a:xfrm>
            <a:off x="767256" y="2216150"/>
            <a:ext cx="7332717" cy="327024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err="1">
                <a:solidFill>
                  <a:srgbClr val="79ABFF"/>
                </a:solidFill>
                <a:latin typeface="Consolas" panose="020B0609020204030204" pitchFamily="49" charset="0"/>
              </a:rPr>
              <a:t>argc</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DD2867"/>
                </a:solidFill>
                <a:latin typeface="Consolas" panose="020B0609020204030204" pitchFamily="49" charset="0"/>
              </a:rPr>
              <a:t>char</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GB" sz="1200" dirty="0">
                <a:solidFill>
                  <a:srgbClr val="DD2867"/>
                </a:solidFill>
                <a:latin typeface="Consolas" panose="020B0609020204030204" pitchFamily="49" charset="0"/>
              </a:rPr>
              <a:t>	if</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argc</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4</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1</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2</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3</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a:t>
            </a:r>
            <a:r>
              <a:rPr lang="en-GB" sz="1200" dirty="0">
                <a:solidFill>
                  <a:srgbClr val="E6E6FA"/>
                </a:solidFill>
                <a:latin typeface="Consolas" panose="020B0609020204030204" pitchFamily="49" charset="0"/>
              </a:rPr>
              <a:t>;</a:t>
            </a:r>
          </a:p>
          <a:p>
            <a:r>
              <a:rPr lang="en-GB" sz="1200" dirty="0">
                <a:solidFill>
                  <a:srgbClr val="DD2867"/>
                </a:solidFill>
                <a:latin typeface="Consolas" panose="020B0609020204030204" pitchFamily="49" charset="0"/>
              </a:rPr>
              <a:t>		if</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2</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0</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a:t>
            </a:r>
            <a:r>
              <a:rPr lang="en-GB" sz="1200"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stoi</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1</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stoi</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3</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US" sz="1200" dirty="0">
                <a:solidFill>
                  <a:srgbClr val="DD2867"/>
                </a:solidFill>
                <a:latin typeface="Consolas" panose="020B0609020204030204" pitchFamily="49" charset="0"/>
              </a:rPr>
              <a:t>		else</a:t>
            </a:r>
            <a:r>
              <a:rPr lang="en-US" sz="1200" dirty="0">
                <a:solidFill>
                  <a:srgbClr val="D9E8F7"/>
                </a:solidFill>
                <a:latin typeface="Consolas" panose="020B0609020204030204" pitchFamily="49" charset="0"/>
              </a:rPr>
              <a:t> </a:t>
            </a:r>
            <a:r>
              <a:rPr lang="en-US" sz="1200" dirty="0">
                <a:solidFill>
                  <a:srgbClr val="DD2867"/>
                </a:solidFill>
                <a:latin typeface="Consolas" panose="020B0609020204030204" pitchFamily="49" charset="0"/>
              </a:rPr>
              <a:t>if</a:t>
            </a:r>
            <a:r>
              <a:rPr lang="en-US" sz="1200" dirty="0">
                <a:solidFill>
                  <a:srgbClr val="D9E8F7"/>
                </a:solidFill>
                <a:latin typeface="Consolas" panose="020B0609020204030204" pitchFamily="49" charset="0"/>
              </a:rPr>
              <a:t> </a:t>
            </a:r>
            <a:r>
              <a:rPr lang="en-US" sz="1200" dirty="0">
                <a:solidFill>
                  <a:srgbClr val="F9FAF4"/>
                </a:solidFill>
                <a:latin typeface="Consolas" panose="020B0609020204030204" pitchFamily="49" charset="0"/>
              </a:rPr>
              <a:t>(</a:t>
            </a:r>
            <a:r>
              <a:rPr lang="en-US" sz="1200" dirty="0" err="1">
                <a:solidFill>
                  <a:srgbClr val="79ABFF"/>
                </a:solidFill>
                <a:latin typeface="Consolas" panose="020B0609020204030204" pitchFamily="49" charset="0"/>
              </a:rPr>
              <a:t>argv</a:t>
            </a:r>
            <a:r>
              <a:rPr lang="en-US" sz="1200" dirty="0">
                <a:solidFill>
                  <a:srgbClr val="F9FAF4"/>
                </a:solidFill>
                <a:latin typeface="Consolas" panose="020B0609020204030204" pitchFamily="49" charset="0"/>
              </a:rPr>
              <a:t>[</a:t>
            </a:r>
            <a:r>
              <a:rPr lang="en-US" sz="1200" dirty="0">
                <a:solidFill>
                  <a:srgbClr val="6897BB"/>
                </a:solidFill>
                <a:latin typeface="Consolas" panose="020B0609020204030204" pitchFamily="49" charset="0"/>
              </a:rPr>
              <a:t>2</a:t>
            </a:r>
            <a:r>
              <a:rPr lang="en-US" sz="1200" dirty="0">
                <a:solidFill>
                  <a:srgbClr val="F9FAF4"/>
                </a:solidFill>
                <a:latin typeface="Consolas" panose="020B0609020204030204" pitchFamily="49" charset="0"/>
              </a:rPr>
              <a:t>][</a:t>
            </a:r>
            <a:r>
              <a:rPr lang="en-US" sz="1200" dirty="0">
                <a:solidFill>
                  <a:srgbClr val="6897BB"/>
                </a:solidFill>
                <a:latin typeface="Consolas" panose="020B0609020204030204" pitchFamily="49" charset="0"/>
              </a:rPr>
              <a:t>0</a:t>
            </a:r>
            <a:r>
              <a:rPr lang="en-US" sz="1200" dirty="0">
                <a:solidFill>
                  <a:srgbClr val="F9FAF4"/>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a:t>
            </a:r>
            <a:r>
              <a:rPr lang="en-US" sz="1200"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stoi</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1</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stoi</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3</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US" sz="1200" dirty="0">
                <a:solidFill>
                  <a:srgbClr val="DD2867"/>
                </a:solidFill>
                <a:latin typeface="Consolas" panose="020B0609020204030204" pitchFamily="49" charset="0"/>
              </a:rPr>
              <a:t>		else</a:t>
            </a:r>
            <a:r>
              <a:rPr lang="en-US" sz="1200" dirty="0">
                <a:solidFill>
                  <a:srgbClr val="D9E8F7"/>
                </a:solidFill>
                <a:latin typeface="Consolas" panose="020B0609020204030204" pitchFamily="49" charset="0"/>
              </a:rPr>
              <a:t> </a:t>
            </a:r>
            <a:r>
              <a:rPr lang="en-US" sz="1200" dirty="0">
                <a:solidFill>
                  <a:srgbClr val="DD2867"/>
                </a:solidFill>
                <a:latin typeface="Consolas" panose="020B0609020204030204" pitchFamily="49" charset="0"/>
              </a:rPr>
              <a:t>if</a:t>
            </a:r>
            <a:r>
              <a:rPr lang="en-US" sz="1200" dirty="0">
                <a:solidFill>
                  <a:srgbClr val="D9E8F7"/>
                </a:solidFill>
                <a:latin typeface="Consolas" panose="020B0609020204030204" pitchFamily="49" charset="0"/>
              </a:rPr>
              <a:t> </a:t>
            </a:r>
            <a:r>
              <a:rPr lang="en-US" sz="1200" dirty="0">
                <a:solidFill>
                  <a:srgbClr val="F9FAF4"/>
                </a:solidFill>
                <a:latin typeface="Consolas" panose="020B0609020204030204" pitchFamily="49" charset="0"/>
              </a:rPr>
              <a:t>(</a:t>
            </a:r>
            <a:r>
              <a:rPr lang="en-US" sz="1200" dirty="0" err="1">
                <a:solidFill>
                  <a:srgbClr val="79ABFF"/>
                </a:solidFill>
                <a:latin typeface="Consolas" panose="020B0609020204030204" pitchFamily="49" charset="0"/>
              </a:rPr>
              <a:t>argv</a:t>
            </a:r>
            <a:r>
              <a:rPr lang="en-US" sz="1200" dirty="0">
                <a:solidFill>
                  <a:srgbClr val="F9FAF4"/>
                </a:solidFill>
                <a:latin typeface="Consolas" panose="020B0609020204030204" pitchFamily="49" charset="0"/>
              </a:rPr>
              <a:t>[</a:t>
            </a:r>
            <a:r>
              <a:rPr lang="en-US" sz="1200" dirty="0">
                <a:solidFill>
                  <a:srgbClr val="6897BB"/>
                </a:solidFill>
                <a:latin typeface="Consolas" panose="020B0609020204030204" pitchFamily="49" charset="0"/>
              </a:rPr>
              <a:t>2</a:t>
            </a:r>
            <a:r>
              <a:rPr lang="en-US" sz="1200" dirty="0">
                <a:solidFill>
                  <a:srgbClr val="F9FAF4"/>
                </a:solidFill>
                <a:latin typeface="Consolas" panose="020B0609020204030204" pitchFamily="49" charset="0"/>
              </a:rPr>
              <a:t>][</a:t>
            </a:r>
            <a:r>
              <a:rPr lang="en-US" sz="1200" dirty="0">
                <a:solidFill>
                  <a:srgbClr val="6897BB"/>
                </a:solidFill>
                <a:latin typeface="Consolas" panose="020B0609020204030204" pitchFamily="49" charset="0"/>
              </a:rPr>
              <a:t>0</a:t>
            </a:r>
            <a:r>
              <a:rPr lang="en-US" sz="1200" dirty="0">
                <a:solidFill>
                  <a:srgbClr val="F9FAF4"/>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a:t>
            </a:r>
            <a:r>
              <a:rPr lang="en-US" sz="1200"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stoi</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1</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stoi</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3</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US" sz="1200" dirty="0">
                <a:solidFill>
                  <a:srgbClr val="DD2867"/>
                </a:solidFill>
                <a:latin typeface="Consolas" panose="020B0609020204030204" pitchFamily="49" charset="0"/>
              </a:rPr>
              <a:t>		else</a:t>
            </a:r>
            <a:r>
              <a:rPr lang="en-US" sz="1200" dirty="0">
                <a:solidFill>
                  <a:srgbClr val="D9E8F7"/>
                </a:solidFill>
                <a:latin typeface="Consolas" panose="020B0609020204030204" pitchFamily="49" charset="0"/>
              </a:rPr>
              <a:t> </a:t>
            </a:r>
            <a:r>
              <a:rPr lang="en-US" sz="1200" dirty="0">
                <a:solidFill>
                  <a:srgbClr val="DD2867"/>
                </a:solidFill>
                <a:latin typeface="Consolas" panose="020B0609020204030204" pitchFamily="49" charset="0"/>
              </a:rPr>
              <a:t>if</a:t>
            </a:r>
            <a:r>
              <a:rPr lang="en-US" sz="1200" dirty="0">
                <a:solidFill>
                  <a:srgbClr val="D9E8F7"/>
                </a:solidFill>
                <a:latin typeface="Consolas" panose="020B0609020204030204" pitchFamily="49" charset="0"/>
              </a:rPr>
              <a:t> </a:t>
            </a:r>
            <a:r>
              <a:rPr lang="en-US" sz="1200" dirty="0">
                <a:solidFill>
                  <a:srgbClr val="F9FAF4"/>
                </a:solidFill>
                <a:latin typeface="Consolas" panose="020B0609020204030204" pitchFamily="49" charset="0"/>
              </a:rPr>
              <a:t>(</a:t>
            </a:r>
            <a:r>
              <a:rPr lang="en-US" sz="1200" dirty="0" err="1">
                <a:solidFill>
                  <a:srgbClr val="79ABFF"/>
                </a:solidFill>
                <a:latin typeface="Consolas" panose="020B0609020204030204" pitchFamily="49" charset="0"/>
              </a:rPr>
              <a:t>argv</a:t>
            </a:r>
            <a:r>
              <a:rPr lang="en-US" sz="1200" dirty="0">
                <a:solidFill>
                  <a:srgbClr val="F9FAF4"/>
                </a:solidFill>
                <a:latin typeface="Consolas" panose="020B0609020204030204" pitchFamily="49" charset="0"/>
              </a:rPr>
              <a:t>[</a:t>
            </a:r>
            <a:r>
              <a:rPr lang="en-US" sz="1200" dirty="0">
                <a:solidFill>
                  <a:srgbClr val="6897BB"/>
                </a:solidFill>
                <a:latin typeface="Consolas" panose="020B0609020204030204" pitchFamily="49" charset="0"/>
              </a:rPr>
              <a:t>2</a:t>
            </a:r>
            <a:r>
              <a:rPr lang="en-US" sz="1200" dirty="0">
                <a:solidFill>
                  <a:srgbClr val="F9FAF4"/>
                </a:solidFill>
                <a:latin typeface="Consolas" panose="020B0609020204030204" pitchFamily="49" charset="0"/>
              </a:rPr>
              <a:t>][</a:t>
            </a:r>
            <a:r>
              <a:rPr lang="en-US" sz="1200" dirty="0">
                <a:solidFill>
                  <a:srgbClr val="6897BB"/>
                </a:solidFill>
                <a:latin typeface="Consolas" panose="020B0609020204030204" pitchFamily="49" charset="0"/>
              </a:rPr>
              <a:t>0</a:t>
            </a:r>
            <a:r>
              <a:rPr lang="en-US" sz="1200" dirty="0">
                <a:solidFill>
                  <a:srgbClr val="F9FAF4"/>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a:t>
            </a:r>
            <a:r>
              <a:rPr lang="en-US" sz="1200"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stoi</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1</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stoi</a:t>
            </a:r>
            <a:r>
              <a:rPr lang="en-GB" sz="1200" dirty="0">
                <a:solidFill>
                  <a:srgbClr val="F9FAF4"/>
                </a:solidFill>
                <a:latin typeface="Consolas" panose="020B0609020204030204" pitchFamily="49" charset="0"/>
              </a:rPr>
              <a:t>(</a:t>
            </a:r>
            <a:r>
              <a:rPr lang="en-GB" sz="1200" dirty="0" err="1">
                <a:solidFill>
                  <a:srgbClr val="79ABFF"/>
                </a:solidFill>
                <a:latin typeface="Consolas" panose="020B0609020204030204" pitchFamily="49" charset="0"/>
              </a:rPr>
              <a:t>argv</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3</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	}</a:t>
            </a:r>
          </a:p>
          <a:p>
            <a:r>
              <a:rPr lang="en-GB" sz="1200" dirty="0">
                <a:solidFill>
                  <a:srgbClr val="DD2867"/>
                </a:solidFill>
                <a:latin typeface="Consolas" panose="020B0609020204030204" pitchFamily="49" charset="0"/>
              </a:rPr>
              <a:t>	else</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"Enter &lt;value&gt; &lt;operand(-+*/)&gt; value&gt;"</a:t>
            </a:r>
            <a:r>
              <a:rPr lang="en-US"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204142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What is a prototype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You might have noticed that the compiler sometimes complains something like “no previous declaration for…”</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reason for this is that the compiler want to have a prototype of the function in the beginning of the file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 prototype is just the function name, type and arguments of the function that are placed at the beginning of the file to help the compiler to find the functions (or in header file)</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Some compiler might not even give a warning about this</a:t>
            </a:r>
          </a:p>
        </p:txBody>
      </p:sp>
      <p:sp>
        <p:nvSpPr>
          <p:cNvPr id="4" name="Rectangle 3">
            <a:extLst>
              <a:ext uri="{FF2B5EF4-FFF2-40B4-BE49-F238E27FC236}">
                <a16:creationId xmlns:a16="http://schemas.microsoft.com/office/drawing/2014/main" id="{4DAC7632-312A-45F7-8B0E-0C965ADA9EC7}"/>
              </a:ext>
            </a:extLst>
          </p:cNvPr>
          <p:cNvSpPr/>
          <p:nvPr/>
        </p:nvSpPr>
        <p:spPr>
          <a:xfrm>
            <a:off x="767256" y="3959247"/>
            <a:ext cx="7332717" cy="91755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chemeClr val="bg2"/>
                </a:solidFill>
                <a:latin typeface="Consolas" panose="020B0609020204030204" pitchFamily="49" charset="0"/>
              </a:rPr>
              <a:t>/* prototype */</a:t>
            </a:r>
          </a:p>
          <a:p>
            <a:r>
              <a:rPr lang="en-GB" dirty="0">
                <a:solidFill>
                  <a:srgbClr val="DD2867"/>
                </a:solidFill>
                <a:latin typeface="Consolas" panose="020B0609020204030204" pitchFamily="49" charset="0"/>
              </a:rPr>
              <a:t>void</a:t>
            </a:r>
            <a:r>
              <a:rPr lang="en-GB" dirty="0">
                <a:solidFill>
                  <a:srgbClr val="D9E8F7"/>
                </a:solidFill>
                <a:latin typeface="Consolas" panose="020B0609020204030204" pitchFamily="49" charset="0"/>
              </a:rPr>
              <a:t> </a:t>
            </a:r>
            <a:r>
              <a:rPr lang="en-GB" dirty="0">
                <a:solidFill>
                  <a:srgbClr val="0DD140"/>
                </a:solidFill>
                <a:latin typeface="Consolas" panose="020B0609020204030204" pitchFamily="49" charset="0"/>
              </a:rPr>
              <a:t>duplicate</a:t>
            </a:r>
            <a:r>
              <a:rPr lang="en-GB" dirty="0">
                <a:solidFill>
                  <a:srgbClr val="F9FAF4"/>
                </a:solidFill>
                <a:latin typeface="Consolas" panose="020B0609020204030204" pitchFamily="49" charset="0"/>
              </a:rPr>
              <a:t>(</a:t>
            </a:r>
            <a:r>
              <a:rPr lang="en-GB" dirty="0">
                <a:solidFill>
                  <a:srgbClr val="DD2867"/>
                </a:solidFill>
                <a:latin typeface="Consolas" panose="020B0609020204030204" pitchFamily="49" charset="0"/>
              </a:rPr>
              <a:t>int</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&amp;</a:t>
            </a:r>
            <a:r>
              <a:rPr lang="en-GB" dirty="0">
                <a:solidFill>
                  <a:srgbClr val="79ABFF"/>
                </a:solidFill>
                <a:latin typeface="Consolas" panose="020B0609020204030204" pitchFamily="49" charset="0"/>
              </a:rPr>
              <a:t>a</a:t>
            </a:r>
            <a:r>
              <a:rPr lang="en-GB" dirty="0">
                <a:solidFill>
                  <a:srgbClr val="F9FAF4"/>
                </a:solidFill>
                <a:latin typeface="Consolas" panose="020B0609020204030204" pitchFamily="49" charset="0"/>
              </a:rPr>
              <a:t>)</a:t>
            </a:r>
            <a:r>
              <a:rPr lang="en-GB" dirty="0">
                <a:solidFill>
                  <a:srgbClr val="D9E8F7"/>
                </a:solidFill>
                <a:latin typeface="Consolas" panose="020B0609020204030204" pitchFamily="49" charset="0"/>
              </a:rPr>
              <a:t>;</a:t>
            </a:r>
            <a:endParaRPr lang="en-GB" dirty="0">
              <a:solidFill>
                <a:srgbClr val="F9FAF4"/>
              </a:solidFill>
              <a:latin typeface="Consolas" panose="020B0609020204030204" pitchFamily="49" charset="0"/>
            </a:endParaRPr>
          </a:p>
        </p:txBody>
      </p:sp>
    </p:spTree>
    <p:extLst>
      <p:ext uri="{BB962C8B-B14F-4D97-AF65-F5344CB8AC3E}">
        <p14:creationId xmlns:p14="http://schemas.microsoft.com/office/powerpoint/2010/main" val="361312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Prototype example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p:txBody>
      </p:sp>
      <p:sp>
        <p:nvSpPr>
          <p:cNvPr id="4" name="Rectangle 3">
            <a:extLst>
              <a:ext uri="{FF2B5EF4-FFF2-40B4-BE49-F238E27FC236}">
                <a16:creationId xmlns:a16="http://schemas.microsoft.com/office/drawing/2014/main" id="{4DAC7632-312A-45F7-8B0E-0C965ADA9EC7}"/>
              </a:ext>
            </a:extLst>
          </p:cNvPr>
          <p:cNvSpPr/>
          <p:nvPr/>
        </p:nvSpPr>
        <p:spPr>
          <a:xfrm>
            <a:off x="837106" y="1746250"/>
            <a:ext cx="7332717" cy="401057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rgbClr val="626262"/>
                </a:solidFill>
                <a:latin typeface="Consolas" panose="020B0609020204030204" pitchFamily="49" charset="0"/>
              </a:rPr>
              <a:t>/* below line is a prototype */</a:t>
            </a:r>
          </a:p>
          <a:p>
            <a:r>
              <a:rPr lang="en-GB" b="1" dirty="0">
                <a:solidFill>
                  <a:srgbClr val="DD2867"/>
                </a:solidFill>
                <a:latin typeface="Consolas" panose="020B0609020204030204" pitchFamily="49" charset="0"/>
              </a:rPr>
              <a:t>void</a:t>
            </a:r>
            <a:r>
              <a:rPr lang="en-GB" b="1" dirty="0">
                <a:solidFill>
                  <a:srgbClr val="D9E8F7"/>
                </a:solidFill>
                <a:latin typeface="Consolas" panose="020B0609020204030204" pitchFamily="49" charset="0"/>
              </a:rPr>
              <a:t> </a:t>
            </a:r>
            <a:r>
              <a:rPr lang="en-GB" b="1" dirty="0">
                <a:solidFill>
                  <a:srgbClr val="0DD140"/>
                </a:solidFill>
                <a:latin typeface="Consolas" panose="020B0609020204030204" pitchFamily="49" charset="0"/>
              </a:rPr>
              <a:t>duplicate</a:t>
            </a:r>
            <a:r>
              <a:rPr lang="en-GB" b="1" dirty="0">
                <a:solidFill>
                  <a:srgbClr val="F9FAF4"/>
                </a:solidFill>
                <a:latin typeface="Consolas" panose="020B0609020204030204" pitchFamily="49" charset="0"/>
              </a:rPr>
              <a:t>(</a:t>
            </a:r>
            <a:r>
              <a:rPr lang="en-GB" b="1" dirty="0">
                <a:solidFill>
                  <a:srgbClr val="DD2867"/>
                </a:solidFill>
                <a:latin typeface="Consolas" panose="020B0609020204030204" pitchFamily="49" charset="0"/>
              </a:rPr>
              <a:t>int</a:t>
            </a:r>
            <a:r>
              <a:rPr lang="en-GB" b="1" dirty="0">
                <a:solidFill>
                  <a:srgbClr val="D9E8F7"/>
                </a:solidFill>
                <a:latin typeface="Consolas" panose="020B0609020204030204" pitchFamily="49" charset="0"/>
              </a:rPr>
              <a:t> </a:t>
            </a:r>
            <a:r>
              <a:rPr lang="en-GB" b="1" dirty="0">
                <a:solidFill>
                  <a:srgbClr val="E6E6FA"/>
                </a:solidFill>
                <a:latin typeface="Consolas" panose="020B0609020204030204" pitchFamily="49" charset="0"/>
              </a:rPr>
              <a:t>&amp;</a:t>
            </a:r>
            <a:r>
              <a:rPr lang="en-GB" b="1" dirty="0">
                <a:solidFill>
                  <a:srgbClr val="79ABFF"/>
                </a:solidFill>
                <a:latin typeface="Consolas" panose="020B0609020204030204" pitchFamily="49" charset="0"/>
              </a:rPr>
              <a:t>a</a:t>
            </a:r>
            <a:r>
              <a:rPr lang="en-GB" b="1" dirty="0">
                <a:solidFill>
                  <a:srgbClr val="F9FAF4"/>
                </a:solidFill>
                <a:latin typeface="Consolas" panose="020B0609020204030204" pitchFamily="49" charset="0"/>
              </a:rPr>
              <a:t>)</a:t>
            </a:r>
            <a:r>
              <a:rPr lang="en-GB" b="1" dirty="0">
                <a:solidFill>
                  <a:srgbClr val="E6E6FA"/>
                </a:solidFill>
                <a:latin typeface="Consolas" panose="020B0609020204030204" pitchFamily="49" charset="0"/>
              </a:rPr>
              <a:t>;</a:t>
            </a:r>
          </a:p>
          <a:p>
            <a:endParaRPr lang="en-GB" dirty="0">
              <a:latin typeface="Consolas" panose="020B0609020204030204" pitchFamily="49" charset="0"/>
            </a:endParaRPr>
          </a:p>
          <a:p>
            <a:r>
              <a:rPr lang="en-US" dirty="0">
                <a:solidFill>
                  <a:srgbClr val="626262"/>
                </a:solidFill>
                <a:latin typeface="Consolas" panose="020B0609020204030204" pitchFamily="49" charset="0"/>
              </a:rPr>
              <a:t>/* this is the function duplicate */</a:t>
            </a:r>
          </a:p>
          <a:p>
            <a:r>
              <a:rPr lang="en-GB" b="1" dirty="0">
                <a:solidFill>
                  <a:srgbClr val="DD2867"/>
                </a:solidFill>
                <a:latin typeface="Consolas" panose="020B0609020204030204" pitchFamily="49" charset="0"/>
              </a:rPr>
              <a:t>void</a:t>
            </a:r>
            <a:r>
              <a:rPr lang="en-GB" b="1" dirty="0">
                <a:solidFill>
                  <a:srgbClr val="D9E8F7"/>
                </a:solidFill>
                <a:latin typeface="Consolas" panose="020B0609020204030204" pitchFamily="49" charset="0"/>
              </a:rPr>
              <a:t> </a:t>
            </a:r>
            <a:r>
              <a:rPr lang="en-GB" b="1" dirty="0">
                <a:solidFill>
                  <a:srgbClr val="0DD140"/>
                </a:solidFill>
                <a:latin typeface="Consolas" panose="020B0609020204030204" pitchFamily="49" charset="0"/>
              </a:rPr>
              <a:t>duplicate</a:t>
            </a:r>
            <a:r>
              <a:rPr lang="en-GB" b="1" dirty="0">
                <a:solidFill>
                  <a:srgbClr val="F9FAF4"/>
                </a:solidFill>
                <a:latin typeface="Consolas" panose="020B0609020204030204" pitchFamily="49" charset="0"/>
              </a:rPr>
              <a:t>(</a:t>
            </a:r>
            <a:r>
              <a:rPr lang="en-GB" b="1" dirty="0">
                <a:solidFill>
                  <a:srgbClr val="DD2867"/>
                </a:solidFill>
                <a:latin typeface="Consolas" panose="020B0609020204030204" pitchFamily="49" charset="0"/>
              </a:rPr>
              <a:t>int</a:t>
            </a:r>
            <a:r>
              <a:rPr lang="en-GB" b="1" dirty="0">
                <a:solidFill>
                  <a:srgbClr val="D9E8F7"/>
                </a:solidFill>
                <a:latin typeface="Consolas" panose="020B0609020204030204" pitchFamily="49" charset="0"/>
              </a:rPr>
              <a:t> </a:t>
            </a:r>
            <a:r>
              <a:rPr lang="en-GB" b="1" dirty="0">
                <a:solidFill>
                  <a:srgbClr val="E6E6FA"/>
                </a:solidFill>
                <a:latin typeface="Consolas" panose="020B0609020204030204" pitchFamily="49" charset="0"/>
              </a:rPr>
              <a:t>&amp;</a:t>
            </a:r>
            <a:r>
              <a:rPr lang="en-GB" b="1" dirty="0">
                <a:solidFill>
                  <a:srgbClr val="79ABFF"/>
                </a:solidFill>
                <a:latin typeface="Consolas" panose="020B0609020204030204" pitchFamily="49" charset="0"/>
              </a:rPr>
              <a:t>a</a:t>
            </a:r>
            <a:r>
              <a:rPr lang="en-GB" b="1" dirty="0">
                <a:solidFill>
                  <a:srgbClr val="F9FAF4"/>
                </a:solidFill>
                <a:latin typeface="Consolas" panose="020B0609020204030204" pitchFamily="49" charset="0"/>
              </a:rPr>
              <a:t>)</a:t>
            </a:r>
            <a:r>
              <a:rPr lang="en-GB" b="1" dirty="0">
                <a:solidFill>
                  <a:srgbClr val="D9E8F7"/>
                </a:solidFill>
                <a:latin typeface="Consolas" panose="020B0609020204030204" pitchFamily="49" charset="0"/>
              </a:rPr>
              <a:t> </a:t>
            </a:r>
            <a:r>
              <a:rPr lang="en-GB" b="1" dirty="0">
                <a:solidFill>
                  <a:srgbClr val="F9FAF4"/>
                </a:solidFill>
                <a:latin typeface="Consolas" panose="020B0609020204030204" pitchFamily="49" charset="0"/>
              </a:rPr>
              <a:t>{</a:t>
            </a:r>
          </a:p>
          <a:p>
            <a:r>
              <a:rPr lang="en-GB" dirty="0">
                <a:solidFill>
                  <a:srgbClr val="79ABFF"/>
                </a:solidFill>
                <a:latin typeface="Consolas" panose="020B0609020204030204" pitchFamily="49" charset="0"/>
              </a:rPr>
              <a:t>	a</a:t>
            </a:r>
            <a:r>
              <a:rPr lang="en-GB" dirty="0">
                <a:solidFill>
                  <a:srgbClr val="E6E6FA"/>
                </a:solidFill>
                <a:latin typeface="Consolas" panose="020B0609020204030204" pitchFamily="49" charset="0"/>
              </a:rPr>
              <a:t>*=</a:t>
            </a:r>
            <a:r>
              <a:rPr lang="en-GB" dirty="0">
                <a:solidFill>
                  <a:srgbClr val="6897BB"/>
                </a:solidFill>
                <a:latin typeface="Consolas" panose="020B0609020204030204" pitchFamily="49" charset="0"/>
              </a:rPr>
              <a:t>2</a:t>
            </a:r>
            <a:r>
              <a:rPr lang="en-GB"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p>
          <a:p>
            <a:endParaRPr lang="en-GB" dirty="0">
              <a:latin typeface="Consolas" panose="020B0609020204030204" pitchFamily="49" charset="0"/>
            </a:endParaRPr>
          </a:p>
          <a:p>
            <a:r>
              <a:rPr lang="en-US" dirty="0">
                <a:solidFill>
                  <a:srgbClr val="626262"/>
                </a:solidFill>
                <a:latin typeface="Consolas" panose="020B0609020204030204" pitchFamily="49" charset="0"/>
              </a:rPr>
              <a:t>/* function main shall not have a prototype */</a:t>
            </a:r>
          </a:p>
          <a:p>
            <a:r>
              <a:rPr lang="en-GB" b="1" dirty="0">
                <a:solidFill>
                  <a:srgbClr val="DD2867"/>
                </a:solidFill>
                <a:latin typeface="Consolas" panose="020B0609020204030204" pitchFamily="49" charset="0"/>
              </a:rPr>
              <a:t>int</a:t>
            </a:r>
            <a:r>
              <a:rPr lang="en-GB" b="1" dirty="0">
                <a:solidFill>
                  <a:srgbClr val="D9E8F7"/>
                </a:solidFill>
                <a:latin typeface="Consolas" panose="020B0609020204030204" pitchFamily="49" charset="0"/>
              </a:rPr>
              <a:t> </a:t>
            </a:r>
            <a:r>
              <a:rPr lang="en-GB" b="1" dirty="0">
                <a:solidFill>
                  <a:srgbClr val="0DD140"/>
                </a:solidFill>
                <a:latin typeface="Consolas" panose="020B0609020204030204" pitchFamily="49" charset="0"/>
              </a:rPr>
              <a:t>main</a:t>
            </a:r>
            <a:r>
              <a:rPr lang="en-GB" b="1" dirty="0">
                <a:solidFill>
                  <a:srgbClr val="F9FAF4"/>
                </a:solidFill>
                <a:latin typeface="Consolas" panose="020B0609020204030204" pitchFamily="49" charset="0"/>
              </a:rPr>
              <a:t>()</a:t>
            </a:r>
            <a:r>
              <a:rPr lang="en-GB" b="1" dirty="0">
                <a:solidFill>
                  <a:srgbClr val="D9E8F7"/>
                </a:solidFill>
                <a:latin typeface="Consolas" panose="020B0609020204030204" pitchFamily="49" charset="0"/>
              </a:rPr>
              <a:t> </a:t>
            </a:r>
            <a:r>
              <a:rPr lang="en-GB" b="1" dirty="0">
                <a:solidFill>
                  <a:srgbClr val="F9FAF4"/>
                </a:solidFill>
                <a:latin typeface="Consolas" panose="020B0609020204030204" pitchFamily="49" charset="0"/>
              </a:rPr>
              <a:t>{</a:t>
            </a:r>
          </a:p>
          <a:p>
            <a:r>
              <a:rPr lang="en-GB" b="1" dirty="0">
                <a:solidFill>
                  <a:srgbClr val="DD2867"/>
                </a:solidFill>
                <a:latin typeface="Consolas" panose="020B0609020204030204" pitchFamily="49" charset="0"/>
              </a:rPr>
              <a:t>	int</a:t>
            </a:r>
            <a:r>
              <a:rPr lang="en-GB" b="1" dirty="0">
                <a:solidFill>
                  <a:srgbClr val="D9E8F7"/>
                </a:solidFill>
                <a:latin typeface="Consolas" panose="020B0609020204030204" pitchFamily="49" charset="0"/>
              </a:rPr>
              <a:t> </a:t>
            </a:r>
            <a:r>
              <a:rPr lang="en-GB" b="1" dirty="0">
                <a:solidFill>
                  <a:srgbClr val="ED7F48"/>
                </a:solidFill>
                <a:latin typeface="Consolas" panose="020B0609020204030204" pitchFamily="49" charset="0"/>
              </a:rPr>
              <a:t>b</a:t>
            </a:r>
            <a:r>
              <a:rPr lang="en-GB" b="1" dirty="0">
                <a:solidFill>
                  <a:srgbClr val="E6E6FA"/>
                </a:solidFill>
                <a:latin typeface="Consolas" panose="020B0609020204030204" pitchFamily="49" charset="0"/>
              </a:rPr>
              <a:t>=</a:t>
            </a:r>
            <a:r>
              <a:rPr lang="en-GB" b="1" dirty="0">
                <a:solidFill>
                  <a:srgbClr val="6897BB"/>
                </a:solidFill>
                <a:latin typeface="Consolas" panose="020B0609020204030204" pitchFamily="49" charset="0"/>
              </a:rPr>
              <a:t>0</a:t>
            </a:r>
            <a:r>
              <a:rPr lang="en-GB" b="1" dirty="0">
                <a:solidFill>
                  <a:srgbClr val="E6E6FA"/>
                </a:solidFill>
                <a:latin typeface="Consolas" panose="020B0609020204030204" pitchFamily="49" charset="0"/>
              </a:rPr>
              <a:t>;</a:t>
            </a:r>
          </a:p>
          <a:p>
            <a:r>
              <a:rPr lang="en-GB" b="1" dirty="0">
                <a:solidFill>
                  <a:srgbClr val="A7EC21"/>
                </a:solidFill>
                <a:latin typeface="Consolas" panose="020B0609020204030204" pitchFamily="49" charset="0"/>
              </a:rPr>
              <a:t>	duplicate</a:t>
            </a:r>
            <a:r>
              <a:rPr lang="en-GB" b="1" dirty="0">
                <a:solidFill>
                  <a:srgbClr val="F9FAF4"/>
                </a:solidFill>
                <a:latin typeface="Consolas" panose="020B0609020204030204" pitchFamily="49" charset="0"/>
              </a:rPr>
              <a:t>(</a:t>
            </a:r>
            <a:r>
              <a:rPr lang="en-GB" b="1" dirty="0">
                <a:solidFill>
                  <a:srgbClr val="FFBF26"/>
                </a:solidFill>
                <a:latin typeface="Consolas" panose="020B0609020204030204" pitchFamily="49" charset="0"/>
              </a:rPr>
              <a:t>b</a:t>
            </a:r>
            <a:r>
              <a:rPr lang="en-GB" b="1" dirty="0">
                <a:solidFill>
                  <a:srgbClr val="F9FAF4"/>
                </a:solidFill>
                <a:latin typeface="Consolas" panose="020B0609020204030204" pitchFamily="49" charset="0"/>
              </a:rPr>
              <a:t>)</a:t>
            </a:r>
            <a:r>
              <a:rPr lang="en-GB" b="1"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426741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GB" sz="3200">
                <a:solidFill>
                  <a:srgbClr val="FDC623"/>
                </a:solidFill>
                <a:latin typeface="Roboto" pitchFamily="2" charset="0"/>
                <a:ea typeface="Roboto" pitchFamily="2" charset="0"/>
              </a:rPr>
              <a:t>Course outline week 3</a:t>
            </a:r>
            <a:endParaRPr lang="en-GB" sz="3200" dirty="0">
              <a:solidFill>
                <a:srgbClr val="FDC623"/>
              </a:solidFill>
              <a:latin typeface="Roboto" pitchFamily="2" charset="0"/>
              <a:ea typeface="Roboto" pitchFamily="2" charset="0"/>
            </a:endParaRPr>
          </a:p>
        </p:txBody>
      </p:sp>
      <p:sp>
        <p:nvSpPr>
          <p:cNvPr id="3" name="Underrubrik 2"/>
          <p:cNvSpPr txBox="1">
            <a:spLocks/>
          </p:cNvSpPr>
          <p:nvPr/>
        </p:nvSpPr>
        <p:spPr>
          <a:xfrm>
            <a:off x="5125224" y="1701800"/>
            <a:ext cx="3158521"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2</a:t>
            </a:r>
          </a:p>
          <a:p>
            <a:pPr marL="800100" lvl="1" indent="-342900" algn="l">
              <a:buFont typeface="Arial" panose="020B0604020202020204" pitchFamily="34" charset="0"/>
              <a:buChar char="•"/>
            </a:pPr>
            <a:r>
              <a:rPr lang="en-GB" sz="1200" b="1" spc="50" dirty="0">
                <a:latin typeface="Roboto" pitchFamily="2" charset="0"/>
                <a:ea typeface="Roboto" pitchFamily="2" charset="0"/>
              </a:rPr>
              <a:t>Datatypes continued</a:t>
            </a:r>
          </a:p>
          <a:p>
            <a:pPr marL="800100" lvl="1" indent="-342900" algn="l">
              <a:buFont typeface="Arial" panose="020B0604020202020204" pitchFamily="34" charset="0"/>
              <a:buChar char="•"/>
            </a:pPr>
            <a:r>
              <a:rPr lang="en-GB" sz="1200" b="1" spc="50" dirty="0">
                <a:latin typeface="Roboto" pitchFamily="2" charset="0"/>
                <a:ea typeface="Roboto" pitchFamily="2" charset="0"/>
              </a:rPr>
              <a:t>Namespace</a:t>
            </a:r>
          </a:p>
          <a:p>
            <a:pPr marL="800100" lvl="1" indent="-342900" algn="l">
              <a:buFont typeface="Arial" panose="020B0604020202020204" pitchFamily="34" charset="0"/>
              <a:buChar char="•"/>
            </a:pPr>
            <a:r>
              <a:rPr lang="en-GB" sz="1200" b="1" spc="50" dirty="0">
                <a:latin typeface="Roboto" pitchFamily="2" charset="0"/>
                <a:ea typeface="Roboto" pitchFamily="2" charset="0"/>
              </a:rPr>
              <a:t>For and while loops</a:t>
            </a:r>
          </a:p>
          <a:p>
            <a:pPr marL="800100" lvl="1" indent="-342900" algn="l">
              <a:buFont typeface="Arial" panose="020B0604020202020204" pitchFamily="34" charset="0"/>
              <a:buChar char="•"/>
            </a:pPr>
            <a:r>
              <a:rPr lang="en-GB" sz="1200" b="1" spc="50" dirty="0">
                <a:latin typeface="Roboto" pitchFamily="2" charset="0"/>
                <a:ea typeface="Roboto" pitchFamily="2" charset="0"/>
              </a:rPr>
              <a:t>Switch and jump statements</a:t>
            </a:r>
          </a:p>
          <a:p>
            <a:pPr marL="800100" lvl="1" indent="-342900" algn="l">
              <a:buFont typeface="Arial" panose="020B0604020202020204" pitchFamily="34" charset="0"/>
              <a:buChar char="•"/>
            </a:pPr>
            <a:r>
              <a:rPr lang="en-GB" sz="1200" b="1" spc="50" dirty="0">
                <a:latin typeface="Roboto" pitchFamily="2" charset="0"/>
                <a:ea typeface="Roboto" pitchFamily="2" charset="0"/>
              </a:rPr>
              <a:t>Arrays</a:t>
            </a: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4</a:t>
            </a:r>
          </a:p>
          <a:p>
            <a:pPr marL="800100" lvl="1" indent="-342900" algn="l">
              <a:buFont typeface="Arial" panose="020B0604020202020204" pitchFamily="34" charset="0"/>
              <a:buChar char="•"/>
            </a:pPr>
            <a:r>
              <a:rPr lang="en-GB" sz="1200" b="1" spc="50" dirty="0" err="1">
                <a:latin typeface="Roboto" pitchFamily="2" charset="0"/>
                <a:ea typeface="Roboto" pitchFamily="2" charset="0"/>
              </a:rPr>
              <a:t>Preprocessor</a:t>
            </a:r>
            <a:endParaRPr lang="en-GB" sz="1200" b="1" spc="50" dirty="0">
              <a:latin typeface="Roboto" pitchFamily="2" charset="0"/>
              <a:ea typeface="Roboto" pitchFamily="2" charset="0"/>
            </a:endParaRPr>
          </a:p>
          <a:p>
            <a:pPr marL="800100" lvl="1" indent="-342900" algn="l">
              <a:buFont typeface="Arial" panose="020B0604020202020204" pitchFamily="34" charset="0"/>
              <a:buChar char="•"/>
            </a:pPr>
            <a:r>
              <a:rPr lang="en-GB" sz="1200" b="1" spc="50" dirty="0">
                <a:latin typeface="Roboto" pitchFamily="2" charset="0"/>
                <a:ea typeface="Roboto" pitchFamily="2" charset="0"/>
              </a:rPr>
              <a:t>Classes and Objects</a:t>
            </a:r>
          </a:p>
          <a:p>
            <a:pPr marL="800100" lvl="1" indent="-342900" algn="l">
              <a:buFont typeface="Arial" panose="020B0604020202020204" pitchFamily="34" charset="0"/>
              <a:buChar char="•"/>
            </a:pPr>
            <a:r>
              <a:rPr lang="en-GB" sz="1200" b="1" spc="50" dirty="0">
                <a:latin typeface="Roboto" pitchFamily="2" charset="0"/>
                <a:ea typeface="Roboto" pitchFamily="2" charset="0"/>
              </a:rPr>
              <a:t>Constructor and Destructor</a:t>
            </a:r>
          </a:p>
          <a:p>
            <a:pPr marL="800100" lvl="1" indent="-342900" algn="l">
              <a:buFont typeface="Arial" panose="020B0604020202020204" pitchFamily="34" charset="0"/>
              <a:buChar char="•"/>
            </a:pPr>
            <a:r>
              <a:rPr lang="en-GB" sz="1200" b="1" spc="50" dirty="0">
                <a:latin typeface="Roboto" pitchFamily="2" charset="0"/>
                <a:ea typeface="Roboto" pitchFamily="2" charset="0"/>
              </a:rPr>
              <a:t>Class methods</a:t>
            </a:r>
          </a:p>
          <a:p>
            <a:pPr marL="800100" lvl="1" indent="-342900" algn="l">
              <a:buFont typeface="Arial" panose="020B0604020202020204" pitchFamily="34" charset="0"/>
              <a:buChar char="•"/>
            </a:pPr>
            <a:r>
              <a:rPr lang="en-GB" sz="1200" b="1" spc="50" dirty="0">
                <a:latin typeface="Roboto" pitchFamily="2" charset="0"/>
                <a:ea typeface="Roboto" pitchFamily="2" charset="0"/>
              </a:rPr>
              <a:t>Class inheritance</a:t>
            </a:r>
          </a:p>
          <a:p>
            <a:pPr marL="800100" lvl="1" indent="-342900" algn="l">
              <a:lnSpc>
                <a:spcPts val="2600"/>
              </a:lnSpc>
              <a:buFont typeface="Arial" panose="020B0604020202020204" pitchFamily="34" charset="0"/>
              <a:buChar char="•"/>
            </a:pPr>
            <a:endParaRPr lang="en-GB" sz="12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algn="l">
              <a:lnSpc>
                <a:spcPts val="2600"/>
              </a:lnSpc>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756000" lvl="1" indent="-298800" algn="l">
              <a:lnSpc>
                <a:spcPts val="2600"/>
              </a:lnSpc>
              <a:buFont typeface="+mj-lt"/>
              <a:buAutoNum type="arabicPeriod"/>
            </a:pPr>
            <a:endParaRPr lang="en-GB" sz="1600" b="1" spc="50" dirty="0">
              <a:latin typeface="Roboto" pitchFamily="2" charset="0"/>
              <a:ea typeface="Roboto" pitchFamily="2" charset="0"/>
            </a:endParaRPr>
          </a:p>
          <a:p>
            <a:pPr marL="298800" indent="-298800" algn="l">
              <a:lnSpc>
                <a:spcPts val="2600"/>
              </a:lnSpc>
              <a:buFont typeface="+mj-lt"/>
              <a:buAutoNum type="arabicPeriod"/>
            </a:pPr>
            <a:endParaRPr lang="en-GB"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34771D11-6346-4C83-869E-DF940BC487FC}"/>
              </a:ext>
            </a:extLst>
          </p:cNvPr>
          <p:cNvSpPr txBox="1">
            <a:spLocks/>
          </p:cNvSpPr>
          <p:nvPr/>
        </p:nvSpPr>
        <p:spPr>
          <a:xfrm>
            <a:off x="1104900" y="1701800"/>
            <a:ext cx="3814723"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1</a:t>
            </a:r>
          </a:p>
          <a:p>
            <a:pPr marL="800100" lvl="1" indent="-342900" algn="l">
              <a:buFont typeface="Arial" panose="020B0604020202020204" pitchFamily="34" charset="0"/>
              <a:buChar char="•"/>
            </a:pPr>
            <a:r>
              <a:rPr lang="en-GB" sz="1200" b="1" spc="50" dirty="0">
                <a:latin typeface="Roboto" pitchFamily="2" charset="0"/>
                <a:ea typeface="Roboto" pitchFamily="2" charset="0"/>
              </a:rPr>
              <a:t>Introduction</a:t>
            </a:r>
          </a:p>
          <a:p>
            <a:pPr marL="800100" lvl="1" indent="-342900" algn="l">
              <a:buFont typeface="Arial" panose="020B0604020202020204" pitchFamily="34" charset="0"/>
              <a:buChar char="•"/>
            </a:pPr>
            <a:r>
              <a:rPr lang="en-GB" sz="1200" b="1" spc="50" dirty="0">
                <a:latin typeface="Roboto" pitchFamily="2" charset="0"/>
                <a:ea typeface="Roboto" pitchFamily="2" charset="0"/>
              </a:rPr>
              <a:t>First program ”Hello world”</a:t>
            </a:r>
          </a:p>
          <a:p>
            <a:pPr marL="800100" lvl="1" indent="-342900" algn="l">
              <a:buFont typeface="Arial" panose="020B0604020202020204" pitchFamily="34" charset="0"/>
              <a:buChar char="•"/>
            </a:pPr>
            <a:r>
              <a:rPr lang="en-GB" sz="1200" b="1" spc="50" dirty="0">
                <a:latin typeface="Roboto" pitchFamily="2" charset="0"/>
                <a:ea typeface="Roboto" pitchFamily="2" charset="0"/>
              </a:rPr>
              <a:t>Integer Datatype</a:t>
            </a:r>
          </a:p>
          <a:p>
            <a:pPr marL="800100" lvl="1" indent="-342900" algn="l">
              <a:buFont typeface="Arial" panose="020B0604020202020204" pitchFamily="34" charset="0"/>
              <a:buChar char="•"/>
            </a:pPr>
            <a:r>
              <a:rPr lang="en-GB" sz="1200" b="1" spc="50" dirty="0">
                <a:latin typeface="Roboto" pitchFamily="2" charset="0"/>
                <a:ea typeface="Roboto" pitchFamily="2" charset="0"/>
              </a:rPr>
              <a:t>”if” and ”else” statement</a:t>
            </a:r>
          </a:p>
          <a:p>
            <a:pPr marL="800100" lvl="1" indent="-342900" algn="l">
              <a:buFont typeface="Arial" panose="020B0604020202020204" pitchFamily="34" charset="0"/>
              <a:buChar char="•"/>
            </a:pPr>
            <a:r>
              <a:rPr lang="en-GB" sz="1200" b="1" spc="50" dirty="0">
                <a:latin typeface="Roboto" pitchFamily="2" charset="0"/>
                <a:ea typeface="Roboto" pitchFamily="2" charset="0"/>
              </a:rPr>
              <a:t>IDE</a:t>
            </a: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3</a:t>
            </a:r>
          </a:p>
          <a:p>
            <a:pPr marL="800100" lvl="1" indent="-342900" algn="l">
              <a:buFont typeface="Arial" panose="020B0604020202020204" pitchFamily="34" charset="0"/>
              <a:buChar char="•"/>
            </a:pPr>
            <a:r>
              <a:rPr lang="en-GB" sz="1200" b="1" spc="50" dirty="0">
                <a:latin typeface="Roboto" pitchFamily="2" charset="0"/>
                <a:ea typeface="Roboto" pitchFamily="2" charset="0"/>
              </a:rPr>
              <a:t>Functions</a:t>
            </a:r>
          </a:p>
          <a:p>
            <a:pPr marL="800100" lvl="1" indent="-342900" algn="l">
              <a:buFont typeface="Arial" panose="020B0604020202020204" pitchFamily="34" charset="0"/>
              <a:buChar char="•"/>
            </a:pPr>
            <a:r>
              <a:rPr lang="en-GB" sz="1200" b="1" spc="50" dirty="0">
                <a:latin typeface="Roboto" pitchFamily="2" charset="0"/>
                <a:ea typeface="Roboto" pitchFamily="2" charset="0"/>
              </a:rPr>
              <a:t>Pointers</a:t>
            </a:r>
          </a:p>
          <a:p>
            <a:pPr marL="800100" lvl="1" indent="-342900" algn="l">
              <a:buFont typeface="Arial" panose="020B0604020202020204" pitchFamily="34" charset="0"/>
              <a:buChar char="•"/>
            </a:pPr>
            <a:r>
              <a:rPr lang="en-GB" sz="1200" b="1" spc="50" dirty="0">
                <a:latin typeface="Roboto" pitchFamily="2" charset="0"/>
                <a:ea typeface="Roboto" pitchFamily="2" charset="0"/>
              </a:rPr>
              <a:t>Exceptions</a:t>
            </a:r>
          </a:p>
          <a:p>
            <a:pPr marL="800100" lvl="1" indent="-342900" algn="l">
              <a:buFont typeface="Arial" panose="020B0604020202020204" pitchFamily="34" charset="0"/>
              <a:buChar char="•"/>
            </a:pPr>
            <a:r>
              <a:rPr lang="en-GB" sz="1200" b="1" spc="50" dirty="0">
                <a:latin typeface="Roboto" pitchFamily="2" charset="0"/>
                <a:ea typeface="Roboto" pitchFamily="2" charset="0"/>
              </a:rPr>
              <a:t>Lists</a:t>
            </a:r>
          </a:p>
          <a:p>
            <a:pPr marL="800100" lvl="1" indent="-342900" algn="l">
              <a:buFont typeface="Arial" panose="020B0604020202020204" pitchFamily="34" charset="0"/>
              <a:buChar char="•"/>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5</a:t>
            </a:r>
          </a:p>
          <a:p>
            <a:pPr marL="800100" lvl="1" indent="-342900" algn="l">
              <a:buFont typeface="Arial" panose="020B0604020202020204" pitchFamily="34" charset="0"/>
              <a:buChar char="•"/>
            </a:pPr>
            <a:r>
              <a:rPr lang="en-GB" sz="1200" b="1" spc="50" dirty="0">
                <a:latin typeface="Roboto" pitchFamily="2" charset="0"/>
                <a:ea typeface="Roboto" pitchFamily="2" charset="0"/>
              </a:rPr>
              <a:t>Dynamic memory</a:t>
            </a:r>
          </a:p>
          <a:p>
            <a:pPr marL="800100" lvl="1" indent="-342900" algn="l">
              <a:buFont typeface="Arial" panose="020B0604020202020204" pitchFamily="34" charset="0"/>
              <a:buChar char="•"/>
            </a:pPr>
            <a:r>
              <a:rPr lang="en-GB" sz="1200" b="1" spc="50" dirty="0">
                <a:latin typeface="Roboto" pitchFamily="2" charset="0"/>
                <a:ea typeface="Roboto" pitchFamily="2" charset="0"/>
              </a:rPr>
              <a:t>File handling</a:t>
            </a:r>
          </a:p>
          <a:p>
            <a:pPr marL="800100" lvl="1" indent="-342900" algn="l">
              <a:buFont typeface="Arial" panose="020B0604020202020204" pitchFamily="34" charset="0"/>
              <a:buChar char="•"/>
            </a:pPr>
            <a:r>
              <a:rPr lang="en-GB" sz="1200" b="1" spc="50" dirty="0">
                <a:latin typeface="Roboto" pitchFamily="2" charset="0"/>
                <a:ea typeface="Roboto" pitchFamily="2" charset="0"/>
              </a:rPr>
              <a:t>Multiple files and headers</a:t>
            </a:r>
          </a:p>
          <a:p>
            <a:pPr marL="800100" lvl="1" indent="-342900" algn="l">
              <a:buFont typeface="Arial" panose="020B0604020202020204" pitchFamily="34" charset="0"/>
              <a:buChar char="•"/>
            </a:pPr>
            <a:r>
              <a:rPr lang="en-GB" sz="1200" b="1" spc="50" dirty="0">
                <a:latin typeface="Roboto" pitchFamily="2" charset="0"/>
                <a:ea typeface="Roboto" pitchFamily="2" charset="0"/>
              </a:rPr>
              <a:t>Libraries</a:t>
            </a: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756000" lvl="1" indent="-298800" algn="l">
              <a:lnSpc>
                <a:spcPts val="2600"/>
              </a:lnSpc>
              <a:buFont typeface="+mj-lt"/>
              <a:buAutoNum type="arabicPeriod"/>
            </a:pPr>
            <a:endParaRPr lang="en-GB" sz="1600" b="1" spc="50" dirty="0">
              <a:latin typeface="Roboto" pitchFamily="2" charset="0"/>
              <a:ea typeface="Roboto" pitchFamily="2" charset="0"/>
            </a:endParaRPr>
          </a:p>
          <a:p>
            <a:pPr marL="298800" indent="-298800" algn="l">
              <a:lnSpc>
                <a:spcPts val="2600"/>
              </a:lnSpc>
              <a:buFont typeface="+mj-lt"/>
              <a:buAutoNum type="arabicPeriod"/>
            </a:pPr>
            <a:endParaRPr lang="en-GB" sz="2000" spc="50" dirty="0">
              <a:latin typeface="Roboto" pitchFamily="2" charset="0"/>
              <a:ea typeface="Roboto" pitchFamily="2" charset="0"/>
            </a:endParaRPr>
          </a:p>
        </p:txBody>
      </p:sp>
      <p:sp>
        <p:nvSpPr>
          <p:cNvPr id="10" name="Rektangel 9">
            <a:extLst>
              <a:ext uri="{FF2B5EF4-FFF2-40B4-BE49-F238E27FC236}">
                <a16:creationId xmlns:a16="http://schemas.microsoft.com/office/drawing/2014/main" id="{0B156A4E-DDC5-467D-A027-1C596AF65944}"/>
              </a:ext>
            </a:extLst>
          </p:cNvPr>
          <p:cNvSpPr/>
          <p:nvPr/>
        </p:nvSpPr>
        <p:spPr>
          <a:xfrm>
            <a:off x="1104900" y="3214163"/>
            <a:ext cx="3346188" cy="1462940"/>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87387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2" end="1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
                                            <p:txEl>
                                              <p:pRg st="13" end="1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
                                            <p:txEl>
                                              <p:pRg st="14" end="1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5" end="1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2</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Introduction Pointers</a:t>
            </a:r>
          </a:p>
        </p:txBody>
      </p:sp>
    </p:spTree>
    <p:extLst>
      <p:ext uri="{BB962C8B-B14F-4D97-AF65-F5344CB8AC3E}">
        <p14:creationId xmlns:p14="http://schemas.microsoft.com/office/powerpoint/2010/main" val="335874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Pointers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Pointers in C++ is like the name says, a pointer that points to something</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data on a memory is placed in bytes placed in the memory. To find where data are located, we use pointers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address of a variable is the location in the memory where the operative system store its data</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So far in this course we have used a datatype and a variable name that has been given a specific location in the memory referred by the variable name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 pointer can for example be used to update or read data in other variables or arrays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 pointer has the “*” operand like “int *foo;”</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get a “known” state you can set pointer to “NULL” at </a:t>
            </a:r>
            <a:r>
              <a:rPr lang="en-US" sz="2000" b="1" spc="50" dirty="0" err="1">
                <a:solidFill>
                  <a:schemeClr val="bg1"/>
                </a:solidFill>
                <a:latin typeface="Roboto" pitchFamily="2" charset="0"/>
                <a:ea typeface="Roboto" pitchFamily="2" charset="0"/>
              </a:rPr>
              <a:t>init</a:t>
            </a:r>
            <a:endParaRPr lang="en-US" sz="2000" b="1" spc="50" dirty="0">
              <a:solidFill>
                <a:schemeClr val="bg1"/>
              </a:solidFill>
              <a:latin typeface="Roboto" pitchFamily="2" charset="0"/>
              <a:ea typeface="Roboto" pitchFamily="2" charset="0"/>
            </a:endParaRPr>
          </a:p>
          <a:p>
            <a:pPr lvl="1" algn="l"/>
            <a:endParaRPr lang="en-US" sz="2000" b="1" spc="50" dirty="0">
              <a:solidFill>
                <a:schemeClr val="bg1"/>
              </a:solidFill>
              <a:latin typeface="Roboto" pitchFamily="2" charset="0"/>
              <a:ea typeface="Roboto" pitchFamily="2" charset="0"/>
            </a:endParaRPr>
          </a:p>
          <a:p>
            <a:pPr lvl="1" algn="l"/>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312254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Address-of operator</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get the address of a variable in C++ we use the magic keyword “&amp;” (“address-of operator”)</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This will explain more about the reference in functions previously in this chapter</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p:txBody>
      </p:sp>
      <p:sp>
        <p:nvSpPr>
          <p:cNvPr id="4" name="Rectangle 3">
            <a:extLst>
              <a:ext uri="{FF2B5EF4-FFF2-40B4-BE49-F238E27FC236}">
                <a16:creationId xmlns:a16="http://schemas.microsoft.com/office/drawing/2014/main" id="{2CF95C70-D38E-4933-A253-D1D21E9125FB}"/>
              </a:ext>
            </a:extLst>
          </p:cNvPr>
          <p:cNvSpPr/>
          <p:nvPr/>
        </p:nvSpPr>
        <p:spPr>
          <a:xfrm>
            <a:off x="429768" y="2207172"/>
            <a:ext cx="8092440" cy="269502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DD2867"/>
                </a:solidFill>
                <a:latin typeface="Consolas" panose="020B0609020204030204" pitchFamily="49" charset="0"/>
              </a:rPr>
              <a:t>#include</a:t>
            </a:r>
            <a:r>
              <a:rPr lang="en-GB" dirty="0">
                <a:solidFill>
                  <a:srgbClr val="D9E8F7"/>
                </a:solidFill>
                <a:latin typeface="Consolas" panose="020B0609020204030204" pitchFamily="49" charset="0"/>
              </a:rPr>
              <a:t> </a:t>
            </a:r>
            <a:r>
              <a:rPr lang="en-GB" dirty="0">
                <a:solidFill>
                  <a:srgbClr val="17C6A3"/>
                </a:solidFill>
                <a:latin typeface="Consolas" panose="020B0609020204030204" pitchFamily="49" charset="0"/>
              </a:rPr>
              <a:t>&lt;iostream&gt;</a:t>
            </a:r>
          </a:p>
          <a:p>
            <a:r>
              <a:rPr lang="en-GB" dirty="0">
                <a:solidFill>
                  <a:srgbClr val="DD2867"/>
                </a:solidFill>
                <a:latin typeface="Consolas" panose="020B0609020204030204" pitchFamily="49" charset="0"/>
              </a:rPr>
              <a:t>int</a:t>
            </a:r>
            <a:r>
              <a:rPr lang="en-GB" dirty="0">
                <a:solidFill>
                  <a:srgbClr val="D9E8F7"/>
                </a:solidFill>
                <a:latin typeface="Consolas" panose="020B0609020204030204" pitchFamily="49" charset="0"/>
              </a:rPr>
              <a:t> </a:t>
            </a:r>
            <a:r>
              <a:rPr lang="en-GB" dirty="0">
                <a:solidFill>
                  <a:srgbClr val="0DD140"/>
                </a:solidFill>
                <a:latin typeface="Consolas" panose="020B0609020204030204" pitchFamily="49" charset="0"/>
              </a:rPr>
              <a:t>main</a:t>
            </a:r>
            <a:r>
              <a:rPr lang="en-GB" dirty="0">
                <a:solidFill>
                  <a:srgbClr val="F9FAF4"/>
                </a:solidFill>
                <a:latin typeface="Consolas" panose="020B0609020204030204" pitchFamily="49" charset="0"/>
              </a:rPr>
              <a:t>()</a:t>
            </a:r>
            <a:r>
              <a:rPr lang="en-GB" dirty="0">
                <a:solidFill>
                  <a:srgbClr val="D9E8F7"/>
                </a:solidFill>
                <a:latin typeface="Consolas" panose="020B0609020204030204" pitchFamily="49" charset="0"/>
              </a:rPr>
              <a:t> </a:t>
            </a:r>
          </a:p>
          <a:p>
            <a:r>
              <a:rPr lang="en-GB" dirty="0">
                <a:solidFill>
                  <a:srgbClr val="F9FAF4"/>
                </a:solidFill>
                <a:latin typeface="Consolas" panose="020B0609020204030204" pitchFamily="49" charset="0"/>
              </a:rPr>
              <a:t>{</a:t>
            </a:r>
          </a:p>
          <a:p>
            <a:r>
              <a:rPr lang="en-US" dirty="0">
                <a:solidFill>
                  <a:srgbClr val="DD2867"/>
                </a:solidFill>
                <a:latin typeface="Consolas" panose="020B0609020204030204" pitchFamily="49" charset="0"/>
              </a:rPr>
              <a:t>	int</a:t>
            </a:r>
            <a:r>
              <a:rPr lang="en-US" dirty="0">
                <a:solidFill>
                  <a:srgbClr val="D9E8F7"/>
                </a:solidFill>
                <a:latin typeface="Consolas" panose="020B0609020204030204" pitchFamily="49" charset="0"/>
              </a:rPr>
              <a:t> </a:t>
            </a:r>
            <a:r>
              <a:rPr lang="en-US" dirty="0">
                <a:solidFill>
                  <a:srgbClr val="ED7F48"/>
                </a:solidFill>
                <a:latin typeface="Consolas" panose="020B0609020204030204" pitchFamily="49" charset="0"/>
              </a:rPr>
              <a:t>a</a:t>
            </a:r>
            <a:r>
              <a:rPr lang="en-US" dirty="0">
                <a:solidFill>
                  <a:srgbClr val="E6E6FA"/>
                </a:solidFill>
                <a:latin typeface="Consolas" panose="020B0609020204030204" pitchFamily="49" charset="0"/>
              </a:rPr>
              <a:t>=</a:t>
            </a:r>
            <a:r>
              <a:rPr lang="en-US" dirty="0">
                <a:solidFill>
                  <a:srgbClr val="6897BB"/>
                </a:solidFill>
                <a:latin typeface="Consolas" panose="020B0609020204030204" pitchFamily="49" charset="0"/>
              </a:rPr>
              <a:t>12</a:t>
            </a:r>
            <a:r>
              <a:rPr lang="en-US" dirty="0">
                <a:solidFill>
                  <a:srgbClr val="E6E6FA"/>
                </a:solidFill>
                <a:latin typeface="Consolas" panose="020B0609020204030204" pitchFamily="49" charset="0"/>
              </a:rPr>
              <a:t>;			</a:t>
            </a:r>
            <a:r>
              <a:rPr lang="en-US" dirty="0">
                <a:solidFill>
                  <a:srgbClr val="626262"/>
                </a:solidFill>
                <a:latin typeface="Consolas" panose="020B0609020204030204" pitchFamily="49" charset="0"/>
              </a:rPr>
              <a:t>//variable with 12 as data</a:t>
            </a:r>
          </a:p>
          <a:p>
            <a:r>
              <a:rPr lang="en-GB" dirty="0">
                <a:solidFill>
                  <a:srgbClr val="DD2867"/>
                </a:solidFill>
                <a:latin typeface="Consolas" panose="020B0609020204030204" pitchFamily="49" charset="0"/>
              </a:rPr>
              <a:t>	int</a:t>
            </a:r>
            <a:r>
              <a:rPr lang="en-GB" dirty="0">
                <a:solidFill>
                  <a:srgbClr val="D9E8F7"/>
                </a:solidFill>
                <a:latin typeface="Consolas" panose="020B0609020204030204" pitchFamily="49" charset="0"/>
              </a:rPr>
              <a:t> </a:t>
            </a:r>
            <a:r>
              <a:rPr lang="en-GB" dirty="0">
                <a:solidFill>
                  <a:srgbClr val="E6E6FA"/>
                </a:solidFill>
                <a:latin typeface="Consolas" panose="020B0609020204030204" pitchFamily="49" charset="0"/>
              </a:rPr>
              <a:t>*</a:t>
            </a:r>
            <a:r>
              <a:rPr lang="en-GB" dirty="0">
                <a:solidFill>
                  <a:srgbClr val="ED7F48"/>
                </a:solidFill>
                <a:latin typeface="Consolas" panose="020B0609020204030204" pitchFamily="49" charset="0"/>
              </a:rPr>
              <a:t>b=NULL</a:t>
            </a:r>
            <a:r>
              <a:rPr lang="en-GB" dirty="0">
                <a:solidFill>
                  <a:srgbClr val="E6E6FA"/>
                </a:solidFill>
                <a:latin typeface="Consolas" panose="020B0609020204030204" pitchFamily="49" charset="0"/>
              </a:rPr>
              <a:t>;		</a:t>
            </a:r>
            <a:r>
              <a:rPr lang="en-US" dirty="0">
                <a:solidFill>
                  <a:srgbClr val="626262"/>
                </a:solidFill>
                <a:latin typeface="Consolas" panose="020B0609020204030204" pitchFamily="49" charset="0"/>
              </a:rPr>
              <a:t>//create pointer "b" as NULL</a:t>
            </a:r>
            <a:endParaRPr lang="en-GB" dirty="0">
              <a:solidFill>
                <a:srgbClr val="E6E6FA"/>
              </a:solidFill>
              <a:latin typeface="Consolas" panose="020B0609020204030204" pitchFamily="49" charset="0"/>
            </a:endParaRPr>
          </a:p>
          <a:p>
            <a:r>
              <a:rPr lang="en-US" dirty="0">
                <a:solidFill>
                  <a:srgbClr val="FFBF26"/>
                </a:solidFill>
                <a:latin typeface="Consolas" panose="020B0609020204030204" pitchFamily="49" charset="0"/>
              </a:rPr>
              <a:t>	b</a:t>
            </a:r>
            <a:r>
              <a:rPr lang="en-US" dirty="0">
                <a:solidFill>
                  <a:srgbClr val="D9E8F7"/>
                </a:solidFill>
                <a:latin typeface="Consolas" panose="020B0609020204030204" pitchFamily="49" charset="0"/>
              </a:rPr>
              <a:t> </a:t>
            </a:r>
            <a:r>
              <a:rPr lang="en-US" dirty="0">
                <a:solidFill>
                  <a:srgbClr val="E6E6FA"/>
                </a:solidFill>
                <a:latin typeface="Consolas" panose="020B0609020204030204" pitchFamily="49" charset="0"/>
              </a:rPr>
              <a:t>=</a:t>
            </a:r>
            <a:r>
              <a:rPr lang="en-US" dirty="0">
                <a:solidFill>
                  <a:srgbClr val="D9E8F7"/>
                </a:solidFill>
                <a:latin typeface="Consolas" panose="020B0609020204030204" pitchFamily="49" charset="0"/>
              </a:rPr>
              <a:t> </a:t>
            </a:r>
            <a:r>
              <a:rPr lang="en-US" dirty="0">
                <a:solidFill>
                  <a:srgbClr val="E6E6FA"/>
                </a:solidFill>
                <a:latin typeface="Consolas" panose="020B0609020204030204" pitchFamily="49" charset="0"/>
              </a:rPr>
              <a:t>&amp;</a:t>
            </a:r>
            <a:r>
              <a:rPr lang="en-US" dirty="0">
                <a:solidFill>
                  <a:srgbClr val="FFBF26"/>
                </a:solidFill>
                <a:latin typeface="Consolas" panose="020B0609020204030204" pitchFamily="49" charset="0"/>
              </a:rPr>
              <a:t>a</a:t>
            </a:r>
            <a:r>
              <a:rPr lang="en-US" dirty="0">
                <a:solidFill>
                  <a:srgbClr val="E6E6FA"/>
                </a:solidFill>
                <a:latin typeface="Consolas" panose="020B0609020204030204" pitchFamily="49" charset="0"/>
              </a:rPr>
              <a:t>;				</a:t>
            </a:r>
            <a:r>
              <a:rPr lang="en-US" dirty="0">
                <a:solidFill>
                  <a:srgbClr val="626262"/>
                </a:solidFill>
                <a:latin typeface="Consolas" panose="020B0609020204030204" pitchFamily="49" charset="0"/>
              </a:rPr>
              <a:t>//pointer "b" points to "address-of" "a"</a:t>
            </a:r>
          </a:p>
          <a:p>
            <a:r>
              <a:rPr lang="en-US" dirty="0">
                <a:solidFill>
                  <a:srgbClr val="80F2F6"/>
                </a:solidFill>
                <a:latin typeface="Consolas" panose="020B0609020204030204" pitchFamily="49" charset="0"/>
              </a:rPr>
              <a:t>	std</a:t>
            </a:r>
            <a:r>
              <a:rPr lang="en-US" dirty="0">
                <a:solidFill>
                  <a:srgbClr val="E6E6FA"/>
                </a:solidFill>
                <a:latin typeface="Consolas" panose="020B0609020204030204" pitchFamily="49" charset="0"/>
              </a:rPr>
              <a:t>::</a:t>
            </a:r>
            <a:r>
              <a:rPr lang="en-US" dirty="0" err="1">
                <a:solidFill>
                  <a:srgbClr val="D9E8F7"/>
                </a:solidFill>
                <a:latin typeface="Consolas" panose="020B0609020204030204" pitchFamily="49" charset="0"/>
              </a:rPr>
              <a:t>cout</a:t>
            </a:r>
            <a:r>
              <a:rPr lang="en-US" dirty="0">
                <a:solidFill>
                  <a:srgbClr val="D9E8F7"/>
                </a:solidFill>
                <a:latin typeface="Consolas" panose="020B0609020204030204" pitchFamily="49" charset="0"/>
              </a:rPr>
              <a:t> </a:t>
            </a:r>
            <a:r>
              <a:rPr lang="en-US" dirty="0">
                <a:solidFill>
                  <a:srgbClr val="E6E6FA"/>
                </a:solidFill>
                <a:latin typeface="Consolas" panose="020B0609020204030204" pitchFamily="49" charset="0"/>
              </a:rPr>
              <a:t>&lt;&lt;</a:t>
            </a:r>
            <a:r>
              <a:rPr lang="en-US" dirty="0">
                <a:solidFill>
                  <a:srgbClr val="D9E8F7"/>
                </a:solidFill>
                <a:latin typeface="Consolas" panose="020B0609020204030204" pitchFamily="49" charset="0"/>
              </a:rPr>
              <a:t> </a:t>
            </a:r>
            <a:r>
              <a:rPr lang="en-US" dirty="0">
                <a:solidFill>
                  <a:srgbClr val="FFBF26"/>
                </a:solidFill>
                <a:latin typeface="Consolas" panose="020B0609020204030204" pitchFamily="49" charset="0"/>
              </a:rPr>
              <a:t>b</a:t>
            </a:r>
            <a:r>
              <a:rPr lang="en-US" dirty="0">
                <a:solidFill>
                  <a:srgbClr val="E6E6FA"/>
                </a:solidFill>
                <a:latin typeface="Consolas" panose="020B0609020204030204" pitchFamily="49" charset="0"/>
              </a:rPr>
              <a:t>;	</a:t>
            </a:r>
            <a:r>
              <a:rPr lang="en-US" dirty="0">
                <a:solidFill>
                  <a:srgbClr val="626262"/>
                </a:solidFill>
                <a:latin typeface="Consolas" panose="020B0609020204030204" pitchFamily="49" charset="0"/>
              </a:rPr>
              <a:t>//will print the pointer address</a:t>
            </a:r>
          </a:p>
          <a:p>
            <a:r>
              <a:rPr lang="en-GB" dirty="0">
                <a:solidFill>
                  <a:srgbClr val="F9FAF4"/>
                </a:solidFill>
                <a:latin typeface="Consolas" panose="020B0609020204030204" pitchFamily="49" charset="0"/>
              </a:rPr>
              <a:t>}</a:t>
            </a:r>
          </a:p>
          <a:p>
            <a:endParaRPr lang="en-GB" dirty="0">
              <a:latin typeface="Consolas" panose="020B0609020204030204" pitchFamily="49" charset="0"/>
            </a:endParaRPr>
          </a:p>
        </p:txBody>
      </p:sp>
    </p:spTree>
    <p:extLst>
      <p:ext uri="{BB962C8B-B14F-4D97-AF65-F5344CB8AC3E}">
        <p14:creationId xmlns:p14="http://schemas.microsoft.com/office/powerpoint/2010/main" val="424200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Dereference operator</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get the value that are stored at a specific pointer address, the “*” shall be used</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Can be read as “value pointed to by”</a:t>
            </a:r>
          </a:p>
        </p:txBody>
      </p:sp>
      <p:sp>
        <p:nvSpPr>
          <p:cNvPr id="4" name="Rectangle 3">
            <a:extLst>
              <a:ext uri="{FF2B5EF4-FFF2-40B4-BE49-F238E27FC236}">
                <a16:creationId xmlns:a16="http://schemas.microsoft.com/office/drawing/2014/main" id="{2CF95C70-D38E-4933-A253-D1D21E9125FB}"/>
              </a:ext>
            </a:extLst>
          </p:cNvPr>
          <p:cNvSpPr/>
          <p:nvPr/>
        </p:nvSpPr>
        <p:spPr>
          <a:xfrm>
            <a:off x="603084" y="2665514"/>
            <a:ext cx="7937832" cy="310434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endParaRPr lang="en-GB" sz="1400" dirty="0">
              <a:solidFill>
                <a:srgbClr val="17C6A3"/>
              </a:solidFill>
              <a:latin typeface="Consolas" panose="020B0609020204030204" pitchFamily="49" charset="0"/>
            </a:endParaRP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p>
          <a:p>
            <a:r>
              <a:rPr lang="en-GB" sz="1400" dirty="0">
                <a:solidFill>
                  <a:srgbClr val="F9FAF4"/>
                </a:solidFill>
                <a:latin typeface="Consolas" panose="020B0609020204030204" pitchFamily="49" charset="0"/>
              </a:rPr>
              <a:t>{</a:t>
            </a:r>
          </a:p>
          <a:p>
            <a:r>
              <a:rPr lang="en-US" sz="1400" dirty="0">
                <a:solidFill>
                  <a:srgbClr val="DD2867"/>
                </a:solidFill>
                <a:latin typeface="Consolas" panose="020B0609020204030204" pitchFamily="49" charset="0"/>
              </a:rPr>
              <a:t>	int</a:t>
            </a:r>
            <a:r>
              <a:rPr lang="en-US" sz="1400" dirty="0">
                <a:solidFill>
                  <a:srgbClr val="D9E8F7"/>
                </a:solidFill>
                <a:latin typeface="Consolas" panose="020B0609020204030204" pitchFamily="49" charset="0"/>
              </a:rPr>
              <a:t> </a:t>
            </a:r>
            <a:r>
              <a:rPr lang="en-US" sz="1400" dirty="0">
                <a:solidFill>
                  <a:srgbClr val="ED7F48"/>
                </a:solidFill>
                <a:latin typeface="Consolas" panose="020B0609020204030204" pitchFamily="49" charset="0"/>
              </a:rPr>
              <a:t>a</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12</a:t>
            </a:r>
            <a:r>
              <a:rPr lang="en-US" sz="1400" dirty="0">
                <a:solidFill>
                  <a:srgbClr val="E6E6FA"/>
                </a:solidFill>
                <a:latin typeface="Consolas" panose="020B0609020204030204" pitchFamily="49" charset="0"/>
              </a:rPr>
              <a:t>;		</a:t>
            </a:r>
            <a:r>
              <a:rPr lang="en-US" sz="1400" dirty="0">
                <a:solidFill>
                  <a:srgbClr val="626262"/>
                </a:solidFill>
                <a:latin typeface="Consolas" panose="020B0609020204030204" pitchFamily="49" charset="0"/>
              </a:rPr>
              <a:t>//variable with 12 as data</a:t>
            </a:r>
          </a:p>
          <a:p>
            <a:r>
              <a:rPr lang="en-US" sz="1400" dirty="0">
                <a:solidFill>
                  <a:srgbClr val="DD2867"/>
                </a:solidFill>
                <a:latin typeface="Consolas" panose="020B0609020204030204" pitchFamily="49" charset="0"/>
              </a:rPr>
              <a:t>	int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ED7F48"/>
                </a:solidFill>
                <a:latin typeface="Consolas" panose="020B0609020204030204" pitchFamily="49" charset="0"/>
              </a:rPr>
              <a:t>b</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NULL</a:t>
            </a:r>
            <a:r>
              <a:rPr lang="en-US" sz="1400" dirty="0">
                <a:solidFill>
                  <a:srgbClr val="E6E6FA"/>
                </a:solidFill>
                <a:latin typeface="Consolas" panose="020B0609020204030204" pitchFamily="49" charset="0"/>
              </a:rPr>
              <a:t>;	</a:t>
            </a:r>
            <a:r>
              <a:rPr lang="en-US" sz="1400" dirty="0">
                <a:solidFill>
                  <a:srgbClr val="626262"/>
                </a:solidFill>
                <a:latin typeface="Consolas" panose="020B0609020204030204" pitchFamily="49" charset="0"/>
              </a:rPr>
              <a:t>//pointer b</a:t>
            </a:r>
          </a:p>
          <a:p>
            <a:endParaRPr lang="en-GB" sz="1400" dirty="0">
              <a:latin typeface="Consolas" panose="020B0609020204030204" pitchFamily="49" charset="0"/>
            </a:endParaRPr>
          </a:p>
          <a:p>
            <a:r>
              <a:rPr lang="en-US" sz="1400" dirty="0">
                <a:solidFill>
                  <a:srgbClr val="FFBF26"/>
                </a:solidFill>
                <a:latin typeface="Consolas" panose="020B0609020204030204" pitchFamily="49" charset="0"/>
              </a:rPr>
              <a:t>	b</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&amp;</a:t>
            </a:r>
            <a:r>
              <a:rPr lang="en-US" sz="1400" dirty="0">
                <a:solidFill>
                  <a:srgbClr val="FFBF26"/>
                </a:solidFill>
                <a:latin typeface="Consolas" panose="020B0609020204030204" pitchFamily="49" charset="0"/>
              </a:rPr>
              <a:t>a</a:t>
            </a:r>
            <a:r>
              <a:rPr lang="en-US" sz="1400" dirty="0">
                <a:solidFill>
                  <a:srgbClr val="E6E6FA"/>
                </a:solidFill>
                <a:latin typeface="Consolas" panose="020B0609020204030204" pitchFamily="49" charset="0"/>
              </a:rPr>
              <a:t>;		</a:t>
            </a:r>
            <a:r>
              <a:rPr lang="en-US" sz="1400" dirty="0">
                <a:solidFill>
                  <a:srgbClr val="626262"/>
                </a:solidFill>
                <a:latin typeface="Consolas" panose="020B0609020204030204" pitchFamily="49" charset="0"/>
              </a:rPr>
              <a:t>//pointer b points to "address-of" "a"</a:t>
            </a:r>
          </a:p>
          <a:p>
            <a:r>
              <a:rPr lang="en-US" sz="1400" dirty="0">
                <a:solidFill>
                  <a:srgbClr val="E6E6FA"/>
                </a:solidFill>
                <a:latin typeface="Consolas" panose="020B0609020204030204" pitchFamily="49" charset="0"/>
              </a:rPr>
              <a:t>	*</a:t>
            </a:r>
            <a:r>
              <a:rPr lang="en-US" sz="1400" dirty="0">
                <a:solidFill>
                  <a:srgbClr val="FFBF26"/>
                </a:solidFill>
                <a:latin typeface="Consolas" panose="020B0609020204030204" pitchFamily="49" charset="0"/>
              </a:rPr>
              <a:t>b</a:t>
            </a:r>
            <a:r>
              <a:rPr lang="en-US" sz="1400" dirty="0">
                <a:solidFill>
                  <a:srgbClr val="E6E6FA"/>
                </a:solidFill>
                <a:latin typeface="Consolas" panose="020B0609020204030204" pitchFamily="49" charset="0"/>
              </a:rPr>
              <a:t>=</a:t>
            </a:r>
            <a:r>
              <a:rPr lang="en-US" sz="1400" dirty="0">
                <a:solidFill>
                  <a:srgbClr val="6897BB"/>
                </a:solidFill>
                <a:latin typeface="Consolas" panose="020B0609020204030204" pitchFamily="49" charset="0"/>
              </a:rPr>
              <a:t>32</a:t>
            </a:r>
            <a:r>
              <a:rPr lang="en-US" sz="1400" dirty="0">
                <a:solidFill>
                  <a:srgbClr val="E6E6FA"/>
                </a:solidFill>
                <a:latin typeface="Consolas" panose="020B0609020204030204" pitchFamily="49" charset="0"/>
              </a:rPr>
              <a:t>;		</a:t>
            </a:r>
            <a:r>
              <a:rPr lang="en-US" sz="1400" dirty="0">
                <a:solidFill>
                  <a:srgbClr val="626262"/>
                </a:solidFill>
                <a:latin typeface="Consolas" panose="020B0609020204030204" pitchFamily="49" charset="0"/>
              </a:rPr>
              <a:t>//"value pointed to by "b" = 32"</a:t>
            </a:r>
          </a:p>
          <a:p>
            <a:r>
              <a:rPr lang="en-US" sz="1400" dirty="0">
                <a:solidFill>
                  <a:srgbClr val="626262"/>
                </a:solidFill>
                <a:latin typeface="Consolas" panose="020B0609020204030204" pitchFamily="49" charset="0"/>
              </a:rPr>
              <a:t>	//the above 2 lines will result in that the variable "a" now will be 32</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cout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FFBF26"/>
                </a:solidFill>
                <a:latin typeface="Consolas" panose="020B0609020204030204" pitchFamily="49" charset="0"/>
              </a:rPr>
              <a:t>a</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80F2F6"/>
                </a:solidFill>
                <a:latin typeface="Consolas" panose="020B0609020204030204" pitchFamily="49" charset="0"/>
              </a:rPr>
              <a:t>std</a:t>
            </a:r>
            <a:r>
              <a:rPr lang="en-US" sz="1400" dirty="0">
                <a:solidFill>
                  <a:srgbClr val="E6E6FA"/>
                </a:solidFill>
                <a:latin typeface="Consolas" panose="020B0609020204030204" pitchFamily="49" charset="0"/>
              </a:rPr>
              <a:t>::</a:t>
            </a:r>
            <a:r>
              <a:rPr lang="en-US" sz="1400" dirty="0" err="1">
                <a:solidFill>
                  <a:srgbClr val="96EC3F"/>
                </a:solidFill>
                <a:latin typeface="Consolas" panose="020B0609020204030204" pitchFamily="49" charset="0"/>
              </a:rPr>
              <a:t>endl</a:t>
            </a:r>
            <a:r>
              <a:rPr lang="en-US"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a:t>
            </a:r>
            <a:endParaRPr lang="en-GB" sz="1400" dirty="0">
              <a:latin typeface="Consolas" panose="020B0609020204030204" pitchFamily="49" charset="0"/>
            </a:endParaRPr>
          </a:p>
        </p:txBody>
      </p:sp>
    </p:spTree>
    <p:extLst>
      <p:ext uri="{BB962C8B-B14F-4D97-AF65-F5344CB8AC3E}">
        <p14:creationId xmlns:p14="http://schemas.microsoft.com/office/powerpoint/2010/main" val="415615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Size of Pointers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have previously shown that the size of different datatypes differs depending on how much data it stores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pointer will have the same size even if it is a char* pointer or a long* pointer</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reason for this is that all pointers only stores the address to the location where data are located</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Size of pointer may differ from hardware and operating system</a:t>
            </a:r>
          </a:p>
          <a:p>
            <a:pPr lvl="1" algn="l"/>
            <a:endParaRPr lang="en-US" sz="2000" b="1" spc="50" dirty="0">
              <a:solidFill>
                <a:schemeClr val="bg1"/>
              </a:solidFill>
              <a:latin typeface="Roboto" pitchFamily="2" charset="0"/>
              <a:ea typeface="Roboto" pitchFamily="2" charset="0"/>
            </a:endParaRPr>
          </a:p>
          <a:p>
            <a:pPr lvl="1" algn="l"/>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8" name="Rectangle 7">
            <a:extLst>
              <a:ext uri="{FF2B5EF4-FFF2-40B4-BE49-F238E27FC236}">
                <a16:creationId xmlns:a16="http://schemas.microsoft.com/office/drawing/2014/main" id="{08493AD2-F545-4C50-8F9D-4B11EDC2699A}"/>
              </a:ext>
            </a:extLst>
          </p:cNvPr>
          <p:cNvSpPr/>
          <p:nvPr/>
        </p:nvSpPr>
        <p:spPr>
          <a:xfrm>
            <a:off x="905641" y="4267918"/>
            <a:ext cx="7332717" cy="197743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b="1" dirty="0">
                <a:solidFill>
                  <a:srgbClr val="DD2867"/>
                </a:solidFill>
                <a:latin typeface="Consolas" panose="020B0609020204030204" pitchFamily="49" charset="0"/>
              </a:rPr>
              <a:t>int</a:t>
            </a:r>
            <a:r>
              <a:rPr lang="en-GB" sz="1000" b="1" dirty="0">
                <a:solidFill>
                  <a:srgbClr val="D9E8F7"/>
                </a:solidFill>
                <a:latin typeface="Consolas" panose="020B0609020204030204" pitchFamily="49" charset="0"/>
              </a:rPr>
              <a:t> </a:t>
            </a:r>
            <a:r>
              <a:rPr lang="en-GB" sz="1000" b="1" dirty="0">
                <a:solidFill>
                  <a:srgbClr val="ED7F48"/>
                </a:solidFill>
                <a:latin typeface="Consolas" panose="020B0609020204030204" pitchFamily="49" charset="0"/>
              </a:rPr>
              <a:t>a</a:t>
            </a:r>
            <a:r>
              <a:rPr lang="en-GB" sz="1000" b="1" dirty="0">
                <a:solidFill>
                  <a:srgbClr val="E6E6FA"/>
                </a:solidFill>
                <a:latin typeface="Consolas" panose="020B0609020204030204" pitchFamily="49" charset="0"/>
              </a:rPr>
              <a:t>;</a:t>
            </a:r>
          </a:p>
          <a:p>
            <a:r>
              <a:rPr lang="en-GB" sz="1000" b="1" dirty="0">
                <a:solidFill>
                  <a:srgbClr val="DD2867"/>
                </a:solidFill>
                <a:latin typeface="Consolas" panose="020B0609020204030204" pitchFamily="49" charset="0"/>
              </a:rPr>
              <a:t>char</a:t>
            </a:r>
            <a:r>
              <a:rPr lang="en-GB" sz="1000" b="1" dirty="0">
                <a:solidFill>
                  <a:srgbClr val="D9E8F7"/>
                </a:solidFill>
                <a:latin typeface="Consolas" panose="020B0609020204030204" pitchFamily="49" charset="0"/>
              </a:rPr>
              <a:t> </a:t>
            </a:r>
            <a:r>
              <a:rPr lang="en-GB" sz="1000" b="1" dirty="0">
                <a:solidFill>
                  <a:srgbClr val="ED7F48"/>
                </a:solidFill>
                <a:latin typeface="Consolas" panose="020B0609020204030204" pitchFamily="49" charset="0"/>
              </a:rPr>
              <a:t>b</a:t>
            </a:r>
            <a:r>
              <a:rPr lang="en-GB" sz="1000" b="1" dirty="0">
                <a:solidFill>
                  <a:srgbClr val="E6E6FA"/>
                </a:solidFill>
                <a:latin typeface="Consolas" panose="020B0609020204030204" pitchFamily="49" charset="0"/>
              </a:rPr>
              <a:t>;</a:t>
            </a:r>
          </a:p>
          <a:p>
            <a:r>
              <a:rPr lang="en-GB" sz="1000" b="1" dirty="0">
                <a:solidFill>
                  <a:srgbClr val="DD2867"/>
                </a:solidFill>
                <a:latin typeface="Consolas" panose="020B0609020204030204" pitchFamily="49" charset="0"/>
              </a:rPr>
              <a:t>double</a:t>
            </a:r>
            <a:r>
              <a:rPr lang="en-GB" sz="1000" b="1" dirty="0">
                <a:solidFill>
                  <a:srgbClr val="D9E8F7"/>
                </a:solidFill>
                <a:latin typeface="Consolas" panose="020B0609020204030204" pitchFamily="49" charset="0"/>
              </a:rPr>
              <a:t> </a:t>
            </a:r>
            <a:r>
              <a:rPr lang="en-GB" sz="1000" b="1" dirty="0">
                <a:solidFill>
                  <a:srgbClr val="ED7F48"/>
                </a:solidFill>
                <a:latin typeface="Consolas" panose="020B0609020204030204" pitchFamily="49" charset="0"/>
              </a:rPr>
              <a:t>c</a:t>
            </a:r>
            <a:r>
              <a:rPr lang="en-GB" sz="1000" b="1" dirty="0">
                <a:solidFill>
                  <a:srgbClr val="E6E6FA"/>
                </a:solidFill>
                <a:latin typeface="Consolas" panose="020B0609020204030204" pitchFamily="49" charset="0"/>
              </a:rPr>
              <a:t>;</a:t>
            </a:r>
          </a:p>
          <a:p>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b="1" dirty="0" err="1">
                <a:solidFill>
                  <a:srgbClr val="DD2867"/>
                </a:solidFill>
                <a:latin typeface="Consolas" panose="020B0609020204030204" pitchFamily="49" charset="0"/>
              </a:rPr>
              <a:t>sizeof</a:t>
            </a:r>
            <a:r>
              <a:rPr lang="en-US" sz="1000" b="1" dirty="0">
                <a:solidFill>
                  <a:srgbClr val="F9FAF4"/>
                </a:solidFill>
                <a:latin typeface="Consolas" panose="020B0609020204030204" pitchFamily="49" charset="0"/>
              </a:rPr>
              <a:t>(</a:t>
            </a:r>
            <a:r>
              <a:rPr lang="en-US" sz="1000" b="1" dirty="0">
                <a:solidFill>
                  <a:srgbClr val="FFBF26"/>
                </a:solidFill>
                <a:latin typeface="Consolas" panose="020B0609020204030204" pitchFamily="49" charset="0"/>
              </a:rPr>
              <a:t>a</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&lt;&lt;</a:t>
            </a:r>
            <a:r>
              <a:rPr lang="en-US" sz="1000" b="1" dirty="0">
                <a:solidFill>
                  <a:srgbClr val="D9E8F7"/>
                </a:solidFill>
                <a:latin typeface="Consolas" panose="020B0609020204030204" pitchFamily="49" charset="0"/>
              </a:rPr>
              <a:t> </a:t>
            </a:r>
            <a:r>
              <a:rPr lang="en-US" sz="1000" b="1" dirty="0">
                <a:solidFill>
                  <a:srgbClr val="80F2F6"/>
                </a:solidFill>
                <a:latin typeface="Consolas" panose="020B0609020204030204" pitchFamily="49" charset="0"/>
              </a:rPr>
              <a:t>std</a:t>
            </a:r>
            <a:r>
              <a:rPr lang="en-US" sz="1000" b="1"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r>
              <a:rPr lang="en-US" sz="1000" b="1" dirty="0">
                <a:solidFill>
                  <a:srgbClr val="626262"/>
                </a:solidFill>
                <a:latin typeface="Consolas" panose="020B0609020204030204" pitchFamily="49" charset="0"/>
              </a:rPr>
              <a:t>//4</a:t>
            </a:r>
          </a:p>
          <a:p>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b="1" dirty="0" err="1">
                <a:solidFill>
                  <a:srgbClr val="DD2867"/>
                </a:solidFill>
                <a:latin typeface="Consolas" panose="020B0609020204030204" pitchFamily="49" charset="0"/>
              </a:rPr>
              <a:t>sizeof</a:t>
            </a:r>
            <a:r>
              <a:rPr lang="en-US" sz="1000" b="1" dirty="0">
                <a:solidFill>
                  <a:srgbClr val="F9FAF4"/>
                </a:solidFill>
                <a:latin typeface="Consolas" panose="020B0609020204030204" pitchFamily="49" charset="0"/>
              </a:rPr>
              <a:t>(</a:t>
            </a:r>
            <a:r>
              <a:rPr lang="en-US" sz="1000" b="1" dirty="0">
                <a:solidFill>
                  <a:srgbClr val="FFBF26"/>
                </a:solidFill>
                <a:latin typeface="Consolas" panose="020B0609020204030204" pitchFamily="49" charset="0"/>
              </a:rPr>
              <a:t>b</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&lt;&lt;</a:t>
            </a:r>
            <a:r>
              <a:rPr lang="en-US" sz="1000" b="1" dirty="0">
                <a:solidFill>
                  <a:srgbClr val="D9E8F7"/>
                </a:solidFill>
                <a:latin typeface="Consolas" panose="020B0609020204030204" pitchFamily="49" charset="0"/>
              </a:rPr>
              <a:t> </a:t>
            </a:r>
            <a:r>
              <a:rPr lang="en-US" sz="1000" b="1" dirty="0">
                <a:solidFill>
                  <a:srgbClr val="80F2F6"/>
                </a:solidFill>
                <a:latin typeface="Consolas" panose="020B0609020204030204" pitchFamily="49" charset="0"/>
              </a:rPr>
              <a:t>std</a:t>
            </a:r>
            <a:r>
              <a:rPr lang="en-US" sz="1000" b="1"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r>
              <a:rPr lang="en-US" sz="1000" b="1" dirty="0">
                <a:solidFill>
                  <a:srgbClr val="626262"/>
                </a:solidFill>
                <a:latin typeface="Consolas" panose="020B0609020204030204" pitchFamily="49" charset="0"/>
              </a:rPr>
              <a:t>//1</a:t>
            </a:r>
          </a:p>
          <a:p>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b="1" dirty="0" err="1">
                <a:solidFill>
                  <a:srgbClr val="DD2867"/>
                </a:solidFill>
                <a:latin typeface="Consolas" panose="020B0609020204030204" pitchFamily="49" charset="0"/>
              </a:rPr>
              <a:t>sizeof</a:t>
            </a:r>
            <a:r>
              <a:rPr lang="en-US" sz="1000" b="1" dirty="0">
                <a:solidFill>
                  <a:srgbClr val="F9FAF4"/>
                </a:solidFill>
                <a:latin typeface="Consolas" panose="020B0609020204030204" pitchFamily="49" charset="0"/>
              </a:rPr>
              <a:t>(</a:t>
            </a:r>
            <a:r>
              <a:rPr lang="en-US" sz="1000" b="1" dirty="0">
                <a:solidFill>
                  <a:srgbClr val="FFBF26"/>
                </a:solidFill>
                <a:latin typeface="Consolas" panose="020B0609020204030204" pitchFamily="49" charset="0"/>
              </a:rPr>
              <a:t>c</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&lt;&lt;</a:t>
            </a:r>
            <a:r>
              <a:rPr lang="en-US" sz="1000" b="1" dirty="0">
                <a:solidFill>
                  <a:srgbClr val="D9E8F7"/>
                </a:solidFill>
                <a:latin typeface="Consolas" panose="020B0609020204030204" pitchFamily="49" charset="0"/>
              </a:rPr>
              <a:t> </a:t>
            </a:r>
            <a:r>
              <a:rPr lang="en-US" sz="1000" b="1" dirty="0">
                <a:solidFill>
                  <a:srgbClr val="80F2F6"/>
                </a:solidFill>
                <a:latin typeface="Consolas" panose="020B0609020204030204" pitchFamily="49" charset="0"/>
              </a:rPr>
              <a:t>std</a:t>
            </a:r>
            <a:r>
              <a:rPr lang="en-US" sz="1000" b="1"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r>
              <a:rPr lang="en-US" sz="1000" b="1" dirty="0">
                <a:solidFill>
                  <a:srgbClr val="626262"/>
                </a:solidFill>
                <a:latin typeface="Consolas" panose="020B0609020204030204" pitchFamily="49" charset="0"/>
              </a:rPr>
              <a:t>//8</a:t>
            </a:r>
          </a:p>
          <a:p>
            <a:r>
              <a:rPr lang="en-GB" sz="1000" b="1" dirty="0">
                <a:solidFill>
                  <a:srgbClr val="DD2867"/>
                </a:solidFill>
                <a:latin typeface="Consolas" panose="020B0609020204030204" pitchFamily="49" charset="0"/>
              </a:rPr>
              <a:t>int</a:t>
            </a:r>
            <a:r>
              <a:rPr lang="en-GB" sz="1000" b="1" dirty="0">
                <a:solidFill>
                  <a:srgbClr val="D9E8F7"/>
                </a:solidFill>
                <a:latin typeface="Consolas" panose="020B0609020204030204" pitchFamily="49" charset="0"/>
              </a:rPr>
              <a:t> </a:t>
            </a:r>
            <a:r>
              <a:rPr lang="en-GB" sz="1000" b="1" dirty="0">
                <a:solidFill>
                  <a:srgbClr val="E6E6FA"/>
                </a:solidFill>
                <a:latin typeface="Consolas" panose="020B0609020204030204" pitchFamily="49" charset="0"/>
              </a:rPr>
              <a:t>*</a:t>
            </a:r>
            <a:r>
              <a:rPr lang="en-GB" sz="1000" b="1" dirty="0">
                <a:solidFill>
                  <a:srgbClr val="ED7F48"/>
                </a:solidFill>
                <a:latin typeface="Consolas" panose="020B0609020204030204" pitchFamily="49" charset="0"/>
              </a:rPr>
              <a:t>aa</a:t>
            </a:r>
            <a:r>
              <a:rPr lang="en-GB" sz="1000" b="1" dirty="0">
                <a:solidFill>
                  <a:srgbClr val="E6E6FA"/>
                </a:solidFill>
                <a:latin typeface="Consolas" panose="020B0609020204030204" pitchFamily="49" charset="0"/>
              </a:rPr>
              <a:t>;</a:t>
            </a:r>
          </a:p>
          <a:p>
            <a:r>
              <a:rPr lang="en-GB" sz="1000" b="1" dirty="0">
                <a:solidFill>
                  <a:srgbClr val="DD2867"/>
                </a:solidFill>
                <a:latin typeface="Consolas" panose="020B0609020204030204" pitchFamily="49" charset="0"/>
              </a:rPr>
              <a:t>char</a:t>
            </a:r>
            <a:r>
              <a:rPr lang="en-GB" sz="1000" b="1" dirty="0">
                <a:solidFill>
                  <a:srgbClr val="D9E8F7"/>
                </a:solidFill>
                <a:latin typeface="Consolas" panose="020B0609020204030204" pitchFamily="49" charset="0"/>
              </a:rPr>
              <a:t> </a:t>
            </a:r>
            <a:r>
              <a:rPr lang="en-GB" sz="1000" b="1" dirty="0">
                <a:solidFill>
                  <a:srgbClr val="E6E6FA"/>
                </a:solidFill>
                <a:latin typeface="Consolas" panose="020B0609020204030204" pitchFamily="49" charset="0"/>
              </a:rPr>
              <a:t>*</a:t>
            </a:r>
            <a:r>
              <a:rPr lang="en-GB" sz="1000" b="1" dirty="0">
                <a:solidFill>
                  <a:srgbClr val="ED7F48"/>
                </a:solidFill>
                <a:latin typeface="Consolas" panose="020B0609020204030204" pitchFamily="49" charset="0"/>
              </a:rPr>
              <a:t>bb</a:t>
            </a:r>
            <a:r>
              <a:rPr lang="en-GB" sz="1000" b="1" dirty="0">
                <a:solidFill>
                  <a:srgbClr val="E6E6FA"/>
                </a:solidFill>
                <a:latin typeface="Consolas" panose="020B0609020204030204" pitchFamily="49" charset="0"/>
              </a:rPr>
              <a:t>;</a:t>
            </a:r>
          </a:p>
          <a:p>
            <a:r>
              <a:rPr lang="en-GB" sz="1000" b="1" dirty="0">
                <a:solidFill>
                  <a:srgbClr val="DD2867"/>
                </a:solidFill>
                <a:latin typeface="Consolas" panose="020B0609020204030204" pitchFamily="49" charset="0"/>
              </a:rPr>
              <a:t>double</a:t>
            </a:r>
            <a:r>
              <a:rPr lang="en-GB" sz="1000" b="1" dirty="0">
                <a:solidFill>
                  <a:srgbClr val="D9E8F7"/>
                </a:solidFill>
                <a:latin typeface="Consolas" panose="020B0609020204030204" pitchFamily="49" charset="0"/>
              </a:rPr>
              <a:t> </a:t>
            </a:r>
            <a:r>
              <a:rPr lang="en-GB" sz="1000" b="1" dirty="0">
                <a:solidFill>
                  <a:srgbClr val="E6E6FA"/>
                </a:solidFill>
                <a:latin typeface="Consolas" panose="020B0609020204030204" pitchFamily="49" charset="0"/>
              </a:rPr>
              <a:t>*</a:t>
            </a:r>
            <a:r>
              <a:rPr lang="en-GB" sz="1000" b="1" dirty="0">
                <a:solidFill>
                  <a:srgbClr val="ED7F48"/>
                </a:solidFill>
                <a:latin typeface="Consolas" panose="020B0609020204030204" pitchFamily="49" charset="0"/>
              </a:rPr>
              <a:t>cc</a:t>
            </a:r>
            <a:r>
              <a:rPr lang="en-GB" sz="1000" b="1" dirty="0">
                <a:solidFill>
                  <a:srgbClr val="E6E6FA"/>
                </a:solidFill>
                <a:latin typeface="Consolas" panose="020B0609020204030204" pitchFamily="49" charset="0"/>
              </a:rPr>
              <a:t>;</a:t>
            </a:r>
          </a:p>
          <a:p>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b="1" dirty="0" err="1">
                <a:solidFill>
                  <a:srgbClr val="DD2867"/>
                </a:solidFill>
                <a:latin typeface="Consolas" panose="020B0609020204030204" pitchFamily="49" charset="0"/>
              </a:rPr>
              <a:t>sizeof</a:t>
            </a:r>
            <a:r>
              <a:rPr lang="en-US" sz="1000" b="1" dirty="0">
                <a:solidFill>
                  <a:srgbClr val="F9FAF4"/>
                </a:solidFill>
                <a:latin typeface="Consolas" panose="020B0609020204030204" pitchFamily="49" charset="0"/>
              </a:rPr>
              <a:t>(</a:t>
            </a:r>
            <a:r>
              <a:rPr lang="en-US" sz="1000" b="1" dirty="0">
                <a:solidFill>
                  <a:srgbClr val="FFBF26"/>
                </a:solidFill>
                <a:latin typeface="Consolas" panose="020B0609020204030204" pitchFamily="49" charset="0"/>
              </a:rPr>
              <a:t>aa</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&lt;&lt;</a:t>
            </a:r>
            <a:r>
              <a:rPr lang="en-US" sz="1000" b="1" dirty="0">
                <a:solidFill>
                  <a:srgbClr val="D9E8F7"/>
                </a:solidFill>
                <a:latin typeface="Consolas" panose="020B0609020204030204" pitchFamily="49" charset="0"/>
              </a:rPr>
              <a:t> </a:t>
            </a:r>
            <a:r>
              <a:rPr lang="en-US" sz="1000" b="1" dirty="0">
                <a:solidFill>
                  <a:srgbClr val="80F2F6"/>
                </a:solidFill>
                <a:latin typeface="Consolas" panose="020B0609020204030204" pitchFamily="49" charset="0"/>
              </a:rPr>
              <a:t>std</a:t>
            </a:r>
            <a:r>
              <a:rPr lang="en-US" sz="1000" b="1"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r>
              <a:rPr lang="en-US" sz="1000" b="1" dirty="0">
                <a:solidFill>
                  <a:srgbClr val="626262"/>
                </a:solidFill>
                <a:latin typeface="Consolas" panose="020B0609020204030204" pitchFamily="49" charset="0"/>
              </a:rPr>
              <a:t>//8 (depends on pointer size)</a:t>
            </a:r>
          </a:p>
          <a:p>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b="1" dirty="0" err="1">
                <a:solidFill>
                  <a:srgbClr val="DD2867"/>
                </a:solidFill>
                <a:latin typeface="Consolas" panose="020B0609020204030204" pitchFamily="49" charset="0"/>
              </a:rPr>
              <a:t>sizeof</a:t>
            </a:r>
            <a:r>
              <a:rPr lang="en-US" sz="1000" b="1" dirty="0">
                <a:solidFill>
                  <a:srgbClr val="F9FAF4"/>
                </a:solidFill>
                <a:latin typeface="Consolas" panose="020B0609020204030204" pitchFamily="49" charset="0"/>
              </a:rPr>
              <a:t>(</a:t>
            </a:r>
            <a:r>
              <a:rPr lang="en-US" sz="1000" b="1" dirty="0">
                <a:solidFill>
                  <a:srgbClr val="FFBF26"/>
                </a:solidFill>
                <a:latin typeface="Consolas" panose="020B0609020204030204" pitchFamily="49" charset="0"/>
              </a:rPr>
              <a:t>bb</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&lt;&lt;</a:t>
            </a:r>
            <a:r>
              <a:rPr lang="en-US" sz="1000" b="1" dirty="0">
                <a:solidFill>
                  <a:srgbClr val="D9E8F7"/>
                </a:solidFill>
                <a:latin typeface="Consolas" panose="020B0609020204030204" pitchFamily="49" charset="0"/>
              </a:rPr>
              <a:t> </a:t>
            </a:r>
            <a:r>
              <a:rPr lang="en-US" sz="1000" b="1" dirty="0">
                <a:solidFill>
                  <a:srgbClr val="80F2F6"/>
                </a:solidFill>
                <a:latin typeface="Consolas" panose="020B0609020204030204" pitchFamily="49" charset="0"/>
              </a:rPr>
              <a:t>std</a:t>
            </a:r>
            <a:r>
              <a:rPr lang="en-US" sz="1000" b="1"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r>
              <a:rPr lang="en-US" sz="1000" b="1" dirty="0">
                <a:solidFill>
                  <a:srgbClr val="626262"/>
                </a:solidFill>
                <a:latin typeface="Consolas" panose="020B0609020204030204" pitchFamily="49" charset="0"/>
              </a:rPr>
              <a:t>//8 (depends on pointer size)</a:t>
            </a:r>
          </a:p>
          <a:p>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b="1" dirty="0" err="1">
                <a:solidFill>
                  <a:srgbClr val="DD2867"/>
                </a:solidFill>
                <a:latin typeface="Consolas" panose="020B0609020204030204" pitchFamily="49" charset="0"/>
              </a:rPr>
              <a:t>sizeof</a:t>
            </a:r>
            <a:r>
              <a:rPr lang="en-US" sz="1000" b="1" dirty="0">
                <a:solidFill>
                  <a:srgbClr val="F9FAF4"/>
                </a:solidFill>
                <a:latin typeface="Consolas" panose="020B0609020204030204" pitchFamily="49" charset="0"/>
              </a:rPr>
              <a:t>(</a:t>
            </a:r>
            <a:r>
              <a:rPr lang="en-US" sz="1000" b="1" dirty="0">
                <a:solidFill>
                  <a:srgbClr val="FFBF26"/>
                </a:solidFill>
                <a:latin typeface="Consolas" panose="020B0609020204030204" pitchFamily="49" charset="0"/>
              </a:rPr>
              <a:t>cc</a:t>
            </a:r>
            <a:r>
              <a:rPr lang="en-US" sz="1000" b="1" dirty="0">
                <a:solidFill>
                  <a:srgbClr val="F9FAF4"/>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&lt;&lt;</a:t>
            </a:r>
            <a:r>
              <a:rPr lang="en-US" sz="1000" b="1" dirty="0">
                <a:solidFill>
                  <a:srgbClr val="D9E8F7"/>
                </a:solidFill>
                <a:latin typeface="Consolas" panose="020B0609020204030204" pitchFamily="49" charset="0"/>
              </a:rPr>
              <a:t> </a:t>
            </a:r>
            <a:r>
              <a:rPr lang="en-US" sz="1000" b="1" dirty="0">
                <a:solidFill>
                  <a:srgbClr val="80F2F6"/>
                </a:solidFill>
                <a:latin typeface="Consolas" panose="020B0609020204030204" pitchFamily="49" charset="0"/>
              </a:rPr>
              <a:t>std</a:t>
            </a:r>
            <a:r>
              <a:rPr lang="en-US" sz="1000" b="1"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r>
              <a:rPr lang="en-US" sz="1000" b="1" dirty="0">
                <a:solidFill>
                  <a:srgbClr val="626262"/>
                </a:solidFill>
                <a:latin typeface="Consolas" panose="020B0609020204030204" pitchFamily="49" charset="0"/>
              </a:rPr>
              <a:t>//8 (depends on pointer size)</a:t>
            </a:r>
            <a:endParaRPr lang="en-GB" sz="1000" dirty="0">
              <a:solidFill>
                <a:srgbClr val="D9E8F7"/>
              </a:solidFill>
              <a:latin typeface="Consolas" panose="020B0609020204030204" pitchFamily="49" charset="0"/>
            </a:endParaRPr>
          </a:p>
        </p:txBody>
      </p:sp>
    </p:spTree>
    <p:extLst>
      <p:ext uri="{BB962C8B-B14F-4D97-AF65-F5344CB8AC3E}">
        <p14:creationId xmlns:p14="http://schemas.microsoft.com/office/powerpoint/2010/main" val="6497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Pointers and arrays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Pointers are good to have when using arrays since arrays contains multiple data</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 pointer will then point to data in the array</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modify the pointer, we can use some alternatives:</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The pointer++, ++pointer, pointer-- or --pointer</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(pointer + X) or (pointer –X)  (where X is digit)</a:t>
            </a:r>
            <a:endParaRPr lang="en-US" sz="2000" spc="50" dirty="0">
              <a:latin typeface="Roboto" pitchFamily="2" charset="0"/>
              <a:ea typeface="Roboto" pitchFamily="2" charset="0"/>
            </a:endParaRPr>
          </a:p>
        </p:txBody>
      </p:sp>
      <p:sp>
        <p:nvSpPr>
          <p:cNvPr id="8" name="Rectangle 7">
            <a:extLst>
              <a:ext uri="{FF2B5EF4-FFF2-40B4-BE49-F238E27FC236}">
                <a16:creationId xmlns:a16="http://schemas.microsoft.com/office/drawing/2014/main" id="{08493AD2-F545-4C50-8F9D-4B11EDC2699A}"/>
              </a:ext>
            </a:extLst>
          </p:cNvPr>
          <p:cNvSpPr/>
          <p:nvPr/>
        </p:nvSpPr>
        <p:spPr>
          <a:xfrm>
            <a:off x="767256" y="3657600"/>
            <a:ext cx="7332717" cy="245059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&lt;iostream&gt;</a:t>
            </a:r>
          </a:p>
          <a:p>
            <a:r>
              <a:rPr lang="en-GB" sz="1000" dirty="0">
                <a:solidFill>
                  <a:srgbClr val="DD2867"/>
                </a:solidFill>
                <a:latin typeface="Consolas" panose="020B0609020204030204" pitchFamily="49" charset="0"/>
              </a:rPr>
              <a:t>using</a:t>
            </a:r>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namespace</a:t>
            </a:r>
            <a:r>
              <a:rPr lang="en-GB" sz="1000" dirty="0">
                <a:solidFill>
                  <a:srgbClr val="D9E8F7"/>
                </a:solidFill>
                <a:latin typeface="Consolas" panose="020B0609020204030204" pitchFamily="49" charset="0"/>
              </a:rPr>
              <a:t> </a:t>
            </a:r>
            <a:r>
              <a:rPr lang="en-GB" sz="1000" dirty="0">
                <a:solidFill>
                  <a:srgbClr val="80F2F6"/>
                </a:solidFill>
                <a:latin typeface="Consolas" panose="020B0609020204030204" pitchFamily="49" charset="0"/>
              </a:rPr>
              <a:t>std</a:t>
            </a:r>
            <a:r>
              <a:rPr lang="en-GB" sz="1000" dirty="0">
                <a:solidFill>
                  <a:srgbClr val="E6E6FA"/>
                </a:solidFill>
                <a:latin typeface="Consolas" panose="020B0609020204030204" pitchFamily="49" charset="0"/>
              </a:rPr>
              <a:t>;</a:t>
            </a:r>
          </a:p>
          <a:p>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0DD140"/>
                </a:solidFill>
                <a:latin typeface="Consolas" panose="020B0609020204030204" pitchFamily="49" charset="0"/>
              </a:rPr>
              <a:t>main</a:t>
            </a:r>
            <a:r>
              <a:rPr lang="en-GB" sz="1000" dirty="0">
                <a:solidFill>
                  <a:srgbClr val="F9FAF4"/>
                </a:solidFill>
                <a:latin typeface="Consolas" panose="020B0609020204030204" pitchFamily="49" charset="0"/>
              </a:rPr>
              <a:t>()</a:t>
            </a:r>
          </a:p>
          <a:p>
            <a:r>
              <a:rPr lang="en-GB" sz="1000" dirty="0">
                <a:solidFill>
                  <a:srgbClr val="F9FAF4"/>
                </a:solidFill>
                <a:latin typeface="Consolas" panose="020B0609020204030204" pitchFamily="49" charset="0"/>
              </a:rPr>
              <a:t>{</a:t>
            </a:r>
          </a:p>
          <a:p>
            <a:r>
              <a:rPr lang="en-GB" sz="1000" dirty="0">
                <a:solidFill>
                  <a:srgbClr val="DD2867"/>
                </a:solidFill>
                <a:latin typeface="Consolas" panose="020B0609020204030204" pitchFamily="49" charset="0"/>
              </a:rPr>
              <a:t>	int</a:t>
            </a:r>
            <a:r>
              <a:rPr lang="en-GB" sz="1000" dirty="0">
                <a:solidFill>
                  <a:srgbClr val="D9E8F7"/>
                </a:solidFill>
                <a:latin typeface="Consolas" panose="020B0609020204030204" pitchFamily="49" charset="0"/>
              </a:rPr>
              <a:t> </a:t>
            </a:r>
            <a:r>
              <a:rPr lang="en-GB" sz="1000" dirty="0" err="1">
                <a:solidFill>
                  <a:srgbClr val="ED7F48"/>
                </a:solidFill>
                <a:latin typeface="Consolas" panose="020B0609020204030204" pitchFamily="49" charset="0"/>
              </a:rPr>
              <a:t>my_array</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r>
              <a:rPr lang="en-GB" sz="1000" dirty="0">
                <a:solidFill>
                  <a:srgbClr val="F9FAF4"/>
                </a:solidFill>
                <a:latin typeface="Consolas" panose="020B0609020204030204" pitchFamily="49" charset="0"/>
              </a:rPr>
              <a:t>{</a:t>
            </a:r>
            <a:r>
              <a:rPr lang="en-GB" sz="1000" dirty="0">
                <a:solidFill>
                  <a:srgbClr val="6897BB"/>
                </a:solidFill>
                <a:latin typeface="Consolas" panose="020B0609020204030204" pitchFamily="49" charset="0"/>
              </a:rPr>
              <a:t>2</a:t>
            </a:r>
            <a:r>
              <a:rPr lang="en-GB" sz="1000" dirty="0">
                <a:solidFill>
                  <a:srgbClr val="E6E6FA"/>
                </a:solidFill>
                <a:latin typeface="Consolas" panose="020B0609020204030204" pitchFamily="49" charset="0"/>
              </a:rPr>
              <a:t>,</a:t>
            </a:r>
            <a:r>
              <a:rPr lang="en-GB" sz="1000" dirty="0">
                <a:solidFill>
                  <a:srgbClr val="6897BB"/>
                </a:solidFill>
                <a:latin typeface="Consolas" panose="020B0609020204030204" pitchFamily="49" charset="0"/>
              </a:rPr>
              <a:t>4</a:t>
            </a:r>
            <a:r>
              <a:rPr lang="en-GB" sz="1000" dirty="0">
                <a:solidFill>
                  <a:srgbClr val="E6E6FA"/>
                </a:solidFill>
                <a:latin typeface="Consolas" panose="020B0609020204030204" pitchFamily="49" charset="0"/>
              </a:rPr>
              <a:t>,</a:t>
            </a:r>
            <a:r>
              <a:rPr lang="en-GB" sz="1000" dirty="0">
                <a:solidFill>
                  <a:srgbClr val="6897BB"/>
                </a:solidFill>
                <a:latin typeface="Consolas" panose="020B0609020204030204" pitchFamily="49" charset="0"/>
              </a:rPr>
              <a:t>8</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US" sz="1000" dirty="0">
                <a:solidFill>
                  <a:srgbClr val="DD2867"/>
                </a:solidFill>
                <a:latin typeface="Consolas" panose="020B0609020204030204" pitchFamily="49" charset="0"/>
              </a:rPr>
              <a:t>	int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err="1">
                <a:solidFill>
                  <a:srgbClr val="ED7F48"/>
                </a:solidFill>
                <a:latin typeface="Consolas" panose="020B0609020204030204" pitchFamily="49" charset="0"/>
              </a:rPr>
              <a:t>my_array_pointer</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NULL</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//point to NULL</a:t>
            </a:r>
          </a:p>
          <a:p>
            <a:r>
              <a:rPr lang="en-US" sz="1000" dirty="0">
                <a:solidFill>
                  <a:srgbClr val="DD2867"/>
                </a:solidFill>
                <a:latin typeface="Consolas" panose="020B0609020204030204" pitchFamily="49" charset="0"/>
              </a:rPr>
              <a:t>	</a:t>
            </a:r>
            <a:r>
              <a:rPr lang="en-US" sz="1000" dirty="0" err="1">
                <a:solidFill>
                  <a:srgbClr val="ED7F48"/>
                </a:solidFill>
                <a:latin typeface="Consolas" panose="020B0609020204030204" pitchFamily="49" charset="0"/>
              </a:rPr>
              <a:t>my_array_pointer</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err="1">
                <a:solidFill>
                  <a:srgbClr val="FFBF26"/>
                </a:solidFill>
                <a:latin typeface="Consolas" panose="020B0609020204030204" pitchFamily="49" charset="0"/>
              </a:rPr>
              <a:t>my_array</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//point to first element</a:t>
            </a:r>
          </a:p>
          <a:p>
            <a:r>
              <a:rPr lang="en-US" sz="1000" dirty="0">
                <a:solidFill>
                  <a:srgbClr val="D9E8F7"/>
                </a:solidFill>
                <a:latin typeface="Consolas" panose="020B0609020204030204" pitchFamily="49" charset="0"/>
              </a:rPr>
              <a:t>	</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err="1">
                <a:solidFill>
                  <a:srgbClr val="FFBF26"/>
                </a:solidFill>
                <a:latin typeface="Consolas" panose="020B0609020204030204" pitchFamily="49" charset="0"/>
              </a:rPr>
              <a:t>my_array_pointer</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err="1">
                <a:solidFill>
                  <a:srgbClr val="96EC3F"/>
                </a:solidFill>
                <a:latin typeface="Consolas" panose="020B0609020204030204" pitchFamily="49" charset="0"/>
              </a:rPr>
              <a:t>endl</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//will print 2</a:t>
            </a:r>
          </a:p>
          <a:p>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my_array_pointer</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//move pointer 1 step forward</a:t>
            </a:r>
          </a:p>
          <a:p>
            <a:r>
              <a:rPr lang="en-US" sz="1000" dirty="0">
                <a:solidFill>
                  <a:srgbClr val="D9E8F7"/>
                </a:solidFill>
                <a:latin typeface="Consolas" panose="020B0609020204030204" pitchFamily="49" charset="0"/>
              </a:rPr>
              <a:t>	</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err="1">
                <a:solidFill>
                  <a:srgbClr val="FFBF26"/>
                </a:solidFill>
                <a:latin typeface="Consolas" panose="020B0609020204030204" pitchFamily="49" charset="0"/>
              </a:rPr>
              <a:t>my_array_pointer</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err="1">
                <a:solidFill>
                  <a:srgbClr val="96EC3F"/>
                </a:solidFill>
                <a:latin typeface="Consolas" panose="020B0609020204030204" pitchFamily="49" charset="0"/>
              </a:rPr>
              <a:t>endl</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//will print 4</a:t>
            </a:r>
          </a:p>
          <a:p>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my_array_pointer</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r>
              <a:rPr lang="en-US" sz="1000" dirty="0">
                <a:solidFill>
                  <a:srgbClr val="FFBF26"/>
                </a:solidFill>
                <a:latin typeface="Consolas" panose="020B0609020204030204" pitchFamily="49" charset="0"/>
              </a:rPr>
              <a:t>my_array_pointer</a:t>
            </a:r>
            <a:r>
              <a:rPr lang="en-US" sz="1000" dirty="0">
                <a:solidFill>
                  <a:srgbClr val="6897BB"/>
                </a:solidFill>
                <a:latin typeface="Consolas" panose="020B0609020204030204" pitchFamily="49" charset="0"/>
              </a:rPr>
              <a:t>-1</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//move pointer 1 step back</a:t>
            </a:r>
          </a:p>
          <a:p>
            <a:r>
              <a:rPr lang="en-US" sz="1000" dirty="0">
                <a:solidFill>
                  <a:srgbClr val="D9E8F7"/>
                </a:solidFill>
                <a:latin typeface="Consolas" panose="020B0609020204030204" pitchFamily="49" charset="0"/>
              </a:rPr>
              <a:t>	</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err="1">
                <a:solidFill>
                  <a:srgbClr val="FFBF26"/>
                </a:solidFill>
                <a:latin typeface="Consolas" panose="020B0609020204030204" pitchFamily="49" charset="0"/>
              </a:rPr>
              <a:t>my_array_pointer</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err="1">
                <a:solidFill>
                  <a:srgbClr val="96EC3F"/>
                </a:solidFill>
                <a:latin typeface="Consolas" panose="020B0609020204030204" pitchFamily="49" charset="0"/>
              </a:rPr>
              <a:t>endl</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//will print 2</a:t>
            </a:r>
          </a:p>
          <a:p>
            <a:r>
              <a:rPr lang="en-GB" sz="1000" dirty="0">
                <a:solidFill>
                  <a:srgbClr val="DD2867"/>
                </a:solidFill>
                <a:latin typeface="Consolas" panose="020B0609020204030204" pitchFamily="49" charset="0"/>
              </a:rPr>
              <a:t>	return</a:t>
            </a:r>
            <a:r>
              <a:rPr lang="en-GB" sz="1000" dirty="0">
                <a:solidFill>
                  <a:srgbClr val="D9E8F7"/>
                </a:solidFill>
                <a:latin typeface="Consolas" panose="020B0609020204030204" pitchFamily="49" charset="0"/>
              </a:rPr>
              <a:t> </a:t>
            </a:r>
            <a:r>
              <a:rPr lang="en-GB" sz="1000" dirty="0">
                <a:solidFill>
                  <a:srgbClr val="6897BB"/>
                </a:solidFill>
                <a:latin typeface="Consolas" panose="020B0609020204030204" pitchFamily="49" charset="0"/>
              </a:rPr>
              <a:t>0</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399515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Array Pointer example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1" algn="l"/>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8" name="Rectangle 7">
            <a:extLst>
              <a:ext uri="{FF2B5EF4-FFF2-40B4-BE49-F238E27FC236}">
                <a16:creationId xmlns:a16="http://schemas.microsoft.com/office/drawing/2014/main" id="{08493AD2-F545-4C50-8F9D-4B11EDC2699A}"/>
              </a:ext>
            </a:extLst>
          </p:cNvPr>
          <p:cNvSpPr/>
          <p:nvPr/>
        </p:nvSpPr>
        <p:spPr>
          <a:xfrm>
            <a:off x="905641" y="1553464"/>
            <a:ext cx="7332717" cy="375513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GB" sz="1200" dirty="0">
                <a:solidFill>
                  <a:srgbClr val="DD2867"/>
                </a:solidFill>
                <a:latin typeface="Consolas" panose="020B0609020204030204" pitchFamily="49" charset="0"/>
              </a:rPr>
              <a:t>	int</a:t>
            </a:r>
            <a:r>
              <a:rPr lang="en-GB" sz="1200" dirty="0">
                <a:solidFill>
                  <a:srgbClr val="D9E8F7"/>
                </a:solidFill>
                <a:latin typeface="Consolas" panose="020B0609020204030204" pitchFamily="49" charset="0"/>
              </a:rPr>
              <a:t> </a:t>
            </a:r>
            <a:r>
              <a:rPr lang="en-GB" sz="1200" dirty="0">
                <a:solidFill>
                  <a:srgbClr val="ED7F48"/>
                </a:solidFill>
                <a:latin typeface="Consolas" panose="020B0609020204030204" pitchFamily="49" charset="0"/>
              </a:rPr>
              <a:t>numbers</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5</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GB" sz="1200" dirty="0">
                <a:solidFill>
                  <a:srgbClr val="DD2867"/>
                </a:solidFill>
                <a:latin typeface="Consolas" panose="020B0609020204030204" pitchFamily="49" charset="0"/>
              </a:rPr>
              <a:t>	int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ED7F48"/>
                </a:solidFill>
                <a:latin typeface="Consolas" panose="020B0609020204030204" pitchFamily="49" charset="0"/>
              </a:rPr>
              <a:t>p</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	p</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FBF26"/>
                </a:solidFill>
                <a:latin typeface="Consolas" panose="020B0609020204030204" pitchFamily="49" charset="0"/>
              </a:rPr>
              <a:t>numbers</a:t>
            </a:r>
            <a:r>
              <a:rPr lang="en-GB" sz="1200" dirty="0">
                <a:solidFill>
                  <a:srgbClr val="E6E6FA"/>
                </a:solidFill>
                <a:latin typeface="Consolas" panose="020B0609020204030204" pitchFamily="49" charset="0"/>
              </a:rPr>
              <a:t>;</a:t>
            </a:r>
          </a:p>
          <a:p>
            <a:r>
              <a:rPr lang="en-GB" sz="1200" dirty="0">
                <a:solidFill>
                  <a:srgbClr val="E6E6FA"/>
                </a:solidFill>
                <a:latin typeface="Consolas" panose="020B0609020204030204" pitchFamily="49" charset="0"/>
              </a:rPr>
              <a:t>	*</a:t>
            </a:r>
            <a:r>
              <a:rPr lang="en-GB" sz="1200" dirty="0">
                <a:solidFill>
                  <a:srgbClr val="FFBF26"/>
                </a:solidFill>
                <a:latin typeface="Consolas" panose="020B0609020204030204" pitchFamily="49" charset="0"/>
              </a:rPr>
              <a:t>p</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10</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	p</a:t>
            </a:r>
            <a:r>
              <a:rPr lang="en-GB" sz="1200" dirty="0">
                <a:solidFill>
                  <a:srgbClr val="E6E6FA"/>
                </a:solidFill>
                <a:latin typeface="Consolas" panose="020B0609020204030204" pitchFamily="49" charset="0"/>
              </a:rPr>
              <a:t>++;</a:t>
            </a:r>
          </a:p>
          <a:p>
            <a:r>
              <a:rPr lang="en-GB" sz="1200" dirty="0">
                <a:solidFill>
                  <a:srgbClr val="E6E6FA"/>
                </a:solidFill>
                <a:latin typeface="Consolas" panose="020B0609020204030204" pitchFamily="49" charset="0"/>
              </a:rPr>
              <a:t>	*</a:t>
            </a:r>
            <a:r>
              <a:rPr lang="en-GB" sz="1200" dirty="0">
                <a:solidFill>
                  <a:srgbClr val="FFBF26"/>
                </a:solidFill>
                <a:latin typeface="Consolas" panose="020B0609020204030204" pitchFamily="49" charset="0"/>
              </a:rPr>
              <a:t>p</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20</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	p</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&amp;</a:t>
            </a:r>
            <a:r>
              <a:rPr lang="en-GB" sz="1200" dirty="0">
                <a:solidFill>
                  <a:srgbClr val="FFBF26"/>
                </a:solidFill>
                <a:latin typeface="Consolas" panose="020B0609020204030204" pitchFamily="49" charset="0"/>
              </a:rPr>
              <a:t>numbers</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2</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GB" sz="1200" dirty="0">
                <a:solidFill>
                  <a:srgbClr val="E6E6FA"/>
                </a:solidFill>
                <a:latin typeface="Consolas" panose="020B0609020204030204" pitchFamily="49" charset="0"/>
              </a:rPr>
              <a:t>	*</a:t>
            </a:r>
            <a:r>
              <a:rPr lang="en-GB" sz="1200" dirty="0">
                <a:solidFill>
                  <a:srgbClr val="FFBF26"/>
                </a:solidFill>
                <a:latin typeface="Consolas" panose="020B0609020204030204" pitchFamily="49" charset="0"/>
              </a:rPr>
              <a:t>p</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30</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	p</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FBF26"/>
                </a:solidFill>
                <a:latin typeface="Consolas" panose="020B0609020204030204" pitchFamily="49" charset="0"/>
              </a:rPr>
              <a:t>numbers</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3</a:t>
            </a:r>
            <a:r>
              <a:rPr lang="en-GB" sz="1200" dirty="0">
                <a:solidFill>
                  <a:srgbClr val="E6E6FA"/>
                </a:solidFill>
                <a:latin typeface="Consolas" panose="020B0609020204030204" pitchFamily="49" charset="0"/>
              </a:rPr>
              <a:t>;</a:t>
            </a:r>
          </a:p>
          <a:p>
            <a:r>
              <a:rPr lang="en-GB" sz="1200" dirty="0">
                <a:solidFill>
                  <a:srgbClr val="E6E6FA"/>
                </a:solidFill>
                <a:latin typeface="Consolas" panose="020B0609020204030204" pitchFamily="49" charset="0"/>
              </a:rPr>
              <a:t>	*</a:t>
            </a:r>
            <a:r>
              <a:rPr lang="en-GB" sz="1200" dirty="0">
                <a:solidFill>
                  <a:srgbClr val="FFBF26"/>
                </a:solidFill>
                <a:latin typeface="Consolas" panose="020B0609020204030204" pitchFamily="49" charset="0"/>
              </a:rPr>
              <a:t>p</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40</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	p</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FBF26"/>
                </a:solidFill>
                <a:latin typeface="Consolas" panose="020B0609020204030204" pitchFamily="49" charset="0"/>
              </a:rPr>
              <a:t>numbers</a:t>
            </a:r>
            <a:r>
              <a:rPr lang="en-GB" sz="1200" dirty="0">
                <a:solidFill>
                  <a:srgbClr val="E6E6FA"/>
                </a:solidFill>
                <a:latin typeface="Consolas" panose="020B0609020204030204" pitchFamily="49" charset="0"/>
              </a:rPr>
              <a:t>;</a:t>
            </a:r>
          </a:p>
          <a:p>
            <a:r>
              <a:rPr lang="en-GB" sz="1200" dirty="0">
                <a:solidFill>
                  <a:srgbClr val="E6E6FA"/>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FFBF26"/>
                </a:solidFill>
                <a:latin typeface="Consolas" panose="020B0609020204030204" pitchFamily="49" charset="0"/>
              </a:rPr>
              <a:t>p</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4</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50</a:t>
            </a:r>
            <a:r>
              <a:rPr lang="en-GB" sz="1200" dirty="0">
                <a:solidFill>
                  <a:srgbClr val="E6E6FA"/>
                </a:solidFill>
                <a:latin typeface="Consolas" panose="020B0609020204030204" pitchFamily="49" charset="0"/>
              </a:rPr>
              <a:t>;</a:t>
            </a:r>
          </a:p>
          <a:p>
            <a:r>
              <a:rPr lang="pt-BR" sz="1200" dirty="0">
                <a:solidFill>
                  <a:srgbClr val="DD2867"/>
                </a:solidFill>
                <a:latin typeface="Consolas" panose="020B0609020204030204" pitchFamily="49" charset="0"/>
              </a:rPr>
              <a:t>	for</a:t>
            </a:r>
            <a:r>
              <a:rPr lang="pt-BR" sz="1200" dirty="0">
                <a:solidFill>
                  <a:srgbClr val="D9E8F7"/>
                </a:solidFill>
                <a:latin typeface="Consolas" panose="020B0609020204030204" pitchFamily="49" charset="0"/>
              </a:rPr>
              <a:t> </a:t>
            </a:r>
            <a:r>
              <a:rPr lang="pt-BR" sz="1200" dirty="0">
                <a:solidFill>
                  <a:srgbClr val="F9FAF4"/>
                </a:solidFill>
                <a:latin typeface="Consolas" panose="020B0609020204030204" pitchFamily="49" charset="0"/>
              </a:rPr>
              <a:t>(</a:t>
            </a:r>
            <a:r>
              <a:rPr lang="pt-BR" sz="1200" dirty="0">
                <a:solidFill>
                  <a:srgbClr val="DD2867"/>
                </a:solidFill>
                <a:latin typeface="Consolas" panose="020B0609020204030204" pitchFamily="49" charset="0"/>
              </a:rPr>
              <a:t>int</a:t>
            </a:r>
            <a:r>
              <a:rPr lang="pt-BR" sz="1200" dirty="0">
                <a:solidFill>
                  <a:srgbClr val="D9E8F7"/>
                </a:solidFill>
                <a:latin typeface="Consolas" panose="020B0609020204030204" pitchFamily="49" charset="0"/>
              </a:rPr>
              <a:t> </a:t>
            </a:r>
            <a:r>
              <a:rPr lang="pt-BR" sz="1200" dirty="0">
                <a:solidFill>
                  <a:srgbClr val="ED7F48"/>
                </a:solidFill>
                <a:latin typeface="Consolas" panose="020B0609020204030204" pitchFamily="49" charset="0"/>
              </a:rPr>
              <a:t>n</a:t>
            </a:r>
            <a:r>
              <a:rPr lang="pt-BR" sz="1200" dirty="0">
                <a:solidFill>
                  <a:srgbClr val="D9E8F7"/>
                </a:solidFill>
                <a:latin typeface="Consolas" panose="020B0609020204030204" pitchFamily="49" charset="0"/>
              </a:rPr>
              <a:t> </a:t>
            </a:r>
            <a:r>
              <a:rPr lang="pt-BR" sz="1200" dirty="0">
                <a:solidFill>
                  <a:srgbClr val="E6E6FA"/>
                </a:solidFill>
                <a:latin typeface="Consolas" panose="020B0609020204030204" pitchFamily="49" charset="0"/>
              </a:rPr>
              <a:t>=</a:t>
            </a:r>
            <a:r>
              <a:rPr lang="pt-BR" sz="1200" dirty="0">
                <a:solidFill>
                  <a:srgbClr val="D9E8F7"/>
                </a:solidFill>
                <a:latin typeface="Consolas" panose="020B0609020204030204" pitchFamily="49" charset="0"/>
              </a:rPr>
              <a:t> </a:t>
            </a:r>
            <a:r>
              <a:rPr lang="pt-BR" sz="1200" dirty="0">
                <a:solidFill>
                  <a:srgbClr val="6897BB"/>
                </a:solidFill>
                <a:latin typeface="Consolas" panose="020B0609020204030204" pitchFamily="49" charset="0"/>
              </a:rPr>
              <a:t>0</a:t>
            </a:r>
            <a:r>
              <a:rPr lang="pt-BR" sz="1200" dirty="0">
                <a:solidFill>
                  <a:srgbClr val="E6E6FA"/>
                </a:solidFill>
                <a:latin typeface="Consolas" panose="020B0609020204030204" pitchFamily="49" charset="0"/>
              </a:rPr>
              <a:t>;</a:t>
            </a:r>
            <a:r>
              <a:rPr lang="pt-BR" sz="1200" dirty="0">
                <a:solidFill>
                  <a:srgbClr val="D9E8F7"/>
                </a:solidFill>
                <a:latin typeface="Consolas" panose="020B0609020204030204" pitchFamily="49" charset="0"/>
              </a:rPr>
              <a:t> </a:t>
            </a:r>
            <a:r>
              <a:rPr lang="pt-BR" sz="1200" dirty="0">
                <a:solidFill>
                  <a:srgbClr val="FFBF26"/>
                </a:solidFill>
                <a:latin typeface="Consolas" panose="020B0609020204030204" pitchFamily="49" charset="0"/>
              </a:rPr>
              <a:t>n</a:t>
            </a:r>
            <a:r>
              <a:rPr lang="pt-BR" sz="1200" dirty="0">
                <a:solidFill>
                  <a:srgbClr val="D9E8F7"/>
                </a:solidFill>
                <a:latin typeface="Consolas" panose="020B0609020204030204" pitchFamily="49" charset="0"/>
              </a:rPr>
              <a:t> </a:t>
            </a:r>
            <a:r>
              <a:rPr lang="pt-BR" sz="1200" dirty="0">
                <a:solidFill>
                  <a:srgbClr val="E6E6FA"/>
                </a:solidFill>
                <a:latin typeface="Consolas" panose="020B0609020204030204" pitchFamily="49" charset="0"/>
              </a:rPr>
              <a:t>&lt;</a:t>
            </a:r>
            <a:r>
              <a:rPr lang="pt-BR" sz="1200" dirty="0">
                <a:solidFill>
                  <a:srgbClr val="D9E8F7"/>
                </a:solidFill>
                <a:latin typeface="Consolas" panose="020B0609020204030204" pitchFamily="49" charset="0"/>
              </a:rPr>
              <a:t> </a:t>
            </a:r>
            <a:r>
              <a:rPr lang="pt-BR" sz="1200" dirty="0">
                <a:solidFill>
                  <a:srgbClr val="6897BB"/>
                </a:solidFill>
                <a:latin typeface="Consolas" panose="020B0609020204030204" pitchFamily="49" charset="0"/>
              </a:rPr>
              <a:t>5</a:t>
            </a:r>
            <a:r>
              <a:rPr lang="pt-BR" sz="1200" dirty="0">
                <a:solidFill>
                  <a:srgbClr val="E6E6FA"/>
                </a:solidFill>
                <a:latin typeface="Consolas" panose="020B0609020204030204" pitchFamily="49" charset="0"/>
              </a:rPr>
              <a:t>;</a:t>
            </a:r>
            <a:r>
              <a:rPr lang="pt-BR" sz="1200" dirty="0">
                <a:solidFill>
                  <a:srgbClr val="D9E8F7"/>
                </a:solidFill>
                <a:latin typeface="Consolas" panose="020B0609020204030204" pitchFamily="49" charset="0"/>
              </a:rPr>
              <a:t> </a:t>
            </a:r>
            <a:r>
              <a:rPr lang="pt-BR" sz="1200" dirty="0">
                <a:solidFill>
                  <a:srgbClr val="FFBF26"/>
                </a:solidFill>
                <a:latin typeface="Consolas" panose="020B0609020204030204" pitchFamily="49" charset="0"/>
              </a:rPr>
              <a:t>n</a:t>
            </a:r>
            <a:r>
              <a:rPr lang="pt-BR" sz="1200" dirty="0">
                <a:solidFill>
                  <a:srgbClr val="E6E6FA"/>
                </a:solidFill>
                <a:latin typeface="Consolas" panose="020B0609020204030204" pitchFamily="49" charset="0"/>
              </a:rPr>
              <a:t>++</a:t>
            </a:r>
            <a:r>
              <a:rPr lang="pt-BR" sz="1200"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FFBF26"/>
                </a:solidFill>
                <a:latin typeface="Consolas" panose="020B0609020204030204" pitchFamily="49" charset="0"/>
              </a:rPr>
              <a:t>numbers</a:t>
            </a:r>
            <a:r>
              <a:rPr lang="en-GB" sz="1200" dirty="0">
                <a:solidFill>
                  <a:srgbClr val="F9FAF4"/>
                </a:solidFill>
                <a:latin typeface="Consolas" panose="020B0609020204030204" pitchFamily="49" charset="0"/>
              </a:rPr>
              <a:t>[</a:t>
            </a:r>
            <a:r>
              <a:rPr lang="en-GB" sz="1200" dirty="0">
                <a:solidFill>
                  <a:srgbClr val="FFBF26"/>
                </a:solidFill>
                <a:latin typeface="Consolas" panose="020B0609020204030204" pitchFamily="49" charset="0"/>
              </a:rPr>
              <a:t>n</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 "</a:t>
            </a:r>
            <a:r>
              <a:rPr lang="en-GB" sz="1200" dirty="0">
                <a:solidFill>
                  <a:srgbClr val="E6E6FA"/>
                </a:solidFill>
                <a:latin typeface="Consolas" panose="020B0609020204030204" pitchFamily="49" charset="0"/>
              </a:rPr>
              <a:t>;</a:t>
            </a:r>
          </a:p>
          <a:p>
            <a:r>
              <a:rPr lang="en-GB" sz="1200" dirty="0">
                <a:solidFill>
                  <a:srgbClr val="DD2867"/>
                </a:solidFill>
                <a:latin typeface="Consolas" panose="020B0609020204030204" pitchFamily="49" charset="0"/>
              </a:rPr>
              <a:t>	return</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0</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endParaRPr lang="en-GB" sz="1200" dirty="0">
              <a:solidFill>
                <a:srgbClr val="D9E8F7"/>
              </a:solidFill>
              <a:latin typeface="Consolas" panose="020B0609020204030204" pitchFamily="49" charset="0"/>
            </a:endParaRPr>
          </a:p>
        </p:txBody>
      </p:sp>
      <p:sp>
        <p:nvSpPr>
          <p:cNvPr id="5" name="Rectangle 4">
            <a:extLst>
              <a:ext uri="{FF2B5EF4-FFF2-40B4-BE49-F238E27FC236}">
                <a16:creationId xmlns:a16="http://schemas.microsoft.com/office/drawing/2014/main" id="{8643A6FA-ABF7-4E88-B914-5C840CD01775}"/>
              </a:ext>
            </a:extLst>
          </p:cNvPr>
          <p:cNvSpPr/>
          <p:nvPr/>
        </p:nvSpPr>
        <p:spPr>
          <a:xfrm>
            <a:off x="905640" y="5565902"/>
            <a:ext cx="7332717" cy="45707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sv-SE" sz="1200" dirty="0">
                <a:solidFill>
                  <a:srgbClr val="FFFF00"/>
                </a:solidFill>
                <a:latin typeface="Consolas" panose="020B0609020204030204" pitchFamily="49" charset="0"/>
              </a:rPr>
              <a:t>Output:	</a:t>
            </a:r>
            <a:r>
              <a:rPr lang="sv-SE" sz="1200" dirty="0">
                <a:solidFill>
                  <a:schemeClr val="bg1"/>
                </a:solidFill>
                <a:latin typeface="Consolas" panose="020B0609020204030204" pitchFamily="49" charset="0"/>
              </a:rPr>
              <a:t>10,20,30,40,50,</a:t>
            </a:r>
          </a:p>
          <a:p>
            <a:endParaRPr lang="en-GB" sz="1200" dirty="0">
              <a:solidFill>
                <a:srgbClr val="D9E8F7"/>
              </a:solidFill>
              <a:latin typeface="Consolas" panose="020B0609020204030204" pitchFamily="49" charset="0"/>
            </a:endParaRPr>
          </a:p>
        </p:txBody>
      </p:sp>
    </p:spTree>
    <p:extLst>
      <p:ext uri="{BB962C8B-B14F-4D97-AF65-F5344CB8AC3E}">
        <p14:creationId xmlns:p14="http://schemas.microsoft.com/office/powerpoint/2010/main" val="367135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3</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Handling exceptions</a:t>
            </a:r>
          </a:p>
        </p:txBody>
      </p:sp>
    </p:spTree>
    <p:extLst>
      <p:ext uri="{BB962C8B-B14F-4D97-AF65-F5344CB8AC3E}">
        <p14:creationId xmlns:p14="http://schemas.microsoft.com/office/powerpoint/2010/main" val="184608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Handling exceptions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There are a lot of things in programming that can happen that the programmer have not thought of</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these exceptions are not handled properly, the program will crash (which we want to avoid!)</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Luckily, C++ has something that can help us out which is called </a:t>
            </a:r>
            <a:r>
              <a:rPr lang="en-US" sz="2000" b="1" i="1" spc="50" dirty="0">
                <a:solidFill>
                  <a:schemeClr val="bg1"/>
                </a:solidFill>
                <a:latin typeface="Roboto" pitchFamily="2" charset="0"/>
                <a:ea typeface="Roboto" pitchFamily="2" charset="0"/>
              </a:rPr>
              <a:t>try-catch blocks</a:t>
            </a:r>
          </a:p>
          <a:p>
            <a:pPr marL="756000" lvl="1" indent="-2988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88654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The try-catch block</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Put the code that has potential failures in the try-block</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something goes wrong, the program jumps to the catch-block</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C++ can use built in exceptions, or create own by the throw keyword</a:t>
            </a: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4" name="Rectangle 3">
            <a:extLst>
              <a:ext uri="{FF2B5EF4-FFF2-40B4-BE49-F238E27FC236}">
                <a16:creationId xmlns:a16="http://schemas.microsoft.com/office/drawing/2014/main" id="{9F72D136-02FD-4E43-8ECB-B18CB7D2F5B3}"/>
              </a:ext>
            </a:extLst>
          </p:cNvPr>
          <p:cNvSpPr/>
          <p:nvPr/>
        </p:nvSpPr>
        <p:spPr>
          <a:xfrm>
            <a:off x="767256" y="3431016"/>
            <a:ext cx="7332717" cy="259195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&lt;iostream&gt;</a:t>
            </a:r>
          </a:p>
          <a:p>
            <a:endParaRPr lang="en-GB" sz="1000" dirty="0">
              <a:latin typeface="Consolas" panose="020B0609020204030204" pitchFamily="49" charset="0"/>
            </a:endParaRPr>
          </a:p>
          <a:p>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0DD140"/>
                </a:solidFill>
                <a:latin typeface="Consolas" panose="020B0609020204030204" pitchFamily="49" charset="0"/>
              </a:rPr>
              <a:t>main</a:t>
            </a:r>
            <a:r>
              <a:rPr lang="en-GB" sz="1000" dirty="0">
                <a:solidFill>
                  <a:srgbClr val="F9FAF4"/>
                </a:solidFill>
                <a:latin typeface="Consolas" panose="020B0609020204030204" pitchFamily="49" charset="0"/>
              </a:rPr>
              <a:t>()</a:t>
            </a:r>
            <a:r>
              <a:rPr lang="en-GB" sz="1000" dirty="0">
                <a:solidFill>
                  <a:srgbClr val="D9E8F7"/>
                </a:solidFill>
                <a:latin typeface="Consolas" panose="020B0609020204030204" pitchFamily="49" charset="0"/>
              </a:rPr>
              <a:t> </a:t>
            </a:r>
          </a:p>
          <a:p>
            <a:r>
              <a:rPr lang="en-GB" sz="1000" dirty="0">
                <a:solidFill>
                  <a:srgbClr val="F9FAF4"/>
                </a:solidFill>
                <a:latin typeface="Consolas" panose="020B0609020204030204" pitchFamily="49" charset="0"/>
              </a:rPr>
              <a:t>{</a:t>
            </a:r>
          </a:p>
          <a:p>
            <a:r>
              <a:rPr lang="en-GB" sz="1000" dirty="0">
                <a:solidFill>
                  <a:srgbClr val="DD2867"/>
                </a:solidFill>
                <a:latin typeface="Consolas" panose="020B0609020204030204" pitchFamily="49" charset="0"/>
              </a:rPr>
              <a:t>	try</a:t>
            </a:r>
            <a:r>
              <a:rPr lang="en-GB" sz="1000" dirty="0">
                <a:solidFill>
                  <a:srgbClr val="D9E8F7"/>
                </a:solidFill>
                <a:latin typeface="Consolas" panose="020B0609020204030204" pitchFamily="49" charset="0"/>
              </a:rPr>
              <a:t> </a:t>
            </a:r>
          </a:p>
          <a:p>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US" sz="1000" dirty="0">
                <a:solidFill>
                  <a:srgbClr val="D9E8F7"/>
                </a:solidFill>
                <a:latin typeface="Consolas" panose="020B0609020204030204" pitchFamily="49" charset="0"/>
              </a:rPr>
              <a:t>  		</a:t>
            </a:r>
            <a:r>
              <a:rPr lang="en-US" sz="1000" dirty="0">
                <a:solidFill>
                  <a:srgbClr val="626262"/>
                </a:solidFill>
                <a:latin typeface="Consolas" panose="020B0609020204030204" pitchFamily="49" charset="0"/>
              </a:rPr>
              <a:t>// Block of code to try</a:t>
            </a:r>
          </a:p>
          <a:p>
            <a:r>
              <a:rPr lang="en-US" sz="1000" dirty="0">
                <a:solidFill>
                  <a:srgbClr val="D9E8F7"/>
                </a:solidFill>
                <a:latin typeface="Consolas" panose="020B0609020204030204" pitchFamily="49" charset="0"/>
              </a:rPr>
              <a:t>  		</a:t>
            </a:r>
            <a:r>
              <a:rPr lang="en-US" sz="1000" dirty="0">
                <a:solidFill>
                  <a:srgbClr val="DD2867"/>
                </a:solidFill>
                <a:latin typeface="Consolas" panose="020B0609020204030204" pitchFamily="49" charset="0"/>
              </a:rPr>
              <a:t>throw</a:t>
            </a:r>
            <a:r>
              <a:rPr lang="en-US" sz="1000" dirty="0">
                <a:solidFill>
                  <a:srgbClr val="D9E8F7"/>
                </a:solidFill>
                <a:latin typeface="Consolas" panose="020B0609020204030204" pitchFamily="49" charset="0"/>
              </a:rPr>
              <a:t> exception</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626262"/>
                </a:solidFill>
                <a:latin typeface="Consolas" panose="020B0609020204030204" pitchFamily="49" charset="0"/>
              </a:rPr>
              <a:t>// Throw an exception when a problem arise</a:t>
            </a:r>
          </a:p>
          <a:p>
            <a:r>
              <a:rPr lang="en-GB" sz="1000" dirty="0">
                <a:solidFill>
                  <a:srgbClr val="F9FAF4"/>
                </a:solidFill>
                <a:latin typeface="Consolas" panose="020B0609020204030204" pitchFamily="49" charset="0"/>
              </a:rPr>
              <a:t>	}</a:t>
            </a:r>
          </a:p>
          <a:p>
            <a:r>
              <a:rPr lang="en-US" sz="1000" dirty="0">
                <a:solidFill>
                  <a:srgbClr val="DD2867"/>
                </a:solidFill>
                <a:latin typeface="Consolas" panose="020B0609020204030204" pitchFamily="49" charset="0"/>
              </a:rPr>
              <a:t>	catch</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626262"/>
                </a:solidFill>
                <a:latin typeface="Consolas" panose="020B0609020204030204" pitchFamily="49" charset="0"/>
              </a:rPr>
              <a:t>//catch the Exception</a:t>
            </a:r>
            <a:endParaRPr lang="en-US" sz="1000" dirty="0">
              <a:solidFill>
                <a:srgbClr val="D9E8F7"/>
              </a:solidFill>
              <a:latin typeface="Consolas" panose="020B0609020204030204" pitchFamily="49" charset="0"/>
            </a:endParaRPr>
          </a:p>
          <a:p>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p>
          <a:p>
            <a:r>
              <a:rPr lang="en-US" sz="1000" dirty="0">
                <a:solidFill>
                  <a:srgbClr val="D9E8F7"/>
                </a:solidFill>
                <a:latin typeface="Consolas" panose="020B0609020204030204" pitchFamily="49" charset="0"/>
              </a:rPr>
              <a:t>		</a:t>
            </a:r>
            <a:r>
              <a:rPr lang="en-US" sz="1000" dirty="0">
                <a:solidFill>
                  <a:srgbClr val="626262"/>
                </a:solidFill>
                <a:latin typeface="Consolas" panose="020B0609020204030204" pitchFamily="49" charset="0"/>
              </a:rPr>
              <a:t>// Block of code to handle errors</a:t>
            </a:r>
          </a:p>
          <a:p>
            <a:r>
              <a:rPr lang="en-GB" sz="1000" dirty="0">
                <a:solidFill>
                  <a:srgbClr val="F9FAF4"/>
                </a:solidFill>
                <a:latin typeface="Consolas" panose="020B0609020204030204" pitchFamily="49" charset="0"/>
              </a:rPr>
              <a:t>	}</a:t>
            </a:r>
          </a:p>
          <a:p>
            <a:endParaRPr lang="en-GB" sz="1000" dirty="0">
              <a:solidFill>
                <a:srgbClr val="DD2867"/>
              </a:solidFill>
              <a:latin typeface="Consolas" panose="020B0609020204030204" pitchFamily="49" charset="0"/>
            </a:endParaRPr>
          </a:p>
          <a:p>
            <a:r>
              <a:rPr lang="en-GB" sz="1000" dirty="0">
                <a:solidFill>
                  <a:srgbClr val="DD2867"/>
                </a:solidFill>
                <a:latin typeface="Consolas" panose="020B0609020204030204" pitchFamily="49" charset="0"/>
              </a:rPr>
              <a:t>	return</a:t>
            </a:r>
            <a:r>
              <a:rPr lang="en-GB" sz="1000" dirty="0">
                <a:solidFill>
                  <a:srgbClr val="D9E8F7"/>
                </a:solidFill>
                <a:latin typeface="Consolas" panose="020B0609020204030204" pitchFamily="49" charset="0"/>
              </a:rPr>
              <a:t> </a:t>
            </a:r>
            <a:r>
              <a:rPr lang="en-GB" sz="1000" dirty="0">
                <a:solidFill>
                  <a:srgbClr val="6897BB"/>
                </a:solidFill>
                <a:latin typeface="Consolas" panose="020B0609020204030204" pitchFamily="49" charset="0"/>
              </a:rPr>
              <a:t>0</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endParaRPr lang="en-GB" sz="10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89296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1</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Functions</a:t>
            </a:r>
          </a:p>
        </p:txBody>
      </p:sp>
    </p:spTree>
    <p:extLst>
      <p:ext uri="{BB962C8B-B14F-4D97-AF65-F5344CB8AC3E}">
        <p14:creationId xmlns:p14="http://schemas.microsoft.com/office/powerpoint/2010/main" val="320670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Raising own exceptions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Sometimes you need to raise exceptions yourself</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Use the throw-keyword</a:t>
            </a: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Try to enter values above, both in range or out of range</a:t>
            </a: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4" name="Rectangle 3">
            <a:extLst>
              <a:ext uri="{FF2B5EF4-FFF2-40B4-BE49-F238E27FC236}">
                <a16:creationId xmlns:a16="http://schemas.microsoft.com/office/drawing/2014/main" id="{9F72D136-02FD-4E43-8ECB-B18CB7D2F5B3}"/>
              </a:ext>
            </a:extLst>
          </p:cNvPr>
          <p:cNvSpPr/>
          <p:nvPr/>
        </p:nvSpPr>
        <p:spPr>
          <a:xfrm>
            <a:off x="905641" y="2325610"/>
            <a:ext cx="7332717" cy="308165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&lt;iostream&gt;</a:t>
            </a:r>
          </a:p>
          <a:p>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0DD140"/>
                </a:solidFill>
                <a:latin typeface="Consolas" panose="020B0609020204030204" pitchFamily="49" charset="0"/>
              </a:rPr>
              <a:t>main</a:t>
            </a:r>
            <a:r>
              <a:rPr lang="en-GB" sz="1000" dirty="0">
                <a:solidFill>
                  <a:srgbClr val="F9FAF4"/>
                </a:solidFill>
                <a:latin typeface="Consolas" panose="020B0609020204030204" pitchFamily="49" charset="0"/>
              </a:rPr>
              <a:t>()</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GB" sz="1000" dirty="0">
                <a:solidFill>
                  <a:srgbClr val="DD2867"/>
                </a:solidFill>
                <a:latin typeface="Consolas" panose="020B0609020204030204" pitchFamily="49" charset="0"/>
              </a:rPr>
              <a:t>	signed</a:t>
            </a:r>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ED7F48"/>
                </a:solidFill>
                <a:latin typeface="Consolas" panose="020B0609020204030204" pitchFamily="49" charset="0"/>
              </a:rPr>
              <a:t>number</a:t>
            </a:r>
            <a:r>
              <a:rPr lang="en-GB" sz="1000" dirty="0">
                <a:solidFill>
                  <a:srgbClr val="E6E6FA"/>
                </a:solidFill>
                <a:latin typeface="Consolas" panose="020B0609020204030204" pitchFamily="49" charset="0"/>
              </a:rPr>
              <a:t>;</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"Enter number (1 to 9):"</a:t>
            </a:r>
            <a:r>
              <a:rPr lang="en-US" sz="1000" dirty="0">
                <a:solidFill>
                  <a:srgbClr val="E6E6FA"/>
                </a:solidFill>
                <a:latin typeface="Consolas" panose="020B0609020204030204" pitchFamily="49" charset="0"/>
              </a:rPr>
              <a:t>;</a:t>
            </a:r>
          </a:p>
          <a:p>
            <a:r>
              <a:rPr lang="en-GB" sz="1000" dirty="0">
                <a:solidFill>
                  <a:srgbClr val="DD2867"/>
                </a:solidFill>
                <a:latin typeface="Consolas" panose="020B0609020204030204" pitchFamily="49" charset="0"/>
              </a:rPr>
              <a:t>	try</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D9E8F7"/>
                </a:solidFill>
                <a:latin typeface="Consolas" panose="020B0609020204030204" pitchFamily="49" charset="0"/>
              </a:rPr>
              <a:t>cin</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&gt;&gt;</a:t>
            </a:r>
            <a:r>
              <a:rPr lang="en-GB" sz="1000" dirty="0">
                <a:solidFill>
                  <a:srgbClr val="D9E8F7"/>
                </a:solidFill>
                <a:latin typeface="Consolas" panose="020B0609020204030204" pitchFamily="49" charset="0"/>
              </a:rPr>
              <a:t> </a:t>
            </a:r>
            <a:r>
              <a:rPr lang="en-GB" sz="1000" dirty="0">
                <a:solidFill>
                  <a:srgbClr val="FFBF26"/>
                </a:solidFill>
                <a:latin typeface="Consolas" panose="020B0609020204030204" pitchFamily="49" charset="0"/>
              </a:rPr>
              <a:t>number</a:t>
            </a:r>
            <a:r>
              <a:rPr lang="en-GB" sz="1000" dirty="0">
                <a:solidFill>
                  <a:srgbClr val="E6E6FA"/>
                </a:solidFill>
                <a:latin typeface="Consolas" panose="020B0609020204030204" pitchFamily="49" charset="0"/>
              </a:rPr>
              <a:t>;</a:t>
            </a:r>
          </a:p>
          <a:p>
            <a:r>
              <a:rPr lang="en-US" sz="1000" dirty="0">
                <a:solidFill>
                  <a:srgbClr val="DD2867"/>
                </a:solidFill>
                <a:latin typeface="Consolas" panose="020B0609020204030204" pitchFamily="49" charset="0"/>
              </a:rPr>
              <a:t>		if</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r>
              <a:rPr lang="en-US" sz="1000" dirty="0">
                <a:solidFill>
                  <a:srgbClr val="FFBF26"/>
                </a:solidFill>
                <a:latin typeface="Consolas" panose="020B0609020204030204" pitchFamily="49" charset="0"/>
              </a:rPr>
              <a:t>number</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&gt;</a:t>
            </a:r>
            <a:r>
              <a:rPr lang="en-US" sz="1000" dirty="0">
                <a:solidFill>
                  <a:srgbClr val="D9E8F7"/>
                </a:solidFill>
                <a:latin typeface="Consolas" panose="020B0609020204030204" pitchFamily="49" charset="0"/>
              </a:rPr>
              <a:t> </a:t>
            </a:r>
            <a:r>
              <a:rPr lang="en-US" sz="1000" dirty="0">
                <a:solidFill>
                  <a:srgbClr val="6897BB"/>
                </a:solidFill>
                <a:latin typeface="Consolas" panose="020B0609020204030204" pitchFamily="49" charset="0"/>
              </a:rPr>
              <a:t>9</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DD2867"/>
                </a:solidFill>
                <a:latin typeface="Consolas" panose="020B0609020204030204" pitchFamily="49" charset="0"/>
              </a:rPr>
              <a:t>throw</a:t>
            </a:r>
            <a:r>
              <a:rPr lang="en-US" sz="1000" dirty="0">
                <a:solidFill>
                  <a:srgbClr val="D9E8F7"/>
                </a:solidFill>
                <a:latin typeface="Consolas" panose="020B0609020204030204" pitchFamily="49" charset="0"/>
              </a:rPr>
              <a:t> </a:t>
            </a:r>
            <a:r>
              <a:rPr lang="en-US" sz="1000" dirty="0">
                <a:solidFill>
                  <a:srgbClr val="6897BB"/>
                </a:solidFill>
                <a:latin typeface="Consolas" panose="020B0609020204030204" pitchFamily="49" charset="0"/>
              </a:rPr>
              <a:t>10</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//exception 10 means 10 or higher</a:t>
            </a:r>
          </a:p>
          <a:p>
            <a:r>
              <a:rPr lang="en-US" sz="1000" dirty="0">
                <a:solidFill>
                  <a:srgbClr val="DD2867"/>
                </a:solidFill>
                <a:latin typeface="Consolas" panose="020B0609020204030204" pitchFamily="49" charset="0"/>
              </a:rPr>
              <a:t>		if</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r>
              <a:rPr lang="en-US" sz="1000" dirty="0">
                <a:solidFill>
                  <a:srgbClr val="FFBF26"/>
                </a:solidFill>
                <a:latin typeface="Consolas" panose="020B0609020204030204" pitchFamily="49" charset="0"/>
              </a:rPr>
              <a:t>number</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a:t>
            </a:r>
            <a:r>
              <a:rPr lang="en-US" sz="1000" dirty="0">
                <a:solidFill>
                  <a:srgbClr val="D9E8F7"/>
                </a:solidFill>
                <a:latin typeface="Consolas" panose="020B0609020204030204" pitchFamily="49" charset="0"/>
              </a:rPr>
              <a:t> </a:t>
            </a:r>
            <a:r>
              <a:rPr lang="en-US" sz="1000" dirty="0">
                <a:solidFill>
                  <a:srgbClr val="6897BB"/>
                </a:solidFill>
                <a:latin typeface="Consolas" panose="020B0609020204030204" pitchFamily="49" charset="0"/>
              </a:rPr>
              <a:t>1</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DD2867"/>
                </a:solidFill>
                <a:latin typeface="Consolas" panose="020B0609020204030204" pitchFamily="49" charset="0"/>
              </a:rPr>
              <a:t>throw</a:t>
            </a:r>
            <a:r>
              <a:rPr lang="en-US" sz="1000" dirty="0">
                <a:solidFill>
                  <a:srgbClr val="D9E8F7"/>
                </a:solidFill>
                <a:latin typeface="Consolas" panose="020B0609020204030204" pitchFamily="49" charset="0"/>
              </a:rPr>
              <a:t> </a:t>
            </a:r>
            <a:r>
              <a:rPr lang="en-US" sz="1000" dirty="0">
                <a:solidFill>
                  <a:srgbClr val="6897BB"/>
                </a:solidFill>
                <a:latin typeface="Consolas" panose="020B0609020204030204" pitchFamily="49" charset="0"/>
              </a:rPr>
              <a:t>0</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//exception 0 means 0 or lower</a:t>
            </a:r>
          </a:p>
          <a:p>
            <a:r>
              <a:rPr lang="en-GB" sz="1000" dirty="0">
                <a:solidFill>
                  <a:srgbClr val="F9FAF4"/>
                </a:solidFill>
                <a:latin typeface="Consolas" panose="020B0609020204030204" pitchFamily="49" charset="0"/>
              </a:rPr>
              <a:t>	}</a:t>
            </a:r>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catch</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ED7F48"/>
                </a:solidFill>
                <a:latin typeface="Consolas" panose="020B0609020204030204" pitchFamily="49" charset="0"/>
              </a:rPr>
              <a:t>x</a:t>
            </a:r>
            <a:r>
              <a:rPr lang="en-GB" sz="1000" dirty="0">
                <a:solidFill>
                  <a:srgbClr val="F9FAF4"/>
                </a:solidFill>
                <a:latin typeface="Consolas" panose="020B0609020204030204" pitchFamily="49" charset="0"/>
              </a:rPr>
              <a:t>){			</a:t>
            </a:r>
            <a:r>
              <a:rPr lang="en-US" sz="1000" dirty="0">
                <a:solidFill>
                  <a:srgbClr val="626262"/>
                </a:solidFill>
                <a:latin typeface="Consolas" panose="020B0609020204030204" pitchFamily="49" charset="0"/>
              </a:rPr>
              <a:t>//x has the number from “throw” above</a:t>
            </a:r>
          </a:p>
          <a:p>
            <a:r>
              <a:rPr lang="en-GB" sz="1000" dirty="0">
                <a:solidFill>
                  <a:srgbClr val="DD2867"/>
                </a:solidFill>
                <a:latin typeface="Consolas" panose="020B0609020204030204" pitchFamily="49" charset="0"/>
              </a:rPr>
              <a:t>		if</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r>
              <a:rPr lang="en-GB" sz="1000" dirty="0">
                <a:solidFill>
                  <a:srgbClr val="6897BB"/>
                </a:solidFill>
                <a:latin typeface="Consolas" panose="020B0609020204030204" pitchFamily="49" charset="0"/>
              </a:rPr>
              <a:t>10</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a:t>
            </a:r>
            <a:r>
              <a:rPr lang="en-GB" sz="1000" dirty="0">
                <a:solidFill>
                  <a:srgbClr val="D9E8F7"/>
                </a:solidFill>
                <a:latin typeface="Consolas" panose="020B0609020204030204" pitchFamily="49" charset="0"/>
              </a:rPr>
              <a:t> </a:t>
            </a:r>
            <a:r>
              <a:rPr lang="en-GB" sz="1000" dirty="0">
                <a:solidFill>
                  <a:srgbClr val="FFBF26"/>
                </a:solidFill>
                <a:latin typeface="Consolas" panose="020B0609020204030204" pitchFamily="49" charset="0"/>
              </a:rPr>
              <a:t>x</a:t>
            </a:r>
            <a:r>
              <a:rPr lang="en-GB" sz="1000" dirty="0">
                <a:solidFill>
                  <a:srgbClr val="F9FAF4"/>
                </a:solidFill>
                <a:latin typeface="Consolas" panose="020B0609020204030204" pitchFamily="49" charset="0"/>
              </a:rPr>
              <a:t>)</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"Too high exception raised"</a:t>
            </a:r>
            <a:r>
              <a:rPr lang="en-US" sz="1000" dirty="0">
                <a:solidFill>
                  <a:srgbClr val="E6E6FA"/>
                </a:solidFill>
                <a:latin typeface="Consolas" panose="020B0609020204030204" pitchFamily="49" charset="0"/>
              </a:rPr>
              <a:t>;</a:t>
            </a:r>
          </a:p>
          <a:p>
            <a:r>
              <a:rPr lang="en-GB" sz="1000" dirty="0">
                <a:solidFill>
                  <a:srgbClr val="DD2867"/>
                </a:solidFill>
                <a:latin typeface="Consolas" panose="020B0609020204030204" pitchFamily="49" charset="0"/>
              </a:rPr>
              <a:t>		else</a:t>
            </a:r>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if</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r>
              <a:rPr lang="en-GB" sz="1000" dirty="0">
                <a:solidFill>
                  <a:srgbClr val="6897BB"/>
                </a:solidFill>
                <a:latin typeface="Consolas" panose="020B0609020204030204" pitchFamily="49" charset="0"/>
              </a:rPr>
              <a:t>0</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a:t>
            </a:r>
            <a:r>
              <a:rPr lang="en-GB" sz="1000" dirty="0">
                <a:solidFill>
                  <a:srgbClr val="D9E8F7"/>
                </a:solidFill>
                <a:latin typeface="Consolas" panose="020B0609020204030204" pitchFamily="49" charset="0"/>
              </a:rPr>
              <a:t> </a:t>
            </a:r>
            <a:r>
              <a:rPr lang="en-GB" sz="1000" dirty="0">
                <a:solidFill>
                  <a:srgbClr val="FFBF26"/>
                </a:solidFill>
                <a:latin typeface="Consolas" panose="020B0609020204030204" pitchFamily="49" charset="0"/>
              </a:rPr>
              <a:t>x</a:t>
            </a:r>
            <a:r>
              <a:rPr lang="en-GB" sz="1000" dirty="0">
                <a:solidFill>
                  <a:srgbClr val="F9FAF4"/>
                </a:solidFill>
                <a:latin typeface="Consolas" panose="020B0609020204030204" pitchFamily="49" charset="0"/>
              </a:rPr>
              <a:t>)</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"Too low exception raised"</a:t>
            </a:r>
            <a:r>
              <a:rPr lang="en-US" sz="1000" dirty="0">
                <a:solidFill>
                  <a:srgbClr val="E6E6FA"/>
                </a:solidFill>
                <a:latin typeface="Consolas" panose="020B0609020204030204" pitchFamily="49" charset="0"/>
              </a:rPr>
              <a:t>;</a:t>
            </a:r>
          </a:p>
          <a:p>
            <a:r>
              <a:rPr lang="en-GB" sz="1000" dirty="0">
                <a:solidFill>
                  <a:srgbClr val="DD2867"/>
                </a:solidFill>
                <a:latin typeface="Consolas" panose="020B0609020204030204" pitchFamily="49" charset="0"/>
              </a:rPr>
              <a:t>	else</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"Unknown exception raised"</a:t>
            </a:r>
            <a:r>
              <a:rPr lang="en-US"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p>
          <a:p>
            <a:r>
              <a:rPr lang="en-GB" sz="1000" dirty="0">
                <a:solidFill>
                  <a:srgbClr val="DD2867"/>
                </a:solidFill>
                <a:latin typeface="Consolas" panose="020B0609020204030204" pitchFamily="49" charset="0"/>
              </a:rPr>
              <a:t>	return</a:t>
            </a:r>
            <a:r>
              <a:rPr lang="en-GB" sz="1000" dirty="0">
                <a:solidFill>
                  <a:srgbClr val="D9E8F7"/>
                </a:solidFill>
                <a:latin typeface="Consolas" panose="020B0609020204030204" pitchFamily="49" charset="0"/>
              </a:rPr>
              <a:t> </a:t>
            </a:r>
            <a:r>
              <a:rPr lang="en-GB" sz="1000" dirty="0">
                <a:solidFill>
                  <a:srgbClr val="6897BB"/>
                </a:solidFill>
                <a:latin typeface="Consolas" panose="020B0609020204030204" pitchFamily="49" charset="0"/>
              </a:rPr>
              <a:t>0</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endParaRPr lang="en-GB" sz="10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169472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4</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Introduction to lists</a:t>
            </a:r>
          </a:p>
        </p:txBody>
      </p:sp>
    </p:spTree>
    <p:extLst>
      <p:ext uri="{BB962C8B-B14F-4D97-AF65-F5344CB8AC3E}">
        <p14:creationId xmlns:p14="http://schemas.microsoft.com/office/powerpoint/2010/main" val="92028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How to create a list</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0"/>
            <a:ext cx="7099300" cy="164952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Here we will use std::list</a:t>
            </a:r>
          </a:p>
          <a:p>
            <a:pPr marL="342900" indent="-342900" algn="l">
              <a:buFont typeface="Arial" panose="020B0604020202020204" pitchFamily="34" charset="0"/>
              <a:buChar char="•"/>
            </a:pPr>
            <a:r>
              <a:rPr lang="en-US" sz="2000" b="1" spc="50" dirty="0">
                <a:latin typeface="Roboto" pitchFamily="2" charset="0"/>
                <a:ea typeface="Roboto" pitchFamily="2" charset="0"/>
              </a:rPr>
              <a:t>Accessed by “&lt;list&gt;” as include</a:t>
            </a:r>
          </a:p>
          <a:p>
            <a:pPr marL="342900" indent="-342900" algn="l">
              <a:buFont typeface="Arial" panose="020B0604020202020204" pitchFamily="34" charset="0"/>
              <a:buChar char="•"/>
            </a:pPr>
            <a:r>
              <a:rPr lang="en-US" sz="2000" b="1" spc="50" dirty="0">
                <a:latin typeface="Roboto" pitchFamily="2" charset="0"/>
                <a:ea typeface="Roboto" pitchFamily="2" charset="0"/>
              </a:rPr>
              <a:t>It may be empty</a:t>
            </a:r>
          </a:p>
          <a:p>
            <a:pPr marL="342900" indent="-342900" algn="l">
              <a:buFont typeface="Arial" panose="020B0604020202020204" pitchFamily="34" charset="0"/>
              <a:buChar char="•"/>
            </a:pPr>
            <a:r>
              <a:rPr lang="en-US" sz="2000" b="1" spc="50" dirty="0">
                <a:latin typeface="Roboto" pitchFamily="2" charset="0"/>
                <a:ea typeface="Roboto" pitchFamily="2" charset="0"/>
              </a:rPr>
              <a:t>Can be pointed out by an iterator</a:t>
            </a:r>
          </a:p>
          <a:p>
            <a:pPr marL="342900" indent="-342900" algn="l">
              <a:buFont typeface="Arial" panose="020B0604020202020204" pitchFamily="34" charset="0"/>
              <a:buChar char="•"/>
            </a:pPr>
            <a:endParaRPr lang="en-US" sz="2000" b="1" spc="50" dirty="0">
              <a:latin typeface="Roboto" pitchFamily="2" charset="0"/>
              <a:ea typeface="Roboto" pitchFamily="2" charset="0"/>
            </a:endParaRPr>
          </a:p>
          <a:p>
            <a:pPr marL="342900" indent="-342900" algn="l">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9" name="Rectangle 8">
            <a:extLst>
              <a:ext uri="{FF2B5EF4-FFF2-40B4-BE49-F238E27FC236}">
                <a16:creationId xmlns:a16="http://schemas.microsoft.com/office/drawing/2014/main" id="{4DFCAE9D-5B59-411F-A535-8F9435C76BB5}"/>
              </a:ext>
            </a:extLst>
          </p:cNvPr>
          <p:cNvSpPr/>
          <p:nvPr/>
        </p:nvSpPr>
        <p:spPr>
          <a:xfrm>
            <a:off x="858782" y="3171217"/>
            <a:ext cx="7332717" cy="226978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DD2867"/>
                </a:solidFill>
                <a:latin typeface="Consolas" panose="020B0609020204030204" pitchFamily="49" charset="0"/>
              </a:rPr>
              <a:t>#include</a:t>
            </a:r>
            <a:r>
              <a:rPr lang="en-GB" dirty="0">
                <a:solidFill>
                  <a:srgbClr val="D9E8F7"/>
                </a:solidFill>
                <a:latin typeface="Consolas" panose="020B0609020204030204" pitchFamily="49" charset="0"/>
              </a:rPr>
              <a:t> </a:t>
            </a:r>
            <a:r>
              <a:rPr lang="en-GB" dirty="0">
                <a:solidFill>
                  <a:srgbClr val="17C6A3"/>
                </a:solidFill>
                <a:latin typeface="Consolas" panose="020B0609020204030204" pitchFamily="49" charset="0"/>
              </a:rPr>
              <a:t>&lt;list&gt;</a:t>
            </a:r>
          </a:p>
          <a:p>
            <a:endParaRPr lang="en-GB" dirty="0">
              <a:latin typeface="Consolas" panose="020B0609020204030204" pitchFamily="49" charset="0"/>
            </a:endParaRPr>
          </a:p>
          <a:p>
            <a:r>
              <a:rPr lang="en-GB" dirty="0">
                <a:solidFill>
                  <a:srgbClr val="DD2867"/>
                </a:solidFill>
                <a:latin typeface="Consolas" panose="020B0609020204030204" pitchFamily="49" charset="0"/>
              </a:rPr>
              <a:t>int</a:t>
            </a:r>
            <a:r>
              <a:rPr lang="en-GB" dirty="0">
                <a:solidFill>
                  <a:srgbClr val="D9E8F7"/>
                </a:solidFill>
                <a:latin typeface="Consolas" panose="020B0609020204030204" pitchFamily="49" charset="0"/>
              </a:rPr>
              <a:t> </a:t>
            </a:r>
            <a:r>
              <a:rPr lang="en-GB" dirty="0">
                <a:solidFill>
                  <a:srgbClr val="0DD140"/>
                </a:solidFill>
                <a:latin typeface="Consolas" panose="020B0609020204030204" pitchFamily="49" charset="0"/>
              </a:rPr>
              <a:t>main</a:t>
            </a:r>
            <a:r>
              <a:rPr lang="en-GB" dirty="0">
                <a:solidFill>
                  <a:srgbClr val="F9FAF4"/>
                </a:solidFill>
                <a:latin typeface="Consolas" panose="020B0609020204030204" pitchFamily="49" charset="0"/>
              </a:rPr>
              <a:t>()</a:t>
            </a:r>
          </a:p>
          <a:p>
            <a:r>
              <a:rPr lang="en-GB" dirty="0">
                <a:solidFill>
                  <a:srgbClr val="F9FAF4"/>
                </a:solidFill>
                <a:latin typeface="Consolas" panose="020B0609020204030204" pitchFamily="49" charset="0"/>
              </a:rPr>
              <a:t>{</a:t>
            </a:r>
          </a:p>
          <a:p>
            <a:r>
              <a:rPr lang="en-US" dirty="0">
                <a:solidFill>
                  <a:srgbClr val="80F2F6"/>
                </a:solidFill>
                <a:latin typeface="Consolas" panose="020B0609020204030204" pitchFamily="49" charset="0"/>
              </a:rPr>
              <a:t>	std</a:t>
            </a:r>
            <a:r>
              <a:rPr lang="en-US" dirty="0">
                <a:solidFill>
                  <a:srgbClr val="E6E6FA"/>
                </a:solidFill>
                <a:latin typeface="Consolas" panose="020B0609020204030204" pitchFamily="49" charset="0"/>
              </a:rPr>
              <a:t>::</a:t>
            </a:r>
            <a:r>
              <a:rPr lang="en-US" dirty="0">
                <a:solidFill>
                  <a:srgbClr val="1290C3"/>
                </a:solidFill>
                <a:latin typeface="Consolas" panose="020B0609020204030204" pitchFamily="49" charset="0"/>
              </a:rPr>
              <a:t>list</a:t>
            </a:r>
            <a:r>
              <a:rPr lang="en-US" dirty="0">
                <a:solidFill>
                  <a:srgbClr val="E6E6FA"/>
                </a:solidFill>
                <a:latin typeface="Consolas" panose="020B0609020204030204" pitchFamily="49" charset="0"/>
              </a:rPr>
              <a:t>&lt;</a:t>
            </a:r>
            <a:r>
              <a:rPr lang="en-US" dirty="0">
                <a:solidFill>
                  <a:srgbClr val="DD2867"/>
                </a:solidFill>
                <a:latin typeface="Consolas" panose="020B0609020204030204" pitchFamily="49" charset="0"/>
              </a:rPr>
              <a:t>int</a:t>
            </a:r>
            <a:r>
              <a:rPr lang="en-US" dirty="0">
                <a:solidFill>
                  <a:srgbClr val="E6E6FA"/>
                </a:solidFill>
                <a:latin typeface="Consolas" panose="020B0609020204030204" pitchFamily="49" charset="0"/>
              </a:rPr>
              <a:t>&gt;</a:t>
            </a:r>
            <a:r>
              <a:rPr lang="en-US" dirty="0">
                <a:solidFill>
                  <a:srgbClr val="D9E8F7"/>
                </a:solidFill>
                <a:latin typeface="Consolas" panose="020B0609020204030204" pitchFamily="49" charset="0"/>
              </a:rPr>
              <a:t> </a:t>
            </a:r>
            <a:r>
              <a:rPr lang="en-US" dirty="0" err="1">
                <a:solidFill>
                  <a:srgbClr val="ED7F48"/>
                </a:solidFill>
                <a:latin typeface="Consolas" panose="020B0609020204030204" pitchFamily="49" charset="0"/>
              </a:rPr>
              <a:t>even_numbers</a:t>
            </a:r>
            <a:r>
              <a:rPr lang="en-US" dirty="0">
                <a:solidFill>
                  <a:srgbClr val="D9E8F7"/>
                </a:solidFill>
                <a:latin typeface="Consolas" panose="020B0609020204030204" pitchFamily="49" charset="0"/>
              </a:rPr>
              <a:t> </a:t>
            </a:r>
            <a:r>
              <a:rPr lang="en-US" dirty="0">
                <a:solidFill>
                  <a:srgbClr val="E6E6FA"/>
                </a:solidFill>
                <a:latin typeface="Consolas" panose="020B0609020204030204" pitchFamily="49" charset="0"/>
              </a:rPr>
              <a:t>=</a:t>
            </a:r>
            <a:r>
              <a:rPr lang="en-US" dirty="0">
                <a:solidFill>
                  <a:srgbClr val="D9E8F7"/>
                </a:solidFill>
                <a:latin typeface="Consolas" panose="020B0609020204030204" pitchFamily="49" charset="0"/>
              </a:rPr>
              <a:t> </a:t>
            </a:r>
            <a:r>
              <a:rPr lang="en-US" dirty="0">
                <a:solidFill>
                  <a:srgbClr val="F9FAF4"/>
                </a:solidFill>
                <a:latin typeface="Consolas" panose="020B0609020204030204" pitchFamily="49" charset="0"/>
              </a:rPr>
              <a:t>{</a:t>
            </a:r>
            <a:r>
              <a:rPr lang="en-US" dirty="0">
                <a:solidFill>
                  <a:srgbClr val="6897BB"/>
                </a:solidFill>
                <a:latin typeface="Consolas" panose="020B0609020204030204" pitchFamily="49" charset="0"/>
              </a:rPr>
              <a:t>2</a:t>
            </a:r>
            <a:r>
              <a:rPr lang="en-US" dirty="0">
                <a:solidFill>
                  <a:srgbClr val="E6E6FA"/>
                </a:solidFill>
                <a:latin typeface="Consolas" panose="020B0609020204030204" pitchFamily="49" charset="0"/>
              </a:rPr>
              <a:t>,</a:t>
            </a:r>
            <a:r>
              <a:rPr lang="en-US" dirty="0">
                <a:solidFill>
                  <a:srgbClr val="D9E8F7"/>
                </a:solidFill>
                <a:latin typeface="Consolas" panose="020B0609020204030204" pitchFamily="49" charset="0"/>
              </a:rPr>
              <a:t> </a:t>
            </a:r>
            <a:r>
              <a:rPr lang="en-US" dirty="0">
                <a:solidFill>
                  <a:srgbClr val="6897BB"/>
                </a:solidFill>
                <a:latin typeface="Consolas" panose="020B0609020204030204" pitchFamily="49" charset="0"/>
              </a:rPr>
              <a:t>4</a:t>
            </a:r>
            <a:r>
              <a:rPr lang="en-US" dirty="0">
                <a:solidFill>
                  <a:srgbClr val="E6E6FA"/>
                </a:solidFill>
                <a:latin typeface="Consolas" panose="020B0609020204030204" pitchFamily="49" charset="0"/>
              </a:rPr>
              <a:t>,</a:t>
            </a:r>
            <a:r>
              <a:rPr lang="en-US" dirty="0">
                <a:solidFill>
                  <a:srgbClr val="D9E8F7"/>
                </a:solidFill>
                <a:latin typeface="Consolas" panose="020B0609020204030204" pitchFamily="49" charset="0"/>
              </a:rPr>
              <a:t> </a:t>
            </a:r>
            <a:r>
              <a:rPr lang="en-US" dirty="0">
                <a:solidFill>
                  <a:srgbClr val="6897BB"/>
                </a:solidFill>
                <a:latin typeface="Consolas" panose="020B0609020204030204" pitchFamily="49" charset="0"/>
              </a:rPr>
              <a:t>6</a:t>
            </a:r>
            <a:r>
              <a:rPr lang="en-US" dirty="0">
                <a:solidFill>
                  <a:srgbClr val="E6E6FA"/>
                </a:solidFill>
                <a:latin typeface="Consolas" panose="020B0609020204030204" pitchFamily="49" charset="0"/>
              </a:rPr>
              <a:t>,</a:t>
            </a:r>
            <a:r>
              <a:rPr lang="en-US" dirty="0">
                <a:solidFill>
                  <a:srgbClr val="D9E8F7"/>
                </a:solidFill>
                <a:latin typeface="Consolas" panose="020B0609020204030204" pitchFamily="49" charset="0"/>
              </a:rPr>
              <a:t> </a:t>
            </a:r>
            <a:r>
              <a:rPr lang="en-US" dirty="0">
                <a:solidFill>
                  <a:srgbClr val="6897BB"/>
                </a:solidFill>
                <a:latin typeface="Consolas" panose="020B0609020204030204" pitchFamily="49" charset="0"/>
              </a:rPr>
              <a:t>8</a:t>
            </a:r>
            <a:r>
              <a:rPr lang="en-US" dirty="0">
                <a:solidFill>
                  <a:srgbClr val="F9FAF4"/>
                </a:solidFill>
                <a:latin typeface="Consolas" panose="020B0609020204030204" pitchFamily="49" charset="0"/>
              </a:rPr>
              <a:t>}</a:t>
            </a:r>
            <a:r>
              <a:rPr lang="en-US" dirty="0">
                <a:solidFill>
                  <a:srgbClr val="E6E6FA"/>
                </a:solidFill>
                <a:latin typeface="Consolas" panose="020B0609020204030204" pitchFamily="49" charset="0"/>
              </a:rPr>
              <a:t>;</a:t>
            </a:r>
          </a:p>
          <a:p>
            <a:r>
              <a:rPr lang="en-US" dirty="0">
                <a:solidFill>
                  <a:srgbClr val="80F2F6"/>
                </a:solidFill>
                <a:latin typeface="Consolas" panose="020B0609020204030204" pitchFamily="49" charset="0"/>
              </a:rPr>
              <a:t>	std</a:t>
            </a:r>
            <a:r>
              <a:rPr lang="en-US" dirty="0">
                <a:solidFill>
                  <a:srgbClr val="E6E6FA"/>
                </a:solidFill>
                <a:latin typeface="Consolas" panose="020B0609020204030204" pitchFamily="49" charset="0"/>
              </a:rPr>
              <a:t>::</a:t>
            </a:r>
            <a:r>
              <a:rPr lang="en-US" dirty="0">
                <a:solidFill>
                  <a:srgbClr val="1290C3"/>
                </a:solidFill>
                <a:latin typeface="Consolas" panose="020B0609020204030204" pitchFamily="49" charset="0"/>
              </a:rPr>
              <a:t>list</a:t>
            </a:r>
            <a:r>
              <a:rPr lang="en-US" dirty="0">
                <a:solidFill>
                  <a:srgbClr val="E6E6FA"/>
                </a:solidFill>
                <a:latin typeface="Consolas" panose="020B0609020204030204" pitchFamily="49" charset="0"/>
              </a:rPr>
              <a:t>&lt;</a:t>
            </a:r>
            <a:r>
              <a:rPr lang="en-US" dirty="0">
                <a:solidFill>
                  <a:srgbClr val="DD2867"/>
                </a:solidFill>
                <a:latin typeface="Consolas" panose="020B0609020204030204" pitchFamily="49" charset="0"/>
              </a:rPr>
              <a:t>int</a:t>
            </a:r>
            <a:r>
              <a:rPr lang="en-US" dirty="0">
                <a:solidFill>
                  <a:srgbClr val="E6E6FA"/>
                </a:solidFill>
                <a:latin typeface="Consolas" panose="020B0609020204030204" pitchFamily="49" charset="0"/>
              </a:rPr>
              <a:t>&gt;</a:t>
            </a:r>
            <a:r>
              <a:rPr lang="en-US" dirty="0">
                <a:solidFill>
                  <a:srgbClr val="D9E8F7"/>
                </a:solidFill>
                <a:latin typeface="Consolas" panose="020B0609020204030204" pitchFamily="49" charset="0"/>
              </a:rPr>
              <a:t> </a:t>
            </a:r>
            <a:r>
              <a:rPr lang="en-US" dirty="0" err="1">
                <a:solidFill>
                  <a:srgbClr val="ED7F48"/>
                </a:solidFill>
                <a:latin typeface="Consolas" panose="020B0609020204030204" pitchFamily="49" charset="0"/>
              </a:rPr>
              <a:t>initially_empty</a:t>
            </a:r>
            <a:r>
              <a:rPr lang="en-US"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135623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Adding to a list</a:t>
            </a:r>
          </a:p>
        </p:txBody>
      </p:sp>
      <p:sp>
        <p:nvSpPr>
          <p:cNvPr id="3" name="Underrubrik 2"/>
          <p:cNvSpPr txBox="1">
            <a:spLocks/>
          </p:cNvSpPr>
          <p:nvPr/>
        </p:nvSpPr>
        <p:spPr>
          <a:xfrm>
            <a:off x="952500" y="1549400"/>
            <a:ext cx="7099300" cy="133679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389727"/>
            <a:ext cx="7240314" cy="1209788"/>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Use the </a:t>
            </a:r>
            <a:r>
              <a:rPr lang="en-US" sz="2000" b="1" i="1" spc="50" dirty="0" err="1">
                <a:latin typeface="Roboto" pitchFamily="2" charset="0"/>
                <a:ea typeface="Roboto" pitchFamily="2" charset="0"/>
              </a:rPr>
              <a:t>push_back</a:t>
            </a:r>
            <a:r>
              <a:rPr lang="en-US" sz="2000" b="1" i="1" spc="50" dirty="0">
                <a:latin typeface="Roboto" pitchFamily="2" charset="0"/>
                <a:ea typeface="Roboto" pitchFamily="2" charset="0"/>
              </a:rPr>
              <a:t>()</a:t>
            </a:r>
            <a:r>
              <a:rPr lang="en-US" sz="2000" b="1" spc="50" dirty="0">
                <a:latin typeface="Roboto" pitchFamily="2" charset="0"/>
                <a:ea typeface="Roboto" pitchFamily="2" charset="0"/>
              </a:rPr>
              <a:t>-function for adding something to a list at back</a:t>
            </a:r>
          </a:p>
          <a:p>
            <a:pPr marL="342900" indent="-342900" algn="l">
              <a:buFont typeface="Arial" panose="020B0604020202020204" pitchFamily="34" charset="0"/>
              <a:buChar char="•"/>
            </a:pPr>
            <a:r>
              <a:rPr lang="en-US" sz="2000" b="1" spc="50" dirty="0">
                <a:latin typeface="Roboto" pitchFamily="2" charset="0"/>
                <a:ea typeface="Roboto" pitchFamily="2" charset="0"/>
              </a:rPr>
              <a:t>Use the </a:t>
            </a:r>
            <a:r>
              <a:rPr lang="en-US" sz="2000" b="1" spc="50" dirty="0" err="1">
                <a:latin typeface="Roboto" pitchFamily="2" charset="0"/>
                <a:ea typeface="Roboto" pitchFamily="2" charset="0"/>
              </a:rPr>
              <a:t>push_front</a:t>
            </a:r>
            <a:r>
              <a:rPr lang="en-US" sz="2000" b="1" spc="50" dirty="0">
                <a:latin typeface="Roboto" pitchFamily="2" charset="0"/>
                <a:ea typeface="Roboto" pitchFamily="2" charset="0"/>
              </a:rPr>
              <a:t>() function for adding something to the top of the list</a:t>
            </a:r>
          </a:p>
          <a:p>
            <a:pPr marL="342900" indent="-342900" algn="l">
              <a:buFont typeface="Arial" panose="020B0604020202020204" pitchFamily="34" charset="0"/>
              <a:buChar char="•"/>
            </a:pPr>
            <a:r>
              <a:rPr lang="en-US" sz="2000" b="1" spc="50" dirty="0">
                <a:latin typeface="Roboto" pitchFamily="2" charset="0"/>
                <a:ea typeface="Roboto" pitchFamily="2" charset="0"/>
              </a:rPr>
              <a:t>A list can contain elements of any type</a:t>
            </a:r>
          </a:p>
        </p:txBody>
      </p:sp>
      <p:sp>
        <p:nvSpPr>
          <p:cNvPr id="10" name="Rectangle 9">
            <a:extLst>
              <a:ext uri="{FF2B5EF4-FFF2-40B4-BE49-F238E27FC236}">
                <a16:creationId xmlns:a16="http://schemas.microsoft.com/office/drawing/2014/main" id="{6D7FA7F2-AC4C-4F09-B797-2EEAF3334CED}"/>
              </a:ext>
            </a:extLst>
          </p:cNvPr>
          <p:cNvSpPr/>
          <p:nvPr/>
        </p:nvSpPr>
        <p:spPr>
          <a:xfrm>
            <a:off x="858782" y="3154217"/>
            <a:ext cx="7332717" cy="231661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b="1" dirty="0">
                <a:solidFill>
                  <a:srgbClr val="DD2867"/>
                </a:solidFill>
                <a:latin typeface="Consolas" panose="020B0609020204030204" pitchFamily="49" charset="0"/>
              </a:rPr>
              <a:t>#include</a:t>
            </a:r>
            <a:r>
              <a:rPr lang="en-GB" sz="1000" b="1" dirty="0">
                <a:solidFill>
                  <a:srgbClr val="D9E8F7"/>
                </a:solidFill>
                <a:latin typeface="Consolas" panose="020B0609020204030204" pitchFamily="49" charset="0"/>
              </a:rPr>
              <a:t> </a:t>
            </a:r>
            <a:r>
              <a:rPr lang="en-GB" sz="1000" b="1" dirty="0">
                <a:solidFill>
                  <a:srgbClr val="17C6A3"/>
                </a:solidFill>
                <a:latin typeface="Consolas" panose="020B0609020204030204" pitchFamily="49" charset="0"/>
              </a:rPr>
              <a:t>&lt;iostream&gt;</a:t>
            </a:r>
          </a:p>
          <a:p>
            <a:r>
              <a:rPr lang="en-US" sz="1000" b="1" dirty="0">
                <a:solidFill>
                  <a:srgbClr val="DD2867"/>
                </a:solidFill>
                <a:latin typeface="Consolas" panose="020B0609020204030204" pitchFamily="49" charset="0"/>
              </a:rPr>
              <a:t>#include</a:t>
            </a:r>
            <a:r>
              <a:rPr lang="en-US" sz="1000" b="1" dirty="0">
                <a:solidFill>
                  <a:srgbClr val="D9E8F7"/>
                </a:solidFill>
                <a:latin typeface="Consolas" panose="020B0609020204030204" pitchFamily="49" charset="0"/>
              </a:rPr>
              <a:t> </a:t>
            </a:r>
            <a:r>
              <a:rPr lang="en-US" sz="1000" b="1" dirty="0">
                <a:solidFill>
                  <a:srgbClr val="17C6A3"/>
                </a:solidFill>
                <a:latin typeface="Consolas" panose="020B0609020204030204" pitchFamily="49" charset="0"/>
              </a:rPr>
              <a:t>&lt;list&gt;					</a:t>
            </a:r>
            <a:r>
              <a:rPr lang="en-US" sz="1000" b="1" dirty="0">
                <a:solidFill>
                  <a:srgbClr val="626262"/>
                </a:solidFill>
                <a:latin typeface="Consolas" panose="020B0609020204030204" pitchFamily="49" charset="0"/>
              </a:rPr>
              <a:t>//we use list from this</a:t>
            </a:r>
          </a:p>
          <a:p>
            <a:endParaRPr lang="en-GB" sz="1000" dirty="0">
              <a:latin typeface="Consolas" panose="020B0609020204030204" pitchFamily="49" charset="0"/>
            </a:endParaRPr>
          </a:p>
          <a:p>
            <a:r>
              <a:rPr lang="en-GB" sz="1000" b="1" dirty="0">
                <a:solidFill>
                  <a:srgbClr val="DD2867"/>
                </a:solidFill>
                <a:latin typeface="Consolas" panose="020B0609020204030204" pitchFamily="49" charset="0"/>
              </a:rPr>
              <a:t>int</a:t>
            </a:r>
            <a:r>
              <a:rPr lang="en-GB" sz="1000" b="1" dirty="0">
                <a:solidFill>
                  <a:srgbClr val="D9E8F7"/>
                </a:solidFill>
                <a:latin typeface="Consolas" panose="020B0609020204030204" pitchFamily="49" charset="0"/>
              </a:rPr>
              <a:t> </a:t>
            </a:r>
            <a:r>
              <a:rPr lang="en-GB" sz="1000" b="1" dirty="0">
                <a:solidFill>
                  <a:srgbClr val="0DD140"/>
                </a:solidFill>
                <a:latin typeface="Consolas" panose="020B0609020204030204" pitchFamily="49" charset="0"/>
              </a:rPr>
              <a:t>main</a:t>
            </a:r>
            <a:r>
              <a:rPr lang="en-GB" sz="1000" b="1" dirty="0">
                <a:solidFill>
                  <a:srgbClr val="F9FAF4"/>
                </a:solidFill>
                <a:latin typeface="Consolas" panose="020B0609020204030204" pitchFamily="49" charset="0"/>
              </a:rPr>
              <a:t>()</a:t>
            </a:r>
          </a:p>
          <a:p>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b="1" dirty="0">
                <a:solidFill>
                  <a:srgbClr val="1290C3"/>
                </a:solidFill>
                <a:latin typeface="Consolas" panose="020B0609020204030204" pitchFamily="49" charset="0"/>
              </a:rPr>
              <a:t>list</a:t>
            </a:r>
            <a:r>
              <a:rPr lang="en-GB" sz="1000" b="1" dirty="0">
                <a:solidFill>
                  <a:srgbClr val="E6E6FA"/>
                </a:solidFill>
                <a:latin typeface="Consolas" panose="020B0609020204030204" pitchFamily="49" charset="0"/>
              </a:rPr>
              <a:t>&lt;</a:t>
            </a:r>
            <a:r>
              <a:rPr lang="en-GB" sz="1000" b="1" dirty="0">
                <a:solidFill>
                  <a:srgbClr val="80F2F6"/>
                </a:solidFill>
                <a:latin typeface="Consolas" panose="020B0609020204030204" pitchFamily="49" charset="0"/>
              </a:rPr>
              <a:t>std</a:t>
            </a:r>
            <a:r>
              <a:rPr lang="en-GB" sz="1000" b="1" dirty="0">
                <a:solidFill>
                  <a:srgbClr val="E6E6FA"/>
                </a:solidFill>
                <a:latin typeface="Consolas" panose="020B0609020204030204" pitchFamily="49" charset="0"/>
              </a:rPr>
              <a:t>::</a:t>
            </a:r>
            <a:r>
              <a:rPr lang="en-GB" sz="1000" b="1" dirty="0">
                <a:solidFill>
                  <a:srgbClr val="1290C3"/>
                </a:solidFill>
                <a:latin typeface="Consolas" panose="020B0609020204030204" pitchFamily="49" charset="0"/>
              </a:rPr>
              <a:t>string</a:t>
            </a:r>
            <a:r>
              <a:rPr lang="en-GB" sz="1000" b="1" dirty="0">
                <a:solidFill>
                  <a:srgbClr val="E6E6FA"/>
                </a:solidFill>
                <a:latin typeface="Consolas" panose="020B0609020204030204" pitchFamily="49" charset="0"/>
              </a:rPr>
              <a:t>&gt;</a:t>
            </a:r>
            <a:r>
              <a:rPr lang="en-GB" sz="1000" b="1" dirty="0">
                <a:solidFill>
                  <a:srgbClr val="D9E8F7"/>
                </a:solidFill>
                <a:latin typeface="Consolas" panose="020B0609020204030204" pitchFamily="49" charset="0"/>
              </a:rPr>
              <a:t> </a:t>
            </a:r>
            <a:r>
              <a:rPr lang="en-GB" sz="1000" b="1" dirty="0" err="1">
                <a:solidFill>
                  <a:srgbClr val="ED7F48"/>
                </a:solidFill>
                <a:latin typeface="Consolas" panose="020B0609020204030204" pitchFamily="49" charset="0"/>
              </a:rPr>
              <a:t>mylist</a:t>
            </a:r>
            <a:r>
              <a:rPr lang="en-GB" sz="1000" b="1"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"Winter"</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"Spring"</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push_front</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"Summer"</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"Fall"</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US" sz="1000" b="1" dirty="0">
                <a:solidFill>
                  <a:srgbClr val="DD2867"/>
                </a:solidFill>
                <a:latin typeface="Consolas" panose="020B0609020204030204" pitchFamily="49" charset="0"/>
              </a:rPr>
              <a:t>	for</a:t>
            </a:r>
            <a:r>
              <a:rPr lang="en-US" sz="1000" b="1" dirty="0">
                <a:solidFill>
                  <a:srgbClr val="D9E8F7"/>
                </a:solidFill>
                <a:latin typeface="Consolas" panose="020B0609020204030204" pitchFamily="49" charset="0"/>
              </a:rPr>
              <a:t> </a:t>
            </a:r>
            <a:r>
              <a:rPr lang="en-US" sz="1000" b="1" dirty="0">
                <a:solidFill>
                  <a:srgbClr val="F9FAF4"/>
                </a:solidFill>
                <a:latin typeface="Consolas" panose="020B0609020204030204" pitchFamily="49" charset="0"/>
              </a:rPr>
              <a:t>(</a:t>
            </a:r>
            <a:r>
              <a:rPr lang="en-US" sz="1000" b="1" dirty="0">
                <a:solidFill>
                  <a:srgbClr val="80F2F6"/>
                </a:solidFill>
                <a:latin typeface="Consolas" panose="020B0609020204030204" pitchFamily="49" charset="0"/>
              </a:rPr>
              <a:t>std</a:t>
            </a:r>
            <a:r>
              <a:rPr lang="en-US" sz="1000" b="1" dirty="0">
                <a:solidFill>
                  <a:srgbClr val="E6E6FA"/>
                </a:solidFill>
                <a:latin typeface="Consolas" panose="020B0609020204030204" pitchFamily="49" charset="0"/>
              </a:rPr>
              <a:t>::</a:t>
            </a:r>
            <a:r>
              <a:rPr lang="en-US" sz="1000" b="1" dirty="0">
                <a:solidFill>
                  <a:srgbClr val="1290C3"/>
                </a:solidFill>
                <a:latin typeface="Consolas" panose="020B0609020204030204" pitchFamily="49" charset="0"/>
              </a:rPr>
              <a:t>string</a:t>
            </a:r>
            <a:r>
              <a:rPr lang="en-US" sz="1000" b="1" dirty="0">
                <a:solidFill>
                  <a:srgbClr val="D9E8F7"/>
                </a:solidFill>
                <a:latin typeface="Consolas" panose="020B0609020204030204" pitchFamily="49" charset="0"/>
              </a:rPr>
              <a:t> </a:t>
            </a:r>
            <a:r>
              <a:rPr lang="en-US" sz="1000" b="1" dirty="0">
                <a:solidFill>
                  <a:srgbClr val="ED7F48"/>
                </a:solidFill>
                <a:latin typeface="Consolas" panose="020B0609020204030204" pitchFamily="49" charset="0"/>
              </a:rPr>
              <a:t>n</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err="1">
                <a:solidFill>
                  <a:srgbClr val="FFBF26"/>
                </a:solidFill>
                <a:latin typeface="Consolas" panose="020B0609020204030204" pitchFamily="49" charset="0"/>
              </a:rPr>
              <a:t>mylist</a:t>
            </a:r>
            <a:r>
              <a:rPr lang="en-US" sz="1000" b="1" dirty="0">
                <a:solidFill>
                  <a:srgbClr val="F9FAF4"/>
                </a:solidFill>
                <a:latin typeface="Consolas" panose="020B0609020204030204" pitchFamily="49" charset="0"/>
              </a:rPr>
              <a:t>) {		</a:t>
            </a:r>
            <a:r>
              <a:rPr lang="en-US" sz="1000" b="1" dirty="0">
                <a:solidFill>
                  <a:srgbClr val="626262"/>
                </a:solidFill>
                <a:latin typeface="Consolas" panose="020B0609020204030204" pitchFamily="49" charset="0"/>
              </a:rPr>
              <a:t>//easy way to loop through</a:t>
            </a:r>
            <a:endParaRPr lang="en-GB" sz="1000" dirty="0">
              <a:solidFill>
                <a:srgbClr val="F9FAF4"/>
              </a:solidFill>
              <a:latin typeface="Consolas" panose="020B0609020204030204" pitchFamily="49" charset="0"/>
            </a:endParaRP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D9E8F7"/>
                </a:solidFill>
                <a:latin typeface="Consolas" panose="020B0609020204030204" pitchFamily="49" charset="0"/>
              </a:rPr>
              <a:t>cout</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FFBF26"/>
                </a:solidFill>
                <a:latin typeface="Consolas" panose="020B0609020204030204" pitchFamily="49" charset="0"/>
              </a:rPr>
              <a:t>n</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 "</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p>
          <a:p>
            <a:r>
              <a:rPr lang="en-GB" sz="1000" dirty="0">
                <a:solidFill>
                  <a:srgbClr val="F9FAF4"/>
                </a:solidFill>
                <a:latin typeface="Consolas" panose="020B0609020204030204" pitchFamily="49" charset="0"/>
              </a:rPr>
              <a:t>}</a:t>
            </a:r>
            <a:endParaRPr lang="en-US" sz="1000" noProof="1">
              <a:solidFill>
                <a:schemeClr val="bg1"/>
              </a:solidFill>
              <a:latin typeface="Consolas" panose="020B0609020204030204" pitchFamily="49" charset="0"/>
            </a:endParaRPr>
          </a:p>
        </p:txBody>
      </p:sp>
      <p:sp>
        <p:nvSpPr>
          <p:cNvPr id="11" name="Rectangle 10">
            <a:extLst>
              <a:ext uri="{FF2B5EF4-FFF2-40B4-BE49-F238E27FC236}">
                <a16:creationId xmlns:a16="http://schemas.microsoft.com/office/drawing/2014/main" id="{FFF584C3-AC6F-48A0-B673-33FBB6022848}"/>
              </a:ext>
            </a:extLst>
          </p:cNvPr>
          <p:cNvSpPr/>
          <p:nvPr/>
        </p:nvSpPr>
        <p:spPr>
          <a:xfrm>
            <a:off x="858782" y="5578528"/>
            <a:ext cx="7332717" cy="53657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noProof="1">
                <a:solidFill>
                  <a:srgbClr val="FFFF00"/>
                </a:solidFill>
                <a:latin typeface="Consolas" panose="020B0609020204030204" pitchFamily="49" charset="0"/>
                <a:cs typeface="Courier New" panose="02070309020205020404" pitchFamily="49" charset="0"/>
              </a:rPr>
              <a:t>Output:</a:t>
            </a:r>
            <a:r>
              <a:rPr lang="en-US" noProof="1">
                <a:solidFill>
                  <a:schemeClr val="bg1"/>
                </a:solidFill>
                <a:latin typeface="Consolas" panose="020B0609020204030204" pitchFamily="49" charset="0"/>
                <a:cs typeface="Courier New" panose="02070309020205020404" pitchFamily="49" charset="0"/>
              </a:rPr>
              <a:t> Summer Winter Spring Fall</a:t>
            </a:r>
          </a:p>
        </p:txBody>
      </p:sp>
    </p:spTree>
    <p:extLst>
      <p:ext uri="{BB962C8B-B14F-4D97-AF65-F5344CB8AC3E}">
        <p14:creationId xmlns:p14="http://schemas.microsoft.com/office/powerpoint/2010/main" val="422657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Sort lists</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1"/>
            <a:ext cx="7099300" cy="152045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If you want to sort the list, you can use the “sort()” </a:t>
            </a:r>
          </a:p>
          <a:p>
            <a:pPr marL="342900" indent="-342900" algn="l">
              <a:buFont typeface="Arial" panose="020B0604020202020204" pitchFamily="34" charset="0"/>
              <a:buChar char="•"/>
            </a:pPr>
            <a:r>
              <a:rPr lang="en-US" sz="2000" b="1" spc="50" dirty="0">
                <a:latin typeface="Roboto" pitchFamily="2" charset="0"/>
                <a:ea typeface="Roboto" pitchFamily="2" charset="0"/>
              </a:rPr>
              <a:t>you want to reverse sort the list, you can use “reverse()”</a:t>
            </a:r>
            <a:endParaRPr lang="en-US" sz="1600" b="1" spc="50" dirty="0">
              <a:latin typeface="Roboto" pitchFamily="2" charset="0"/>
              <a:ea typeface="Roboto" pitchFamily="2" charset="0"/>
            </a:endParaRPr>
          </a:p>
        </p:txBody>
      </p:sp>
      <p:sp>
        <p:nvSpPr>
          <p:cNvPr id="9" name="Rectangle 8">
            <a:extLst>
              <a:ext uri="{FF2B5EF4-FFF2-40B4-BE49-F238E27FC236}">
                <a16:creationId xmlns:a16="http://schemas.microsoft.com/office/drawing/2014/main" id="{8B77E8AA-BC5D-4F5D-B16E-DB7B0112F300}"/>
              </a:ext>
            </a:extLst>
          </p:cNvPr>
          <p:cNvSpPr/>
          <p:nvPr/>
        </p:nvSpPr>
        <p:spPr>
          <a:xfrm>
            <a:off x="835790" y="2857144"/>
            <a:ext cx="7332717" cy="227046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b="1" dirty="0">
                <a:solidFill>
                  <a:srgbClr val="DD2867"/>
                </a:solidFill>
                <a:latin typeface="Consolas" panose="020B0609020204030204" pitchFamily="49" charset="0"/>
              </a:rPr>
              <a:t>#include</a:t>
            </a:r>
            <a:r>
              <a:rPr lang="en-GB" sz="1000" b="1" dirty="0">
                <a:solidFill>
                  <a:srgbClr val="D9E8F7"/>
                </a:solidFill>
                <a:latin typeface="Consolas" panose="020B0609020204030204" pitchFamily="49" charset="0"/>
              </a:rPr>
              <a:t> </a:t>
            </a:r>
            <a:r>
              <a:rPr lang="en-GB" sz="1000" b="1" dirty="0">
                <a:solidFill>
                  <a:srgbClr val="17C6A3"/>
                </a:solidFill>
                <a:latin typeface="Consolas" panose="020B0609020204030204" pitchFamily="49" charset="0"/>
              </a:rPr>
              <a:t>&lt;iostream&gt;</a:t>
            </a:r>
          </a:p>
          <a:p>
            <a:r>
              <a:rPr lang="en-US" sz="1000" b="1" dirty="0">
                <a:solidFill>
                  <a:srgbClr val="DD2867"/>
                </a:solidFill>
                <a:latin typeface="Consolas" panose="020B0609020204030204" pitchFamily="49" charset="0"/>
              </a:rPr>
              <a:t>#include</a:t>
            </a:r>
            <a:r>
              <a:rPr lang="en-US" sz="1000" b="1" dirty="0">
                <a:solidFill>
                  <a:srgbClr val="D9E8F7"/>
                </a:solidFill>
                <a:latin typeface="Consolas" panose="020B0609020204030204" pitchFamily="49" charset="0"/>
              </a:rPr>
              <a:t> </a:t>
            </a:r>
            <a:r>
              <a:rPr lang="en-US" sz="1000" b="1" dirty="0">
                <a:solidFill>
                  <a:srgbClr val="17C6A3"/>
                </a:solidFill>
                <a:latin typeface="Consolas" panose="020B0609020204030204" pitchFamily="49" charset="0"/>
              </a:rPr>
              <a:t>&lt;list&gt;				</a:t>
            </a:r>
            <a:r>
              <a:rPr lang="en-US" sz="1000" b="1" dirty="0">
                <a:solidFill>
                  <a:srgbClr val="626262"/>
                </a:solidFill>
                <a:latin typeface="Consolas" panose="020B0609020204030204" pitchFamily="49" charset="0"/>
              </a:rPr>
              <a:t>//we use list from here</a:t>
            </a:r>
          </a:p>
          <a:p>
            <a:endParaRPr lang="en-GB" sz="1000" dirty="0">
              <a:latin typeface="Consolas" panose="020B0609020204030204" pitchFamily="49" charset="0"/>
            </a:endParaRPr>
          </a:p>
          <a:p>
            <a:r>
              <a:rPr lang="en-GB" sz="1000" b="1" dirty="0">
                <a:solidFill>
                  <a:srgbClr val="DD2867"/>
                </a:solidFill>
                <a:latin typeface="Consolas" panose="020B0609020204030204" pitchFamily="49" charset="0"/>
              </a:rPr>
              <a:t>int</a:t>
            </a:r>
            <a:r>
              <a:rPr lang="en-GB" sz="1000" b="1" dirty="0">
                <a:solidFill>
                  <a:srgbClr val="D9E8F7"/>
                </a:solidFill>
                <a:latin typeface="Consolas" panose="020B0609020204030204" pitchFamily="49" charset="0"/>
              </a:rPr>
              <a:t> </a:t>
            </a:r>
            <a:r>
              <a:rPr lang="en-GB" sz="1000" b="1" dirty="0">
                <a:solidFill>
                  <a:srgbClr val="0DD140"/>
                </a:solidFill>
                <a:latin typeface="Consolas" panose="020B0609020204030204" pitchFamily="49" charset="0"/>
              </a:rPr>
              <a:t>main</a:t>
            </a:r>
            <a:r>
              <a:rPr lang="en-GB" sz="1000" b="1" dirty="0">
                <a:solidFill>
                  <a:srgbClr val="F9FAF4"/>
                </a:solidFill>
                <a:latin typeface="Consolas" panose="020B0609020204030204" pitchFamily="49" charset="0"/>
              </a:rPr>
              <a:t>()</a:t>
            </a:r>
          </a:p>
          <a:p>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b="1" dirty="0">
                <a:solidFill>
                  <a:srgbClr val="1290C3"/>
                </a:solidFill>
                <a:latin typeface="Consolas" panose="020B0609020204030204" pitchFamily="49" charset="0"/>
              </a:rPr>
              <a:t>list</a:t>
            </a:r>
            <a:r>
              <a:rPr lang="en-GB" sz="1000" b="1" dirty="0">
                <a:solidFill>
                  <a:srgbClr val="E6E6FA"/>
                </a:solidFill>
                <a:latin typeface="Consolas" panose="020B0609020204030204" pitchFamily="49" charset="0"/>
              </a:rPr>
              <a:t>&lt;</a:t>
            </a:r>
            <a:r>
              <a:rPr lang="en-GB" sz="1000" b="1" dirty="0">
                <a:solidFill>
                  <a:srgbClr val="80F2F6"/>
                </a:solidFill>
                <a:latin typeface="Consolas" panose="020B0609020204030204" pitchFamily="49" charset="0"/>
              </a:rPr>
              <a:t>std</a:t>
            </a:r>
            <a:r>
              <a:rPr lang="en-GB" sz="1000" b="1" dirty="0">
                <a:solidFill>
                  <a:srgbClr val="E6E6FA"/>
                </a:solidFill>
                <a:latin typeface="Consolas" panose="020B0609020204030204" pitchFamily="49" charset="0"/>
              </a:rPr>
              <a:t>::</a:t>
            </a:r>
            <a:r>
              <a:rPr lang="en-GB" sz="1000" b="1" dirty="0">
                <a:solidFill>
                  <a:srgbClr val="1290C3"/>
                </a:solidFill>
                <a:latin typeface="Consolas" panose="020B0609020204030204" pitchFamily="49" charset="0"/>
              </a:rPr>
              <a:t>string</a:t>
            </a:r>
            <a:r>
              <a:rPr lang="en-GB" sz="1000" b="1" dirty="0">
                <a:solidFill>
                  <a:srgbClr val="E6E6FA"/>
                </a:solidFill>
                <a:latin typeface="Consolas" panose="020B0609020204030204" pitchFamily="49" charset="0"/>
              </a:rPr>
              <a:t>&gt;</a:t>
            </a:r>
            <a:r>
              <a:rPr lang="en-GB" sz="1000" b="1" dirty="0">
                <a:solidFill>
                  <a:srgbClr val="D9E8F7"/>
                </a:solidFill>
                <a:latin typeface="Consolas" panose="020B0609020204030204" pitchFamily="49" charset="0"/>
              </a:rPr>
              <a:t> </a:t>
            </a:r>
            <a:r>
              <a:rPr lang="en-GB" sz="1000" b="1" dirty="0" err="1">
                <a:solidFill>
                  <a:srgbClr val="ED7F48"/>
                </a:solidFill>
                <a:latin typeface="Consolas" panose="020B0609020204030204" pitchFamily="49" charset="0"/>
              </a:rPr>
              <a:t>mylist</a:t>
            </a:r>
            <a:r>
              <a:rPr lang="en-GB" sz="1000" b="1"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"C"</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"A"</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"B"</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mylist</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sort</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//built in support for sorting list</a:t>
            </a:r>
          </a:p>
          <a:p>
            <a:r>
              <a:rPr lang="en-GB" sz="1000" b="1" dirty="0">
                <a:solidFill>
                  <a:srgbClr val="DD2867"/>
                </a:solidFill>
                <a:latin typeface="Consolas" panose="020B0609020204030204" pitchFamily="49" charset="0"/>
              </a:rPr>
              <a:t>	for</a:t>
            </a:r>
            <a:r>
              <a:rPr lang="en-GB" sz="1000" b="1" dirty="0">
                <a:solidFill>
                  <a:srgbClr val="D9E8F7"/>
                </a:solidFill>
                <a:latin typeface="Consolas" panose="020B0609020204030204" pitchFamily="49" charset="0"/>
              </a:rPr>
              <a:t> </a:t>
            </a:r>
            <a:r>
              <a:rPr lang="en-GB" sz="1000" b="1" dirty="0">
                <a:solidFill>
                  <a:srgbClr val="F9FAF4"/>
                </a:solidFill>
                <a:latin typeface="Consolas" panose="020B0609020204030204" pitchFamily="49" charset="0"/>
              </a:rPr>
              <a:t>(</a:t>
            </a:r>
            <a:r>
              <a:rPr lang="en-GB" sz="1000" b="1" dirty="0">
                <a:solidFill>
                  <a:srgbClr val="80F2F6"/>
                </a:solidFill>
                <a:latin typeface="Consolas" panose="020B0609020204030204" pitchFamily="49" charset="0"/>
              </a:rPr>
              <a:t>std</a:t>
            </a:r>
            <a:r>
              <a:rPr lang="en-GB" sz="1000" b="1" dirty="0">
                <a:solidFill>
                  <a:srgbClr val="E6E6FA"/>
                </a:solidFill>
                <a:latin typeface="Consolas" panose="020B0609020204030204" pitchFamily="49" charset="0"/>
              </a:rPr>
              <a:t>::</a:t>
            </a:r>
            <a:r>
              <a:rPr lang="en-GB" sz="1000" b="1" dirty="0">
                <a:solidFill>
                  <a:srgbClr val="1290C3"/>
                </a:solidFill>
                <a:latin typeface="Consolas" panose="020B0609020204030204" pitchFamily="49" charset="0"/>
              </a:rPr>
              <a:t>string</a:t>
            </a:r>
            <a:r>
              <a:rPr lang="en-GB" sz="1000" b="1" dirty="0">
                <a:solidFill>
                  <a:srgbClr val="D9E8F7"/>
                </a:solidFill>
                <a:latin typeface="Consolas" panose="020B0609020204030204" pitchFamily="49" charset="0"/>
              </a:rPr>
              <a:t> </a:t>
            </a:r>
            <a:r>
              <a:rPr lang="en-GB" sz="1000" b="1" dirty="0">
                <a:solidFill>
                  <a:srgbClr val="ED7F48"/>
                </a:solidFill>
                <a:latin typeface="Consolas" panose="020B0609020204030204" pitchFamily="49" charset="0"/>
              </a:rPr>
              <a:t>n</a:t>
            </a:r>
            <a:r>
              <a:rPr lang="en-GB" sz="1000" b="1" dirty="0">
                <a:solidFill>
                  <a:srgbClr val="D9E8F7"/>
                </a:solidFill>
                <a:latin typeface="Consolas" panose="020B0609020204030204" pitchFamily="49" charset="0"/>
              </a:rPr>
              <a:t> </a:t>
            </a:r>
            <a:r>
              <a:rPr lang="en-GB" sz="1000" b="1" dirty="0">
                <a:solidFill>
                  <a:srgbClr val="E6E6FA"/>
                </a:solidFill>
                <a:latin typeface="Consolas" panose="020B0609020204030204" pitchFamily="49" charset="0"/>
              </a:rPr>
              <a:t>:</a:t>
            </a:r>
            <a:r>
              <a:rPr lang="en-GB" sz="1000" b="1" dirty="0">
                <a:solidFill>
                  <a:srgbClr val="D9E8F7"/>
                </a:solidFill>
                <a:latin typeface="Consolas" panose="020B0609020204030204" pitchFamily="49" charset="0"/>
              </a:rPr>
              <a:t> </a:t>
            </a:r>
            <a:r>
              <a:rPr lang="en-GB" sz="1000" b="1" dirty="0" err="1">
                <a:solidFill>
                  <a:srgbClr val="FFBF26"/>
                </a:solidFill>
                <a:latin typeface="Consolas" panose="020B0609020204030204" pitchFamily="49" charset="0"/>
              </a:rPr>
              <a:t>mylist</a:t>
            </a:r>
            <a:r>
              <a:rPr lang="en-GB" sz="1000" b="1" dirty="0">
                <a:solidFill>
                  <a:srgbClr val="F9FAF4"/>
                </a:solidFill>
                <a:latin typeface="Consolas" panose="020B0609020204030204" pitchFamily="49" charset="0"/>
              </a:rPr>
              <a:t>)</a:t>
            </a:r>
            <a:r>
              <a:rPr lang="en-GB" sz="1000" b="1" dirty="0">
                <a:solidFill>
                  <a:srgbClr val="D9E8F7"/>
                </a:solidFill>
                <a:latin typeface="Consolas" panose="020B0609020204030204" pitchFamily="49" charset="0"/>
              </a:rPr>
              <a:t> </a:t>
            </a:r>
            <a:r>
              <a:rPr lang="en-GB" sz="1000" b="1"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D9E8F7"/>
                </a:solidFill>
                <a:latin typeface="Consolas" panose="020B0609020204030204" pitchFamily="49" charset="0"/>
              </a:rPr>
              <a:t>cout</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FFBF26"/>
                </a:solidFill>
                <a:latin typeface="Consolas" panose="020B0609020204030204" pitchFamily="49" charset="0"/>
              </a:rPr>
              <a:t>n</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 "</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p>
          <a:p>
            <a:r>
              <a:rPr lang="en-GB" sz="1000" dirty="0">
                <a:solidFill>
                  <a:srgbClr val="F9FAF4"/>
                </a:solidFill>
                <a:latin typeface="Consolas" panose="020B0609020204030204" pitchFamily="49" charset="0"/>
              </a:rPr>
              <a:t>}</a:t>
            </a:r>
          </a:p>
        </p:txBody>
      </p:sp>
      <p:sp>
        <p:nvSpPr>
          <p:cNvPr id="10" name="Rectangle 9">
            <a:extLst>
              <a:ext uri="{FF2B5EF4-FFF2-40B4-BE49-F238E27FC236}">
                <a16:creationId xmlns:a16="http://schemas.microsoft.com/office/drawing/2014/main" id="{B5A065A8-6256-4D74-97FE-B35C166E9108}"/>
              </a:ext>
            </a:extLst>
          </p:cNvPr>
          <p:cNvSpPr/>
          <p:nvPr/>
        </p:nvSpPr>
        <p:spPr>
          <a:xfrm>
            <a:off x="835791" y="5250716"/>
            <a:ext cx="7332717" cy="61184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rgbClr val="FFFF00"/>
                </a:solidFill>
                <a:latin typeface="Consolas" panose="020B0609020204030204" pitchFamily="49" charset="0"/>
                <a:cs typeface="Courier New" panose="02070309020205020404" pitchFamily="49" charset="0"/>
              </a:rPr>
              <a:t>Output:	 </a:t>
            </a:r>
            <a:r>
              <a:rPr lang="en-US" dirty="0">
                <a:solidFill>
                  <a:schemeClr val="bg1"/>
                </a:solidFill>
                <a:latin typeface="Consolas" panose="020B0609020204030204" pitchFamily="49" charset="0"/>
                <a:cs typeface="Courier New" panose="02070309020205020404" pitchFamily="49" charset="0"/>
              </a:rPr>
              <a:t>A B C</a:t>
            </a:r>
          </a:p>
        </p:txBody>
      </p:sp>
    </p:spTree>
    <p:extLst>
      <p:ext uri="{BB962C8B-B14F-4D97-AF65-F5344CB8AC3E}">
        <p14:creationId xmlns:p14="http://schemas.microsoft.com/office/powerpoint/2010/main" val="267870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Remove an element of a list</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1104900" y="1701801"/>
            <a:ext cx="7099300" cy="1184144"/>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You can remove an element from a list by using the </a:t>
            </a:r>
            <a:r>
              <a:rPr lang="en-US" sz="2000" b="1" i="1" spc="50" dirty="0">
                <a:latin typeface="Roboto" pitchFamily="2" charset="0"/>
                <a:ea typeface="Roboto" pitchFamily="2" charset="0"/>
              </a:rPr>
              <a:t>remove(), </a:t>
            </a:r>
            <a:r>
              <a:rPr lang="en-US" sz="2000" b="1" i="1" spc="50" dirty="0" err="1">
                <a:latin typeface="Roboto" pitchFamily="2" charset="0"/>
                <a:ea typeface="Roboto" pitchFamily="2" charset="0"/>
              </a:rPr>
              <a:t>pop_back</a:t>
            </a:r>
            <a:r>
              <a:rPr lang="en-US" sz="2000" b="1" i="1" spc="50" dirty="0">
                <a:latin typeface="Roboto" pitchFamily="2" charset="0"/>
                <a:ea typeface="Roboto" pitchFamily="2" charset="0"/>
              </a:rPr>
              <a:t>() and </a:t>
            </a:r>
            <a:r>
              <a:rPr lang="en-US" sz="2000" b="1" i="1" spc="50" dirty="0" err="1">
                <a:latin typeface="Roboto" pitchFamily="2" charset="0"/>
                <a:ea typeface="Roboto" pitchFamily="2" charset="0"/>
              </a:rPr>
              <a:t>pop_front</a:t>
            </a:r>
            <a:r>
              <a:rPr lang="en-US" sz="2000" b="1" i="1" spc="50" dirty="0">
                <a:latin typeface="Roboto" pitchFamily="2" charset="0"/>
                <a:ea typeface="Roboto" pitchFamily="2" charset="0"/>
              </a:rPr>
              <a:t>()</a:t>
            </a:r>
            <a:r>
              <a:rPr lang="en-US" sz="2000" b="1" spc="50" dirty="0">
                <a:latin typeface="Roboto" pitchFamily="2" charset="0"/>
                <a:ea typeface="Roboto" pitchFamily="2" charset="0"/>
              </a:rPr>
              <a:t> functions</a:t>
            </a:r>
          </a:p>
          <a:p>
            <a:pPr marL="342900" indent="-342900" algn="l">
              <a:buFont typeface="Arial" panose="020B0604020202020204" pitchFamily="34" charset="0"/>
              <a:buChar char="•"/>
            </a:pPr>
            <a:endParaRPr lang="en-US"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US" sz="1600" b="1" spc="50" dirty="0">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10" name="Rectangle 9">
            <a:extLst>
              <a:ext uri="{FF2B5EF4-FFF2-40B4-BE49-F238E27FC236}">
                <a16:creationId xmlns:a16="http://schemas.microsoft.com/office/drawing/2014/main" id="{578B25A2-7BD9-48A5-8EF5-60720C347077}"/>
              </a:ext>
            </a:extLst>
          </p:cNvPr>
          <p:cNvSpPr/>
          <p:nvPr/>
        </p:nvSpPr>
        <p:spPr>
          <a:xfrm>
            <a:off x="871483" y="2470881"/>
            <a:ext cx="7332717" cy="260047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&lt;iostream&gt;</a:t>
            </a:r>
          </a:p>
          <a:p>
            <a:r>
              <a:rPr lang="en-US" sz="1000" dirty="0">
                <a:solidFill>
                  <a:srgbClr val="DD2867"/>
                </a:solidFill>
                <a:latin typeface="Consolas" panose="020B0609020204030204" pitchFamily="49" charset="0"/>
              </a:rPr>
              <a:t>#include</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&lt;list&gt;				</a:t>
            </a:r>
            <a:r>
              <a:rPr lang="en-US" sz="1000" dirty="0">
                <a:solidFill>
                  <a:srgbClr val="626262"/>
                </a:solidFill>
                <a:latin typeface="Consolas" panose="020B0609020204030204" pitchFamily="49" charset="0"/>
              </a:rPr>
              <a:t>//we use list from here</a:t>
            </a:r>
          </a:p>
          <a:p>
            <a:endParaRPr lang="en-GB" sz="1000" dirty="0">
              <a:latin typeface="Consolas" panose="020B0609020204030204" pitchFamily="49" charset="0"/>
            </a:endParaRPr>
          </a:p>
          <a:p>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0DD140"/>
                </a:solidFill>
                <a:latin typeface="Consolas" panose="020B0609020204030204" pitchFamily="49" charset="0"/>
              </a:rPr>
              <a:t>main</a:t>
            </a:r>
            <a:r>
              <a:rPr lang="en-GB" sz="1000" dirty="0">
                <a:solidFill>
                  <a:srgbClr val="F9FAF4"/>
                </a:solidFill>
                <a:latin typeface="Consolas" panose="020B0609020204030204" pitchFamily="49" charset="0"/>
              </a:rPr>
              <a:t>()</a:t>
            </a:r>
          </a:p>
          <a:p>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a:solidFill>
                  <a:srgbClr val="1290C3"/>
                </a:solidFill>
                <a:latin typeface="Consolas" panose="020B0609020204030204" pitchFamily="49" charset="0"/>
              </a:rPr>
              <a:t>list</a:t>
            </a:r>
            <a:r>
              <a:rPr lang="en-GB" sz="1000" dirty="0">
                <a:solidFill>
                  <a:srgbClr val="E6E6FA"/>
                </a:solidFill>
                <a:latin typeface="Consolas" panose="020B0609020204030204" pitchFamily="49" charset="0"/>
              </a:rPr>
              <a:t>&lt;</a:t>
            </a:r>
            <a:r>
              <a:rPr lang="en-GB" sz="1000" dirty="0">
                <a:solidFill>
                  <a:srgbClr val="80F2F6"/>
                </a:solidFill>
                <a:latin typeface="Consolas" panose="020B0609020204030204" pitchFamily="49" charset="0"/>
              </a:rPr>
              <a:t>std</a:t>
            </a:r>
            <a:r>
              <a:rPr lang="en-GB" sz="1000" dirty="0">
                <a:solidFill>
                  <a:srgbClr val="E6E6FA"/>
                </a:solidFill>
                <a:latin typeface="Consolas" panose="020B0609020204030204" pitchFamily="49" charset="0"/>
              </a:rPr>
              <a:t>::</a:t>
            </a:r>
            <a:r>
              <a:rPr lang="en-GB" sz="1000" dirty="0">
                <a:solidFill>
                  <a:srgbClr val="1290C3"/>
                </a:solidFill>
                <a:latin typeface="Consolas" panose="020B0609020204030204" pitchFamily="49" charset="0"/>
              </a:rPr>
              <a:t>string</a:t>
            </a:r>
            <a:r>
              <a:rPr lang="en-GB" sz="1000" dirty="0">
                <a:solidFill>
                  <a:srgbClr val="E6E6FA"/>
                </a:solidFill>
                <a:latin typeface="Consolas" panose="020B0609020204030204" pitchFamily="49" charset="0"/>
              </a:rPr>
              <a:t>&gt;</a:t>
            </a:r>
            <a:r>
              <a:rPr lang="en-GB" sz="1000" dirty="0">
                <a:solidFill>
                  <a:srgbClr val="D9E8F7"/>
                </a:solidFill>
                <a:latin typeface="Consolas" panose="020B0609020204030204" pitchFamily="49" charset="0"/>
              </a:rPr>
              <a:t> </a:t>
            </a:r>
            <a:r>
              <a:rPr lang="en-GB" sz="1000" dirty="0" err="1">
                <a:solidFill>
                  <a:srgbClr val="ED7F48"/>
                </a:solidFill>
                <a:latin typeface="Consolas" panose="020B0609020204030204" pitchFamily="49" charset="0"/>
              </a:rPr>
              <a:t>mylist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"Winter"</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"Spring"</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"Spring"</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"Fall"</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mylist</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remove</a:t>
            </a:r>
            <a:r>
              <a:rPr lang="en-US" sz="1000" dirty="0">
                <a:solidFill>
                  <a:srgbClr val="F9FAF4"/>
                </a:solidFill>
                <a:latin typeface="Consolas" panose="020B0609020204030204" pitchFamily="49" charset="0"/>
              </a:rPr>
              <a:t>(</a:t>
            </a:r>
            <a:r>
              <a:rPr lang="en-US" sz="1000" dirty="0">
                <a:solidFill>
                  <a:srgbClr val="17C6A3"/>
                </a:solidFill>
                <a:latin typeface="Consolas" panose="020B0609020204030204" pitchFamily="49" charset="0"/>
              </a:rPr>
              <a:t>"Spring"</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//"Spring" will be removed</a:t>
            </a:r>
          </a:p>
          <a:p>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mylist</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pop_back</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//removes last object "Fall"</a:t>
            </a:r>
          </a:p>
          <a:p>
            <a:r>
              <a:rPr lang="en-US" sz="1000" dirty="0">
                <a:solidFill>
                  <a:srgbClr val="DD2867"/>
                </a:solidFill>
                <a:latin typeface="Consolas" panose="020B0609020204030204" pitchFamily="49" charset="0"/>
              </a:rPr>
              <a:t>	for</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r>
              <a:rPr lang="en-US" sz="1000" dirty="0">
                <a:solidFill>
                  <a:srgbClr val="DD2867"/>
                </a:solidFill>
                <a:latin typeface="Consolas" panose="020B0609020204030204" pitchFamily="49" charset="0"/>
              </a:rPr>
              <a:t>auto</a:t>
            </a:r>
            <a:r>
              <a:rPr lang="en-US" sz="1000" dirty="0">
                <a:solidFill>
                  <a:srgbClr val="D9E8F7"/>
                </a:solidFill>
                <a:latin typeface="Consolas" panose="020B0609020204030204" pitchFamily="49" charset="0"/>
              </a:rPr>
              <a:t> </a:t>
            </a:r>
            <a:r>
              <a:rPr lang="en-US" sz="1000" dirty="0">
                <a:solidFill>
                  <a:srgbClr val="ED7F48"/>
                </a:solidFill>
                <a:latin typeface="Consolas" panose="020B0609020204030204" pitchFamily="49" charset="0"/>
              </a:rPr>
              <a:t>n</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err="1">
                <a:solidFill>
                  <a:srgbClr val="FFBF26"/>
                </a:solidFill>
                <a:latin typeface="Consolas" panose="020B0609020204030204" pitchFamily="49" charset="0"/>
              </a:rPr>
              <a:t>mylist</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		</a:t>
            </a:r>
            <a:r>
              <a:rPr lang="en-US" sz="1000" dirty="0">
                <a:solidFill>
                  <a:srgbClr val="626262"/>
                </a:solidFill>
                <a:latin typeface="Consolas" panose="020B0609020204030204" pitchFamily="49" charset="0"/>
              </a:rPr>
              <a:t>//uses auto this time</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D9E8F7"/>
                </a:solidFill>
                <a:latin typeface="Consolas" panose="020B0609020204030204" pitchFamily="49" charset="0"/>
              </a:rPr>
              <a:t>cout</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FFBF26"/>
                </a:solidFill>
                <a:latin typeface="Consolas" panose="020B0609020204030204" pitchFamily="49" charset="0"/>
              </a:rPr>
              <a:t>n</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 "</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p>
          <a:p>
            <a:r>
              <a:rPr lang="en-GB" sz="1000" dirty="0">
                <a:solidFill>
                  <a:srgbClr val="F9FAF4"/>
                </a:solidFill>
                <a:latin typeface="Consolas" panose="020B0609020204030204" pitchFamily="49" charset="0"/>
              </a:rPr>
              <a:t>}</a:t>
            </a:r>
            <a:endParaRPr lang="en-US" sz="1000" noProof="1">
              <a:solidFill>
                <a:schemeClr val="bg1"/>
              </a:solidFill>
              <a:latin typeface="Consolas" panose="020B0609020204030204" pitchFamily="49" charset="0"/>
            </a:endParaRPr>
          </a:p>
        </p:txBody>
      </p:sp>
      <p:sp>
        <p:nvSpPr>
          <p:cNvPr id="6" name="Rectangle 5">
            <a:extLst>
              <a:ext uri="{FF2B5EF4-FFF2-40B4-BE49-F238E27FC236}">
                <a16:creationId xmlns:a16="http://schemas.microsoft.com/office/drawing/2014/main" id="{CE5C8422-126E-49E7-8C37-C12FF40BF2FF}"/>
              </a:ext>
            </a:extLst>
          </p:cNvPr>
          <p:cNvSpPr/>
          <p:nvPr/>
        </p:nvSpPr>
        <p:spPr>
          <a:xfrm>
            <a:off x="871482" y="5249386"/>
            <a:ext cx="7332717" cy="51777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rPr>
              <a:t>Winter</a:t>
            </a:r>
            <a:endParaRPr lang="en-SE"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3495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5</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How to create a menu</a:t>
            </a:r>
          </a:p>
        </p:txBody>
      </p:sp>
    </p:spTree>
    <p:extLst>
      <p:ext uri="{BB962C8B-B14F-4D97-AF65-F5344CB8AC3E}">
        <p14:creationId xmlns:p14="http://schemas.microsoft.com/office/powerpoint/2010/main" val="344853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How to create a menu</a:t>
            </a:r>
          </a:p>
        </p:txBody>
      </p:sp>
      <p:sp>
        <p:nvSpPr>
          <p:cNvPr id="3" name="Underrubrik 2"/>
          <p:cNvSpPr txBox="1">
            <a:spLocks/>
          </p:cNvSpPr>
          <p:nvPr/>
        </p:nvSpPr>
        <p:spPr>
          <a:xfrm>
            <a:off x="206266" y="1549399"/>
            <a:ext cx="8170478" cy="1288394"/>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Creating a menu can be done by using a string together with the += operator and the line break character \n</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Use \n in your string to make a line break</a:t>
            </a:r>
            <a:endParaRPr lang="en-US" sz="2000" b="1" i="1" spc="50" dirty="0">
              <a:solidFill>
                <a:schemeClr val="bg1"/>
              </a:solidFill>
              <a:latin typeface="Roboto" pitchFamily="2" charset="0"/>
              <a:ea typeface="Roboto" pitchFamily="2" charset="0"/>
            </a:endParaRPr>
          </a:p>
        </p:txBody>
      </p:sp>
      <p:sp>
        <p:nvSpPr>
          <p:cNvPr id="8" name="Rectangle 7">
            <a:extLst>
              <a:ext uri="{FF2B5EF4-FFF2-40B4-BE49-F238E27FC236}">
                <a16:creationId xmlns:a16="http://schemas.microsoft.com/office/drawing/2014/main" id="{785CB890-A31B-4D7F-821D-A47C6D9BB55B}"/>
              </a:ext>
            </a:extLst>
          </p:cNvPr>
          <p:cNvSpPr/>
          <p:nvPr/>
        </p:nvSpPr>
        <p:spPr>
          <a:xfrm>
            <a:off x="858780" y="4852749"/>
            <a:ext cx="7414361" cy="129332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cs typeface="Courier New" panose="02070309020205020404" pitchFamily="49" charset="0"/>
              </a:rPr>
              <a:t>--- Select ---</a:t>
            </a:r>
          </a:p>
          <a:p>
            <a:r>
              <a:rPr lang="en-GB" dirty="0">
                <a:solidFill>
                  <a:schemeClr val="bg1"/>
                </a:solidFill>
                <a:latin typeface="Consolas" panose="020B0609020204030204" pitchFamily="49" charset="0"/>
                <a:cs typeface="Courier New" panose="02070309020205020404" pitchFamily="49" charset="0"/>
              </a:rPr>
              <a:t>		 1: Add</a:t>
            </a:r>
          </a:p>
          <a:p>
            <a:r>
              <a:rPr lang="en-GB" dirty="0">
                <a:solidFill>
                  <a:schemeClr val="bg1"/>
                </a:solidFill>
                <a:latin typeface="Consolas" panose="020B0609020204030204" pitchFamily="49" charset="0"/>
                <a:cs typeface="Courier New" panose="02070309020205020404" pitchFamily="49" charset="0"/>
              </a:rPr>
              <a:t>		 2: View</a:t>
            </a:r>
          </a:p>
          <a:p>
            <a:r>
              <a:rPr lang="en-GB" dirty="0">
                <a:solidFill>
                  <a:schemeClr val="bg1"/>
                </a:solidFill>
                <a:latin typeface="Consolas" panose="020B0609020204030204" pitchFamily="49" charset="0"/>
                <a:cs typeface="Courier New" panose="02070309020205020404" pitchFamily="49" charset="0"/>
              </a:rPr>
              <a:t>		 3: Exit	</a:t>
            </a:r>
            <a:r>
              <a:rPr lang="en-GB" dirty="0">
                <a:solidFill>
                  <a:srgbClr val="FFFF00"/>
                </a:solidFill>
                <a:latin typeface="Consolas" panose="020B0609020204030204" pitchFamily="49" charset="0"/>
                <a:cs typeface="Courier New" panose="02070309020205020404" pitchFamily="49" charset="0"/>
              </a:rPr>
              <a:t> </a:t>
            </a:r>
            <a:endParaRPr lang="en-SE" dirty="0">
              <a:latin typeface="Consolas" panose="020B06090202040302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6C995E0E-A96A-411E-BDA1-448B416CCCF0}"/>
              </a:ext>
            </a:extLst>
          </p:cNvPr>
          <p:cNvSpPr/>
          <p:nvPr/>
        </p:nvSpPr>
        <p:spPr>
          <a:xfrm>
            <a:off x="858781" y="2729185"/>
            <a:ext cx="7414361" cy="200107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&lt;string&gt;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		</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a:solidFill>
                  <a:srgbClr val="1290C3"/>
                </a:solidFill>
                <a:latin typeface="Consolas" panose="020B0609020204030204" pitchFamily="49" charset="0"/>
              </a:rPr>
              <a:t>string</a:t>
            </a:r>
            <a:r>
              <a:rPr lang="en-GB" sz="1200" dirty="0">
                <a:solidFill>
                  <a:srgbClr val="D9E8F7"/>
                </a:solidFill>
                <a:latin typeface="Consolas" panose="020B0609020204030204" pitchFamily="49" charset="0"/>
              </a:rPr>
              <a:t> </a:t>
            </a:r>
            <a:r>
              <a:rPr lang="en-GB" sz="1200" dirty="0" err="1">
                <a:solidFill>
                  <a:srgbClr val="ED7F48"/>
                </a:solidFill>
                <a:latin typeface="Consolas" panose="020B0609020204030204" pitchFamily="49" charset="0"/>
              </a:rPr>
              <a:t>menu_string</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 Select ---\n"</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			 </a:t>
            </a:r>
            <a:r>
              <a:rPr lang="en-GB" sz="1200" dirty="0" err="1">
                <a:solidFill>
                  <a:srgbClr val="FFBF26"/>
                </a:solidFill>
                <a:latin typeface="Consolas" panose="020B0609020204030204" pitchFamily="49" charset="0"/>
              </a:rPr>
              <a:t>menu_string</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"1: Add\n"</a:t>
            </a:r>
            <a:r>
              <a:rPr lang="en-GB" sz="1200" dirty="0">
                <a:solidFill>
                  <a:srgbClr val="E6E6FA"/>
                </a:solidFill>
                <a:latin typeface="Consolas" panose="020B0609020204030204" pitchFamily="49" charset="0"/>
              </a:rPr>
              <a:t>;</a:t>
            </a:r>
          </a:p>
          <a:p>
            <a:r>
              <a:rPr lang="da-DK" sz="1200" dirty="0">
                <a:solidFill>
                  <a:srgbClr val="FFBF26"/>
                </a:solidFill>
                <a:latin typeface="Consolas" panose="020B0609020204030204" pitchFamily="49" charset="0"/>
              </a:rPr>
              <a:t>			 </a:t>
            </a:r>
            <a:r>
              <a:rPr lang="da-DK" sz="1200" dirty="0" err="1">
                <a:solidFill>
                  <a:srgbClr val="FFBF26"/>
                </a:solidFill>
                <a:latin typeface="Consolas" panose="020B0609020204030204" pitchFamily="49" charset="0"/>
              </a:rPr>
              <a:t>menu_string</a:t>
            </a:r>
            <a:r>
              <a:rPr lang="da-DK" sz="1200" dirty="0">
                <a:solidFill>
                  <a:srgbClr val="D9E8F7"/>
                </a:solidFill>
                <a:latin typeface="Consolas" panose="020B0609020204030204" pitchFamily="49" charset="0"/>
              </a:rPr>
              <a:t> </a:t>
            </a:r>
            <a:r>
              <a:rPr lang="da-DK" sz="1200" dirty="0">
                <a:solidFill>
                  <a:srgbClr val="E6E6FA"/>
                </a:solidFill>
                <a:latin typeface="Consolas" panose="020B0609020204030204" pitchFamily="49" charset="0"/>
              </a:rPr>
              <a:t>+=</a:t>
            </a:r>
            <a:r>
              <a:rPr lang="da-DK" sz="1200" dirty="0">
                <a:solidFill>
                  <a:srgbClr val="D9E8F7"/>
                </a:solidFill>
                <a:latin typeface="Consolas" panose="020B0609020204030204" pitchFamily="49" charset="0"/>
              </a:rPr>
              <a:t> </a:t>
            </a:r>
            <a:r>
              <a:rPr lang="da-DK" sz="1200" dirty="0">
                <a:solidFill>
                  <a:srgbClr val="17C6A3"/>
                </a:solidFill>
                <a:latin typeface="Consolas" panose="020B0609020204030204" pitchFamily="49" charset="0"/>
              </a:rPr>
              <a:t>"2: View\n"</a:t>
            </a:r>
            <a:r>
              <a:rPr lang="da-DK" sz="1200" dirty="0">
                <a:solidFill>
                  <a:srgbClr val="E6E6FA"/>
                </a:solidFill>
                <a:latin typeface="Consolas" panose="020B0609020204030204" pitchFamily="49" charset="0"/>
              </a:rPr>
              <a:t>;</a:t>
            </a:r>
          </a:p>
          <a:p>
            <a:r>
              <a:rPr lang="sv-SE" sz="1200" dirty="0">
                <a:solidFill>
                  <a:srgbClr val="FFBF26"/>
                </a:solidFill>
                <a:latin typeface="Consolas" panose="020B0609020204030204" pitchFamily="49" charset="0"/>
              </a:rPr>
              <a:t>			 </a:t>
            </a:r>
            <a:r>
              <a:rPr lang="sv-SE" sz="1200" dirty="0" err="1">
                <a:solidFill>
                  <a:srgbClr val="FFBF26"/>
                </a:solidFill>
                <a:latin typeface="Consolas" panose="020B0609020204030204" pitchFamily="49" charset="0"/>
              </a:rPr>
              <a:t>menu_string</a:t>
            </a:r>
            <a:r>
              <a:rPr lang="sv-SE" sz="1200" dirty="0">
                <a:solidFill>
                  <a:srgbClr val="D9E8F7"/>
                </a:solidFill>
                <a:latin typeface="Consolas" panose="020B0609020204030204" pitchFamily="49" charset="0"/>
              </a:rPr>
              <a:t> </a:t>
            </a:r>
            <a:r>
              <a:rPr lang="sv-SE" sz="1200" dirty="0">
                <a:solidFill>
                  <a:srgbClr val="E6E6FA"/>
                </a:solidFill>
                <a:latin typeface="Consolas" panose="020B0609020204030204" pitchFamily="49" charset="0"/>
              </a:rPr>
              <a:t>+=</a:t>
            </a:r>
            <a:r>
              <a:rPr lang="sv-SE" sz="1200" dirty="0">
                <a:solidFill>
                  <a:srgbClr val="D9E8F7"/>
                </a:solidFill>
                <a:latin typeface="Consolas" panose="020B0609020204030204" pitchFamily="49" charset="0"/>
              </a:rPr>
              <a:t> </a:t>
            </a:r>
            <a:r>
              <a:rPr lang="sv-SE" sz="1200" dirty="0">
                <a:solidFill>
                  <a:srgbClr val="17C6A3"/>
                </a:solidFill>
                <a:latin typeface="Consolas" panose="020B0609020204030204" pitchFamily="49" charset="0"/>
              </a:rPr>
              <a:t>"3: Exit\n"</a:t>
            </a:r>
            <a:r>
              <a:rPr lang="sv-SE" sz="1200" dirty="0">
                <a:solidFill>
                  <a:srgbClr val="E6E6FA"/>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err="1">
                <a:solidFill>
                  <a:srgbClr val="FFBF26"/>
                </a:solidFill>
                <a:latin typeface="Consolas" panose="020B0609020204030204" pitchFamily="49" charset="0"/>
              </a:rPr>
              <a:t>menu_string</a:t>
            </a:r>
            <a:r>
              <a:rPr lang="en-GB" sz="1200" dirty="0">
                <a:solidFill>
                  <a:srgbClr val="E6E6FA"/>
                </a:solidFill>
                <a:latin typeface="Consolas" panose="020B0609020204030204" pitchFamily="49" charset="0"/>
              </a:rPr>
              <a:t>;</a:t>
            </a:r>
          </a:p>
          <a:p>
            <a:r>
              <a:rPr lang="en-GB" sz="1200" dirty="0">
                <a:solidFill>
                  <a:srgbClr val="DD2867"/>
                </a:solidFill>
                <a:latin typeface="Consolas" panose="020B0609020204030204" pitchFamily="49" charset="0"/>
              </a:rPr>
              <a:t>	return</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0</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194474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Making the menu work</a:t>
            </a:r>
          </a:p>
        </p:txBody>
      </p:sp>
      <p:sp>
        <p:nvSpPr>
          <p:cNvPr id="3" name="Underrubrik 2"/>
          <p:cNvSpPr txBox="1">
            <a:spLocks/>
          </p:cNvSpPr>
          <p:nvPr/>
        </p:nvSpPr>
        <p:spPr>
          <a:xfrm>
            <a:off x="206266" y="1549399"/>
            <a:ext cx="8170478" cy="1288394"/>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You can use a while loop to keep the program alive until the user wants to exit the program</a:t>
            </a:r>
            <a:endParaRPr lang="en-US" sz="2000" b="1" i="1" spc="50" dirty="0">
              <a:solidFill>
                <a:schemeClr val="bg1"/>
              </a:solidFill>
              <a:latin typeface="Roboto" pitchFamily="2" charset="0"/>
              <a:ea typeface="Roboto" pitchFamily="2" charset="0"/>
            </a:endParaRPr>
          </a:p>
        </p:txBody>
      </p:sp>
      <p:sp>
        <p:nvSpPr>
          <p:cNvPr id="6" name="Rectangle 5">
            <a:extLst>
              <a:ext uri="{FF2B5EF4-FFF2-40B4-BE49-F238E27FC236}">
                <a16:creationId xmlns:a16="http://schemas.microsoft.com/office/drawing/2014/main" id="{6C995E0E-A96A-411E-BDA1-448B416CCCF0}"/>
              </a:ext>
            </a:extLst>
          </p:cNvPr>
          <p:cNvSpPr/>
          <p:nvPr/>
        </p:nvSpPr>
        <p:spPr>
          <a:xfrm>
            <a:off x="589085" y="2336481"/>
            <a:ext cx="8062545" cy="336745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&lt;string&gt;</a:t>
            </a:r>
          </a:p>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en-GB" sz="1400" dirty="0">
                <a:solidFill>
                  <a:srgbClr val="DD2867"/>
                </a:solidFill>
                <a:latin typeface="Consolas" panose="020B0609020204030204" pitchFamily="49" charset="0"/>
              </a:rPr>
              <a:t>char</a:t>
            </a:r>
            <a:r>
              <a:rPr lang="en-GB" sz="1400" dirty="0">
                <a:solidFill>
                  <a:srgbClr val="D9E8F7"/>
                </a:solidFill>
                <a:latin typeface="Consolas" panose="020B0609020204030204" pitchFamily="49" charset="0"/>
              </a:rPr>
              <a:t> </a:t>
            </a:r>
            <a:r>
              <a:rPr lang="en-GB" sz="1400" dirty="0" err="1">
                <a:solidFill>
                  <a:srgbClr val="ED7F48"/>
                </a:solidFill>
                <a:latin typeface="Consolas" panose="020B0609020204030204" pitchFamily="49" charset="0"/>
              </a:rPr>
              <a:t>ch</a:t>
            </a:r>
            <a:r>
              <a:rPr lang="en-GB" sz="1400" dirty="0">
                <a:solidFill>
                  <a:srgbClr val="E6E6FA"/>
                </a:solidFill>
                <a:latin typeface="Consolas" panose="020B0609020204030204" pitchFamily="49" charset="0"/>
              </a:rPr>
              <a:t>=</a:t>
            </a:r>
            <a:r>
              <a:rPr lang="en-GB" sz="1400" dirty="0">
                <a:solidFill>
                  <a:srgbClr val="6897BB"/>
                </a:solidFill>
                <a:latin typeface="Consolas" panose="020B0609020204030204" pitchFamily="49" charset="0"/>
              </a:rPr>
              <a:t>0</a:t>
            </a:r>
            <a:r>
              <a:rPr lang="en-GB" sz="1400" dirty="0">
                <a:solidFill>
                  <a:srgbClr val="E6E6FA"/>
                </a:solidFill>
                <a:latin typeface="Consolas" panose="020B0609020204030204" pitchFamily="49" charset="0"/>
              </a:rPr>
              <a:t>;</a:t>
            </a:r>
          </a:p>
          <a:p>
            <a:r>
              <a:rPr lang="en-GB" sz="1400" dirty="0">
                <a:solidFill>
                  <a:srgbClr val="D9E8F7"/>
                </a:solidFill>
                <a:latin typeface="Consolas" panose="020B0609020204030204" pitchFamily="49" charset="0"/>
              </a:rPr>
              <a:t>  </a:t>
            </a:r>
            <a:r>
              <a:rPr lang="en-GB" sz="1400" dirty="0">
                <a:solidFill>
                  <a:srgbClr val="80F2F6"/>
                </a:solidFill>
                <a:latin typeface="Consolas" panose="020B0609020204030204" pitchFamily="49" charset="0"/>
              </a:rPr>
              <a:t>std</a:t>
            </a:r>
            <a:r>
              <a:rPr lang="en-GB" sz="1400" dirty="0">
                <a:solidFill>
                  <a:srgbClr val="E6E6FA"/>
                </a:solidFill>
                <a:latin typeface="Consolas" panose="020B0609020204030204" pitchFamily="49" charset="0"/>
              </a:rPr>
              <a:t>::</a:t>
            </a:r>
            <a:r>
              <a:rPr lang="en-GB" sz="1400" dirty="0">
                <a:solidFill>
                  <a:srgbClr val="1290C3"/>
                </a:solidFill>
                <a:latin typeface="Consolas" panose="020B0609020204030204" pitchFamily="49" charset="0"/>
              </a:rPr>
              <a:t>string</a:t>
            </a:r>
            <a:r>
              <a:rPr lang="en-GB" sz="1400" dirty="0">
                <a:solidFill>
                  <a:srgbClr val="D9E8F7"/>
                </a:solidFill>
                <a:latin typeface="Consolas" panose="020B0609020204030204" pitchFamily="49" charset="0"/>
              </a:rPr>
              <a:t> </a:t>
            </a:r>
            <a:r>
              <a:rPr lang="en-GB" sz="1400" dirty="0" err="1">
                <a:solidFill>
                  <a:srgbClr val="ED7F48"/>
                </a:solidFill>
                <a:latin typeface="Consolas" panose="020B0609020204030204" pitchFamily="49" charset="0"/>
              </a:rPr>
              <a:t>menu_string</a:t>
            </a:r>
            <a:r>
              <a:rPr lang="en-GB" sz="1400" dirty="0">
                <a:solidFill>
                  <a:srgbClr val="E6E6FA"/>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 Select ---\n"	</a:t>
            </a:r>
            <a:r>
              <a:rPr lang="en-US" sz="1400" dirty="0">
                <a:solidFill>
                  <a:srgbClr val="626262"/>
                </a:solidFill>
                <a:latin typeface="Consolas" panose="020B0609020204030204" pitchFamily="49" charset="0"/>
              </a:rPr>
              <a:t>//Can also add string like this</a:t>
            </a:r>
            <a:endParaRPr lang="en-GB" sz="1400" dirty="0">
              <a:solidFill>
                <a:srgbClr val="17C6A3"/>
              </a:solidFill>
              <a:latin typeface="Consolas" panose="020B0609020204030204" pitchFamily="49" charset="0"/>
            </a:endParaRPr>
          </a:p>
          <a:p>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"1: Add\n"</a:t>
            </a:r>
          </a:p>
          <a:p>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"2: View\n"</a:t>
            </a:r>
          </a:p>
          <a:p>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"3: Exit\n"</a:t>
            </a:r>
            <a:r>
              <a:rPr lang="en-GB" sz="1400" dirty="0">
                <a:solidFill>
                  <a:srgbClr val="E6E6FA"/>
                </a:solidFill>
                <a:latin typeface="Consolas" panose="020B0609020204030204" pitchFamily="49" charset="0"/>
              </a:rPr>
              <a:t>;</a:t>
            </a:r>
          </a:p>
          <a:p>
            <a:r>
              <a:rPr lang="en-GB" sz="1400" dirty="0">
                <a:solidFill>
                  <a:srgbClr val="D9E8F7"/>
                </a:solidFill>
                <a:latin typeface="Consolas" panose="020B0609020204030204" pitchFamily="49" charset="0"/>
              </a:rPr>
              <a:t>  </a:t>
            </a:r>
            <a:r>
              <a:rPr lang="en-GB" sz="1400" dirty="0">
                <a:solidFill>
                  <a:srgbClr val="DD2867"/>
                </a:solidFill>
                <a:latin typeface="Consolas" panose="020B0609020204030204" pitchFamily="49" charset="0"/>
              </a:rPr>
              <a:t>do</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en-GB" sz="1400" dirty="0">
                <a:solidFill>
                  <a:srgbClr val="D9E8F7"/>
                </a:solidFill>
                <a:latin typeface="Consolas" panose="020B0609020204030204" pitchFamily="49" charset="0"/>
              </a:rPr>
              <a:t>	  </a:t>
            </a:r>
            <a:r>
              <a:rPr lang="en-GB" sz="1400" dirty="0">
                <a:solidFill>
                  <a:srgbClr val="80F2F6"/>
                </a:solidFill>
                <a:latin typeface="Consolas" panose="020B0609020204030204" pitchFamily="49" charset="0"/>
              </a:rPr>
              <a:t>std</a:t>
            </a:r>
            <a:r>
              <a:rPr lang="en-GB" sz="1400" dirty="0">
                <a:solidFill>
                  <a:srgbClr val="E6E6FA"/>
                </a:solidFill>
                <a:latin typeface="Consolas" panose="020B0609020204030204" pitchFamily="49" charset="0"/>
              </a:rPr>
              <a:t>::</a:t>
            </a:r>
            <a:r>
              <a:rPr lang="en-GB" sz="1400" dirty="0" err="1">
                <a:solidFill>
                  <a:srgbClr val="D9E8F7"/>
                </a:solidFill>
                <a:latin typeface="Consolas" panose="020B0609020204030204" pitchFamily="49" charset="0"/>
              </a:rPr>
              <a:t>cout</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&lt;&lt;</a:t>
            </a:r>
            <a:r>
              <a:rPr lang="en-GB" sz="1400" dirty="0">
                <a:solidFill>
                  <a:srgbClr val="D9E8F7"/>
                </a:solidFill>
                <a:latin typeface="Consolas" panose="020B0609020204030204" pitchFamily="49" charset="0"/>
              </a:rPr>
              <a:t> </a:t>
            </a:r>
            <a:r>
              <a:rPr lang="en-GB" sz="1400" dirty="0" err="1">
                <a:solidFill>
                  <a:srgbClr val="FFBF26"/>
                </a:solidFill>
                <a:latin typeface="Consolas" panose="020B0609020204030204" pitchFamily="49" charset="0"/>
              </a:rPr>
              <a:t>menu_string</a:t>
            </a:r>
            <a:r>
              <a:rPr lang="en-GB" sz="1400" dirty="0">
                <a:solidFill>
                  <a:srgbClr val="E6E6FA"/>
                </a:solidFill>
                <a:latin typeface="Consolas" panose="020B0609020204030204" pitchFamily="49" charset="0"/>
              </a:rPr>
              <a:t>;</a:t>
            </a:r>
          </a:p>
          <a:p>
            <a:r>
              <a:rPr lang="en-US" sz="1400" dirty="0">
                <a:solidFill>
                  <a:srgbClr val="D9E8F7"/>
                </a:solidFill>
                <a:latin typeface="Consolas" panose="020B0609020204030204" pitchFamily="49" charset="0"/>
              </a:rPr>
              <a:t>	  </a:t>
            </a:r>
            <a:r>
              <a:rPr lang="en-US" sz="1400" dirty="0">
                <a:solidFill>
                  <a:schemeClr val="tx1">
                    <a:lumMod val="50000"/>
                    <a:lumOff val="50000"/>
                  </a:schemeClr>
                </a:solidFill>
                <a:latin typeface="Consolas" panose="020B0609020204030204" pitchFamily="49" charset="0"/>
              </a:rPr>
              <a:t>//if ('1' == </a:t>
            </a:r>
            <a:r>
              <a:rPr lang="en-US" sz="1400" dirty="0" err="1">
                <a:solidFill>
                  <a:schemeClr val="tx1">
                    <a:lumMod val="50000"/>
                    <a:lumOff val="50000"/>
                  </a:schemeClr>
                </a:solidFill>
                <a:latin typeface="Consolas" panose="020B0609020204030204" pitchFamily="49" charset="0"/>
              </a:rPr>
              <a:t>ch</a:t>
            </a:r>
            <a:r>
              <a:rPr lang="en-US" sz="1400" dirty="0">
                <a:solidFill>
                  <a:schemeClr val="tx1">
                    <a:lumMod val="50000"/>
                    <a:lumOff val="50000"/>
                  </a:schemeClr>
                </a:solidFill>
                <a:latin typeface="Consolas" panose="020B0609020204030204" pitchFamily="49" charset="0"/>
              </a:rPr>
              <a:t>) do Add, Note that we use '1' and not 1 when comparing</a:t>
            </a:r>
          </a:p>
          <a:p>
            <a:r>
              <a:rPr lang="en-US" sz="1400" dirty="0">
                <a:solidFill>
                  <a:schemeClr val="tx1">
                    <a:lumMod val="50000"/>
                    <a:lumOff val="50000"/>
                  </a:schemeClr>
                </a:solidFill>
                <a:latin typeface="Consolas" panose="020B0609020204030204" pitchFamily="49" charset="0"/>
              </a:rPr>
              <a:t>	  //if ('2' == </a:t>
            </a:r>
            <a:r>
              <a:rPr lang="en-US" sz="1400" dirty="0" err="1">
                <a:solidFill>
                  <a:schemeClr val="tx1">
                    <a:lumMod val="50000"/>
                    <a:lumOff val="50000"/>
                  </a:schemeClr>
                </a:solidFill>
                <a:latin typeface="Consolas" panose="020B0609020204030204" pitchFamily="49" charset="0"/>
              </a:rPr>
              <a:t>ch</a:t>
            </a:r>
            <a:r>
              <a:rPr lang="en-US" sz="1400" dirty="0">
                <a:solidFill>
                  <a:schemeClr val="tx1">
                    <a:lumMod val="50000"/>
                    <a:lumOff val="50000"/>
                  </a:schemeClr>
                </a:solidFill>
                <a:latin typeface="Consolas" panose="020B0609020204030204" pitchFamily="49" charset="0"/>
              </a:rPr>
              <a:t>) do View</a:t>
            </a:r>
          </a:p>
          <a:p>
            <a:r>
              <a:rPr lang="en-US" sz="1400" dirty="0">
                <a:solidFill>
                  <a:srgbClr val="D9E8F7"/>
                </a:solidFill>
                <a:latin typeface="Consolas" panose="020B0609020204030204" pitchFamily="49" charset="0"/>
              </a:rPr>
              <a:t>  </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DD2867"/>
                </a:solidFill>
                <a:latin typeface="Consolas" panose="020B0609020204030204" pitchFamily="49" charset="0"/>
              </a:rPr>
              <a:t>while</a:t>
            </a:r>
            <a:r>
              <a:rPr lang="en-US" sz="1400" dirty="0">
                <a:solidFill>
                  <a:srgbClr val="D9E8F7"/>
                </a:solidFill>
                <a:latin typeface="Consolas" panose="020B0609020204030204" pitchFamily="49" charset="0"/>
              </a:rPr>
              <a:t> </a:t>
            </a:r>
            <a:r>
              <a:rPr lang="en-US" sz="1400" dirty="0">
                <a:solidFill>
                  <a:srgbClr val="F9FAF4"/>
                </a:solidFill>
                <a:latin typeface="Consolas" panose="020B0609020204030204" pitchFamily="49" charset="0"/>
              </a:rPr>
              <a:t>((</a:t>
            </a:r>
            <a:r>
              <a:rPr lang="en-US" sz="1400" dirty="0" err="1">
                <a:solidFill>
                  <a:srgbClr val="FFBF26"/>
                </a:solidFill>
                <a:latin typeface="Consolas" panose="020B0609020204030204" pitchFamily="49" charset="0"/>
              </a:rPr>
              <a:t>ch</a:t>
            </a:r>
            <a:r>
              <a:rPr lang="en-US" sz="1400" dirty="0">
                <a:solidFill>
                  <a:srgbClr val="E6E6FA"/>
                </a:solidFill>
                <a:latin typeface="Consolas" panose="020B0609020204030204" pitchFamily="49" charset="0"/>
              </a:rPr>
              <a:t>=</a:t>
            </a:r>
            <a:r>
              <a:rPr lang="en-US" sz="1400" dirty="0">
                <a:solidFill>
                  <a:srgbClr val="80F2F6"/>
                </a:solidFill>
                <a:latin typeface="Consolas" panose="020B0609020204030204" pitchFamily="49" charset="0"/>
              </a:rPr>
              <a:t>std</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cin</a:t>
            </a:r>
            <a:r>
              <a:rPr lang="en-US" sz="1400" dirty="0" err="1">
                <a:solidFill>
                  <a:srgbClr val="E6E6FA"/>
                </a:solidFill>
                <a:latin typeface="Consolas" panose="020B0609020204030204" pitchFamily="49" charset="0"/>
              </a:rPr>
              <a:t>.</a:t>
            </a:r>
            <a:r>
              <a:rPr lang="en-US" sz="1400" dirty="0" err="1">
                <a:solidFill>
                  <a:srgbClr val="A7EC21"/>
                </a:solidFill>
                <a:latin typeface="Consolas" panose="020B0609020204030204" pitchFamily="49" charset="0"/>
              </a:rPr>
              <a:t>get</a:t>
            </a:r>
            <a:r>
              <a:rPr lang="en-US" sz="1400" dirty="0">
                <a:solidFill>
                  <a:srgbClr val="F9FAF4"/>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17C6A3"/>
                </a:solidFill>
                <a:latin typeface="Consolas" panose="020B0609020204030204" pitchFamily="49" charset="0"/>
              </a:rPr>
              <a:t>'3'</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p>
          <a:p>
            <a:r>
              <a:rPr lang="en-GB" sz="1400" dirty="0">
                <a:solidFill>
                  <a:srgbClr val="D9E8F7"/>
                </a:solidFill>
                <a:latin typeface="Consolas" panose="020B0609020204030204" pitchFamily="49" charset="0"/>
              </a:rPr>
              <a:t>  </a:t>
            </a:r>
            <a:r>
              <a:rPr lang="en-GB" sz="1400" dirty="0">
                <a:solidFill>
                  <a:srgbClr val="DD2867"/>
                </a:solidFill>
                <a:latin typeface="Consolas" panose="020B0609020204030204" pitchFamily="49" charset="0"/>
              </a:rPr>
              <a:t>return</a:t>
            </a:r>
            <a:r>
              <a:rPr lang="en-GB" sz="1400" dirty="0">
                <a:solidFill>
                  <a:srgbClr val="D9E8F7"/>
                </a:solidFill>
                <a:latin typeface="Consolas" panose="020B0609020204030204" pitchFamily="49" charset="0"/>
              </a:rPr>
              <a:t> </a:t>
            </a:r>
            <a:r>
              <a:rPr lang="en-GB" sz="1400" dirty="0">
                <a:solidFill>
                  <a:srgbClr val="6897BB"/>
                </a:solidFill>
                <a:latin typeface="Consolas" panose="020B0609020204030204" pitchFamily="49" charset="0"/>
              </a:rPr>
              <a:t>0</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a:t>
            </a:r>
            <a:endParaRPr lang="en-GB" sz="14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29636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Bonus</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Iterate through lists</a:t>
            </a:r>
          </a:p>
        </p:txBody>
      </p:sp>
    </p:spTree>
    <p:extLst>
      <p:ext uri="{BB962C8B-B14F-4D97-AF65-F5344CB8AC3E}">
        <p14:creationId xmlns:p14="http://schemas.microsoft.com/office/powerpoint/2010/main" val="377390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Functions… what is that?</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 function is a block of code that you can reuse as many times as you want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All C++ programs consists of at least one function. (The “main()” function is also function)</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In C++, a function is a group of statements that is given a name, which can be called from some point of the program</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most common syntax is:</a:t>
            </a:r>
          </a:p>
          <a:p>
            <a:pPr lvl="2" algn="l"/>
            <a:r>
              <a:rPr lang="en-US" dirty="0"/>
              <a:t>type name ( parameter1, parameter2, ...) { statements }</a:t>
            </a: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Functions are good to use to give a better structure of a program or split code that are used frequency into a separate function.</a:t>
            </a:r>
          </a:p>
        </p:txBody>
      </p:sp>
    </p:spTree>
    <p:extLst>
      <p:ext uri="{BB962C8B-B14F-4D97-AF65-F5344CB8AC3E}">
        <p14:creationId xmlns:p14="http://schemas.microsoft.com/office/powerpoint/2010/main" val="171948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Get element of a list</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952500" y="1460316"/>
            <a:ext cx="7099300" cy="1130109"/>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The std::list does not have the traditional easy way to get specific objects in the list like other high level programming languages</a:t>
            </a:r>
          </a:p>
          <a:p>
            <a:pPr marL="342900" indent="-342900" algn="l">
              <a:buFont typeface="Arial" panose="020B0604020202020204" pitchFamily="34" charset="0"/>
              <a:buChar char="•"/>
            </a:pPr>
            <a:r>
              <a:rPr lang="en-US" sz="2000" b="1" spc="50" dirty="0">
                <a:latin typeface="Roboto" pitchFamily="2" charset="0"/>
                <a:ea typeface="Roboto" pitchFamily="2" charset="0"/>
              </a:rPr>
              <a:t>When the existing list functions no longer can help you, you might need to use an iterator to loop through the list</a:t>
            </a:r>
          </a:p>
          <a:p>
            <a:pPr marL="342900" indent="-342900" algn="l">
              <a:buFont typeface="Arial" panose="020B0604020202020204" pitchFamily="34" charset="0"/>
              <a:buChar char="•"/>
            </a:pPr>
            <a:r>
              <a:rPr lang="en-US" sz="2000" b="1" spc="50" dirty="0">
                <a:latin typeface="Roboto" pitchFamily="2" charset="0"/>
                <a:ea typeface="Roboto" pitchFamily="2" charset="0"/>
              </a:rPr>
              <a:t>An iterator is any object that, pointing to some element in a range of elements</a:t>
            </a:r>
          </a:p>
          <a:p>
            <a:pPr marL="342900" indent="-342900" algn="l">
              <a:buFont typeface="Arial" panose="020B0604020202020204" pitchFamily="34" charset="0"/>
              <a:buChar char="•"/>
            </a:pPr>
            <a:r>
              <a:rPr lang="en-US" sz="2000" b="1" spc="50" dirty="0">
                <a:latin typeface="Roboto" pitchFamily="2" charset="0"/>
                <a:ea typeface="Roboto" pitchFamily="2" charset="0"/>
              </a:rPr>
              <a:t>You can read more online, how the “iterator” works in C++</a:t>
            </a:r>
          </a:p>
        </p:txBody>
      </p:sp>
    </p:spTree>
    <p:extLst>
      <p:ext uri="{BB962C8B-B14F-4D97-AF65-F5344CB8AC3E}">
        <p14:creationId xmlns:p14="http://schemas.microsoft.com/office/powerpoint/2010/main" val="335577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Accessing an element of a list</a:t>
            </a:r>
          </a:p>
        </p:txBody>
      </p:sp>
      <p:sp>
        <p:nvSpPr>
          <p:cNvPr id="3" name="Underrubrik 2"/>
          <p:cNvSpPr txBox="1">
            <a:spLocks/>
          </p:cNvSpPr>
          <p:nvPr/>
        </p:nvSpPr>
        <p:spPr>
          <a:xfrm>
            <a:off x="952500" y="1549400"/>
            <a:ext cx="7099300"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sv-SE" sz="1600" b="1" spc="50" dirty="0">
              <a:latin typeface="Roboto" pitchFamily="2" charset="0"/>
              <a:ea typeface="Roboto" pitchFamily="2" charset="0"/>
            </a:endParaRPr>
          </a:p>
          <a:p>
            <a:pPr marL="756000" lvl="1" indent="-298800" algn="l">
              <a:lnSpc>
                <a:spcPts val="2600"/>
              </a:lnSpc>
              <a:buFont typeface="+mj-lt"/>
              <a:buAutoNum type="arabicPeriod"/>
            </a:pPr>
            <a:endParaRPr lang="sv-SE" sz="1600" b="1" spc="50" dirty="0">
              <a:latin typeface="Roboto" pitchFamily="2" charset="0"/>
              <a:ea typeface="Roboto" pitchFamily="2" charset="0"/>
            </a:endParaRPr>
          </a:p>
          <a:p>
            <a:pPr marL="298800" indent="-298800" algn="l">
              <a:lnSpc>
                <a:spcPts val="2600"/>
              </a:lnSpc>
              <a:buFont typeface="+mj-lt"/>
              <a:buAutoNum type="arabicPeriod"/>
            </a:pPr>
            <a:endParaRPr lang="sv-SE"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FD7C9D8D-ECF0-4781-862A-C708FAEA4F57}"/>
              </a:ext>
            </a:extLst>
          </p:cNvPr>
          <p:cNvSpPr txBox="1">
            <a:spLocks/>
          </p:cNvSpPr>
          <p:nvPr/>
        </p:nvSpPr>
        <p:spPr>
          <a:xfrm>
            <a:off x="952500" y="1460316"/>
            <a:ext cx="7099300" cy="1130109"/>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spc="50" dirty="0">
                <a:latin typeface="Roboto" pitchFamily="2" charset="0"/>
                <a:ea typeface="Roboto" pitchFamily="2" charset="0"/>
              </a:rPr>
              <a:t>When we increase the iterator, we step to next element in the list</a:t>
            </a:r>
          </a:p>
        </p:txBody>
      </p:sp>
      <p:sp>
        <p:nvSpPr>
          <p:cNvPr id="9" name="Rectangle 8">
            <a:extLst>
              <a:ext uri="{FF2B5EF4-FFF2-40B4-BE49-F238E27FC236}">
                <a16:creationId xmlns:a16="http://schemas.microsoft.com/office/drawing/2014/main" id="{8B77E8AA-BC5D-4F5D-B16E-DB7B0112F300}"/>
              </a:ext>
            </a:extLst>
          </p:cNvPr>
          <p:cNvSpPr/>
          <p:nvPr/>
        </p:nvSpPr>
        <p:spPr>
          <a:xfrm>
            <a:off x="858781" y="2191537"/>
            <a:ext cx="7332717" cy="27565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b="1" dirty="0">
                <a:solidFill>
                  <a:srgbClr val="DD2867"/>
                </a:solidFill>
                <a:latin typeface="Consolas" panose="020B0609020204030204" pitchFamily="49" charset="0"/>
              </a:rPr>
              <a:t>#include</a:t>
            </a:r>
            <a:r>
              <a:rPr lang="en-GB" sz="1000" b="1" dirty="0">
                <a:solidFill>
                  <a:srgbClr val="D9E8F7"/>
                </a:solidFill>
                <a:latin typeface="Consolas" panose="020B0609020204030204" pitchFamily="49" charset="0"/>
              </a:rPr>
              <a:t> </a:t>
            </a:r>
            <a:r>
              <a:rPr lang="en-GB" sz="1000" b="1" dirty="0">
                <a:solidFill>
                  <a:srgbClr val="17C6A3"/>
                </a:solidFill>
                <a:latin typeface="Consolas" panose="020B0609020204030204" pitchFamily="49" charset="0"/>
              </a:rPr>
              <a:t>&lt;iostream&gt;</a:t>
            </a:r>
          </a:p>
          <a:p>
            <a:r>
              <a:rPr lang="en-US" sz="1000" b="1" dirty="0">
                <a:solidFill>
                  <a:srgbClr val="DD2867"/>
                </a:solidFill>
                <a:latin typeface="Consolas" panose="020B0609020204030204" pitchFamily="49" charset="0"/>
              </a:rPr>
              <a:t>#include</a:t>
            </a:r>
            <a:r>
              <a:rPr lang="en-US" sz="1000" b="1" dirty="0">
                <a:solidFill>
                  <a:srgbClr val="D9E8F7"/>
                </a:solidFill>
                <a:latin typeface="Consolas" panose="020B0609020204030204" pitchFamily="49" charset="0"/>
              </a:rPr>
              <a:t> </a:t>
            </a:r>
            <a:r>
              <a:rPr lang="en-US" sz="1000" b="1" dirty="0">
                <a:solidFill>
                  <a:srgbClr val="17C6A3"/>
                </a:solidFill>
                <a:latin typeface="Consolas" panose="020B0609020204030204" pitchFamily="49" charset="0"/>
              </a:rPr>
              <a:t>&lt;list&gt;					</a:t>
            </a:r>
            <a:r>
              <a:rPr lang="en-US" sz="1000" b="1" dirty="0">
                <a:solidFill>
                  <a:srgbClr val="626262"/>
                </a:solidFill>
                <a:latin typeface="Consolas" panose="020B0609020204030204" pitchFamily="49" charset="0"/>
              </a:rPr>
              <a:t>//we use list from here</a:t>
            </a:r>
          </a:p>
          <a:p>
            <a:endParaRPr lang="en-GB" sz="1000" dirty="0">
              <a:latin typeface="Consolas" panose="020B0609020204030204" pitchFamily="49" charset="0"/>
            </a:endParaRPr>
          </a:p>
          <a:p>
            <a:r>
              <a:rPr lang="en-GB" sz="1000" b="1" dirty="0">
                <a:solidFill>
                  <a:srgbClr val="DD2867"/>
                </a:solidFill>
                <a:latin typeface="Consolas" panose="020B0609020204030204" pitchFamily="49" charset="0"/>
              </a:rPr>
              <a:t>int</a:t>
            </a:r>
            <a:r>
              <a:rPr lang="en-GB" sz="1000" b="1" dirty="0">
                <a:solidFill>
                  <a:srgbClr val="D9E8F7"/>
                </a:solidFill>
                <a:latin typeface="Consolas" panose="020B0609020204030204" pitchFamily="49" charset="0"/>
              </a:rPr>
              <a:t> </a:t>
            </a:r>
            <a:r>
              <a:rPr lang="en-GB" sz="1000" b="1" dirty="0">
                <a:solidFill>
                  <a:srgbClr val="0DD140"/>
                </a:solidFill>
                <a:latin typeface="Consolas" panose="020B0609020204030204" pitchFamily="49" charset="0"/>
              </a:rPr>
              <a:t>main</a:t>
            </a:r>
            <a:r>
              <a:rPr lang="en-GB" sz="1000" b="1" dirty="0">
                <a:solidFill>
                  <a:srgbClr val="F9FAF4"/>
                </a:solidFill>
                <a:latin typeface="Consolas" panose="020B0609020204030204" pitchFamily="49" charset="0"/>
              </a:rPr>
              <a:t>()</a:t>
            </a:r>
          </a:p>
          <a:p>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b="1" dirty="0">
                <a:solidFill>
                  <a:srgbClr val="1290C3"/>
                </a:solidFill>
                <a:latin typeface="Consolas" panose="020B0609020204030204" pitchFamily="49" charset="0"/>
              </a:rPr>
              <a:t>list</a:t>
            </a:r>
            <a:r>
              <a:rPr lang="en-GB" sz="1000" b="1" dirty="0">
                <a:solidFill>
                  <a:srgbClr val="E6E6FA"/>
                </a:solidFill>
                <a:latin typeface="Consolas" panose="020B0609020204030204" pitchFamily="49" charset="0"/>
              </a:rPr>
              <a:t>&lt;</a:t>
            </a:r>
            <a:r>
              <a:rPr lang="en-GB" sz="1000" b="1" dirty="0">
                <a:solidFill>
                  <a:srgbClr val="80F2F6"/>
                </a:solidFill>
                <a:latin typeface="Consolas" panose="020B0609020204030204" pitchFamily="49" charset="0"/>
              </a:rPr>
              <a:t>std</a:t>
            </a:r>
            <a:r>
              <a:rPr lang="en-GB" sz="1000" b="1" dirty="0">
                <a:solidFill>
                  <a:srgbClr val="E6E6FA"/>
                </a:solidFill>
                <a:latin typeface="Consolas" panose="020B0609020204030204" pitchFamily="49" charset="0"/>
              </a:rPr>
              <a:t>::</a:t>
            </a:r>
            <a:r>
              <a:rPr lang="en-GB" sz="1000" b="1" dirty="0">
                <a:solidFill>
                  <a:srgbClr val="1290C3"/>
                </a:solidFill>
                <a:latin typeface="Consolas" panose="020B0609020204030204" pitchFamily="49" charset="0"/>
              </a:rPr>
              <a:t>string</a:t>
            </a:r>
            <a:r>
              <a:rPr lang="en-GB" sz="1000" b="1" dirty="0">
                <a:solidFill>
                  <a:srgbClr val="E6E6FA"/>
                </a:solidFill>
                <a:latin typeface="Consolas" panose="020B0609020204030204" pitchFamily="49" charset="0"/>
              </a:rPr>
              <a:t>&gt;</a:t>
            </a:r>
            <a:r>
              <a:rPr lang="en-GB" sz="1000" b="1" dirty="0">
                <a:solidFill>
                  <a:srgbClr val="D9E8F7"/>
                </a:solidFill>
                <a:latin typeface="Consolas" panose="020B0609020204030204" pitchFamily="49" charset="0"/>
              </a:rPr>
              <a:t> </a:t>
            </a:r>
            <a:r>
              <a:rPr lang="en-GB" sz="1000" b="1" dirty="0" err="1">
                <a:solidFill>
                  <a:srgbClr val="ED7F48"/>
                </a:solidFill>
                <a:latin typeface="Consolas" panose="020B0609020204030204" pitchFamily="49" charset="0"/>
              </a:rPr>
              <a:t>mylist</a:t>
            </a:r>
            <a:r>
              <a:rPr lang="en-GB" sz="1000" b="1"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"Winter"</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"Spring"</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mylist</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push_back</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"Fall"</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US" sz="1000" dirty="0">
                <a:solidFill>
                  <a:srgbClr val="626262"/>
                </a:solidFill>
                <a:latin typeface="Consolas" panose="020B0609020204030204" pitchFamily="49" charset="0"/>
              </a:rPr>
              <a:t>	//instead of "</a:t>
            </a:r>
            <a:r>
              <a:rPr lang="en-GB" sz="1000" dirty="0">
                <a:solidFill>
                  <a:schemeClr val="bg1">
                    <a:lumMod val="50000"/>
                  </a:schemeClr>
                </a:solidFill>
                <a:latin typeface="Consolas" panose="020B0609020204030204" pitchFamily="49" charset="0"/>
              </a:rPr>
              <a:t>std::list&lt;std::string&gt;::iterator </a:t>
            </a:r>
            <a:r>
              <a:rPr lang="en-US" sz="1000" dirty="0">
                <a:solidFill>
                  <a:schemeClr val="bg1">
                    <a:lumMod val="50000"/>
                  </a:schemeClr>
                </a:solidFill>
                <a:latin typeface="Consolas" panose="020B0609020204030204" pitchFamily="49" charset="0"/>
              </a:rPr>
              <a:t>", you can use "auto li"</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b="1" dirty="0">
                <a:solidFill>
                  <a:srgbClr val="1290C3"/>
                </a:solidFill>
                <a:latin typeface="Consolas" panose="020B0609020204030204" pitchFamily="49" charset="0"/>
              </a:rPr>
              <a:t>list</a:t>
            </a:r>
            <a:r>
              <a:rPr lang="en-GB" sz="1000" b="1" dirty="0">
                <a:solidFill>
                  <a:srgbClr val="E6E6FA"/>
                </a:solidFill>
                <a:latin typeface="Consolas" panose="020B0609020204030204" pitchFamily="49" charset="0"/>
              </a:rPr>
              <a:t>&lt;</a:t>
            </a:r>
            <a:r>
              <a:rPr lang="en-GB" sz="1000" b="1" dirty="0">
                <a:solidFill>
                  <a:srgbClr val="80F2F6"/>
                </a:solidFill>
                <a:latin typeface="Consolas" panose="020B0609020204030204" pitchFamily="49" charset="0"/>
              </a:rPr>
              <a:t>std</a:t>
            </a:r>
            <a:r>
              <a:rPr lang="en-GB" sz="1000" b="1" dirty="0">
                <a:solidFill>
                  <a:srgbClr val="E6E6FA"/>
                </a:solidFill>
                <a:latin typeface="Consolas" panose="020B0609020204030204" pitchFamily="49" charset="0"/>
              </a:rPr>
              <a:t>::</a:t>
            </a:r>
            <a:r>
              <a:rPr lang="en-GB" sz="1000" b="1" dirty="0">
                <a:solidFill>
                  <a:srgbClr val="1290C3"/>
                </a:solidFill>
                <a:latin typeface="Consolas" panose="020B0609020204030204" pitchFamily="49" charset="0"/>
              </a:rPr>
              <a:t>string</a:t>
            </a:r>
            <a:r>
              <a:rPr lang="en-GB" sz="1000" b="1" dirty="0">
                <a:solidFill>
                  <a:srgbClr val="E6E6FA"/>
                </a:solidFill>
                <a:latin typeface="Consolas" panose="020B0609020204030204" pitchFamily="49" charset="0"/>
              </a:rPr>
              <a:t>&gt;::</a:t>
            </a:r>
            <a:r>
              <a:rPr lang="en-GB" sz="1000" b="1" dirty="0">
                <a:solidFill>
                  <a:srgbClr val="1290C3"/>
                </a:solidFill>
                <a:latin typeface="Consolas" panose="020B0609020204030204" pitchFamily="49" charset="0"/>
              </a:rPr>
              <a:t>iterator</a:t>
            </a:r>
            <a:r>
              <a:rPr lang="en-GB" sz="1000" b="1" dirty="0">
                <a:solidFill>
                  <a:srgbClr val="D9E8F7"/>
                </a:solidFill>
                <a:latin typeface="Consolas" panose="020B0609020204030204" pitchFamily="49" charset="0"/>
              </a:rPr>
              <a:t> </a:t>
            </a:r>
            <a:r>
              <a:rPr lang="en-GB" sz="1000" b="1" dirty="0">
                <a:solidFill>
                  <a:srgbClr val="ED7F48"/>
                </a:solidFill>
                <a:latin typeface="Consolas" panose="020B0609020204030204" pitchFamily="49" charset="0"/>
              </a:rPr>
              <a:t>li</a:t>
            </a:r>
            <a:r>
              <a:rPr lang="en-GB" sz="1000" b="1" dirty="0">
                <a:solidFill>
                  <a:srgbClr val="D9E8F7"/>
                </a:solidFill>
                <a:latin typeface="Consolas" panose="020B0609020204030204" pitchFamily="49" charset="0"/>
              </a:rPr>
              <a:t> </a:t>
            </a:r>
            <a:r>
              <a:rPr lang="en-GB" sz="1000" b="1" dirty="0">
                <a:solidFill>
                  <a:srgbClr val="E6E6FA"/>
                </a:solidFill>
                <a:latin typeface="Consolas" panose="020B0609020204030204" pitchFamily="49" charset="0"/>
              </a:rPr>
              <a:t>=</a:t>
            </a:r>
            <a:r>
              <a:rPr lang="en-GB" sz="1000" b="1" dirty="0">
                <a:solidFill>
                  <a:srgbClr val="D9E8F7"/>
                </a:solidFill>
                <a:latin typeface="Consolas" panose="020B0609020204030204" pitchFamily="49" charset="0"/>
              </a:rPr>
              <a:t> </a:t>
            </a:r>
            <a:r>
              <a:rPr lang="en-GB" sz="1000" b="1" dirty="0" err="1">
                <a:solidFill>
                  <a:srgbClr val="FFBF26"/>
                </a:solidFill>
                <a:latin typeface="Consolas" panose="020B0609020204030204" pitchFamily="49" charset="0"/>
              </a:rPr>
              <a:t>mylist</a:t>
            </a:r>
            <a:r>
              <a:rPr lang="en-GB" sz="1000" b="1" dirty="0" err="1">
                <a:solidFill>
                  <a:srgbClr val="E6E6FA"/>
                </a:solidFill>
                <a:latin typeface="Consolas" panose="020B0609020204030204" pitchFamily="49" charset="0"/>
              </a:rPr>
              <a:t>.</a:t>
            </a:r>
            <a:r>
              <a:rPr lang="en-GB" sz="1000" b="1" dirty="0" err="1">
                <a:solidFill>
                  <a:srgbClr val="A7EC21"/>
                </a:solidFill>
                <a:latin typeface="Consolas" panose="020B0609020204030204" pitchFamily="49" charset="0"/>
              </a:rPr>
              <a:t>begin</a:t>
            </a:r>
            <a:r>
              <a:rPr lang="en-GB" sz="1000" b="1" dirty="0">
                <a:solidFill>
                  <a:srgbClr val="F9FAF4"/>
                </a:solidFill>
                <a:latin typeface="Consolas" panose="020B0609020204030204" pitchFamily="49" charset="0"/>
              </a:rPr>
              <a:t>()</a:t>
            </a:r>
            <a:r>
              <a:rPr lang="en-GB" sz="1000" b="1" dirty="0">
                <a:solidFill>
                  <a:srgbClr val="E6E6FA"/>
                </a:solidFill>
                <a:latin typeface="Consolas" panose="020B0609020204030204" pitchFamily="49" charset="0"/>
              </a:rPr>
              <a:t>;</a:t>
            </a:r>
          </a:p>
          <a:p>
            <a:endParaRPr lang="en-GB" sz="1000" b="1" dirty="0">
              <a:solidFill>
                <a:srgbClr val="E6E6FA"/>
              </a:solidFill>
              <a:latin typeface="Consolas" panose="020B0609020204030204" pitchFamily="49" charset="0"/>
            </a:endParaRP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F9FAF4"/>
                </a:solidFill>
                <a:latin typeface="Consolas" panose="020B0609020204030204" pitchFamily="49" charset="0"/>
              </a:rPr>
              <a:t>(</a:t>
            </a:r>
            <a:r>
              <a:rPr lang="en-US" sz="1000" dirty="0">
                <a:solidFill>
                  <a:srgbClr val="FFBF26"/>
                </a:solidFill>
                <a:latin typeface="Consolas" panose="020B0609020204030204" pitchFamily="49" charset="0"/>
              </a:rPr>
              <a:t>li</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		</a:t>
            </a:r>
            <a:r>
              <a:rPr lang="en-US" sz="1000" b="1" dirty="0">
                <a:solidFill>
                  <a:srgbClr val="626262"/>
                </a:solidFill>
                <a:latin typeface="Consolas" panose="020B0609020204030204" pitchFamily="49" charset="0"/>
              </a:rPr>
              <a:t>//pointer</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F9FAF4"/>
                </a:solidFill>
                <a:latin typeface="Consolas" panose="020B0609020204030204" pitchFamily="49" charset="0"/>
              </a:rPr>
              <a:t>(</a:t>
            </a:r>
            <a:r>
              <a:rPr lang="en-US" sz="1000" dirty="0">
                <a:solidFill>
                  <a:srgbClr val="FFBF26"/>
                </a:solidFill>
                <a:latin typeface="Consolas" panose="020B0609020204030204" pitchFamily="49" charset="0"/>
              </a:rPr>
              <a:t>li</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		</a:t>
            </a:r>
            <a:r>
              <a:rPr lang="en-US" sz="1000" b="1" dirty="0">
                <a:solidFill>
                  <a:srgbClr val="626262"/>
                </a:solidFill>
                <a:latin typeface="Consolas" panose="020B0609020204030204" pitchFamily="49" charset="0"/>
              </a:rPr>
              <a:t>//since pointer not increased =&gt; same</a:t>
            </a:r>
          </a:p>
          <a:p>
            <a:r>
              <a:rPr lang="en-GB" sz="1000" dirty="0">
                <a:solidFill>
                  <a:srgbClr val="FFBF26"/>
                </a:solidFill>
                <a:latin typeface="Consolas" panose="020B0609020204030204" pitchFamily="49" charset="0"/>
              </a:rPr>
              <a:t>	li</a:t>
            </a:r>
            <a:r>
              <a:rPr lang="en-GB" sz="1000" dirty="0">
                <a:solidFill>
                  <a:srgbClr val="E6E6FA"/>
                </a:solidFill>
                <a:latin typeface="Consolas" panose="020B0609020204030204" pitchFamily="49" charset="0"/>
              </a:rPr>
              <a:t>++;						</a:t>
            </a:r>
            <a:r>
              <a:rPr lang="en-US" sz="1000" b="1" dirty="0">
                <a:solidFill>
                  <a:srgbClr val="626262"/>
                </a:solidFill>
                <a:latin typeface="Consolas" panose="020B0609020204030204" pitchFamily="49" charset="0"/>
              </a:rPr>
              <a:t>//increase iterator =&gt; next value in list</a:t>
            </a:r>
            <a:endParaRPr lang="en-GB" sz="1000" dirty="0">
              <a:solidFill>
                <a:srgbClr val="E6E6FA"/>
              </a:solidFill>
              <a:latin typeface="Consolas" panose="020B0609020204030204" pitchFamily="49" charset="0"/>
            </a:endParaRP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F9FAF4"/>
                </a:solidFill>
                <a:latin typeface="Consolas" panose="020B0609020204030204" pitchFamily="49" charset="0"/>
              </a:rPr>
              <a:t>(</a:t>
            </a:r>
            <a:r>
              <a:rPr lang="en-US" sz="1000" dirty="0">
                <a:solidFill>
                  <a:srgbClr val="FFBF26"/>
                </a:solidFill>
                <a:latin typeface="Consolas" panose="020B0609020204030204" pitchFamily="49" charset="0"/>
              </a:rPr>
              <a:t>li</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		</a:t>
            </a:r>
            <a:r>
              <a:rPr lang="en-US" sz="1000" b="1" dirty="0">
                <a:solidFill>
                  <a:srgbClr val="626262"/>
                </a:solidFill>
                <a:latin typeface="Consolas" panose="020B0609020204030204" pitchFamily="49" charset="0"/>
              </a:rPr>
              <a:t>//we have increased to next value above</a:t>
            </a:r>
          </a:p>
          <a:p>
            <a:r>
              <a:rPr lang="en-GB" sz="1000" dirty="0">
                <a:solidFill>
                  <a:srgbClr val="F9FAF4"/>
                </a:solidFill>
                <a:latin typeface="Consolas" panose="020B0609020204030204" pitchFamily="49" charset="0"/>
              </a:rPr>
              <a:t>}</a:t>
            </a:r>
          </a:p>
        </p:txBody>
      </p:sp>
      <p:sp>
        <p:nvSpPr>
          <p:cNvPr id="10" name="Rectangle 9">
            <a:extLst>
              <a:ext uri="{FF2B5EF4-FFF2-40B4-BE49-F238E27FC236}">
                <a16:creationId xmlns:a16="http://schemas.microsoft.com/office/drawing/2014/main" id="{B5A065A8-6256-4D74-97FE-B35C166E9108}"/>
              </a:ext>
            </a:extLst>
          </p:cNvPr>
          <p:cNvSpPr/>
          <p:nvPr/>
        </p:nvSpPr>
        <p:spPr>
          <a:xfrm>
            <a:off x="858782" y="5063207"/>
            <a:ext cx="7332717" cy="101057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rPr>
              <a:t>Winter</a:t>
            </a:r>
          </a:p>
          <a:p>
            <a:r>
              <a:rPr lang="en-GB" dirty="0">
                <a:solidFill>
                  <a:schemeClr val="bg1"/>
                </a:solidFill>
                <a:latin typeface="Consolas" panose="020B0609020204030204" pitchFamily="49" charset="0"/>
              </a:rPr>
              <a:t>		 Winter</a:t>
            </a:r>
          </a:p>
          <a:p>
            <a:r>
              <a:rPr lang="en-GB" dirty="0">
                <a:solidFill>
                  <a:schemeClr val="bg1"/>
                </a:solidFill>
                <a:latin typeface="Consolas" panose="020B0609020204030204" pitchFamily="49" charset="0"/>
              </a:rPr>
              <a:t>		 Spring</a:t>
            </a:r>
            <a:endParaRPr lang="en-SE"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88284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Bonus</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Bonus: Built-in exceptions</a:t>
            </a:r>
          </a:p>
        </p:txBody>
      </p:sp>
    </p:spTree>
    <p:extLst>
      <p:ext uri="{BB962C8B-B14F-4D97-AF65-F5344CB8AC3E}">
        <p14:creationId xmlns:p14="http://schemas.microsoft.com/office/powerpoint/2010/main" val="334851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Built-in exceptions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C++ has built in exceptions, that you need to enable to use</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Some traditional exceptions will not be handles in the built-in exception handling, like the divide by zero. (Needs to be handled by user)</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will go through an example of built-in exception when using an integer as “</a:t>
            </a:r>
            <a:r>
              <a:rPr lang="en-US" sz="2000" b="1" spc="50" dirty="0" err="1">
                <a:solidFill>
                  <a:schemeClr val="bg1"/>
                </a:solidFill>
                <a:latin typeface="Roboto" pitchFamily="2" charset="0"/>
                <a:ea typeface="Roboto" pitchFamily="2" charset="0"/>
              </a:rPr>
              <a:t>cin</a:t>
            </a:r>
            <a:r>
              <a:rPr lang="en-US" sz="2000" b="1" spc="50" dirty="0">
                <a:solidFill>
                  <a:schemeClr val="bg1"/>
                </a:solidFill>
                <a:latin typeface="Roboto" pitchFamily="2" charset="0"/>
                <a:ea typeface="Roboto" pitchFamily="2" charset="0"/>
              </a:rPr>
              <a:t>” input and the user reply with a string</a:t>
            </a:r>
          </a:p>
          <a:p>
            <a:pPr marL="756000" lvl="1" indent="-298800" algn="l">
              <a:lnSpc>
                <a:spcPts val="2600"/>
              </a:lnSpc>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46443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Bonus: Built in exceptions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Below code will set the “</a:t>
            </a:r>
            <a:r>
              <a:rPr lang="en-US" sz="2000" b="1" spc="50" dirty="0" err="1">
                <a:solidFill>
                  <a:schemeClr val="bg1"/>
                </a:solidFill>
                <a:latin typeface="Roboto" pitchFamily="2" charset="0"/>
                <a:ea typeface="Roboto" pitchFamily="2" charset="0"/>
              </a:rPr>
              <a:t>failbit</a:t>
            </a:r>
            <a:r>
              <a:rPr lang="en-US" sz="2000" b="1" spc="50" dirty="0">
                <a:solidFill>
                  <a:schemeClr val="bg1"/>
                </a:solidFill>
                <a:latin typeface="Roboto" pitchFamily="2" charset="0"/>
                <a:ea typeface="Roboto" pitchFamily="2" charset="0"/>
              </a:rPr>
              <a:t>” exception in “</a:t>
            </a:r>
            <a:r>
              <a:rPr lang="en-US" sz="2000" b="1" spc="50" dirty="0" err="1">
                <a:solidFill>
                  <a:schemeClr val="bg1"/>
                </a:solidFill>
                <a:latin typeface="Roboto" pitchFamily="2" charset="0"/>
                <a:ea typeface="Roboto" pitchFamily="2" charset="0"/>
              </a:rPr>
              <a:t>cin</a:t>
            </a:r>
            <a:r>
              <a:rPr lang="en-US" sz="2000" b="1" spc="50" dirty="0">
                <a:solidFill>
                  <a:schemeClr val="bg1"/>
                </a:solidFill>
                <a:latin typeface="Roboto" pitchFamily="2" charset="0"/>
                <a:ea typeface="Roboto" pitchFamily="2" charset="0"/>
              </a:rPr>
              <a:t>” when an invalid input appears</a:t>
            </a:r>
          </a:p>
          <a:p>
            <a:pPr marL="756000" lvl="1" indent="-2988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Try to enter “D” or another character as input in below code and the “</a:t>
            </a:r>
            <a:r>
              <a:rPr lang="en-US" sz="2000" b="1" spc="50" dirty="0" err="1">
                <a:solidFill>
                  <a:schemeClr val="bg1"/>
                </a:solidFill>
                <a:latin typeface="Roboto" pitchFamily="2" charset="0"/>
                <a:ea typeface="Roboto" pitchFamily="2" charset="0"/>
              </a:rPr>
              <a:t>failbit</a:t>
            </a:r>
            <a:r>
              <a:rPr lang="en-US" sz="2000" b="1" spc="50" dirty="0">
                <a:solidFill>
                  <a:schemeClr val="bg1"/>
                </a:solidFill>
                <a:latin typeface="Roboto" pitchFamily="2" charset="0"/>
                <a:ea typeface="Roboto" pitchFamily="2" charset="0"/>
              </a:rPr>
              <a:t>” exception shall appear</a:t>
            </a:r>
          </a:p>
          <a:p>
            <a:pPr marL="800100" lvl="1" indent="-342900" algn="l">
              <a:lnSpc>
                <a:spcPts val="2600"/>
              </a:lnSpc>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4" name="Rectangle 3">
            <a:extLst>
              <a:ext uri="{FF2B5EF4-FFF2-40B4-BE49-F238E27FC236}">
                <a16:creationId xmlns:a16="http://schemas.microsoft.com/office/drawing/2014/main" id="{9F72D136-02FD-4E43-8ECB-B18CB7D2F5B3}"/>
              </a:ext>
            </a:extLst>
          </p:cNvPr>
          <p:cNvSpPr/>
          <p:nvPr/>
        </p:nvSpPr>
        <p:spPr>
          <a:xfrm>
            <a:off x="673537" y="3431016"/>
            <a:ext cx="7332717" cy="231036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&lt;iostream&gt;</a:t>
            </a:r>
          </a:p>
          <a:p>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0DD140"/>
                </a:solidFill>
                <a:latin typeface="Consolas" panose="020B0609020204030204" pitchFamily="49" charset="0"/>
              </a:rPr>
              <a:t>main</a:t>
            </a:r>
            <a:r>
              <a:rPr lang="en-GB" sz="1000" dirty="0">
                <a:solidFill>
                  <a:srgbClr val="F9FAF4"/>
                </a:solidFill>
                <a:latin typeface="Consolas" panose="020B0609020204030204" pitchFamily="49" charset="0"/>
              </a:rPr>
              <a:t>()</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GB" sz="1000" dirty="0">
                <a:solidFill>
                  <a:srgbClr val="DD2867"/>
                </a:solidFill>
                <a:latin typeface="Consolas" panose="020B0609020204030204" pitchFamily="49" charset="0"/>
              </a:rPr>
              <a:t>	signed</a:t>
            </a:r>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ED7F48"/>
                </a:solidFill>
                <a:latin typeface="Consolas" panose="020B0609020204030204" pitchFamily="49" charset="0"/>
              </a:rPr>
              <a:t>number</a:t>
            </a:r>
            <a:r>
              <a:rPr lang="en-GB" sz="1000" dirty="0">
                <a:solidFill>
                  <a:srgbClr val="E6E6FA"/>
                </a:solidFill>
                <a:latin typeface="Consolas" panose="020B0609020204030204" pitchFamily="49" charset="0"/>
              </a:rPr>
              <a:t>;</a:t>
            </a:r>
          </a:p>
          <a:p>
            <a:r>
              <a:rPr lang="en-US" sz="1000" dirty="0">
                <a:solidFill>
                  <a:srgbClr val="626262"/>
                </a:solidFill>
                <a:latin typeface="Consolas" panose="020B0609020204030204" pitchFamily="49" charset="0"/>
              </a:rPr>
              <a:t>	//This is a tricky part, you need to enable the fall bit in exceptions</a:t>
            </a:r>
          </a:p>
          <a:p>
            <a:r>
              <a:rPr lang="fr-FR" sz="1000" dirty="0">
                <a:solidFill>
                  <a:srgbClr val="80F2F6"/>
                </a:solidFill>
                <a:latin typeface="Consolas" panose="020B0609020204030204" pitchFamily="49" charset="0"/>
              </a:rPr>
              <a:t>	std</a:t>
            </a:r>
            <a:r>
              <a:rPr lang="fr-FR" sz="1000" dirty="0">
                <a:solidFill>
                  <a:srgbClr val="E6E6FA"/>
                </a:solidFill>
                <a:latin typeface="Consolas" panose="020B0609020204030204" pitchFamily="49" charset="0"/>
              </a:rPr>
              <a:t>::</a:t>
            </a:r>
            <a:r>
              <a:rPr lang="fr-FR" sz="1000" dirty="0" err="1">
                <a:solidFill>
                  <a:srgbClr val="D9E8F7"/>
                </a:solidFill>
                <a:latin typeface="Consolas" panose="020B0609020204030204" pitchFamily="49" charset="0"/>
              </a:rPr>
              <a:t>cin</a:t>
            </a:r>
            <a:r>
              <a:rPr lang="fr-FR" sz="1000" dirty="0" err="1">
                <a:solidFill>
                  <a:srgbClr val="E6E6FA"/>
                </a:solidFill>
                <a:latin typeface="Consolas" panose="020B0609020204030204" pitchFamily="49" charset="0"/>
              </a:rPr>
              <a:t>.</a:t>
            </a:r>
            <a:r>
              <a:rPr lang="fr-FR" sz="1000" dirty="0" err="1">
                <a:solidFill>
                  <a:srgbClr val="A7EC21"/>
                </a:solidFill>
                <a:latin typeface="Consolas" panose="020B0609020204030204" pitchFamily="49" charset="0"/>
              </a:rPr>
              <a:t>exceptions</a:t>
            </a:r>
            <a:r>
              <a:rPr lang="fr-FR" sz="1000" dirty="0">
                <a:solidFill>
                  <a:srgbClr val="F9FAF4"/>
                </a:solidFill>
                <a:latin typeface="Consolas" panose="020B0609020204030204" pitchFamily="49" charset="0"/>
              </a:rPr>
              <a:t>(</a:t>
            </a:r>
            <a:r>
              <a:rPr lang="fr-FR" sz="1000" dirty="0">
                <a:solidFill>
                  <a:srgbClr val="80F2F6"/>
                </a:solidFill>
                <a:latin typeface="Consolas" panose="020B0609020204030204" pitchFamily="49" charset="0"/>
              </a:rPr>
              <a:t>std</a:t>
            </a:r>
            <a:r>
              <a:rPr lang="fr-FR" sz="1000" dirty="0">
                <a:solidFill>
                  <a:srgbClr val="E6E6FA"/>
                </a:solidFill>
                <a:latin typeface="Consolas" panose="020B0609020204030204" pitchFamily="49" charset="0"/>
              </a:rPr>
              <a:t>::</a:t>
            </a:r>
            <a:r>
              <a:rPr lang="fr-FR" sz="1000" dirty="0" err="1">
                <a:solidFill>
                  <a:srgbClr val="1290C3"/>
                </a:solidFill>
                <a:latin typeface="Consolas" panose="020B0609020204030204" pitchFamily="49" charset="0"/>
              </a:rPr>
              <a:t>ios_base</a:t>
            </a:r>
            <a:r>
              <a:rPr lang="fr-FR" sz="1000" dirty="0">
                <a:solidFill>
                  <a:srgbClr val="E6E6FA"/>
                </a:solidFill>
                <a:latin typeface="Consolas" panose="020B0609020204030204" pitchFamily="49" charset="0"/>
              </a:rPr>
              <a:t>::</a:t>
            </a:r>
            <a:r>
              <a:rPr lang="fr-FR" sz="1000" i="1" dirty="0" err="1">
                <a:solidFill>
                  <a:srgbClr val="8DDAF8"/>
                </a:solidFill>
                <a:latin typeface="Consolas" panose="020B0609020204030204" pitchFamily="49" charset="0"/>
              </a:rPr>
              <a:t>failbit</a:t>
            </a:r>
            <a:r>
              <a:rPr lang="fr-FR" sz="1000" i="1" dirty="0">
                <a:solidFill>
                  <a:srgbClr val="F9FAF4"/>
                </a:solidFill>
                <a:latin typeface="Consolas" panose="020B0609020204030204" pitchFamily="49" charset="0"/>
              </a:rPr>
              <a:t>)</a:t>
            </a:r>
            <a:r>
              <a:rPr lang="fr-FR" sz="1000" i="1" dirty="0">
                <a:solidFill>
                  <a:srgbClr val="E6E6FA"/>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D9E8F7"/>
                </a:solidFill>
                <a:latin typeface="Consolas" panose="020B0609020204030204" pitchFamily="49" charset="0"/>
              </a:rPr>
              <a:t>cout</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"Enter number"</a:t>
            </a:r>
            <a:r>
              <a:rPr lang="en-GB" sz="1000" dirty="0">
                <a:solidFill>
                  <a:srgbClr val="E6E6FA"/>
                </a:solidFill>
                <a:latin typeface="Consolas" panose="020B0609020204030204" pitchFamily="49" charset="0"/>
              </a:rPr>
              <a:t>;</a:t>
            </a:r>
          </a:p>
          <a:p>
            <a:r>
              <a:rPr lang="en-GB" sz="1000" dirty="0">
                <a:solidFill>
                  <a:srgbClr val="DD2867"/>
                </a:solidFill>
                <a:latin typeface="Consolas" panose="020B0609020204030204" pitchFamily="49" charset="0"/>
              </a:rPr>
              <a:t>	try</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D9E8F7"/>
                </a:solidFill>
                <a:latin typeface="Consolas" panose="020B0609020204030204" pitchFamily="49" charset="0"/>
              </a:rPr>
              <a:t>cin</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&gt;&gt;</a:t>
            </a:r>
            <a:r>
              <a:rPr lang="en-GB" sz="1000" dirty="0">
                <a:solidFill>
                  <a:srgbClr val="D9E8F7"/>
                </a:solidFill>
                <a:latin typeface="Consolas" panose="020B0609020204030204" pitchFamily="49" charset="0"/>
              </a:rPr>
              <a:t> </a:t>
            </a:r>
            <a:r>
              <a:rPr lang="en-GB" sz="1000" dirty="0">
                <a:solidFill>
                  <a:srgbClr val="FFBF26"/>
                </a:solidFill>
                <a:latin typeface="Consolas" panose="020B0609020204030204" pitchFamily="49" charset="0"/>
              </a:rPr>
              <a:t>number</a:t>
            </a:r>
            <a:r>
              <a:rPr lang="en-GB" sz="1000" dirty="0">
                <a:solidFill>
                  <a:srgbClr val="E6E6FA"/>
                </a:solidFill>
                <a:latin typeface="Consolas" panose="020B0609020204030204" pitchFamily="49" charset="0"/>
              </a:rPr>
              <a:t>;</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"You entered number "</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number</a:t>
            </a:r>
            <a:r>
              <a:rPr lang="en-US"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catch</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r>
              <a:rPr lang="en-GB" sz="1000" dirty="0">
                <a:solidFill>
                  <a:srgbClr val="F9FAF4"/>
                </a:solidFill>
                <a:latin typeface="Consolas" panose="020B0609020204030204" pitchFamily="49" charset="0"/>
              </a:rPr>
              <a:t>){</a:t>
            </a:r>
            <a:r>
              <a:rPr lang="en-GB" sz="1000" dirty="0">
                <a:solidFill>
                  <a:srgbClr val="626262"/>
                </a:solidFill>
                <a:latin typeface="Consolas" panose="020B0609020204030204" pitchFamily="49" charset="0"/>
              </a:rPr>
              <a:t>//"(...)" = catch all errors,</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D9E8F7"/>
                </a:solidFill>
                <a:latin typeface="Consolas" panose="020B0609020204030204" pitchFamily="49" charset="0"/>
              </a:rPr>
              <a:t>cout</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"Invalid number. "</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p>
          <a:p>
            <a:r>
              <a:rPr lang="en-GB" sz="1000" dirty="0">
                <a:solidFill>
                  <a:srgbClr val="DD2867"/>
                </a:solidFill>
                <a:latin typeface="Consolas" panose="020B0609020204030204" pitchFamily="49" charset="0"/>
              </a:rPr>
              <a:t>	return</a:t>
            </a:r>
            <a:r>
              <a:rPr lang="en-GB" sz="1000" dirty="0">
                <a:solidFill>
                  <a:srgbClr val="D9E8F7"/>
                </a:solidFill>
                <a:latin typeface="Consolas" panose="020B0609020204030204" pitchFamily="49" charset="0"/>
              </a:rPr>
              <a:t> </a:t>
            </a:r>
            <a:r>
              <a:rPr lang="en-GB" sz="1000" dirty="0">
                <a:solidFill>
                  <a:srgbClr val="6897BB"/>
                </a:solidFill>
                <a:latin typeface="Consolas" panose="020B0609020204030204" pitchFamily="49" charset="0"/>
              </a:rPr>
              <a:t>0</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endParaRPr lang="en-GB" sz="10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243608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descr="Veldi%200009%202018">
            <a:extLst>
              <a:ext uri="{FF2B5EF4-FFF2-40B4-BE49-F238E27FC236}">
                <a16:creationId xmlns:a16="http://schemas.microsoft.com/office/drawing/2014/main" id="{565B2669-EE75-4D56-B35C-B45AD7980B2D}"/>
              </a:ext>
            </a:extLst>
          </p:cNvPr>
          <p:cNvPicPr>
            <a:picLocks noGrp="1" noChangeAspect="1"/>
          </p:cNvPicPr>
          <p:nvPr isPhoto="1"/>
        </p:nvPicPr>
        <p:blipFill>
          <a:blip r:embed="rId3" cstate="screen">
            <a:lum/>
            <a:extLst>
              <a:ext uri="{28A0092B-C50C-407E-A947-70E740481C1C}">
                <a14:useLocalDpi xmlns:a14="http://schemas.microsoft.com/office/drawing/2010/main"/>
              </a:ext>
            </a:extLst>
          </a:blip>
          <a:stretch>
            <a:fillRect/>
          </a:stretch>
        </p:blipFill>
        <p:spPr>
          <a:xfrm>
            <a:off x="-186267" y="-69851"/>
            <a:ext cx="9444567" cy="7083425"/>
          </a:xfrm>
          <a:prstGeom prst="rect">
            <a:avLst/>
          </a:prstGeom>
        </p:spPr>
      </p:pic>
      <p:sp>
        <p:nvSpPr>
          <p:cNvPr id="5" name="Rubrik 1">
            <a:extLst>
              <a:ext uri="{FF2B5EF4-FFF2-40B4-BE49-F238E27FC236}">
                <a16:creationId xmlns:a16="http://schemas.microsoft.com/office/drawing/2014/main" id="{47930B65-5C2B-4219-9D44-3CF6F67102FF}"/>
              </a:ext>
            </a:extLst>
          </p:cNvPr>
          <p:cNvSpPr txBox="1">
            <a:spLocks/>
          </p:cNvSpPr>
          <p:nvPr/>
        </p:nvSpPr>
        <p:spPr>
          <a:xfrm>
            <a:off x="685800" y="2257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10000" dirty="0">
                <a:solidFill>
                  <a:schemeClr val="bg1"/>
                </a:solidFill>
                <a:latin typeface="Roboto" pitchFamily="2" charset="0"/>
                <a:ea typeface="Roboto" pitchFamily="2" charset="0"/>
              </a:rPr>
              <a:t>Thank you!</a:t>
            </a:r>
          </a:p>
        </p:txBody>
      </p:sp>
      <p:sp>
        <p:nvSpPr>
          <p:cNvPr id="7" name="Rektangel: diagonala klippta hörn 6">
            <a:extLst>
              <a:ext uri="{FF2B5EF4-FFF2-40B4-BE49-F238E27FC236}">
                <a16:creationId xmlns:a16="http://schemas.microsoft.com/office/drawing/2014/main" id="{F43C8417-1734-4057-972B-7EBA0DA09382}"/>
              </a:ext>
            </a:extLst>
          </p:cNvPr>
          <p:cNvSpPr/>
          <p:nvPr/>
        </p:nvSpPr>
        <p:spPr>
          <a:xfrm rot="16200000">
            <a:off x="707401" y="-512457"/>
            <a:ext cx="1743074" cy="2413592"/>
          </a:xfrm>
          <a:prstGeom prst="snip2DiagRect">
            <a:avLst/>
          </a:prstGeom>
          <a:solidFill>
            <a:srgbClr val="FDC623"/>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8" name="textruta 7">
            <a:extLst>
              <a:ext uri="{FF2B5EF4-FFF2-40B4-BE49-F238E27FC236}">
                <a16:creationId xmlns:a16="http://schemas.microsoft.com/office/drawing/2014/main" id="{B79B30A8-7F0C-42FF-81EB-66C2B2052FE9}"/>
              </a:ext>
            </a:extLst>
          </p:cNvPr>
          <p:cNvSpPr txBox="1"/>
          <p:nvPr/>
        </p:nvSpPr>
        <p:spPr>
          <a:xfrm>
            <a:off x="616688" y="1227322"/>
            <a:ext cx="2307265" cy="338554"/>
          </a:xfrm>
          <a:prstGeom prst="rect">
            <a:avLst/>
          </a:prstGeom>
          <a:noFill/>
        </p:spPr>
        <p:txBody>
          <a:bodyPr wrap="square" rtlCol="0">
            <a:spAutoFit/>
          </a:bodyPr>
          <a:lstStyle/>
          <a:p>
            <a:r>
              <a:rPr lang="en-US" sz="1600" dirty="0">
                <a:latin typeface="Roboto" pitchFamily="2" charset="0"/>
                <a:ea typeface="Roboto" pitchFamily="2" charset="0"/>
              </a:rPr>
              <a:t>veldikompetens.se</a:t>
            </a:r>
          </a:p>
        </p:txBody>
      </p:sp>
      <p:pic>
        <p:nvPicPr>
          <p:cNvPr id="10" name="Bildobjekt 9">
            <a:extLst>
              <a:ext uri="{FF2B5EF4-FFF2-40B4-BE49-F238E27FC236}">
                <a16:creationId xmlns:a16="http://schemas.microsoft.com/office/drawing/2014/main" id="{A6E448CA-6833-49DD-99C7-FC01D774F67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89628" y="6422682"/>
            <a:ext cx="1468622" cy="200712"/>
          </a:xfrm>
          <a:prstGeom prst="rect">
            <a:avLst/>
          </a:prstGeom>
        </p:spPr>
      </p:pic>
    </p:spTree>
    <p:extLst>
      <p:ext uri="{BB962C8B-B14F-4D97-AF65-F5344CB8AC3E}">
        <p14:creationId xmlns:p14="http://schemas.microsoft.com/office/powerpoint/2010/main" val="313392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Example of a simple function</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Here we create a simple function that prints “Hello world”</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function will not return any value since we have “void” as return type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have nothing inside the “()”, which means that this function does not have any arguments</a:t>
            </a:r>
          </a:p>
        </p:txBody>
      </p:sp>
      <p:sp>
        <p:nvSpPr>
          <p:cNvPr id="4" name="Rectangle 3">
            <a:extLst>
              <a:ext uri="{FF2B5EF4-FFF2-40B4-BE49-F238E27FC236}">
                <a16:creationId xmlns:a16="http://schemas.microsoft.com/office/drawing/2014/main" id="{4DAC7632-312A-45F7-8B0E-0C965ADA9EC7}"/>
              </a:ext>
            </a:extLst>
          </p:cNvPr>
          <p:cNvSpPr/>
          <p:nvPr/>
        </p:nvSpPr>
        <p:spPr>
          <a:xfrm>
            <a:off x="698298" y="2026465"/>
            <a:ext cx="7332717" cy="159938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void</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hello</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p>
          <a:p>
            <a:r>
              <a:rPr lang="en-GB" sz="1400" dirty="0">
                <a:solidFill>
                  <a:srgbClr val="F9FAF4"/>
                </a:solidFill>
                <a:latin typeface="Consolas" panose="020B0609020204030204" pitchFamily="49" charset="0"/>
              </a:rPr>
              <a:t>{</a:t>
            </a:r>
          </a:p>
          <a:p>
            <a:r>
              <a:rPr lang="en-GB" sz="1400" dirty="0">
                <a:solidFill>
                  <a:srgbClr val="80F2F6"/>
                </a:solidFill>
                <a:latin typeface="Consolas" panose="020B0609020204030204" pitchFamily="49" charset="0"/>
              </a:rPr>
              <a:t>	std</a:t>
            </a:r>
            <a:r>
              <a:rPr lang="en-GB" sz="1400" dirty="0">
                <a:solidFill>
                  <a:srgbClr val="E6E6FA"/>
                </a:solidFill>
                <a:latin typeface="Consolas" panose="020B0609020204030204" pitchFamily="49" charset="0"/>
              </a:rPr>
              <a:t>::</a:t>
            </a:r>
            <a:r>
              <a:rPr lang="en-GB" sz="1400" dirty="0" err="1">
                <a:solidFill>
                  <a:srgbClr val="D9E8F7"/>
                </a:solidFill>
                <a:latin typeface="Consolas" panose="020B0609020204030204" pitchFamily="49" charset="0"/>
              </a:rPr>
              <a:t>cout</a:t>
            </a:r>
            <a:r>
              <a:rPr lang="en-GB" sz="1400" dirty="0">
                <a:solidFill>
                  <a:srgbClr val="D9E8F7"/>
                </a:solidFill>
                <a:latin typeface="Consolas" panose="020B0609020204030204" pitchFamily="49" charset="0"/>
              </a:rPr>
              <a:t> </a:t>
            </a:r>
            <a:r>
              <a:rPr lang="en-GB" sz="1400" dirty="0">
                <a:solidFill>
                  <a:srgbClr val="E6E6FA"/>
                </a:solidFill>
                <a:latin typeface="Consolas" panose="020B0609020204030204" pitchFamily="49" charset="0"/>
              </a:rPr>
              <a:t>&lt;&lt;</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"Hello world"</a:t>
            </a:r>
            <a:r>
              <a:rPr lang="en-GB"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167442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How to call a function</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Calling the function needs to be done after the function has been created (or have a correct prototype before)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use a function, you shall call the function name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In this case we will call the newly created hello function, with the following command “hello()”</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 here says that we will call a function without any argument</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p:txBody>
      </p:sp>
      <p:sp>
        <p:nvSpPr>
          <p:cNvPr id="5" name="Rectangle 4">
            <a:extLst>
              <a:ext uri="{FF2B5EF4-FFF2-40B4-BE49-F238E27FC236}">
                <a16:creationId xmlns:a16="http://schemas.microsoft.com/office/drawing/2014/main" id="{73DA9930-456A-4D62-B355-7FBF0B446A0E}"/>
              </a:ext>
            </a:extLst>
          </p:cNvPr>
          <p:cNvSpPr/>
          <p:nvPr/>
        </p:nvSpPr>
        <p:spPr>
          <a:xfrm>
            <a:off x="767256" y="3986486"/>
            <a:ext cx="7332717" cy="157348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DD2867"/>
                </a:solidFill>
                <a:latin typeface="Consolas" panose="020B0609020204030204" pitchFamily="49" charset="0"/>
              </a:rPr>
              <a:t>int</a:t>
            </a:r>
            <a:r>
              <a:rPr lang="en-GB" dirty="0">
                <a:solidFill>
                  <a:srgbClr val="D9E8F7"/>
                </a:solidFill>
                <a:latin typeface="Consolas" panose="020B0609020204030204" pitchFamily="49" charset="0"/>
              </a:rPr>
              <a:t> </a:t>
            </a:r>
            <a:r>
              <a:rPr lang="en-GB" dirty="0">
                <a:solidFill>
                  <a:srgbClr val="0DD140"/>
                </a:solidFill>
                <a:latin typeface="Consolas" panose="020B0609020204030204" pitchFamily="49" charset="0"/>
              </a:rPr>
              <a:t>main</a:t>
            </a:r>
            <a:r>
              <a:rPr lang="en-GB" dirty="0">
                <a:solidFill>
                  <a:srgbClr val="F9FAF4"/>
                </a:solidFill>
                <a:latin typeface="Consolas" panose="020B0609020204030204" pitchFamily="49" charset="0"/>
              </a:rPr>
              <a:t>()</a:t>
            </a:r>
          </a:p>
          <a:p>
            <a:r>
              <a:rPr lang="en-GB" dirty="0">
                <a:solidFill>
                  <a:srgbClr val="F9FAF4"/>
                </a:solidFill>
                <a:latin typeface="Consolas" panose="020B0609020204030204" pitchFamily="49" charset="0"/>
              </a:rPr>
              <a:t>{</a:t>
            </a:r>
          </a:p>
          <a:p>
            <a:r>
              <a:rPr lang="en-US" dirty="0">
                <a:solidFill>
                  <a:srgbClr val="A7EC21"/>
                </a:solidFill>
                <a:latin typeface="Consolas" panose="020B0609020204030204" pitchFamily="49" charset="0"/>
              </a:rPr>
              <a:t>	hello</a:t>
            </a:r>
            <a:r>
              <a:rPr lang="en-US" dirty="0">
                <a:solidFill>
                  <a:srgbClr val="F9FAF4"/>
                </a:solidFill>
                <a:latin typeface="Consolas" panose="020B0609020204030204" pitchFamily="49" charset="0"/>
              </a:rPr>
              <a:t>()</a:t>
            </a:r>
            <a:r>
              <a:rPr lang="en-US" dirty="0">
                <a:solidFill>
                  <a:srgbClr val="E6E6FA"/>
                </a:solidFill>
                <a:latin typeface="Consolas" panose="020B0609020204030204" pitchFamily="49" charset="0"/>
              </a:rPr>
              <a:t>;</a:t>
            </a:r>
            <a:r>
              <a:rPr lang="en-US" dirty="0">
                <a:solidFill>
                  <a:srgbClr val="626262"/>
                </a:solidFill>
                <a:latin typeface="Consolas" panose="020B0609020204030204" pitchFamily="49" charset="0"/>
              </a:rPr>
              <a:t>// will call function hello()</a:t>
            </a:r>
          </a:p>
          <a:p>
            <a:r>
              <a:rPr lang="en-GB" dirty="0">
                <a:solidFill>
                  <a:srgbClr val="DD2867"/>
                </a:solidFill>
                <a:latin typeface="Consolas" panose="020B0609020204030204" pitchFamily="49" charset="0"/>
              </a:rPr>
              <a:t>	return</a:t>
            </a:r>
            <a:r>
              <a:rPr lang="en-GB" dirty="0">
                <a:solidFill>
                  <a:srgbClr val="D9E8F7"/>
                </a:solidFill>
                <a:latin typeface="Consolas" panose="020B0609020204030204" pitchFamily="49" charset="0"/>
              </a:rPr>
              <a:t> </a:t>
            </a:r>
            <a:r>
              <a:rPr lang="en-GB" dirty="0">
                <a:solidFill>
                  <a:srgbClr val="6897BB"/>
                </a:solidFill>
                <a:latin typeface="Consolas" panose="020B0609020204030204" pitchFamily="49" charset="0"/>
              </a:rPr>
              <a:t>0</a:t>
            </a:r>
            <a:r>
              <a:rPr lang="en-GB"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endParaRPr lang="en-GB" noProof="1">
              <a:solidFill>
                <a:schemeClr val="accent3"/>
              </a:solidFill>
              <a:latin typeface="Consolas" panose="020B0609020204030204" pitchFamily="49" charset="0"/>
            </a:endParaRPr>
          </a:p>
        </p:txBody>
      </p:sp>
    </p:spTree>
    <p:extLst>
      <p:ext uri="{BB962C8B-B14F-4D97-AF65-F5344CB8AC3E}">
        <p14:creationId xmlns:p14="http://schemas.microsoft.com/office/powerpoint/2010/main" val="299139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Variable scope functions</a:t>
            </a:r>
          </a:p>
        </p:txBody>
      </p:sp>
      <p:sp>
        <p:nvSpPr>
          <p:cNvPr id="3" name="Underrubrik 2"/>
          <p:cNvSpPr txBox="1">
            <a:spLocks/>
          </p:cNvSpPr>
          <p:nvPr/>
        </p:nvSpPr>
        <p:spPr>
          <a:xfrm>
            <a:off x="206266" y="1549399"/>
            <a:ext cx="8170478" cy="117363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Variables created inside functions are called </a:t>
            </a:r>
            <a:r>
              <a:rPr lang="en-US" sz="2000" b="1" i="1" spc="50" dirty="0">
                <a:solidFill>
                  <a:schemeClr val="bg1"/>
                </a:solidFill>
                <a:latin typeface="Roboto" pitchFamily="2" charset="0"/>
                <a:ea typeface="Roboto" pitchFamily="2" charset="0"/>
              </a:rPr>
              <a:t>local variables</a:t>
            </a:r>
            <a:r>
              <a:rPr lang="en-US" sz="2000" b="1" spc="50" dirty="0">
                <a:solidFill>
                  <a:schemeClr val="bg1"/>
                </a:solidFill>
                <a:latin typeface="Roboto" pitchFamily="2" charset="0"/>
                <a:ea typeface="Roboto" pitchFamily="2" charset="0"/>
              </a:rPr>
              <a:t> and are not accessible outside the function</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Variables outside functions are called </a:t>
            </a:r>
            <a:r>
              <a:rPr lang="en-US" sz="2000" b="1" i="1" spc="50" dirty="0">
                <a:solidFill>
                  <a:schemeClr val="bg1"/>
                </a:solidFill>
                <a:latin typeface="Roboto" pitchFamily="2" charset="0"/>
                <a:ea typeface="Roboto" pitchFamily="2" charset="0"/>
              </a:rPr>
              <a:t>global variables</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Global variables can be modified inside a function</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Need to be careful if you have variable with the same name inside a function and the same name on another global variable</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If the variable is declared with the same name inside the function, it will be handled as local variable in that function</a:t>
            </a:r>
          </a:p>
        </p:txBody>
      </p:sp>
    </p:spTree>
    <p:extLst>
      <p:ext uri="{BB962C8B-B14F-4D97-AF65-F5344CB8AC3E}">
        <p14:creationId xmlns:p14="http://schemas.microsoft.com/office/powerpoint/2010/main" val="155641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Variable scope continue..</a:t>
            </a:r>
          </a:p>
        </p:txBody>
      </p:sp>
      <p:sp>
        <p:nvSpPr>
          <p:cNvPr id="3" name="Underrubrik 2"/>
          <p:cNvSpPr txBox="1">
            <a:spLocks/>
          </p:cNvSpPr>
          <p:nvPr/>
        </p:nvSpPr>
        <p:spPr>
          <a:xfrm>
            <a:off x="206265" y="1549398"/>
            <a:ext cx="8291189" cy="1563257"/>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Notice below example and that “int x;” inside the function makes the x variable as local in function a()</a:t>
            </a:r>
            <a:endParaRPr lang="en-US" sz="1600" b="1" spc="50" dirty="0">
              <a:solidFill>
                <a:schemeClr val="bg1"/>
              </a:solidFill>
              <a:latin typeface="Roboto" pitchFamily="2" charset="0"/>
              <a:ea typeface="Roboto" pitchFamily="2" charset="0"/>
            </a:endParaRPr>
          </a:p>
        </p:txBody>
      </p:sp>
      <p:sp>
        <p:nvSpPr>
          <p:cNvPr id="8" name="Rectangle 7">
            <a:extLst>
              <a:ext uri="{FF2B5EF4-FFF2-40B4-BE49-F238E27FC236}">
                <a16:creationId xmlns:a16="http://schemas.microsoft.com/office/drawing/2014/main" id="{785CB890-A31B-4D7F-821D-A47C6D9BB55B}"/>
              </a:ext>
            </a:extLst>
          </p:cNvPr>
          <p:cNvSpPr/>
          <p:nvPr/>
        </p:nvSpPr>
        <p:spPr>
          <a:xfrm>
            <a:off x="952501" y="5828096"/>
            <a:ext cx="3067050" cy="51555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cs typeface="Courier New" panose="02070309020205020404" pitchFamily="49" charset="0"/>
              </a:rPr>
              <a:t>42</a:t>
            </a:r>
            <a:endParaRPr lang="en-SE" dirty="0">
              <a:solidFill>
                <a:schemeClr val="bg1"/>
              </a:solidFill>
              <a:latin typeface="Consolas" panose="020B06090202040302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6C995E0E-A96A-411E-BDA1-448B416CCCF0}"/>
              </a:ext>
            </a:extLst>
          </p:cNvPr>
          <p:cNvSpPr/>
          <p:nvPr/>
        </p:nvSpPr>
        <p:spPr>
          <a:xfrm>
            <a:off x="952501" y="2247846"/>
            <a:ext cx="3067051" cy="351732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0" bIns="108000" rtlCol="0" anchor="t"/>
          <a:lstStyle/>
          <a:p>
            <a:r>
              <a:rPr lang="en-GB" sz="1600" dirty="0">
                <a:solidFill>
                  <a:srgbClr val="DD2867"/>
                </a:solidFill>
                <a:latin typeface="Consolas" panose="020B0609020204030204" pitchFamily="49" charset="0"/>
              </a:rPr>
              <a:t>#include</a:t>
            </a:r>
            <a:r>
              <a:rPr lang="en-GB" sz="1600" dirty="0">
                <a:solidFill>
                  <a:srgbClr val="D9E8F7"/>
                </a:solidFill>
                <a:latin typeface="Consolas" panose="020B0609020204030204" pitchFamily="49" charset="0"/>
              </a:rPr>
              <a:t> </a:t>
            </a:r>
            <a:r>
              <a:rPr lang="en-GB" sz="1600" dirty="0">
                <a:solidFill>
                  <a:srgbClr val="17C6A3"/>
                </a:solidFill>
                <a:latin typeface="Consolas" panose="020B0609020204030204" pitchFamily="49" charset="0"/>
              </a:rPr>
              <a:t>&lt;iostream&gt;</a:t>
            </a:r>
          </a:p>
          <a:p>
            <a:endParaRPr lang="en-GB" sz="1600" dirty="0">
              <a:latin typeface="Consolas" panose="020B0609020204030204" pitchFamily="49" charset="0"/>
            </a:endParaRPr>
          </a:p>
          <a:p>
            <a:r>
              <a:rPr lang="en-GB" sz="1600" dirty="0">
                <a:solidFill>
                  <a:srgbClr val="DD2867"/>
                </a:solidFill>
                <a:latin typeface="Consolas" panose="020B0609020204030204" pitchFamily="49" charset="0"/>
              </a:rPr>
              <a:t>int</a:t>
            </a:r>
            <a:r>
              <a:rPr lang="en-GB" sz="1600" dirty="0">
                <a:solidFill>
                  <a:srgbClr val="D9E8F7"/>
                </a:solidFill>
                <a:latin typeface="Consolas" panose="020B0609020204030204" pitchFamily="49" charset="0"/>
              </a:rPr>
              <a:t> x </a:t>
            </a:r>
            <a:r>
              <a:rPr lang="en-GB" sz="1600" dirty="0">
                <a:solidFill>
                  <a:srgbClr val="E6E6FA"/>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6897BB"/>
                </a:solidFill>
                <a:latin typeface="Consolas" panose="020B0609020204030204" pitchFamily="49" charset="0"/>
              </a:rPr>
              <a:t>1</a:t>
            </a:r>
            <a:r>
              <a:rPr lang="en-GB" sz="1600" dirty="0">
                <a:solidFill>
                  <a:srgbClr val="E6E6FA"/>
                </a:solidFill>
                <a:latin typeface="Consolas" panose="020B0609020204030204" pitchFamily="49" charset="0"/>
              </a:rPr>
              <a:t>;	</a:t>
            </a:r>
            <a:r>
              <a:rPr lang="en-GB" sz="1600" dirty="0">
                <a:solidFill>
                  <a:srgbClr val="626262"/>
                </a:solidFill>
                <a:latin typeface="Consolas" panose="020B0609020204030204" pitchFamily="49" charset="0"/>
              </a:rPr>
              <a:t>//global</a:t>
            </a:r>
          </a:p>
          <a:p>
            <a:endParaRPr lang="en-GB" sz="1600" dirty="0">
              <a:latin typeface="Consolas" panose="020B0609020204030204" pitchFamily="49" charset="0"/>
            </a:endParaRPr>
          </a:p>
          <a:p>
            <a:r>
              <a:rPr lang="en-GB" sz="1600" dirty="0">
                <a:solidFill>
                  <a:srgbClr val="DD2867"/>
                </a:solidFill>
                <a:latin typeface="Consolas" panose="020B0609020204030204" pitchFamily="49" charset="0"/>
              </a:rPr>
              <a:t>int</a:t>
            </a:r>
            <a:r>
              <a:rPr lang="en-GB" sz="1600" dirty="0">
                <a:solidFill>
                  <a:srgbClr val="D9E8F7"/>
                </a:solidFill>
                <a:latin typeface="Consolas" panose="020B0609020204030204" pitchFamily="49" charset="0"/>
              </a:rPr>
              <a:t> </a:t>
            </a:r>
            <a:r>
              <a:rPr lang="en-GB" sz="1600" dirty="0">
                <a:solidFill>
                  <a:srgbClr val="0DD140"/>
                </a:solidFill>
                <a:latin typeface="Consolas" panose="020B0609020204030204" pitchFamily="49" charset="0"/>
              </a:rPr>
              <a:t>a</a:t>
            </a:r>
            <a:r>
              <a:rPr lang="en-GB" sz="1600" dirty="0">
                <a:solidFill>
                  <a:srgbClr val="F9FAF4"/>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F9FAF4"/>
                </a:solidFill>
                <a:latin typeface="Consolas" panose="020B0609020204030204" pitchFamily="49" charset="0"/>
              </a:rPr>
              <a:t>{</a:t>
            </a:r>
          </a:p>
          <a:p>
            <a:r>
              <a:rPr lang="en-GB" sz="1600" dirty="0">
                <a:solidFill>
                  <a:srgbClr val="D9E8F7"/>
                </a:solidFill>
                <a:latin typeface="Consolas" panose="020B0609020204030204" pitchFamily="49" charset="0"/>
              </a:rPr>
              <a:t>	x </a:t>
            </a:r>
            <a:r>
              <a:rPr lang="en-GB" sz="1600" dirty="0">
                <a:solidFill>
                  <a:srgbClr val="E6E6FA"/>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6897BB"/>
                </a:solidFill>
                <a:latin typeface="Consolas" panose="020B0609020204030204" pitchFamily="49" charset="0"/>
              </a:rPr>
              <a:t>2</a:t>
            </a:r>
            <a:r>
              <a:rPr lang="en-GB" sz="1600" dirty="0">
                <a:solidFill>
                  <a:srgbClr val="E6E6FA"/>
                </a:solidFill>
                <a:latin typeface="Consolas" panose="020B0609020204030204" pitchFamily="49" charset="0"/>
              </a:rPr>
              <a:t>;</a:t>
            </a:r>
            <a:r>
              <a:rPr lang="en-GB" sz="1600" dirty="0">
                <a:solidFill>
                  <a:srgbClr val="626262"/>
                </a:solidFill>
                <a:latin typeface="Consolas" panose="020B0609020204030204" pitchFamily="49" charset="0"/>
              </a:rPr>
              <a:t>//set global x</a:t>
            </a:r>
          </a:p>
          <a:p>
            <a:r>
              <a:rPr lang="en-GB" sz="1600" dirty="0">
                <a:solidFill>
                  <a:srgbClr val="DD2867"/>
                </a:solidFill>
                <a:latin typeface="Consolas" panose="020B0609020204030204" pitchFamily="49" charset="0"/>
              </a:rPr>
              <a:t>	return</a:t>
            </a:r>
            <a:r>
              <a:rPr lang="en-GB" sz="1600" dirty="0">
                <a:solidFill>
                  <a:srgbClr val="D9E8F7"/>
                </a:solidFill>
                <a:latin typeface="Consolas" panose="020B0609020204030204" pitchFamily="49" charset="0"/>
              </a:rPr>
              <a:t> x </a:t>
            </a:r>
            <a:r>
              <a:rPr lang="en-GB" sz="1600" dirty="0">
                <a:solidFill>
                  <a:srgbClr val="E6E6FA"/>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6897BB"/>
                </a:solidFill>
                <a:latin typeface="Consolas" panose="020B0609020204030204" pitchFamily="49" charset="0"/>
              </a:rPr>
              <a:t>2</a:t>
            </a:r>
            <a:r>
              <a:rPr lang="en-GB" sz="1600" dirty="0">
                <a:solidFill>
                  <a:srgbClr val="E6E6FA"/>
                </a:solidFill>
                <a:latin typeface="Consolas" panose="020B0609020204030204" pitchFamily="49" charset="0"/>
              </a:rPr>
              <a:t>;</a:t>
            </a:r>
          </a:p>
          <a:p>
            <a:r>
              <a:rPr lang="en-GB" sz="1600" dirty="0">
                <a:solidFill>
                  <a:srgbClr val="F9FAF4"/>
                </a:solidFill>
                <a:latin typeface="Consolas" panose="020B0609020204030204" pitchFamily="49" charset="0"/>
              </a:rPr>
              <a:t>}</a:t>
            </a:r>
          </a:p>
          <a:p>
            <a:endParaRPr lang="en-GB" sz="1600" dirty="0">
              <a:latin typeface="Consolas" panose="020B0609020204030204" pitchFamily="49" charset="0"/>
            </a:endParaRPr>
          </a:p>
          <a:p>
            <a:r>
              <a:rPr lang="en-GB" sz="1600" dirty="0">
                <a:solidFill>
                  <a:srgbClr val="DD2867"/>
                </a:solidFill>
                <a:latin typeface="Consolas" panose="020B0609020204030204" pitchFamily="49" charset="0"/>
              </a:rPr>
              <a:t>int</a:t>
            </a:r>
            <a:r>
              <a:rPr lang="en-GB" sz="1600" dirty="0">
                <a:solidFill>
                  <a:srgbClr val="D9E8F7"/>
                </a:solidFill>
                <a:latin typeface="Consolas" panose="020B0609020204030204" pitchFamily="49" charset="0"/>
              </a:rPr>
              <a:t> </a:t>
            </a:r>
            <a:r>
              <a:rPr lang="en-GB" sz="1600" dirty="0">
                <a:solidFill>
                  <a:srgbClr val="0DD140"/>
                </a:solidFill>
                <a:latin typeface="Consolas" panose="020B0609020204030204" pitchFamily="49" charset="0"/>
              </a:rPr>
              <a:t>main</a:t>
            </a:r>
            <a:r>
              <a:rPr lang="en-GB" sz="1600" dirty="0">
                <a:solidFill>
                  <a:srgbClr val="F9FAF4"/>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F9FAF4"/>
                </a:solidFill>
                <a:latin typeface="Consolas" panose="020B0609020204030204" pitchFamily="49" charset="0"/>
              </a:rPr>
              <a:t>{</a:t>
            </a:r>
          </a:p>
          <a:p>
            <a:r>
              <a:rPr lang="en-GB" sz="1600" dirty="0">
                <a:solidFill>
                  <a:srgbClr val="80F2F6"/>
                </a:solidFill>
                <a:latin typeface="Consolas" panose="020B0609020204030204" pitchFamily="49" charset="0"/>
              </a:rPr>
              <a:t>	std</a:t>
            </a:r>
            <a:r>
              <a:rPr lang="en-GB" sz="1600" dirty="0">
                <a:solidFill>
                  <a:srgbClr val="E6E6FA"/>
                </a:solidFill>
                <a:latin typeface="Consolas" panose="020B0609020204030204" pitchFamily="49" charset="0"/>
              </a:rPr>
              <a:t>::</a:t>
            </a:r>
            <a:r>
              <a:rPr lang="en-GB" sz="1600" dirty="0" err="1">
                <a:solidFill>
                  <a:srgbClr val="D9E8F7"/>
                </a:solidFill>
                <a:latin typeface="Consolas" panose="020B0609020204030204" pitchFamily="49" charset="0"/>
              </a:rPr>
              <a:t>cout</a:t>
            </a:r>
            <a:r>
              <a:rPr lang="en-GB" sz="1600" dirty="0">
                <a:solidFill>
                  <a:srgbClr val="D9E8F7"/>
                </a:solidFill>
                <a:latin typeface="Consolas" panose="020B0609020204030204" pitchFamily="49" charset="0"/>
              </a:rPr>
              <a:t> </a:t>
            </a:r>
            <a:r>
              <a:rPr lang="en-GB" sz="1600" dirty="0">
                <a:solidFill>
                  <a:srgbClr val="E6E6FA"/>
                </a:solidFill>
                <a:latin typeface="Consolas" panose="020B0609020204030204" pitchFamily="49" charset="0"/>
              </a:rPr>
              <a:t>&lt;&lt;</a:t>
            </a:r>
            <a:r>
              <a:rPr lang="en-GB" sz="1600" dirty="0">
                <a:solidFill>
                  <a:srgbClr val="D9E8F7"/>
                </a:solidFill>
                <a:latin typeface="Consolas" panose="020B0609020204030204" pitchFamily="49" charset="0"/>
              </a:rPr>
              <a:t> </a:t>
            </a:r>
            <a:r>
              <a:rPr lang="en-GB" sz="1600" dirty="0">
                <a:solidFill>
                  <a:srgbClr val="A7EC21"/>
                </a:solidFill>
                <a:latin typeface="Consolas" panose="020B0609020204030204" pitchFamily="49" charset="0"/>
              </a:rPr>
              <a:t>a</a:t>
            </a:r>
            <a:r>
              <a:rPr lang="en-GB" sz="1600" dirty="0">
                <a:solidFill>
                  <a:srgbClr val="F9FAF4"/>
                </a:solidFill>
                <a:latin typeface="Consolas" panose="020B0609020204030204" pitchFamily="49" charset="0"/>
              </a:rPr>
              <a:t>()</a:t>
            </a:r>
            <a:r>
              <a:rPr lang="en-GB" sz="1600" dirty="0">
                <a:solidFill>
                  <a:srgbClr val="E6E6FA"/>
                </a:solidFill>
                <a:latin typeface="Consolas" panose="020B0609020204030204" pitchFamily="49" charset="0"/>
              </a:rPr>
              <a:t>;</a:t>
            </a:r>
          </a:p>
          <a:p>
            <a:r>
              <a:rPr lang="en-GB" sz="1600" dirty="0">
                <a:solidFill>
                  <a:srgbClr val="80F2F6"/>
                </a:solidFill>
                <a:latin typeface="Consolas" panose="020B0609020204030204" pitchFamily="49" charset="0"/>
              </a:rPr>
              <a:t>	std</a:t>
            </a:r>
            <a:r>
              <a:rPr lang="en-GB" sz="1600" dirty="0">
                <a:solidFill>
                  <a:srgbClr val="E6E6FA"/>
                </a:solidFill>
                <a:latin typeface="Consolas" panose="020B0609020204030204" pitchFamily="49" charset="0"/>
              </a:rPr>
              <a:t>::</a:t>
            </a:r>
            <a:r>
              <a:rPr lang="en-GB" sz="1600" dirty="0" err="1">
                <a:solidFill>
                  <a:srgbClr val="D9E8F7"/>
                </a:solidFill>
                <a:latin typeface="Consolas" panose="020B0609020204030204" pitchFamily="49" charset="0"/>
              </a:rPr>
              <a:t>cout</a:t>
            </a:r>
            <a:r>
              <a:rPr lang="en-GB" sz="1600" dirty="0">
                <a:solidFill>
                  <a:srgbClr val="D9E8F7"/>
                </a:solidFill>
                <a:latin typeface="Consolas" panose="020B0609020204030204" pitchFamily="49" charset="0"/>
              </a:rPr>
              <a:t> </a:t>
            </a:r>
            <a:r>
              <a:rPr lang="en-GB" sz="1600" dirty="0">
                <a:solidFill>
                  <a:srgbClr val="E6E6FA"/>
                </a:solidFill>
                <a:latin typeface="Consolas" panose="020B0609020204030204" pitchFamily="49" charset="0"/>
              </a:rPr>
              <a:t>&lt;&lt;</a:t>
            </a:r>
            <a:r>
              <a:rPr lang="en-GB" sz="1600" dirty="0">
                <a:solidFill>
                  <a:srgbClr val="D9E8F7"/>
                </a:solidFill>
                <a:latin typeface="Consolas" panose="020B0609020204030204" pitchFamily="49" charset="0"/>
              </a:rPr>
              <a:t> x</a:t>
            </a:r>
            <a:r>
              <a:rPr lang="en-GB" sz="1600" dirty="0">
                <a:solidFill>
                  <a:srgbClr val="E6E6FA"/>
                </a:solidFill>
                <a:latin typeface="Consolas" panose="020B0609020204030204" pitchFamily="49" charset="0"/>
              </a:rPr>
              <a:t>;</a:t>
            </a:r>
          </a:p>
          <a:p>
            <a:r>
              <a:rPr lang="en-GB" sz="1600" dirty="0">
                <a:solidFill>
                  <a:srgbClr val="F9FAF4"/>
                </a:solidFill>
                <a:latin typeface="Consolas" panose="020B0609020204030204" pitchFamily="49" charset="0"/>
              </a:rPr>
              <a:t>}</a:t>
            </a:r>
          </a:p>
        </p:txBody>
      </p:sp>
      <p:sp>
        <p:nvSpPr>
          <p:cNvPr id="7" name="Rectangle 6">
            <a:extLst>
              <a:ext uri="{FF2B5EF4-FFF2-40B4-BE49-F238E27FC236}">
                <a16:creationId xmlns:a16="http://schemas.microsoft.com/office/drawing/2014/main" id="{DF0781DF-0CA8-4DD4-ADBF-05F6ECE619C3}"/>
              </a:ext>
            </a:extLst>
          </p:cNvPr>
          <p:cNvSpPr/>
          <p:nvPr/>
        </p:nvSpPr>
        <p:spPr>
          <a:xfrm>
            <a:off x="4433832" y="2247846"/>
            <a:ext cx="3175001" cy="353452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0" bIns="108000" rtlCol="0" anchor="t"/>
          <a:lstStyle/>
          <a:p>
            <a:r>
              <a:rPr lang="en-GB" sz="1600" dirty="0">
                <a:solidFill>
                  <a:srgbClr val="DD2867"/>
                </a:solidFill>
                <a:latin typeface="Consolas" panose="020B0609020204030204" pitchFamily="49" charset="0"/>
              </a:rPr>
              <a:t>#include</a:t>
            </a:r>
            <a:r>
              <a:rPr lang="en-GB" sz="1600" dirty="0">
                <a:solidFill>
                  <a:srgbClr val="D9E8F7"/>
                </a:solidFill>
                <a:latin typeface="Consolas" panose="020B0609020204030204" pitchFamily="49" charset="0"/>
              </a:rPr>
              <a:t> </a:t>
            </a:r>
            <a:r>
              <a:rPr lang="en-GB" sz="1600" dirty="0">
                <a:solidFill>
                  <a:srgbClr val="17C6A3"/>
                </a:solidFill>
                <a:latin typeface="Consolas" panose="020B0609020204030204" pitchFamily="49" charset="0"/>
              </a:rPr>
              <a:t>&lt;iostream&gt;</a:t>
            </a:r>
          </a:p>
          <a:p>
            <a:endParaRPr lang="en-GB" sz="1600" dirty="0">
              <a:latin typeface="Consolas" panose="020B0609020204030204" pitchFamily="49" charset="0"/>
            </a:endParaRPr>
          </a:p>
          <a:p>
            <a:r>
              <a:rPr lang="en-GB" sz="1600" dirty="0">
                <a:solidFill>
                  <a:srgbClr val="DD2867"/>
                </a:solidFill>
                <a:latin typeface="Consolas" panose="020B0609020204030204" pitchFamily="49" charset="0"/>
              </a:rPr>
              <a:t>int</a:t>
            </a:r>
            <a:r>
              <a:rPr lang="en-GB" sz="1600" dirty="0">
                <a:solidFill>
                  <a:srgbClr val="D9E8F7"/>
                </a:solidFill>
                <a:latin typeface="Consolas" panose="020B0609020204030204" pitchFamily="49" charset="0"/>
              </a:rPr>
              <a:t> x </a:t>
            </a:r>
            <a:r>
              <a:rPr lang="en-GB" sz="1600" dirty="0">
                <a:solidFill>
                  <a:srgbClr val="E6E6FA"/>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6897BB"/>
                </a:solidFill>
                <a:latin typeface="Consolas" panose="020B0609020204030204" pitchFamily="49" charset="0"/>
              </a:rPr>
              <a:t>1</a:t>
            </a:r>
            <a:r>
              <a:rPr lang="en-GB" sz="1600" dirty="0">
                <a:solidFill>
                  <a:srgbClr val="E6E6FA"/>
                </a:solidFill>
                <a:latin typeface="Consolas" panose="020B0609020204030204" pitchFamily="49" charset="0"/>
              </a:rPr>
              <a:t>;</a:t>
            </a:r>
            <a:r>
              <a:rPr lang="en-GB" sz="1600" dirty="0">
                <a:solidFill>
                  <a:srgbClr val="626262"/>
                </a:solidFill>
                <a:latin typeface="Consolas" panose="020B0609020204030204" pitchFamily="49" charset="0"/>
              </a:rPr>
              <a:t>//global</a:t>
            </a:r>
          </a:p>
          <a:p>
            <a:endParaRPr lang="en-GB" sz="1600" dirty="0">
              <a:latin typeface="Consolas" panose="020B0609020204030204" pitchFamily="49" charset="0"/>
            </a:endParaRPr>
          </a:p>
          <a:p>
            <a:r>
              <a:rPr lang="en-GB" sz="1600" dirty="0">
                <a:solidFill>
                  <a:srgbClr val="DD2867"/>
                </a:solidFill>
                <a:latin typeface="Consolas" panose="020B0609020204030204" pitchFamily="49" charset="0"/>
              </a:rPr>
              <a:t>int</a:t>
            </a:r>
            <a:r>
              <a:rPr lang="en-GB" sz="1600" dirty="0">
                <a:solidFill>
                  <a:srgbClr val="D9E8F7"/>
                </a:solidFill>
                <a:latin typeface="Consolas" panose="020B0609020204030204" pitchFamily="49" charset="0"/>
              </a:rPr>
              <a:t> </a:t>
            </a:r>
            <a:r>
              <a:rPr lang="en-GB" sz="1600" dirty="0">
                <a:solidFill>
                  <a:srgbClr val="0DD140"/>
                </a:solidFill>
                <a:latin typeface="Consolas" panose="020B0609020204030204" pitchFamily="49" charset="0"/>
              </a:rPr>
              <a:t>a</a:t>
            </a:r>
            <a:r>
              <a:rPr lang="en-GB" sz="1600" dirty="0">
                <a:solidFill>
                  <a:srgbClr val="F9FAF4"/>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F9FAF4"/>
                </a:solidFill>
                <a:latin typeface="Consolas" panose="020B0609020204030204" pitchFamily="49" charset="0"/>
              </a:rPr>
              <a:t>{</a:t>
            </a:r>
          </a:p>
          <a:p>
            <a:r>
              <a:rPr lang="en-US" sz="1600" dirty="0">
                <a:solidFill>
                  <a:srgbClr val="DD2867"/>
                </a:solidFill>
                <a:latin typeface="Consolas" panose="020B0609020204030204" pitchFamily="49" charset="0"/>
              </a:rPr>
              <a:t>	int</a:t>
            </a:r>
            <a:r>
              <a:rPr lang="en-US" sz="1600" dirty="0">
                <a:solidFill>
                  <a:srgbClr val="D9E8F7"/>
                </a:solidFill>
                <a:latin typeface="Consolas" panose="020B0609020204030204" pitchFamily="49" charset="0"/>
              </a:rPr>
              <a:t> </a:t>
            </a:r>
            <a:r>
              <a:rPr lang="en-US" sz="1600" dirty="0">
                <a:solidFill>
                  <a:srgbClr val="ED7F48"/>
                </a:solidFill>
                <a:latin typeface="Consolas" panose="020B0609020204030204" pitchFamily="49" charset="0"/>
              </a:rPr>
              <a:t>x</a:t>
            </a:r>
            <a:r>
              <a:rPr lang="en-US" sz="1600" dirty="0">
                <a:solidFill>
                  <a:srgbClr val="E6E6FA"/>
                </a:solidFill>
                <a:latin typeface="Consolas" panose="020B0609020204030204" pitchFamily="49" charset="0"/>
              </a:rPr>
              <a:t>;</a:t>
            </a:r>
            <a:r>
              <a:rPr lang="en-US" sz="1600" dirty="0">
                <a:solidFill>
                  <a:srgbClr val="626262"/>
                </a:solidFill>
                <a:latin typeface="Consolas" panose="020B0609020204030204" pitchFamily="49" charset="0"/>
              </a:rPr>
              <a:t>//x now local</a:t>
            </a:r>
          </a:p>
          <a:p>
            <a:r>
              <a:rPr lang="en-US" sz="1600" dirty="0">
                <a:solidFill>
                  <a:srgbClr val="FFBF26"/>
                </a:solidFill>
                <a:latin typeface="Consolas" panose="020B0609020204030204" pitchFamily="49" charset="0"/>
              </a:rPr>
              <a:t>	x</a:t>
            </a:r>
            <a:r>
              <a:rPr lang="en-US" sz="1600" dirty="0">
                <a:solidFill>
                  <a:srgbClr val="D9E8F7"/>
                </a:solidFill>
                <a:latin typeface="Consolas" panose="020B0609020204030204" pitchFamily="49" charset="0"/>
              </a:rPr>
              <a:t> </a:t>
            </a:r>
            <a:r>
              <a:rPr lang="en-US" sz="1600" dirty="0">
                <a:solidFill>
                  <a:srgbClr val="E6E6FA"/>
                </a:solidFill>
                <a:latin typeface="Consolas" panose="020B0609020204030204" pitchFamily="49" charset="0"/>
              </a:rPr>
              <a:t>=</a:t>
            </a:r>
            <a:r>
              <a:rPr lang="en-US" sz="1600" dirty="0">
                <a:solidFill>
                  <a:srgbClr val="D9E8F7"/>
                </a:solidFill>
                <a:latin typeface="Consolas" panose="020B0609020204030204" pitchFamily="49" charset="0"/>
              </a:rPr>
              <a:t> </a:t>
            </a:r>
            <a:r>
              <a:rPr lang="en-US" sz="1600" dirty="0">
                <a:solidFill>
                  <a:srgbClr val="6897BB"/>
                </a:solidFill>
                <a:latin typeface="Consolas" panose="020B0609020204030204" pitchFamily="49" charset="0"/>
              </a:rPr>
              <a:t>2</a:t>
            </a:r>
            <a:r>
              <a:rPr lang="en-US" sz="1600" dirty="0">
                <a:solidFill>
                  <a:srgbClr val="E6E6FA"/>
                </a:solidFill>
                <a:latin typeface="Consolas" panose="020B0609020204030204" pitchFamily="49" charset="0"/>
              </a:rPr>
              <a:t>;</a:t>
            </a:r>
            <a:r>
              <a:rPr lang="en-US" sz="1600" dirty="0">
                <a:solidFill>
                  <a:srgbClr val="626262"/>
                </a:solidFill>
                <a:latin typeface="Consolas" panose="020B0609020204030204" pitchFamily="49" charset="0"/>
              </a:rPr>
              <a:t>//set local x</a:t>
            </a:r>
          </a:p>
          <a:p>
            <a:r>
              <a:rPr lang="en-GB" sz="1600" dirty="0">
                <a:solidFill>
                  <a:srgbClr val="DD2867"/>
                </a:solidFill>
                <a:latin typeface="Consolas" panose="020B0609020204030204" pitchFamily="49" charset="0"/>
              </a:rPr>
              <a:t>	return</a:t>
            </a:r>
            <a:r>
              <a:rPr lang="en-GB" sz="1600" dirty="0">
                <a:solidFill>
                  <a:srgbClr val="D9E8F7"/>
                </a:solidFill>
                <a:latin typeface="Consolas" panose="020B0609020204030204" pitchFamily="49" charset="0"/>
              </a:rPr>
              <a:t> </a:t>
            </a:r>
            <a:r>
              <a:rPr lang="en-GB" sz="1600" dirty="0">
                <a:solidFill>
                  <a:srgbClr val="FFBF26"/>
                </a:solidFill>
                <a:latin typeface="Consolas" panose="020B0609020204030204" pitchFamily="49" charset="0"/>
              </a:rPr>
              <a:t>x</a:t>
            </a:r>
            <a:r>
              <a:rPr lang="en-GB" sz="1600" dirty="0">
                <a:solidFill>
                  <a:srgbClr val="D9E8F7"/>
                </a:solidFill>
                <a:latin typeface="Consolas" panose="020B0609020204030204" pitchFamily="49" charset="0"/>
              </a:rPr>
              <a:t> </a:t>
            </a:r>
            <a:r>
              <a:rPr lang="en-GB" sz="1600" dirty="0">
                <a:solidFill>
                  <a:srgbClr val="E6E6FA"/>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6897BB"/>
                </a:solidFill>
                <a:latin typeface="Consolas" panose="020B0609020204030204" pitchFamily="49" charset="0"/>
              </a:rPr>
              <a:t>2</a:t>
            </a:r>
            <a:r>
              <a:rPr lang="en-GB" sz="1600" dirty="0">
                <a:solidFill>
                  <a:srgbClr val="E6E6FA"/>
                </a:solidFill>
                <a:latin typeface="Consolas" panose="020B0609020204030204" pitchFamily="49" charset="0"/>
              </a:rPr>
              <a:t>;</a:t>
            </a:r>
          </a:p>
          <a:p>
            <a:r>
              <a:rPr lang="en-GB" sz="1600" dirty="0">
                <a:solidFill>
                  <a:srgbClr val="F9FAF4"/>
                </a:solidFill>
                <a:latin typeface="Consolas" panose="020B0609020204030204" pitchFamily="49" charset="0"/>
              </a:rPr>
              <a:t>}</a:t>
            </a:r>
          </a:p>
          <a:p>
            <a:endParaRPr lang="en-GB" sz="1600" dirty="0">
              <a:latin typeface="Consolas" panose="020B0609020204030204" pitchFamily="49" charset="0"/>
            </a:endParaRPr>
          </a:p>
          <a:p>
            <a:r>
              <a:rPr lang="en-GB" sz="1600" dirty="0">
                <a:solidFill>
                  <a:srgbClr val="DD2867"/>
                </a:solidFill>
                <a:latin typeface="Consolas" panose="020B0609020204030204" pitchFamily="49" charset="0"/>
              </a:rPr>
              <a:t>int</a:t>
            </a:r>
            <a:r>
              <a:rPr lang="en-GB" sz="1600" dirty="0">
                <a:solidFill>
                  <a:srgbClr val="D9E8F7"/>
                </a:solidFill>
                <a:latin typeface="Consolas" panose="020B0609020204030204" pitchFamily="49" charset="0"/>
              </a:rPr>
              <a:t> </a:t>
            </a:r>
            <a:r>
              <a:rPr lang="en-GB" sz="1600" dirty="0">
                <a:solidFill>
                  <a:srgbClr val="0DD140"/>
                </a:solidFill>
                <a:latin typeface="Consolas" panose="020B0609020204030204" pitchFamily="49" charset="0"/>
              </a:rPr>
              <a:t>main</a:t>
            </a:r>
            <a:r>
              <a:rPr lang="en-GB" sz="1600" dirty="0">
                <a:solidFill>
                  <a:srgbClr val="F9FAF4"/>
                </a:solidFill>
                <a:latin typeface="Consolas" panose="020B0609020204030204" pitchFamily="49" charset="0"/>
              </a:rPr>
              <a:t>()</a:t>
            </a:r>
            <a:r>
              <a:rPr lang="en-GB" sz="1600" dirty="0">
                <a:solidFill>
                  <a:srgbClr val="D9E8F7"/>
                </a:solidFill>
                <a:latin typeface="Consolas" panose="020B0609020204030204" pitchFamily="49" charset="0"/>
              </a:rPr>
              <a:t> </a:t>
            </a:r>
            <a:r>
              <a:rPr lang="en-GB" sz="1600" dirty="0">
                <a:solidFill>
                  <a:srgbClr val="F9FAF4"/>
                </a:solidFill>
                <a:latin typeface="Consolas" panose="020B0609020204030204" pitchFamily="49" charset="0"/>
              </a:rPr>
              <a:t>{</a:t>
            </a:r>
          </a:p>
          <a:p>
            <a:r>
              <a:rPr lang="en-GB" sz="1600" dirty="0">
                <a:solidFill>
                  <a:srgbClr val="80F2F6"/>
                </a:solidFill>
                <a:latin typeface="Consolas" panose="020B0609020204030204" pitchFamily="49" charset="0"/>
              </a:rPr>
              <a:t>	std</a:t>
            </a:r>
            <a:r>
              <a:rPr lang="en-GB" sz="1600" dirty="0">
                <a:solidFill>
                  <a:srgbClr val="E6E6FA"/>
                </a:solidFill>
                <a:latin typeface="Consolas" panose="020B0609020204030204" pitchFamily="49" charset="0"/>
              </a:rPr>
              <a:t>::</a:t>
            </a:r>
            <a:r>
              <a:rPr lang="en-GB" sz="1600" dirty="0" err="1">
                <a:solidFill>
                  <a:srgbClr val="D9E8F7"/>
                </a:solidFill>
                <a:latin typeface="Consolas" panose="020B0609020204030204" pitchFamily="49" charset="0"/>
              </a:rPr>
              <a:t>cout</a:t>
            </a:r>
            <a:r>
              <a:rPr lang="en-GB" sz="1600" dirty="0">
                <a:solidFill>
                  <a:srgbClr val="D9E8F7"/>
                </a:solidFill>
                <a:latin typeface="Consolas" panose="020B0609020204030204" pitchFamily="49" charset="0"/>
              </a:rPr>
              <a:t> </a:t>
            </a:r>
            <a:r>
              <a:rPr lang="en-GB" sz="1600" dirty="0">
                <a:solidFill>
                  <a:srgbClr val="E6E6FA"/>
                </a:solidFill>
                <a:latin typeface="Consolas" panose="020B0609020204030204" pitchFamily="49" charset="0"/>
              </a:rPr>
              <a:t>&lt;&lt;</a:t>
            </a:r>
            <a:r>
              <a:rPr lang="en-GB" sz="1600" dirty="0">
                <a:solidFill>
                  <a:srgbClr val="D9E8F7"/>
                </a:solidFill>
                <a:latin typeface="Consolas" panose="020B0609020204030204" pitchFamily="49" charset="0"/>
              </a:rPr>
              <a:t> </a:t>
            </a:r>
            <a:r>
              <a:rPr lang="en-GB" sz="1600" dirty="0">
                <a:solidFill>
                  <a:srgbClr val="A7EC21"/>
                </a:solidFill>
                <a:latin typeface="Consolas" panose="020B0609020204030204" pitchFamily="49" charset="0"/>
              </a:rPr>
              <a:t>a</a:t>
            </a:r>
            <a:r>
              <a:rPr lang="en-GB" sz="1600" dirty="0">
                <a:solidFill>
                  <a:srgbClr val="F9FAF4"/>
                </a:solidFill>
                <a:latin typeface="Consolas" panose="020B0609020204030204" pitchFamily="49" charset="0"/>
              </a:rPr>
              <a:t>()</a:t>
            </a:r>
            <a:r>
              <a:rPr lang="en-GB" sz="1600" dirty="0">
                <a:solidFill>
                  <a:srgbClr val="E6E6FA"/>
                </a:solidFill>
                <a:latin typeface="Consolas" panose="020B0609020204030204" pitchFamily="49" charset="0"/>
              </a:rPr>
              <a:t>;</a:t>
            </a:r>
          </a:p>
          <a:p>
            <a:r>
              <a:rPr lang="en-GB" sz="1600" dirty="0">
                <a:solidFill>
                  <a:srgbClr val="80F2F6"/>
                </a:solidFill>
                <a:latin typeface="Consolas" panose="020B0609020204030204" pitchFamily="49" charset="0"/>
              </a:rPr>
              <a:t>	std</a:t>
            </a:r>
            <a:r>
              <a:rPr lang="en-GB" sz="1600" dirty="0">
                <a:solidFill>
                  <a:srgbClr val="E6E6FA"/>
                </a:solidFill>
                <a:latin typeface="Consolas" panose="020B0609020204030204" pitchFamily="49" charset="0"/>
              </a:rPr>
              <a:t>::</a:t>
            </a:r>
            <a:r>
              <a:rPr lang="en-GB" sz="1600" dirty="0" err="1">
                <a:solidFill>
                  <a:srgbClr val="D9E8F7"/>
                </a:solidFill>
                <a:latin typeface="Consolas" panose="020B0609020204030204" pitchFamily="49" charset="0"/>
              </a:rPr>
              <a:t>cout</a:t>
            </a:r>
            <a:r>
              <a:rPr lang="en-GB" sz="1600" dirty="0">
                <a:solidFill>
                  <a:srgbClr val="D9E8F7"/>
                </a:solidFill>
                <a:latin typeface="Consolas" panose="020B0609020204030204" pitchFamily="49" charset="0"/>
              </a:rPr>
              <a:t> </a:t>
            </a:r>
            <a:r>
              <a:rPr lang="en-GB" sz="1600" dirty="0">
                <a:solidFill>
                  <a:srgbClr val="E6E6FA"/>
                </a:solidFill>
                <a:latin typeface="Consolas" panose="020B0609020204030204" pitchFamily="49" charset="0"/>
              </a:rPr>
              <a:t>&lt;&lt;</a:t>
            </a:r>
            <a:r>
              <a:rPr lang="en-GB" sz="1600" dirty="0">
                <a:solidFill>
                  <a:srgbClr val="D9E8F7"/>
                </a:solidFill>
                <a:latin typeface="Consolas" panose="020B0609020204030204" pitchFamily="49" charset="0"/>
              </a:rPr>
              <a:t> x</a:t>
            </a:r>
            <a:r>
              <a:rPr lang="en-GB" sz="1600" dirty="0">
                <a:solidFill>
                  <a:srgbClr val="E6E6FA"/>
                </a:solidFill>
                <a:latin typeface="Consolas" panose="020B0609020204030204" pitchFamily="49" charset="0"/>
              </a:rPr>
              <a:t>;</a:t>
            </a:r>
          </a:p>
          <a:p>
            <a:r>
              <a:rPr lang="en-GB" sz="1600" dirty="0">
                <a:solidFill>
                  <a:srgbClr val="F9FAF4"/>
                </a:solidFill>
                <a:latin typeface="Consolas" panose="020B0609020204030204" pitchFamily="49" charset="0"/>
              </a:rPr>
              <a:t>}</a:t>
            </a:r>
          </a:p>
        </p:txBody>
      </p:sp>
      <p:sp>
        <p:nvSpPr>
          <p:cNvPr id="9" name="Rectangle 8">
            <a:extLst>
              <a:ext uri="{FF2B5EF4-FFF2-40B4-BE49-F238E27FC236}">
                <a16:creationId xmlns:a16="http://schemas.microsoft.com/office/drawing/2014/main" id="{117CF5FA-75CD-4187-8F93-D889EB2DC427}"/>
              </a:ext>
            </a:extLst>
          </p:cNvPr>
          <p:cNvSpPr/>
          <p:nvPr/>
        </p:nvSpPr>
        <p:spPr>
          <a:xfrm>
            <a:off x="4433833" y="5828096"/>
            <a:ext cx="3175000" cy="51555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cs typeface="Courier New" panose="02070309020205020404" pitchFamily="49" charset="0"/>
              </a:rPr>
              <a:t>41</a:t>
            </a:r>
            <a:endParaRPr lang="en-SE" dirty="0">
              <a:solidFill>
                <a:schemeClr val="bg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30621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6"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Arguments to functions</a:t>
            </a:r>
          </a:p>
        </p:txBody>
      </p:sp>
      <p:sp>
        <p:nvSpPr>
          <p:cNvPr id="3" name="Underrubrik 2"/>
          <p:cNvSpPr txBox="1">
            <a:spLocks/>
          </p:cNvSpPr>
          <p:nvPr/>
        </p:nvSpPr>
        <p:spPr>
          <a:xfrm>
            <a:off x="206266" y="1549399"/>
            <a:ext cx="8170478" cy="2249715"/>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Functions can have input arguments which can be used by the function</a:t>
            </a:r>
          </a:p>
          <a:p>
            <a:pPr marL="800100" lvl="1" indent="-342900" algn="l">
              <a:lnSpc>
                <a:spcPts val="2600"/>
              </a:lnSpc>
              <a:buFont typeface="Arial" panose="020B0604020202020204" pitchFamily="34" charset="0"/>
              <a:buChar char="•"/>
            </a:pPr>
            <a:r>
              <a:rPr lang="en-US" sz="2000" b="1" spc="50" dirty="0">
                <a:solidFill>
                  <a:schemeClr val="bg1"/>
                </a:solidFill>
                <a:latin typeface="Roboto" pitchFamily="2" charset="0"/>
                <a:ea typeface="Roboto" pitchFamily="2" charset="0"/>
              </a:rPr>
              <a:t>Below example will have an integer as argument</a:t>
            </a:r>
          </a:p>
        </p:txBody>
      </p:sp>
      <p:sp>
        <p:nvSpPr>
          <p:cNvPr id="7" name="Rectangle 6">
            <a:extLst>
              <a:ext uri="{FF2B5EF4-FFF2-40B4-BE49-F238E27FC236}">
                <a16:creationId xmlns:a16="http://schemas.microsoft.com/office/drawing/2014/main" id="{75819412-C0A5-4D30-9916-4869DC074A64}"/>
              </a:ext>
            </a:extLst>
          </p:cNvPr>
          <p:cNvSpPr/>
          <p:nvPr/>
        </p:nvSpPr>
        <p:spPr>
          <a:xfrm>
            <a:off x="858781" y="2691585"/>
            <a:ext cx="7332717" cy="219791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400" dirty="0">
                <a:solidFill>
                  <a:srgbClr val="DD2867"/>
                </a:solidFill>
                <a:latin typeface="Consolas" panose="020B0609020204030204" pitchFamily="49" charset="0"/>
              </a:rPr>
              <a:t>#include</a:t>
            </a:r>
            <a:r>
              <a:rPr lang="en-GB" sz="1400" dirty="0">
                <a:solidFill>
                  <a:srgbClr val="D9E8F7"/>
                </a:solidFill>
                <a:latin typeface="Consolas" panose="020B0609020204030204" pitchFamily="49" charset="0"/>
              </a:rPr>
              <a:t> </a:t>
            </a:r>
            <a:r>
              <a:rPr lang="en-GB" sz="1400" dirty="0">
                <a:solidFill>
                  <a:srgbClr val="17C6A3"/>
                </a:solidFill>
                <a:latin typeface="Consolas" panose="020B0609020204030204" pitchFamily="49" charset="0"/>
              </a:rPr>
              <a:t>&lt;iostream&gt;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void</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hello</a:t>
            </a:r>
            <a:r>
              <a:rPr lang="en-GB" sz="1400" dirty="0">
                <a:solidFill>
                  <a:srgbClr val="F9FAF4"/>
                </a:solidFill>
                <a:latin typeface="Consolas" panose="020B0609020204030204" pitchFamily="49" charset="0"/>
              </a:rPr>
              <a:t>(</a:t>
            </a:r>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79ABFF"/>
                </a:solidFill>
                <a:latin typeface="Consolas" panose="020B0609020204030204" pitchFamily="49" charset="0"/>
              </a:rPr>
              <a:t>number</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en-US" sz="1400" dirty="0">
                <a:solidFill>
                  <a:srgbClr val="80F2F6"/>
                </a:solidFill>
                <a:latin typeface="Consolas" panose="020B0609020204030204" pitchFamily="49" charset="0"/>
              </a:rPr>
              <a:t>	std</a:t>
            </a:r>
            <a:r>
              <a:rPr lang="en-US" sz="1400" dirty="0">
                <a:solidFill>
                  <a:srgbClr val="E6E6FA"/>
                </a:solidFill>
                <a:latin typeface="Consolas" panose="020B0609020204030204" pitchFamily="49" charset="0"/>
              </a:rPr>
              <a:t>::</a:t>
            </a:r>
            <a:r>
              <a:rPr lang="en-US" sz="1400" dirty="0" err="1">
                <a:solidFill>
                  <a:srgbClr val="D9E8F7"/>
                </a:solidFill>
                <a:latin typeface="Consolas" panose="020B0609020204030204" pitchFamily="49" charset="0"/>
              </a:rPr>
              <a:t>cout</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17C6A3"/>
                </a:solidFill>
                <a:latin typeface="Consolas" panose="020B0609020204030204" pitchFamily="49" charset="0"/>
              </a:rPr>
              <a:t>"Hello world:"</a:t>
            </a:r>
            <a:r>
              <a:rPr lang="en-US" sz="1400" dirty="0">
                <a:solidFill>
                  <a:srgbClr val="D9E8F7"/>
                </a:solidFill>
                <a:latin typeface="Consolas" panose="020B0609020204030204" pitchFamily="49" charset="0"/>
              </a:rPr>
              <a:t> </a:t>
            </a:r>
            <a:r>
              <a:rPr lang="en-US" sz="1400" dirty="0">
                <a:solidFill>
                  <a:srgbClr val="E6E6FA"/>
                </a:solidFill>
                <a:latin typeface="Consolas" panose="020B0609020204030204" pitchFamily="49" charset="0"/>
              </a:rPr>
              <a:t>&lt;&lt;</a:t>
            </a:r>
            <a:r>
              <a:rPr lang="en-US" sz="1400" dirty="0">
                <a:solidFill>
                  <a:srgbClr val="D9E8F7"/>
                </a:solidFill>
                <a:latin typeface="Consolas" panose="020B0609020204030204" pitchFamily="49" charset="0"/>
              </a:rPr>
              <a:t> </a:t>
            </a:r>
            <a:r>
              <a:rPr lang="en-US" sz="1400" dirty="0">
                <a:solidFill>
                  <a:srgbClr val="79ABFF"/>
                </a:solidFill>
                <a:latin typeface="Consolas" panose="020B0609020204030204" pitchFamily="49" charset="0"/>
              </a:rPr>
              <a:t>number</a:t>
            </a:r>
            <a:r>
              <a:rPr lang="en-US" sz="1400" dirty="0">
                <a:solidFill>
                  <a:srgbClr val="E6E6FA"/>
                </a:solidFill>
                <a:latin typeface="Consolas" panose="020B0609020204030204" pitchFamily="49" charset="0"/>
              </a:rPr>
              <a:t>;</a:t>
            </a:r>
          </a:p>
          <a:p>
            <a:r>
              <a:rPr lang="en-GB" sz="1400" dirty="0">
                <a:solidFill>
                  <a:srgbClr val="F9FAF4"/>
                </a:solidFill>
                <a:latin typeface="Consolas" panose="020B0609020204030204" pitchFamily="49" charset="0"/>
              </a:rPr>
              <a:t>}</a:t>
            </a:r>
          </a:p>
          <a:p>
            <a:endParaRPr lang="en-GB" sz="1400" dirty="0">
              <a:latin typeface="Consolas" panose="020B0609020204030204" pitchFamily="49" charset="0"/>
            </a:endParaRPr>
          </a:p>
          <a:p>
            <a:r>
              <a:rPr lang="en-GB" sz="1400" dirty="0">
                <a:solidFill>
                  <a:srgbClr val="DD2867"/>
                </a:solidFill>
                <a:latin typeface="Consolas" panose="020B0609020204030204" pitchFamily="49" charset="0"/>
              </a:rPr>
              <a:t>int</a:t>
            </a:r>
            <a:r>
              <a:rPr lang="en-GB" sz="1400" dirty="0">
                <a:solidFill>
                  <a:srgbClr val="D9E8F7"/>
                </a:solidFill>
                <a:latin typeface="Consolas" panose="020B0609020204030204" pitchFamily="49" charset="0"/>
              </a:rPr>
              <a:t> </a:t>
            </a:r>
            <a:r>
              <a:rPr lang="en-GB" sz="1400" dirty="0">
                <a:solidFill>
                  <a:srgbClr val="0DD140"/>
                </a:solidFill>
                <a:latin typeface="Consolas" panose="020B0609020204030204" pitchFamily="49" charset="0"/>
              </a:rPr>
              <a:t>main</a:t>
            </a:r>
            <a:r>
              <a:rPr lang="en-GB" sz="1400" dirty="0">
                <a:solidFill>
                  <a:srgbClr val="F9FAF4"/>
                </a:solidFill>
                <a:latin typeface="Consolas" panose="020B0609020204030204" pitchFamily="49" charset="0"/>
              </a:rPr>
              <a:t>()</a:t>
            </a:r>
            <a:r>
              <a:rPr lang="en-GB" sz="1400" dirty="0">
                <a:solidFill>
                  <a:srgbClr val="D9E8F7"/>
                </a:solidFill>
                <a:latin typeface="Consolas" panose="020B0609020204030204" pitchFamily="49" charset="0"/>
              </a:rPr>
              <a:t> </a:t>
            </a:r>
            <a:r>
              <a:rPr lang="en-GB" sz="1400" dirty="0">
                <a:solidFill>
                  <a:srgbClr val="F9FAF4"/>
                </a:solidFill>
                <a:latin typeface="Consolas" panose="020B0609020204030204" pitchFamily="49" charset="0"/>
              </a:rPr>
              <a:t>{</a:t>
            </a:r>
          </a:p>
          <a:p>
            <a:r>
              <a:rPr lang="en-US" sz="1400" dirty="0">
                <a:solidFill>
                  <a:srgbClr val="A7EC21"/>
                </a:solidFill>
                <a:latin typeface="Consolas" panose="020B0609020204030204" pitchFamily="49" charset="0"/>
              </a:rPr>
              <a:t>	hello</a:t>
            </a:r>
            <a:r>
              <a:rPr lang="en-US" sz="1400" dirty="0">
                <a:solidFill>
                  <a:srgbClr val="F9FAF4"/>
                </a:solidFill>
                <a:latin typeface="Consolas" panose="020B0609020204030204" pitchFamily="49" charset="0"/>
              </a:rPr>
              <a:t>(</a:t>
            </a:r>
            <a:r>
              <a:rPr lang="en-US" sz="1400" dirty="0">
                <a:solidFill>
                  <a:srgbClr val="6897BB"/>
                </a:solidFill>
                <a:latin typeface="Consolas" panose="020B0609020204030204" pitchFamily="49" charset="0"/>
              </a:rPr>
              <a:t>2</a:t>
            </a:r>
            <a:r>
              <a:rPr lang="en-US" sz="1400" dirty="0">
                <a:solidFill>
                  <a:srgbClr val="F9FAF4"/>
                </a:solidFill>
                <a:latin typeface="Consolas" panose="020B0609020204030204" pitchFamily="49" charset="0"/>
              </a:rPr>
              <a:t>)</a:t>
            </a:r>
            <a:r>
              <a:rPr lang="en-US" sz="1400" dirty="0">
                <a:solidFill>
                  <a:srgbClr val="E6E6FA"/>
                </a:solidFill>
                <a:latin typeface="Consolas" panose="020B0609020204030204" pitchFamily="49" charset="0"/>
              </a:rPr>
              <a:t>;</a:t>
            </a:r>
            <a:r>
              <a:rPr lang="en-US" sz="1400" dirty="0">
                <a:solidFill>
                  <a:srgbClr val="D9E8F7"/>
                </a:solidFill>
                <a:latin typeface="Consolas" panose="020B0609020204030204" pitchFamily="49" charset="0"/>
              </a:rPr>
              <a:t>   </a:t>
            </a:r>
            <a:r>
              <a:rPr lang="en-US" sz="1400" dirty="0">
                <a:solidFill>
                  <a:srgbClr val="626262"/>
                </a:solidFill>
                <a:latin typeface="Consolas" panose="020B0609020204030204" pitchFamily="49" charset="0"/>
              </a:rPr>
              <a:t>//will call hello function with argument 2</a:t>
            </a:r>
          </a:p>
          <a:p>
            <a:r>
              <a:rPr lang="en-GB" sz="1400" dirty="0">
                <a:solidFill>
                  <a:srgbClr val="F9FAF4"/>
                </a:solidFill>
                <a:latin typeface="Consolas" panose="020B0609020204030204" pitchFamily="49" charset="0"/>
              </a:rPr>
              <a:t>}</a:t>
            </a:r>
          </a:p>
        </p:txBody>
      </p:sp>
      <p:sp>
        <p:nvSpPr>
          <p:cNvPr id="5" name="Rectangle 4">
            <a:extLst>
              <a:ext uri="{FF2B5EF4-FFF2-40B4-BE49-F238E27FC236}">
                <a16:creationId xmlns:a16="http://schemas.microsoft.com/office/drawing/2014/main" id="{B9F5A8EB-3179-4CFF-A212-1E3EAE6E0877}"/>
              </a:ext>
            </a:extLst>
          </p:cNvPr>
          <p:cNvSpPr/>
          <p:nvPr/>
        </p:nvSpPr>
        <p:spPr>
          <a:xfrm>
            <a:off x="858781" y="5213130"/>
            <a:ext cx="7332717" cy="50186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solidFill>
                  <a:srgbClr val="FFFF00"/>
                </a:solidFill>
                <a:latin typeface="Consolas" panose="020B0609020204030204" pitchFamily="49" charset="0"/>
                <a:cs typeface="Courier New" panose="02070309020205020404" pitchFamily="49" charset="0"/>
              </a:rPr>
              <a:t>Output:	 </a:t>
            </a:r>
            <a:r>
              <a:rPr lang="en-GB" dirty="0">
                <a:solidFill>
                  <a:schemeClr val="bg1"/>
                </a:solidFill>
                <a:latin typeface="Consolas" panose="020B0609020204030204" pitchFamily="49" charset="0"/>
              </a:rPr>
              <a:t>Hello world:2</a:t>
            </a:r>
            <a:endParaRPr lang="en-SE"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64752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5" grpId="0" animBg="1"/>
    </p:bld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24CA82DD1D2474EA1266E6A40665DC2" ma:contentTypeVersion="2" ma:contentTypeDescription="Skapa ett nytt dokument." ma:contentTypeScope="" ma:versionID="4fa83d62b6cbcc74051efb25de106e33">
  <xsd:schema xmlns:xsd="http://www.w3.org/2001/XMLSchema" xmlns:xs="http://www.w3.org/2001/XMLSchema" xmlns:p="http://schemas.microsoft.com/office/2006/metadata/properties" xmlns:ns3="8cc22d85-8e6f-4bca-b2a1-5e3dfeb20d2e" targetNamespace="http://schemas.microsoft.com/office/2006/metadata/properties" ma:root="true" ma:fieldsID="5083661de81c5e8cd6b04b7b95b472d5" ns3:_="">
    <xsd:import namespace="8cc22d85-8e6f-4bca-b2a1-5e3dfeb20d2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22d85-8e6f-4bca-b2a1-5e3dfeb20d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DD8DB5-0310-4DF0-8091-46E3FC8A9C17}">
  <ds:schemaRefs>
    <ds:schemaRef ds:uri="http://schemas.microsoft.com/sharepoint/v3/contenttype/forms"/>
  </ds:schemaRefs>
</ds:datastoreItem>
</file>

<file path=customXml/itemProps2.xml><?xml version="1.0" encoding="utf-8"?>
<ds:datastoreItem xmlns:ds="http://schemas.openxmlformats.org/officeDocument/2006/customXml" ds:itemID="{DC23CE57-D052-4402-BA3A-F1A22C203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22d85-8e6f-4bca-b2a1-5e3dfeb20d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31E58D-B52A-439B-8142-4F3E9893D741}">
  <ds:schemaRefs>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8cc22d85-8e6f-4bca-b2a1-5e3dfeb20d2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12925</TotalTime>
  <Words>4610</Words>
  <Application>Microsoft Office PowerPoint</Application>
  <PresentationFormat>On-screen Show (4:3)</PresentationFormat>
  <Paragraphs>724</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Consolas</vt:lpstr>
      <vt:lpstr>Roboto</vt:lpstr>
      <vt:lpstr>Stag Sans Book</vt:lpstr>
      <vt:lpstr>Stag Sans Light</vt:lpstr>
      <vt:lpstr>Office-tema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Lotta Jobäcker</dc:creator>
  <cp:lastModifiedBy>Tobias Gunnar</cp:lastModifiedBy>
  <cp:revision>361</cp:revision>
  <dcterms:created xsi:type="dcterms:W3CDTF">2018-09-25T11:02:06Z</dcterms:created>
  <dcterms:modified xsi:type="dcterms:W3CDTF">2021-11-11T07:38:14Z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ea2623-af8f-4fb8-b1cf-b63cc8e496aa_Enabled">
    <vt:lpwstr>true</vt:lpwstr>
  </property>
  <property fmtid="{D5CDD505-2E9C-101B-9397-08002B2CF9AE}" pid="3" name="MSIP_Label_7fea2623-af8f-4fb8-b1cf-b63cc8e496aa_SetDate">
    <vt:lpwstr>2020-09-13T16:15:18Z</vt:lpwstr>
  </property>
  <property fmtid="{D5CDD505-2E9C-101B-9397-08002B2CF9AE}" pid="4" name="MSIP_Label_7fea2623-af8f-4fb8-b1cf-b63cc8e496aa_Method">
    <vt:lpwstr>Standard</vt:lpwstr>
  </property>
  <property fmtid="{D5CDD505-2E9C-101B-9397-08002B2CF9AE}" pid="5" name="MSIP_Label_7fea2623-af8f-4fb8-b1cf-b63cc8e496aa_Name">
    <vt:lpwstr>Internal</vt:lpwstr>
  </property>
  <property fmtid="{D5CDD505-2E9C-101B-9397-08002B2CF9AE}" pid="6" name="MSIP_Label_7fea2623-af8f-4fb8-b1cf-b63cc8e496aa_SiteId">
    <vt:lpwstr>81fa766e-a349-4867-8bf4-ab35e250a08f</vt:lpwstr>
  </property>
  <property fmtid="{D5CDD505-2E9C-101B-9397-08002B2CF9AE}" pid="7" name="MSIP_Label_7fea2623-af8f-4fb8-b1cf-b63cc8e496aa_ActionId">
    <vt:lpwstr>a835bc10-5cac-4dac-864e-1ed8f2f010bd</vt:lpwstr>
  </property>
  <property fmtid="{D5CDD505-2E9C-101B-9397-08002B2CF9AE}" pid="8" name="MSIP_Label_7fea2623-af8f-4fb8-b1cf-b63cc8e496aa_ContentBits">
    <vt:lpwstr>0</vt:lpwstr>
  </property>
  <property fmtid="{D5CDD505-2E9C-101B-9397-08002B2CF9AE}" pid="9" name="ContentTypeId">
    <vt:lpwstr>0x010100524CA82DD1D2474EA1266E6A40665DC2</vt:lpwstr>
  </property>
</Properties>
</file>