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287" r:id="rId5"/>
    <p:sldId id="291" r:id="rId6"/>
    <p:sldId id="259" r:id="rId7"/>
    <p:sldId id="329" r:id="rId8"/>
    <p:sldId id="389" r:id="rId9"/>
    <p:sldId id="393" r:id="rId10"/>
    <p:sldId id="394" r:id="rId11"/>
    <p:sldId id="395" r:id="rId12"/>
    <p:sldId id="396" r:id="rId13"/>
    <p:sldId id="377" r:id="rId14"/>
    <p:sldId id="378" r:id="rId15"/>
    <p:sldId id="375" r:id="rId16"/>
    <p:sldId id="374" r:id="rId17"/>
    <p:sldId id="376" r:id="rId18"/>
    <p:sldId id="416" r:id="rId19"/>
    <p:sldId id="343" r:id="rId20"/>
    <p:sldId id="345" r:id="rId21"/>
    <p:sldId id="346" r:id="rId22"/>
    <p:sldId id="347" r:id="rId23"/>
    <p:sldId id="397" r:id="rId24"/>
    <p:sldId id="336" r:id="rId25"/>
    <p:sldId id="382" r:id="rId26"/>
    <p:sldId id="383" r:id="rId27"/>
    <p:sldId id="384" r:id="rId28"/>
    <p:sldId id="385" r:id="rId29"/>
    <p:sldId id="386" r:id="rId30"/>
    <p:sldId id="398" r:id="rId31"/>
    <p:sldId id="387" r:id="rId32"/>
    <p:sldId id="388" r:id="rId33"/>
    <p:sldId id="399" r:id="rId34"/>
    <p:sldId id="400" r:id="rId35"/>
    <p:sldId id="401" r:id="rId36"/>
    <p:sldId id="402" r:id="rId37"/>
    <p:sldId id="404" r:id="rId38"/>
    <p:sldId id="403" r:id="rId39"/>
    <p:sldId id="339" r:id="rId40"/>
    <p:sldId id="408" r:id="rId41"/>
    <p:sldId id="407" r:id="rId42"/>
    <p:sldId id="409" r:id="rId43"/>
    <p:sldId id="410" r:id="rId44"/>
    <p:sldId id="414" r:id="rId45"/>
    <p:sldId id="411" r:id="rId46"/>
    <p:sldId id="412" r:id="rId47"/>
    <p:sldId id="413" r:id="rId48"/>
    <p:sldId id="415" r:id="rId49"/>
    <p:sldId id="379" r:id="rId50"/>
    <p:sldId id="370" r:id="rId51"/>
    <p:sldId id="405" r:id="rId52"/>
    <p:sldId id="286" r:id="rId53"/>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62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E1E4E-3174-472C-AE31-22AFA7D7D580}" v="192" dt="2021-06-30T09:52:39.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81" autoAdjust="0"/>
    <p:restoredTop sz="79438" autoAdjust="0"/>
  </p:normalViewPr>
  <p:slideViewPr>
    <p:cSldViewPr snapToGrid="0" snapToObjects="1">
      <p:cViewPr varScale="1">
        <p:scale>
          <a:sx n="127" d="100"/>
          <a:sy n="127" d="100"/>
        </p:scale>
        <p:origin x="3222"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Wall" userId="bf7fb65c-5bf5-4e1a-a4b3-e68b6a01cc25" providerId="ADAL" clId="{74CE1E4E-3174-472C-AE31-22AFA7D7D580}"/>
    <pc:docChg chg="modSld">
      <pc:chgData name="Emil Wall" userId="bf7fb65c-5bf5-4e1a-a4b3-e68b6a01cc25" providerId="ADAL" clId="{74CE1E4E-3174-472C-AE31-22AFA7D7D580}" dt="2021-06-30T09:52:39.883" v="194" actId="20577"/>
      <pc:docMkLst>
        <pc:docMk/>
      </pc:docMkLst>
      <pc:sldChg chg="addSp delSp modSp mod modAnim">
        <pc:chgData name="Emil Wall" userId="bf7fb65c-5bf5-4e1a-a4b3-e68b6a01cc25" providerId="ADAL" clId="{74CE1E4E-3174-472C-AE31-22AFA7D7D580}" dt="2021-06-30T09:52:39.883" v="194" actId="20577"/>
        <pc:sldMkLst>
          <pc:docMk/>
          <pc:sldMk cId="2353720035" sldId="349"/>
        </pc:sldMkLst>
        <pc:spChg chg="mod">
          <ac:chgData name="Emil Wall" userId="bf7fb65c-5bf5-4e1a-a4b3-e68b6a01cc25" providerId="ADAL" clId="{74CE1E4E-3174-472C-AE31-22AFA7D7D580}" dt="2021-06-30T09:52:39.883" v="194" actId="20577"/>
          <ac:spMkLst>
            <pc:docMk/>
            <pc:sldMk cId="2353720035" sldId="349"/>
            <ac:spMk id="3" creationId="{00000000-0000-0000-0000-000000000000}"/>
          </ac:spMkLst>
        </pc:spChg>
        <pc:spChg chg="mod">
          <ac:chgData name="Emil Wall" userId="bf7fb65c-5bf5-4e1a-a4b3-e68b6a01cc25" providerId="ADAL" clId="{74CE1E4E-3174-472C-AE31-22AFA7D7D580}" dt="2021-06-30T09:50:04.711" v="51" actId="1076"/>
          <ac:spMkLst>
            <pc:docMk/>
            <pc:sldMk cId="2353720035" sldId="349"/>
            <ac:spMk id="4" creationId="{39094C10-25E9-4835-9162-9F8F9D7FBD14}"/>
          </ac:spMkLst>
        </pc:spChg>
        <pc:spChg chg="mod">
          <ac:chgData name="Emil Wall" userId="bf7fb65c-5bf5-4e1a-a4b3-e68b6a01cc25" providerId="ADAL" clId="{74CE1E4E-3174-472C-AE31-22AFA7D7D580}" dt="2021-06-30T09:51:51.549" v="158" actId="2711"/>
          <ac:spMkLst>
            <pc:docMk/>
            <pc:sldMk cId="2353720035" sldId="349"/>
            <ac:spMk id="5" creationId="{4DC73645-EAFB-403E-B403-D5F486F91E2E}"/>
          </ac:spMkLst>
        </pc:spChg>
        <pc:spChg chg="add del">
          <ac:chgData name="Emil Wall" userId="bf7fb65c-5bf5-4e1a-a4b3-e68b6a01cc25" providerId="ADAL" clId="{74CE1E4E-3174-472C-AE31-22AFA7D7D580}" dt="2021-06-28T07:22:33.602" v="3"/>
          <ac:spMkLst>
            <pc:docMk/>
            <pc:sldMk cId="2353720035" sldId="349"/>
            <ac:spMk id="6" creationId="{D2AC6F11-A911-4F89-A0F4-44B0045C525A}"/>
          </ac:spMkLst>
        </pc:spChg>
        <pc:spChg chg="add del">
          <ac:chgData name="Emil Wall" userId="bf7fb65c-5bf5-4e1a-a4b3-e68b6a01cc25" providerId="ADAL" clId="{74CE1E4E-3174-472C-AE31-22AFA7D7D580}" dt="2021-06-28T07:22:38.111" v="5"/>
          <ac:spMkLst>
            <pc:docMk/>
            <pc:sldMk cId="2353720035" sldId="349"/>
            <ac:spMk id="7" creationId="{D9C2E603-1AFC-4E55-82F7-F1850978122F}"/>
          </ac:spMkLst>
        </pc:spChg>
      </pc:sldChg>
      <pc:sldChg chg="modSp mod modAnim">
        <pc:chgData name="Emil Wall" userId="bf7fb65c-5bf5-4e1a-a4b3-e68b6a01cc25" providerId="ADAL" clId="{74CE1E4E-3174-472C-AE31-22AFA7D7D580}" dt="2021-06-28T07:30:45.372" v="49"/>
        <pc:sldMkLst>
          <pc:docMk/>
          <pc:sldMk cId="4185395033" sldId="351"/>
        </pc:sldMkLst>
        <pc:spChg chg="mod">
          <ac:chgData name="Emil Wall" userId="bf7fb65c-5bf5-4e1a-a4b3-e68b6a01cc25" providerId="ADAL" clId="{74CE1E4E-3174-472C-AE31-22AFA7D7D580}" dt="2021-06-28T07:30:45.372" v="49"/>
          <ac:spMkLst>
            <pc:docMk/>
            <pc:sldMk cId="4185395033" sldId="351"/>
            <ac:spMk id="5" creationId="{4DC73645-EAFB-403E-B403-D5F486F91E2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630BD8-ADA0-4945-9BEE-49C47C04B6D0}" type="datetimeFigureOut">
              <a:rPr lang="sv-SE" smtClean="0"/>
              <a:t>2021-11-26</a:t>
            </a:fld>
            <a:endParaRPr lang="sv-SE" dirty="0"/>
          </a:p>
        </p:txBody>
      </p:sp>
      <p:sp>
        <p:nvSpPr>
          <p:cNvPr id="4" name="Platshållare för sidfo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dirty="0"/>
          </a:p>
        </p:txBody>
      </p:sp>
      <p:sp>
        <p:nvSpPr>
          <p:cNvPr id="5" name="Platshållare för bild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6DCB17-CB68-B245-A0F7-075466125D1D}" type="slidenum">
              <a:rPr lang="sv-SE" smtClean="0"/>
              <a:t>‹#›</a:t>
            </a:fld>
            <a:endParaRPr lang="sv-SE" dirty="0"/>
          </a:p>
        </p:txBody>
      </p:sp>
    </p:spTree>
    <p:extLst>
      <p:ext uri="{BB962C8B-B14F-4D97-AF65-F5344CB8AC3E}">
        <p14:creationId xmlns:p14="http://schemas.microsoft.com/office/powerpoint/2010/main" val="2180101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16BF1-FA96-4590-AAE3-8E6B52CE2B79}" type="datetimeFigureOut">
              <a:rPr lang="en-SE" smtClean="0"/>
              <a:t>11/26/2021</a:t>
            </a:fld>
            <a:endParaRPr lang="en-SE" dirty="0"/>
          </a:p>
        </p:txBody>
      </p:sp>
      <p:sp>
        <p:nvSpPr>
          <p:cNvPr id="4" name="Platshållare för bildobjekt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A643-9266-4AF5-B7C3-A77CF0D4B20D}" type="slidenum">
              <a:rPr lang="en-SE" smtClean="0"/>
              <a:t>‹#›</a:t>
            </a:fld>
            <a:endParaRPr lang="en-SE" dirty="0"/>
          </a:p>
        </p:txBody>
      </p:sp>
    </p:spTree>
    <p:extLst>
      <p:ext uri="{BB962C8B-B14F-4D97-AF65-F5344CB8AC3E}">
        <p14:creationId xmlns:p14="http://schemas.microsoft.com/office/powerpoint/2010/main" val="2393004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BBFFA643-9266-4AF5-B7C3-A77CF0D4B20D}" type="slidenum">
              <a:rPr lang="en-SE" smtClean="0"/>
              <a:t>1</a:t>
            </a:fld>
            <a:endParaRPr lang="en-SE" dirty="0"/>
          </a:p>
        </p:txBody>
      </p:sp>
    </p:spTree>
    <p:extLst>
      <p:ext uri="{BB962C8B-B14F-4D97-AF65-F5344CB8AC3E}">
        <p14:creationId xmlns:p14="http://schemas.microsoft.com/office/powerpoint/2010/main" val="187068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10</a:t>
            </a:fld>
            <a:endParaRPr lang="en-SE" dirty="0"/>
          </a:p>
        </p:txBody>
      </p:sp>
    </p:spTree>
    <p:extLst>
      <p:ext uri="{BB962C8B-B14F-4D97-AF65-F5344CB8AC3E}">
        <p14:creationId xmlns:p14="http://schemas.microsoft.com/office/powerpoint/2010/main" val="3254969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11</a:t>
            </a:fld>
            <a:endParaRPr lang="en-SE" dirty="0"/>
          </a:p>
        </p:txBody>
      </p:sp>
    </p:spTree>
    <p:extLst>
      <p:ext uri="{BB962C8B-B14F-4D97-AF65-F5344CB8AC3E}">
        <p14:creationId xmlns:p14="http://schemas.microsoft.com/office/powerpoint/2010/main" val="1352960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12</a:t>
            </a:fld>
            <a:endParaRPr lang="en-SE" dirty="0"/>
          </a:p>
        </p:txBody>
      </p:sp>
    </p:spTree>
    <p:extLst>
      <p:ext uri="{BB962C8B-B14F-4D97-AF65-F5344CB8AC3E}">
        <p14:creationId xmlns:p14="http://schemas.microsoft.com/office/powerpoint/2010/main" val="1192642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Since</a:t>
            </a:r>
            <a:r>
              <a:rPr lang="sv-SE" dirty="0"/>
              <a:t> </a:t>
            </a:r>
            <a:r>
              <a:rPr lang="sv-SE" dirty="0" err="1"/>
              <a:t>we</a:t>
            </a:r>
            <a:r>
              <a:rPr lang="sv-SE" dirty="0"/>
              <a:t> </a:t>
            </a:r>
            <a:r>
              <a:rPr lang="sv-SE" dirty="0" err="1"/>
              <a:t>use</a:t>
            </a:r>
            <a:r>
              <a:rPr lang="sv-SE" dirty="0"/>
              <a:t> </a:t>
            </a:r>
            <a:r>
              <a:rPr lang="sv-SE" dirty="0" err="1"/>
              <a:t>ofstream</a:t>
            </a:r>
            <a:r>
              <a:rPr lang="sv-SE" dirty="0"/>
              <a:t> </a:t>
            </a:r>
            <a:r>
              <a:rPr lang="sv-SE" dirty="0" err="1"/>
              <a:t>we</a:t>
            </a:r>
            <a:r>
              <a:rPr lang="sv-SE" dirty="0"/>
              <a:t> do not </a:t>
            </a:r>
            <a:r>
              <a:rPr lang="sv-SE" dirty="0" err="1"/>
              <a:t>need</a:t>
            </a:r>
            <a:r>
              <a:rPr lang="sv-SE" dirty="0"/>
              <a:t> to set output option </a:t>
            </a:r>
            <a:r>
              <a:rPr lang="sv-SE" dirty="0" err="1"/>
              <a:t>since</a:t>
            </a:r>
            <a:r>
              <a:rPr lang="sv-SE" dirty="0"/>
              <a:t> </a:t>
            </a:r>
            <a:r>
              <a:rPr lang="sv-SE" dirty="0" err="1"/>
              <a:t>this</a:t>
            </a:r>
            <a:r>
              <a:rPr lang="sv-SE" dirty="0"/>
              <a:t> is default</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13</a:t>
            </a:fld>
            <a:endParaRPr lang="en-SE" dirty="0"/>
          </a:p>
        </p:txBody>
      </p:sp>
    </p:spTree>
    <p:extLst>
      <p:ext uri="{BB962C8B-B14F-4D97-AF65-F5344CB8AC3E}">
        <p14:creationId xmlns:p14="http://schemas.microsoft.com/office/powerpoint/2010/main" val="182986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14</a:t>
            </a:fld>
            <a:endParaRPr lang="en-SE" dirty="0"/>
          </a:p>
        </p:txBody>
      </p:sp>
    </p:spTree>
    <p:extLst>
      <p:ext uri="{BB962C8B-B14F-4D97-AF65-F5344CB8AC3E}">
        <p14:creationId xmlns:p14="http://schemas.microsoft.com/office/powerpoint/2010/main" val="3842747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15</a:t>
            </a:fld>
            <a:endParaRPr lang="en-SE" dirty="0"/>
          </a:p>
        </p:txBody>
      </p:sp>
    </p:spTree>
    <p:extLst>
      <p:ext uri="{BB962C8B-B14F-4D97-AF65-F5344CB8AC3E}">
        <p14:creationId xmlns:p14="http://schemas.microsoft.com/office/powerpoint/2010/main" val="561024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16</a:t>
            </a:fld>
            <a:endParaRPr lang="en-SE" dirty="0"/>
          </a:p>
        </p:txBody>
      </p:sp>
    </p:spTree>
    <p:extLst>
      <p:ext uri="{BB962C8B-B14F-4D97-AF65-F5344CB8AC3E}">
        <p14:creationId xmlns:p14="http://schemas.microsoft.com/office/powerpoint/2010/main" val="294555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17</a:t>
            </a:fld>
            <a:endParaRPr lang="en-SE" dirty="0"/>
          </a:p>
        </p:txBody>
      </p:sp>
    </p:spTree>
    <p:extLst>
      <p:ext uri="{BB962C8B-B14F-4D97-AF65-F5344CB8AC3E}">
        <p14:creationId xmlns:p14="http://schemas.microsoft.com/office/powerpoint/2010/main" val="37607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18</a:t>
            </a:fld>
            <a:endParaRPr lang="en-SE" dirty="0"/>
          </a:p>
        </p:txBody>
      </p:sp>
    </p:spTree>
    <p:extLst>
      <p:ext uri="{BB962C8B-B14F-4D97-AF65-F5344CB8AC3E}">
        <p14:creationId xmlns:p14="http://schemas.microsoft.com/office/powerpoint/2010/main" val="3674297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19</a:t>
            </a:fld>
            <a:endParaRPr lang="en-SE" dirty="0"/>
          </a:p>
        </p:txBody>
      </p:sp>
    </p:spTree>
    <p:extLst>
      <p:ext uri="{BB962C8B-B14F-4D97-AF65-F5344CB8AC3E}">
        <p14:creationId xmlns:p14="http://schemas.microsoft.com/office/powerpoint/2010/main" val="3363100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a:t>
            </a:fld>
            <a:endParaRPr lang="en-SE"/>
          </a:p>
        </p:txBody>
      </p:sp>
    </p:spTree>
    <p:extLst>
      <p:ext uri="{BB962C8B-B14F-4D97-AF65-F5344CB8AC3E}">
        <p14:creationId xmlns:p14="http://schemas.microsoft.com/office/powerpoint/2010/main" val="576745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Since</a:t>
            </a:r>
            <a:r>
              <a:rPr lang="sv-SE" dirty="0"/>
              <a:t> </a:t>
            </a:r>
            <a:r>
              <a:rPr lang="sv-SE" dirty="0" err="1"/>
              <a:t>we</a:t>
            </a:r>
            <a:r>
              <a:rPr lang="sv-SE" dirty="0"/>
              <a:t> </a:t>
            </a:r>
            <a:r>
              <a:rPr lang="sv-SE" dirty="0" err="1"/>
              <a:t>use</a:t>
            </a:r>
            <a:r>
              <a:rPr lang="sv-SE" dirty="0"/>
              <a:t> same </a:t>
            </a:r>
            <a:r>
              <a:rPr lang="sv-SE" dirty="0" err="1"/>
              <a:t>fstream</a:t>
            </a:r>
            <a:r>
              <a:rPr lang="sv-SE" dirty="0"/>
              <a:t> for </a:t>
            </a:r>
            <a:r>
              <a:rPr lang="sv-SE" dirty="0" err="1"/>
              <a:t>both</a:t>
            </a:r>
            <a:r>
              <a:rPr lang="sv-SE" dirty="0"/>
              <a:t> </a:t>
            </a:r>
            <a:r>
              <a:rPr lang="sv-SE" dirty="0" err="1"/>
              <a:t>write</a:t>
            </a:r>
            <a:r>
              <a:rPr lang="sv-SE" dirty="0"/>
              <a:t> and read </a:t>
            </a:r>
            <a:r>
              <a:rPr lang="sv-SE" dirty="0" err="1"/>
              <a:t>we</a:t>
            </a:r>
            <a:r>
              <a:rPr lang="sv-SE" dirty="0"/>
              <a:t> </a:t>
            </a:r>
            <a:r>
              <a:rPr lang="sv-SE" dirty="0" err="1"/>
              <a:t>need</a:t>
            </a:r>
            <a:r>
              <a:rPr lang="sv-SE" dirty="0"/>
              <a:t> to </a:t>
            </a:r>
            <a:r>
              <a:rPr lang="sv-SE" dirty="0" err="1"/>
              <a:t>close</a:t>
            </a:r>
            <a:r>
              <a:rPr lang="sv-SE" dirty="0"/>
              <a:t> and </a:t>
            </a:r>
            <a:r>
              <a:rPr lang="sv-SE" dirty="0" err="1"/>
              <a:t>reopen</a:t>
            </a:r>
            <a:r>
              <a:rPr lang="sv-SE" dirty="0"/>
              <a:t> and </a:t>
            </a:r>
            <a:r>
              <a:rPr lang="sv-SE" dirty="0" err="1"/>
              <a:t>also</a:t>
            </a:r>
            <a:r>
              <a:rPr lang="sv-SE" dirty="0"/>
              <a:t> set the input and </a:t>
            </a:r>
            <a:r>
              <a:rPr lang="sv-SE" dirty="0" err="1"/>
              <a:t>append</a:t>
            </a:r>
            <a:r>
              <a:rPr lang="sv-SE" dirty="0"/>
              <a:t> </a:t>
            </a:r>
            <a:r>
              <a:rPr lang="sv-SE" dirty="0" err="1"/>
              <a:t>out</a:t>
            </a:r>
            <a:r>
              <a:rPr lang="sv-SE" dirty="0"/>
              <a:t> status. Note </a:t>
            </a:r>
            <a:r>
              <a:rPr lang="sv-SE" dirty="0" err="1"/>
              <a:t>that</a:t>
            </a:r>
            <a:r>
              <a:rPr lang="sv-SE" dirty="0"/>
              <a:t> </a:t>
            </a:r>
            <a:r>
              <a:rPr lang="sv-SE" dirty="0" err="1"/>
              <a:t>we</a:t>
            </a:r>
            <a:r>
              <a:rPr lang="sv-SE" dirty="0"/>
              <a:t> mask </a:t>
            </a:r>
            <a:r>
              <a:rPr lang="sv-SE" dirty="0" err="1"/>
              <a:t>thoose</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20</a:t>
            </a:fld>
            <a:endParaRPr lang="en-SE" dirty="0"/>
          </a:p>
        </p:txBody>
      </p:sp>
    </p:spTree>
    <p:extLst>
      <p:ext uri="{BB962C8B-B14F-4D97-AF65-F5344CB8AC3E}">
        <p14:creationId xmlns:p14="http://schemas.microsoft.com/office/powerpoint/2010/main" val="3961323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21</a:t>
            </a:fld>
            <a:endParaRPr lang="en-SE" dirty="0"/>
          </a:p>
        </p:txBody>
      </p:sp>
    </p:spTree>
    <p:extLst>
      <p:ext uri="{BB962C8B-B14F-4D97-AF65-F5344CB8AC3E}">
        <p14:creationId xmlns:p14="http://schemas.microsoft.com/office/powerpoint/2010/main" val="2540432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22</a:t>
            </a:fld>
            <a:endParaRPr lang="en-SE" dirty="0"/>
          </a:p>
        </p:txBody>
      </p:sp>
    </p:spTree>
    <p:extLst>
      <p:ext uri="{BB962C8B-B14F-4D97-AF65-F5344CB8AC3E}">
        <p14:creationId xmlns:p14="http://schemas.microsoft.com/office/powerpoint/2010/main" val="989627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23</a:t>
            </a:fld>
            <a:endParaRPr lang="en-SE" dirty="0"/>
          </a:p>
        </p:txBody>
      </p:sp>
    </p:spTree>
    <p:extLst>
      <p:ext uri="{BB962C8B-B14F-4D97-AF65-F5344CB8AC3E}">
        <p14:creationId xmlns:p14="http://schemas.microsoft.com/office/powerpoint/2010/main" val="356358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24</a:t>
            </a:fld>
            <a:endParaRPr lang="en-SE" dirty="0"/>
          </a:p>
        </p:txBody>
      </p:sp>
    </p:spTree>
    <p:extLst>
      <p:ext uri="{BB962C8B-B14F-4D97-AF65-F5344CB8AC3E}">
        <p14:creationId xmlns:p14="http://schemas.microsoft.com/office/powerpoint/2010/main" val="3960888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25</a:t>
            </a:fld>
            <a:endParaRPr lang="en-SE" dirty="0"/>
          </a:p>
        </p:txBody>
      </p:sp>
    </p:spTree>
    <p:extLst>
      <p:ext uri="{BB962C8B-B14F-4D97-AF65-F5344CB8AC3E}">
        <p14:creationId xmlns:p14="http://schemas.microsoft.com/office/powerpoint/2010/main" val="3371271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26</a:t>
            </a:fld>
            <a:endParaRPr lang="en-SE" dirty="0"/>
          </a:p>
        </p:txBody>
      </p:sp>
    </p:spTree>
    <p:extLst>
      <p:ext uri="{BB962C8B-B14F-4D97-AF65-F5344CB8AC3E}">
        <p14:creationId xmlns:p14="http://schemas.microsoft.com/office/powerpoint/2010/main" val="88051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27</a:t>
            </a:fld>
            <a:endParaRPr lang="en-SE" dirty="0"/>
          </a:p>
        </p:txBody>
      </p:sp>
    </p:spTree>
    <p:extLst>
      <p:ext uri="{BB962C8B-B14F-4D97-AF65-F5344CB8AC3E}">
        <p14:creationId xmlns:p14="http://schemas.microsoft.com/office/powerpoint/2010/main" val="1948379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28</a:t>
            </a:fld>
            <a:endParaRPr lang="en-SE" dirty="0"/>
          </a:p>
        </p:txBody>
      </p:sp>
    </p:spTree>
    <p:extLst>
      <p:ext uri="{BB962C8B-B14F-4D97-AF65-F5344CB8AC3E}">
        <p14:creationId xmlns:p14="http://schemas.microsoft.com/office/powerpoint/2010/main" val="382824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29</a:t>
            </a:fld>
            <a:endParaRPr lang="en-SE" dirty="0"/>
          </a:p>
        </p:txBody>
      </p:sp>
    </p:spTree>
    <p:extLst>
      <p:ext uri="{BB962C8B-B14F-4D97-AF65-F5344CB8AC3E}">
        <p14:creationId xmlns:p14="http://schemas.microsoft.com/office/powerpoint/2010/main" val="367971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a:t>
            </a:fld>
            <a:endParaRPr lang="en-SE" dirty="0"/>
          </a:p>
        </p:txBody>
      </p:sp>
    </p:spTree>
    <p:extLst>
      <p:ext uri="{BB962C8B-B14F-4D97-AF65-F5344CB8AC3E}">
        <p14:creationId xmlns:p14="http://schemas.microsoft.com/office/powerpoint/2010/main" val="3921917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30</a:t>
            </a:fld>
            <a:endParaRPr lang="en-SE" dirty="0"/>
          </a:p>
        </p:txBody>
      </p:sp>
    </p:spTree>
    <p:extLst>
      <p:ext uri="{BB962C8B-B14F-4D97-AF65-F5344CB8AC3E}">
        <p14:creationId xmlns:p14="http://schemas.microsoft.com/office/powerpoint/2010/main" val="523939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31</a:t>
            </a:fld>
            <a:endParaRPr lang="en-SE" dirty="0"/>
          </a:p>
        </p:txBody>
      </p:sp>
    </p:spTree>
    <p:extLst>
      <p:ext uri="{BB962C8B-B14F-4D97-AF65-F5344CB8AC3E}">
        <p14:creationId xmlns:p14="http://schemas.microsoft.com/office/powerpoint/2010/main" val="687765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32</a:t>
            </a:fld>
            <a:endParaRPr lang="en-SE" dirty="0"/>
          </a:p>
        </p:txBody>
      </p:sp>
    </p:spTree>
    <p:extLst>
      <p:ext uri="{BB962C8B-B14F-4D97-AF65-F5344CB8AC3E}">
        <p14:creationId xmlns:p14="http://schemas.microsoft.com/office/powerpoint/2010/main" val="38242881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33</a:t>
            </a:fld>
            <a:endParaRPr lang="en-SE" dirty="0"/>
          </a:p>
        </p:txBody>
      </p:sp>
    </p:spTree>
    <p:extLst>
      <p:ext uri="{BB962C8B-B14F-4D97-AF65-F5344CB8AC3E}">
        <p14:creationId xmlns:p14="http://schemas.microsoft.com/office/powerpoint/2010/main" val="14611966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34</a:t>
            </a:fld>
            <a:endParaRPr lang="en-SE" dirty="0"/>
          </a:p>
        </p:txBody>
      </p:sp>
    </p:spTree>
    <p:extLst>
      <p:ext uri="{BB962C8B-B14F-4D97-AF65-F5344CB8AC3E}">
        <p14:creationId xmlns:p14="http://schemas.microsoft.com/office/powerpoint/2010/main" val="8061861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35</a:t>
            </a:fld>
            <a:endParaRPr lang="en-SE" dirty="0"/>
          </a:p>
        </p:txBody>
      </p:sp>
    </p:spTree>
    <p:extLst>
      <p:ext uri="{BB962C8B-B14F-4D97-AF65-F5344CB8AC3E}">
        <p14:creationId xmlns:p14="http://schemas.microsoft.com/office/powerpoint/2010/main" val="2511196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36</a:t>
            </a:fld>
            <a:endParaRPr lang="en-SE" dirty="0"/>
          </a:p>
        </p:txBody>
      </p:sp>
    </p:spTree>
    <p:extLst>
      <p:ext uri="{BB962C8B-B14F-4D97-AF65-F5344CB8AC3E}">
        <p14:creationId xmlns:p14="http://schemas.microsoft.com/office/powerpoint/2010/main" val="3640874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37</a:t>
            </a:fld>
            <a:endParaRPr lang="en-SE" dirty="0"/>
          </a:p>
        </p:txBody>
      </p:sp>
    </p:spTree>
    <p:extLst>
      <p:ext uri="{BB962C8B-B14F-4D97-AF65-F5344CB8AC3E}">
        <p14:creationId xmlns:p14="http://schemas.microsoft.com/office/powerpoint/2010/main" val="3847308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38</a:t>
            </a:fld>
            <a:endParaRPr lang="en-SE" dirty="0"/>
          </a:p>
        </p:txBody>
      </p:sp>
    </p:spTree>
    <p:extLst>
      <p:ext uri="{BB962C8B-B14F-4D97-AF65-F5344CB8AC3E}">
        <p14:creationId xmlns:p14="http://schemas.microsoft.com/office/powerpoint/2010/main" val="3655808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39</a:t>
            </a:fld>
            <a:endParaRPr lang="en-SE" dirty="0"/>
          </a:p>
        </p:txBody>
      </p:sp>
    </p:spTree>
    <p:extLst>
      <p:ext uri="{BB962C8B-B14F-4D97-AF65-F5344CB8AC3E}">
        <p14:creationId xmlns:p14="http://schemas.microsoft.com/office/powerpoint/2010/main" val="297173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a:t>
            </a:fld>
            <a:endParaRPr lang="en-SE" dirty="0"/>
          </a:p>
        </p:txBody>
      </p:sp>
    </p:spTree>
    <p:extLst>
      <p:ext uri="{BB962C8B-B14F-4D97-AF65-F5344CB8AC3E}">
        <p14:creationId xmlns:p14="http://schemas.microsoft.com/office/powerpoint/2010/main" val="8788972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all cross plattform </a:t>
            </a:r>
            <a:r>
              <a:rPr lang="sv-SE" dirty="0" err="1"/>
              <a:t>except</a:t>
            </a:r>
            <a:r>
              <a:rPr lang="sv-SE" dirty="0"/>
              <a:t> MFC</a:t>
            </a:r>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40</a:t>
            </a:fld>
            <a:endParaRPr lang="en-SE" dirty="0"/>
          </a:p>
        </p:txBody>
      </p:sp>
    </p:spTree>
    <p:extLst>
      <p:ext uri="{BB962C8B-B14F-4D97-AF65-F5344CB8AC3E}">
        <p14:creationId xmlns:p14="http://schemas.microsoft.com/office/powerpoint/2010/main" val="15032677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41</a:t>
            </a:fld>
            <a:endParaRPr lang="en-SE" dirty="0"/>
          </a:p>
        </p:txBody>
      </p:sp>
    </p:spTree>
    <p:extLst>
      <p:ext uri="{BB962C8B-B14F-4D97-AF65-F5344CB8AC3E}">
        <p14:creationId xmlns:p14="http://schemas.microsoft.com/office/powerpoint/2010/main" val="2138797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42</a:t>
            </a:fld>
            <a:endParaRPr lang="en-SE" dirty="0"/>
          </a:p>
        </p:txBody>
      </p:sp>
    </p:spTree>
    <p:extLst>
      <p:ext uri="{BB962C8B-B14F-4D97-AF65-F5344CB8AC3E}">
        <p14:creationId xmlns:p14="http://schemas.microsoft.com/office/powerpoint/2010/main" val="3544335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43</a:t>
            </a:fld>
            <a:endParaRPr lang="en-SE" dirty="0"/>
          </a:p>
        </p:txBody>
      </p:sp>
    </p:spTree>
    <p:extLst>
      <p:ext uri="{BB962C8B-B14F-4D97-AF65-F5344CB8AC3E}">
        <p14:creationId xmlns:p14="http://schemas.microsoft.com/office/powerpoint/2010/main" val="2736426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44</a:t>
            </a:fld>
            <a:endParaRPr lang="en-SE" dirty="0"/>
          </a:p>
        </p:txBody>
      </p:sp>
    </p:spTree>
    <p:extLst>
      <p:ext uri="{BB962C8B-B14F-4D97-AF65-F5344CB8AC3E}">
        <p14:creationId xmlns:p14="http://schemas.microsoft.com/office/powerpoint/2010/main" val="3340800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45</a:t>
            </a:fld>
            <a:endParaRPr lang="en-SE" dirty="0"/>
          </a:p>
        </p:txBody>
      </p:sp>
    </p:spTree>
    <p:extLst>
      <p:ext uri="{BB962C8B-B14F-4D97-AF65-F5344CB8AC3E}">
        <p14:creationId xmlns:p14="http://schemas.microsoft.com/office/powerpoint/2010/main" val="22215637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46</a:t>
            </a:fld>
            <a:endParaRPr lang="en-SE" dirty="0"/>
          </a:p>
        </p:txBody>
      </p:sp>
    </p:spTree>
    <p:extLst>
      <p:ext uri="{BB962C8B-B14F-4D97-AF65-F5344CB8AC3E}">
        <p14:creationId xmlns:p14="http://schemas.microsoft.com/office/powerpoint/2010/main" val="3047640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47</a:t>
            </a:fld>
            <a:endParaRPr lang="en-SE" dirty="0"/>
          </a:p>
        </p:txBody>
      </p:sp>
    </p:spTree>
    <p:extLst>
      <p:ext uri="{BB962C8B-B14F-4D97-AF65-F5344CB8AC3E}">
        <p14:creationId xmlns:p14="http://schemas.microsoft.com/office/powerpoint/2010/main" val="6342242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48</a:t>
            </a:fld>
            <a:endParaRPr lang="en-SE"/>
          </a:p>
        </p:txBody>
      </p:sp>
    </p:spTree>
    <p:extLst>
      <p:ext uri="{BB962C8B-B14F-4D97-AF65-F5344CB8AC3E}">
        <p14:creationId xmlns:p14="http://schemas.microsoft.com/office/powerpoint/2010/main" val="41617839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49</a:t>
            </a:fld>
            <a:endParaRPr lang="en-SE" dirty="0"/>
          </a:p>
        </p:txBody>
      </p:sp>
    </p:spTree>
    <p:extLst>
      <p:ext uri="{BB962C8B-B14F-4D97-AF65-F5344CB8AC3E}">
        <p14:creationId xmlns:p14="http://schemas.microsoft.com/office/powerpoint/2010/main" val="230238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5</a:t>
            </a:fld>
            <a:endParaRPr lang="en-SE" dirty="0"/>
          </a:p>
        </p:txBody>
      </p:sp>
    </p:spTree>
    <p:extLst>
      <p:ext uri="{BB962C8B-B14F-4D97-AF65-F5344CB8AC3E}">
        <p14:creationId xmlns:p14="http://schemas.microsoft.com/office/powerpoint/2010/main" val="2684926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6</a:t>
            </a:fld>
            <a:endParaRPr lang="en-SE" dirty="0"/>
          </a:p>
        </p:txBody>
      </p:sp>
    </p:spTree>
    <p:extLst>
      <p:ext uri="{BB962C8B-B14F-4D97-AF65-F5344CB8AC3E}">
        <p14:creationId xmlns:p14="http://schemas.microsoft.com/office/powerpoint/2010/main" val="17120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7</a:t>
            </a:fld>
            <a:endParaRPr lang="en-SE" dirty="0"/>
          </a:p>
        </p:txBody>
      </p:sp>
    </p:spTree>
    <p:extLst>
      <p:ext uri="{BB962C8B-B14F-4D97-AF65-F5344CB8AC3E}">
        <p14:creationId xmlns:p14="http://schemas.microsoft.com/office/powerpoint/2010/main" val="195246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8</a:t>
            </a:fld>
            <a:endParaRPr lang="en-SE" dirty="0"/>
          </a:p>
        </p:txBody>
      </p:sp>
    </p:spTree>
    <p:extLst>
      <p:ext uri="{BB962C8B-B14F-4D97-AF65-F5344CB8AC3E}">
        <p14:creationId xmlns:p14="http://schemas.microsoft.com/office/powerpoint/2010/main" val="328383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BBFFA643-9266-4AF5-B7C3-A77CF0D4B20D}" type="slidenum">
              <a:rPr lang="en-SE" smtClean="0"/>
              <a:t>9</a:t>
            </a:fld>
            <a:endParaRPr lang="en-SE" dirty="0"/>
          </a:p>
        </p:txBody>
      </p:sp>
    </p:spTree>
    <p:extLst>
      <p:ext uri="{BB962C8B-B14F-4D97-AF65-F5344CB8AC3E}">
        <p14:creationId xmlns:p14="http://schemas.microsoft.com/office/powerpoint/2010/main" val="130403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dirty="0"/>
              <a:t>Klicka här för att ändra format</a:t>
            </a:r>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dirty="0"/>
              <a:t>Klicka här för att ändra format på underrubrik i bakgrunden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53432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429279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211067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pic>
        <p:nvPicPr>
          <p:cNvPr id="6" name="Bildobjekt 5" descr="Veldi-0025-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80" y="0"/>
            <a:ext cx="10415142" cy="6946900"/>
          </a:xfrm>
          <a:prstGeom prst="rect">
            <a:avLst/>
          </a:prstGeom>
        </p:spPr>
      </p:pic>
      <p:sp>
        <p:nvSpPr>
          <p:cNvPr id="7" name="Rektangel 6"/>
          <p:cNvSpPr/>
          <p:nvPr userDrawn="1"/>
        </p:nvSpPr>
        <p:spPr>
          <a:xfrm>
            <a:off x="-13480" y="0"/>
            <a:ext cx="10415142" cy="6858000"/>
          </a:xfrm>
          <a:prstGeom prst="rect">
            <a:avLst/>
          </a:prstGeom>
          <a:solidFill>
            <a:schemeClr val="tx1">
              <a:alpha val="1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pic>
        <p:nvPicPr>
          <p:cNvPr id="8" name="Bildobjekt 7" descr="veldi_logo_neg.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254249" y="2956956"/>
            <a:ext cx="5478575" cy="1132443"/>
          </a:xfrm>
          <a:prstGeom prst="rect">
            <a:avLst/>
          </a:prstGeom>
        </p:spPr>
      </p:pic>
    </p:spTree>
    <p:extLst>
      <p:ext uri="{BB962C8B-B14F-4D97-AF65-F5344CB8AC3E}">
        <p14:creationId xmlns:p14="http://schemas.microsoft.com/office/powerpoint/2010/main" val="3835034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9" name="Bildobjekt 8" descr="veldi_logo_neg.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8" name="Bildobjekt 7" descr="Veldi_dotts.ai"/>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
        <p:nvSpPr>
          <p:cNvPr id="12" name="textruta 11"/>
          <p:cNvSpPr txBox="1"/>
          <p:nvPr userDrawn="1"/>
        </p:nvSpPr>
        <p:spPr>
          <a:xfrm>
            <a:off x="12230100" y="31496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160566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Anpassad layout">
    <p:spTree>
      <p:nvGrpSpPr>
        <p:cNvPr id="1" name=""/>
        <p:cNvGrpSpPr/>
        <p:nvPr/>
      </p:nvGrpSpPr>
      <p:grpSpPr>
        <a:xfrm>
          <a:off x="0" y="0"/>
          <a:ext cx="0" cy="0"/>
          <a:chOff x="0" y="0"/>
          <a:chExt cx="0" cy="0"/>
        </a:xfrm>
      </p:grpSpPr>
      <p:pic>
        <p:nvPicPr>
          <p:cNvPr id="5" name="Bildobjekt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pic>
        <p:nvPicPr>
          <p:cNvPr id="4" name="Bildobjekt 3" descr="Veldi_bakgrundsbild_PPT.jpg"/>
          <p:cNvPicPr>
            <a:picLocks noChangeAspect="1"/>
          </p:cNvPicPr>
          <p:nvPr userDrawn="1"/>
        </p:nvPicPr>
        <p:blipFill>
          <a:blip r:embed="rId3" cstate="screen">
            <a:alphaModFix amt="46000"/>
            <a:extLst>
              <a:ext uri="{28A0092B-C50C-407E-A947-70E740481C1C}">
                <a14:useLocalDpi xmlns:a14="http://schemas.microsoft.com/office/drawing/2010/main"/>
              </a:ext>
            </a:extLst>
          </a:blip>
          <a:stretch>
            <a:fillRect/>
          </a:stretch>
        </p:blipFill>
        <p:spPr>
          <a:xfrm>
            <a:off x="-596901" y="0"/>
            <a:ext cx="10337801" cy="6899864"/>
          </a:xfrm>
          <a:prstGeom prst="rect">
            <a:avLst/>
          </a:prstGeom>
        </p:spPr>
      </p:pic>
      <p:pic>
        <p:nvPicPr>
          <p:cNvPr id="9" name="Bildobjekt 8"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3" name="Bildobjekt 2"/>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dotts.ai"/>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3948118" y="6307593"/>
            <a:ext cx="5834070" cy="1845808"/>
          </a:xfrm>
          <a:prstGeom prst="rect">
            <a:avLst/>
          </a:prstGeom>
        </p:spPr>
      </p:pic>
      <p:pic>
        <p:nvPicPr>
          <p:cNvPr id="2" name="Bildobjekt 1"/>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0800000">
            <a:off x="-1092199" y="5817823"/>
            <a:ext cx="1778000" cy="2080353"/>
          </a:xfrm>
          <a:prstGeom prst="rect">
            <a:avLst/>
          </a:prstGeom>
        </p:spPr>
      </p:pic>
    </p:spTree>
    <p:extLst>
      <p:ext uri="{BB962C8B-B14F-4D97-AF65-F5344CB8AC3E}">
        <p14:creationId xmlns:p14="http://schemas.microsoft.com/office/powerpoint/2010/main" val="918200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Anpassad layout">
    <p:spTree>
      <p:nvGrpSpPr>
        <p:cNvPr id="1" name=""/>
        <p:cNvGrpSpPr/>
        <p:nvPr/>
      </p:nvGrpSpPr>
      <p:grpSpPr>
        <a:xfrm>
          <a:off x="0" y="0"/>
          <a:ext cx="0" cy="0"/>
          <a:chOff x="0" y="0"/>
          <a:chExt cx="0" cy="0"/>
        </a:xfrm>
      </p:grpSpPr>
      <p:pic>
        <p:nvPicPr>
          <p:cNvPr id="4" name="Bildobjekt 3" descr="Veldi-0071-2014.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0900" y="-22314"/>
            <a:ext cx="9376500" cy="7022998"/>
          </a:xfrm>
          <a:prstGeom prst="rect">
            <a:avLst/>
          </a:prstGeom>
        </p:spPr>
      </p:pic>
      <p:pic>
        <p:nvPicPr>
          <p:cNvPr id="3" name="Bildobjekt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48925" y="-1638300"/>
            <a:ext cx="1953820" cy="2286000"/>
          </a:xfrm>
          <a:prstGeom prst="rect">
            <a:avLst/>
          </a:prstGeom>
        </p:spPr>
      </p:pic>
      <p:pic>
        <p:nvPicPr>
          <p:cNvPr id="7" name="Bildobjekt 6" descr="veldi_logo_neg.eps"/>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21600" y="6307592"/>
            <a:ext cx="1065324" cy="220206"/>
          </a:xfrm>
          <a:prstGeom prst="rect">
            <a:avLst/>
          </a:prstGeom>
        </p:spPr>
      </p:pic>
      <p:pic>
        <p:nvPicPr>
          <p:cNvPr id="2" name="Bildobjekt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rot="16200000">
            <a:off x="735568" y="-1188515"/>
            <a:ext cx="1879597" cy="2199227"/>
          </a:xfrm>
          <a:prstGeom prst="rect">
            <a:avLst/>
          </a:prstGeom>
        </p:spPr>
      </p:pic>
      <p:sp>
        <p:nvSpPr>
          <p:cNvPr id="10" name="Underrubrik 2"/>
          <p:cNvSpPr txBox="1">
            <a:spLocks/>
          </p:cNvSpPr>
          <p:nvPr userDrawn="1"/>
        </p:nvSpPr>
        <p:spPr>
          <a:xfrm>
            <a:off x="767686" y="330026"/>
            <a:ext cx="1671136" cy="36895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lvl="0" algn="l">
              <a:lnSpc>
                <a:spcPts val="2000"/>
              </a:lnSpc>
            </a:pPr>
            <a:r>
              <a:rPr lang="sv-SE" sz="1400" dirty="0">
                <a:solidFill>
                  <a:schemeClr val="tx1">
                    <a:lumMod val="75000"/>
                    <a:lumOff val="25000"/>
                  </a:schemeClr>
                </a:solidFill>
              </a:rPr>
              <a:t>veldikompetens.se</a:t>
            </a:r>
          </a:p>
        </p:txBody>
      </p:sp>
      <p:sp>
        <p:nvSpPr>
          <p:cNvPr id="15" name="textruta 14"/>
          <p:cNvSpPr txBox="1"/>
          <p:nvPr userDrawn="1"/>
        </p:nvSpPr>
        <p:spPr>
          <a:xfrm>
            <a:off x="3784600" y="-1028700"/>
            <a:ext cx="184666" cy="369332"/>
          </a:xfrm>
          <a:prstGeom prst="rect">
            <a:avLst/>
          </a:prstGeom>
          <a:noFill/>
        </p:spPr>
        <p:txBody>
          <a:bodyPr wrap="none" rtlCol="0">
            <a:spAutoFit/>
          </a:bodyPr>
          <a:lstStyle/>
          <a:p>
            <a:endParaRPr lang="sv-SE" dirty="0"/>
          </a:p>
        </p:txBody>
      </p:sp>
      <p:sp>
        <p:nvSpPr>
          <p:cNvPr id="16" name="textruta 15"/>
          <p:cNvSpPr txBox="1"/>
          <p:nvPr userDrawn="1"/>
        </p:nvSpPr>
        <p:spPr>
          <a:xfrm>
            <a:off x="5181600" y="-1943100"/>
            <a:ext cx="184666" cy="369332"/>
          </a:xfrm>
          <a:prstGeom prst="rect">
            <a:avLst/>
          </a:prstGeom>
          <a:noFill/>
        </p:spPr>
        <p:txBody>
          <a:bodyPr wrap="none" rtlCol="0">
            <a:spAutoFit/>
          </a:bodyPr>
          <a:lstStyle/>
          <a:p>
            <a:endParaRPr lang="sv-SE" dirty="0"/>
          </a:p>
        </p:txBody>
      </p:sp>
    </p:spTree>
    <p:extLst>
      <p:ext uri="{BB962C8B-B14F-4D97-AF65-F5344CB8AC3E}">
        <p14:creationId xmlns:p14="http://schemas.microsoft.com/office/powerpoint/2010/main" val="258047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3176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a:t>Klicka här för att ändra format</a:t>
            </a:r>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11"/>
          </p:nvPr>
        </p:nvSpPr>
        <p:spPr/>
        <p:txBody>
          <a:bodyPr/>
          <a:lstStyle/>
          <a:p>
            <a:endParaRPr lang="sv-SE" dirty="0"/>
          </a:p>
        </p:txBody>
      </p:sp>
      <p:sp>
        <p:nvSpPr>
          <p:cNvPr id="6" name="Platshållare för bildnummer 5"/>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0850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311313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a:t>Klicka här för att ändra format</a:t>
            </a:r>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8" name="Platshållare för sidfot 7"/>
          <p:cNvSpPr>
            <a:spLocks noGrp="1"/>
          </p:cNvSpPr>
          <p:nvPr>
            <p:ph type="ftr" sz="quarter" idx="11"/>
          </p:nvPr>
        </p:nvSpPr>
        <p:spPr/>
        <p:txBody>
          <a:bodyPr/>
          <a:lstStyle/>
          <a:p>
            <a:endParaRPr lang="sv-SE" dirty="0"/>
          </a:p>
        </p:txBody>
      </p:sp>
      <p:sp>
        <p:nvSpPr>
          <p:cNvPr id="9" name="Platshållare för bildnummer 8"/>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87466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4" name="Platshållare för sidfot 3"/>
          <p:cNvSpPr>
            <a:spLocks noGrp="1"/>
          </p:cNvSpPr>
          <p:nvPr>
            <p:ph type="ftr" sz="quarter" idx="11"/>
          </p:nvPr>
        </p:nvSpPr>
        <p:spPr/>
        <p:txBody>
          <a:bodyPr/>
          <a:lstStyle/>
          <a:p>
            <a:endParaRPr lang="sv-SE" dirty="0"/>
          </a:p>
        </p:txBody>
      </p:sp>
      <p:sp>
        <p:nvSpPr>
          <p:cNvPr id="5" name="Platshållare för bildnummer 4"/>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43149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3" name="Platshållare för sidfot 2"/>
          <p:cNvSpPr>
            <a:spLocks noGrp="1"/>
          </p:cNvSpPr>
          <p:nvPr>
            <p:ph type="ftr" sz="quarter" idx="11"/>
          </p:nvPr>
        </p:nvSpPr>
        <p:spPr/>
        <p:txBody>
          <a:bodyPr/>
          <a:lstStyle/>
          <a:p>
            <a:endParaRPr lang="sv-SE" dirty="0"/>
          </a:p>
        </p:txBody>
      </p:sp>
      <p:sp>
        <p:nvSpPr>
          <p:cNvPr id="4" name="Platshållare för bildnummer 3"/>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67427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a:t>Klicka här för att ändra format</a:t>
            </a:r>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162599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a:t>Klicka här för att ändra format</a:t>
            </a:r>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dirty="0"/>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B691D8B-C5C2-5444-80BD-7918809BC607}" type="datetimeFigureOut">
              <a:rPr lang="sv-SE" smtClean="0"/>
              <a:t>2021-11-26</a:t>
            </a:fld>
            <a:endParaRPr lang="sv-SE" dirty="0"/>
          </a:p>
        </p:txBody>
      </p:sp>
      <p:sp>
        <p:nvSpPr>
          <p:cNvPr id="6" name="Platshållare för sidfot 5"/>
          <p:cNvSpPr>
            <a:spLocks noGrp="1"/>
          </p:cNvSpPr>
          <p:nvPr>
            <p:ph type="ftr" sz="quarter" idx="11"/>
          </p:nvPr>
        </p:nvSpPr>
        <p:spPr/>
        <p:txBody>
          <a:bodyPr/>
          <a:lstStyle/>
          <a:p>
            <a:endParaRPr lang="sv-SE" dirty="0"/>
          </a:p>
        </p:txBody>
      </p:sp>
      <p:sp>
        <p:nvSpPr>
          <p:cNvPr id="7" name="Platshållare för bildnummer 6"/>
          <p:cNvSpPr>
            <a:spLocks noGrp="1"/>
          </p:cNvSpPr>
          <p:nvPr>
            <p:ph type="sldNum" sz="quarter" idx="12"/>
          </p:nvPr>
        </p:nvSpPr>
        <p:spPr/>
        <p:txBody>
          <a:bodyPr/>
          <a:lstStyle/>
          <a:p>
            <a:fld id="{DCAF41FF-70D4-414B-A9E4-09EBD45BE5A1}" type="slidenum">
              <a:rPr lang="sv-SE" smtClean="0"/>
              <a:t>‹#›</a:t>
            </a:fld>
            <a:endParaRPr lang="sv-SE" dirty="0"/>
          </a:p>
        </p:txBody>
      </p:sp>
    </p:spTree>
    <p:extLst>
      <p:ext uri="{BB962C8B-B14F-4D97-AF65-F5344CB8AC3E}">
        <p14:creationId xmlns:p14="http://schemas.microsoft.com/office/powerpoint/2010/main" val="277538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91D8B-C5C2-5444-80BD-7918809BC607}" type="datetimeFigureOut">
              <a:rPr lang="sv-SE" smtClean="0"/>
              <a:t>2021-11-26</a:t>
            </a:fld>
            <a:endParaRPr lang="sv-SE" dirty="0"/>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1FF-70D4-414B-A9E4-09EBD45BE5A1}" type="slidenum">
              <a:rPr lang="sv-SE" smtClean="0"/>
              <a:t>‹#›</a:t>
            </a:fld>
            <a:endParaRPr lang="sv-SE" dirty="0"/>
          </a:p>
        </p:txBody>
      </p:sp>
    </p:spTree>
    <p:extLst>
      <p:ext uri="{BB962C8B-B14F-4D97-AF65-F5344CB8AC3E}">
        <p14:creationId xmlns:p14="http://schemas.microsoft.com/office/powerpoint/2010/main" val="2168457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2" r:id="rId15"/>
  </p:sldLayoutIdLst>
  <p:txStyles>
    <p:titleStyle>
      <a:lvl1pPr algn="ctr" defTabSz="457200" rtl="0" eaLnBrk="1" latinLnBrk="0" hangingPunct="1">
        <a:spcBef>
          <a:spcPct val="0"/>
        </a:spcBef>
        <a:buNone/>
        <a:defRPr sz="4400" b="1" i="0" kern="1200">
          <a:solidFill>
            <a:schemeClr val="tx1"/>
          </a:solidFill>
          <a:latin typeface="Stag Sans 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Stag Sans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Stag Sans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Stag Sans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Stag Sans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www.7-zip.org/"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hyperlink" Target="http://www.libxl.com/" TargetMode="External"/><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objekt 2" descr="En bild som visar inomhus, bärbar dator, sitter, dator&#10;&#10;Automatiskt genererad beskrivning">
            <a:extLst>
              <a:ext uri="{FF2B5EF4-FFF2-40B4-BE49-F238E27FC236}">
                <a16:creationId xmlns:a16="http://schemas.microsoft.com/office/drawing/2014/main" id="{ECE7D98C-7C29-47EB-960A-56638D21E0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10398642" cy="7798982"/>
          </a:xfrm>
          <a:prstGeom prst="rect">
            <a:avLst/>
          </a:prstGeom>
        </p:spPr>
      </p:pic>
      <p:pic>
        <p:nvPicPr>
          <p:cNvPr id="9" name="Bildobjekt 8">
            <a:extLst>
              <a:ext uri="{FF2B5EF4-FFF2-40B4-BE49-F238E27FC236}">
                <a16:creationId xmlns:a16="http://schemas.microsoft.com/office/drawing/2014/main" id="{02F6E297-A252-4785-B449-EBCE30FF67DC}"/>
              </a:ext>
            </a:extLst>
          </p:cNvPr>
          <p:cNvPicPr>
            <a:picLocks noChangeAspect="1"/>
          </p:cNvPicPr>
          <p:nvPr/>
        </p:nvPicPr>
        <p:blipFill>
          <a:blip r:embed="rId4"/>
          <a:stretch>
            <a:fillRect/>
          </a:stretch>
        </p:blipFill>
        <p:spPr>
          <a:xfrm>
            <a:off x="2313910" y="2238873"/>
            <a:ext cx="5980010" cy="817268"/>
          </a:xfrm>
          <a:prstGeom prst="rect">
            <a:avLst/>
          </a:prstGeom>
        </p:spPr>
      </p:pic>
    </p:spTree>
    <p:extLst>
      <p:ext uri="{BB962C8B-B14F-4D97-AF65-F5344CB8AC3E}">
        <p14:creationId xmlns:p14="http://schemas.microsoft.com/office/powerpoint/2010/main" val="307479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2</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File handling</a:t>
            </a:r>
          </a:p>
        </p:txBody>
      </p:sp>
    </p:spTree>
    <p:extLst>
      <p:ext uri="{BB962C8B-B14F-4D97-AF65-F5344CB8AC3E}">
        <p14:creationId xmlns:p14="http://schemas.microsoft.com/office/powerpoint/2010/main" val="44783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Using files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With C++ you can write to a file, and read from a file quite easily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examples will use the &lt;</a:t>
            </a:r>
            <a:r>
              <a:rPr lang="en-US" sz="2000" b="1" spc="50" dirty="0" err="1">
                <a:solidFill>
                  <a:schemeClr val="bg1"/>
                </a:solidFill>
                <a:latin typeface="Roboto" pitchFamily="2" charset="0"/>
                <a:ea typeface="Roboto" pitchFamily="2" charset="0"/>
              </a:rPr>
              <a:t>fstream</a:t>
            </a:r>
            <a:r>
              <a:rPr lang="en-US" sz="2000" b="1" spc="50" dirty="0">
                <a:solidFill>
                  <a:schemeClr val="bg1"/>
                </a:solidFill>
                <a:latin typeface="Roboto" pitchFamily="2" charset="0"/>
                <a:ea typeface="Roboto" pitchFamily="2" charset="0"/>
              </a:rPr>
              <a:t>&gt; variant to read and write to files.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open function needs the filename as the first argument and optional also the opening mode flag/flags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make it possible to separate read and write operations the following streams exists</a:t>
            </a:r>
          </a:p>
          <a:p>
            <a:pPr marL="1213200" lvl="2" indent="-298800" algn="l">
              <a:buFont typeface="Arial" panose="020B0604020202020204" pitchFamily="34" charset="0"/>
              <a:buChar char="•"/>
            </a:pPr>
            <a:r>
              <a:rPr lang="en-US" sz="1600" b="1" spc="50" dirty="0" err="1">
                <a:solidFill>
                  <a:schemeClr val="bg1"/>
                </a:solidFill>
                <a:latin typeface="Roboto" pitchFamily="2" charset="0"/>
                <a:ea typeface="Roboto" pitchFamily="2" charset="0"/>
              </a:rPr>
              <a:t>ofstream</a:t>
            </a:r>
            <a:r>
              <a:rPr lang="en-US" sz="1600" b="1" spc="50" dirty="0">
                <a:solidFill>
                  <a:schemeClr val="bg1"/>
                </a:solidFill>
                <a:latin typeface="Roboto" pitchFamily="2" charset="0"/>
                <a:ea typeface="Roboto" pitchFamily="2" charset="0"/>
              </a:rPr>
              <a:t>: Stream class for writing on files (Write only)</a:t>
            </a:r>
          </a:p>
          <a:p>
            <a:pPr marL="1213200" lvl="2" indent="-298800" algn="l">
              <a:buFont typeface="Arial" panose="020B0604020202020204" pitchFamily="34" charset="0"/>
              <a:buChar char="•"/>
            </a:pPr>
            <a:r>
              <a:rPr lang="en-US" sz="1600" b="1" spc="50" dirty="0" err="1">
                <a:solidFill>
                  <a:schemeClr val="bg1"/>
                </a:solidFill>
                <a:latin typeface="Roboto" pitchFamily="2" charset="0"/>
                <a:ea typeface="Roboto" pitchFamily="2" charset="0"/>
              </a:rPr>
              <a:t>ifstream</a:t>
            </a:r>
            <a:r>
              <a:rPr lang="en-US" sz="1600" b="1" spc="50" dirty="0">
                <a:solidFill>
                  <a:schemeClr val="bg1"/>
                </a:solidFill>
                <a:latin typeface="Roboto" pitchFamily="2" charset="0"/>
                <a:ea typeface="Roboto" pitchFamily="2" charset="0"/>
              </a:rPr>
              <a:t>: Stream class for reading from files (Read only)</a:t>
            </a:r>
          </a:p>
          <a:p>
            <a:pPr marL="1213200" lvl="2" indent="-298800" algn="l">
              <a:buFont typeface="Arial" panose="020B0604020202020204" pitchFamily="34" charset="0"/>
              <a:buChar char="•"/>
            </a:pPr>
            <a:r>
              <a:rPr lang="en-US" sz="1600" b="1" spc="50" dirty="0" err="1">
                <a:solidFill>
                  <a:schemeClr val="bg1"/>
                </a:solidFill>
                <a:latin typeface="Roboto" pitchFamily="2" charset="0"/>
                <a:ea typeface="Roboto" pitchFamily="2" charset="0"/>
              </a:rPr>
              <a:t>fstream</a:t>
            </a:r>
            <a:r>
              <a:rPr lang="en-US" sz="1600" b="1" spc="50" dirty="0">
                <a:solidFill>
                  <a:schemeClr val="bg1"/>
                </a:solidFill>
                <a:latin typeface="Roboto" pitchFamily="2" charset="0"/>
                <a:ea typeface="Roboto" pitchFamily="2" charset="0"/>
              </a:rPr>
              <a:t>: Stream class for both read and write from/to files (Both)</a:t>
            </a: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386069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File opening mode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file can be opened with the following modes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default opening modes are: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graphicFrame>
        <p:nvGraphicFramePr>
          <p:cNvPr id="4" name="Table 3">
            <a:extLst>
              <a:ext uri="{FF2B5EF4-FFF2-40B4-BE49-F238E27FC236}">
                <a16:creationId xmlns:a16="http://schemas.microsoft.com/office/drawing/2014/main" id="{BA212C18-1108-4F9F-8BE2-A6BD38C60479}"/>
              </a:ext>
            </a:extLst>
          </p:cNvPr>
          <p:cNvGraphicFramePr>
            <a:graphicFrameLocks noGrp="1"/>
          </p:cNvGraphicFramePr>
          <p:nvPr>
            <p:extLst>
              <p:ext uri="{D42A27DB-BD31-4B8C-83A1-F6EECF244321}">
                <p14:modId xmlns:p14="http://schemas.microsoft.com/office/powerpoint/2010/main" val="1510392439"/>
              </p:ext>
            </p:extLst>
          </p:nvPr>
        </p:nvGraphicFramePr>
        <p:xfrm>
          <a:off x="457199" y="1932781"/>
          <a:ext cx="7806584" cy="2194560"/>
        </p:xfrm>
        <a:graphic>
          <a:graphicData uri="http://schemas.openxmlformats.org/drawingml/2006/table">
            <a:tbl>
              <a:tblPr/>
              <a:tblGrid>
                <a:gridCol w="1764708">
                  <a:extLst>
                    <a:ext uri="{9D8B030D-6E8A-4147-A177-3AD203B41FA5}">
                      <a16:colId xmlns:a16="http://schemas.microsoft.com/office/drawing/2014/main" val="683309761"/>
                    </a:ext>
                  </a:extLst>
                </a:gridCol>
                <a:gridCol w="6041876">
                  <a:extLst>
                    <a:ext uri="{9D8B030D-6E8A-4147-A177-3AD203B41FA5}">
                      <a16:colId xmlns:a16="http://schemas.microsoft.com/office/drawing/2014/main" val="3727912685"/>
                    </a:ext>
                  </a:extLst>
                </a:gridCol>
              </a:tblGrid>
              <a:tr h="0">
                <a:tc>
                  <a:txBody>
                    <a:bodyPr/>
                    <a:lstStyle/>
                    <a:p>
                      <a:r>
                        <a:rPr lang="sv-SE" sz="1200" dirty="0" err="1">
                          <a:effectLst/>
                        </a:rPr>
                        <a:t>ios</a:t>
                      </a:r>
                      <a:r>
                        <a:rPr lang="sv-SE" sz="1200" dirty="0">
                          <a:effectLst/>
                        </a:rPr>
                        <a:t>::in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a:effectLst/>
                        </a:rPr>
                        <a:t>Open for input operations.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9298998"/>
                  </a:ext>
                </a:extLst>
              </a:tr>
              <a:tr h="203775">
                <a:tc>
                  <a:txBody>
                    <a:bodyPr/>
                    <a:lstStyle/>
                    <a:p>
                      <a:r>
                        <a:rPr lang="sv-SE" sz="1200" dirty="0" err="1">
                          <a:effectLst/>
                        </a:rPr>
                        <a:t>ios</a:t>
                      </a:r>
                      <a:r>
                        <a:rPr lang="sv-SE" sz="1200" dirty="0">
                          <a:effectLst/>
                        </a:rPr>
                        <a:t>::</a:t>
                      </a:r>
                      <a:r>
                        <a:rPr lang="sv-SE" sz="1200" dirty="0" err="1">
                          <a:effectLst/>
                        </a:rPr>
                        <a:t>out</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a:effectLst/>
                        </a:rPr>
                        <a:t>Open for output operations.</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5435387"/>
                  </a:ext>
                </a:extLst>
              </a:tr>
              <a:tr h="203775">
                <a:tc>
                  <a:txBody>
                    <a:bodyPr/>
                    <a:lstStyle/>
                    <a:p>
                      <a:r>
                        <a:rPr lang="sv-SE" sz="1200" dirty="0" err="1">
                          <a:effectLst/>
                        </a:rPr>
                        <a:t>ios</a:t>
                      </a:r>
                      <a:r>
                        <a:rPr lang="sv-SE" sz="1200" dirty="0">
                          <a:effectLst/>
                        </a:rPr>
                        <a:t>::</a:t>
                      </a:r>
                      <a:r>
                        <a:rPr lang="sv-SE" sz="1200" dirty="0" err="1">
                          <a:effectLst/>
                        </a:rPr>
                        <a:t>binary</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dirty="0" err="1">
                          <a:effectLst/>
                        </a:rPr>
                        <a:t>Open</a:t>
                      </a:r>
                      <a:r>
                        <a:rPr lang="sv-SE" sz="1200" dirty="0">
                          <a:effectLst/>
                        </a:rPr>
                        <a:t> in </a:t>
                      </a:r>
                      <a:r>
                        <a:rPr lang="sv-SE" sz="1200" dirty="0" err="1">
                          <a:effectLst/>
                        </a:rPr>
                        <a:t>binary</a:t>
                      </a:r>
                      <a:r>
                        <a:rPr lang="sv-SE" sz="1200" dirty="0">
                          <a:effectLst/>
                        </a:rPr>
                        <a:t> mode.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62710437"/>
                  </a:ext>
                </a:extLst>
              </a:tr>
              <a:tr h="337298">
                <a:tc>
                  <a:txBody>
                    <a:bodyPr/>
                    <a:lstStyle/>
                    <a:p>
                      <a:r>
                        <a:rPr lang="sv-SE" sz="1200" dirty="0" err="1">
                          <a:effectLst/>
                        </a:rPr>
                        <a:t>ios</a:t>
                      </a:r>
                      <a:r>
                        <a:rPr lang="sv-SE" sz="1200" dirty="0">
                          <a:effectLst/>
                        </a:rPr>
                        <a:t>::</a:t>
                      </a:r>
                      <a:r>
                        <a:rPr lang="sv-SE" sz="1200" dirty="0" err="1">
                          <a:effectLst/>
                        </a:rPr>
                        <a:t>ate</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Set the initial position at the end of the file.</a:t>
                      </a:r>
                      <a:br>
                        <a:rPr lang="en-US" sz="1200">
                          <a:effectLst/>
                        </a:rPr>
                      </a:br>
                      <a:r>
                        <a:rPr lang="en-US" sz="1200">
                          <a:effectLst/>
                        </a:rPr>
                        <a:t>If this flag is not set, the initial position is the beginning of the file.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14176"/>
                  </a:ext>
                </a:extLst>
              </a:tr>
              <a:tr h="337298">
                <a:tc>
                  <a:txBody>
                    <a:bodyPr/>
                    <a:lstStyle/>
                    <a:p>
                      <a:r>
                        <a:rPr lang="sv-SE" sz="1200" dirty="0" err="1">
                          <a:effectLst/>
                        </a:rPr>
                        <a:t>ios</a:t>
                      </a:r>
                      <a:r>
                        <a:rPr lang="sv-SE" sz="1200" dirty="0">
                          <a:effectLst/>
                        </a:rPr>
                        <a:t>::</a:t>
                      </a:r>
                      <a:r>
                        <a:rPr lang="sv-SE" sz="1200" dirty="0" err="1">
                          <a:effectLst/>
                        </a:rPr>
                        <a:t>app</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a:effectLst/>
                        </a:rPr>
                        <a:t>All output operations are performed at the end of the file, appending the content to the current content of the file.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0154695"/>
                  </a:ext>
                </a:extLst>
              </a:tr>
              <a:tr h="337298">
                <a:tc>
                  <a:txBody>
                    <a:bodyPr/>
                    <a:lstStyle/>
                    <a:p>
                      <a:r>
                        <a:rPr lang="sv-SE" sz="1200" dirty="0" err="1">
                          <a:effectLst/>
                        </a:rPr>
                        <a:t>ios</a:t>
                      </a:r>
                      <a:r>
                        <a:rPr lang="sv-SE" sz="1200" dirty="0">
                          <a:effectLst/>
                        </a:rPr>
                        <a:t>::</a:t>
                      </a:r>
                      <a:r>
                        <a:rPr lang="sv-SE" sz="1200" dirty="0" err="1">
                          <a:effectLst/>
                        </a:rPr>
                        <a:t>trunc</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US" sz="1200" dirty="0">
                          <a:effectLst/>
                        </a:rPr>
                        <a:t>If the file is opened for output operations and it already existed, its previous content is deleted and replaced by the new one.</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38742152"/>
                  </a:ext>
                </a:extLst>
              </a:tr>
            </a:tbl>
          </a:graphicData>
        </a:graphic>
      </p:graphicFrame>
      <p:graphicFrame>
        <p:nvGraphicFramePr>
          <p:cNvPr id="5" name="Table 4">
            <a:extLst>
              <a:ext uri="{FF2B5EF4-FFF2-40B4-BE49-F238E27FC236}">
                <a16:creationId xmlns:a16="http://schemas.microsoft.com/office/drawing/2014/main" id="{CF518053-B711-4B8C-A102-74259561A936}"/>
              </a:ext>
            </a:extLst>
          </p:cNvPr>
          <p:cNvGraphicFramePr>
            <a:graphicFrameLocks noGrp="1"/>
          </p:cNvGraphicFramePr>
          <p:nvPr>
            <p:extLst>
              <p:ext uri="{D42A27DB-BD31-4B8C-83A1-F6EECF244321}">
                <p14:modId xmlns:p14="http://schemas.microsoft.com/office/powerpoint/2010/main" val="1114719780"/>
              </p:ext>
            </p:extLst>
          </p:nvPr>
        </p:nvGraphicFramePr>
        <p:xfrm>
          <a:off x="457199" y="4897120"/>
          <a:ext cx="7806583" cy="822960"/>
        </p:xfrm>
        <a:graphic>
          <a:graphicData uri="http://schemas.openxmlformats.org/drawingml/2006/table">
            <a:tbl>
              <a:tblPr/>
              <a:tblGrid>
                <a:gridCol w="1781799">
                  <a:extLst>
                    <a:ext uri="{9D8B030D-6E8A-4147-A177-3AD203B41FA5}">
                      <a16:colId xmlns:a16="http://schemas.microsoft.com/office/drawing/2014/main" val="1859544899"/>
                    </a:ext>
                  </a:extLst>
                </a:gridCol>
                <a:gridCol w="6024784">
                  <a:extLst>
                    <a:ext uri="{9D8B030D-6E8A-4147-A177-3AD203B41FA5}">
                      <a16:colId xmlns:a16="http://schemas.microsoft.com/office/drawing/2014/main" val="1881972682"/>
                    </a:ext>
                  </a:extLst>
                </a:gridCol>
              </a:tblGrid>
              <a:tr h="0">
                <a:tc>
                  <a:txBody>
                    <a:bodyPr/>
                    <a:lstStyle/>
                    <a:p>
                      <a:r>
                        <a:rPr lang="sv-SE" sz="1200" dirty="0" err="1">
                          <a:effectLst/>
                        </a:rPr>
                        <a:t>ofstream</a:t>
                      </a:r>
                      <a:endParaRPr lang="sv-SE" sz="1200"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dirty="0" err="1">
                          <a:effectLst/>
                        </a:rPr>
                        <a:t>ios</a:t>
                      </a:r>
                      <a:r>
                        <a:rPr lang="sv-SE" sz="1200" dirty="0">
                          <a:effectLst/>
                        </a:rPr>
                        <a:t>::</a:t>
                      </a:r>
                      <a:r>
                        <a:rPr lang="sv-SE" sz="1200" dirty="0" err="1">
                          <a:effectLst/>
                        </a:rPr>
                        <a:t>out</a:t>
                      </a:r>
                      <a:r>
                        <a:rPr lang="sv-SE" sz="1200" dirty="0">
                          <a:effectLst/>
                        </a:rPr>
                        <a:t>                                            (Will </a:t>
                      </a:r>
                      <a:r>
                        <a:rPr lang="sv-SE" sz="1200" dirty="0" err="1">
                          <a:effectLst/>
                        </a:rPr>
                        <a:t>create</a:t>
                      </a:r>
                      <a:r>
                        <a:rPr lang="sv-SE" sz="1200" dirty="0">
                          <a:effectLst/>
                        </a:rPr>
                        <a:t> </a:t>
                      </a:r>
                      <a:r>
                        <a:rPr lang="sv-SE" sz="1200" dirty="0" err="1">
                          <a:effectLst/>
                        </a:rPr>
                        <a:t>file</a:t>
                      </a:r>
                      <a:r>
                        <a:rPr lang="sv-SE" sz="1200" dirty="0">
                          <a:effectLst/>
                        </a:rPr>
                        <a:t> </a:t>
                      </a:r>
                      <a:r>
                        <a:rPr lang="sv-SE" sz="1200" dirty="0" err="1">
                          <a:effectLst/>
                        </a:rPr>
                        <a:t>also</a:t>
                      </a:r>
                      <a:r>
                        <a:rPr lang="sv-SE" sz="12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9974633"/>
                  </a:ext>
                </a:extLst>
              </a:tr>
              <a:tr h="0">
                <a:tc>
                  <a:txBody>
                    <a:bodyPr/>
                    <a:lstStyle/>
                    <a:p>
                      <a:r>
                        <a:rPr lang="sv-SE" sz="1200">
                          <a:effectLst/>
                        </a:rPr>
                        <a:t>ifstream</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dirty="0" err="1">
                          <a:effectLst/>
                        </a:rPr>
                        <a:t>ios</a:t>
                      </a:r>
                      <a:r>
                        <a:rPr lang="sv-SE" sz="1200" dirty="0">
                          <a:effectLst/>
                        </a:rPr>
                        <a:t>::in</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33007113"/>
                  </a:ext>
                </a:extLst>
              </a:tr>
              <a:tr h="0">
                <a:tc>
                  <a:txBody>
                    <a:bodyPr/>
                    <a:lstStyle/>
                    <a:p>
                      <a:r>
                        <a:rPr lang="sv-SE" sz="1200">
                          <a:effectLst/>
                        </a:rPr>
                        <a:t>fstream</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sv-SE" sz="1200" dirty="0" err="1">
                          <a:effectLst/>
                        </a:rPr>
                        <a:t>ios</a:t>
                      </a:r>
                      <a:r>
                        <a:rPr lang="sv-SE" sz="1200" dirty="0">
                          <a:effectLst/>
                        </a:rPr>
                        <a:t>::in | </a:t>
                      </a:r>
                      <a:r>
                        <a:rPr lang="sv-SE" sz="1200" dirty="0" err="1">
                          <a:effectLst/>
                        </a:rPr>
                        <a:t>ios</a:t>
                      </a:r>
                      <a:r>
                        <a:rPr lang="sv-SE" sz="1200" dirty="0">
                          <a:effectLst/>
                        </a:rPr>
                        <a:t>::</a:t>
                      </a:r>
                      <a:r>
                        <a:rPr lang="sv-SE" sz="1200" dirty="0" err="1">
                          <a:effectLst/>
                        </a:rPr>
                        <a:t>out</a:t>
                      </a:r>
                      <a:r>
                        <a:rPr lang="sv-SE" sz="1200" dirty="0">
                          <a:effectLst/>
                        </a:rPr>
                        <a:t>                              (Note </a:t>
                      </a:r>
                      <a:r>
                        <a:rPr lang="sv-SE" sz="1200" dirty="0" err="1">
                          <a:effectLst/>
                        </a:rPr>
                        <a:t>can</a:t>
                      </a:r>
                      <a:r>
                        <a:rPr lang="sv-SE" sz="1200" dirty="0">
                          <a:effectLst/>
                        </a:rPr>
                        <a:t> not be </a:t>
                      </a:r>
                      <a:r>
                        <a:rPr lang="sv-SE" sz="1200" dirty="0" err="1">
                          <a:effectLst/>
                        </a:rPr>
                        <a:t>used</a:t>
                      </a:r>
                      <a:r>
                        <a:rPr lang="sv-SE" sz="1200" dirty="0">
                          <a:effectLst/>
                        </a:rPr>
                        <a:t> at same </a:t>
                      </a:r>
                      <a:r>
                        <a:rPr lang="sv-SE" sz="1200" dirty="0" err="1">
                          <a:effectLst/>
                        </a:rPr>
                        <a:t>time</a:t>
                      </a:r>
                      <a:r>
                        <a:rPr lang="sv-SE" sz="1200" dirty="0">
                          <a:effectLst/>
                        </a:rPr>
                        <a:t> and </a:t>
                      </a:r>
                      <a:r>
                        <a:rPr lang="sv-SE" sz="1200" dirty="0" err="1">
                          <a:effectLst/>
                        </a:rPr>
                        <a:t>will</a:t>
                      </a:r>
                      <a:r>
                        <a:rPr lang="sv-SE" sz="1200" dirty="0">
                          <a:effectLst/>
                        </a:rPr>
                        <a:t> not </a:t>
                      </a:r>
                      <a:r>
                        <a:rPr lang="sv-SE" sz="1200" dirty="0" err="1">
                          <a:effectLst/>
                        </a:rPr>
                        <a:t>create</a:t>
                      </a:r>
                      <a:r>
                        <a:rPr lang="sv-SE" sz="1200" dirty="0">
                          <a:effectLst/>
                        </a:rPr>
                        <a:t> </a:t>
                      </a:r>
                      <a:r>
                        <a:rPr lang="sv-SE" sz="1200" dirty="0" err="1">
                          <a:effectLst/>
                        </a:rPr>
                        <a:t>file</a:t>
                      </a:r>
                      <a:r>
                        <a:rPr lang="sv-SE" sz="1200"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3789671"/>
                  </a:ext>
                </a:extLst>
              </a:tr>
            </a:tbl>
          </a:graphicData>
        </a:graphic>
      </p:graphicFrame>
    </p:spTree>
    <p:extLst>
      <p:ext uri="{BB962C8B-B14F-4D97-AF65-F5344CB8AC3E}">
        <p14:creationId xmlns:p14="http://schemas.microsoft.com/office/powerpoint/2010/main" val="61839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Writing to a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Let the file name end with </a:t>
            </a:r>
            <a:r>
              <a:rPr lang="en-US" sz="2000" b="1" i="1" spc="50" dirty="0">
                <a:solidFill>
                  <a:schemeClr val="bg1"/>
                </a:solidFill>
                <a:latin typeface="Roboto" pitchFamily="2" charset="0"/>
                <a:ea typeface="Roboto" pitchFamily="2" charset="0"/>
              </a:rPr>
              <a:t>.txt </a:t>
            </a:r>
            <a:r>
              <a:rPr lang="en-US" sz="2000" b="1" spc="50" dirty="0">
                <a:solidFill>
                  <a:schemeClr val="bg1"/>
                </a:solidFill>
                <a:latin typeface="Roboto" pitchFamily="2" charset="0"/>
                <a:ea typeface="Roboto" pitchFamily="2" charset="0"/>
              </a:rPr>
              <a:t>to create a simple text-file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can take either “</a:t>
            </a:r>
            <a:r>
              <a:rPr lang="en-US" sz="2000" b="1" spc="50" dirty="0" err="1">
                <a:solidFill>
                  <a:schemeClr val="bg1"/>
                </a:solidFill>
                <a:latin typeface="Roboto" pitchFamily="2" charset="0"/>
                <a:ea typeface="Roboto" pitchFamily="2" charset="0"/>
              </a:rPr>
              <a:t>ofstream</a:t>
            </a:r>
            <a:r>
              <a:rPr lang="en-US" sz="2000" b="1" spc="50" dirty="0">
                <a:solidFill>
                  <a:schemeClr val="bg1"/>
                </a:solidFill>
                <a:latin typeface="Roboto" pitchFamily="2" charset="0"/>
                <a:ea typeface="Roboto" pitchFamily="2" charset="0"/>
              </a:rPr>
              <a:t>” or “</a:t>
            </a:r>
            <a:r>
              <a:rPr lang="en-US" sz="2000" b="1" spc="50" dirty="0" err="1">
                <a:solidFill>
                  <a:schemeClr val="bg1"/>
                </a:solidFill>
                <a:latin typeface="Roboto" pitchFamily="2" charset="0"/>
                <a:ea typeface="Roboto" pitchFamily="2" charset="0"/>
              </a:rPr>
              <a:t>fstream</a:t>
            </a:r>
            <a:r>
              <a:rPr lang="en-US" sz="2000" b="1" spc="50" dirty="0">
                <a:solidFill>
                  <a:schemeClr val="bg1"/>
                </a:solidFill>
                <a:latin typeface="Roboto" pitchFamily="2" charset="0"/>
                <a:ea typeface="Roboto" pitchFamily="2" charset="0"/>
              </a:rPr>
              <a:t>” for writing.</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Output file “example.txt” will have the following content:</a:t>
            </a: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3">
            <a:extLst>
              <a:ext uri="{FF2B5EF4-FFF2-40B4-BE49-F238E27FC236}">
                <a16:creationId xmlns:a16="http://schemas.microsoft.com/office/drawing/2014/main" id="{E4D54BBC-5617-4F36-8046-887637D18899}"/>
              </a:ext>
            </a:extLst>
          </p:cNvPr>
          <p:cNvSpPr/>
          <p:nvPr/>
        </p:nvSpPr>
        <p:spPr>
          <a:xfrm>
            <a:off x="858782" y="4888185"/>
            <a:ext cx="7332717" cy="84082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chemeClr val="tx1"/>
                </a:solidFill>
                <a:latin typeface="Consolas" panose="020B0609020204030204" pitchFamily="49" charset="0"/>
              </a:rPr>
              <a:t>Hello world!</a:t>
            </a:r>
          </a:p>
        </p:txBody>
      </p:sp>
      <p:sp>
        <p:nvSpPr>
          <p:cNvPr id="5" name="Rectangle 4">
            <a:extLst>
              <a:ext uri="{FF2B5EF4-FFF2-40B4-BE49-F238E27FC236}">
                <a16:creationId xmlns:a16="http://schemas.microsoft.com/office/drawing/2014/main" id="{AC91BDAA-8136-47A1-9E27-06DC93F9DDBA}"/>
              </a:ext>
            </a:extLst>
          </p:cNvPr>
          <p:cNvSpPr/>
          <p:nvPr/>
        </p:nvSpPr>
        <p:spPr>
          <a:xfrm>
            <a:off x="767256" y="2360828"/>
            <a:ext cx="7332717" cy="180951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a:t>
            </a:r>
            <a:r>
              <a:rPr lang="en-GB" sz="1200" dirty="0" err="1">
                <a:solidFill>
                  <a:srgbClr val="17C6A3"/>
                </a:solidFill>
                <a:latin typeface="Consolas" panose="020B0609020204030204" pitchFamily="49" charset="0"/>
              </a:rPr>
              <a:t>fstream</a:t>
            </a:r>
            <a:r>
              <a:rPr lang="en-GB" sz="1200" dirty="0">
                <a:solidFill>
                  <a:srgbClr val="17C6A3"/>
                </a:solidFill>
                <a:latin typeface="Consolas" panose="020B0609020204030204" pitchFamily="49" charset="0"/>
              </a:rPr>
              <a:t>&gt;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1290C3"/>
                </a:solidFill>
                <a:latin typeface="Consolas" panose="020B0609020204030204" pitchFamily="49" charset="0"/>
              </a:rPr>
              <a:t>ofstream</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myfile</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//uses </a:t>
            </a:r>
            <a:r>
              <a:rPr lang="en-US" sz="1200" dirty="0" err="1">
                <a:solidFill>
                  <a:srgbClr val="626262"/>
                </a:solidFill>
                <a:latin typeface="Consolas" panose="020B0609020204030204" pitchFamily="49" charset="0"/>
              </a:rPr>
              <a:t>ofstream</a:t>
            </a:r>
            <a:r>
              <a:rPr lang="en-US" sz="1200" dirty="0">
                <a:solidFill>
                  <a:srgbClr val="626262"/>
                </a:solidFill>
                <a:latin typeface="Consolas" panose="020B0609020204030204" pitchFamily="49" charset="0"/>
              </a:rPr>
              <a:t> (write only)</a:t>
            </a:r>
          </a:p>
          <a:p>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myfile</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open</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"example.txt"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//open stream</a:t>
            </a:r>
          </a:p>
          <a:p>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myfile</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"Hello world!\n"</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//write to stream</a:t>
            </a:r>
          </a:p>
          <a:p>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myfile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close</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			</a:t>
            </a:r>
            <a:r>
              <a:rPr lang="en-GB" sz="1200" dirty="0">
                <a:solidFill>
                  <a:srgbClr val="626262"/>
                </a:solidFill>
                <a:latin typeface="Consolas" panose="020B0609020204030204" pitchFamily="49" charset="0"/>
              </a:rPr>
              <a:t>//close stream</a:t>
            </a:r>
          </a:p>
          <a:p>
            <a:r>
              <a:rPr lang="en-GB" sz="12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283297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Reading example.txt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can take either “</a:t>
            </a:r>
            <a:r>
              <a:rPr lang="en-US" sz="2000" b="1" spc="50" dirty="0" err="1">
                <a:solidFill>
                  <a:schemeClr val="bg1"/>
                </a:solidFill>
                <a:latin typeface="Roboto" pitchFamily="2" charset="0"/>
                <a:ea typeface="Roboto" pitchFamily="2" charset="0"/>
              </a:rPr>
              <a:t>ifstream</a:t>
            </a:r>
            <a:r>
              <a:rPr lang="en-US" sz="2000" b="1" spc="50" dirty="0">
                <a:solidFill>
                  <a:schemeClr val="bg1"/>
                </a:solidFill>
                <a:latin typeface="Roboto" pitchFamily="2" charset="0"/>
                <a:ea typeface="Roboto" pitchFamily="2" charset="0"/>
              </a:rPr>
              <a:t>” or “</a:t>
            </a:r>
            <a:r>
              <a:rPr lang="en-US" sz="2000" b="1" spc="50" dirty="0" err="1">
                <a:solidFill>
                  <a:schemeClr val="bg1"/>
                </a:solidFill>
                <a:latin typeface="Roboto" pitchFamily="2" charset="0"/>
                <a:ea typeface="Roboto" pitchFamily="2" charset="0"/>
              </a:rPr>
              <a:t>fstream</a:t>
            </a:r>
            <a:r>
              <a:rPr lang="en-US" sz="2000" b="1" spc="50" dirty="0">
                <a:solidFill>
                  <a:schemeClr val="bg1"/>
                </a:solidFill>
                <a:latin typeface="Roboto" pitchFamily="2" charset="0"/>
                <a:ea typeface="Roboto" pitchFamily="2" charset="0"/>
              </a:rPr>
              <a:t>” for reading.</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be sure we are in “read only” mode we use “</a:t>
            </a:r>
            <a:r>
              <a:rPr lang="en-US" sz="2000" b="1" spc="50" dirty="0" err="1">
                <a:solidFill>
                  <a:schemeClr val="bg1"/>
                </a:solidFill>
                <a:latin typeface="Roboto" pitchFamily="2" charset="0"/>
                <a:ea typeface="Roboto" pitchFamily="2" charset="0"/>
              </a:rPr>
              <a:t>ifstream</a:t>
            </a:r>
            <a:r>
              <a:rPr lang="en-US" sz="2000" b="1" spc="50" dirty="0">
                <a:solidFill>
                  <a:schemeClr val="bg1"/>
                </a:solidFill>
                <a:latin typeface="Roboto" pitchFamily="2" charset="0"/>
                <a:ea typeface="Roboto" pitchFamily="2" charset="0"/>
              </a:rPr>
              <a: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use “</a:t>
            </a:r>
            <a:r>
              <a:rPr lang="en-US" sz="2000" b="1" spc="50" dirty="0" err="1">
                <a:solidFill>
                  <a:schemeClr val="bg1"/>
                </a:solidFill>
                <a:latin typeface="Roboto" pitchFamily="2" charset="0"/>
                <a:ea typeface="Roboto" pitchFamily="2" charset="0"/>
              </a:rPr>
              <a:t>getline</a:t>
            </a:r>
            <a:r>
              <a:rPr lang="en-US" sz="2000" b="1" spc="50" dirty="0">
                <a:solidFill>
                  <a:schemeClr val="bg1"/>
                </a:solidFill>
                <a:latin typeface="Roboto" pitchFamily="2" charset="0"/>
                <a:ea typeface="Roboto" pitchFamily="2" charset="0"/>
              </a:rPr>
              <a:t>” to read a line in the file as text</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file “example.txt” exist, the following output will appear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952500" y="2655480"/>
            <a:ext cx="7332717" cy="216434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a:t>
            </a:r>
            <a:r>
              <a:rPr lang="en-GB" sz="1200" dirty="0" err="1">
                <a:solidFill>
                  <a:srgbClr val="17C6A3"/>
                </a:solidFill>
                <a:latin typeface="Consolas" panose="020B0609020204030204" pitchFamily="49" charset="0"/>
              </a:rPr>
              <a:t>fstream</a:t>
            </a:r>
            <a:r>
              <a:rPr lang="en-GB" sz="1200" dirty="0">
                <a:solidFill>
                  <a:srgbClr val="17C6A3"/>
                </a:solidFill>
                <a:latin typeface="Consolas" panose="020B0609020204030204" pitchFamily="49" charset="0"/>
              </a:rPr>
              <a:t>&gt;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1290C3"/>
                </a:solidFill>
                <a:latin typeface="Consolas" panose="020B0609020204030204" pitchFamily="49" charset="0"/>
              </a:rPr>
              <a:t>ifstream</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myfile</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//uses </a:t>
            </a:r>
            <a:r>
              <a:rPr lang="en-US" sz="1200" dirty="0" err="1">
                <a:solidFill>
                  <a:srgbClr val="626262"/>
                </a:solidFill>
                <a:latin typeface="Consolas" panose="020B0609020204030204" pitchFamily="49" charset="0"/>
              </a:rPr>
              <a:t>ifstream</a:t>
            </a:r>
            <a:r>
              <a:rPr lang="en-US" sz="1200" dirty="0">
                <a:solidFill>
                  <a:srgbClr val="626262"/>
                </a:solidFill>
                <a:latin typeface="Consolas" panose="020B0609020204030204" pitchFamily="49" charset="0"/>
              </a:rPr>
              <a:t> (read only)</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a:solidFill>
                  <a:srgbClr val="1290C3"/>
                </a:solidFill>
                <a:latin typeface="Consolas" panose="020B0609020204030204" pitchFamily="49" charset="0"/>
              </a:rPr>
              <a:t>string</a:t>
            </a:r>
            <a:r>
              <a:rPr lang="en-US" sz="1200" dirty="0">
                <a:solidFill>
                  <a:srgbClr val="D9E8F7"/>
                </a:solidFill>
                <a:latin typeface="Consolas" panose="020B0609020204030204" pitchFamily="49" charset="0"/>
              </a:rPr>
              <a:t> </a:t>
            </a:r>
            <a:r>
              <a:rPr lang="en-US" sz="1200" dirty="0">
                <a:solidFill>
                  <a:srgbClr val="ED7F48"/>
                </a:solidFill>
                <a:latin typeface="Consolas" panose="020B0609020204030204" pitchFamily="49" charset="0"/>
              </a:rPr>
              <a:t>str</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//temporary string</a:t>
            </a:r>
          </a:p>
          <a:p>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myfile</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open</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"example.txt"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//open stream</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96EC3F"/>
                </a:solidFill>
                <a:latin typeface="Consolas" panose="020B0609020204030204" pitchFamily="49" charset="0"/>
              </a:rPr>
              <a:t>getline</a:t>
            </a:r>
            <a:r>
              <a:rPr lang="en-US" sz="1200" dirty="0">
                <a:solidFill>
                  <a:srgbClr val="F9FAF4"/>
                </a:solidFill>
                <a:latin typeface="Consolas" panose="020B0609020204030204" pitchFamily="49" charset="0"/>
              </a:rPr>
              <a:t>(</a:t>
            </a:r>
            <a:r>
              <a:rPr lang="en-US" sz="1200" dirty="0" err="1">
                <a:solidFill>
                  <a:srgbClr val="FFBF26"/>
                </a:solidFill>
                <a:latin typeface="Consolas" panose="020B0609020204030204" pitchFamily="49" charset="0"/>
              </a:rPr>
              <a:t>myfile</a:t>
            </a:r>
            <a:r>
              <a:rPr lang="en-US" sz="1200" dirty="0" err="1">
                <a:solidFill>
                  <a:srgbClr val="E6E6FA"/>
                </a:solidFill>
                <a:latin typeface="Consolas" panose="020B0609020204030204" pitchFamily="49" charset="0"/>
              </a:rPr>
              <a:t>,</a:t>
            </a:r>
            <a:r>
              <a:rPr lang="en-US" sz="1200" dirty="0" err="1">
                <a:solidFill>
                  <a:srgbClr val="FFBF26"/>
                </a:solidFill>
                <a:latin typeface="Consolas" panose="020B0609020204030204" pitchFamily="49" charset="0"/>
              </a:rPr>
              <a:t>str</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//read a line from file, store in str</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str</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//print the data from str</a:t>
            </a:r>
          </a:p>
          <a:p>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myfile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close</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				</a:t>
            </a:r>
            <a:r>
              <a:rPr lang="en-GB" sz="1200" dirty="0">
                <a:solidFill>
                  <a:srgbClr val="626262"/>
                </a:solidFill>
                <a:latin typeface="Consolas" panose="020B0609020204030204" pitchFamily="49" charset="0"/>
              </a:rPr>
              <a:t>//close stream</a:t>
            </a:r>
          </a:p>
          <a:p>
            <a:r>
              <a:rPr lang="en-GB" sz="1200" dirty="0">
                <a:solidFill>
                  <a:srgbClr val="F9FAF4"/>
                </a:solidFill>
                <a:latin typeface="Consolas" panose="020B0609020204030204" pitchFamily="49" charset="0"/>
              </a:rPr>
              <a:t>}</a:t>
            </a:r>
          </a:p>
        </p:txBody>
      </p:sp>
      <p:sp>
        <p:nvSpPr>
          <p:cNvPr id="6" name="Rectangle 5">
            <a:extLst>
              <a:ext uri="{FF2B5EF4-FFF2-40B4-BE49-F238E27FC236}">
                <a16:creationId xmlns:a16="http://schemas.microsoft.com/office/drawing/2014/main" id="{48F4384A-06DA-4A01-9993-5107F22BF1B6}"/>
              </a:ext>
            </a:extLst>
          </p:cNvPr>
          <p:cNvSpPr/>
          <p:nvPr/>
        </p:nvSpPr>
        <p:spPr>
          <a:xfrm>
            <a:off x="952499" y="5268629"/>
            <a:ext cx="7332717" cy="39294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sv-SE" sz="1400" dirty="0">
                <a:solidFill>
                  <a:srgbClr val="DD2867"/>
                </a:solidFill>
                <a:latin typeface="Consolas" panose="020B0609020204030204" pitchFamily="49" charset="0"/>
              </a:rPr>
              <a:t>Output:	</a:t>
            </a:r>
            <a:r>
              <a:rPr lang="en-US" sz="1400" dirty="0">
                <a:solidFill>
                  <a:schemeClr val="bg1"/>
                </a:solidFill>
                <a:latin typeface="Consolas" panose="020B0609020204030204" pitchFamily="49" charset="0"/>
              </a:rPr>
              <a:t>Hello world!</a:t>
            </a:r>
            <a:r>
              <a:rPr lang="sv-SE" sz="1200" b="1" dirty="0">
                <a:solidFill>
                  <a:schemeClr val="bg1"/>
                </a:solidFill>
                <a:latin typeface="Consolas" panose="020B0609020204030204" pitchFamily="49" charset="0"/>
              </a:rPr>
              <a:t>	</a:t>
            </a:r>
            <a:endParaRPr lang="en-GB" sz="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51884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Reading example.txt using “&gt;&gt;”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When we wrote the ”file” we used the &lt;&lt; to write directly on the stream</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can also be done on reading operand but with “&gt;&gt;”, BUT then we will only get the first data until a space appear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previously file “example.txt” exist, the following output will appear</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905641" y="2914961"/>
            <a:ext cx="7332717" cy="218351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a:t>
            </a:r>
            <a:r>
              <a:rPr lang="en-GB" sz="1200" dirty="0" err="1">
                <a:solidFill>
                  <a:srgbClr val="17C6A3"/>
                </a:solidFill>
                <a:latin typeface="Consolas" panose="020B0609020204030204" pitchFamily="49" charset="0"/>
              </a:rPr>
              <a:t>fstream</a:t>
            </a:r>
            <a:r>
              <a:rPr lang="en-GB" sz="1200" dirty="0">
                <a:solidFill>
                  <a:srgbClr val="17C6A3"/>
                </a:solidFill>
                <a:latin typeface="Consolas" panose="020B0609020204030204" pitchFamily="49" charset="0"/>
              </a:rPr>
              <a:t>&gt;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1290C3"/>
                </a:solidFill>
                <a:latin typeface="Consolas" panose="020B0609020204030204" pitchFamily="49" charset="0"/>
              </a:rPr>
              <a:t>ifstream</a:t>
            </a:r>
            <a:r>
              <a:rPr lang="en-US" sz="1200" dirty="0">
                <a:solidFill>
                  <a:srgbClr val="D9E8F7"/>
                </a:solidFill>
                <a:latin typeface="Consolas" panose="020B0609020204030204" pitchFamily="49" charset="0"/>
              </a:rPr>
              <a:t> </a:t>
            </a:r>
            <a:r>
              <a:rPr lang="en-US" sz="1200" dirty="0" err="1">
                <a:solidFill>
                  <a:srgbClr val="ED7F48"/>
                </a:solidFill>
                <a:latin typeface="Consolas" panose="020B0609020204030204" pitchFamily="49" charset="0"/>
              </a:rPr>
              <a:t>myfile</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//uses </a:t>
            </a:r>
            <a:r>
              <a:rPr lang="en-US" sz="1200" dirty="0" err="1">
                <a:solidFill>
                  <a:srgbClr val="626262"/>
                </a:solidFill>
                <a:latin typeface="Consolas" panose="020B0609020204030204" pitchFamily="49" charset="0"/>
              </a:rPr>
              <a:t>ifstream</a:t>
            </a:r>
            <a:r>
              <a:rPr lang="en-US" sz="1200" dirty="0">
                <a:solidFill>
                  <a:srgbClr val="626262"/>
                </a:solidFill>
                <a:latin typeface="Consolas" panose="020B0609020204030204" pitchFamily="49" charset="0"/>
              </a:rPr>
              <a:t> (read only)</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a:solidFill>
                  <a:srgbClr val="1290C3"/>
                </a:solidFill>
                <a:latin typeface="Consolas" panose="020B0609020204030204" pitchFamily="49" charset="0"/>
              </a:rPr>
              <a:t>string</a:t>
            </a:r>
            <a:r>
              <a:rPr lang="en-US" sz="1200" dirty="0">
                <a:solidFill>
                  <a:srgbClr val="D9E8F7"/>
                </a:solidFill>
                <a:latin typeface="Consolas" panose="020B0609020204030204" pitchFamily="49" charset="0"/>
              </a:rPr>
              <a:t> </a:t>
            </a:r>
            <a:r>
              <a:rPr lang="en-US" sz="1200" dirty="0">
                <a:solidFill>
                  <a:srgbClr val="ED7F48"/>
                </a:solidFill>
                <a:latin typeface="Consolas" panose="020B0609020204030204" pitchFamily="49" charset="0"/>
              </a:rPr>
              <a:t>str</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//temporary string</a:t>
            </a:r>
          </a:p>
          <a:p>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myfile</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open</a:t>
            </a:r>
            <a:r>
              <a:rPr lang="en-US" sz="1200" dirty="0">
                <a:solidFill>
                  <a:srgbClr val="D9E8F7"/>
                </a:solidFill>
                <a:latin typeface="Consolas" panose="020B0609020204030204" pitchFamily="49" charset="0"/>
              </a:rPr>
              <a:t> </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"example.txt"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//open stream</a:t>
            </a:r>
          </a:p>
          <a:p>
            <a:r>
              <a:rPr lang="en-US" sz="1200" dirty="0">
                <a:solidFill>
                  <a:srgbClr val="D9E8F7"/>
                </a:solidFill>
                <a:latin typeface="Consolas" panose="020B0609020204030204" pitchFamily="49" charset="0"/>
              </a:rPr>
              <a:t>  </a:t>
            </a:r>
            <a:r>
              <a:rPr lang="en-US" sz="1200" dirty="0" err="1">
                <a:solidFill>
                  <a:srgbClr val="FFBF26"/>
                </a:solidFill>
                <a:latin typeface="Consolas" panose="020B0609020204030204" pitchFamily="49" charset="0"/>
              </a:rPr>
              <a:t>myfile</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&gt;&gt;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str</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//will read until a space appear</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str</a:t>
            </a:r>
            <a:r>
              <a:rPr lang="en-US" sz="1200" dirty="0">
                <a:solidFill>
                  <a:srgbClr val="E6E6FA"/>
                </a:solidFill>
                <a:latin typeface="Consolas" panose="020B0609020204030204" pitchFamily="49" charset="0"/>
              </a:rPr>
              <a:t>;			</a:t>
            </a:r>
            <a:r>
              <a:rPr lang="en-US" sz="1200" dirty="0">
                <a:solidFill>
                  <a:srgbClr val="626262"/>
                </a:solidFill>
                <a:latin typeface="Consolas" panose="020B0609020204030204" pitchFamily="49" charset="0"/>
              </a:rPr>
              <a:t>//print the data from str</a:t>
            </a:r>
          </a:p>
          <a:p>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myfile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close</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			</a:t>
            </a:r>
            <a:r>
              <a:rPr lang="en-GB" sz="1200" dirty="0">
                <a:solidFill>
                  <a:srgbClr val="626262"/>
                </a:solidFill>
                <a:latin typeface="Consolas" panose="020B0609020204030204" pitchFamily="49" charset="0"/>
              </a:rPr>
              <a:t>//close stream</a:t>
            </a:r>
          </a:p>
          <a:p>
            <a:r>
              <a:rPr lang="en-GB" sz="1200" dirty="0">
                <a:solidFill>
                  <a:srgbClr val="F9FAF4"/>
                </a:solidFill>
                <a:latin typeface="Consolas" panose="020B0609020204030204" pitchFamily="49" charset="0"/>
              </a:rPr>
              <a:t>}</a:t>
            </a:r>
          </a:p>
        </p:txBody>
      </p:sp>
      <p:sp>
        <p:nvSpPr>
          <p:cNvPr id="6" name="Rectangle 5">
            <a:extLst>
              <a:ext uri="{FF2B5EF4-FFF2-40B4-BE49-F238E27FC236}">
                <a16:creationId xmlns:a16="http://schemas.microsoft.com/office/drawing/2014/main" id="{48F4384A-06DA-4A01-9993-5107F22BF1B6}"/>
              </a:ext>
            </a:extLst>
          </p:cNvPr>
          <p:cNvSpPr/>
          <p:nvPr/>
        </p:nvSpPr>
        <p:spPr>
          <a:xfrm>
            <a:off x="905640" y="5767030"/>
            <a:ext cx="7332717" cy="39294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sv-SE" sz="1400" dirty="0">
                <a:solidFill>
                  <a:srgbClr val="DD2867"/>
                </a:solidFill>
                <a:latin typeface="Consolas" panose="020B0609020204030204" pitchFamily="49" charset="0"/>
              </a:rPr>
              <a:t>Output:	</a:t>
            </a:r>
            <a:r>
              <a:rPr lang="en-US" sz="1400" dirty="0">
                <a:solidFill>
                  <a:schemeClr val="bg1"/>
                </a:solidFill>
                <a:latin typeface="Consolas" panose="020B0609020204030204" pitchFamily="49" charset="0"/>
              </a:rPr>
              <a:t>Hello</a:t>
            </a:r>
            <a:endParaRPr lang="en-GB" sz="12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29130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Writing multiple lines to a file</a:t>
            </a:r>
          </a:p>
        </p:txBody>
      </p:sp>
      <p:sp>
        <p:nvSpPr>
          <p:cNvPr id="3" name="Underrubrik 2"/>
          <p:cNvSpPr txBox="1">
            <a:spLocks/>
          </p:cNvSpPr>
          <p:nvPr/>
        </p:nvSpPr>
        <p:spPr>
          <a:xfrm>
            <a:off x="206266" y="1549400"/>
            <a:ext cx="8170478" cy="1038337"/>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write multiple lines to a file you can use a for-loop</a:t>
            </a:r>
          </a:p>
          <a:p>
            <a:pPr lvl="1" algn="l">
              <a:lnSpc>
                <a:spcPts val="2600"/>
              </a:lnSpc>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3">
            <a:extLst>
              <a:ext uri="{FF2B5EF4-FFF2-40B4-BE49-F238E27FC236}">
                <a16:creationId xmlns:a16="http://schemas.microsoft.com/office/drawing/2014/main" id="{E4D54BBC-5617-4F36-8046-887637D18899}"/>
              </a:ext>
            </a:extLst>
          </p:cNvPr>
          <p:cNvSpPr/>
          <p:nvPr/>
        </p:nvSpPr>
        <p:spPr>
          <a:xfrm>
            <a:off x="815401" y="4840926"/>
            <a:ext cx="7332717" cy="1354065"/>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noProof="1">
                <a:solidFill>
                  <a:schemeClr val="tx1"/>
                </a:solidFill>
                <a:latin typeface="Consolas" panose="020B0609020204030204" pitchFamily="49" charset="0"/>
              </a:rPr>
              <a:t>pineapple</a:t>
            </a:r>
          </a:p>
          <a:p>
            <a:r>
              <a:rPr lang="en-US" noProof="1">
                <a:solidFill>
                  <a:schemeClr val="tx1"/>
                </a:solidFill>
                <a:latin typeface="Consolas" panose="020B0609020204030204" pitchFamily="49" charset="0"/>
              </a:rPr>
              <a:t>bananas</a:t>
            </a:r>
          </a:p>
          <a:p>
            <a:r>
              <a:rPr lang="en-US" noProof="1">
                <a:solidFill>
                  <a:schemeClr val="tx1"/>
                </a:solidFill>
                <a:latin typeface="Consolas" panose="020B0609020204030204" pitchFamily="49" charset="0"/>
              </a:rPr>
              <a:t>apples</a:t>
            </a:r>
          </a:p>
          <a:p>
            <a:r>
              <a:rPr lang="en-US" noProof="1">
                <a:solidFill>
                  <a:schemeClr val="tx1"/>
                </a:solidFill>
                <a:latin typeface="Consolas" panose="020B0609020204030204" pitchFamily="49" charset="0"/>
              </a:rPr>
              <a:t>lemons</a:t>
            </a:r>
          </a:p>
        </p:txBody>
      </p:sp>
      <p:sp>
        <p:nvSpPr>
          <p:cNvPr id="5" name="Rectangle 4">
            <a:extLst>
              <a:ext uri="{FF2B5EF4-FFF2-40B4-BE49-F238E27FC236}">
                <a16:creationId xmlns:a16="http://schemas.microsoft.com/office/drawing/2014/main" id="{AC91BDAA-8136-47A1-9E27-06DC93F9DDBA}"/>
              </a:ext>
            </a:extLst>
          </p:cNvPr>
          <p:cNvSpPr/>
          <p:nvPr/>
        </p:nvSpPr>
        <p:spPr>
          <a:xfrm>
            <a:off x="815401" y="1957787"/>
            <a:ext cx="7332717" cy="275906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a:t>
            </a:r>
            <a:r>
              <a:rPr lang="en-GB" sz="1200" dirty="0" err="1">
                <a:solidFill>
                  <a:srgbClr val="17C6A3"/>
                </a:solidFill>
                <a:latin typeface="Consolas" panose="020B0609020204030204" pitchFamily="49" charset="0"/>
              </a:rPr>
              <a:t>fstream</a:t>
            </a:r>
            <a:r>
              <a:rPr lang="en-GB" sz="1200" dirty="0">
                <a:solidFill>
                  <a:srgbClr val="17C6A3"/>
                </a:solidFill>
                <a:latin typeface="Consolas" panose="020B0609020204030204" pitchFamily="49" charset="0"/>
              </a:rPr>
              <a:t>&gt;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&lt;string&gt;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a:solidFill>
                  <a:srgbClr val="1290C3"/>
                </a:solidFill>
                <a:latin typeface="Consolas" panose="020B0609020204030204" pitchFamily="49" charset="0"/>
              </a:rPr>
              <a:t>string</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kalle</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17C6A3"/>
                </a:solidFill>
                <a:latin typeface="Consolas" panose="020B0609020204030204" pitchFamily="49" charset="0"/>
              </a:rPr>
              <a:t>"pineapple"</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err="1">
                <a:solidFill>
                  <a:srgbClr val="17C6A3"/>
                </a:solidFill>
                <a:latin typeface="Consolas" panose="020B0609020204030204" pitchFamily="49" charset="0"/>
              </a:rPr>
              <a:t>bananas"</a:t>
            </a:r>
            <a:r>
              <a:rPr lang="en-GB" sz="1200" dirty="0" err="1">
                <a:solidFill>
                  <a:srgbClr val="E6E6FA"/>
                </a:solidFill>
                <a:latin typeface="Consolas" panose="020B0609020204030204" pitchFamily="49" charset="0"/>
              </a:rPr>
              <a:t>,</a:t>
            </a:r>
            <a:r>
              <a:rPr lang="en-GB" sz="1200" dirty="0" err="1">
                <a:solidFill>
                  <a:srgbClr val="17C6A3"/>
                </a:solidFill>
                <a:latin typeface="Consolas" panose="020B0609020204030204" pitchFamily="49" charset="0"/>
              </a:rPr>
              <a:t>"apples"</a:t>
            </a:r>
            <a:r>
              <a:rPr lang="en-GB" sz="1200" dirty="0" err="1">
                <a:solidFill>
                  <a:srgbClr val="E6E6FA"/>
                </a:solidFill>
                <a:latin typeface="Consolas" panose="020B0609020204030204" pitchFamily="49" charset="0"/>
              </a:rPr>
              <a:t>,</a:t>
            </a:r>
            <a:r>
              <a:rPr lang="en-GB" sz="1200" dirty="0" err="1">
                <a:solidFill>
                  <a:srgbClr val="17C6A3"/>
                </a:solidFill>
                <a:latin typeface="Consolas" panose="020B0609020204030204" pitchFamily="49" charset="0"/>
              </a:rPr>
              <a:t>"lemons</a:t>
            </a:r>
            <a:r>
              <a:rPr lang="en-GB" sz="1200" dirty="0">
                <a:solidFill>
                  <a:srgbClr val="17C6A3"/>
                </a:solidFill>
                <a:latin typeface="Consolas" panose="020B0609020204030204" pitchFamily="49" charset="0"/>
              </a:rPr>
              <a:t>"</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1290C3"/>
                </a:solidFill>
                <a:latin typeface="Consolas" panose="020B0609020204030204" pitchFamily="49" charset="0"/>
              </a:rPr>
              <a:t>ofstream</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outfile</a:t>
            </a:r>
            <a:r>
              <a:rPr lang="en-GB" sz="1200" dirty="0">
                <a:solidFill>
                  <a:srgbClr val="E6E6FA"/>
                </a:solidFill>
                <a:latin typeface="Consolas" panose="020B0609020204030204" pitchFamily="49" charset="0"/>
              </a:rPr>
              <a:t>;</a:t>
            </a:r>
          </a:p>
          <a:p>
            <a:r>
              <a:rPr lang="en-GB" sz="1200" dirty="0">
                <a:solidFill>
                  <a:srgbClr val="FFBF26"/>
                </a:solidFill>
                <a:latin typeface="Consolas" panose="020B0609020204030204" pitchFamily="49" charset="0"/>
              </a:rPr>
              <a:t>	</a:t>
            </a:r>
            <a:r>
              <a:rPr lang="en-GB" sz="1200" dirty="0" err="1">
                <a:solidFill>
                  <a:srgbClr val="FFBF26"/>
                </a:solidFill>
                <a:latin typeface="Consolas" panose="020B0609020204030204" pitchFamily="49" charset="0"/>
              </a:rPr>
              <a:t>outfile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open</a:t>
            </a:r>
            <a:r>
              <a:rPr lang="en-GB" sz="1200" dirty="0">
                <a:solidFill>
                  <a:srgbClr val="F9FAF4"/>
                </a:solidFill>
                <a:latin typeface="Consolas" panose="020B0609020204030204" pitchFamily="49" charset="0"/>
              </a:rPr>
              <a:t>(</a:t>
            </a:r>
            <a:r>
              <a:rPr lang="en-GB" sz="1200" dirty="0">
                <a:solidFill>
                  <a:srgbClr val="17C6A3"/>
                </a:solidFill>
                <a:latin typeface="Consolas" panose="020B0609020204030204" pitchFamily="49" charset="0"/>
              </a:rPr>
              <a:t>"example.txt"</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for</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a:solidFill>
                  <a:srgbClr val="1290C3"/>
                </a:solidFill>
                <a:latin typeface="Consolas" panose="020B0609020204030204" pitchFamily="49" charset="0"/>
              </a:rPr>
              <a:t>string</a:t>
            </a:r>
            <a:r>
              <a:rPr lang="en-GB" sz="1200" dirty="0">
                <a:solidFill>
                  <a:srgbClr val="D9E8F7"/>
                </a:solidFill>
                <a:latin typeface="Consolas" panose="020B0609020204030204" pitchFamily="49" charset="0"/>
              </a:rPr>
              <a:t> </a:t>
            </a:r>
            <a:r>
              <a:rPr lang="en-GB" sz="1200" dirty="0">
                <a:solidFill>
                  <a:srgbClr val="ED7F48"/>
                </a:solidFill>
                <a:latin typeface="Consolas" panose="020B0609020204030204" pitchFamily="49" charset="0"/>
              </a:rPr>
              <a:t>e</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err="1">
                <a:solidFill>
                  <a:srgbClr val="FFBF26"/>
                </a:solidFill>
                <a:latin typeface="Consolas" panose="020B0609020204030204" pitchFamily="49" charset="0"/>
              </a:rPr>
              <a:t>kalle</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FFBF26"/>
                </a:solidFill>
                <a:latin typeface="Consolas" panose="020B0609020204030204" pitchFamily="49" charset="0"/>
              </a:rPr>
              <a:t>		</a:t>
            </a:r>
            <a:r>
              <a:rPr lang="en-GB" sz="1200" dirty="0" err="1">
                <a:solidFill>
                  <a:srgbClr val="FFBF26"/>
                </a:solidFill>
                <a:latin typeface="Consolas" panose="020B0609020204030204" pitchFamily="49" charset="0"/>
              </a:rPr>
              <a:t>outfile</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e</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96EC3F"/>
                </a:solidFill>
                <a:latin typeface="Consolas" panose="020B0609020204030204" pitchFamily="49" charset="0"/>
              </a:rPr>
              <a:t>endl</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dirty="0">
                <a:solidFill>
                  <a:srgbClr val="FFBF26"/>
                </a:solidFill>
                <a:latin typeface="Consolas" panose="020B0609020204030204" pitchFamily="49" charset="0"/>
              </a:rPr>
              <a:t>	</a:t>
            </a:r>
            <a:r>
              <a:rPr lang="en-GB" sz="1200" dirty="0" err="1">
                <a:solidFill>
                  <a:srgbClr val="FFBF26"/>
                </a:solidFill>
                <a:latin typeface="Consolas" panose="020B0609020204030204" pitchFamily="49" charset="0"/>
              </a:rPr>
              <a:t>outfile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close</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15853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Reading multiple lines from a text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Reading a text file is done by using </a:t>
            </a:r>
            <a:r>
              <a:rPr lang="en-US" sz="2000" b="1" spc="50" dirty="0" err="1">
                <a:solidFill>
                  <a:schemeClr val="bg1"/>
                </a:solidFill>
                <a:latin typeface="Roboto" pitchFamily="2" charset="0"/>
                <a:ea typeface="Roboto" pitchFamily="2" charset="0"/>
              </a:rPr>
              <a:t>ifstream</a:t>
            </a:r>
            <a:r>
              <a:rPr lang="en-US" sz="2000" b="1" spc="50" dirty="0">
                <a:solidFill>
                  <a:schemeClr val="bg1"/>
                </a:solidFill>
                <a:latin typeface="Roboto" pitchFamily="2" charset="0"/>
                <a:ea typeface="Roboto" pitchFamily="2" charset="0"/>
              </a:rPr>
              <a:t> and looping </a:t>
            </a:r>
            <a:r>
              <a:rPr lang="en-US" sz="2000" b="1" i="1" spc="50" dirty="0" err="1">
                <a:solidFill>
                  <a:schemeClr val="bg1"/>
                </a:solidFill>
                <a:latin typeface="Roboto" pitchFamily="2" charset="0"/>
                <a:ea typeface="Roboto" pitchFamily="2" charset="0"/>
              </a:rPr>
              <a:t>getline</a:t>
            </a:r>
            <a:r>
              <a:rPr lang="en-US" sz="2000" b="1" i="1" spc="50" dirty="0">
                <a:solidFill>
                  <a:schemeClr val="bg1"/>
                </a:solidFill>
                <a:latin typeface="Roboto" pitchFamily="2" charset="0"/>
                <a:ea typeface="Roboto" pitchFamily="2" charset="0"/>
              </a:rPr>
              <a:t>()</a:t>
            </a:r>
            <a:r>
              <a:rPr lang="en-US" sz="2000" b="1" spc="50" dirty="0">
                <a:solidFill>
                  <a:schemeClr val="bg1"/>
                </a:solidFill>
                <a:latin typeface="Roboto" pitchFamily="2" charset="0"/>
                <a:ea typeface="Roboto" pitchFamily="2" charset="0"/>
              </a:rPr>
              <a:t> function</a:t>
            </a:r>
          </a:p>
        </p:txBody>
      </p:sp>
      <p:sp>
        <p:nvSpPr>
          <p:cNvPr id="5" name="Rectangle 4">
            <a:extLst>
              <a:ext uri="{FF2B5EF4-FFF2-40B4-BE49-F238E27FC236}">
                <a16:creationId xmlns:a16="http://schemas.microsoft.com/office/drawing/2014/main" id="{AC91BDAA-8136-47A1-9E27-06DC93F9DDBA}"/>
              </a:ext>
            </a:extLst>
          </p:cNvPr>
          <p:cNvSpPr/>
          <p:nvPr/>
        </p:nvSpPr>
        <p:spPr>
          <a:xfrm>
            <a:off x="858779" y="2335342"/>
            <a:ext cx="7332717" cy="24386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a:t>
            </a:r>
            <a:r>
              <a:rPr lang="en-GB" sz="1000" dirty="0" err="1">
                <a:solidFill>
                  <a:srgbClr val="17C6A3"/>
                </a:solidFill>
                <a:latin typeface="Consolas" panose="020B0609020204030204" pitchFamily="49" charset="0"/>
              </a:rPr>
              <a:t>fstream</a:t>
            </a:r>
            <a:r>
              <a:rPr lang="en-GB" sz="1000" dirty="0">
                <a:solidFill>
                  <a:srgbClr val="17C6A3"/>
                </a:solidFill>
                <a:latin typeface="Consolas" panose="020B0609020204030204" pitchFamily="49" charset="0"/>
              </a:rPr>
              <a:t>&gt;</a:t>
            </a:r>
          </a:p>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&lt;string&gt;</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a:solidFill>
                  <a:srgbClr val="1290C3"/>
                </a:solidFill>
                <a:latin typeface="Consolas" panose="020B0609020204030204" pitchFamily="49" charset="0"/>
              </a:rPr>
              <a:t>string</a:t>
            </a:r>
            <a:r>
              <a:rPr lang="en-GB" sz="1000" dirty="0">
                <a:solidFill>
                  <a:srgbClr val="D9E8F7"/>
                </a:solidFill>
                <a:latin typeface="Consolas" panose="020B0609020204030204" pitchFamily="49" charset="0"/>
              </a:rPr>
              <a:t> </a:t>
            </a:r>
            <a:r>
              <a:rPr lang="en-GB" sz="1000" dirty="0" err="1">
                <a:solidFill>
                  <a:srgbClr val="ED7F48"/>
                </a:solidFill>
                <a:latin typeface="Consolas" panose="020B0609020204030204" pitchFamily="49" charset="0"/>
              </a:rPr>
              <a:t>kalle</a:t>
            </a:r>
            <a:r>
              <a:rPr lang="en-GB" sz="1000"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1290C3"/>
                </a:solidFill>
                <a:latin typeface="Consolas" panose="020B0609020204030204" pitchFamily="49" charset="0"/>
              </a:rPr>
              <a:t>ifstream</a:t>
            </a:r>
            <a:r>
              <a:rPr lang="en-US" sz="1000" dirty="0">
                <a:solidFill>
                  <a:srgbClr val="D9E8F7"/>
                </a:solidFill>
                <a:latin typeface="Consolas" panose="020B0609020204030204" pitchFamily="49" charset="0"/>
              </a:rPr>
              <a:t> </a:t>
            </a:r>
            <a:r>
              <a:rPr lang="en-US" sz="1000" dirty="0" err="1">
                <a:solidFill>
                  <a:srgbClr val="ED7F48"/>
                </a:solidFill>
                <a:latin typeface="Consolas" panose="020B0609020204030204" pitchFamily="49" charset="0"/>
              </a:rPr>
              <a:t>infile</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a:t>
            </a:r>
            <a:r>
              <a:rPr lang="en-US" sz="1000" dirty="0" err="1">
                <a:solidFill>
                  <a:srgbClr val="626262"/>
                </a:solidFill>
                <a:latin typeface="Consolas" panose="020B0609020204030204" pitchFamily="49" charset="0"/>
              </a:rPr>
              <a:t>ifstream</a:t>
            </a:r>
            <a:r>
              <a:rPr lang="en-US" sz="1000" dirty="0">
                <a:solidFill>
                  <a:srgbClr val="626262"/>
                </a:solidFill>
                <a:latin typeface="Consolas" panose="020B0609020204030204" pitchFamily="49" charset="0"/>
              </a:rPr>
              <a:t> = input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infile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open</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"example.txt"</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endParaRPr lang="en-GB" sz="1000" dirty="0">
              <a:latin typeface="Consolas" panose="020B0609020204030204" pitchFamily="49" charset="0"/>
            </a:endParaRPr>
          </a:p>
          <a:p>
            <a:r>
              <a:rPr lang="en-US" sz="1000" dirty="0">
                <a:solidFill>
                  <a:srgbClr val="DD2867"/>
                </a:solidFill>
                <a:latin typeface="Consolas" panose="020B0609020204030204" pitchFamily="49" charset="0"/>
              </a:rPr>
              <a:t>	while</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err="1">
                <a:solidFill>
                  <a:srgbClr val="96EC3F"/>
                </a:solidFill>
                <a:latin typeface="Consolas" panose="020B0609020204030204" pitchFamily="49" charset="0"/>
              </a:rPr>
              <a:t>getline</a:t>
            </a:r>
            <a:r>
              <a:rPr lang="en-US" sz="1000" dirty="0">
                <a:solidFill>
                  <a:srgbClr val="F9FAF4"/>
                </a:solidFill>
                <a:latin typeface="Consolas" panose="020B0609020204030204" pitchFamily="49" charset="0"/>
              </a:rPr>
              <a:t>(</a:t>
            </a:r>
            <a:r>
              <a:rPr lang="en-US" sz="1000" dirty="0" err="1">
                <a:solidFill>
                  <a:srgbClr val="FFBF26"/>
                </a:solidFill>
                <a:latin typeface="Consolas" panose="020B0609020204030204" pitchFamily="49" charset="0"/>
              </a:rPr>
              <a:t>infile</a:t>
            </a:r>
            <a:r>
              <a:rPr lang="en-US" sz="1000" dirty="0" err="1">
                <a:solidFill>
                  <a:srgbClr val="E6E6FA"/>
                </a:solidFill>
                <a:latin typeface="Consolas" panose="020B0609020204030204" pitchFamily="49" charset="0"/>
              </a:rPr>
              <a:t>,</a:t>
            </a:r>
            <a:r>
              <a:rPr lang="en-US" sz="1000" dirty="0" err="1">
                <a:solidFill>
                  <a:srgbClr val="FFBF26"/>
                </a:solidFill>
                <a:latin typeface="Consolas" panose="020B0609020204030204" pitchFamily="49" charset="0"/>
              </a:rPr>
              <a:t>kalle</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	</a:t>
            </a:r>
            <a:r>
              <a:rPr lang="en-US" sz="1000" dirty="0">
                <a:solidFill>
                  <a:srgbClr val="626262"/>
                </a:solidFill>
                <a:latin typeface="Consolas" panose="020B0609020204030204" pitchFamily="49" charset="0"/>
              </a:rPr>
              <a:t>//Loop until returns false=no more lines</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err="1">
                <a:solidFill>
                  <a:srgbClr val="FFBF26"/>
                </a:solidFill>
                <a:latin typeface="Consolas" panose="020B0609020204030204" pitchFamily="49" charset="0"/>
              </a:rPr>
              <a:t>kalle</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80F2F6"/>
                </a:solidFill>
                <a:latin typeface="Consolas" panose="020B0609020204030204" pitchFamily="49" charset="0"/>
              </a:rPr>
              <a:t>std</a:t>
            </a:r>
            <a:r>
              <a:rPr lang="en-GB" sz="1000" dirty="0">
                <a:solidFill>
                  <a:srgbClr val="E6E6FA"/>
                </a:solidFill>
                <a:latin typeface="Consolas" panose="020B0609020204030204" pitchFamily="49" charset="0"/>
              </a:rPr>
              <a:t>::</a:t>
            </a:r>
            <a:r>
              <a:rPr lang="en-GB" sz="1000" dirty="0" err="1">
                <a:solidFill>
                  <a:srgbClr val="96EC3F"/>
                </a:solidFill>
                <a:latin typeface="Consolas" panose="020B0609020204030204" pitchFamily="49" charset="0"/>
              </a:rPr>
              <a:t>endl</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infile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close</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p>
        </p:txBody>
      </p:sp>
      <p:sp>
        <p:nvSpPr>
          <p:cNvPr id="6" name="Rectangle 5">
            <a:extLst>
              <a:ext uri="{FF2B5EF4-FFF2-40B4-BE49-F238E27FC236}">
                <a16:creationId xmlns:a16="http://schemas.microsoft.com/office/drawing/2014/main" id="{41411D94-C8C5-476A-B17E-0CFAB67FCD82}"/>
              </a:ext>
            </a:extLst>
          </p:cNvPr>
          <p:cNvSpPr/>
          <p:nvPr/>
        </p:nvSpPr>
        <p:spPr>
          <a:xfrm>
            <a:off x="858780" y="4952246"/>
            <a:ext cx="7332717" cy="123127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cs typeface="Courier New" panose="02070309020205020404" pitchFamily="49" charset="0"/>
              </a:rPr>
              <a:t>pineapple</a:t>
            </a:r>
          </a:p>
          <a:p>
            <a:r>
              <a:rPr lang="en-US" dirty="0">
                <a:solidFill>
                  <a:schemeClr val="bg1"/>
                </a:solidFill>
                <a:latin typeface="Consolas" panose="020B0609020204030204" pitchFamily="49" charset="0"/>
                <a:cs typeface="Courier New" panose="02070309020205020404" pitchFamily="49" charset="0"/>
              </a:rPr>
              <a:t>			bananas</a:t>
            </a:r>
          </a:p>
          <a:p>
            <a:r>
              <a:rPr lang="en-US" dirty="0">
                <a:solidFill>
                  <a:schemeClr val="bg1"/>
                </a:solidFill>
                <a:latin typeface="Consolas" panose="020B0609020204030204" pitchFamily="49" charset="0"/>
                <a:cs typeface="Courier New" panose="02070309020205020404" pitchFamily="49" charset="0"/>
              </a:rPr>
              <a:t>			apples</a:t>
            </a:r>
          </a:p>
          <a:p>
            <a:r>
              <a:rPr lang="en-US" dirty="0">
                <a:solidFill>
                  <a:schemeClr val="bg1"/>
                </a:solidFill>
                <a:latin typeface="Consolas" panose="020B0609020204030204" pitchFamily="49" charset="0"/>
                <a:cs typeface="Courier New" panose="02070309020205020404" pitchFamily="49" charset="0"/>
              </a:rPr>
              <a:t>			lemons</a:t>
            </a:r>
          </a:p>
        </p:txBody>
      </p:sp>
    </p:spTree>
    <p:extLst>
      <p:ext uri="{BB962C8B-B14F-4D97-AF65-F5344CB8AC3E}">
        <p14:creationId xmlns:p14="http://schemas.microsoft.com/office/powerpoint/2010/main" val="38829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Problem accessing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Sometimes the file is read-only, or you have an incorrect search path to the file, or wrong filename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solve this always check with </a:t>
            </a:r>
            <a:r>
              <a:rPr lang="en-US" sz="2000" b="1" i="1" spc="50" dirty="0" err="1">
                <a:solidFill>
                  <a:schemeClr val="bg1"/>
                </a:solidFill>
                <a:latin typeface="Roboto" pitchFamily="2" charset="0"/>
                <a:ea typeface="Roboto" pitchFamily="2" charset="0"/>
              </a:rPr>
              <a:t>is_open</a:t>
            </a:r>
            <a:r>
              <a:rPr lang="en-US" sz="2000" b="1" i="1" spc="50" dirty="0">
                <a:solidFill>
                  <a:schemeClr val="bg1"/>
                </a:solidFill>
                <a:latin typeface="Roboto" pitchFamily="2" charset="0"/>
                <a:ea typeface="Roboto" pitchFamily="2" charset="0"/>
              </a:rPr>
              <a:t>()</a:t>
            </a:r>
            <a:r>
              <a:rPr lang="en-US" sz="2000" b="1" spc="50" dirty="0">
                <a:solidFill>
                  <a:schemeClr val="bg1"/>
                </a:solidFill>
                <a:latin typeface="Roboto" pitchFamily="2" charset="0"/>
                <a:ea typeface="Roboto" pitchFamily="2" charset="0"/>
              </a:rPr>
              <a:t> function</a:t>
            </a:r>
          </a:p>
        </p:txBody>
      </p:sp>
      <p:sp>
        <p:nvSpPr>
          <p:cNvPr id="5" name="Rectangle 4">
            <a:extLst>
              <a:ext uri="{FF2B5EF4-FFF2-40B4-BE49-F238E27FC236}">
                <a16:creationId xmlns:a16="http://schemas.microsoft.com/office/drawing/2014/main" id="{AC91BDAA-8136-47A1-9E27-06DC93F9DDBA}"/>
              </a:ext>
            </a:extLst>
          </p:cNvPr>
          <p:cNvSpPr/>
          <p:nvPr/>
        </p:nvSpPr>
        <p:spPr>
          <a:xfrm>
            <a:off x="858781" y="2641875"/>
            <a:ext cx="7332717" cy="266672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a:t>
            </a:r>
            <a:r>
              <a:rPr lang="en-GB" sz="1000" dirty="0" err="1">
                <a:solidFill>
                  <a:srgbClr val="17C6A3"/>
                </a:solidFill>
                <a:latin typeface="Consolas" panose="020B0609020204030204" pitchFamily="49" charset="0"/>
              </a:rPr>
              <a:t>fstream</a:t>
            </a:r>
            <a:r>
              <a:rPr lang="en-GB" sz="1000" dirty="0">
                <a:solidFill>
                  <a:srgbClr val="17C6A3"/>
                </a:solidFill>
                <a:latin typeface="Consolas" panose="020B0609020204030204" pitchFamily="49" charset="0"/>
              </a:rPr>
              <a:t>&gt;</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a:solidFill>
                  <a:srgbClr val="1290C3"/>
                </a:solidFill>
                <a:latin typeface="Consolas" panose="020B0609020204030204" pitchFamily="49" charset="0"/>
              </a:rPr>
              <a:t>string</a:t>
            </a:r>
            <a:r>
              <a:rPr lang="en-GB" sz="1000" dirty="0">
                <a:solidFill>
                  <a:srgbClr val="D9E8F7"/>
                </a:solidFill>
                <a:latin typeface="Consolas" panose="020B0609020204030204" pitchFamily="49" charset="0"/>
              </a:rPr>
              <a:t> </a:t>
            </a:r>
            <a:r>
              <a:rPr lang="en-GB" sz="1000" dirty="0" err="1">
                <a:solidFill>
                  <a:srgbClr val="ED7F48"/>
                </a:solidFill>
                <a:latin typeface="Consolas" panose="020B0609020204030204" pitchFamily="49" charset="0"/>
              </a:rPr>
              <a:t>kalle</a:t>
            </a:r>
            <a:r>
              <a:rPr lang="en-GB" sz="1000" dirty="0">
                <a:solidFill>
                  <a:srgbClr val="E6E6FA"/>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1290C3"/>
                </a:solidFill>
                <a:latin typeface="Consolas" panose="020B0609020204030204" pitchFamily="49" charset="0"/>
              </a:rPr>
              <a:t>ifstream</a:t>
            </a:r>
            <a:r>
              <a:rPr lang="en-GB" sz="1000" dirty="0">
                <a:solidFill>
                  <a:srgbClr val="D9E8F7"/>
                </a:solidFill>
                <a:latin typeface="Consolas" panose="020B0609020204030204" pitchFamily="49" charset="0"/>
              </a:rPr>
              <a:t> </a:t>
            </a:r>
            <a:r>
              <a:rPr lang="en-GB" sz="1000" dirty="0" err="1">
                <a:solidFill>
                  <a:srgbClr val="ED7F48"/>
                </a:solidFill>
                <a:latin typeface="Consolas" panose="020B0609020204030204" pitchFamily="49" charset="0"/>
              </a:rPr>
              <a:t>infile</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infile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open</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"No_example.txt"</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if</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err="1">
                <a:solidFill>
                  <a:srgbClr val="FFBF26"/>
                </a:solidFill>
                <a:latin typeface="Consolas" panose="020B0609020204030204" pitchFamily="49" charset="0"/>
              </a:rPr>
              <a:t>infile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is_open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"file opened OK"</a:t>
            </a:r>
            <a:r>
              <a:rPr lang="en-US"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DD2867"/>
                </a:solidFill>
                <a:latin typeface="Consolas" panose="020B0609020204030204" pitchFamily="49" charset="0"/>
              </a:rPr>
              <a:t>	else</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D9E8F7"/>
                </a:solidFill>
                <a:latin typeface="Consolas" panose="020B0609020204030204" pitchFamily="49" charset="0"/>
              </a:rPr>
              <a:t>cout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&lt;&lt;</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"Error opening file"</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infile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close</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p>
        </p:txBody>
      </p:sp>
      <p:sp>
        <p:nvSpPr>
          <p:cNvPr id="6" name="Rectangle 5">
            <a:extLst>
              <a:ext uri="{FF2B5EF4-FFF2-40B4-BE49-F238E27FC236}">
                <a16:creationId xmlns:a16="http://schemas.microsoft.com/office/drawing/2014/main" id="{41411D94-C8C5-476A-B17E-0CFAB67FCD82}"/>
              </a:ext>
            </a:extLst>
          </p:cNvPr>
          <p:cNvSpPr/>
          <p:nvPr/>
        </p:nvSpPr>
        <p:spPr>
          <a:xfrm>
            <a:off x="858782" y="5486400"/>
            <a:ext cx="7332717" cy="53657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dirty="0">
                <a:solidFill>
                  <a:srgbClr val="FFFF00"/>
                </a:solidFill>
                <a:latin typeface="Consolas" panose="020B0609020204030204" pitchFamily="49" charset="0"/>
                <a:cs typeface="Courier New" panose="02070309020205020404" pitchFamily="49" charset="0"/>
              </a:rPr>
              <a:t>Output:	 </a:t>
            </a:r>
            <a:r>
              <a:rPr lang="en-US" dirty="0">
                <a:solidFill>
                  <a:schemeClr val="bg1"/>
                </a:solidFill>
                <a:latin typeface="Consolas" panose="020B0609020204030204" pitchFamily="49" charset="0"/>
                <a:cs typeface="Courier New" panose="02070309020205020404" pitchFamily="49" charset="0"/>
              </a:rPr>
              <a:t>Error opening file</a:t>
            </a:r>
          </a:p>
        </p:txBody>
      </p:sp>
    </p:spTree>
    <p:extLst>
      <p:ext uri="{BB962C8B-B14F-4D97-AF65-F5344CB8AC3E}">
        <p14:creationId xmlns:p14="http://schemas.microsoft.com/office/powerpoint/2010/main" val="170996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Dealing with a file located elsewhere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you want to read and write to a text file located somewhere else on your hard drive, you just write the entire file path instead of just the file name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Note that you need to use double “\\” in path</a:t>
            </a: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858781" y="2970220"/>
            <a:ext cx="7332717" cy="305275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a:t>
            </a:r>
            <a:r>
              <a:rPr lang="en-GB" sz="1200" dirty="0" err="1">
                <a:solidFill>
                  <a:srgbClr val="17C6A3"/>
                </a:solidFill>
                <a:latin typeface="Consolas" panose="020B0609020204030204" pitchFamily="49" charset="0"/>
              </a:rPr>
              <a:t>fstream</a:t>
            </a:r>
            <a:r>
              <a:rPr lang="en-GB" sz="1200" dirty="0">
                <a:solidFill>
                  <a:srgbClr val="17C6A3"/>
                </a:solidFill>
                <a:latin typeface="Consolas" panose="020B0609020204030204" pitchFamily="49" charset="0"/>
              </a:rPr>
              <a:t>&gt;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a:solidFill>
                  <a:srgbClr val="1290C3"/>
                </a:solidFill>
                <a:latin typeface="Consolas" panose="020B0609020204030204" pitchFamily="49" charset="0"/>
              </a:rPr>
              <a:t>string</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kalle</a:t>
            </a:r>
            <a:r>
              <a:rPr lang="en-GB" sz="1200" dirty="0">
                <a:solidFill>
                  <a:srgbClr val="E6E6FA"/>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1290C3"/>
                </a:solidFill>
                <a:latin typeface="Consolas" panose="020B0609020204030204" pitchFamily="49" charset="0"/>
              </a:rPr>
              <a:t>ifstream</a:t>
            </a:r>
            <a:r>
              <a:rPr lang="en-GB" sz="1200" dirty="0">
                <a:solidFill>
                  <a:srgbClr val="D9E8F7"/>
                </a:solidFill>
                <a:latin typeface="Consolas" panose="020B0609020204030204" pitchFamily="49" charset="0"/>
              </a:rPr>
              <a:t> </a:t>
            </a:r>
            <a:r>
              <a:rPr lang="en-GB" sz="1200" dirty="0" err="1">
                <a:solidFill>
                  <a:srgbClr val="ED7F48"/>
                </a:solidFill>
                <a:latin typeface="Consolas" panose="020B0609020204030204" pitchFamily="49" charset="0"/>
              </a:rPr>
              <a:t>infile</a:t>
            </a:r>
            <a:r>
              <a:rPr lang="en-GB" sz="1200" dirty="0">
                <a:solidFill>
                  <a:srgbClr val="E6E6FA"/>
                </a:solidFill>
                <a:latin typeface="Consolas" panose="020B0609020204030204" pitchFamily="49" charset="0"/>
              </a:rPr>
              <a:t>;</a:t>
            </a:r>
          </a:p>
          <a:p>
            <a:r>
              <a:rPr lang="en-US" sz="1200" dirty="0">
                <a:solidFill>
                  <a:srgbClr val="FFBF26"/>
                </a:solidFill>
                <a:latin typeface="Consolas" panose="020B0609020204030204" pitchFamily="49" charset="0"/>
              </a:rPr>
              <a:t>	</a:t>
            </a:r>
            <a:r>
              <a:rPr lang="en-US" sz="1200" dirty="0" err="1">
                <a:solidFill>
                  <a:srgbClr val="FFBF26"/>
                </a:solidFill>
                <a:latin typeface="Consolas" panose="020B0609020204030204" pitchFamily="49" charset="0"/>
              </a:rPr>
              <a:t>infile</a:t>
            </a:r>
            <a:r>
              <a:rPr lang="en-US" sz="1200" dirty="0" err="1">
                <a:solidFill>
                  <a:srgbClr val="E6E6FA"/>
                </a:solidFill>
                <a:latin typeface="Consolas" panose="020B0609020204030204" pitchFamily="49" charset="0"/>
              </a:rPr>
              <a:t>.</a:t>
            </a:r>
            <a:r>
              <a:rPr lang="en-US" sz="1200" dirty="0" err="1">
                <a:solidFill>
                  <a:srgbClr val="A7EC21"/>
                </a:solidFill>
                <a:latin typeface="Consolas" panose="020B0609020204030204" pitchFamily="49" charset="0"/>
              </a:rPr>
              <a:t>open</a:t>
            </a:r>
            <a:r>
              <a:rPr lang="en-US" sz="1200" dirty="0">
                <a:solidFill>
                  <a:srgbClr val="F9FAF4"/>
                </a:solidFill>
                <a:latin typeface="Consolas" panose="020B0609020204030204" pitchFamily="49" charset="0"/>
              </a:rPr>
              <a:t>(</a:t>
            </a:r>
            <a:r>
              <a:rPr lang="en-US" sz="1200" dirty="0">
                <a:solidFill>
                  <a:srgbClr val="17C6A3"/>
                </a:solidFill>
                <a:latin typeface="Consolas" panose="020B0609020204030204" pitchFamily="49" charset="0"/>
              </a:rPr>
              <a:t>"</a:t>
            </a:r>
            <a:r>
              <a:rPr lang="en-US" sz="1200">
                <a:solidFill>
                  <a:srgbClr val="17C6A3"/>
                </a:solidFill>
                <a:latin typeface="Consolas" panose="020B0609020204030204" pitchFamily="49" charset="0"/>
              </a:rPr>
              <a:t>c:\\My_path\\example</a:t>
            </a:r>
            <a:r>
              <a:rPr lang="en-US" sz="1200" dirty="0">
                <a:solidFill>
                  <a:srgbClr val="17C6A3"/>
                </a:solidFill>
                <a:latin typeface="Consolas" panose="020B0609020204030204" pitchFamily="49" charset="0"/>
              </a:rPr>
              <a:t>.txt"</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if</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r>
              <a:rPr lang="en-GB" sz="1200" dirty="0" err="1">
                <a:solidFill>
                  <a:srgbClr val="FFBF26"/>
                </a:solidFill>
                <a:latin typeface="Consolas" panose="020B0609020204030204" pitchFamily="49" charset="0"/>
              </a:rPr>
              <a:t>infile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is_open</a:t>
            </a:r>
            <a:r>
              <a:rPr lang="en-GB" sz="1200" dirty="0">
                <a:solidFill>
                  <a:srgbClr val="F9FAF4"/>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US" sz="1200" dirty="0">
                <a:solidFill>
                  <a:srgbClr val="80F2F6"/>
                </a:solidFill>
                <a:latin typeface="Consolas" panose="020B0609020204030204" pitchFamily="49" charset="0"/>
              </a:rPr>
              <a:t>		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"file opened OK"</a:t>
            </a:r>
            <a:r>
              <a:rPr lang="en-US"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dirty="0">
                <a:solidFill>
                  <a:srgbClr val="DD2867"/>
                </a:solidFill>
                <a:latin typeface="Consolas" panose="020B0609020204030204" pitchFamily="49" charset="0"/>
              </a:rPr>
              <a:t>	else</a:t>
            </a:r>
            <a:r>
              <a:rPr lang="en-GB" sz="1200" dirty="0">
                <a:solidFill>
                  <a:srgbClr val="D9E8F7"/>
                </a:solidFill>
                <a:latin typeface="Consolas" panose="020B0609020204030204" pitchFamily="49" charset="0"/>
              </a:rPr>
              <a:t> </a:t>
            </a:r>
            <a:r>
              <a:rPr lang="en-GB" sz="1200" dirty="0">
                <a:solidFill>
                  <a:srgbClr val="F9FAF4"/>
                </a:solidFill>
                <a:latin typeface="Consolas" panose="020B0609020204030204" pitchFamily="49" charset="0"/>
              </a:rPr>
              <a:t>{</a:t>
            </a:r>
          </a:p>
          <a:p>
            <a:r>
              <a:rPr lang="en-GB" sz="1200" dirty="0">
                <a:solidFill>
                  <a:srgbClr val="80F2F6"/>
                </a:solidFill>
                <a:latin typeface="Consolas" panose="020B0609020204030204" pitchFamily="49" charset="0"/>
              </a:rPr>
              <a:t>		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"Error opening file"</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	}</a:t>
            </a:r>
          </a:p>
          <a:p>
            <a:r>
              <a:rPr lang="en-GB" sz="1200" dirty="0">
                <a:solidFill>
                  <a:srgbClr val="FFBF26"/>
                </a:solidFill>
                <a:latin typeface="Consolas" panose="020B0609020204030204" pitchFamily="49" charset="0"/>
              </a:rPr>
              <a:t>	</a:t>
            </a:r>
            <a:r>
              <a:rPr lang="en-GB" sz="1200" dirty="0" err="1">
                <a:solidFill>
                  <a:srgbClr val="FFBF26"/>
                </a:solidFill>
                <a:latin typeface="Consolas" panose="020B0609020204030204" pitchFamily="49" charset="0"/>
              </a:rPr>
              <a:t>infile</a:t>
            </a:r>
            <a:r>
              <a:rPr lang="en-GB" sz="1200" dirty="0" err="1">
                <a:solidFill>
                  <a:srgbClr val="E6E6FA"/>
                </a:solidFill>
                <a:latin typeface="Consolas" panose="020B0609020204030204" pitchFamily="49" charset="0"/>
              </a:rPr>
              <a:t>.</a:t>
            </a:r>
            <a:r>
              <a:rPr lang="en-GB" sz="1200" dirty="0" err="1">
                <a:solidFill>
                  <a:srgbClr val="A7EC21"/>
                </a:solidFill>
                <a:latin typeface="Consolas" panose="020B0609020204030204" pitchFamily="49" charset="0"/>
              </a:rPr>
              <a:t>close</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D2867"/>
                </a:solidFill>
                <a:latin typeface="Consolas" panose="020B0609020204030204" pitchFamily="49" charset="0"/>
              </a:rPr>
              <a:t>	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endParaRPr lang="en-US" sz="12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333732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GB" sz="3200" dirty="0">
                <a:solidFill>
                  <a:srgbClr val="FDC623"/>
                </a:solidFill>
                <a:latin typeface="Roboto" pitchFamily="2" charset="0"/>
                <a:ea typeface="Roboto" pitchFamily="2" charset="0"/>
              </a:rPr>
              <a:t>Course outline week 5</a:t>
            </a:r>
          </a:p>
        </p:txBody>
      </p:sp>
      <p:sp>
        <p:nvSpPr>
          <p:cNvPr id="3" name="Underrubrik 2"/>
          <p:cNvSpPr txBox="1">
            <a:spLocks/>
          </p:cNvSpPr>
          <p:nvPr/>
        </p:nvSpPr>
        <p:spPr>
          <a:xfrm>
            <a:off x="5125224" y="1701800"/>
            <a:ext cx="3158521"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2</a:t>
            </a:r>
          </a:p>
          <a:p>
            <a:pPr marL="800100" lvl="1" indent="-342900" algn="l">
              <a:buFont typeface="Arial" panose="020B0604020202020204" pitchFamily="34" charset="0"/>
              <a:buChar char="•"/>
            </a:pPr>
            <a:r>
              <a:rPr lang="en-GB" sz="1200" b="1" spc="50" dirty="0">
                <a:latin typeface="Roboto" pitchFamily="2" charset="0"/>
                <a:ea typeface="Roboto" pitchFamily="2" charset="0"/>
              </a:rPr>
              <a:t>Datatypes continued</a:t>
            </a:r>
          </a:p>
          <a:p>
            <a:pPr marL="800100" lvl="1" indent="-342900" algn="l">
              <a:buFont typeface="Arial" panose="020B0604020202020204" pitchFamily="34" charset="0"/>
              <a:buChar char="•"/>
            </a:pPr>
            <a:r>
              <a:rPr lang="en-GB" sz="1200" b="1" spc="50" dirty="0">
                <a:latin typeface="Roboto" pitchFamily="2" charset="0"/>
                <a:ea typeface="Roboto" pitchFamily="2" charset="0"/>
              </a:rPr>
              <a:t>Namespace</a:t>
            </a:r>
          </a:p>
          <a:p>
            <a:pPr marL="800100" lvl="1" indent="-342900" algn="l">
              <a:buFont typeface="Arial" panose="020B0604020202020204" pitchFamily="34" charset="0"/>
              <a:buChar char="•"/>
            </a:pPr>
            <a:r>
              <a:rPr lang="en-GB" sz="1200" b="1" spc="50" dirty="0">
                <a:latin typeface="Roboto" pitchFamily="2" charset="0"/>
                <a:ea typeface="Roboto" pitchFamily="2" charset="0"/>
              </a:rPr>
              <a:t>For and while loops</a:t>
            </a:r>
          </a:p>
          <a:p>
            <a:pPr marL="800100" lvl="1" indent="-342900" algn="l">
              <a:buFont typeface="Arial" panose="020B0604020202020204" pitchFamily="34" charset="0"/>
              <a:buChar char="•"/>
            </a:pPr>
            <a:r>
              <a:rPr lang="en-GB" sz="1200" b="1" spc="50" dirty="0">
                <a:latin typeface="Roboto" pitchFamily="2" charset="0"/>
                <a:ea typeface="Roboto" pitchFamily="2" charset="0"/>
              </a:rPr>
              <a:t>Switch and jump statements</a:t>
            </a:r>
          </a:p>
          <a:p>
            <a:pPr marL="800100" lvl="1" indent="-342900" algn="l">
              <a:buFont typeface="Arial" panose="020B0604020202020204" pitchFamily="34" charset="0"/>
              <a:buChar char="•"/>
            </a:pPr>
            <a:r>
              <a:rPr lang="en-GB" sz="1200" b="1" spc="50" dirty="0">
                <a:latin typeface="Roboto" pitchFamily="2" charset="0"/>
                <a:ea typeface="Roboto" pitchFamily="2" charset="0"/>
              </a:rPr>
              <a:t>Arrays</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4</a:t>
            </a:r>
          </a:p>
          <a:p>
            <a:pPr marL="800100" lvl="1" indent="-342900" algn="l">
              <a:buFont typeface="Arial" panose="020B0604020202020204" pitchFamily="34" charset="0"/>
              <a:buChar char="•"/>
            </a:pPr>
            <a:r>
              <a:rPr lang="en-GB" sz="1200" b="1" spc="50" dirty="0" err="1">
                <a:latin typeface="Roboto" pitchFamily="2" charset="0"/>
                <a:ea typeface="Roboto" pitchFamily="2" charset="0"/>
              </a:rPr>
              <a:t>Preprocessor</a:t>
            </a:r>
            <a:endParaRPr lang="en-GB" sz="1200" b="1" spc="50" dirty="0">
              <a:latin typeface="Roboto" pitchFamily="2" charset="0"/>
              <a:ea typeface="Roboto" pitchFamily="2" charset="0"/>
            </a:endParaRPr>
          </a:p>
          <a:p>
            <a:pPr marL="800100" lvl="1" indent="-342900" algn="l">
              <a:buFont typeface="Arial" panose="020B0604020202020204" pitchFamily="34" charset="0"/>
              <a:buChar char="•"/>
            </a:pPr>
            <a:r>
              <a:rPr lang="en-GB" sz="1200" b="1" spc="50" dirty="0">
                <a:latin typeface="Roboto" pitchFamily="2" charset="0"/>
                <a:ea typeface="Roboto" pitchFamily="2" charset="0"/>
              </a:rPr>
              <a:t>Classes and Objects</a:t>
            </a:r>
          </a:p>
          <a:p>
            <a:pPr marL="800100" lvl="1" indent="-342900" algn="l">
              <a:buFont typeface="Arial" panose="020B0604020202020204" pitchFamily="34" charset="0"/>
              <a:buChar char="•"/>
            </a:pPr>
            <a:r>
              <a:rPr lang="en-GB" sz="1200" b="1" spc="50" dirty="0">
                <a:latin typeface="Roboto" pitchFamily="2" charset="0"/>
                <a:ea typeface="Roboto" pitchFamily="2" charset="0"/>
              </a:rPr>
              <a:t>Constructor and Destructor</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methods</a:t>
            </a:r>
          </a:p>
          <a:p>
            <a:pPr marL="800100" lvl="1" indent="-342900" algn="l">
              <a:buFont typeface="Arial" panose="020B0604020202020204" pitchFamily="34" charset="0"/>
              <a:buChar char="•"/>
            </a:pPr>
            <a:r>
              <a:rPr lang="en-GB" sz="1200" b="1" spc="50" dirty="0">
                <a:latin typeface="Roboto" pitchFamily="2" charset="0"/>
                <a:ea typeface="Roboto" pitchFamily="2" charset="0"/>
              </a:rPr>
              <a:t>Class inheritance</a:t>
            </a:r>
          </a:p>
          <a:p>
            <a:pPr marL="800100" lvl="1" indent="-342900" algn="l">
              <a:lnSpc>
                <a:spcPts val="2600"/>
              </a:lnSpc>
              <a:buFont typeface="Arial" panose="020B0604020202020204" pitchFamily="34" charset="0"/>
              <a:buChar char="•"/>
            </a:pPr>
            <a:endParaRPr lang="en-GB" sz="12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algn="l">
              <a:lnSpc>
                <a:spcPts val="2600"/>
              </a:lnSpc>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34771D11-6346-4C83-869E-DF940BC487FC}"/>
              </a:ext>
            </a:extLst>
          </p:cNvPr>
          <p:cNvSpPr txBox="1">
            <a:spLocks/>
          </p:cNvSpPr>
          <p:nvPr/>
        </p:nvSpPr>
        <p:spPr>
          <a:xfrm>
            <a:off x="1104900" y="1701800"/>
            <a:ext cx="3814723"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1</a:t>
            </a:r>
          </a:p>
          <a:p>
            <a:pPr marL="800100" lvl="1" indent="-342900" algn="l">
              <a:buFont typeface="Arial" panose="020B0604020202020204" pitchFamily="34" charset="0"/>
              <a:buChar char="•"/>
            </a:pPr>
            <a:r>
              <a:rPr lang="en-GB" sz="1200" b="1" spc="50" dirty="0">
                <a:latin typeface="Roboto" pitchFamily="2" charset="0"/>
                <a:ea typeface="Roboto" pitchFamily="2" charset="0"/>
              </a:rPr>
              <a:t>Introduction</a:t>
            </a:r>
          </a:p>
          <a:p>
            <a:pPr marL="800100" lvl="1" indent="-342900" algn="l">
              <a:buFont typeface="Arial" panose="020B0604020202020204" pitchFamily="34" charset="0"/>
              <a:buChar char="•"/>
            </a:pPr>
            <a:r>
              <a:rPr lang="en-GB" sz="1200" b="1" spc="50" dirty="0">
                <a:latin typeface="Roboto" pitchFamily="2" charset="0"/>
                <a:ea typeface="Roboto" pitchFamily="2" charset="0"/>
              </a:rPr>
              <a:t>First program ”Hello world”</a:t>
            </a:r>
          </a:p>
          <a:p>
            <a:pPr marL="800100" lvl="1" indent="-342900" algn="l">
              <a:buFont typeface="Arial" panose="020B0604020202020204" pitchFamily="34" charset="0"/>
              <a:buChar char="•"/>
            </a:pPr>
            <a:r>
              <a:rPr lang="en-GB" sz="1200" b="1" spc="50" dirty="0">
                <a:latin typeface="Roboto" pitchFamily="2" charset="0"/>
                <a:ea typeface="Roboto" pitchFamily="2" charset="0"/>
              </a:rPr>
              <a:t>Integer Datatype</a:t>
            </a:r>
          </a:p>
          <a:p>
            <a:pPr marL="800100" lvl="1" indent="-342900" algn="l">
              <a:buFont typeface="Arial" panose="020B0604020202020204" pitchFamily="34" charset="0"/>
              <a:buChar char="•"/>
            </a:pPr>
            <a:r>
              <a:rPr lang="en-GB" sz="1200" b="1" spc="50" dirty="0">
                <a:latin typeface="Roboto" pitchFamily="2" charset="0"/>
                <a:ea typeface="Roboto" pitchFamily="2" charset="0"/>
              </a:rPr>
              <a:t>”if” and ”else” statement</a:t>
            </a:r>
          </a:p>
          <a:p>
            <a:pPr marL="800100" lvl="1" indent="-342900" algn="l">
              <a:buFont typeface="Arial" panose="020B0604020202020204" pitchFamily="34" charset="0"/>
              <a:buChar char="•"/>
            </a:pPr>
            <a:r>
              <a:rPr lang="en-GB" sz="1200" b="1" spc="50" dirty="0">
                <a:latin typeface="Roboto" pitchFamily="2" charset="0"/>
                <a:ea typeface="Roboto" pitchFamily="2" charset="0"/>
              </a:rPr>
              <a:t>IDE</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3</a:t>
            </a:r>
          </a:p>
          <a:p>
            <a:pPr marL="800100" lvl="1" indent="-342900" algn="l">
              <a:buFont typeface="Arial" panose="020B0604020202020204" pitchFamily="34" charset="0"/>
              <a:buChar char="•"/>
            </a:pPr>
            <a:r>
              <a:rPr lang="en-GB" sz="1200" b="1" spc="50" dirty="0">
                <a:latin typeface="Roboto" pitchFamily="2" charset="0"/>
                <a:ea typeface="Roboto" pitchFamily="2" charset="0"/>
              </a:rPr>
              <a:t>Functions</a:t>
            </a:r>
          </a:p>
          <a:p>
            <a:pPr marL="800100" lvl="1" indent="-342900" algn="l">
              <a:buFont typeface="Arial" panose="020B0604020202020204" pitchFamily="34" charset="0"/>
              <a:buChar char="•"/>
            </a:pPr>
            <a:r>
              <a:rPr lang="en-GB" sz="1200" b="1" spc="50" dirty="0">
                <a:latin typeface="Roboto" pitchFamily="2" charset="0"/>
                <a:ea typeface="Roboto" pitchFamily="2" charset="0"/>
              </a:rPr>
              <a:t>Pointers</a:t>
            </a:r>
          </a:p>
          <a:p>
            <a:pPr marL="800100" lvl="1" indent="-342900" algn="l">
              <a:buFont typeface="Arial" panose="020B0604020202020204" pitchFamily="34" charset="0"/>
              <a:buChar char="•"/>
            </a:pPr>
            <a:r>
              <a:rPr lang="en-GB" sz="1200" b="1" spc="50" dirty="0">
                <a:latin typeface="Roboto" pitchFamily="2" charset="0"/>
                <a:ea typeface="Roboto" pitchFamily="2" charset="0"/>
              </a:rPr>
              <a:t>Exceptions</a:t>
            </a:r>
          </a:p>
          <a:p>
            <a:pPr marL="800100" lvl="1" indent="-342900" algn="l">
              <a:buFont typeface="Arial" panose="020B0604020202020204" pitchFamily="34" charset="0"/>
              <a:buChar char="•"/>
            </a:pPr>
            <a:r>
              <a:rPr lang="en-GB" sz="1200" b="1" spc="50" dirty="0">
                <a:latin typeface="Roboto" pitchFamily="2" charset="0"/>
                <a:ea typeface="Roboto" pitchFamily="2" charset="0"/>
              </a:rPr>
              <a:t>Lists</a:t>
            </a:r>
          </a:p>
          <a:p>
            <a:pPr marL="800100" lvl="1" indent="-342900" algn="l">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5</a:t>
            </a:r>
          </a:p>
          <a:p>
            <a:pPr marL="800100" lvl="1" indent="-342900" algn="l">
              <a:buFont typeface="Arial" panose="020B0604020202020204" pitchFamily="34" charset="0"/>
              <a:buChar char="•"/>
            </a:pPr>
            <a:r>
              <a:rPr lang="en-GB" sz="1200" b="1" spc="50" dirty="0">
                <a:latin typeface="Roboto" pitchFamily="2" charset="0"/>
                <a:ea typeface="Roboto" pitchFamily="2" charset="0"/>
              </a:rPr>
              <a:t>Dynamic memory</a:t>
            </a:r>
          </a:p>
          <a:p>
            <a:pPr marL="800100" lvl="1" indent="-342900" algn="l">
              <a:buFont typeface="Arial" panose="020B0604020202020204" pitchFamily="34" charset="0"/>
              <a:buChar char="•"/>
            </a:pPr>
            <a:r>
              <a:rPr lang="en-GB" sz="1200" b="1" spc="50" dirty="0">
                <a:latin typeface="Roboto" pitchFamily="2" charset="0"/>
                <a:ea typeface="Roboto" pitchFamily="2" charset="0"/>
              </a:rPr>
              <a:t>File handling</a:t>
            </a:r>
          </a:p>
          <a:p>
            <a:pPr marL="800100" lvl="1" indent="-342900" algn="l">
              <a:buFont typeface="Arial" panose="020B0604020202020204" pitchFamily="34" charset="0"/>
              <a:buChar char="•"/>
            </a:pPr>
            <a:r>
              <a:rPr lang="en-GB" sz="1200" b="1" spc="50" dirty="0">
                <a:latin typeface="Roboto" pitchFamily="2" charset="0"/>
                <a:ea typeface="Roboto" pitchFamily="2" charset="0"/>
              </a:rPr>
              <a:t>Multiple files and headers</a:t>
            </a:r>
          </a:p>
          <a:p>
            <a:pPr marL="800100" lvl="1" indent="-342900" algn="l">
              <a:buFont typeface="Arial" panose="020B0604020202020204" pitchFamily="34" charset="0"/>
              <a:buChar char="•"/>
            </a:pPr>
            <a:r>
              <a:rPr lang="en-GB" sz="1200" b="1" spc="50" dirty="0">
                <a:latin typeface="Roboto" pitchFamily="2" charset="0"/>
                <a:ea typeface="Roboto" pitchFamily="2" charset="0"/>
              </a:rPr>
              <a:t>Libraries</a:t>
            </a: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10" name="Rektangel 9">
            <a:extLst>
              <a:ext uri="{FF2B5EF4-FFF2-40B4-BE49-F238E27FC236}">
                <a16:creationId xmlns:a16="http://schemas.microsoft.com/office/drawing/2014/main" id="{0B156A4E-DDC5-467D-A027-1C596AF65944}"/>
              </a:ext>
            </a:extLst>
          </p:cNvPr>
          <p:cNvSpPr/>
          <p:nvPr/>
        </p:nvSpPr>
        <p:spPr>
          <a:xfrm>
            <a:off x="1104900" y="4701855"/>
            <a:ext cx="3346188" cy="1321120"/>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87387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xEl>
                                              <p:pRg st="14" end="1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6" end="1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Reading and writing to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First do the write then close and reopen as read. Below write timestamp to file and then print using </a:t>
            </a:r>
            <a:r>
              <a:rPr lang="en-US" sz="2000" b="1" spc="50" dirty="0" err="1">
                <a:solidFill>
                  <a:schemeClr val="bg1"/>
                </a:solidFill>
                <a:latin typeface="Roboto" pitchFamily="2" charset="0"/>
                <a:ea typeface="Roboto" pitchFamily="2" charset="0"/>
              </a:rPr>
              <a:t>fstream</a:t>
            </a:r>
            <a:endParaRPr lang="en-US" sz="2000" b="1" spc="50" dirty="0">
              <a:solidFill>
                <a:schemeClr val="bg1"/>
              </a:solidFill>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858779" y="2209800"/>
            <a:ext cx="7332717" cy="335017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&lt;iostream&gt;</a:t>
            </a:r>
          </a:p>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a:t>
            </a:r>
            <a:r>
              <a:rPr lang="en-GB" sz="1000" dirty="0" err="1">
                <a:solidFill>
                  <a:srgbClr val="17C6A3"/>
                </a:solidFill>
                <a:latin typeface="Consolas" panose="020B0609020204030204" pitchFamily="49" charset="0"/>
              </a:rPr>
              <a:t>fstream</a:t>
            </a:r>
            <a:r>
              <a:rPr lang="en-GB" sz="1000" dirty="0">
                <a:solidFill>
                  <a:srgbClr val="17C6A3"/>
                </a:solidFill>
                <a:latin typeface="Consolas" panose="020B0609020204030204" pitchFamily="49" charset="0"/>
              </a:rPr>
              <a:t>&gt;</a:t>
            </a:r>
          </a:p>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&lt;</a:t>
            </a:r>
            <a:r>
              <a:rPr lang="en-GB" sz="1000" dirty="0" err="1">
                <a:solidFill>
                  <a:srgbClr val="17C6A3"/>
                </a:solidFill>
                <a:latin typeface="Consolas" panose="020B0609020204030204" pitchFamily="49" charset="0"/>
              </a:rPr>
              <a:t>ctime</a:t>
            </a:r>
            <a:r>
              <a:rPr lang="en-GB" sz="1000" dirty="0">
                <a:solidFill>
                  <a:srgbClr val="17C6A3"/>
                </a:solidFill>
                <a:latin typeface="Consolas" panose="020B0609020204030204" pitchFamily="49" charset="0"/>
              </a:rPr>
              <a:t>&gt;</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a:solidFill>
                  <a:srgbClr val="1290C3"/>
                </a:solidFill>
                <a:latin typeface="Consolas" panose="020B0609020204030204" pitchFamily="49" charset="0"/>
              </a:rPr>
              <a:t>string</a:t>
            </a:r>
            <a:r>
              <a:rPr lang="en-GB" sz="1000" dirty="0">
                <a:solidFill>
                  <a:srgbClr val="D9E8F7"/>
                </a:solidFill>
                <a:latin typeface="Consolas" panose="020B0609020204030204" pitchFamily="49" charset="0"/>
              </a:rPr>
              <a:t> </a:t>
            </a:r>
            <a:r>
              <a:rPr lang="en-GB" sz="1000" dirty="0">
                <a:solidFill>
                  <a:srgbClr val="ED7F48"/>
                </a:solidFill>
                <a:latin typeface="Consolas" panose="020B0609020204030204" pitchFamily="49" charset="0"/>
              </a:rPr>
              <a:t>line</a:t>
            </a:r>
            <a:r>
              <a:rPr lang="en-GB" sz="1000" dirty="0">
                <a:solidFill>
                  <a:srgbClr val="E6E6FA"/>
                </a:solidFill>
                <a:latin typeface="Consolas" panose="020B0609020204030204" pitchFamily="49" charset="0"/>
              </a:rPr>
              <a:t>;</a:t>
            </a:r>
          </a:p>
          <a:p>
            <a:r>
              <a:rPr lang="en-GB" sz="1000" dirty="0">
                <a:solidFill>
                  <a:srgbClr val="80F2F6"/>
                </a:solidFill>
                <a:latin typeface="Consolas" panose="020B0609020204030204" pitchFamily="49" charset="0"/>
              </a:rPr>
              <a:t>	std</a:t>
            </a:r>
            <a:r>
              <a:rPr lang="en-GB" sz="1000" dirty="0">
                <a:solidFill>
                  <a:srgbClr val="E6E6FA"/>
                </a:solidFill>
                <a:latin typeface="Consolas" panose="020B0609020204030204" pitchFamily="49" charset="0"/>
              </a:rPr>
              <a:t>::</a:t>
            </a:r>
            <a:r>
              <a:rPr lang="en-GB" sz="1000" dirty="0" err="1">
                <a:solidFill>
                  <a:srgbClr val="1290C3"/>
                </a:solidFill>
                <a:latin typeface="Consolas" panose="020B0609020204030204" pitchFamily="49" charset="0"/>
              </a:rPr>
              <a:t>fstream</a:t>
            </a:r>
            <a:r>
              <a:rPr lang="en-GB" sz="1000" dirty="0">
                <a:solidFill>
                  <a:srgbClr val="D9E8F7"/>
                </a:solidFill>
                <a:latin typeface="Consolas" panose="020B0609020204030204" pitchFamily="49" charset="0"/>
              </a:rPr>
              <a:t> </a:t>
            </a:r>
            <a:r>
              <a:rPr lang="en-GB" sz="1000" dirty="0">
                <a:solidFill>
                  <a:srgbClr val="ED7F48"/>
                </a:solidFill>
                <a:latin typeface="Consolas" panose="020B0609020204030204" pitchFamily="49" charset="0"/>
              </a:rPr>
              <a:t>file</a:t>
            </a:r>
            <a:r>
              <a:rPr lang="en-GB" sz="1000"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file</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open</a:t>
            </a:r>
            <a:r>
              <a:rPr lang="en-US" sz="1000" dirty="0">
                <a:solidFill>
                  <a:srgbClr val="F9FAF4"/>
                </a:solidFill>
                <a:latin typeface="Consolas" panose="020B0609020204030204" pitchFamily="49" charset="0"/>
              </a:rPr>
              <a:t>(</a:t>
            </a:r>
            <a:r>
              <a:rPr lang="en-US" sz="1000" dirty="0">
                <a:solidFill>
                  <a:srgbClr val="17C6A3"/>
                </a:solidFill>
                <a:latin typeface="Consolas" panose="020B0609020204030204" pitchFamily="49" charset="0"/>
              </a:rPr>
              <a:t>"example.txt"</a:t>
            </a:r>
            <a:r>
              <a:rPr lang="en-US" sz="1000" dirty="0">
                <a:solidFill>
                  <a:srgbClr val="E6E6FA"/>
                </a:solidFill>
                <a:latin typeface="Consolas" panose="020B0609020204030204" pitchFamily="49" charset="0"/>
              </a:rPr>
              <a:t>,</a:t>
            </a:r>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1290C3"/>
                </a:solidFill>
                <a:latin typeface="Consolas" panose="020B0609020204030204" pitchFamily="49" charset="0"/>
              </a:rPr>
              <a:t>ios</a:t>
            </a:r>
            <a:r>
              <a:rPr lang="en-US" sz="1000" dirty="0">
                <a:solidFill>
                  <a:srgbClr val="E6E6FA"/>
                </a:solidFill>
                <a:latin typeface="Consolas" panose="020B0609020204030204" pitchFamily="49" charset="0"/>
              </a:rPr>
              <a:t>::</a:t>
            </a:r>
            <a:r>
              <a:rPr lang="en-US" sz="1000" dirty="0">
                <a:solidFill>
                  <a:srgbClr val="8DDAF8"/>
                </a:solidFill>
                <a:latin typeface="Consolas" panose="020B0609020204030204" pitchFamily="49" charset="0"/>
              </a:rPr>
              <a:t>out |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1290C3"/>
                </a:solidFill>
                <a:latin typeface="Consolas" panose="020B0609020204030204" pitchFamily="49" charset="0"/>
              </a:rPr>
              <a:t>ios</a:t>
            </a:r>
            <a:r>
              <a:rPr lang="en-US" sz="1000" dirty="0">
                <a:solidFill>
                  <a:srgbClr val="E6E6FA"/>
                </a:solidFill>
                <a:latin typeface="Consolas" panose="020B0609020204030204" pitchFamily="49" charset="0"/>
              </a:rPr>
              <a:t>::</a:t>
            </a:r>
            <a:r>
              <a:rPr lang="en-US" sz="1000" dirty="0">
                <a:solidFill>
                  <a:srgbClr val="8DDAF8"/>
                </a:solidFill>
                <a:latin typeface="Consolas" panose="020B0609020204030204" pitchFamily="49" charset="0"/>
              </a:rPr>
              <a:t>app</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//open as append output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1290C3"/>
                </a:solidFill>
                <a:latin typeface="Consolas" panose="020B0609020204030204" pitchFamily="49" charset="0"/>
              </a:rPr>
              <a:t>time_t</a:t>
            </a:r>
            <a:r>
              <a:rPr lang="en-US" sz="1000" dirty="0">
                <a:solidFill>
                  <a:srgbClr val="D9E8F7"/>
                </a:solidFill>
                <a:latin typeface="Consolas" panose="020B0609020204030204" pitchFamily="49" charset="0"/>
              </a:rPr>
              <a:t> </a:t>
            </a:r>
            <a:r>
              <a:rPr lang="en-US" sz="1000" dirty="0">
                <a:solidFill>
                  <a:srgbClr val="ED7F48"/>
                </a:solidFill>
                <a:latin typeface="Consolas" panose="020B0609020204030204" pitchFamily="49" charset="0"/>
              </a:rPr>
              <a:t>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a:solidFill>
                  <a:srgbClr val="A7EC21"/>
                </a:solidFill>
                <a:latin typeface="Consolas" panose="020B0609020204030204" pitchFamily="49" charset="0"/>
              </a:rPr>
              <a:t>time</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0</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//get time now</a:t>
            </a:r>
          </a:p>
          <a:p>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a:solidFill>
                  <a:srgbClr val="1290C3"/>
                </a:solidFill>
                <a:latin typeface="Consolas" panose="020B0609020204030204" pitchFamily="49" charset="0"/>
              </a:rPr>
              <a:t>tm</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D7F48"/>
                </a:solidFill>
                <a:latin typeface="Consolas" panose="020B0609020204030204" pitchFamily="49" charset="0"/>
              </a:rPr>
              <a:t>now</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localtime</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&amp;</a:t>
            </a:r>
            <a:r>
              <a:rPr lang="en-US" sz="1000" dirty="0">
                <a:solidFill>
                  <a:srgbClr val="FFBF26"/>
                </a:solidFill>
                <a:latin typeface="Consolas" panose="020B0609020204030204" pitchFamily="49" charset="0"/>
              </a:rPr>
              <a:t>t</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//write date tag to file</a:t>
            </a:r>
          </a:p>
          <a:p>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file</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tm_year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1900</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tm_mon</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tm_mday</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tm_hour</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tm_min</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now</a:t>
            </a:r>
            <a:r>
              <a:rPr lang="en-US" sz="1000" dirty="0">
                <a:solidFill>
                  <a:srgbClr val="E6E6FA"/>
                </a:solidFill>
                <a:latin typeface="Consolas" panose="020B0609020204030204" pitchFamily="49" charset="0"/>
              </a:rPr>
              <a:t>-&gt;</a:t>
            </a:r>
            <a:r>
              <a:rPr lang="en-US" sz="1000" dirty="0" err="1">
                <a:solidFill>
                  <a:srgbClr val="66E1F8"/>
                </a:solidFill>
                <a:latin typeface="Consolas" panose="020B0609020204030204" pitchFamily="49" charset="0"/>
              </a:rPr>
              <a:t>tm_sec</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96EC3F"/>
                </a:solidFill>
                <a:latin typeface="Consolas" panose="020B0609020204030204" pitchFamily="49" charset="0"/>
              </a:rPr>
              <a:t>endl</a:t>
            </a:r>
            <a:r>
              <a:rPr lang="en-US"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close</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open</a:t>
            </a:r>
            <a:r>
              <a:rPr lang="en-GB" sz="1000" dirty="0">
                <a:solidFill>
                  <a:srgbClr val="F9FAF4"/>
                </a:solidFill>
                <a:latin typeface="Consolas" panose="020B0609020204030204" pitchFamily="49" charset="0"/>
              </a:rPr>
              <a:t>(</a:t>
            </a:r>
            <a:r>
              <a:rPr lang="en-GB" sz="1000" dirty="0">
                <a:solidFill>
                  <a:srgbClr val="17C6A3"/>
                </a:solidFill>
                <a:latin typeface="Consolas" panose="020B0609020204030204" pitchFamily="49" charset="0"/>
              </a:rPr>
              <a:t>"</a:t>
            </a:r>
            <a:r>
              <a:rPr lang="en-GB" sz="1000" dirty="0" err="1">
                <a:solidFill>
                  <a:srgbClr val="17C6A3"/>
                </a:solidFill>
                <a:latin typeface="Consolas" panose="020B0609020204030204" pitchFamily="49" charset="0"/>
              </a:rPr>
              <a:t>example.txt"</a:t>
            </a:r>
            <a:r>
              <a:rPr lang="en-GB" sz="1000" dirty="0" err="1">
                <a:solidFill>
                  <a:srgbClr val="E6E6FA"/>
                </a:solidFill>
                <a:latin typeface="Consolas" panose="020B0609020204030204" pitchFamily="49" charset="0"/>
              </a:rPr>
              <a:t>,</a:t>
            </a:r>
            <a:r>
              <a:rPr lang="en-GB" sz="1000" dirty="0" err="1">
                <a:solidFill>
                  <a:srgbClr val="80F2F6"/>
                </a:solidFill>
                <a:latin typeface="Consolas" panose="020B0609020204030204" pitchFamily="49" charset="0"/>
              </a:rPr>
              <a:t>std</a:t>
            </a:r>
            <a:r>
              <a:rPr lang="en-GB" sz="1000" dirty="0">
                <a:solidFill>
                  <a:srgbClr val="E6E6FA"/>
                </a:solidFill>
                <a:latin typeface="Consolas" panose="020B0609020204030204" pitchFamily="49" charset="0"/>
              </a:rPr>
              <a:t>::</a:t>
            </a:r>
            <a:r>
              <a:rPr lang="en-GB" sz="1000" dirty="0" err="1">
                <a:solidFill>
                  <a:srgbClr val="1290C3"/>
                </a:solidFill>
                <a:latin typeface="Consolas" panose="020B0609020204030204" pitchFamily="49" charset="0"/>
              </a:rPr>
              <a:t>ios</a:t>
            </a:r>
            <a:r>
              <a:rPr lang="en-GB" sz="1000" dirty="0">
                <a:solidFill>
                  <a:srgbClr val="E6E6FA"/>
                </a:solidFill>
                <a:latin typeface="Consolas" panose="020B0609020204030204" pitchFamily="49" charset="0"/>
              </a:rPr>
              <a:t>::</a:t>
            </a:r>
            <a:r>
              <a:rPr lang="en-GB" sz="1000" dirty="0">
                <a:solidFill>
                  <a:srgbClr val="8DDAF8"/>
                </a:solidFill>
                <a:latin typeface="Consolas" panose="020B0609020204030204" pitchFamily="49" charset="0"/>
              </a:rPr>
              <a:t>in</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a:t>
            </a:r>
            <a:r>
              <a:rPr lang="en-GB" sz="1000" dirty="0">
                <a:solidFill>
                  <a:srgbClr val="626262"/>
                </a:solidFill>
                <a:latin typeface="Consolas" panose="020B0609020204030204" pitchFamily="49" charset="0"/>
              </a:rPr>
              <a:t>reopen as input</a:t>
            </a:r>
          </a:p>
          <a:p>
            <a:r>
              <a:rPr lang="en-US" sz="1000" dirty="0">
                <a:solidFill>
                  <a:srgbClr val="DD2867"/>
                </a:solidFill>
                <a:latin typeface="Consolas" panose="020B0609020204030204" pitchFamily="49" charset="0"/>
              </a:rPr>
              <a:t>	while</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a:t>
            </a:r>
            <a:r>
              <a:rPr lang="en-US" sz="1000" dirty="0" err="1">
                <a:solidFill>
                  <a:srgbClr val="96EC3F"/>
                </a:solidFill>
                <a:latin typeface="Consolas" panose="020B0609020204030204" pitchFamily="49" charset="0"/>
              </a:rPr>
              <a:t>getline</a:t>
            </a:r>
            <a:r>
              <a:rPr lang="en-US" sz="1000" dirty="0">
                <a:solidFill>
                  <a:srgbClr val="F9FAF4"/>
                </a:solidFill>
                <a:latin typeface="Consolas" panose="020B0609020204030204" pitchFamily="49" charset="0"/>
              </a:rPr>
              <a:t>(</a:t>
            </a:r>
            <a:r>
              <a:rPr lang="en-US" sz="1000" dirty="0" err="1">
                <a:solidFill>
                  <a:srgbClr val="FFBF26"/>
                </a:solidFill>
                <a:latin typeface="Consolas" panose="020B0609020204030204" pitchFamily="49" charset="0"/>
              </a:rPr>
              <a:t>file</a:t>
            </a:r>
            <a:r>
              <a:rPr lang="en-US" sz="1000" dirty="0" err="1">
                <a:solidFill>
                  <a:srgbClr val="E6E6FA"/>
                </a:solidFill>
                <a:latin typeface="Consolas" panose="020B0609020204030204" pitchFamily="49" charset="0"/>
              </a:rPr>
              <a:t>,</a:t>
            </a:r>
            <a:r>
              <a:rPr lang="en-US" sz="1000" dirty="0" err="1">
                <a:solidFill>
                  <a:srgbClr val="FFBF26"/>
                </a:solidFill>
                <a:latin typeface="Consolas" panose="020B0609020204030204" pitchFamily="49" charset="0"/>
              </a:rPr>
              <a:t>line</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9FAF4"/>
                </a:solidFill>
                <a:latin typeface="Consolas" panose="020B0609020204030204" pitchFamily="49" charset="0"/>
              </a:rPr>
              <a:t>{			</a:t>
            </a:r>
            <a:r>
              <a:rPr lang="en-US" sz="1000" dirty="0">
                <a:solidFill>
                  <a:srgbClr val="626262"/>
                </a:solidFill>
                <a:latin typeface="Consolas" panose="020B0609020204030204" pitchFamily="49" charset="0"/>
              </a:rPr>
              <a:t>//Loop until returns false=no more lines</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line</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dirty="0" err="1">
                <a:solidFill>
                  <a:srgbClr val="96EC3F"/>
                </a:solidFill>
                <a:latin typeface="Consolas" panose="020B0609020204030204" pitchFamily="49" charset="0"/>
              </a:rPr>
              <a:t>endl</a:t>
            </a:r>
            <a:r>
              <a:rPr lang="en-US"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	}</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file</a:t>
            </a:r>
            <a:r>
              <a:rPr lang="en-GB" sz="1000" dirty="0" err="1">
                <a:solidFill>
                  <a:srgbClr val="E6E6FA"/>
                </a:solidFill>
                <a:latin typeface="Consolas" panose="020B0609020204030204" pitchFamily="49" charset="0"/>
              </a:rPr>
              <a:t>.</a:t>
            </a:r>
            <a:r>
              <a:rPr lang="en-GB" sz="1000" dirty="0" err="1">
                <a:solidFill>
                  <a:srgbClr val="A7EC21"/>
                </a:solidFill>
                <a:latin typeface="Consolas" panose="020B0609020204030204" pitchFamily="49" charset="0"/>
              </a:rPr>
              <a:t>close</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DD2867"/>
                </a:solidFill>
                <a:latin typeface="Consolas" panose="020B0609020204030204" pitchFamily="49" charset="0"/>
              </a:rPr>
              <a:t>	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p>
        </p:txBody>
      </p:sp>
      <p:sp>
        <p:nvSpPr>
          <p:cNvPr id="6" name="Rectangle 5">
            <a:extLst>
              <a:ext uri="{FF2B5EF4-FFF2-40B4-BE49-F238E27FC236}">
                <a16:creationId xmlns:a16="http://schemas.microsoft.com/office/drawing/2014/main" id="{41411D94-C8C5-476A-B17E-0CFAB67FCD82}"/>
              </a:ext>
            </a:extLst>
          </p:cNvPr>
          <p:cNvSpPr/>
          <p:nvPr/>
        </p:nvSpPr>
        <p:spPr>
          <a:xfrm>
            <a:off x="858780" y="5677994"/>
            <a:ext cx="7332717" cy="50165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sz="1200" dirty="0">
                <a:solidFill>
                  <a:srgbClr val="FFFF00"/>
                </a:solidFill>
                <a:latin typeface="Consolas" panose="020B0609020204030204" pitchFamily="49" charset="0"/>
                <a:cs typeface="Courier New" panose="02070309020205020404" pitchFamily="49" charset="0"/>
              </a:rPr>
              <a:t>Output:	 	</a:t>
            </a:r>
            <a:r>
              <a:rPr lang="en-GB" sz="1200" dirty="0"/>
              <a:t>2021-10-19 13:26:52		//first time</a:t>
            </a:r>
          </a:p>
          <a:p>
            <a:r>
              <a:rPr lang="en-GB" sz="1200" dirty="0">
                <a:solidFill>
                  <a:schemeClr val="bg1"/>
                </a:solidFill>
                <a:latin typeface="Consolas" panose="020B0609020204030204" pitchFamily="49" charset="0"/>
                <a:cs typeface="Courier New" panose="02070309020205020404" pitchFamily="49" charset="0"/>
              </a:rPr>
              <a:t>			</a:t>
            </a:r>
            <a:r>
              <a:rPr lang="en-GB" sz="1200" dirty="0"/>
              <a:t>2021-10-19 13:26:55		//second time also this</a:t>
            </a:r>
            <a:endParaRPr lang="en-US" sz="1200" dirty="0">
              <a:solidFill>
                <a:schemeClr val="bg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422195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 </a:t>
            </a:r>
          </a:p>
          <a:p>
            <a:r>
              <a:rPr lang="en-US" sz="5000" dirty="0">
                <a:solidFill>
                  <a:srgbClr val="FDC623"/>
                </a:solidFill>
                <a:latin typeface="Roboto" pitchFamily="2" charset="0"/>
                <a:ea typeface="Roboto" pitchFamily="2" charset="0"/>
              </a:rPr>
              <a:t>Part 3</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Multiple files and header files</a:t>
            </a:r>
          </a:p>
        </p:txBody>
      </p:sp>
    </p:spTree>
    <p:extLst>
      <p:ext uri="{BB962C8B-B14F-4D97-AF65-F5344CB8AC3E}">
        <p14:creationId xmlns:p14="http://schemas.microsoft.com/office/powerpoint/2010/main" val="179759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Multiple files and header files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Big programs that only contain one file is not a good idea to create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Instead, you can create multiple files that for example can be split into different type of behavior</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get the “content” of those files, a header file will be used to expose the functions that shall be reachable outside that 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When you want to use functions from that file just include the corresponding header 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illustrate this, we will create </a:t>
            </a:r>
            <a:r>
              <a:rPr lang="en-US" sz="2000" b="1" i="1" spc="50" dirty="0">
                <a:solidFill>
                  <a:schemeClr val="bg1"/>
                </a:solidFill>
                <a:latin typeface="Roboto" pitchFamily="2" charset="0"/>
                <a:ea typeface="Roboto" pitchFamily="2" charset="0"/>
              </a:rPr>
              <a:t>add.cpp, </a:t>
            </a:r>
            <a:r>
              <a:rPr lang="en-US" sz="2000" b="1" i="1" spc="50" dirty="0" err="1">
                <a:solidFill>
                  <a:schemeClr val="bg1"/>
                </a:solidFill>
                <a:latin typeface="Roboto" pitchFamily="2" charset="0"/>
                <a:ea typeface="Roboto" pitchFamily="2" charset="0"/>
              </a:rPr>
              <a:t>add.h</a:t>
            </a:r>
            <a:r>
              <a:rPr lang="en-US" sz="2000" b="1" i="1" spc="50" dirty="0">
                <a:solidFill>
                  <a:schemeClr val="bg1"/>
                </a:solidFill>
                <a:latin typeface="Roboto" pitchFamily="2" charset="0"/>
                <a:ea typeface="Roboto" pitchFamily="2" charset="0"/>
              </a:rPr>
              <a:t> </a:t>
            </a:r>
            <a:r>
              <a:rPr lang="en-US" sz="2000" b="1" spc="50" dirty="0">
                <a:solidFill>
                  <a:schemeClr val="bg1"/>
                </a:solidFill>
                <a:latin typeface="Roboto" pitchFamily="2" charset="0"/>
                <a:ea typeface="Roboto" pitchFamily="2" charset="0"/>
              </a:rPr>
              <a:t>and </a:t>
            </a:r>
            <a:r>
              <a:rPr lang="en-US" sz="2000" b="1" i="1" spc="50" dirty="0">
                <a:solidFill>
                  <a:schemeClr val="bg1"/>
                </a:solidFill>
                <a:latin typeface="Roboto" pitchFamily="2" charset="0"/>
                <a:ea typeface="Roboto" pitchFamily="2" charset="0"/>
              </a:rPr>
              <a:t>main.cpp </a:t>
            </a:r>
            <a:r>
              <a:rPr lang="en-US" sz="2000" b="1" spc="50" dirty="0">
                <a:solidFill>
                  <a:schemeClr val="bg1"/>
                </a:solidFill>
                <a:latin typeface="Roboto" pitchFamily="2" charset="0"/>
                <a:ea typeface="Roboto" pitchFamily="2" charset="0"/>
              </a:rPr>
              <a:t>in the coming slides</a:t>
            </a: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36714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add.cpp (source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file and save it as </a:t>
            </a:r>
            <a:r>
              <a:rPr lang="en-US" sz="2000" b="1" i="1" spc="50" dirty="0">
                <a:solidFill>
                  <a:schemeClr val="bg1"/>
                </a:solidFill>
                <a:latin typeface="Roboto" pitchFamily="2" charset="0"/>
                <a:ea typeface="Roboto" pitchFamily="2" charset="0"/>
              </a:rPr>
              <a:t>add.cpp</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file just returns the value of 2 argument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Note that this file do not need any include files to work</a:t>
            </a: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694828" y="2972213"/>
            <a:ext cx="7332717" cy="166316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0DD140"/>
                </a:solidFill>
                <a:latin typeface="Consolas" panose="020B0609020204030204" pitchFamily="49" charset="0"/>
              </a:rPr>
              <a:t>add</a:t>
            </a:r>
            <a:r>
              <a:rPr lang="en-US" sz="2000" dirty="0">
                <a:solidFill>
                  <a:srgbClr val="F9FAF4"/>
                </a:solidFill>
                <a:latin typeface="Consolas" panose="020B0609020204030204" pitchFamily="49" charset="0"/>
              </a:rPr>
              <a:t>(</a:t>
            </a:r>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79ABFF"/>
                </a:solidFill>
                <a:latin typeface="Consolas" panose="020B0609020204030204" pitchFamily="49" charset="0"/>
              </a:rPr>
              <a:t>a</a:t>
            </a:r>
            <a:r>
              <a:rPr lang="en-US" sz="2000" dirty="0">
                <a:solidFill>
                  <a:srgbClr val="E6E6FA"/>
                </a:solidFill>
                <a:latin typeface="Consolas" panose="020B0609020204030204" pitchFamily="49" charset="0"/>
              </a:rPr>
              <a:t>,</a:t>
            </a:r>
            <a:r>
              <a:rPr lang="en-US" sz="2000" dirty="0">
                <a:solidFill>
                  <a:srgbClr val="D9E8F7"/>
                </a:solidFill>
                <a:latin typeface="Consolas" panose="020B0609020204030204" pitchFamily="49" charset="0"/>
              </a:rPr>
              <a:t> </a:t>
            </a:r>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79ABFF"/>
                </a:solidFill>
                <a:latin typeface="Consolas" panose="020B0609020204030204" pitchFamily="49" charset="0"/>
              </a:rPr>
              <a:t>b</a:t>
            </a:r>
            <a:r>
              <a:rPr lang="en-US" sz="2000" dirty="0">
                <a:solidFill>
                  <a:srgbClr val="F9FAF4"/>
                </a:solidFill>
                <a:latin typeface="Consolas" panose="020B0609020204030204" pitchFamily="49" charset="0"/>
              </a:rPr>
              <a:t>)</a:t>
            </a:r>
            <a:r>
              <a:rPr lang="en-US" sz="2000" dirty="0">
                <a:solidFill>
                  <a:srgbClr val="D9E8F7"/>
                </a:solidFill>
                <a:latin typeface="Consolas" panose="020B0609020204030204" pitchFamily="49" charset="0"/>
              </a:rPr>
              <a:t> </a:t>
            </a:r>
          </a:p>
          <a:p>
            <a:r>
              <a:rPr lang="en-GB" sz="2000" dirty="0">
                <a:solidFill>
                  <a:srgbClr val="F9FAF4"/>
                </a:solidFill>
                <a:latin typeface="Consolas" panose="020B0609020204030204" pitchFamily="49" charset="0"/>
              </a:rPr>
              <a:t>{</a:t>
            </a:r>
          </a:p>
          <a:p>
            <a:r>
              <a:rPr lang="en-GB" sz="2000" dirty="0">
                <a:solidFill>
                  <a:srgbClr val="D9E8F7"/>
                </a:solidFill>
                <a:latin typeface="Consolas" panose="020B0609020204030204" pitchFamily="49" charset="0"/>
              </a:rPr>
              <a:t>    </a:t>
            </a:r>
            <a:r>
              <a:rPr lang="en-GB" sz="2000" dirty="0">
                <a:solidFill>
                  <a:srgbClr val="DD2867"/>
                </a:solidFill>
                <a:latin typeface="Consolas" panose="020B0609020204030204" pitchFamily="49" charset="0"/>
              </a:rPr>
              <a:t>return</a:t>
            </a:r>
            <a:r>
              <a:rPr lang="en-GB" sz="2000" dirty="0">
                <a:solidFill>
                  <a:srgbClr val="D9E8F7"/>
                </a:solidFill>
                <a:latin typeface="Consolas" panose="020B0609020204030204" pitchFamily="49" charset="0"/>
              </a:rPr>
              <a:t> </a:t>
            </a:r>
            <a:r>
              <a:rPr lang="en-GB" sz="2000" dirty="0">
                <a:solidFill>
                  <a:srgbClr val="79ABFF"/>
                </a:solidFill>
                <a:latin typeface="Consolas" panose="020B0609020204030204" pitchFamily="49" charset="0"/>
              </a:rPr>
              <a:t>a</a:t>
            </a:r>
            <a:r>
              <a:rPr lang="en-GB" sz="2000" dirty="0">
                <a:solidFill>
                  <a:srgbClr val="D9E8F7"/>
                </a:solidFill>
                <a:latin typeface="Consolas" panose="020B0609020204030204" pitchFamily="49" charset="0"/>
              </a:rPr>
              <a:t> </a:t>
            </a:r>
            <a:r>
              <a:rPr lang="en-GB" sz="2000" dirty="0">
                <a:solidFill>
                  <a:srgbClr val="E6E6FA"/>
                </a:solidFill>
                <a:latin typeface="Consolas" panose="020B0609020204030204" pitchFamily="49" charset="0"/>
              </a:rPr>
              <a:t>+</a:t>
            </a:r>
            <a:r>
              <a:rPr lang="en-GB" sz="2000" dirty="0">
                <a:solidFill>
                  <a:srgbClr val="D9E8F7"/>
                </a:solidFill>
                <a:latin typeface="Consolas" panose="020B0609020204030204" pitchFamily="49" charset="0"/>
              </a:rPr>
              <a:t> </a:t>
            </a:r>
            <a:r>
              <a:rPr lang="en-GB" sz="2000" dirty="0">
                <a:solidFill>
                  <a:srgbClr val="79ABFF"/>
                </a:solidFill>
                <a:latin typeface="Consolas" panose="020B0609020204030204" pitchFamily="49" charset="0"/>
              </a:rPr>
              <a:t>b</a:t>
            </a:r>
            <a:r>
              <a:rPr lang="en-GB" sz="2000" dirty="0">
                <a:solidFill>
                  <a:srgbClr val="E6E6FA"/>
                </a:solidFill>
                <a:latin typeface="Consolas" panose="020B0609020204030204" pitchFamily="49" charset="0"/>
              </a:rPr>
              <a:t>;</a:t>
            </a:r>
          </a:p>
          <a:p>
            <a:r>
              <a:rPr lang="en-GB" sz="2000" dirty="0">
                <a:solidFill>
                  <a:srgbClr val="F9FAF4"/>
                </a:solidFill>
                <a:latin typeface="Consolas" panose="020B0609020204030204" pitchFamily="49" charset="0"/>
              </a:rPr>
              <a:t>}</a:t>
            </a:r>
            <a:endParaRPr lang="en-US" sz="2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98256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a:t>
            </a:r>
            <a:r>
              <a:rPr lang="en-US" sz="3200" dirty="0" err="1">
                <a:solidFill>
                  <a:srgbClr val="FDC623"/>
                </a:solidFill>
                <a:latin typeface="Roboto" pitchFamily="2" charset="0"/>
                <a:ea typeface="Roboto" pitchFamily="2" charset="0"/>
              </a:rPr>
              <a:t>add.h</a:t>
            </a:r>
            <a:r>
              <a:rPr lang="en-US" sz="3200" dirty="0">
                <a:solidFill>
                  <a:srgbClr val="FDC623"/>
                </a:solidFill>
                <a:latin typeface="Roboto" pitchFamily="2" charset="0"/>
                <a:ea typeface="Roboto" pitchFamily="2" charset="0"/>
              </a:rPr>
              <a:t> (header 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file (header file)and save it as </a:t>
            </a:r>
            <a:r>
              <a:rPr lang="en-US" sz="2000" b="1" i="1" spc="50" dirty="0" err="1">
                <a:solidFill>
                  <a:schemeClr val="bg1"/>
                </a:solidFill>
                <a:latin typeface="Roboto" pitchFamily="2" charset="0"/>
                <a:ea typeface="Roboto" pitchFamily="2" charset="0"/>
              </a:rPr>
              <a:t>add.h</a:t>
            </a:r>
            <a:endParaRPr lang="en-US" sz="2000" b="1" i="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will describe the “public” (add) function in add.cpp</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Note the “#</a:t>
            </a:r>
            <a:r>
              <a:rPr lang="en-US" sz="2000" b="1" spc="50" dirty="0" err="1">
                <a:solidFill>
                  <a:schemeClr val="bg1"/>
                </a:solidFill>
                <a:latin typeface="Roboto" pitchFamily="2" charset="0"/>
                <a:ea typeface="Roboto" pitchFamily="2" charset="0"/>
              </a:rPr>
              <a:t>ifndef</a:t>
            </a:r>
            <a:r>
              <a:rPr lang="en-US" sz="2000" b="1" spc="50" dirty="0">
                <a:solidFill>
                  <a:schemeClr val="bg1"/>
                </a:solidFill>
                <a:latin typeface="Roboto" pitchFamily="2" charset="0"/>
                <a:ea typeface="Roboto" pitchFamily="2" charset="0"/>
              </a:rPr>
              <a:t>, #define and #endif of ADD_H, those are there to make sure that only one instance of this will appear if this file will be used by more than one file</a:t>
            </a:r>
          </a:p>
        </p:txBody>
      </p:sp>
      <p:sp>
        <p:nvSpPr>
          <p:cNvPr id="5" name="Rectangle 4">
            <a:extLst>
              <a:ext uri="{FF2B5EF4-FFF2-40B4-BE49-F238E27FC236}">
                <a16:creationId xmlns:a16="http://schemas.microsoft.com/office/drawing/2014/main" id="{AC91BDAA-8136-47A1-9E27-06DC93F9DDBA}"/>
              </a:ext>
            </a:extLst>
          </p:cNvPr>
          <p:cNvSpPr/>
          <p:nvPr/>
        </p:nvSpPr>
        <p:spPr>
          <a:xfrm>
            <a:off x="833213" y="3429000"/>
            <a:ext cx="7332717" cy="198003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2000" dirty="0">
                <a:solidFill>
                  <a:srgbClr val="DD2867"/>
                </a:solidFill>
                <a:latin typeface="Consolas" panose="020B0609020204030204" pitchFamily="49" charset="0"/>
              </a:rPr>
              <a:t>#ifndef</a:t>
            </a:r>
            <a:r>
              <a:rPr lang="en-GB" sz="2000" dirty="0">
                <a:solidFill>
                  <a:srgbClr val="D9E8F7"/>
                </a:solidFill>
                <a:latin typeface="Consolas" panose="020B0609020204030204" pitchFamily="49" charset="0"/>
              </a:rPr>
              <a:t> ADD_H</a:t>
            </a:r>
          </a:p>
          <a:p>
            <a:r>
              <a:rPr lang="en-GB" sz="2000" dirty="0">
                <a:solidFill>
                  <a:srgbClr val="DD2867"/>
                </a:solidFill>
                <a:latin typeface="Consolas" panose="020B0609020204030204" pitchFamily="49" charset="0"/>
              </a:rPr>
              <a:t>#define</a:t>
            </a:r>
            <a:r>
              <a:rPr lang="en-GB" sz="2000" dirty="0">
                <a:solidFill>
                  <a:srgbClr val="D9E8F7"/>
                </a:solidFill>
                <a:latin typeface="Consolas" panose="020B0609020204030204" pitchFamily="49" charset="0"/>
              </a:rPr>
              <a:t> </a:t>
            </a:r>
            <a:r>
              <a:rPr lang="en-GB" sz="2000" dirty="0">
                <a:solidFill>
                  <a:srgbClr val="0DD140"/>
                </a:solidFill>
                <a:latin typeface="Consolas" panose="020B0609020204030204" pitchFamily="49" charset="0"/>
              </a:rPr>
              <a:t>ADD_H</a:t>
            </a:r>
          </a:p>
          <a:p>
            <a:endParaRPr lang="en-GB" sz="2000" dirty="0">
              <a:latin typeface="Consolas" panose="020B0609020204030204" pitchFamily="49" charset="0"/>
            </a:endParaRPr>
          </a:p>
          <a:p>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0DD140"/>
                </a:solidFill>
                <a:latin typeface="Consolas" panose="020B0609020204030204" pitchFamily="49" charset="0"/>
              </a:rPr>
              <a:t>add</a:t>
            </a:r>
            <a:r>
              <a:rPr lang="en-US" sz="2000" dirty="0">
                <a:solidFill>
                  <a:srgbClr val="F9FAF4"/>
                </a:solidFill>
                <a:latin typeface="Consolas" panose="020B0609020204030204" pitchFamily="49" charset="0"/>
              </a:rPr>
              <a:t>(</a:t>
            </a:r>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79ABFF"/>
                </a:solidFill>
                <a:latin typeface="Consolas" panose="020B0609020204030204" pitchFamily="49" charset="0"/>
              </a:rPr>
              <a:t>a</a:t>
            </a:r>
            <a:r>
              <a:rPr lang="en-US" sz="2000" dirty="0">
                <a:solidFill>
                  <a:srgbClr val="E6E6FA"/>
                </a:solidFill>
                <a:latin typeface="Consolas" panose="020B0609020204030204" pitchFamily="49" charset="0"/>
              </a:rPr>
              <a:t>,</a:t>
            </a:r>
            <a:r>
              <a:rPr lang="en-US" sz="2000" dirty="0">
                <a:solidFill>
                  <a:srgbClr val="D9E8F7"/>
                </a:solidFill>
                <a:latin typeface="Consolas" panose="020B0609020204030204" pitchFamily="49" charset="0"/>
              </a:rPr>
              <a:t> </a:t>
            </a:r>
            <a:r>
              <a:rPr lang="en-US" sz="2000" dirty="0">
                <a:solidFill>
                  <a:srgbClr val="DD2867"/>
                </a:solidFill>
                <a:latin typeface="Consolas" panose="020B0609020204030204" pitchFamily="49" charset="0"/>
              </a:rPr>
              <a:t>int</a:t>
            </a:r>
            <a:r>
              <a:rPr lang="en-US" sz="2000" dirty="0">
                <a:solidFill>
                  <a:srgbClr val="D9E8F7"/>
                </a:solidFill>
                <a:latin typeface="Consolas" panose="020B0609020204030204" pitchFamily="49" charset="0"/>
              </a:rPr>
              <a:t> </a:t>
            </a:r>
            <a:r>
              <a:rPr lang="en-US" sz="2000" dirty="0">
                <a:solidFill>
                  <a:srgbClr val="79ABFF"/>
                </a:solidFill>
                <a:latin typeface="Consolas" panose="020B0609020204030204" pitchFamily="49" charset="0"/>
              </a:rPr>
              <a:t>b</a:t>
            </a:r>
            <a:r>
              <a:rPr lang="en-US" sz="2000" dirty="0">
                <a:solidFill>
                  <a:srgbClr val="F9FAF4"/>
                </a:solidFill>
                <a:latin typeface="Consolas" panose="020B0609020204030204" pitchFamily="49" charset="0"/>
              </a:rPr>
              <a:t>)</a:t>
            </a:r>
            <a:r>
              <a:rPr lang="en-US" sz="2000" dirty="0">
                <a:solidFill>
                  <a:srgbClr val="E6E6FA"/>
                </a:solidFill>
                <a:latin typeface="Consolas" panose="020B0609020204030204" pitchFamily="49" charset="0"/>
              </a:rPr>
              <a:t>;</a:t>
            </a:r>
            <a:r>
              <a:rPr lang="en-GB" sz="2000" dirty="0">
                <a:solidFill>
                  <a:srgbClr val="626262"/>
                </a:solidFill>
                <a:latin typeface="Consolas" panose="020B0609020204030204" pitchFamily="49" charset="0"/>
              </a:rPr>
              <a:t> //our function from add.cpp</a:t>
            </a:r>
            <a:endParaRPr lang="en-US" sz="2000" dirty="0">
              <a:solidFill>
                <a:srgbClr val="E6E6FA"/>
              </a:solidFill>
              <a:latin typeface="Consolas" panose="020B0609020204030204" pitchFamily="49" charset="0"/>
            </a:endParaRPr>
          </a:p>
          <a:p>
            <a:endParaRPr lang="en-GB" sz="2000" dirty="0">
              <a:latin typeface="Consolas" panose="020B0609020204030204" pitchFamily="49" charset="0"/>
            </a:endParaRPr>
          </a:p>
          <a:p>
            <a:r>
              <a:rPr lang="en-GB" sz="2000" dirty="0">
                <a:solidFill>
                  <a:srgbClr val="DD2867"/>
                </a:solidFill>
                <a:latin typeface="Consolas" panose="020B0609020204030204" pitchFamily="49" charset="0"/>
              </a:rPr>
              <a:t>#endif</a:t>
            </a:r>
            <a:r>
              <a:rPr lang="en-GB" sz="2000" dirty="0">
                <a:solidFill>
                  <a:srgbClr val="D9E8F7"/>
                </a:solidFill>
                <a:latin typeface="Consolas" panose="020B0609020204030204" pitchFamily="49" charset="0"/>
              </a:rPr>
              <a:t>  </a:t>
            </a:r>
            <a:r>
              <a:rPr lang="en-GB" sz="2000" dirty="0">
                <a:solidFill>
                  <a:srgbClr val="626262"/>
                </a:solidFill>
                <a:latin typeface="Consolas" panose="020B0609020204030204" pitchFamily="49" charset="0"/>
              </a:rPr>
              <a:t>// ADD_H</a:t>
            </a:r>
          </a:p>
        </p:txBody>
      </p:sp>
    </p:spTree>
    <p:extLst>
      <p:ext uri="{BB962C8B-B14F-4D97-AF65-F5344CB8AC3E}">
        <p14:creationId xmlns:p14="http://schemas.microsoft.com/office/powerpoint/2010/main" val="184504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main.cpp </a:t>
            </a:r>
            <a:r>
              <a:rPr lang="en-US" sz="3200">
                <a:solidFill>
                  <a:srgbClr val="FDC623"/>
                </a:solidFill>
                <a:latin typeface="Roboto" pitchFamily="2" charset="0"/>
                <a:ea typeface="Roboto" pitchFamily="2" charset="0"/>
              </a:rPr>
              <a:t>(main </a:t>
            </a:r>
            <a:r>
              <a:rPr lang="en-US" sz="3200" dirty="0">
                <a:solidFill>
                  <a:srgbClr val="FDC623"/>
                </a:solidFill>
                <a:latin typeface="Roboto" pitchFamily="2" charset="0"/>
                <a:ea typeface="Roboto" pitchFamily="2" charset="0"/>
              </a:rPr>
              <a:t>file)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create a file and save it as </a:t>
            </a:r>
            <a:r>
              <a:rPr lang="en-US" sz="2000" b="1" i="1" spc="50" dirty="0">
                <a:solidFill>
                  <a:schemeClr val="bg1"/>
                </a:solidFill>
                <a:latin typeface="Roboto" pitchFamily="2" charset="0"/>
                <a:ea typeface="Roboto" pitchFamily="2" charset="0"/>
              </a:rPr>
              <a:t>main.cpp</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Here we include both &lt;iostream&gt; and “</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 file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Now we are done and can compile the program</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
        <p:nvSpPr>
          <p:cNvPr id="5" name="Rectangle 4">
            <a:extLst>
              <a:ext uri="{FF2B5EF4-FFF2-40B4-BE49-F238E27FC236}">
                <a16:creationId xmlns:a16="http://schemas.microsoft.com/office/drawing/2014/main" id="{AC91BDAA-8136-47A1-9E27-06DC93F9DDBA}"/>
              </a:ext>
            </a:extLst>
          </p:cNvPr>
          <p:cNvSpPr/>
          <p:nvPr/>
        </p:nvSpPr>
        <p:spPr>
          <a:xfrm>
            <a:off x="767256" y="2564669"/>
            <a:ext cx="7332717" cy="1980033"/>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err="1">
                <a:solidFill>
                  <a:srgbClr val="17C6A3"/>
                </a:solidFill>
                <a:latin typeface="Consolas" panose="020B0609020204030204" pitchFamily="49" charset="0"/>
              </a:rPr>
              <a:t>add.h</a:t>
            </a:r>
            <a:r>
              <a:rPr lang="en-GB" sz="1200" dirty="0">
                <a:solidFill>
                  <a:srgbClr val="17C6A3"/>
                </a:solidFill>
                <a:latin typeface="Consolas" panose="020B0609020204030204" pitchFamily="49" charset="0"/>
              </a:rPr>
              <a: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endParaRPr lang="en-GB" sz="1200" dirty="0">
              <a:latin typeface="Consolas" panose="020B0609020204030204" pitchFamily="49" charset="0"/>
            </a:endParaRP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ED7F48"/>
                </a:solidFill>
                <a:latin typeface="Consolas" panose="020B0609020204030204" pitchFamily="49" charset="0"/>
              </a:rPr>
              <a:t>a</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2</a:t>
            </a:r>
            <a:r>
              <a:rPr lang="en-GB" sz="1200" dirty="0">
                <a:solidFill>
                  <a:srgbClr val="E6E6FA"/>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ED7F48"/>
                </a:solidFill>
                <a:latin typeface="Consolas" panose="020B0609020204030204" pitchFamily="49" charset="0"/>
              </a:rPr>
              <a:t>b</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1</a:t>
            </a:r>
            <a:r>
              <a:rPr lang="en-GB" sz="1200" dirty="0">
                <a:solidFill>
                  <a:srgbClr val="E6E6FA"/>
                </a:solidFill>
                <a:latin typeface="Consolas" panose="020B0609020204030204" pitchFamily="49" charset="0"/>
              </a:rPr>
              <a:t>;</a:t>
            </a:r>
          </a:p>
          <a:p>
            <a:r>
              <a:rPr lang="en-US" sz="1200" dirty="0">
                <a:solidFill>
                  <a:srgbClr val="D9E8F7"/>
                </a:solidFill>
                <a:latin typeface="Consolas" panose="020B0609020204030204" pitchFamily="49" charset="0"/>
              </a:rPr>
              <a:t>    </a:t>
            </a:r>
            <a:r>
              <a:rPr lang="en-US" sz="1200" dirty="0">
                <a:solidFill>
                  <a:srgbClr val="80F2F6"/>
                </a:solidFill>
                <a:latin typeface="Consolas" panose="020B0609020204030204" pitchFamily="49" charset="0"/>
              </a:rPr>
              <a:t>std</a:t>
            </a:r>
            <a:r>
              <a:rPr lang="en-US" sz="1200" dirty="0">
                <a:solidFill>
                  <a:srgbClr val="E6E6FA"/>
                </a:solidFill>
                <a:latin typeface="Consolas" panose="020B0609020204030204" pitchFamily="49" charset="0"/>
              </a:rPr>
              <a:t>::</a:t>
            </a:r>
            <a:r>
              <a:rPr lang="en-US" sz="1200" dirty="0" err="1">
                <a:solidFill>
                  <a:srgbClr val="D9E8F7"/>
                </a:solidFill>
                <a:latin typeface="Consolas" panose="020B0609020204030204" pitchFamily="49" charset="0"/>
              </a:rPr>
              <a:t>cout</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a</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 + "</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FFBF26"/>
                </a:solidFill>
                <a:latin typeface="Consolas" panose="020B0609020204030204" pitchFamily="49" charset="0"/>
              </a:rPr>
              <a:t>b</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t>
            </a:r>
            <a:r>
              <a:rPr lang="en-US" sz="1200" dirty="0">
                <a:solidFill>
                  <a:srgbClr val="17C6A3"/>
                </a:solidFill>
                <a:latin typeface="Consolas" panose="020B0609020204030204" pitchFamily="49" charset="0"/>
              </a:rPr>
              <a:t>" = "</a:t>
            </a:r>
            <a:r>
              <a:rPr lang="en-US" sz="1200" dirty="0">
                <a:solidFill>
                  <a:srgbClr val="D9E8F7"/>
                </a:solidFill>
                <a:latin typeface="Consolas" panose="020B0609020204030204" pitchFamily="49" charset="0"/>
              </a:rPr>
              <a:t> </a:t>
            </a:r>
            <a:r>
              <a:rPr lang="en-US" sz="1200" dirty="0">
                <a:solidFill>
                  <a:srgbClr val="E6E6FA"/>
                </a:solidFill>
                <a:latin typeface="Consolas" panose="020B0609020204030204" pitchFamily="49" charset="0"/>
              </a:rPr>
              <a:t>&lt;&lt;</a:t>
            </a:r>
            <a:r>
              <a:rPr lang="en-US" sz="1200" dirty="0">
                <a:solidFill>
                  <a:srgbClr val="D9E8F7"/>
                </a:solidFill>
                <a:latin typeface="Consolas" panose="020B0609020204030204" pitchFamily="49" charset="0"/>
              </a:rPr>
              <a:t> add</a:t>
            </a:r>
            <a:r>
              <a:rPr lang="en-US" sz="1200" dirty="0">
                <a:solidFill>
                  <a:srgbClr val="F9FAF4"/>
                </a:solidFill>
                <a:latin typeface="Consolas" panose="020B0609020204030204" pitchFamily="49" charset="0"/>
              </a:rPr>
              <a:t>(</a:t>
            </a:r>
            <a:r>
              <a:rPr lang="en-US" sz="1200" dirty="0" err="1">
                <a:solidFill>
                  <a:srgbClr val="FFBF26"/>
                </a:solidFill>
                <a:latin typeface="Consolas" panose="020B0609020204030204" pitchFamily="49" charset="0"/>
              </a:rPr>
              <a:t>a</a:t>
            </a:r>
            <a:r>
              <a:rPr lang="en-US" sz="1200" dirty="0" err="1">
                <a:solidFill>
                  <a:srgbClr val="E6E6FA"/>
                </a:solidFill>
                <a:latin typeface="Consolas" panose="020B0609020204030204" pitchFamily="49" charset="0"/>
              </a:rPr>
              <a:t>,</a:t>
            </a:r>
            <a:r>
              <a:rPr lang="en-US" sz="1200" dirty="0" err="1">
                <a:solidFill>
                  <a:srgbClr val="FFBF26"/>
                </a:solidFill>
                <a:latin typeface="Consolas" panose="020B0609020204030204" pitchFamily="49" charset="0"/>
              </a:rPr>
              <a:t>b</a:t>
            </a:r>
            <a:r>
              <a:rPr lang="en-US" sz="1200" dirty="0">
                <a:solidFill>
                  <a:srgbClr val="F9FAF4"/>
                </a:solidFill>
                <a:latin typeface="Consolas" panose="020B0609020204030204" pitchFamily="49" charset="0"/>
              </a:rPr>
              <a:t>)</a:t>
            </a:r>
            <a:r>
              <a:rPr lang="en-US" sz="1200" dirty="0">
                <a:solidFill>
                  <a:srgbClr val="E6E6FA"/>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427469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Include paths, &lt;X&gt; or “X”</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might have noticed that we used “</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 instead of &lt;</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&gt; when we added the include files in the previous slide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we just add “</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 we refer to the current directory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we write &lt;</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&gt; we refer to the current </a:t>
            </a:r>
            <a:r>
              <a:rPr lang="en-US" sz="2000" b="1" i="1" spc="50" dirty="0">
                <a:solidFill>
                  <a:schemeClr val="bg1"/>
                </a:solidFill>
                <a:latin typeface="Roboto" pitchFamily="2" charset="0"/>
                <a:ea typeface="Roboto" pitchFamily="2" charset="0"/>
              </a:rPr>
              <a:t>include path </a:t>
            </a:r>
            <a:r>
              <a:rPr lang="en-US" sz="2000" b="1" spc="50" dirty="0">
                <a:solidFill>
                  <a:schemeClr val="bg1"/>
                </a:solidFill>
                <a:latin typeface="Roboto" pitchFamily="2" charset="0"/>
                <a:ea typeface="Roboto" pitchFamily="2" charset="0"/>
              </a:rPr>
              <a:t>directory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 if we tell the compiler the correct path to include files the best way is to use the &lt;</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&gt; instead of the “</a:t>
            </a:r>
            <a:r>
              <a:rPr lang="en-US" sz="2000" b="1" spc="50" dirty="0" err="1">
                <a:solidFill>
                  <a:schemeClr val="bg1"/>
                </a:solidFill>
                <a:latin typeface="Roboto" pitchFamily="2" charset="0"/>
                <a:ea typeface="Roboto" pitchFamily="2" charset="0"/>
              </a:rPr>
              <a:t>add.h</a:t>
            </a:r>
            <a:r>
              <a:rPr lang="en-US" sz="2000" b="1" spc="50" dirty="0">
                <a:solidFill>
                  <a:schemeClr val="bg1"/>
                </a:solidFill>
                <a:latin typeface="Roboto" pitchFamily="2" charset="0"/>
                <a:ea typeface="Roboto" pitchFamily="2" charset="0"/>
              </a:rPr>
              <a:t>” that we used in previous slide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54155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in </a:t>
            </a:r>
            <a:r>
              <a:rPr lang="en-US" sz="3200" dirty="0" err="1">
                <a:solidFill>
                  <a:srgbClr val="FDC623"/>
                </a:solidFill>
                <a:latin typeface="Roboto" pitchFamily="2" charset="0"/>
                <a:ea typeface="Roboto" pitchFamily="2" charset="0"/>
              </a:rPr>
              <a:t>codeblocks</a:t>
            </a: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 </a:t>
            </a:r>
            <a:r>
              <a:rPr lang="en-US" sz="2000" b="1" spc="50" dirty="0" err="1">
                <a:solidFill>
                  <a:schemeClr val="bg1"/>
                </a:solidFill>
                <a:latin typeface="Roboto" pitchFamily="2" charset="0"/>
                <a:ea typeface="Roboto" pitchFamily="2" charset="0"/>
              </a:rPr>
              <a:t>codeblocks</a:t>
            </a:r>
            <a:r>
              <a:rPr lang="en-US" sz="2000" b="1" spc="50" dirty="0">
                <a:solidFill>
                  <a:schemeClr val="bg1"/>
                </a:solidFill>
                <a:latin typeface="Roboto" pitchFamily="2" charset="0"/>
                <a:ea typeface="Roboto" pitchFamily="2" charset="0"/>
              </a:rPr>
              <a:t> you add files with File-&gt;New-&gt;File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Note that you need to add them also to both release and debug targets while adding the files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pic>
        <p:nvPicPr>
          <p:cNvPr id="6" name="Picture 5">
            <a:extLst>
              <a:ext uri="{FF2B5EF4-FFF2-40B4-BE49-F238E27FC236}">
                <a16:creationId xmlns:a16="http://schemas.microsoft.com/office/drawing/2014/main" id="{B276D794-82FF-4FBC-9B56-CD9ADAC59A28}"/>
              </a:ext>
            </a:extLst>
          </p:cNvPr>
          <p:cNvPicPr>
            <a:picLocks noChangeAspect="1"/>
          </p:cNvPicPr>
          <p:nvPr/>
        </p:nvPicPr>
        <p:blipFill>
          <a:blip r:embed="rId3"/>
          <a:stretch>
            <a:fillRect/>
          </a:stretch>
        </p:blipFill>
        <p:spPr>
          <a:xfrm>
            <a:off x="729155" y="3554686"/>
            <a:ext cx="7124700" cy="2438400"/>
          </a:xfrm>
          <a:prstGeom prst="rect">
            <a:avLst/>
          </a:prstGeom>
        </p:spPr>
      </p:pic>
      <p:pic>
        <p:nvPicPr>
          <p:cNvPr id="5" name="Picture 4">
            <a:extLst>
              <a:ext uri="{FF2B5EF4-FFF2-40B4-BE49-F238E27FC236}">
                <a16:creationId xmlns:a16="http://schemas.microsoft.com/office/drawing/2014/main" id="{49FB64D7-5D51-4AA5-A5E1-58076D59D962}"/>
              </a:ext>
            </a:extLst>
          </p:cNvPr>
          <p:cNvPicPr>
            <a:picLocks noChangeAspect="1"/>
          </p:cNvPicPr>
          <p:nvPr/>
        </p:nvPicPr>
        <p:blipFill>
          <a:blip r:embed="rId4"/>
          <a:stretch>
            <a:fillRect/>
          </a:stretch>
        </p:blipFill>
        <p:spPr>
          <a:xfrm>
            <a:off x="5536900" y="2322239"/>
            <a:ext cx="2743200" cy="981075"/>
          </a:xfrm>
          <a:prstGeom prst="rect">
            <a:avLst/>
          </a:prstGeom>
        </p:spPr>
      </p:pic>
    </p:spTree>
    <p:extLst>
      <p:ext uri="{BB962C8B-B14F-4D97-AF65-F5344CB8AC3E}">
        <p14:creationId xmlns:p14="http://schemas.microsoft.com/office/powerpoint/2010/main" val="1042802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 </a:t>
            </a:r>
          </a:p>
          <a:p>
            <a:r>
              <a:rPr lang="en-US" sz="5000" dirty="0">
                <a:solidFill>
                  <a:srgbClr val="FDC623"/>
                </a:solidFill>
                <a:latin typeface="Roboto" pitchFamily="2" charset="0"/>
                <a:ea typeface="Roboto" pitchFamily="2" charset="0"/>
              </a:rPr>
              <a:t>Part 4</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Creating libraries</a:t>
            </a:r>
          </a:p>
        </p:txBody>
      </p:sp>
    </p:spTree>
    <p:extLst>
      <p:ext uri="{BB962C8B-B14F-4D97-AF65-F5344CB8AC3E}">
        <p14:creationId xmlns:p14="http://schemas.microsoft.com/office/powerpoint/2010/main" val="41968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is a library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 Windows you might have heard about DLL-files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In Linux you might have heard about “libs” and “so” files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type of files exist in Linux, Windows, Mac etc. and are binary pre-compiled files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When to use ? </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If you have done a nice function and don´t want to share the source code but want other to be able to use the function a library is a perfect choice</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To let high level program, use low level hardware</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For example: writing a library in C++ and use it in python, C# or other languages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Note that you need to deliver different pre-compiled libraries for each platform you want to support</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79910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a:t>
            </a:r>
          </a:p>
          <a:p>
            <a:r>
              <a:rPr lang="en-US" sz="5000" dirty="0">
                <a:solidFill>
                  <a:srgbClr val="FDC623"/>
                </a:solidFill>
                <a:latin typeface="Roboto" pitchFamily="2" charset="0"/>
                <a:ea typeface="Roboto" pitchFamily="2" charset="0"/>
              </a:rPr>
              <a:t>Part 1</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Dynamic memory</a:t>
            </a:r>
          </a:p>
        </p:txBody>
      </p:sp>
    </p:spTree>
    <p:extLst>
      <p:ext uri="{BB962C8B-B14F-4D97-AF65-F5344CB8AC3E}">
        <p14:creationId xmlns:p14="http://schemas.microsoft.com/office/powerpoint/2010/main" val="320670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Creating a DLL in </a:t>
            </a:r>
            <a:r>
              <a:rPr lang="en-US" sz="3200" dirty="0" err="1">
                <a:solidFill>
                  <a:srgbClr val="FDC623"/>
                </a:solidFill>
                <a:latin typeface="Roboto" pitchFamily="2" charset="0"/>
                <a:ea typeface="Roboto" pitchFamily="2" charset="0"/>
              </a:rPr>
              <a:t>Codeblocks</a:t>
            </a:r>
            <a:endParaRPr lang="en-US" sz="3200" dirty="0">
              <a:solidFill>
                <a:srgbClr val="FDC623"/>
              </a:solidFill>
              <a:latin typeface="Roboto" pitchFamily="2" charset="0"/>
              <a:ea typeface="Roboto" pitchFamily="2" charset="0"/>
            </a:endParaRP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File-&gt;New-&gt;Project-&gt;Dynamic Link Library (choose default and name project to “</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will be given a basic </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with one function named “</a:t>
            </a:r>
            <a:r>
              <a:rPr lang="en-US" sz="2000" b="1" spc="50" dirty="0" err="1">
                <a:solidFill>
                  <a:schemeClr val="bg1"/>
                </a:solidFill>
                <a:latin typeface="Roboto" pitchFamily="2" charset="0"/>
                <a:ea typeface="Roboto" pitchFamily="2" charset="0"/>
              </a:rPr>
              <a:t>SomeFunction</a:t>
            </a:r>
            <a:r>
              <a:rPr lang="en-US" sz="2000" b="1" spc="50" dirty="0">
                <a:solidFill>
                  <a:schemeClr val="bg1"/>
                </a:solidFill>
                <a:latin typeface="Roboto" pitchFamily="2" charset="0"/>
                <a:ea typeface="Roboto" pitchFamily="2" charset="0"/>
              </a:rPr>
              <a:t>” that takes a string as argument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can add more function in the same way as that function with the prefix “DLL_EXPORT” in the beginning.</a:t>
            </a:r>
          </a:p>
          <a:p>
            <a:pPr lvl="2" algn="l"/>
            <a:r>
              <a:rPr lang="en-US" sz="1600" b="1" spc="50" dirty="0">
                <a:solidFill>
                  <a:schemeClr val="bg1"/>
                </a:solidFill>
                <a:latin typeface="Roboto" pitchFamily="2" charset="0"/>
                <a:ea typeface="Roboto" pitchFamily="2" charset="0"/>
              </a:rPr>
              <a:t>	void DLL_EXPORT </a:t>
            </a:r>
            <a:r>
              <a:rPr lang="en-US" sz="1600" b="1" spc="50" dirty="0" err="1">
                <a:solidFill>
                  <a:schemeClr val="bg1"/>
                </a:solidFill>
                <a:latin typeface="Roboto" pitchFamily="2" charset="0"/>
                <a:ea typeface="Roboto" pitchFamily="2" charset="0"/>
              </a:rPr>
              <a:t>SomeFunction</a:t>
            </a:r>
            <a:r>
              <a:rPr lang="en-US" sz="1600" b="1" spc="50" dirty="0">
                <a:solidFill>
                  <a:schemeClr val="bg1"/>
                </a:solidFill>
                <a:latin typeface="Roboto" pitchFamily="2" charset="0"/>
                <a:ea typeface="Roboto" pitchFamily="2" charset="0"/>
              </a:rPr>
              <a:t>(const LPCSTR </a:t>
            </a:r>
            <a:r>
              <a:rPr lang="en-US" sz="1600" b="1" spc="50" dirty="0" err="1">
                <a:solidFill>
                  <a:schemeClr val="bg1"/>
                </a:solidFill>
                <a:latin typeface="Roboto" pitchFamily="2" charset="0"/>
                <a:ea typeface="Roboto" pitchFamily="2" charset="0"/>
              </a:rPr>
              <a:t>sometext</a:t>
            </a:r>
            <a:r>
              <a:rPr lang="en-US" sz="1600" b="1" spc="50" dirty="0">
                <a:solidFill>
                  <a:schemeClr val="bg1"/>
                </a:solidFill>
                <a:latin typeface="Roboto" pitchFamily="2" charset="0"/>
                <a:ea typeface="Roboto" pitchFamily="2" charset="0"/>
              </a:rPr>
              <a: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now add a new function to the </a:t>
            </a:r>
            <a:r>
              <a:rPr lang="en-US" sz="2000" b="1" i="1" spc="50" dirty="0">
                <a:solidFill>
                  <a:schemeClr val="bg1"/>
                </a:solidFill>
                <a:latin typeface="Roboto" pitchFamily="2" charset="0"/>
                <a:ea typeface="Roboto" pitchFamily="2" charset="0"/>
              </a:rPr>
              <a:t>main.cpp </a:t>
            </a:r>
            <a:r>
              <a:rPr lang="en-US" sz="2000" b="1" spc="50" dirty="0">
                <a:solidFill>
                  <a:schemeClr val="bg1"/>
                </a:solidFill>
                <a:latin typeface="Roboto" pitchFamily="2" charset="0"/>
                <a:ea typeface="Roboto" pitchFamily="2" charset="0"/>
              </a:rPr>
              <a:t>file:</a:t>
            </a:r>
          </a:p>
          <a:p>
            <a:pPr lvl="2" algn="l"/>
            <a:r>
              <a:rPr lang="en-US" sz="1600" b="1" spc="50" dirty="0">
                <a:solidFill>
                  <a:schemeClr val="bg1"/>
                </a:solidFill>
                <a:latin typeface="Roboto" pitchFamily="2" charset="0"/>
                <a:ea typeface="Roboto" pitchFamily="2" charset="0"/>
              </a:rPr>
              <a:t>int DLL_EXPORT add(int a, int b) {return </a:t>
            </a:r>
            <a:r>
              <a:rPr lang="en-US" sz="1600" b="1" spc="50" dirty="0" err="1">
                <a:solidFill>
                  <a:schemeClr val="bg1"/>
                </a:solidFill>
                <a:latin typeface="Roboto" pitchFamily="2" charset="0"/>
                <a:ea typeface="Roboto" pitchFamily="2" charset="0"/>
              </a:rPr>
              <a:t>a+b</a:t>
            </a:r>
            <a:r>
              <a:rPr lang="en-US" sz="1600" b="1" spc="50" dirty="0">
                <a:solidFill>
                  <a:schemeClr val="bg1"/>
                </a:solidFill>
                <a:latin typeface="Roboto" pitchFamily="2" charset="0"/>
                <a:ea typeface="Roboto" pitchFamily="2" charset="0"/>
              </a:rPr>
              <a:t>;}</a:t>
            </a:r>
          </a:p>
          <a:p>
            <a:pPr lvl="2" algn="l"/>
            <a:endParaRPr lang="en-US" sz="16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And the prototype to the header file </a:t>
            </a:r>
            <a:r>
              <a:rPr lang="en-US" sz="2000" b="1" i="1" spc="50" dirty="0" err="1">
                <a:solidFill>
                  <a:schemeClr val="bg1"/>
                </a:solidFill>
                <a:latin typeface="Roboto" pitchFamily="2" charset="0"/>
                <a:ea typeface="Roboto" pitchFamily="2" charset="0"/>
              </a:rPr>
              <a:t>main.h</a:t>
            </a:r>
            <a:endParaRPr lang="en-US" sz="2000" b="1" i="1" spc="50" dirty="0">
              <a:solidFill>
                <a:schemeClr val="bg1"/>
              </a:solidFill>
              <a:latin typeface="Roboto" pitchFamily="2" charset="0"/>
              <a:ea typeface="Roboto" pitchFamily="2" charset="0"/>
            </a:endParaRPr>
          </a:p>
          <a:p>
            <a:pPr lvl="2" algn="l"/>
            <a:r>
              <a:rPr lang="en-US" sz="1600" b="1" spc="50" dirty="0">
                <a:solidFill>
                  <a:schemeClr val="bg1"/>
                </a:solidFill>
                <a:latin typeface="Roboto" pitchFamily="2" charset="0"/>
                <a:ea typeface="Roboto" pitchFamily="2" charset="0"/>
              </a:rPr>
              <a:t>int DLL_EXPORT add(int a, int b);</a:t>
            </a: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0D2CEF27-F375-4424-AD0D-458AC832B7CF}"/>
              </a:ext>
            </a:extLst>
          </p:cNvPr>
          <p:cNvPicPr>
            <a:picLocks noChangeAspect="1"/>
          </p:cNvPicPr>
          <p:nvPr/>
        </p:nvPicPr>
        <p:blipFill>
          <a:blip r:embed="rId3"/>
          <a:stretch>
            <a:fillRect/>
          </a:stretch>
        </p:blipFill>
        <p:spPr>
          <a:xfrm>
            <a:off x="3627786" y="4611835"/>
            <a:ext cx="3571875" cy="190500"/>
          </a:xfrm>
          <a:prstGeom prst="rect">
            <a:avLst/>
          </a:prstGeom>
        </p:spPr>
      </p:pic>
      <p:pic>
        <p:nvPicPr>
          <p:cNvPr id="7" name="Picture 6">
            <a:extLst>
              <a:ext uri="{FF2B5EF4-FFF2-40B4-BE49-F238E27FC236}">
                <a16:creationId xmlns:a16="http://schemas.microsoft.com/office/drawing/2014/main" id="{1A620A08-A4D5-4A9F-8A0F-818BF5E0A80C}"/>
              </a:ext>
            </a:extLst>
          </p:cNvPr>
          <p:cNvPicPr>
            <a:picLocks noChangeAspect="1"/>
          </p:cNvPicPr>
          <p:nvPr/>
        </p:nvPicPr>
        <p:blipFill>
          <a:blip r:embed="rId4"/>
          <a:stretch>
            <a:fillRect/>
          </a:stretch>
        </p:blipFill>
        <p:spPr>
          <a:xfrm>
            <a:off x="3627786" y="5566611"/>
            <a:ext cx="2600325" cy="209550"/>
          </a:xfrm>
          <a:prstGeom prst="rect">
            <a:avLst/>
          </a:prstGeom>
        </p:spPr>
      </p:pic>
    </p:spTree>
    <p:extLst>
      <p:ext uri="{BB962C8B-B14F-4D97-AF65-F5344CB8AC3E}">
        <p14:creationId xmlns:p14="http://schemas.microsoft.com/office/powerpoint/2010/main" val="201097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Creating a DLL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Then we compile both the debug and the release version</a:t>
            </a:r>
          </a:p>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DLL shall now be complete, and you can find it under the projects debug and release folder</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Project-folder/</a:t>
            </a:r>
            <a:r>
              <a:rPr lang="en-US" sz="1600" b="1" spc="50" dirty="0" err="1">
                <a:solidFill>
                  <a:schemeClr val="bg1"/>
                </a:solidFill>
                <a:latin typeface="Roboto" pitchFamily="2" charset="0"/>
                <a:ea typeface="Roboto" pitchFamily="2" charset="0"/>
              </a:rPr>
              <a:t>dll</a:t>
            </a:r>
            <a:r>
              <a:rPr lang="en-US" sz="1600" b="1" spc="50" dirty="0">
                <a:solidFill>
                  <a:schemeClr val="bg1"/>
                </a:solidFill>
                <a:latin typeface="Roboto" pitchFamily="2" charset="0"/>
                <a:ea typeface="Roboto" pitchFamily="2" charset="0"/>
              </a:rPr>
              <a:t>/bin/Release/dll.dll</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Project-folder/</a:t>
            </a:r>
            <a:r>
              <a:rPr lang="en-US" sz="1600" b="1" spc="50" dirty="0" err="1">
                <a:solidFill>
                  <a:schemeClr val="bg1"/>
                </a:solidFill>
                <a:latin typeface="Roboto" pitchFamily="2" charset="0"/>
                <a:ea typeface="Roboto" pitchFamily="2" charset="0"/>
              </a:rPr>
              <a:t>dll</a:t>
            </a:r>
            <a:r>
              <a:rPr lang="en-US" sz="1600" b="1" spc="50" dirty="0">
                <a:solidFill>
                  <a:schemeClr val="bg1"/>
                </a:solidFill>
                <a:latin typeface="Roboto" pitchFamily="2" charset="0"/>
                <a:ea typeface="Roboto" pitchFamily="2" charset="0"/>
              </a:rPr>
              <a:t>/bin/Debug/dll.dll</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will notice that the release binary is smaller than the debug binary, this is due to the debug version includes debug symbols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will notice some other code the </a:t>
            </a:r>
            <a:r>
              <a:rPr lang="en-US" sz="2000" b="1" i="1" spc="50" dirty="0">
                <a:solidFill>
                  <a:schemeClr val="bg1"/>
                </a:solidFill>
                <a:latin typeface="Roboto" pitchFamily="2" charset="0"/>
                <a:ea typeface="Roboto" pitchFamily="2" charset="0"/>
              </a:rPr>
              <a:t>main.cpp </a:t>
            </a:r>
            <a:r>
              <a:rPr lang="en-US" sz="2000" b="1" spc="50" dirty="0">
                <a:solidFill>
                  <a:schemeClr val="bg1"/>
                </a:solidFill>
                <a:latin typeface="Roboto" pitchFamily="2" charset="0"/>
                <a:ea typeface="Roboto" pitchFamily="2" charset="0"/>
              </a:rPr>
              <a:t>file and some defines in </a:t>
            </a:r>
            <a:r>
              <a:rPr lang="en-US" sz="2000" b="1" i="1" spc="50" dirty="0" err="1">
                <a:solidFill>
                  <a:schemeClr val="bg1"/>
                </a:solidFill>
                <a:latin typeface="Roboto" pitchFamily="2" charset="0"/>
                <a:ea typeface="Roboto" pitchFamily="2" charset="0"/>
              </a:rPr>
              <a:t>main.h</a:t>
            </a:r>
            <a:r>
              <a:rPr lang="en-US" sz="2000" b="1" spc="50" dirty="0">
                <a:solidFill>
                  <a:schemeClr val="bg1"/>
                </a:solidFill>
                <a:latin typeface="Roboto" pitchFamily="2" charset="0"/>
                <a:ea typeface="Roboto" pitchFamily="2" charset="0"/>
              </a:rPr>
              <a:t>, those are for creating a DLL and we will not go into those in this course</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F4112877-C2ED-4268-BE12-3117E35F0A8E}"/>
              </a:ext>
            </a:extLst>
          </p:cNvPr>
          <p:cNvPicPr>
            <a:picLocks noChangeAspect="1"/>
          </p:cNvPicPr>
          <p:nvPr/>
        </p:nvPicPr>
        <p:blipFill>
          <a:blip r:embed="rId3"/>
          <a:stretch>
            <a:fillRect/>
          </a:stretch>
        </p:blipFill>
        <p:spPr>
          <a:xfrm>
            <a:off x="1045152" y="1880752"/>
            <a:ext cx="2924175" cy="771525"/>
          </a:xfrm>
          <a:prstGeom prst="rect">
            <a:avLst/>
          </a:prstGeom>
        </p:spPr>
      </p:pic>
      <p:pic>
        <p:nvPicPr>
          <p:cNvPr id="7" name="Picture 6">
            <a:extLst>
              <a:ext uri="{FF2B5EF4-FFF2-40B4-BE49-F238E27FC236}">
                <a16:creationId xmlns:a16="http://schemas.microsoft.com/office/drawing/2014/main" id="{DB9C1A1F-5E6E-492E-AD16-336B8AF5599A}"/>
              </a:ext>
            </a:extLst>
          </p:cNvPr>
          <p:cNvPicPr>
            <a:picLocks noChangeAspect="1"/>
          </p:cNvPicPr>
          <p:nvPr/>
        </p:nvPicPr>
        <p:blipFill>
          <a:blip r:embed="rId4"/>
          <a:stretch>
            <a:fillRect/>
          </a:stretch>
        </p:blipFill>
        <p:spPr>
          <a:xfrm>
            <a:off x="4410508" y="1880752"/>
            <a:ext cx="2962275" cy="723900"/>
          </a:xfrm>
          <a:prstGeom prst="rect">
            <a:avLst/>
          </a:prstGeom>
        </p:spPr>
      </p:pic>
    </p:spTree>
    <p:extLst>
      <p:ext uri="{BB962C8B-B14F-4D97-AF65-F5344CB8AC3E}">
        <p14:creationId xmlns:p14="http://schemas.microsoft.com/office/powerpoint/2010/main" val="19040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Using our DLL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File-&gt;New-&gt;Project-&gt;Console application (Select default with C++ and name project “use-</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On our new project: File-&gt;New-&gt;File..-&gt;C/C++ header and crate a new </a:t>
            </a:r>
            <a:r>
              <a:rPr lang="en-US" sz="2000" b="1" i="1" spc="50" dirty="0" err="1">
                <a:solidFill>
                  <a:schemeClr val="bg1"/>
                </a:solidFill>
                <a:latin typeface="Roboto" pitchFamily="2" charset="0"/>
                <a:ea typeface="Roboto" pitchFamily="2" charset="0"/>
              </a:rPr>
              <a:t>main.h</a:t>
            </a:r>
            <a:r>
              <a:rPr lang="en-US" sz="2000" b="1" spc="50" dirty="0">
                <a:solidFill>
                  <a:schemeClr val="bg1"/>
                </a:solidFill>
                <a:latin typeface="Roboto" pitchFamily="2" charset="0"/>
                <a:ea typeface="Roboto" pitchFamily="2" charset="0"/>
              </a:rPr>
              <a:t> file and add for both 			      debug and release by clicking them both.</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Copy the complete content from the </a:t>
            </a:r>
            <a:r>
              <a:rPr lang="en-US" sz="2000" b="1" i="1" spc="50" dirty="0" err="1">
                <a:solidFill>
                  <a:schemeClr val="bg1"/>
                </a:solidFill>
                <a:latin typeface="Roboto" pitchFamily="2" charset="0"/>
                <a:ea typeface="Roboto" pitchFamily="2" charset="0"/>
              </a:rPr>
              <a:t>main.h</a:t>
            </a:r>
            <a:r>
              <a:rPr lang="en-US" sz="2000" b="1" i="1" spc="50" dirty="0">
                <a:solidFill>
                  <a:schemeClr val="bg1"/>
                </a:solidFill>
                <a:latin typeface="Roboto" pitchFamily="2" charset="0"/>
                <a:ea typeface="Roboto" pitchFamily="2" charset="0"/>
              </a:rPr>
              <a:t> </a:t>
            </a:r>
            <a:r>
              <a:rPr lang="en-US" sz="2000" b="1" spc="50" dirty="0">
                <a:solidFill>
                  <a:schemeClr val="bg1"/>
                </a:solidFill>
                <a:latin typeface="Roboto" pitchFamily="2" charset="0"/>
                <a:ea typeface="Roboto" pitchFamily="2" charset="0"/>
              </a:rPr>
              <a:t>file in the “</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project and paste into our new </a:t>
            </a:r>
            <a:r>
              <a:rPr lang="en-US" sz="2000" b="1" i="1" spc="50" dirty="0" err="1">
                <a:solidFill>
                  <a:schemeClr val="bg1"/>
                </a:solidFill>
                <a:latin typeface="Roboto" pitchFamily="2" charset="0"/>
                <a:ea typeface="Roboto" pitchFamily="2" charset="0"/>
              </a:rPr>
              <a:t>main.h</a:t>
            </a:r>
            <a:r>
              <a:rPr lang="en-US" sz="2000" b="1" spc="50" dirty="0">
                <a:solidFill>
                  <a:schemeClr val="bg1"/>
                </a:solidFill>
                <a:latin typeface="Roboto" pitchFamily="2" charset="0"/>
                <a:ea typeface="Roboto" pitchFamily="2" charset="0"/>
              </a:rPr>
              <a:t> file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Replace </a:t>
            </a:r>
            <a:r>
              <a:rPr lang="en-US" sz="2000" b="1" i="1" spc="50" dirty="0">
                <a:solidFill>
                  <a:schemeClr val="bg1"/>
                </a:solidFill>
                <a:latin typeface="Roboto" pitchFamily="2" charset="0"/>
                <a:ea typeface="Roboto" pitchFamily="2" charset="0"/>
              </a:rPr>
              <a:t>main.cpp </a:t>
            </a:r>
            <a:r>
              <a:rPr lang="en-US" sz="2000" b="1" spc="50" dirty="0">
                <a:solidFill>
                  <a:schemeClr val="bg1"/>
                </a:solidFill>
                <a:latin typeface="Roboto" pitchFamily="2" charset="0"/>
                <a:ea typeface="Roboto" pitchFamily="2" charset="0"/>
              </a:rPr>
              <a:t>file with the following content:</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
        <p:nvSpPr>
          <p:cNvPr id="4" name="Rectangle 3">
            <a:extLst>
              <a:ext uri="{FF2B5EF4-FFF2-40B4-BE49-F238E27FC236}">
                <a16:creationId xmlns:a16="http://schemas.microsoft.com/office/drawing/2014/main" id="{854D3A80-21D2-4651-A623-245242795012}"/>
              </a:ext>
            </a:extLst>
          </p:cNvPr>
          <p:cNvSpPr/>
          <p:nvPr/>
        </p:nvSpPr>
        <p:spPr>
          <a:xfrm>
            <a:off x="905641" y="4573912"/>
            <a:ext cx="7332717" cy="164649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&lt;iostream&gt;</a:t>
            </a:r>
          </a:p>
          <a:p>
            <a:r>
              <a:rPr lang="en-GB" sz="1200" dirty="0">
                <a:solidFill>
                  <a:srgbClr val="DD2867"/>
                </a:solidFill>
                <a:latin typeface="Consolas" panose="020B0609020204030204" pitchFamily="49" charset="0"/>
              </a:rPr>
              <a:t>#include</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err="1">
                <a:solidFill>
                  <a:srgbClr val="17C6A3"/>
                </a:solidFill>
                <a:latin typeface="Consolas" panose="020B0609020204030204" pitchFamily="49" charset="0"/>
              </a:rPr>
              <a:t>main.h</a:t>
            </a:r>
            <a:r>
              <a:rPr lang="en-GB" sz="1200" dirty="0">
                <a:solidFill>
                  <a:srgbClr val="17C6A3"/>
                </a:solidFill>
                <a:latin typeface="Consolas" panose="020B0609020204030204" pitchFamily="49" charset="0"/>
              </a:rPr>
              <a:t>"</a:t>
            </a:r>
          </a:p>
          <a:p>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0DD140"/>
                </a:solidFill>
                <a:latin typeface="Consolas" panose="020B0609020204030204" pitchFamily="49" charset="0"/>
              </a:rPr>
              <a:t>main</a:t>
            </a:r>
            <a:r>
              <a:rPr lang="en-GB" sz="1200" dirty="0">
                <a:solidFill>
                  <a:srgbClr val="F9FAF4"/>
                </a:solidFill>
                <a:latin typeface="Consolas" panose="020B0609020204030204" pitchFamily="49" charset="0"/>
              </a:rPr>
              <a:t>()</a:t>
            </a:r>
          </a:p>
          <a:p>
            <a:r>
              <a:rPr lang="en-GB" sz="1200" dirty="0">
                <a:solidFill>
                  <a:srgbClr val="F9FAF4"/>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int</a:t>
            </a:r>
            <a:r>
              <a:rPr lang="en-GB" sz="1200" dirty="0">
                <a:solidFill>
                  <a:srgbClr val="D9E8F7"/>
                </a:solidFill>
                <a:latin typeface="Consolas" panose="020B0609020204030204" pitchFamily="49" charset="0"/>
              </a:rPr>
              <a:t> </a:t>
            </a:r>
            <a:r>
              <a:rPr lang="en-GB" sz="1200" dirty="0">
                <a:solidFill>
                  <a:srgbClr val="ED7F48"/>
                </a:solidFill>
                <a:latin typeface="Consolas" panose="020B0609020204030204" pitchFamily="49" charset="0"/>
              </a:rPr>
              <a:t>result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a:t>
            </a:r>
            <a:r>
              <a:rPr lang="en-GB" sz="1200" dirty="0">
                <a:solidFill>
                  <a:srgbClr val="D9E8F7"/>
                </a:solidFill>
                <a:latin typeface="Consolas" panose="020B0609020204030204" pitchFamily="49" charset="0"/>
              </a:rPr>
              <a:t> add</a:t>
            </a:r>
            <a:r>
              <a:rPr lang="en-GB" sz="1200" dirty="0">
                <a:solidFill>
                  <a:srgbClr val="F9FAF4"/>
                </a:solidFill>
                <a:latin typeface="Consolas" panose="020B0609020204030204" pitchFamily="49" charset="0"/>
              </a:rPr>
              <a:t>(</a:t>
            </a:r>
            <a:r>
              <a:rPr lang="en-GB" sz="1200" dirty="0">
                <a:solidFill>
                  <a:srgbClr val="6897BB"/>
                </a:solidFill>
                <a:latin typeface="Consolas" panose="020B0609020204030204" pitchFamily="49" charset="0"/>
              </a:rPr>
              <a:t>1</a:t>
            </a:r>
            <a:r>
              <a:rPr lang="en-GB" sz="1200" dirty="0">
                <a:solidFill>
                  <a:srgbClr val="E6E6FA"/>
                </a:solidFill>
                <a:latin typeface="Consolas" panose="020B0609020204030204" pitchFamily="49" charset="0"/>
              </a:rPr>
              <a:t>,</a:t>
            </a:r>
            <a:r>
              <a:rPr lang="en-GB" sz="1200" dirty="0">
                <a:solidFill>
                  <a:srgbClr val="6897BB"/>
                </a:solidFill>
                <a:latin typeface="Consolas" panose="020B0609020204030204" pitchFamily="49" charset="0"/>
              </a:rPr>
              <a:t>3</a:t>
            </a:r>
            <a:r>
              <a:rPr lang="en-GB" sz="1200" dirty="0">
                <a:solidFill>
                  <a:srgbClr val="F9FAF4"/>
                </a:solidFill>
                <a:latin typeface="Consolas" panose="020B0609020204030204" pitchFamily="49" charset="0"/>
              </a:rPr>
              <a:t>)</a:t>
            </a:r>
            <a:r>
              <a:rPr lang="en-GB" sz="1200" dirty="0">
                <a:solidFill>
                  <a:srgbClr val="E6E6FA"/>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D9E8F7"/>
                </a:solidFill>
                <a:latin typeface="Consolas" panose="020B0609020204030204" pitchFamily="49" charset="0"/>
              </a:rPr>
              <a:t>cout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17C6A3"/>
                </a:solidFill>
                <a:latin typeface="Consolas" panose="020B0609020204030204" pitchFamily="49" charset="0"/>
              </a:rPr>
              <a:t>"</a:t>
            </a:r>
            <a:r>
              <a:rPr lang="en-GB" sz="1200" dirty="0" err="1">
                <a:solidFill>
                  <a:srgbClr val="17C6A3"/>
                </a:solidFill>
                <a:latin typeface="Consolas" panose="020B0609020204030204" pitchFamily="49" charset="0"/>
              </a:rPr>
              <a:t>Dll</a:t>
            </a:r>
            <a:r>
              <a:rPr lang="en-GB" sz="1200" dirty="0">
                <a:solidFill>
                  <a:srgbClr val="17C6A3"/>
                </a:solidFill>
                <a:latin typeface="Consolas" panose="020B0609020204030204" pitchFamily="49" charset="0"/>
              </a:rPr>
              <a:t> </a:t>
            </a:r>
            <a:r>
              <a:rPr lang="en-GB" sz="1200" dirty="0" err="1">
                <a:solidFill>
                  <a:srgbClr val="17C6A3"/>
                </a:solidFill>
                <a:latin typeface="Consolas" panose="020B0609020204030204" pitchFamily="49" charset="0"/>
              </a:rPr>
              <a:t>usade</a:t>
            </a:r>
            <a:r>
              <a:rPr lang="en-GB" sz="1200" dirty="0">
                <a:solidFill>
                  <a:srgbClr val="17C6A3"/>
                </a:solidFill>
                <a:latin typeface="Consolas" panose="020B0609020204030204" pitchFamily="49" charset="0"/>
              </a:rPr>
              <a: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FFBF26"/>
                </a:solidFill>
                <a:latin typeface="Consolas" panose="020B0609020204030204" pitchFamily="49" charset="0"/>
              </a:rPr>
              <a:t>result</a:t>
            </a:r>
            <a:r>
              <a:rPr lang="en-GB" sz="1200" dirty="0">
                <a:solidFill>
                  <a:srgbClr val="D9E8F7"/>
                </a:solidFill>
                <a:latin typeface="Consolas" panose="020B0609020204030204" pitchFamily="49" charset="0"/>
              </a:rPr>
              <a:t> </a:t>
            </a:r>
            <a:r>
              <a:rPr lang="en-GB" sz="1200" dirty="0">
                <a:solidFill>
                  <a:srgbClr val="E6E6FA"/>
                </a:solidFill>
                <a:latin typeface="Consolas" panose="020B0609020204030204" pitchFamily="49" charset="0"/>
              </a:rPr>
              <a:t>&lt;&lt;</a:t>
            </a:r>
            <a:r>
              <a:rPr lang="en-GB" sz="1200" dirty="0">
                <a:solidFill>
                  <a:srgbClr val="D9E8F7"/>
                </a:solidFill>
                <a:latin typeface="Consolas" panose="020B0609020204030204" pitchFamily="49" charset="0"/>
              </a:rPr>
              <a:t> </a:t>
            </a:r>
            <a:r>
              <a:rPr lang="en-GB" sz="1200" dirty="0">
                <a:solidFill>
                  <a:srgbClr val="80F2F6"/>
                </a:solidFill>
                <a:latin typeface="Consolas" panose="020B0609020204030204" pitchFamily="49" charset="0"/>
              </a:rPr>
              <a:t>std</a:t>
            </a:r>
            <a:r>
              <a:rPr lang="en-GB" sz="1200" dirty="0">
                <a:solidFill>
                  <a:srgbClr val="E6E6FA"/>
                </a:solidFill>
                <a:latin typeface="Consolas" panose="020B0609020204030204" pitchFamily="49" charset="0"/>
              </a:rPr>
              <a:t>::</a:t>
            </a:r>
            <a:r>
              <a:rPr lang="en-GB" sz="1200" dirty="0" err="1">
                <a:solidFill>
                  <a:srgbClr val="96EC3F"/>
                </a:solidFill>
                <a:latin typeface="Consolas" panose="020B0609020204030204" pitchFamily="49" charset="0"/>
              </a:rPr>
              <a:t>endl</a:t>
            </a:r>
            <a:r>
              <a:rPr lang="en-GB" sz="1200" dirty="0">
                <a:solidFill>
                  <a:srgbClr val="E6E6FA"/>
                </a:solidFill>
                <a:latin typeface="Consolas" panose="020B0609020204030204" pitchFamily="49" charset="0"/>
              </a:rPr>
              <a:t>;</a:t>
            </a:r>
          </a:p>
          <a:p>
            <a:r>
              <a:rPr lang="en-GB" sz="1200" dirty="0">
                <a:solidFill>
                  <a:srgbClr val="D9E8F7"/>
                </a:solidFill>
                <a:latin typeface="Consolas" panose="020B0609020204030204" pitchFamily="49" charset="0"/>
              </a:rPr>
              <a:t>    </a:t>
            </a:r>
            <a:r>
              <a:rPr lang="en-GB" sz="1200" dirty="0">
                <a:solidFill>
                  <a:srgbClr val="DD2867"/>
                </a:solidFill>
                <a:latin typeface="Consolas" panose="020B0609020204030204" pitchFamily="49" charset="0"/>
              </a:rPr>
              <a:t>return</a:t>
            </a:r>
            <a:r>
              <a:rPr lang="en-GB" sz="1200" dirty="0">
                <a:solidFill>
                  <a:srgbClr val="D9E8F7"/>
                </a:solidFill>
                <a:latin typeface="Consolas" panose="020B0609020204030204" pitchFamily="49" charset="0"/>
              </a:rPr>
              <a:t> </a:t>
            </a:r>
            <a:r>
              <a:rPr lang="en-GB" sz="1200" dirty="0">
                <a:solidFill>
                  <a:srgbClr val="6897BB"/>
                </a:solidFill>
                <a:latin typeface="Consolas" panose="020B0609020204030204" pitchFamily="49" charset="0"/>
              </a:rPr>
              <a:t>0</a:t>
            </a:r>
            <a:r>
              <a:rPr lang="en-GB" sz="1200" dirty="0">
                <a:solidFill>
                  <a:srgbClr val="E6E6FA"/>
                </a:solidFill>
                <a:latin typeface="Consolas" panose="020B0609020204030204" pitchFamily="49" charset="0"/>
              </a:rPr>
              <a:t>;</a:t>
            </a:r>
          </a:p>
          <a:p>
            <a:r>
              <a:rPr lang="en-GB" sz="1200" dirty="0">
                <a:solidFill>
                  <a:srgbClr val="F9FAF4"/>
                </a:solidFill>
                <a:latin typeface="Consolas" panose="020B0609020204030204" pitchFamily="49" charset="0"/>
              </a:rPr>
              <a:t>}</a:t>
            </a:r>
          </a:p>
        </p:txBody>
      </p:sp>
      <p:graphicFrame>
        <p:nvGraphicFramePr>
          <p:cNvPr id="5" name="Object 4">
            <a:extLst>
              <a:ext uri="{FF2B5EF4-FFF2-40B4-BE49-F238E27FC236}">
                <a16:creationId xmlns:a16="http://schemas.microsoft.com/office/drawing/2014/main" id="{26F04324-E048-437F-9F67-9AC4BC05EE63}"/>
              </a:ext>
            </a:extLst>
          </p:cNvPr>
          <p:cNvGraphicFramePr>
            <a:graphicFrameLocks noChangeAspect="1"/>
          </p:cNvGraphicFramePr>
          <p:nvPr>
            <p:extLst>
              <p:ext uri="{D42A27DB-BD31-4B8C-83A1-F6EECF244321}">
                <p14:modId xmlns:p14="http://schemas.microsoft.com/office/powerpoint/2010/main" val="3480694443"/>
              </p:ext>
            </p:extLst>
          </p:nvPr>
        </p:nvGraphicFramePr>
        <p:xfrm>
          <a:off x="6459621" y="2685133"/>
          <a:ext cx="1543050" cy="857250"/>
        </p:xfrm>
        <a:graphic>
          <a:graphicData uri="http://schemas.openxmlformats.org/presentationml/2006/ole">
            <mc:AlternateContent xmlns:mc="http://schemas.openxmlformats.org/markup-compatibility/2006">
              <mc:Choice xmlns:v="urn:schemas-microsoft-com:vml" Requires="v">
                <p:oleObj spid="_x0000_s1144" name="Bitmappsbild" r:id="rId4" imgW="1542960" imgH="857160" progId="Paint.Picture">
                  <p:embed/>
                </p:oleObj>
              </mc:Choice>
              <mc:Fallback>
                <p:oleObj name="Bitmappsbild" r:id="rId4" imgW="1542960" imgH="857160" progId="Paint.Picture">
                  <p:embed/>
                  <p:pic>
                    <p:nvPicPr>
                      <p:cNvPr id="0" name=""/>
                      <p:cNvPicPr/>
                      <p:nvPr/>
                    </p:nvPicPr>
                    <p:blipFill>
                      <a:blip r:embed="rId5"/>
                      <a:stretch>
                        <a:fillRect/>
                      </a:stretch>
                    </p:blipFill>
                    <p:spPr>
                      <a:xfrm>
                        <a:off x="6459621" y="2685133"/>
                        <a:ext cx="1543050" cy="857250"/>
                      </a:xfrm>
                      <a:prstGeom prst="rect">
                        <a:avLst/>
                      </a:prstGeom>
                    </p:spPr>
                  </p:pic>
                </p:oleObj>
              </mc:Fallback>
            </mc:AlternateContent>
          </a:graphicData>
        </a:graphic>
      </p:graphicFrame>
    </p:spTree>
    <p:extLst>
      <p:ext uri="{BB962C8B-B14F-4D97-AF65-F5344CB8AC3E}">
        <p14:creationId xmlns:p14="http://schemas.microsoft.com/office/powerpoint/2010/main" val="61158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Using our DLL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Select “Build options…” on the project and on the “Linker” tab, add the </a:t>
            </a:r>
            <a:r>
              <a:rPr lang="en-US" sz="2000" b="1" i="1" spc="50" dirty="0">
                <a:solidFill>
                  <a:schemeClr val="bg1"/>
                </a:solidFill>
                <a:latin typeface="Roboto" pitchFamily="2" charset="0"/>
                <a:ea typeface="Roboto" pitchFamily="2" charset="0"/>
              </a:rPr>
              <a:t>dll.dll </a:t>
            </a:r>
            <a:r>
              <a:rPr lang="en-US" sz="2000" b="1" spc="50" dirty="0">
                <a:solidFill>
                  <a:schemeClr val="bg1"/>
                </a:solidFill>
                <a:latin typeface="Roboto" pitchFamily="2" charset="0"/>
                <a:ea typeface="Roboto" pitchFamily="2" charset="0"/>
              </a:rPr>
              <a:t>file created in the DLL example (you need to select *.* to see the DLL)</a:t>
            </a:r>
          </a:p>
          <a:p>
            <a:pPr lvl="1" algn="l"/>
            <a:r>
              <a:rPr lang="en-US" sz="2000" b="1" spc="50" dirty="0">
                <a:solidFill>
                  <a:schemeClr val="bg1"/>
                </a:solidFill>
                <a:latin typeface="Roboto" pitchFamily="2" charset="0"/>
                <a:ea typeface="Roboto" pitchFamily="2" charset="0"/>
              </a:rPr>
              <a:t>    (select keep this as relative path)</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Now we can build both release and debug version of our project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be able to run and debug the “use-</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project we also need to copy the </a:t>
            </a:r>
            <a:r>
              <a:rPr lang="en-US" sz="2000" b="1" i="1" spc="50" dirty="0">
                <a:solidFill>
                  <a:schemeClr val="bg1"/>
                </a:solidFill>
                <a:latin typeface="Roboto" pitchFamily="2" charset="0"/>
                <a:ea typeface="Roboto" pitchFamily="2" charset="0"/>
              </a:rPr>
              <a:t>dll.dll </a:t>
            </a:r>
            <a:r>
              <a:rPr lang="en-US" sz="2000" b="1" spc="50" dirty="0">
                <a:solidFill>
                  <a:schemeClr val="bg1"/>
                </a:solidFill>
                <a:latin typeface="Roboto" pitchFamily="2" charset="0"/>
                <a:ea typeface="Roboto" pitchFamily="2" charset="0"/>
              </a:rPr>
              <a:t>to the project in the respective release and debug folder </a:t>
            </a:r>
            <a:br>
              <a:rPr lang="en-US" sz="2000" b="1" spc="50" dirty="0">
                <a:solidFill>
                  <a:schemeClr val="bg1"/>
                </a:solidFill>
                <a:latin typeface="Roboto" pitchFamily="2" charset="0"/>
                <a:ea typeface="Roboto" pitchFamily="2" charset="0"/>
              </a:rPr>
            </a:br>
            <a:r>
              <a:rPr lang="en-US" sz="2000" b="1" spc="50" dirty="0">
                <a:solidFill>
                  <a:schemeClr val="bg1"/>
                </a:solidFill>
                <a:latin typeface="Roboto" pitchFamily="2" charset="0"/>
                <a:ea typeface="Roboto" pitchFamily="2" charset="0"/>
              </a:rPr>
              <a:t>(or better on the project select Properties-&gt;Build targets and change “Execution working </a:t>
            </a:r>
            <a:r>
              <a:rPr lang="en-US" sz="2000" b="1" spc="50" dirty="0" err="1">
                <a:solidFill>
                  <a:schemeClr val="bg1"/>
                </a:solidFill>
                <a:latin typeface="Roboto" pitchFamily="2" charset="0"/>
                <a:ea typeface="Roboto" pitchFamily="2" charset="0"/>
              </a:rPr>
              <a:t>dir</a:t>
            </a:r>
            <a:r>
              <a:rPr lang="en-US" sz="2000" b="1" spc="50" dirty="0">
                <a:solidFill>
                  <a:schemeClr val="bg1"/>
                </a:solidFill>
                <a:latin typeface="Roboto" pitchFamily="2" charset="0"/>
                <a:ea typeface="Roboto" pitchFamily="2" charset="0"/>
              </a:rPr>
              <a:t>” to the directory where the </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is located)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Now we can also run and debug the project in </a:t>
            </a:r>
            <a:r>
              <a:rPr lang="en-US" sz="2000" b="1" spc="50" dirty="0" err="1">
                <a:solidFill>
                  <a:schemeClr val="bg1"/>
                </a:solidFill>
                <a:latin typeface="Roboto" pitchFamily="2" charset="0"/>
                <a:ea typeface="Roboto" pitchFamily="2" charset="0"/>
              </a:rPr>
              <a:t>codeblocks</a:t>
            </a: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90781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Example: Using our DLL python (Bonus)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The created dll.dll can also be used from other programming languages, below is an example how to use it from python</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is just an example how to use it from python, not a part of this course)</a:t>
            </a:r>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
        <p:nvSpPr>
          <p:cNvPr id="4" name="Rectangle 3">
            <a:extLst>
              <a:ext uri="{FF2B5EF4-FFF2-40B4-BE49-F238E27FC236}">
                <a16:creationId xmlns:a16="http://schemas.microsoft.com/office/drawing/2014/main" id="{CB6F5488-1A36-4CBE-8794-47D595AFC76D}"/>
              </a:ext>
            </a:extLst>
          </p:cNvPr>
          <p:cNvSpPr/>
          <p:nvPr/>
        </p:nvSpPr>
        <p:spPr>
          <a:xfrm>
            <a:off x="905640" y="3315695"/>
            <a:ext cx="7332717" cy="130772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dirty="0"/>
              <a:t>import </a:t>
            </a:r>
            <a:r>
              <a:rPr lang="en-GB" dirty="0" err="1"/>
              <a:t>ctypes</a:t>
            </a:r>
            <a:endParaRPr lang="en-GB" dirty="0"/>
          </a:p>
          <a:p>
            <a:r>
              <a:rPr lang="en-GB" dirty="0" err="1"/>
              <a:t>dll</a:t>
            </a:r>
            <a:r>
              <a:rPr lang="en-GB" dirty="0"/>
              <a:t> = </a:t>
            </a:r>
            <a:r>
              <a:rPr lang="en-GB" dirty="0" err="1"/>
              <a:t>ctypes.WinDLL</a:t>
            </a:r>
            <a:r>
              <a:rPr lang="en-GB" dirty="0"/>
              <a:t>('c:\\temp\\dll.dll')</a:t>
            </a:r>
          </a:p>
          <a:p>
            <a:r>
              <a:rPr lang="en-GB" dirty="0"/>
              <a:t>print(</a:t>
            </a:r>
            <a:r>
              <a:rPr lang="en-GB" dirty="0" err="1"/>
              <a:t>dll.add</a:t>
            </a:r>
            <a:r>
              <a:rPr lang="en-GB" dirty="0"/>
              <a:t>(12,12))</a:t>
            </a:r>
          </a:p>
          <a:p>
            <a:endParaRPr lang="en-GB" sz="1200" dirty="0">
              <a:solidFill>
                <a:srgbClr val="F9FAF4"/>
              </a:solidFill>
              <a:latin typeface="Consolas" panose="020B0609020204030204" pitchFamily="49" charset="0"/>
            </a:endParaRPr>
          </a:p>
        </p:txBody>
      </p:sp>
      <p:sp>
        <p:nvSpPr>
          <p:cNvPr id="5" name="Rectangle 4">
            <a:extLst>
              <a:ext uri="{FF2B5EF4-FFF2-40B4-BE49-F238E27FC236}">
                <a16:creationId xmlns:a16="http://schemas.microsoft.com/office/drawing/2014/main" id="{9699258F-451F-4BD6-8DC9-379D9B31E8BA}"/>
              </a:ext>
            </a:extLst>
          </p:cNvPr>
          <p:cNvSpPr/>
          <p:nvPr/>
        </p:nvSpPr>
        <p:spPr>
          <a:xfrm>
            <a:off x="905641" y="4893734"/>
            <a:ext cx="7332717" cy="395925"/>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200" dirty="0">
                <a:solidFill>
                  <a:srgbClr val="FFFF00"/>
                </a:solidFill>
                <a:latin typeface="Consolas" panose="020B0609020204030204" pitchFamily="49" charset="0"/>
              </a:rPr>
              <a:t>Output:</a:t>
            </a:r>
            <a:r>
              <a:rPr lang="en-GB" sz="1200" dirty="0">
                <a:solidFill>
                  <a:srgbClr val="DD2867"/>
                </a:solidFill>
                <a:latin typeface="Consolas" panose="020B0609020204030204" pitchFamily="49" charset="0"/>
              </a:rPr>
              <a:t>	</a:t>
            </a:r>
            <a:r>
              <a:rPr lang="en-GB" sz="1200" dirty="0">
                <a:solidFill>
                  <a:schemeClr val="bg1"/>
                </a:solidFill>
                <a:latin typeface="Consolas" panose="020B0609020204030204" pitchFamily="49" charset="0"/>
              </a:rPr>
              <a:t>24</a:t>
            </a:r>
          </a:p>
        </p:txBody>
      </p:sp>
    </p:spTree>
    <p:extLst>
      <p:ext uri="{BB962C8B-B14F-4D97-AF65-F5344CB8AC3E}">
        <p14:creationId xmlns:p14="http://schemas.microsoft.com/office/powerpoint/2010/main" val="882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Conclusion's libraries</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 is a perfect tool to create hardware related libraries or libraries that needs to be executed fast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Libraries can then also be used by other programming languages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 normal windows installation consists of thousands of </a:t>
            </a:r>
            <a:r>
              <a:rPr lang="en-US" sz="2000" b="1" spc="50" dirty="0" err="1">
                <a:solidFill>
                  <a:schemeClr val="bg1"/>
                </a:solidFill>
                <a:latin typeface="Roboto" pitchFamily="2" charset="0"/>
                <a:ea typeface="Roboto" pitchFamily="2" charset="0"/>
              </a:rPr>
              <a:t>dll</a:t>
            </a:r>
            <a:r>
              <a:rPr lang="en-US" sz="2000" b="1" spc="50" dirty="0">
                <a:solidFill>
                  <a:schemeClr val="bg1"/>
                </a:solidFill>
                <a:latin typeface="Roboto" pitchFamily="2" charset="0"/>
                <a:ea typeface="Roboto" pitchFamily="2" charset="0"/>
              </a:rPr>
              <a:t> files that can be used in the same way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will soon go through how to use libraries to create GUI (graphical user interface) application instead of the console applications that has been used so far in this course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You need to have some header-file or documentation of the DLL to know the available functions inside it and how to use them</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146915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 </a:t>
            </a:r>
          </a:p>
          <a:p>
            <a:r>
              <a:rPr lang="en-US" sz="5000" dirty="0">
                <a:solidFill>
                  <a:srgbClr val="FDC623"/>
                </a:solidFill>
                <a:latin typeface="Roboto" pitchFamily="2" charset="0"/>
                <a:ea typeface="Roboto" pitchFamily="2" charset="0"/>
              </a:rPr>
              <a:t>Bonus</a:t>
            </a:r>
          </a:p>
          <a:p>
            <a:r>
              <a:rPr lang="en-US" sz="5000" dirty="0">
                <a:solidFill>
                  <a:srgbClr val="FDC623"/>
                </a:solidFill>
                <a:latin typeface="Roboto" pitchFamily="2" charset="0"/>
                <a:ea typeface="Roboto" pitchFamily="2" charset="0"/>
              </a:rPr>
              <a:t>- </a:t>
            </a:r>
          </a:p>
          <a:p>
            <a:r>
              <a:rPr lang="en-US" sz="5000" dirty="0">
                <a:solidFill>
                  <a:srgbClr val="FDC623"/>
                </a:solidFill>
                <a:latin typeface="Roboto" pitchFamily="2" charset="0"/>
                <a:ea typeface="Roboto" pitchFamily="2" charset="0"/>
              </a:rPr>
              <a:t>GUI libraries</a:t>
            </a:r>
          </a:p>
        </p:txBody>
      </p:sp>
    </p:spTree>
    <p:extLst>
      <p:ext uri="{BB962C8B-B14F-4D97-AF65-F5344CB8AC3E}">
        <p14:creationId xmlns:p14="http://schemas.microsoft.com/office/powerpoint/2010/main" val="144164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GUI (Graphical User Interface)</a:t>
            </a:r>
          </a:p>
          <a:p>
            <a:pPr algn="l"/>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So far in this course, we have only covered “console” based application</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will now go through some examples of how to make program that uses GUI libraries in the operative system</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will first start with the lowest library to create windows applications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is the win32 API</a:t>
            </a:r>
          </a:p>
          <a:p>
            <a:pPr lvl="1" algn="l"/>
            <a:r>
              <a:rPr lang="en-US" sz="2000" b="1" spc="50" dirty="0">
                <a:solidFill>
                  <a:schemeClr val="bg1"/>
                </a:solidFill>
                <a:latin typeface="Roboto" pitchFamily="2" charset="0"/>
                <a:ea typeface="Roboto" pitchFamily="2" charset="0"/>
              </a:rPr>
              <a:t>(and the “32” is more a name and exists as both 32-bit and 64-bit versions of windows so this is more a name that has lived for a long time since the earliest days of windows)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220879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Win32 API</a:t>
            </a:r>
          </a:p>
        </p:txBody>
      </p:sp>
      <p:sp>
        <p:nvSpPr>
          <p:cNvPr id="3" name="Underrubrik 2"/>
          <p:cNvSpPr txBox="1">
            <a:spLocks/>
          </p:cNvSpPr>
          <p:nvPr/>
        </p:nvSpPr>
        <p:spPr>
          <a:xfrm>
            <a:off x="206265" y="1549400"/>
            <a:ext cx="8444676" cy="1232818"/>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Low level in Win32 GUI programming</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Will only work on Windows operative systems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This is just an example you do not need to know anything about the syntax</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4">
            <a:extLst>
              <a:ext uri="{FF2B5EF4-FFF2-40B4-BE49-F238E27FC236}">
                <a16:creationId xmlns:a16="http://schemas.microsoft.com/office/drawing/2014/main" id="{EBBC1D4D-FA29-4CE5-A05D-F4D4781D672E}"/>
              </a:ext>
            </a:extLst>
          </p:cNvPr>
          <p:cNvSpPr/>
          <p:nvPr/>
        </p:nvSpPr>
        <p:spPr>
          <a:xfrm>
            <a:off x="836448" y="2362954"/>
            <a:ext cx="7471103" cy="318797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b="1" dirty="0">
                <a:solidFill>
                  <a:srgbClr val="DD2867"/>
                </a:solidFill>
                <a:latin typeface="Consolas" panose="020B0609020204030204" pitchFamily="49" charset="0"/>
              </a:rPr>
              <a:t>#include</a:t>
            </a:r>
            <a:r>
              <a:rPr lang="en-GB" b="1" dirty="0">
                <a:solidFill>
                  <a:srgbClr val="D9E8F7"/>
                </a:solidFill>
                <a:latin typeface="Consolas" panose="020B0609020204030204" pitchFamily="49" charset="0"/>
              </a:rPr>
              <a:t> </a:t>
            </a:r>
            <a:r>
              <a:rPr lang="en-GB" b="1" dirty="0">
                <a:solidFill>
                  <a:srgbClr val="17C6A3"/>
                </a:solidFill>
                <a:latin typeface="Consolas" panose="020B0609020204030204" pitchFamily="49" charset="0"/>
              </a:rPr>
              <a:t>&lt;</a:t>
            </a:r>
            <a:r>
              <a:rPr lang="en-GB" b="1" dirty="0" err="1">
                <a:solidFill>
                  <a:srgbClr val="17C6A3"/>
                </a:solidFill>
                <a:latin typeface="Consolas" panose="020B0609020204030204" pitchFamily="49" charset="0"/>
              </a:rPr>
              <a:t>windows.h</a:t>
            </a:r>
            <a:r>
              <a:rPr lang="en-GB" b="1" dirty="0">
                <a:solidFill>
                  <a:srgbClr val="17C6A3"/>
                </a:solidFill>
                <a:latin typeface="Consolas" panose="020B0609020204030204" pitchFamily="49" charset="0"/>
              </a:rPr>
              <a:t>&gt;</a:t>
            </a:r>
          </a:p>
          <a:p>
            <a:endParaRPr lang="en-GB" dirty="0">
              <a:latin typeface="Consolas" panose="020B0609020204030204" pitchFamily="49" charset="0"/>
            </a:endParaRPr>
          </a:p>
          <a:p>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WINAPI </a:t>
            </a:r>
            <a:r>
              <a:rPr lang="en-GB" b="1" dirty="0" err="1">
                <a:solidFill>
                  <a:srgbClr val="0DD140"/>
                </a:solidFill>
                <a:latin typeface="Consolas" panose="020B0609020204030204" pitchFamily="49" charset="0"/>
              </a:rPr>
              <a:t>WinMain</a:t>
            </a:r>
            <a:r>
              <a:rPr lang="en-GB" b="1" dirty="0">
                <a:solidFill>
                  <a:srgbClr val="F9FAF4"/>
                </a:solidFill>
                <a:latin typeface="Consolas" panose="020B0609020204030204" pitchFamily="49" charset="0"/>
              </a:rPr>
              <a:t>(</a:t>
            </a:r>
            <a:r>
              <a:rPr lang="en-GB" b="1" dirty="0">
                <a:solidFill>
                  <a:srgbClr val="1290C3"/>
                </a:solidFill>
                <a:latin typeface="Consolas" panose="020B0609020204030204" pitchFamily="49" charset="0"/>
              </a:rPr>
              <a:t>HINSTANCE</a:t>
            </a:r>
            <a:r>
              <a:rPr lang="en-GB" b="1" dirty="0">
                <a:solidFill>
                  <a:srgbClr val="D9E8F7"/>
                </a:solidFill>
                <a:latin typeface="Consolas" panose="020B0609020204030204" pitchFamily="49" charset="0"/>
              </a:rPr>
              <a:t> </a:t>
            </a:r>
            <a:r>
              <a:rPr lang="en-GB" b="1" dirty="0" err="1">
                <a:solidFill>
                  <a:srgbClr val="79ABFF"/>
                </a:solidFill>
                <a:latin typeface="Consolas" panose="020B0609020204030204" pitchFamily="49" charset="0"/>
              </a:rPr>
              <a:t>hInstance</a:t>
            </a:r>
            <a:r>
              <a:rPr lang="en-GB" b="1"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a:t>
            </a:r>
            <a:r>
              <a:rPr lang="en-GB" b="1" dirty="0">
                <a:solidFill>
                  <a:srgbClr val="1290C3"/>
                </a:solidFill>
                <a:latin typeface="Consolas" panose="020B0609020204030204" pitchFamily="49" charset="0"/>
              </a:rPr>
              <a:t>HINSTANCE</a:t>
            </a:r>
            <a:r>
              <a:rPr lang="en-GB" b="1" dirty="0">
                <a:solidFill>
                  <a:srgbClr val="D9E8F7"/>
                </a:solidFill>
                <a:latin typeface="Consolas" panose="020B0609020204030204" pitchFamily="49" charset="0"/>
              </a:rPr>
              <a:t> </a:t>
            </a:r>
            <a:r>
              <a:rPr lang="en-GB" b="1" dirty="0" err="1">
                <a:solidFill>
                  <a:srgbClr val="79ABFF"/>
                </a:solidFill>
                <a:latin typeface="Consolas" panose="020B0609020204030204" pitchFamily="49" charset="0"/>
              </a:rPr>
              <a:t>hPrevInstance</a:t>
            </a:r>
            <a:r>
              <a:rPr lang="en-GB" b="1"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a:t>
            </a:r>
            <a:r>
              <a:rPr lang="en-GB" b="1" dirty="0">
                <a:solidFill>
                  <a:srgbClr val="1290C3"/>
                </a:solidFill>
                <a:latin typeface="Consolas" panose="020B0609020204030204" pitchFamily="49" charset="0"/>
              </a:rPr>
              <a:t>LPSTR</a:t>
            </a:r>
            <a:r>
              <a:rPr lang="en-GB" b="1" dirty="0">
                <a:solidFill>
                  <a:srgbClr val="D9E8F7"/>
                </a:solidFill>
                <a:latin typeface="Consolas" panose="020B0609020204030204" pitchFamily="49" charset="0"/>
              </a:rPr>
              <a:t> </a:t>
            </a:r>
            <a:r>
              <a:rPr lang="en-GB" b="1" dirty="0" err="1">
                <a:solidFill>
                  <a:srgbClr val="79ABFF"/>
                </a:solidFill>
                <a:latin typeface="Consolas" panose="020B0609020204030204" pitchFamily="49" charset="0"/>
              </a:rPr>
              <a:t>lpCmdLine</a:t>
            </a:r>
            <a:r>
              <a:rPr lang="en-GB" b="1" dirty="0">
                <a:solidFill>
                  <a:srgbClr val="E6E6FA"/>
                </a:solidFill>
                <a:latin typeface="Consolas" panose="020B0609020204030204" pitchFamily="49" charset="0"/>
              </a:rPr>
              <a:t>,</a:t>
            </a:r>
          </a:p>
          <a:p>
            <a:r>
              <a:rPr lang="en-GB" dirty="0">
                <a:solidFill>
                  <a:srgbClr val="D9E8F7"/>
                </a:solidFill>
                <a:latin typeface="Consolas" panose="020B0609020204030204" pitchFamily="49" charset="0"/>
              </a:rPr>
              <a:t>                   </a:t>
            </a:r>
            <a:r>
              <a:rPr lang="en-GB" b="1" dirty="0">
                <a:solidFill>
                  <a:srgbClr val="DD2867"/>
                </a:solidFill>
                <a:latin typeface="Consolas" panose="020B0609020204030204" pitchFamily="49" charset="0"/>
              </a:rPr>
              <a:t>int</a:t>
            </a:r>
            <a:r>
              <a:rPr lang="en-GB" b="1" dirty="0">
                <a:solidFill>
                  <a:srgbClr val="D9E8F7"/>
                </a:solidFill>
                <a:latin typeface="Consolas" panose="020B0609020204030204" pitchFamily="49" charset="0"/>
              </a:rPr>
              <a:t> </a:t>
            </a:r>
            <a:r>
              <a:rPr lang="en-GB" b="1" dirty="0" err="1">
                <a:solidFill>
                  <a:srgbClr val="79ABFF"/>
                </a:solidFill>
                <a:latin typeface="Consolas" panose="020B0609020204030204" pitchFamily="49" charset="0"/>
              </a:rPr>
              <a:t>nCmdShow</a:t>
            </a:r>
            <a:r>
              <a:rPr lang="en-GB" b="1" dirty="0">
                <a:solidFill>
                  <a:srgbClr val="F9FAF4"/>
                </a:solidFill>
                <a:latin typeface="Consolas" panose="020B0609020204030204" pitchFamily="49" charset="0"/>
              </a:rPr>
              <a:t>)</a:t>
            </a:r>
            <a:r>
              <a:rPr lang="en-GB" b="1" dirty="0">
                <a:solidFill>
                  <a:srgbClr val="D9E8F7"/>
                </a:solidFill>
                <a:latin typeface="Consolas" panose="020B0609020204030204" pitchFamily="49" charset="0"/>
              </a:rPr>
              <a:t> </a:t>
            </a:r>
            <a:r>
              <a:rPr lang="en-GB" b="1" dirty="0">
                <a:solidFill>
                  <a:srgbClr val="F9FAF4"/>
                </a:solidFill>
                <a:latin typeface="Consolas" panose="020B0609020204030204" pitchFamily="49" charset="0"/>
              </a:rPr>
              <a:t>{</a:t>
            </a:r>
          </a:p>
          <a:p>
            <a:endParaRPr lang="en-GB" dirty="0">
              <a:latin typeface="Consolas" panose="020B0609020204030204" pitchFamily="49" charset="0"/>
            </a:endParaRPr>
          </a:p>
          <a:p>
            <a:r>
              <a:rPr lang="en-US" dirty="0">
                <a:solidFill>
                  <a:srgbClr val="D9E8F7"/>
                </a:solidFill>
                <a:latin typeface="Consolas" panose="020B0609020204030204" pitchFamily="49" charset="0"/>
              </a:rPr>
              <a:t>  </a:t>
            </a:r>
            <a:r>
              <a:rPr lang="en-US" dirty="0" err="1">
                <a:solidFill>
                  <a:srgbClr val="D9E8F7"/>
                </a:solidFill>
                <a:latin typeface="Consolas" panose="020B0609020204030204" pitchFamily="49" charset="0"/>
              </a:rPr>
              <a:t>MessageBox</a:t>
            </a:r>
            <a:r>
              <a:rPr lang="en-US" dirty="0">
                <a:solidFill>
                  <a:srgbClr val="F9FAF4"/>
                </a:solidFill>
                <a:latin typeface="Consolas" panose="020B0609020204030204" pitchFamily="49" charset="0"/>
              </a:rPr>
              <a:t>(</a:t>
            </a:r>
            <a:r>
              <a:rPr lang="en-US" dirty="0">
                <a:solidFill>
                  <a:srgbClr val="D9E8F7"/>
                </a:solidFill>
                <a:latin typeface="Consolas" panose="020B0609020204030204" pitchFamily="49" charset="0"/>
              </a:rPr>
              <a:t>NULL</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17C6A3"/>
                </a:solidFill>
                <a:latin typeface="Consolas" panose="020B0609020204030204" pitchFamily="49" charset="0"/>
              </a:rPr>
              <a:t>"Hello World"</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a:t>
            </a:r>
            <a:r>
              <a:rPr lang="en-US" dirty="0">
                <a:solidFill>
                  <a:srgbClr val="17C6A3"/>
                </a:solidFill>
                <a:latin typeface="Consolas" panose="020B0609020204030204" pitchFamily="49" charset="0"/>
              </a:rPr>
              <a:t>"Hello"</a:t>
            </a:r>
            <a:r>
              <a:rPr lang="en-US" dirty="0">
                <a:solidFill>
                  <a:srgbClr val="E6E6FA"/>
                </a:solidFill>
                <a:latin typeface="Consolas" panose="020B0609020204030204" pitchFamily="49" charset="0"/>
              </a:rPr>
              <a:t>,</a:t>
            </a:r>
            <a:r>
              <a:rPr lang="en-US" dirty="0">
                <a:solidFill>
                  <a:srgbClr val="D9E8F7"/>
                </a:solidFill>
                <a:latin typeface="Consolas" panose="020B0609020204030204" pitchFamily="49" charset="0"/>
              </a:rPr>
              <a:t> MB_OK</a:t>
            </a:r>
            <a:r>
              <a:rPr lang="en-US" dirty="0">
                <a:solidFill>
                  <a:srgbClr val="F9FAF4"/>
                </a:solidFill>
                <a:latin typeface="Consolas" panose="020B0609020204030204" pitchFamily="49" charset="0"/>
              </a:rPr>
              <a:t>)</a:t>
            </a:r>
            <a:r>
              <a:rPr lang="en-US" dirty="0">
                <a:solidFill>
                  <a:srgbClr val="E6E6FA"/>
                </a:solidFill>
                <a:latin typeface="Consolas" panose="020B0609020204030204" pitchFamily="49" charset="0"/>
              </a:rPr>
              <a:t>;</a:t>
            </a:r>
          </a:p>
          <a:p>
            <a:endParaRPr lang="en-GB" dirty="0">
              <a:latin typeface="Consolas" panose="020B0609020204030204" pitchFamily="49" charset="0"/>
            </a:endParaRPr>
          </a:p>
          <a:p>
            <a:r>
              <a:rPr lang="en-GB" dirty="0">
                <a:solidFill>
                  <a:srgbClr val="D9E8F7"/>
                </a:solidFill>
                <a:latin typeface="Consolas" panose="020B0609020204030204" pitchFamily="49" charset="0"/>
              </a:rPr>
              <a:t>  </a:t>
            </a:r>
            <a:r>
              <a:rPr lang="en-GB" b="1" dirty="0">
                <a:solidFill>
                  <a:srgbClr val="DD2867"/>
                </a:solidFill>
                <a:latin typeface="Consolas" panose="020B0609020204030204" pitchFamily="49" charset="0"/>
              </a:rPr>
              <a:t>return</a:t>
            </a:r>
            <a:r>
              <a:rPr lang="en-GB" b="1" dirty="0">
                <a:solidFill>
                  <a:srgbClr val="D9E8F7"/>
                </a:solidFill>
                <a:latin typeface="Consolas" panose="020B0609020204030204" pitchFamily="49" charset="0"/>
              </a:rPr>
              <a:t> </a:t>
            </a:r>
            <a:r>
              <a:rPr lang="en-GB" b="1" dirty="0">
                <a:solidFill>
                  <a:srgbClr val="6897BB"/>
                </a:solidFill>
                <a:latin typeface="Consolas" panose="020B0609020204030204" pitchFamily="49" charset="0"/>
              </a:rPr>
              <a:t>0</a:t>
            </a:r>
            <a:r>
              <a:rPr lang="en-GB" b="1" dirty="0">
                <a:solidFill>
                  <a:srgbClr val="E6E6FA"/>
                </a:solidFill>
                <a:latin typeface="Consolas" panose="020B0609020204030204" pitchFamily="49" charset="0"/>
              </a:rPr>
              <a:t>;</a:t>
            </a:r>
          </a:p>
          <a:p>
            <a:r>
              <a:rPr lang="en-GB" dirty="0">
                <a:solidFill>
                  <a:srgbClr val="F9FAF4"/>
                </a:solidFill>
                <a:latin typeface="Consolas" panose="020B0609020204030204" pitchFamily="49" charset="0"/>
              </a:rPr>
              <a:t>}</a:t>
            </a:r>
            <a:endParaRPr lang="en-US" noProof="1">
              <a:solidFill>
                <a:schemeClr val="bg1"/>
              </a:solidFill>
              <a:latin typeface="Consolas" panose="020B0609020204030204" pitchFamily="49" charset="0"/>
            </a:endParaRPr>
          </a:p>
        </p:txBody>
      </p:sp>
      <p:pic>
        <p:nvPicPr>
          <p:cNvPr id="6" name="Picture 5">
            <a:extLst>
              <a:ext uri="{FF2B5EF4-FFF2-40B4-BE49-F238E27FC236}">
                <a16:creationId xmlns:a16="http://schemas.microsoft.com/office/drawing/2014/main" id="{CA80DDFE-C213-4885-A108-32219B71B98D}"/>
              </a:ext>
            </a:extLst>
          </p:cNvPr>
          <p:cNvPicPr>
            <a:picLocks noChangeAspect="1"/>
          </p:cNvPicPr>
          <p:nvPr/>
        </p:nvPicPr>
        <p:blipFill>
          <a:blip r:embed="rId3"/>
          <a:stretch>
            <a:fillRect/>
          </a:stretch>
        </p:blipFill>
        <p:spPr>
          <a:xfrm>
            <a:off x="6929531" y="1003354"/>
            <a:ext cx="1133475" cy="1219200"/>
          </a:xfrm>
          <a:prstGeom prst="rect">
            <a:avLst/>
          </a:prstGeom>
        </p:spPr>
      </p:pic>
    </p:spTree>
    <p:extLst>
      <p:ext uri="{BB962C8B-B14F-4D97-AF65-F5344CB8AC3E}">
        <p14:creationId xmlns:p14="http://schemas.microsoft.com/office/powerpoint/2010/main" val="165919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Win32 API Good and bad</a:t>
            </a:r>
          </a:p>
          <a:p>
            <a:pPr algn="l"/>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Bad</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Will only run, on Windows operative systems</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Complicated to create programs in</a:t>
            </a:r>
          </a:p>
          <a:p>
            <a:pPr marL="1670400" lvl="3" indent="-298800" algn="l">
              <a:buFont typeface="Arial" panose="020B0604020202020204" pitchFamily="34" charset="0"/>
              <a:buChar char="•"/>
            </a:pPr>
            <a:r>
              <a:rPr lang="en-US" sz="1200" b="1" spc="50" dirty="0">
                <a:solidFill>
                  <a:schemeClr val="bg1"/>
                </a:solidFill>
                <a:latin typeface="Roboto" pitchFamily="2" charset="0"/>
                <a:ea typeface="Roboto" pitchFamily="2" charset="0"/>
              </a:rPr>
              <a:t>Takes longer time to create programs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Good</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Will produce small files with extremely low dependencies</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Will follow windows low level “look and field”</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28319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Dynamic memory</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Dynamic memory are memory that can be allocated and released during runtime</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Example of situations when this might be good</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You do not know when the program starts, how much memory you need for “data”</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You have a limited memory and need to reuse the memory by allocating and release many times</a:t>
            </a: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allocate memory, C++ uses the </a:t>
            </a:r>
            <a:r>
              <a:rPr lang="en-US" sz="2000" b="1" i="1" spc="50" dirty="0">
                <a:solidFill>
                  <a:schemeClr val="bg1"/>
                </a:solidFill>
                <a:latin typeface="Roboto" pitchFamily="2" charset="0"/>
                <a:ea typeface="Roboto" pitchFamily="2" charset="0"/>
              </a:rPr>
              <a:t>new</a:t>
            </a:r>
            <a:r>
              <a:rPr lang="en-US" sz="2000" b="1" spc="50" dirty="0">
                <a:solidFill>
                  <a:schemeClr val="bg1"/>
                </a:solidFill>
                <a:latin typeface="Roboto" pitchFamily="2" charset="0"/>
                <a:ea typeface="Roboto" pitchFamily="2" charset="0"/>
              </a:rPr>
              <a:t> operand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To free the allocated memory, C++ uses the </a:t>
            </a:r>
            <a:r>
              <a:rPr lang="en-US" sz="2000" b="1" i="1" spc="50" dirty="0">
                <a:solidFill>
                  <a:schemeClr val="bg1"/>
                </a:solidFill>
                <a:latin typeface="Roboto" pitchFamily="2" charset="0"/>
                <a:ea typeface="Roboto" pitchFamily="2" charset="0"/>
              </a:rPr>
              <a:t>delete</a:t>
            </a:r>
            <a:r>
              <a:rPr lang="en-US" sz="2000" b="1" spc="50" dirty="0">
                <a:solidFill>
                  <a:schemeClr val="bg1"/>
                </a:solidFill>
                <a:latin typeface="Roboto" pitchFamily="2" charset="0"/>
                <a:ea typeface="Roboto" pitchFamily="2" charset="0"/>
              </a:rPr>
              <a:t> operand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 does not have any automatic memory cleaner, so it is up to the programmer to release the memory, when no longer used</a:t>
            </a:r>
          </a:p>
          <a:p>
            <a:pPr lvl="1" algn="l">
              <a:lnSpc>
                <a:spcPts val="2600"/>
              </a:lnSpc>
            </a:pPr>
            <a:endParaRPr lang="en-US" sz="2000"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Tree>
    <p:extLst>
      <p:ext uri="{BB962C8B-B14F-4D97-AF65-F5344CB8AC3E}">
        <p14:creationId xmlns:p14="http://schemas.microsoft.com/office/powerpoint/2010/main" val="239969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a:solidFill>
                  <a:srgbClr val="FDC623"/>
                </a:solidFill>
                <a:latin typeface="Roboto" pitchFamily="2" charset="0"/>
                <a:ea typeface="Roboto" pitchFamily="2" charset="0"/>
              </a:rPr>
              <a:t>C</a:t>
            </a:r>
            <a:r>
              <a:rPr lang="en-US" sz="3200" dirty="0">
                <a:solidFill>
                  <a:srgbClr val="FDC623"/>
                </a:solidFill>
                <a:latin typeface="Roboto" pitchFamily="2" charset="0"/>
                <a:ea typeface="Roboto" pitchFamily="2" charset="0"/>
              </a:rPr>
              <a:t>++ GUI libraries</a:t>
            </a:r>
          </a:p>
          <a:p>
            <a:pPr algn="l"/>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QT</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This is probably one of the best and mostly used cross platform GUI libraries right now. Good for both embedded and PC applications.</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FLTK</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Small light toolkit to create GUI application, cross platform</a:t>
            </a:r>
          </a:p>
          <a:p>
            <a:pPr marL="756000" lvl="1" indent="-298800" algn="l">
              <a:buFont typeface="Arial" panose="020B0604020202020204" pitchFamily="34" charset="0"/>
              <a:buChar char="•"/>
            </a:pPr>
            <a:r>
              <a:rPr lang="en-US" sz="2000" b="1" spc="50" dirty="0" err="1">
                <a:solidFill>
                  <a:schemeClr val="bg1"/>
                </a:solidFill>
                <a:latin typeface="Roboto" pitchFamily="2" charset="0"/>
                <a:ea typeface="Roboto" pitchFamily="2" charset="0"/>
              </a:rPr>
              <a:t>wxWidgets</a:t>
            </a:r>
            <a:endParaRPr lang="en-US" sz="2000" b="1" spc="50" dirty="0">
              <a:solidFill>
                <a:schemeClr val="bg1"/>
              </a:solidFill>
              <a:latin typeface="Roboto" pitchFamily="2" charset="0"/>
              <a:ea typeface="Roboto" pitchFamily="2" charset="0"/>
            </a:endParaRP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Quite small but still powerful cross platform GUI toolkit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GTK+</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Has been around for many years and uses c, cross platform</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MFC</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Microsoft Foundation Class, used in visual studio, Windows only</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EFL (Enlightenment Foundation Libraries)</a:t>
            </a:r>
          </a:p>
          <a:p>
            <a:pPr marL="1213200" lvl="2" indent="-298800" algn="l">
              <a:buFont typeface="Arial" panose="020B0604020202020204" pitchFamily="34" charset="0"/>
              <a:buChar char="•"/>
            </a:pPr>
            <a:r>
              <a:rPr lang="en-US" sz="1600" b="1" spc="50" dirty="0">
                <a:solidFill>
                  <a:schemeClr val="bg1"/>
                </a:solidFill>
                <a:latin typeface="Roboto" pitchFamily="2" charset="0"/>
                <a:ea typeface="Roboto" pitchFamily="2" charset="0"/>
              </a:rPr>
              <a:t>Started as a window manager for a long time ago, using c, cross platform</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75593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lvl="1" algn="l"/>
            <a:r>
              <a:rPr lang="en-US" sz="9600" b="1" spc="50" dirty="0">
                <a:solidFill>
                  <a:srgbClr val="FDC623"/>
                </a:solidFill>
                <a:latin typeface="Roboto" pitchFamily="2" charset="0"/>
                <a:ea typeface="Roboto" pitchFamily="2" charset="0"/>
              </a:rPr>
              <a:t>  </a:t>
            </a:r>
            <a:r>
              <a:rPr lang="en-US" sz="9600" b="1" spc="50" dirty="0" err="1">
                <a:solidFill>
                  <a:srgbClr val="FDC623"/>
                </a:solidFill>
                <a:latin typeface="Roboto" pitchFamily="2" charset="0"/>
                <a:ea typeface="Roboto" pitchFamily="2" charset="0"/>
              </a:rPr>
              <a:t>wxWidgets</a:t>
            </a:r>
            <a:endParaRPr lang="en-US" sz="9600" b="1" spc="50" dirty="0">
              <a:solidFill>
                <a:srgbClr val="FDC623"/>
              </a:solidFill>
              <a:latin typeface="Roboto" pitchFamily="2" charset="0"/>
              <a:ea typeface="Roboto" pitchFamily="2" charset="0"/>
            </a:endParaRPr>
          </a:p>
          <a:p>
            <a:pPr lvl="1" algn="l"/>
            <a:r>
              <a:rPr lang="en-US" sz="4000" b="1" spc="50" dirty="0">
                <a:solidFill>
                  <a:schemeClr val="bg1"/>
                </a:solidFill>
                <a:latin typeface="Roboto" pitchFamily="2" charset="0"/>
                <a:ea typeface="Roboto" pitchFamily="2" charset="0"/>
              </a:rPr>
              <a:t>	- Setup</a:t>
            </a:r>
          </a:p>
          <a:p>
            <a:pPr lvl="1" algn="l"/>
            <a:endParaRPr lang="en-US" sz="4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17238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err="1">
                <a:solidFill>
                  <a:srgbClr val="FDC623"/>
                </a:solidFill>
                <a:latin typeface="Roboto" pitchFamily="2" charset="0"/>
                <a:ea typeface="Roboto" pitchFamily="2" charset="0"/>
              </a:rPr>
              <a:t>wxWidgets</a:t>
            </a:r>
            <a:r>
              <a:rPr lang="en-US" sz="3200" dirty="0">
                <a:solidFill>
                  <a:srgbClr val="FDC623"/>
                </a:solidFill>
                <a:latin typeface="Roboto" pitchFamily="2" charset="0"/>
                <a:ea typeface="Roboto" pitchFamily="2" charset="0"/>
              </a:rPr>
              <a:t>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We could have chosen any GUI libraries, but we took this one mostly because it is both simple and small to install</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Decompress the “wxWidgets-3.1.5-x86_64” file using 7-zip (</a:t>
            </a:r>
            <a:r>
              <a:rPr lang="en-US" sz="2000" b="1" spc="50" dirty="0">
                <a:solidFill>
                  <a:schemeClr val="accent1"/>
                </a:solidFill>
                <a:latin typeface="Roboto" pitchFamily="2" charset="0"/>
                <a:ea typeface="Roboto" pitchFamily="2" charset="0"/>
                <a:hlinkClick r:id="rId3">
                  <a:extLst>
                    <a:ext uri="{A12FA001-AC4F-418D-AE19-62706E023703}">
                      <ahyp:hlinkClr xmlns:ahyp="http://schemas.microsoft.com/office/drawing/2018/hyperlinkcolor" val="tx"/>
                    </a:ext>
                  </a:extLst>
                </a:hlinkClick>
              </a:rPr>
              <a:t>www.7-zip.org</a:t>
            </a:r>
            <a:r>
              <a:rPr lang="en-US" sz="2000" b="1" spc="50" dirty="0">
                <a:solidFill>
                  <a:schemeClr val="bg1"/>
                </a:solidFill>
                <a:latin typeface="Roboto" pitchFamily="2" charset="0"/>
                <a:ea typeface="Roboto" pitchFamily="2" charset="0"/>
              </a:rPr>
              <a:t>)</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Copy the 2 files in _</a:t>
            </a:r>
            <a:r>
              <a:rPr lang="en-US" sz="2000" b="1" spc="50" dirty="0" err="1">
                <a:solidFill>
                  <a:schemeClr val="bg1"/>
                </a:solidFill>
                <a:latin typeface="Roboto" pitchFamily="2" charset="0"/>
                <a:ea typeface="Roboto" pitchFamily="2" charset="0"/>
              </a:rPr>
              <a:t>missed_cd</a:t>
            </a:r>
            <a:r>
              <a:rPr lang="en-US" sz="2000" b="1" spc="50" dirty="0">
                <a:solidFill>
                  <a:schemeClr val="bg1"/>
                </a:solidFill>
                <a:latin typeface="Roboto" pitchFamily="2" charset="0"/>
                <a:ea typeface="Roboto" pitchFamily="2" charset="0"/>
              </a:rPr>
              <a:t>_ in </a:t>
            </a:r>
            <a:r>
              <a:rPr lang="en-US" sz="2000" b="1" spc="50" dirty="0" err="1">
                <a:solidFill>
                  <a:schemeClr val="bg1"/>
                </a:solidFill>
                <a:latin typeface="Roboto" pitchFamily="2" charset="0"/>
                <a:ea typeface="Roboto" pitchFamily="2" charset="0"/>
              </a:rPr>
              <a:t>wxWidget</a:t>
            </a:r>
            <a:r>
              <a:rPr lang="en-US" sz="2000" b="1" spc="50" dirty="0">
                <a:solidFill>
                  <a:schemeClr val="bg1"/>
                </a:solidFill>
                <a:latin typeface="Roboto" pitchFamily="2" charset="0"/>
                <a:ea typeface="Roboto" pitchFamily="2" charset="0"/>
              </a:rPr>
              <a:t> package to your </a:t>
            </a:r>
            <a:r>
              <a:rPr lang="en-US" sz="2000" b="1" spc="50" dirty="0" err="1">
                <a:solidFill>
                  <a:schemeClr val="bg1"/>
                </a:solidFill>
                <a:latin typeface="Roboto" pitchFamily="2" charset="0"/>
                <a:ea typeface="Roboto" pitchFamily="2" charset="0"/>
              </a:rPr>
              <a:t>codeblock</a:t>
            </a:r>
            <a:r>
              <a:rPr lang="en-US" sz="2000" b="1" spc="50" dirty="0">
                <a:solidFill>
                  <a:schemeClr val="bg1"/>
                </a:solidFill>
                <a:latin typeface="Roboto" pitchFamily="2" charset="0"/>
                <a:ea typeface="Roboto" pitchFamily="2" charset="0"/>
              </a:rPr>
              <a:t> IDE in folder </a:t>
            </a:r>
            <a:r>
              <a:rPr lang="en-US" sz="2000" b="1" spc="50" dirty="0" err="1">
                <a:solidFill>
                  <a:schemeClr val="bg1"/>
                </a:solidFill>
                <a:latin typeface="Roboto" pitchFamily="2" charset="0"/>
                <a:ea typeface="Roboto" pitchFamily="2" charset="0"/>
              </a:rPr>
              <a:t>MinGw</a:t>
            </a:r>
            <a:r>
              <a:rPr lang="en-US" sz="2000" b="1" spc="50" dirty="0">
                <a:solidFill>
                  <a:schemeClr val="bg1"/>
                </a:solidFill>
                <a:latin typeface="Roboto" pitchFamily="2" charset="0"/>
                <a:ea typeface="Roboto" pitchFamily="2" charset="0"/>
              </a:rPr>
              <a:t>/Lib/</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Start </a:t>
            </a:r>
            <a:r>
              <a:rPr lang="en-US" sz="2000" b="1" spc="50" dirty="0" err="1">
                <a:solidFill>
                  <a:schemeClr val="bg1"/>
                </a:solidFill>
                <a:latin typeface="Roboto" pitchFamily="2" charset="0"/>
                <a:ea typeface="Roboto" pitchFamily="2" charset="0"/>
              </a:rPr>
              <a:t>Codeblocks</a:t>
            </a:r>
            <a:r>
              <a:rPr lang="en-US" sz="2000" b="1" spc="50" dirty="0">
                <a:solidFill>
                  <a:schemeClr val="bg1"/>
                </a:solidFill>
                <a:latin typeface="Roboto" pitchFamily="2" charset="0"/>
                <a:ea typeface="Roboto" pitchFamily="2" charset="0"/>
              </a:rPr>
              <a:t>, Settings-&gt;Global variables create a new </a:t>
            </a:r>
            <a:r>
              <a:rPr lang="en-US" sz="2000" b="1" spc="50" dirty="0" err="1">
                <a:solidFill>
                  <a:schemeClr val="bg1"/>
                </a:solidFill>
                <a:latin typeface="Roboto" pitchFamily="2" charset="0"/>
                <a:ea typeface="Roboto" pitchFamily="2" charset="0"/>
              </a:rPr>
              <a:t>wx</a:t>
            </a:r>
            <a:r>
              <a:rPr lang="en-US" sz="2000" b="1" spc="50" dirty="0">
                <a:solidFill>
                  <a:schemeClr val="bg1"/>
                </a:solidFill>
                <a:latin typeface="Roboto" pitchFamily="2" charset="0"/>
                <a:ea typeface="Roboto" pitchFamily="2" charset="0"/>
              </a:rPr>
              <a:t> global variable with the following settings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pic>
        <p:nvPicPr>
          <p:cNvPr id="6" name="Picture 5">
            <a:extLst>
              <a:ext uri="{FF2B5EF4-FFF2-40B4-BE49-F238E27FC236}">
                <a16:creationId xmlns:a16="http://schemas.microsoft.com/office/drawing/2014/main" id="{73D680AC-A0BA-4970-8334-54E2B0EF30AA}"/>
              </a:ext>
            </a:extLst>
          </p:cNvPr>
          <p:cNvPicPr>
            <a:picLocks noChangeAspect="1"/>
          </p:cNvPicPr>
          <p:nvPr/>
        </p:nvPicPr>
        <p:blipFill>
          <a:blip r:embed="rId4"/>
          <a:stretch>
            <a:fillRect/>
          </a:stretch>
        </p:blipFill>
        <p:spPr>
          <a:xfrm>
            <a:off x="1083378" y="4271580"/>
            <a:ext cx="5548916" cy="2304323"/>
          </a:xfrm>
          <a:prstGeom prst="rect">
            <a:avLst/>
          </a:prstGeom>
        </p:spPr>
      </p:pic>
    </p:spTree>
    <p:extLst>
      <p:ext uri="{BB962C8B-B14F-4D97-AF65-F5344CB8AC3E}">
        <p14:creationId xmlns:p14="http://schemas.microsoft.com/office/powerpoint/2010/main" val="370126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err="1">
                <a:solidFill>
                  <a:srgbClr val="FDC623"/>
                </a:solidFill>
                <a:latin typeface="Roboto" pitchFamily="2" charset="0"/>
                <a:ea typeface="Roboto" pitchFamily="2" charset="0"/>
              </a:rPr>
              <a:t>wxWidgets</a:t>
            </a:r>
            <a:r>
              <a:rPr lang="en-US" sz="3200" dirty="0">
                <a:solidFill>
                  <a:srgbClr val="FDC623"/>
                </a:solidFill>
                <a:latin typeface="Roboto" pitchFamily="2" charset="0"/>
                <a:ea typeface="Roboto" pitchFamily="2" charset="0"/>
              </a:rPr>
              <a:t>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Settings-&gt;Compiler-&gt;Search Directories</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Under tab “linker settings” add all libraries in </a:t>
            </a:r>
            <a:r>
              <a:rPr lang="en-US" sz="2000" b="1" spc="50" dirty="0" err="1">
                <a:solidFill>
                  <a:schemeClr val="bg1"/>
                </a:solidFill>
                <a:latin typeface="Roboto" pitchFamily="2" charset="0"/>
                <a:ea typeface="Roboto" pitchFamily="2" charset="0"/>
              </a:rPr>
              <a:t>codeblocks</a:t>
            </a:r>
            <a:r>
              <a:rPr lang="en-US" sz="2000" b="1" spc="50" dirty="0">
                <a:solidFill>
                  <a:schemeClr val="bg1"/>
                </a:solidFill>
                <a:latin typeface="Roboto" pitchFamily="2" charset="0"/>
                <a:ea typeface="Roboto" pitchFamily="2" charset="0"/>
              </a:rPr>
              <a:t>/</a:t>
            </a:r>
            <a:r>
              <a:rPr lang="en-US" sz="2000" b="1" spc="50" dirty="0" err="1">
                <a:solidFill>
                  <a:schemeClr val="bg1"/>
                </a:solidFill>
                <a:latin typeface="Roboto" pitchFamily="2" charset="0"/>
                <a:ea typeface="Roboto" pitchFamily="2" charset="0"/>
              </a:rPr>
              <a:t>MinGw</a:t>
            </a:r>
            <a:r>
              <a:rPr lang="en-US" sz="2000" b="1" spc="50" dirty="0">
                <a:solidFill>
                  <a:schemeClr val="bg1"/>
                </a:solidFill>
                <a:latin typeface="Roboto" pitchFamily="2" charset="0"/>
                <a:ea typeface="Roboto" pitchFamily="2" charset="0"/>
              </a:rPr>
              <a:t>/lib</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Now you can create </a:t>
            </a:r>
            <a:r>
              <a:rPr lang="en-US" sz="2000" b="1" spc="50" dirty="0" err="1">
                <a:solidFill>
                  <a:schemeClr val="bg1"/>
                </a:solidFill>
                <a:latin typeface="Roboto" pitchFamily="2" charset="0"/>
                <a:ea typeface="Roboto" pitchFamily="2" charset="0"/>
              </a:rPr>
              <a:t>wxWidgets</a:t>
            </a:r>
            <a:r>
              <a:rPr lang="en-US" sz="2000" b="1" spc="50" dirty="0">
                <a:solidFill>
                  <a:schemeClr val="bg1"/>
                </a:solidFill>
                <a:latin typeface="Roboto" pitchFamily="2" charset="0"/>
                <a:ea typeface="Roboto" pitchFamily="2" charset="0"/>
              </a:rPr>
              <a:t> 3.1 application in </a:t>
            </a:r>
            <a:r>
              <a:rPr lang="en-US" sz="2000" b="1" spc="50" dirty="0" err="1">
                <a:solidFill>
                  <a:schemeClr val="bg1"/>
                </a:solidFill>
                <a:latin typeface="Roboto" pitchFamily="2" charset="0"/>
                <a:ea typeface="Roboto" pitchFamily="2" charset="0"/>
              </a:rPr>
              <a:t>codeblocks</a:t>
            </a: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pic>
        <p:nvPicPr>
          <p:cNvPr id="6" name="Picture 5">
            <a:extLst>
              <a:ext uri="{FF2B5EF4-FFF2-40B4-BE49-F238E27FC236}">
                <a16:creationId xmlns:a16="http://schemas.microsoft.com/office/drawing/2014/main" id="{83E95BA7-2E27-4141-90AE-F00A3A65509C}"/>
              </a:ext>
            </a:extLst>
          </p:cNvPr>
          <p:cNvPicPr>
            <a:picLocks noChangeAspect="1"/>
          </p:cNvPicPr>
          <p:nvPr/>
        </p:nvPicPr>
        <p:blipFill>
          <a:blip r:embed="rId3"/>
          <a:stretch>
            <a:fillRect/>
          </a:stretch>
        </p:blipFill>
        <p:spPr>
          <a:xfrm>
            <a:off x="1139970" y="1938338"/>
            <a:ext cx="4289309" cy="2031778"/>
          </a:xfrm>
          <a:prstGeom prst="rect">
            <a:avLst/>
          </a:prstGeom>
        </p:spPr>
      </p:pic>
      <p:pic>
        <p:nvPicPr>
          <p:cNvPr id="5" name="Picture 4">
            <a:extLst>
              <a:ext uri="{FF2B5EF4-FFF2-40B4-BE49-F238E27FC236}">
                <a16:creationId xmlns:a16="http://schemas.microsoft.com/office/drawing/2014/main" id="{91854895-1D1E-4006-87A3-624C0BAA1EC5}"/>
              </a:ext>
            </a:extLst>
          </p:cNvPr>
          <p:cNvPicPr>
            <a:picLocks noChangeAspect="1"/>
          </p:cNvPicPr>
          <p:nvPr/>
        </p:nvPicPr>
        <p:blipFill>
          <a:blip r:embed="rId4"/>
          <a:stretch>
            <a:fillRect/>
          </a:stretch>
        </p:blipFill>
        <p:spPr>
          <a:xfrm>
            <a:off x="5730735" y="1938337"/>
            <a:ext cx="3087559" cy="2205399"/>
          </a:xfrm>
          <a:prstGeom prst="rect">
            <a:avLst/>
          </a:prstGeom>
        </p:spPr>
      </p:pic>
    </p:spTree>
    <p:extLst>
      <p:ext uri="{BB962C8B-B14F-4D97-AF65-F5344CB8AC3E}">
        <p14:creationId xmlns:p14="http://schemas.microsoft.com/office/powerpoint/2010/main" val="227998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endParaRPr lang="en-US" sz="1600" b="1" spc="50" dirty="0">
              <a:solidFill>
                <a:schemeClr val="bg1"/>
              </a:solidFill>
              <a:latin typeface="Roboto" pitchFamily="2" charset="0"/>
              <a:ea typeface="Roboto" pitchFamily="2" charset="0"/>
            </a:endParaRPr>
          </a:p>
          <a:p>
            <a:pPr lvl="1" algn="l"/>
            <a:r>
              <a:rPr lang="en-US" sz="9600" b="1" spc="50" dirty="0">
                <a:solidFill>
                  <a:srgbClr val="FDC623"/>
                </a:solidFill>
                <a:latin typeface="Roboto" pitchFamily="2" charset="0"/>
                <a:ea typeface="Roboto" pitchFamily="2" charset="0"/>
              </a:rPr>
              <a:t>  </a:t>
            </a:r>
            <a:r>
              <a:rPr lang="en-US" sz="9600" b="1" spc="50" dirty="0" err="1">
                <a:solidFill>
                  <a:srgbClr val="FDC623"/>
                </a:solidFill>
                <a:latin typeface="Roboto" pitchFamily="2" charset="0"/>
                <a:ea typeface="Roboto" pitchFamily="2" charset="0"/>
              </a:rPr>
              <a:t>wxWidgets</a:t>
            </a:r>
            <a:endParaRPr lang="en-US" sz="9600" b="1" spc="50" dirty="0">
              <a:solidFill>
                <a:srgbClr val="FDC623"/>
              </a:solidFill>
              <a:latin typeface="Roboto" pitchFamily="2" charset="0"/>
              <a:ea typeface="Roboto" pitchFamily="2" charset="0"/>
            </a:endParaRPr>
          </a:p>
          <a:p>
            <a:pPr lvl="1" algn="l"/>
            <a:r>
              <a:rPr lang="en-US" sz="4000" b="1" spc="50" dirty="0">
                <a:solidFill>
                  <a:schemeClr val="bg1"/>
                </a:solidFill>
                <a:latin typeface="Roboto" pitchFamily="2" charset="0"/>
                <a:ea typeface="Roboto" pitchFamily="2" charset="0"/>
              </a:rPr>
              <a:t>	- Example</a:t>
            </a:r>
          </a:p>
          <a:p>
            <a:pPr lvl="1" algn="l"/>
            <a:endParaRPr lang="en-US" sz="4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spTree>
    <p:extLst>
      <p:ext uri="{BB962C8B-B14F-4D97-AF65-F5344CB8AC3E}">
        <p14:creationId xmlns:p14="http://schemas.microsoft.com/office/powerpoint/2010/main" val="375887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err="1">
                <a:solidFill>
                  <a:srgbClr val="FDC623"/>
                </a:solidFill>
                <a:latin typeface="Roboto" pitchFamily="2" charset="0"/>
                <a:ea typeface="Roboto" pitchFamily="2" charset="0"/>
              </a:rPr>
              <a:t>wxWidgets</a:t>
            </a:r>
            <a:r>
              <a:rPr lang="en-US" sz="3200" dirty="0">
                <a:solidFill>
                  <a:srgbClr val="FDC623"/>
                </a:solidFill>
                <a:latin typeface="Roboto" pitchFamily="2" charset="0"/>
                <a:ea typeface="Roboto" pitchFamily="2" charset="0"/>
              </a:rPr>
              <a:t> Example in </a:t>
            </a:r>
            <a:r>
              <a:rPr lang="en-US" sz="3200" dirty="0" err="1">
                <a:solidFill>
                  <a:srgbClr val="FDC623"/>
                </a:solidFill>
                <a:latin typeface="Roboto" pitchFamily="2" charset="0"/>
                <a:ea typeface="Roboto" pitchFamily="2" charset="0"/>
              </a:rPr>
              <a:t>Codeblocks</a:t>
            </a:r>
            <a:r>
              <a:rPr lang="en-US" sz="3200" dirty="0">
                <a:solidFill>
                  <a:srgbClr val="FDC623"/>
                </a:solidFill>
                <a:latin typeface="Roboto" pitchFamily="2" charset="0"/>
                <a:ea typeface="Roboto" pitchFamily="2" charset="0"/>
              </a:rPr>
              <a:t> </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File-&gt;new-&gt;Project-&gt;</a:t>
            </a:r>
            <a:r>
              <a:rPr lang="en-US" sz="2000" b="1" spc="50" dirty="0" err="1">
                <a:solidFill>
                  <a:schemeClr val="bg1"/>
                </a:solidFill>
                <a:latin typeface="Roboto" pitchFamily="2" charset="0"/>
                <a:ea typeface="Roboto" pitchFamily="2" charset="0"/>
              </a:rPr>
              <a:t>wxWidgets</a:t>
            </a:r>
            <a:r>
              <a:rPr lang="en-US" sz="2000" b="1" spc="50" dirty="0">
                <a:solidFill>
                  <a:schemeClr val="bg1"/>
                </a:solidFill>
                <a:latin typeface="Roboto" pitchFamily="2" charset="0"/>
                <a:ea typeface="Roboto" pitchFamily="2" charset="0"/>
              </a:rPr>
              <a:t> project and create the project for </a:t>
            </a:r>
            <a:r>
              <a:rPr lang="en-US" sz="2000" b="1" spc="50" dirty="0" err="1">
                <a:solidFill>
                  <a:schemeClr val="bg1"/>
                </a:solidFill>
                <a:latin typeface="Roboto" pitchFamily="2" charset="0"/>
                <a:ea typeface="Roboto" pitchFamily="2" charset="0"/>
              </a:rPr>
              <a:t>wxwidget</a:t>
            </a:r>
            <a:r>
              <a:rPr lang="en-US" sz="2000" b="1" spc="50" dirty="0">
                <a:solidFill>
                  <a:schemeClr val="bg1"/>
                </a:solidFill>
                <a:latin typeface="Roboto" pitchFamily="2" charset="0"/>
                <a:ea typeface="Roboto" pitchFamily="2" charset="0"/>
              </a:rPr>
              <a:t> version 3.1</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Give it a name and fill in author data</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Don´t forget to select the “Enable Unicode” option in project wizard</a:t>
            </a: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An example project might look like below:</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a:p>
            <a:pPr lvl="2" algn="l"/>
            <a:endParaRPr lang="en-US" sz="1600" b="1" spc="50" dirty="0">
              <a:solidFill>
                <a:schemeClr val="bg1"/>
              </a:solidFill>
              <a:latin typeface="Roboto" pitchFamily="2" charset="0"/>
              <a:ea typeface="Roboto" pitchFamily="2" charset="0"/>
            </a:endParaRPr>
          </a:p>
        </p:txBody>
      </p:sp>
      <p:pic>
        <p:nvPicPr>
          <p:cNvPr id="5" name="Picture 4">
            <a:extLst>
              <a:ext uri="{FF2B5EF4-FFF2-40B4-BE49-F238E27FC236}">
                <a16:creationId xmlns:a16="http://schemas.microsoft.com/office/drawing/2014/main" id="{32907535-C48C-4852-93D9-057CE1B2E7F7}"/>
              </a:ext>
            </a:extLst>
          </p:cNvPr>
          <p:cNvPicPr>
            <a:picLocks noChangeAspect="1"/>
          </p:cNvPicPr>
          <p:nvPr/>
        </p:nvPicPr>
        <p:blipFill>
          <a:blip r:embed="rId3"/>
          <a:stretch>
            <a:fillRect/>
          </a:stretch>
        </p:blipFill>
        <p:spPr>
          <a:xfrm>
            <a:off x="2759578" y="3746693"/>
            <a:ext cx="2390775" cy="1000125"/>
          </a:xfrm>
          <a:prstGeom prst="rect">
            <a:avLst/>
          </a:prstGeom>
        </p:spPr>
      </p:pic>
    </p:spTree>
    <p:extLst>
      <p:ext uri="{BB962C8B-B14F-4D97-AF65-F5344CB8AC3E}">
        <p14:creationId xmlns:p14="http://schemas.microsoft.com/office/powerpoint/2010/main" val="286464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685800" y="2130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5000" dirty="0">
                <a:solidFill>
                  <a:schemeClr val="bg1"/>
                </a:solidFill>
                <a:latin typeface="Roboto" pitchFamily="2" charset="0"/>
                <a:ea typeface="Roboto" pitchFamily="2" charset="0"/>
              </a:rPr>
              <a:t>Introduction to C++ </a:t>
            </a:r>
          </a:p>
          <a:p>
            <a:r>
              <a:rPr lang="en-US" sz="5000" dirty="0">
                <a:solidFill>
                  <a:srgbClr val="FDC623"/>
                </a:solidFill>
                <a:latin typeface="Roboto" pitchFamily="2" charset="0"/>
                <a:ea typeface="Roboto" pitchFamily="2" charset="0"/>
              </a:rPr>
              <a:t>Bonus</a:t>
            </a:r>
          </a:p>
          <a:p>
            <a:r>
              <a:rPr lang="en-US" sz="5000" dirty="0">
                <a:solidFill>
                  <a:srgbClr val="FDC623"/>
                </a:solidFill>
                <a:latin typeface="Roboto" pitchFamily="2" charset="0"/>
                <a:ea typeface="Roboto" pitchFamily="2" charset="0"/>
              </a:rPr>
              <a:t>- </a:t>
            </a:r>
          </a:p>
          <a:p>
            <a:r>
              <a:rPr lang="en-US" sz="5000" dirty="0" err="1">
                <a:solidFill>
                  <a:srgbClr val="FDC623"/>
                </a:solidFill>
                <a:latin typeface="Roboto" pitchFamily="2" charset="0"/>
                <a:ea typeface="Roboto" pitchFamily="2" charset="0"/>
              </a:rPr>
              <a:t>Misc</a:t>
            </a:r>
            <a:r>
              <a:rPr lang="en-US" sz="5000" dirty="0">
                <a:solidFill>
                  <a:srgbClr val="FDC623"/>
                </a:solidFill>
                <a:latin typeface="Roboto" pitchFamily="2" charset="0"/>
                <a:ea typeface="Roboto" pitchFamily="2" charset="0"/>
              </a:rPr>
              <a:t> libraries</a:t>
            </a:r>
          </a:p>
        </p:txBody>
      </p:sp>
    </p:spTree>
    <p:extLst>
      <p:ext uri="{BB962C8B-B14F-4D97-AF65-F5344CB8AC3E}">
        <p14:creationId xmlns:p14="http://schemas.microsoft.com/office/powerpoint/2010/main" val="52498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Working with Excel sheet</a:t>
            </a:r>
          </a:p>
        </p:txBody>
      </p:sp>
      <p:sp>
        <p:nvSpPr>
          <p:cNvPr id="3" name="Underrubrik 2"/>
          <p:cNvSpPr txBox="1">
            <a:spLocks/>
          </p:cNvSpPr>
          <p:nvPr/>
        </p:nvSpPr>
        <p:spPr>
          <a:xfrm>
            <a:off x="206266" y="1549400"/>
            <a:ext cx="8032092" cy="114001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Download and install </a:t>
            </a:r>
            <a:r>
              <a:rPr lang="en-US" sz="2000" b="1" spc="50" dirty="0" err="1">
                <a:solidFill>
                  <a:schemeClr val="bg1"/>
                </a:solidFill>
                <a:latin typeface="Roboto" pitchFamily="2" charset="0"/>
                <a:ea typeface="Roboto" pitchFamily="2" charset="0"/>
              </a:rPr>
              <a:t>LibXL</a:t>
            </a:r>
            <a:r>
              <a:rPr lang="en-US" sz="2000" b="1" spc="50" dirty="0">
                <a:solidFill>
                  <a:schemeClr val="bg1"/>
                </a:solidFill>
                <a:latin typeface="Roboto" pitchFamily="2" charset="0"/>
                <a:ea typeface="Roboto" pitchFamily="2" charset="0"/>
              </a:rPr>
              <a:t> from </a:t>
            </a:r>
            <a:r>
              <a:rPr lang="en-US" sz="2000" b="1" spc="50" dirty="0">
                <a:solidFill>
                  <a:schemeClr val="accent1"/>
                </a:solidFill>
                <a:latin typeface="Roboto" pitchFamily="2" charset="0"/>
                <a:ea typeface="Roboto" pitchFamily="2" charset="0"/>
                <a:hlinkClick r:id="rId3">
                  <a:extLst>
                    <a:ext uri="{A12FA001-AC4F-418D-AE19-62706E023703}">
                      <ahyp:hlinkClr xmlns:ahyp="http://schemas.microsoft.com/office/drawing/2018/hyperlinkcolor" val="tx"/>
                    </a:ext>
                  </a:extLst>
                </a:hlinkClick>
              </a:rPr>
              <a:t>www.libxl.com</a:t>
            </a:r>
            <a:endParaRPr lang="en-US" sz="2000" b="1" spc="50" dirty="0">
              <a:solidFill>
                <a:schemeClr val="accent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“g++ -Lbin64 -</a:t>
            </a:r>
            <a:r>
              <a:rPr lang="en-US" sz="2000" b="1" spc="50" dirty="0" err="1">
                <a:solidFill>
                  <a:schemeClr val="bg1"/>
                </a:solidFill>
                <a:latin typeface="Roboto" pitchFamily="2" charset="0"/>
                <a:ea typeface="Roboto" pitchFamily="2" charset="0"/>
              </a:rPr>
              <a:t>Iinclude_cpp</a:t>
            </a:r>
            <a:r>
              <a:rPr lang="en-US" sz="2000" b="1" spc="50" dirty="0">
                <a:solidFill>
                  <a:schemeClr val="bg1"/>
                </a:solidFill>
                <a:latin typeface="Roboto" pitchFamily="2" charset="0"/>
                <a:ea typeface="Roboto" pitchFamily="2" charset="0"/>
              </a:rPr>
              <a:t> -</a:t>
            </a:r>
            <a:r>
              <a:rPr lang="en-US" sz="2000" b="1" spc="50" dirty="0" err="1">
                <a:solidFill>
                  <a:schemeClr val="bg1"/>
                </a:solidFill>
                <a:latin typeface="Roboto" pitchFamily="2" charset="0"/>
                <a:ea typeface="Roboto" pitchFamily="2" charset="0"/>
              </a:rPr>
              <a:t>lxl</a:t>
            </a:r>
            <a:r>
              <a:rPr lang="en-US" sz="2000" b="1" spc="50" dirty="0">
                <a:solidFill>
                  <a:schemeClr val="bg1"/>
                </a:solidFill>
                <a:latin typeface="Roboto" pitchFamily="2" charset="0"/>
                <a:ea typeface="Roboto" pitchFamily="2" charset="0"/>
              </a:rPr>
              <a:t> main.cpp”</a:t>
            </a: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r>
              <a:rPr lang="en-US" sz="2000" b="1" spc="50" dirty="0">
                <a:solidFill>
                  <a:schemeClr val="bg1"/>
                </a:solidFill>
                <a:latin typeface="Roboto" pitchFamily="2" charset="0"/>
                <a:ea typeface="Roboto" pitchFamily="2" charset="0"/>
              </a:rPr>
              <a:t>If you want an open-source variant, you can use </a:t>
            </a:r>
            <a:r>
              <a:rPr lang="en-US" sz="2000" b="1" spc="50" dirty="0" err="1">
                <a:solidFill>
                  <a:schemeClr val="bg1"/>
                </a:solidFill>
                <a:latin typeface="Roboto" pitchFamily="2" charset="0"/>
                <a:ea typeface="Roboto" pitchFamily="2" charset="0"/>
              </a:rPr>
              <a:t>OpenXLSX</a:t>
            </a: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marL="756000" lvl="1" indent="-298800" algn="l">
              <a:buFont typeface="Arial" panose="020B0604020202020204" pitchFamily="34" charset="0"/>
              <a:buChar char="•"/>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lvl="1" algn="l">
              <a:lnSpc>
                <a:spcPts val="2600"/>
              </a:lnSpc>
            </a:pPr>
            <a:endParaRPr lang="en-US" sz="2000" b="1" spc="50" dirty="0">
              <a:solidFill>
                <a:schemeClr val="bg1"/>
              </a:solidFill>
              <a:latin typeface="Roboto" pitchFamily="2" charset="0"/>
              <a:ea typeface="Roboto" pitchFamily="2" charset="0"/>
            </a:endParaRPr>
          </a:p>
          <a:p>
            <a:pPr marL="756000" lvl="1" indent="-298800" algn="l">
              <a:lnSpc>
                <a:spcPts val="2600"/>
              </a:lnSpc>
              <a:buFont typeface="+mj-lt"/>
              <a:buAutoNum type="arabicPeriod"/>
            </a:pPr>
            <a:endParaRPr lang="en-US" sz="1600" b="1" spc="50" dirty="0">
              <a:latin typeface="Roboto" pitchFamily="2" charset="0"/>
              <a:ea typeface="Roboto" pitchFamily="2" charset="0"/>
            </a:endParaRPr>
          </a:p>
          <a:p>
            <a:pPr marL="298800" indent="-298800" algn="l">
              <a:lnSpc>
                <a:spcPts val="2600"/>
              </a:lnSpc>
              <a:buFont typeface="+mj-lt"/>
              <a:buAutoNum type="arabicPeriod"/>
            </a:pPr>
            <a:endParaRPr lang="en-US" sz="2000" spc="50" dirty="0">
              <a:latin typeface="Roboto" pitchFamily="2" charset="0"/>
              <a:ea typeface="Roboto" pitchFamily="2" charset="0"/>
            </a:endParaRPr>
          </a:p>
        </p:txBody>
      </p:sp>
      <p:sp>
        <p:nvSpPr>
          <p:cNvPr id="4" name="Rectangle 4">
            <a:extLst>
              <a:ext uri="{FF2B5EF4-FFF2-40B4-BE49-F238E27FC236}">
                <a16:creationId xmlns:a16="http://schemas.microsoft.com/office/drawing/2014/main" id="{8D455206-1F42-44D3-9D03-C7B32631B01E}"/>
              </a:ext>
            </a:extLst>
          </p:cNvPr>
          <p:cNvSpPr/>
          <p:nvPr/>
        </p:nvSpPr>
        <p:spPr>
          <a:xfrm>
            <a:off x="905641" y="2379880"/>
            <a:ext cx="7332717" cy="30962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dirty="0">
                <a:solidFill>
                  <a:srgbClr val="DD2867"/>
                </a:solidFill>
                <a:latin typeface="Consolas" panose="020B0609020204030204" pitchFamily="49" charset="0"/>
              </a:rPr>
              <a:t>#include</a:t>
            </a:r>
            <a:r>
              <a:rPr lang="en-GB" sz="1000" dirty="0">
                <a:solidFill>
                  <a:srgbClr val="D9E8F7"/>
                </a:solidFill>
                <a:latin typeface="Consolas" panose="020B0609020204030204" pitchFamily="49" charset="0"/>
              </a:rPr>
              <a:t> </a:t>
            </a:r>
            <a:r>
              <a:rPr lang="en-GB" sz="1000" dirty="0">
                <a:solidFill>
                  <a:srgbClr val="17C6A3"/>
                </a:solidFill>
                <a:latin typeface="Consolas" panose="020B0609020204030204" pitchFamily="49" charset="0"/>
              </a:rPr>
              <a:t>"</a:t>
            </a:r>
            <a:r>
              <a:rPr lang="en-GB" sz="1000" dirty="0" err="1">
                <a:solidFill>
                  <a:srgbClr val="17C6A3"/>
                </a:solidFill>
                <a:latin typeface="Consolas" panose="020B0609020204030204" pitchFamily="49" charset="0"/>
              </a:rPr>
              <a:t>libxl.h</a:t>
            </a:r>
            <a:r>
              <a:rPr lang="en-GB" sz="1000" dirty="0">
                <a:solidFill>
                  <a:srgbClr val="17C6A3"/>
                </a:solidFill>
                <a:latin typeface="Consolas" panose="020B0609020204030204" pitchFamily="49" charset="0"/>
              </a:rPr>
              <a:t>"</a:t>
            </a:r>
          </a:p>
          <a:p>
            <a:r>
              <a:rPr lang="en-GB" sz="1000" dirty="0">
                <a:solidFill>
                  <a:srgbClr val="DD2867"/>
                </a:solidFill>
                <a:latin typeface="Consolas" panose="020B0609020204030204" pitchFamily="49" charset="0"/>
              </a:rPr>
              <a:t>using</a:t>
            </a:r>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namespace</a:t>
            </a:r>
            <a:r>
              <a:rPr lang="en-GB" sz="1000" dirty="0">
                <a:solidFill>
                  <a:srgbClr val="D9E8F7"/>
                </a:solidFill>
                <a:latin typeface="Consolas" panose="020B0609020204030204" pitchFamily="49" charset="0"/>
              </a:rPr>
              <a:t> </a:t>
            </a:r>
            <a:r>
              <a:rPr lang="en-GB" sz="1000" dirty="0" err="1">
                <a:solidFill>
                  <a:srgbClr val="D9E8F7"/>
                </a:solidFill>
                <a:latin typeface="Consolas" panose="020B0609020204030204" pitchFamily="49" charset="0"/>
              </a:rPr>
              <a:t>libxl</a:t>
            </a:r>
            <a:r>
              <a:rPr lang="en-GB" sz="1000" dirty="0">
                <a:solidFill>
                  <a:srgbClr val="E6E6FA"/>
                </a:solidFill>
                <a:latin typeface="Consolas" panose="020B0609020204030204" pitchFamily="49" charset="0"/>
              </a:rPr>
              <a:t>;</a:t>
            </a:r>
          </a:p>
          <a:p>
            <a:endParaRPr lang="en-GB" sz="1000" dirty="0">
              <a:latin typeface="Consolas" panose="020B0609020204030204" pitchFamily="49" charset="0"/>
            </a:endParaRPr>
          </a:p>
          <a:p>
            <a:r>
              <a:rPr lang="en-GB" sz="1000" dirty="0">
                <a:solidFill>
                  <a:srgbClr val="DD2867"/>
                </a:solidFill>
                <a:latin typeface="Consolas" panose="020B0609020204030204" pitchFamily="49" charset="0"/>
              </a:rPr>
              <a:t>int</a:t>
            </a:r>
            <a:r>
              <a:rPr lang="en-GB" sz="1000" dirty="0">
                <a:solidFill>
                  <a:srgbClr val="D9E8F7"/>
                </a:solidFill>
                <a:latin typeface="Consolas" panose="020B0609020204030204" pitchFamily="49" charset="0"/>
              </a:rPr>
              <a:t> </a:t>
            </a:r>
            <a:r>
              <a:rPr lang="en-GB" sz="1000" dirty="0">
                <a:solidFill>
                  <a:srgbClr val="0DD140"/>
                </a:solidFill>
                <a:latin typeface="Consolas" panose="020B0609020204030204" pitchFamily="49" charset="0"/>
              </a:rPr>
              <a:t>main</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p>
          <a:p>
            <a:r>
              <a:rPr lang="en-GB"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Book</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D7F48"/>
                </a:solidFill>
                <a:latin typeface="Consolas" panose="020B0609020204030204" pitchFamily="49" charset="0"/>
              </a:rPr>
              <a:t>book</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err="1">
                <a:solidFill>
                  <a:srgbClr val="D9E8F7"/>
                </a:solidFill>
                <a:latin typeface="Consolas" panose="020B0609020204030204" pitchFamily="49" charset="0"/>
              </a:rPr>
              <a:t>xlCreateBook</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26262"/>
                </a:solidFill>
                <a:latin typeface="Consolas" panose="020B0609020204030204" pitchFamily="49" charset="0"/>
              </a:rPr>
              <a:t>// </a:t>
            </a:r>
            <a:r>
              <a:rPr lang="en-US" sz="1000" dirty="0" err="1">
                <a:solidFill>
                  <a:srgbClr val="626262"/>
                </a:solidFill>
                <a:latin typeface="Consolas" panose="020B0609020204030204" pitchFamily="49" charset="0"/>
              </a:rPr>
              <a:t>xlCreateXMLBook</a:t>
            </a:r>
            <a:r>
              <a:rPr lang="en-US" sz="1000" dirty="0">
                <a:solidFill>
                  <a:srgbClr val="626262"/>
                </a:solidFill>
                <a:latin typeface="Consolas" panose="020B0609020204030204" pitchFamily="49" charset="0"/>
              </a:rPr>
              <a:t>() for xlsx</a:t>
            </a:r>
          </a:p>
          <a:p>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if</a:t>
            </a:r>
            <a:r>
              <a:rPr lang="en-GB" sz="1000" dirty="0">
                <a:solidFill>
                  <a:srgbClr val="F9FAF4"/>
                </a:solidFill>
                <a:latin typeface="Consolas" panose="020B0609020204030204" pitchFamily="49" charset="0"/>
              </a:rPr>
              <a:t>(</a:t>
            </a:r>
            <a:r>
              <a:rPr lang="en-GB" sz="1000" dirty="0">
                <a:solidFill>
                  <a:srgbClr val="FFBF26"/>
                </a:solidFill>
                <a:latin typeface="Consolas" panose="020B0609020204030204" pitchFamily="49" charset="0"/>
              </a:rPr>
              <a:t>book</a:t>
            </a:r>
            <a:r>
              <a:rPr lang="en-GB" sz="1000" dirty="0">
                <a:solidFill>
                  <a:srgbClr val="F9FAF4"/>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Sheet</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D7F48"/>
                </a:solidFill>
                <a:latin typeface="Consolas" panose="020B0609020204030204" pitchFamily="49" charset="0"/>
              </a:rPr>
              <a:t>sheet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book</a:t>
            </a:r>
            <a:r>
              <a:rPr lang="en-US" sz="1000" dirty="0">
                <a:solidFill>
                  <a:srgbClr val="E6E6FA"/>
                </a:solidFill>
                <a:latin typeface="Consolas" panose="020B0609020204030204" pitchFamily="49" charset="0"/>
              </a:rPr>
              <a:t>-&gt;</a:t>
            </a:r>
            <a:r>
              <a:rPr lang="en-US" sz="1000" dirty="0" err="1">
                <a:solidFill>
                  <a:srgbClr val="D9E8F7"/>
                </a:solidFill>
                <a:latin typeface="Consolas" panose="020B0609020204030204" pitchFamily="49" charset="0"/>
              </a:rPr>
              <a:t>addSheet</a:t>
            </a:r>
            <a:r>
              <a:rPr lang="en-US" sz="1000" dirty="0">
                <a:solidFill>
                  <a:srgbClr val="F9FAF4"/>
                </a:solidFill>
                <a:latin typeface="Consolas" panose="020B0609020204030204" pitchFamily="49" charset="0"/>
              </a:rPr>
              <a:t>(</a:t>
            </a:r>
            <a:r>
              <a:rPr lang="en-US" sz="1000" dirty="0">
                <a:solidFill>
                  <a:srgbClr val="17C6A3"/>
                </a:solidFill>
                <a:latin typeface="Consolas" panose="020B0609020204030204" pitchFamily="49" charset="0"/>
              </a:rPr>
              <a:t>"Sheet1"</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if</a:t>
            </a:r>
            <a:r>
              <a:rPr lang="en-GB" sz="1000" dirty="0">
                <a:solidFill>
                  <a:srgbClr val="F9FAF4"/>
                </a:solidFill>
                <a:latin typeface="Consolas" panose="020B0609020204030204" pitchFamily="49" charset="0"/>
              </a:rPr>
              <a:t>(</a:t>
            </a:r>
            <a:r>
              <a:rPr lang="en-GB" sz="1000" dirty="0">
                <a:solidFill>
                  <a:srgbClr val="FFBF26"/>
                </a:solidFill>
                <a:latin typeface="Consolas" panose="020B0609020204030204" pitchFamily="49" charset="0"/>
              </a:rPr>
              <a:t>sheet</a:t>
            </a:r>
            <a:r>
              <a:rPr lang="en-GB" sz="1000" dirty="0">
                <a:solidFill>
                  <a:srgbClr val="F9FAF4"/>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sheet</a:t>
            </a:r>
            <a:r>
              <a:rPr lang="en-US" sz="1000" dirty="0">
                <a:solidFill>
                  <a:srgbClr val="E6E6FA"/>
                </a:solidFill>
                <a:latin typeface="Consolas" panose="020B0609020204030204" pitchFamily="49" charset="0"/>
              </a:rPr>
              <a:t>-&gt;</a:t>
            </a:r>
            <a:r>
              <a:rPr lang="en-US" sz="1000" dirty="0" err="1">
                <a:solidFill>
                  <a:srgbClr val="D9E8F7"/>
                </a:solidFill>
                <a:latin typeface="Consolas" panose="020B0609020204030204" pitchFamily="49" charset="0"/>
              </a:rPr>
              <a:t>writeStr</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2</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"Hello, World !"</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sheet</a:t>
            </a:r>
            <a:r>
              <a:rPr lang="en-US" sz="1000" dirty="0">
                <a:solidFill>
                  <a:srgbClr val="E6E6FA"/>
                </a:solidFill>
                <a:latin typeface="Consolas" panose="020B0609020204030204" pitchFamily="49" charset="0"/>
              </a:rPr>
              <a:t>-&gt;</a:t>
            </a:r>
            <a:r>
              <a:rPr lang="en-US" sz="1000" dirty="0" err="1">
                <a:solidFill>
                  <a:srgbClr val="D9E8F7"/>
                </a:solidFill>
                <a:latin typeface="Consolas" panose="020B0609020204030204" pitchFamily="49" charset="0"/>
              </a:rPr>
              <a:t>writeNum</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3</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a:t>
            </a:r>
            <a:r>
              <a:rPr lang="en-US" sz="1000" dirty="0">
                <a:solidFill>
                  <a:srgbClr val="E6E6FA"/>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6897BB"/>
                </a:solidFill>
                <a:latin typeface="Consolas" panose="020B0609020204030204" pitchFamily="49" charset="0"/>
              </a:rPr>
              <a:t>1000</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p>
          <a:p>
            <a:r>
              <a:rPr lang="en-US" sz="1000" dirty="0">
                <a:solidFill>
                  <a:srgbClr val="D9E8F7"/>
                </a:solidFill>
                <a:latin typeface="Consolas" panose="020B0609020204030204" pitchFamily="49" charset="0"/>
              </a:rPr>
              <a:t>        </a:t>
            </a:r>
            <a:r>
              <a:rPr lang="en-US" sz="1000" dirty="0">
                <a:solidFill>
                  <a:srgbClr val="FFBF26"/>
                </a:solidFill>
                <a:latin typeface="Consolas" panose="020B0609020204030204" pitchFamily="49" charset="0"/>
              </a:rPr>
              <a:t>book</a:t>
            </a:r>
            <a:r>
              <a:rPr lang="en-US" sz="1000" dirty="0">
                <a:solidFill>
                  <a:srgbClr val="E6E6FA"/>
                </a:solidFill>
                <a:latin typeface="Consolas" panose="020B0609020204030204" pitchFamily="49" charset="0"/>
              </a:rPr>
              <a:t>-&gt;</a:t>
            </a:r>
            <a:r>
              <a:rPr lang="en-US" sz="1000" dirty="0">
                <a:solidFill>
                  <a:srgbClr val="D9E8F7"/>
                </a:solidFill>
                <a:latin typeface="Consolas" panose="020B0609020204030204" pitchFamily="49" charset="0"/>
              </a:rPr>
              <a:t>save</a:t>
            </a:r>
            <a:r>
              <a:rPr lang="en-US" sz="1000" dirty="0">
                <a:solidFill>
                  <a:srgbClr val="F9FAF4"/>
                </a:solidFill>
                <a:latin typeface="Consolas" panose="020B0609020204030204" pitchFamily="49" charset="0"/>
              </a:rPr>
              <a:t>(</a:t>
            </a:r>
            <a:r>
              <a:rPr lang="en-US" sz="1000" dirty="0">
                <a:solidFill>
                  <a:srgbClr val="17C6A3"/>
                </a:solidFill>
                <a:latin typeface="Consolas" panose="020B0609020204030204" pitchFamily="49" charset="0"/>
              </a:rPr>
              <a:t>"example.xls"</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FFBF26"/>
                </a:solidFill>
                <a:latin typeface="Consolas" panose="020B0609020204030204" pitchFamily="49" charset="0"/>
              </a:rPr>
              <a:t>book</a:t>
            </a:r>
            <a:r>
              <a:rPr lang="en-GB" sz="1000" dirty="0">
                <a:solidFill>
                  <a:srgbClr val="E6E6FA"/>
                </a:solidFill>
                <a:latin typeface="Consolas" panose="020B0609020204030204" pitchFamily="49" charset="0"/>
              </a:rPr>
              <a:t>-&gt;</a:t>
            </a:r>
            <a:r>
              <a:rPr lang="en-GB" sz="1000" dirty="0">
                <a:solidFill>
                  <a:srgbClr val="D9E8F7"/>
                </a:solidFill>
                <a:latin typeface="Consolas" panose="020B0609020204030204" pitchFamily="49" charset="0"/>
              </a:rPr>
              <a:t>release</a:t>
            </a:r>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r>
              <a:rPr lang="en-GB" sz="1000" dirty="0">
                <a:solidFill>
                  <a:srgbClr val="D9E8F7"/>
                </a:solidFill>
                <a:latin typeface="Consolas" panose="020B0609020204030204" pitchFamily="49" charset="0"/>
              </a:rPr>
              <a:t>    </a:t>
            </a:r>
            <a:r>
              <a:rPr lang="en-GB" sz="1000" dirty="0">
                <a:solidFill>
                  <a:srgbClr val="F9FAF4"/>
                </a:solidFill>
                <a:latin typeface="Consolas" panose="020B0609020204030204" pitchFamily="49" charset="0"/>
              </a:rPr>
              <a:t>}</a:t>
            </a:r>
            <a:r>
              <a:rPr lang="en-GB" sz="1000" dirty="0">
                <a:solidFill>
                  <a:srgbClr val="D9E8F7"/>
                </a:solidFill>
                <a:latin typeface="Consolas" panose="020B0609020204030204" pitchFamily="49" charset="0"/>
              </a:rPr>
              <a:t> </a:t>
            </a:r>
          </a:p>
          <a:p>
            <a:r>
              <a:rPr lang="en-GB" sz="1000" dirty="0">
                <a:solidFill>
                  <a:srgbClr val="D9E8F7"/>
                </a:solidFill>
                <a:latin typeface="Consolas" panose="020B0609020204030204" pitchFamily="49" charset="0"/>
              </a:rPr>
              <a:t>    </a:t>
            </a:r>
            <a:r>
              <a:rPr lang="en-GB" sz="1000" dirty="0">
                <a:solidFill>
                  <a:srgbClr val="DD2867"/>
                </a:solidFill>
                <a:latin typeface="Consolas" panose="020B0609020204030204" pitchFamily="49" charset="0"/>
              </a:rPr>
              <a:t>return</a:t>
            </a:r>
            <a:r>
              <a:rPr lang="en-GB" sz="1000" dirty="0">
                <a:solidFill>
                  <a:srgbClr val="D9E8F7"/>
                </a:solidFill>
                <a:latin typeface="Consolas" panose="020B0609020204030204" pitchFamily="49" charset="0"/>
              </a:rPr>
              <a:t> </a:t>
            </a:r>
            <a:r>
              <a:rPr lang="en-GB" sz="1000" dirty="0">
                <a:solidFill>
                  <a:srgbClr val="6897BB"/>
                </a:solidFill>
                <a:latin typeface="Consolas" panose="020B0609020204030204" pitchFamily="49" charset="0"/>
              </a:rPr>
              <a:t>0</a:t>
            </a:r>
            <a:r>
              <a:rPr lang="en-GB" sz="1000"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426239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52500"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What you have learned in this course</a:t>
            </a:r>
          </a:p>
        </p:txBody>
      </p:sp>
      <p:sp>
        <p:nvSpPr>
          <p:cNvPr id="3" name="Underrubrik 2"/>
          <p:cNvSpPr txBox="1">
            <a:spLocks/>
          </p:cNvSpPr>
          <p:nvPr/>
        </p:nvSpPr>
        <p:spPr>
          <a:xfrm>
            <a:off x="5125224" y="1701800"/>
            <a:ext cx="3158521"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2</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Datatypes continued</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Namespace</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For and while loops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Switch and jump statements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Arrays</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4</a:t>
            </a:r>
          </a:p>
          <a:p>
            <a:pPr marL="800100" lvl="1" indent="-342900" algn="l">
              <a:buFont typeface="Arial" panose="020B0604020202020204" pitchFamily="34" charset="0"/>
              <a:buChar char="•"/>
            </a:pPr>
            <a:r>
              <a:rPr lang="en-GB" sz="1200" b="1" spc="50" dirty="0" err="1">
                <a:solidFill>
                  <a:schemeClr val="bg1"/>
                </a:solidFill>
                <a:latin typeface="Roboto" pitchFamily="2" charset="0"/>
                <a:ea typeface="Roboto" pitchFamily="2" charset="0"/>
              </a:rPr>
              <a:t>Preprocessor</a:t>
            </a:r>
            <a:endParaRPr lang="en-GB" sz="1200" b="1" spc="50" dirty="0">
              <a:solidFill>
                <a:schemeClr val="bg1"/>
              </a:solidFill>
              <a:latin typeface="Roboto" pitchFamily="2" charset="0"/>
              <a:ea typeface="Roboto" pitchFamily="2" charset="0"/>
            </a:endParaRP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Classes and Objects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Constructor and Destructor</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Class methods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Class inheritance</a:t>
            </a:r>
          </a:p>
          <a:p>
            <a:pPr marL="800100" lvl="1" indent="-342900" algn="l">
              <a:lnSpc>
                <a:spcPts val="2600"/>
              </a:lnSpc>
              <a:buFont typeface="Arial" panose="020B0604020202020204" pitchFamily="34" charset="0"/>
              <a:buChar char="•"/>
            </a:pPr>
            <a:endParaRPr lang="en-GB" sz="12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algn="l">
              <a:lnSpc>
                <a:spcPts val="2600"/>
              </a:lnSpc>
            </a:pPr>
            <a:endParaRPr lang="en-GB" sz="1600" b="1" spc="50" dirty="0">
              <a:latin typeface="Roboto" pitchFamily="2" charset="0"/>
              <a:ea typeface="Roboto" pitchFamily="2" charset="0"/>
            </a:endParaRP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
        <p:nvSpPr>
          <p:cNvPr id="8" name="Underrubrik 2">
            <a:extLst>
              <a:ext uri="{FF2B5EF4-FFF2-40B4-BE49-F238E27FC236}">
                <a16:creationId xmlns:a16="http://schemas.microsoft.com/office/drawing/2014/main" id="{34771D11-6346-4C83-869E-DF940BC487FC}"/>
              </a:ext>
            </a:extLst>
          </p:cNvPr>
          <p:cNvSpPr txBox="1">
            <a:spLocks/>
          </p:cNvSpPr>
          <p:nvPr/>
        </p:nvSpPr>
        <p:spPr>
          <a:xfrm>
            <a:off x="1104900" y="1701800"/>
            <a:ext cx="3814723" cy="3213100"/>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1</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Introduction</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First program ”Hello world”</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Integer Datatype</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”if” and ”else” statement</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IDE</a:t>
            </a: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3</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Functions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Pointers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Exceptions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Lists</a:t>
            </a:r>
          </a:p>
          <a:p>
            <a:pPr marL="800100" lvl="1" indent="-342900" algn="l">
              <a:buFont typeface="Arial" panose="020B0604020202020204" pitchFamily="34" charset="0"/>
              <a:buChar char="•"/>
            </a:pPr>
            <a:endParaRPr lang="en-GB" sz="1600" b="1" spc="50" dirty="0">
              <a:solidFill>
                <a:schemeClr val="bg1"/>
              </a:solidFill>
              <a:latin typeface="Roboto" pitchFamily="2" charset="0"/>
              <a:ea typeface="Roboto" pitchFamily="2" charset="0"/>
            </a:endParaRPr>
          </a:p>
          <a:p>
            <a:pPr marL="342900" indent="-342900" algn="l">
              <a:lnSpc>
                <a:spcPts val="2600"/>
              </a:lnSpc>
              <a:buFont typeface="Arial" panose="020B0604020202020204" pitchFamily="34" charset="0"/>
              <a:buChar char="•"/>
            </a:pPr>
            <a:r>
              <a:rPr lang="en-GB" sz="1600" b="1" spc="50" dirty="0">
                <a:latin typeface="Roboto" pitchFamily="2" charset="0"/>
                <a:ea typeface="Roboto" pitchFamily="2" charset="0"/>
              </a:rPr>
              <a:t>Week 5</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Dynamic memory</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File handling</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Multiple files and headers</a:t>
            </a:r>
          </a:p>
          <a:p>
            <a:pPr marL="800100" lvl="1" indent="-342900" algn="l">
              <a:buFont typeface="Arial" panose="020B0604020202020204" pitchFamily="34" charset="0"/>
              <a:buChar char="•"/>
            </a:pPr>
            <a:r>
              <a:rPr lang="en-GB" sz="1200" b="1" spc="50" dirty="0">
                <a:solidFill>
                  <a:schemeClr val="bg1"/>
                </a:solidFill>
                <a:latin typeface="Roboto" pitchFamily="2" charset="0"/>
                <a:ea typeface="Roboto" pitchFamily="2" charset="0"/>
              </a:rPr>
              <a:t>Libraries</a:t>
            </a:r>
          </a:p>
          <a:p>
            <a:pPr marL="342900" indent="-342900" algn="l">
              <a:lnSpc>
                <a:spcPts val="2600"/>
              </a:lnSpc>
              <a:buFont typeface="Arial" panose="020B0604020202020204" pitchFamily="34" charset="0"/>
              <a:buChar char="•"/>
            </a:pPr>
            <a:endParaRPr lang="en-GB" sz="1600" b="1" spc="50" dirty="0">
              <a:latin typeface="Roboto" pitchFamily="2" charset="0"/>
              <a:ea typeface="Roboto" pitchFamily="2" charset="0"/>
            </a:endParaRPr>
          </a:p>
          <a:p>
            <a:pPr marL="756000" lvl="1" indent="-298800" algn="l">
              <a:lnSpc>
                <a:spcPts val="2600"/>
              </a:lnSpc>
              <a:buFont typeface="+mj-lt"/>
              <a:buAutoNum type="arabicPeriod"/>
            </a:pPr>
            <a:endParaRPr lang="en-GB" sz="1600" b="1" spc="50" dirty="0">
              <a:latin typeface="Roboto" pitchFamily="2" charset="0"/>
              <a:ea typeface="Roboto" pitchFamily="2" charset="0"/>
            </a:endParaRPr>
          </a:p>
          <a:p>
            <a:pPr marL="298800" indent="-298800" algn="l">
              <a:lnSpc>
                <a:spcPts val="2600"/>
              </a:lnSpc>
              <a:buFont typeface="+mj-lt"/>
              <a:buAutoNum type="arabicPeriod"/>
            </a:pPr>
            <a:endParaRPr lang="en-GB" sz="2000" spc="50" dirty="0">
              <a:latin typeface="Roboto" pitchFamily="2" charset="0"/>
              <a:ea typeface="Roboto" pitchFamily="2" charset="0"/>
            </a:endParaRPr>
          </a:p>
        </p:txBody>
      </p:sp>
    </p:spTree>
    <p:extLst>
      <p:ext uri="{BB962C8B-B14F-4D97-AF65-F5344CB8AC3E}">
        <p14:creationId xmlns:p14="http://schemas.microsoft.com/office/powerpoint/2010/main" val="30731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
                                            <p:txEl>
                                              <p:pRg st="14" end="1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
                                            <p:txEl>
                                              <p:pRg st="15" end="1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Veldi%200009%202018">
            <a:extLst>
              <a:ext uri="{FF2B5EF4-FFF2-40B4-BE49-F238E27FC236}">
                <a16:creationId xmlns:a16="http://schemas.microsoft.com/office/drawing/2014/main" id="{565B2669-EE75-4D56-B35C-B45AD7980B2D}"/>
              </a:ext>
            </a:extLst>
          </p:cNvPr>
          <p:cNvPicPr>
            <a:picLocks noGrp="1" noChangeAspect="1"/>
          </p:cNvPicPr>
          <p:nvPr isPhoto="1"/>
        </p:nvPicPr>
        <p:blipFill>
          <a:blip r:embed="rId3" cstate="screen">
            <a:lum/>
            <a:extLst>
              <a:ext uri="{28A0092B-C50C-407E-A947-70E740481C1C}">
                <a14:useLocalDpi xmlns:a14="http://schemas.microsoft.com/office/drawing/2010/main"/>
              </a:ext>
            </a:extLst>
          </a:blip>
          <a:stretch>
            <a:fillRect/>
          </a:stretch>
        </p:blipFill>
        <p:spPr>
          <a:xfrm>
            <a:off x="-186267" y="-69851"/>
            <a:ext cx="9444567" cy="7083425"/>
          </a:xfrm>
          <a:prstGeom prst="rect">
            <a:avLst/>
          </a:prstGeom>
        </p:spPr>
      </p:pic>
      <p:sp>
        <p:nvSpPr>
          <p:cNvPr id="5" name="Rubrik 1">
            <a:extLst>
              <a:ext uri="{FF2B5EF4-FFF2-40B4-BE49-F238E27FC236}">
                <a16:creationId xmlns:a16="http://schemas.microsoft.com/office/drawing/2014/main" id="{47930B65-5C2B-4219-9D44-3CF6F67102FF}"/>
              </a:ext>
            </a:extLst>
          </p:cNvPr>
          <p:cNvSpPr txBox="1">
            <a:spLocks/>
          </p:cNvSpPr>
          <p:nvPr/>
        </p:nvSpPr>
        <p:spPr>
          <a:xfrm>
            <a:off x="685800" y="2257425"/>
            <a:ext cx="7772400" cy="1743075"/>
          </a:xfrm>
          <a:prstGeom prst="rect">
            <a:avLst/>
          </a:prstGeom>
        </p:spPr>
        <p:txBody>
          <a:bodyPr anchor="ct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r>
              <a:rPr lang="en-US" sz="10000" dirty="0">
                <a:solidFill>
                  <a:schemeClr val="bg1"/>
                </a:solidFill>
                <a:latin typeface="Roboto" pitchFamily="2" charset="0"/>
                <a:ea typeface="Roboto" pitchFamily="2" charset="0"/>
              </a:rPr>
              <a:t>Thank you!</a:t>
            </a:r>
          </a:p>
        </p:txBody>
      </p:sp>
      <p:sp>
        <p:nvSpPr>
          <p:cNvPr id="7" name="Rektangel: diagonala klippta hörn 6">
            <a:extLst>
              <a:ext uri="{FF2B5EF4-FFF2-40B4-BE49-F238E27FC236}">
                <a16:creationId xmlns:a16="http://schemas.microsoft.com/office/drawing/2014/main" id="{F43C8417-1734-4057-972B-7EBA0DA09382}"/>
              </a:ext>
            </a:extLst>
          </p:cNvPr>
          <p:cNvSpPr/>
          <p:nvPr/>
        </p:nvSpPr>
        <p:spPr>
          <a:xfrm rot="16200000">
            <a:off x="707401" y="-512457"/>
            <a:ext cx="1743074" cy="2413592"/>
          </a:xfrm>
          <a:prstGeom prst="snip2DiagRect">
            <a:avLst/>
          </a:prstGeom>
          <a:solidFill>
            <a:srgbClr val="FDC623"/>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textruta 7">
            <a:extLst>
              <a:ext uri="{FF2B5EF4-FFF2-40B4-BE49-F238E27FC236}">
                <a16:creationId xmlns:a16="http://schemas.microsoft.com/office/drawing/2014/main" id="{B79B30A8-7F0C-42FF-81EB-66C2B2052FE9}"/>
              </a:ext>
            </a:extLst>
          </p:cNvPr>
          <p:cNvSpPr txBox="1"/>
          <p:nvPr/>
        </p:nvSpPr>
        <p:spPr>
          <a:xfrm>
            <a:off x="616688" y="1227322"/>
            <a:ext cx="2307265" cy="338554"/>
          </a:xfrm>
          <a:prstGeom prst="rect">
            <a:avLst/>
          </a:prstGeom>
          <a:noFill/>
        </p:spPr>
        <p:txBody>
          <a:bodyPr wrap="square" rtlCol="0">
            <a:spAutoFit/>
          </a:bodyPr>
          <a:lstStyle/>
          <a:p>
            <a:r>
              <a:rPr lang="en-US" sz="1600" dirty="0">
                <a:latin typeface="Roboto" pitchFamily="2" charset="0"/>
                <a:ea typeface="Roboto" pitchFamily="2" charset="0"/>
              </a:rPr>
              <a:t>veldikompetens.se</a:t>
            </a:r>
          </a:p>
        </p:txBody>
      </p:sp>
      <p:pic>
        <p:nvPicPr>
          <p:cNvPr id="10" name="Bildobjekt 9">
            <a:extLst>
              <a:ext uri="{FF2B5EF4-FFF2-40B4-BE49-F238E27FC236}">
                <a16:creationId xmlns:a16="http://schemas.microsoft.com/office/drawing/2014/main" id="{A6E448CA-6833-49DD-99C7-FC01D774F67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89628" y="6422682"/>
            <a:ext cx="1468622" cy="200712"/>
          </a:xfrm>
          <a:prstGeom prst="rect">
            <a:avLst/>
          </a:prstGeom>
        </p:spPr>
      </p:pic>
    </p:spTree>
    <p:extLst>
      <p:ext uri="{BB962C8B-B14F-4D97-AF65-F5344CB8AC3E}">
        <p14:creationId xmlns:p14="http://schemas.microsoft.com/office/powerpoint/2010/main" val="31339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62774"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Operator </a:t>
            </a:r>
            <a:r>
              <a:rPr lang="en-US" sz="3200" i="1" dirty="0">
                <a:solidFill>
                  <a:srgbClr val="FDC623"/>
                </a:solidFill>
                <a:latin typeface="Roboto" pitchFamily="2" charset="0"/>
                <a:ea typeface="Roboto" pitchFamily="2" charset="0"/>
              </a:rPr>
              <a:t>new</a:t>
            </a:r>
            <a:r>
              <a:rPr lang="en-US" sz="3200" dirty="0">
                <a:solidFill>
                  <a:srgbClr val="FDC623"/>
                </a:solidFill>
                <a:latin typeface="Roboto" pitchFamily="2" charset="0"/>
                <a:ea typeface="Roboto" pitchFamily="2" charset="0"/>
              </a:rPr>
              <a:t> and </a:t>
            </a:r>
            <a:r>
              <a:rPr lang="en-US" sz="3200" i="1" dirty="0">
                <a:solidFill>
                  <a:srgbClr val="FDC623"/>
                </a:solidFill>
                <a:latin typeface="Roboto" pitchFamily="2" charset="0"/>
                <a:ea typeface="Roboto" pitchFamily="2" charset="0"/>
              </a:rPr>
              <a:t>new[]</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Dynamic memory is allocated using operator </a:t>
            </a:r>
            <a:r>
              <a:rPr lang="en-US" sz="2000" b="1" i="1" spc="50" dirty="0">
                <a:latin typeface="Roboto" pitchFamily="2" charset="0"/>
                <a:ea typeface="Roboto" pitchFamily="2" charset="0"/>
              </a:rPr>
              <a:t>new</a:t>
            </a:r>
            <a:r>
              <a:rPr lang="en-US" sz="2000" b="1" spc="50" dirty="0">
                <a:latin typeface="Roboto" pitchFamily="2" charset="0"/>
                <a:ea typeface="Roboto" pitchFamily="2" charset="0"/>
              </a:rPr>
              <a:t>. </a:t>
            </a:r>
            <a:r>
              <a:rPr lang="en-US" sz="2000" b="1" i="1" spc="50" dirty="0">
                <a:latin typeface="Roboto" pitchFamily="2" charset="0"/>
                <a:ea typeface="Roboto" pitchFamily="2" charset="0"/>
              </a:rPr>
              <a:t>new</a:t>
            </a:r>
            <a:r>
              <a:rPr lang="en-US" sz="2000" b="1" spc="50" dirty="0">
                <a:latin typeface="Roboto" pitchFamily="2" charset="0"/>
                <a:ea typeface="Roboto" pitchFamily="2" charset="0"/>
              </a:rPr>
              <a:t> is followed by a data type specifier and, if a sequence of more than one element is required, the number of these within brackets []. It returns a pointer to the beginning of the </a:t>
            </a:r>
            <a:r>
              <a:rPr lang="en-US" sz="2000" b="1" i="1" spc="50" dirty="0">
                <a:latin typeface="Roboto" pitchFamily="2" charset="0"/>
                <a:ea typeface="Roboto" pitchFamily="2" charset="0"/>
              </a:rPr>
              <a:t>new</a:t>
            </a:r>
            <a:r>
              <a:rPr lang="en-US" sz="2000" b="1" spc="50" dirty="0">
                <a:latin typeface="Roboto" pitchFamily="2" charset="0"/>
                <a:ea typeface="Roboto" pitchFamily="2" charset="0"/>
              </a:rPr>
              <a:t> block of memory allocated. Its syntax is:</a:t>
            </a:r>
          </a:p>
          <a:p>
            <a:pPr marL="800100" lvl="1" indent="-342900" algn="l">
              <a:lnSpc>
                <a:spcPts val="2600"/>
              </a:lnSpc>
              <a:buFont typeface="Arial" panose="020B0604020202020204" pitchFamily="34" charset="0"/>
              <a:buChar char="•"/>
            </a:pPr>
            <a:r>
              <a:rPr lang="en-US" dirty="0"/>
              <a:t>pointer = new type</a:t>
            </a:r>
            <a:br>
              <a:rPr lang="en-US" sz="1600" dirty="0"/>
            </a:br>
            <a:r>
              <a:rPr lang="en-US" dirty="0"/>
              <a:t>pointer = new type [</a:t>
            </a:r>
            <a:r>
              <a:rPr lang="en-US" dirty="0" err="1"/>
              <a:t>number_of_elements</a:t>
            </a:r>
            <a:r>
              <a:rPr lang="en-US" dirty="0"/>
              <a:t>]</a:t>
            </a:r>
            <a:endParaRPr lang="en-US" sz="1600" b="1" spc="50" dirty="0">
              <a:latin typeface="Roboto" pitchFamily="2" charset="0"/>
              <a:ea typeface="Roboto" pitchFamily="2" charset="0"/>
            </a:endParaRPr>
          </a:p>
        </p:txBody>
      </p:sp>
      <p:sp>
        <p:nvSpPr>
          <p:cNvPr id="13" name="Rectangle 12">
            <a:extLst>
              <a:ext uri="{FF2B5EF4-FFF2-40B4-BE49-F238E27FC236}">
                <a16:creationId xmlns:a16="http://schemas.microsoft.com/office/drawing/2014/main" id="{90B71018-AA0D-4C43-8195-95E0C8193CB0}"/>
              </a:ext>
            </a:extLst>
          </p:cNvPr>
          <p:cNvSpPr/>
          <p:nvPr/>
        </p:nvSpPr>
        <p:spPr>
          <a:xfrm>
            <a:off x="625146" y="4107435"/>
            <a:ext cx="7332717" cy="86525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sz="1100" dirty="0">
                <a:solidFill>
                  <a:srgbClr val="DD2867"/>
                </a:solidFill>
                <a:latin typeface="Consolas" panose="020B0609020204030204" pitchFamily="49" charset="0"/>
              </a:rPr>
              <a:t>int</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err="1">
                <a:solidFill>
                  <a:srgbClr val="ED7F48"/>
                </a:solidFill>
                <a:latin typeface="Consolas" panose="020B0609020204030204" pitchFamily="49" charset="0"/>
              </a:rPr>
              <a:t>my_data</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//Pointer not set</a:t>
            </a:r>
          </a:p>
          <a:p>
            <a:endParaRPr lang="en-US" sz="1100" dirty="0">
              <a:solidFill>
                <a:srgbClr val="626262"/>
              </a:solidFill>
              <a:latin typeface="Consolas" panose="020B0609020204030204" pitchFamily="49" charset="0"/>
            </a:endParaRPr>
          </a:p>
          <a:p>
            <a:r>
              <a:rPr lang="en-US" sz="1100" dirty="0" err="1">
                <a:solidFill>
                  <a:srgbClr val="FFBF26"/>
                </a:solidFill>
                <a:latin typeface="Consolas" panose="020B0609020204030204" pitchFamily="49" charset="0"/>
              </a:rPr>
              <a:t>my_data</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new</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int</a:t>
            </a:r>
            <a:r>
              <a:rPr lang="en-US" sz="1100" dirty="0">
                <a:solidFill>
                  <a:srgbClr val="D9E8F7"/>
                </a:solidFill>
                <a:latin typeface="Consolas" panose="020B0609020204030204" pitchFamily="49" charset="0"/>
              </a:rPr>
              <a:t> </a:t>
            </a:r>
            <a:r>
              <a:rPr lang="en-US" sz="1100" dirty="0">
                <a:solidFill>
                  <a:srgbClr val="F9FAF4"/>
                </a:solidFill>
                <a:latin typeface="Consolas" panose="020B0609020204030204" pitchFamily="49" charset="0"/>
              </a:rPr>
              <a:t>[</a:t>
            </a:r>
            <a:r>
              <a:rPr lang="en-US" sz="1100" dirty="0">
                <a:solidFill>
                  <a:srgbClr val="6897BB"/>
                </a:solidFill>
                <a:latin typeface="Consolas" panose="020B0609020204030204" pitchFamily="49" charset="0"/>
              </a:rPr>
              <a:t>4</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//Now it points to a location where we have place for 4 "</a:t>
            </a:r>
            <a:r>
              <a:rPr lang="en-US" sz="1100" dirty="0" err="1">
                <a:solidFill>
                  <a:srgbClr val="626262"/>
                </a:solidFill>
                <a:latin typeface="Consolas" panose="020B0609020204030204" pitchFamily="49" charset="0"/>
              </a:rPr>
              <a:t>int":s</a:t>
            </a:r>
            <a:endParaRPr lang="en-US" sz="1100" dirty="0">
              <a:solidFill>
                <a:srgbClr val="626262"/>
              </a:solidFill>
              <a:latin typeface="Consolas" panose="020B0609020204030204" pitchFamily="49" charset="0"/>
            </a:endParaRPr>
          </a:p>
        </p:txBody>
      </p:sp>
      <p:pic>
        <p:nvPicPr>
          <p:cNvPr id="16" name="Picture 15">
            <a:extLst>
              <a:ext uri="{FF2B5EF4-FFF2-40B4-BE49-F238E27FC236}">
                <a16:creationId xmlns:a16="http://schemas.microsoft.com/office/drawing/2014/main" id="{99C30DFD-3E29-4E11-BC52-D0E47B481425}"/>
              </a:ext>
            </a:extLst>
          </p:cNvPr>
          <p:cNvPicPr>
            <a:picLocks noChangeAspect="1"/>
          </p:cNvPicPr>
          <p:nvPr/>
        </p:nvPicPr>
        <p:blipFill>
          <a:blip r:embed="rId3"/>
          <a:stretch>
            <a:fillRect/>
          </a:stretch>
        </p:blipFill>
        <p:spPr>
          <a:xfrm>
            <a:off x="1630434" y="4786041"/>
            <a:ext cx="1903877" cy="865257"/>
          </a:xfrm>
          <a:prstGeom prst="rect">
            <a:avLst/>
          </a:prstGeom>
        </p:spPr>
      </p:pic>
    </p:spTree>
    <p:extLst>
      <p:ext uri="{BB962C8B-B14F-4D97-AF65-F5344CB8AC3E}">
        <p14:creationId xmlns:p14="http://schemas.microsoft.com/office/powerpoint/2010/main" val="265787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62774"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Operator </a:t>
            </a:r>
            <a:r>
              <a:rPr lang="en-US" sz="3200" i="1" dirty="0">
                <a:solidFill>
                  <a:srgbClr val="FDC623"/>
                </a:solidFill>
                <a:latin typeface="Roboto" pitchFamily="2" charset="0"/>
                <a:ea typeface="Roboto" pitchFamily="2" charset="0"/>
              </a:rPr>
              <a:t>delete</a:t>
            </a:r>
            <a:r>
              <a:rPr lang="en-US" sz="3200" dirty="0">
                <a:solidFill>
                  <a:srgbClr val="FDC623"/>
                </a:solidFill>
                <a:latin typeface="Roboto" pitchFamily="2" charset="0"/>
                <a:ea typeface="Roboto" pitchFamily="2" charset="0"/>
              </a:rPr>
              <a:t> and </a:t>
            </a:r>
            <a:r>
              <a:rPr lang="en-US" sz="3200" i="1" dirty="0">
                <a:solidFill>
                  <a:srgbClr val="FDC623"/>
                </a:solidFill>
                <a:latin typeface="Roboto" pitchFamily="2" charset="0"/>
                <a:ea typeface="Roboto" pitchFamily="2" charset="0"/>
              </a:rPr>
              <a:t>delete[]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In most cases, memory allocated dynamically is only needed during specific periods of time within a program; once it is no longer needed, it can be freed so that the memory becomes available again for other requests of dynamic memory. This is the purpose of operator delete, whose syntax is:</a:t>
            </a:r>
          </a:p>
          <a:p>
            <a:pPr marL="800100" lvl="1" indent="-342900" algn="l">
              <a:lnSpc>
                <a:spcPts val="2600"/>
              </a:lnSpc>
              <a:buFont typeface="Arial" panose="020B0604020202020204" pitchFamily="34" charset="0"/>
              <a:buChar char="•"/>
            </a:pPr>
            <a:r>
              <a:rPr lang="en-US" dirty="0"/>
              <a:t>delete pointer</a:t>
            </a:r>
          </a:p>
          <a:p>
            <a:pPr marL="800100" lvl="1" indent="-342900" algn="l">
              <a:lnSpc>
                <a:spcPts val="2600"/>
              </a:lnSpc>
              <a:buFont typeface="Arial" panose="020B0604020202020204" pitchFamily="34" charset="0"/>
              <a:buChar char="•"/>
            </a:pPr>
            <a:r>
              <a:rPr lang="en-US" dirty="0"/>
              <a:t>delete [] pointer</a:t>
            </a:r>
            <a:endParaRPr lang="en-US" sz="1600" b="1" spc="50" dirty="0">
              <a:latin typeface="Roboto" pitchFamily="2" charset="0"/>
              <a:ea typeface="Roboto" pitchFamily="2" charset="0"/>
            </a:endParaRPr>
          </a:p>
        </p:txBody>
      </p:sp>
      <p:sp>
        <p:nvSpPr>
          <p:cNvPr id="13" name="Rectangle 12">
            <a:extLst>
              <a:ext uri="{FF2B5EF4-FFF2-40B4-BE49-F238E27FC236}">
                <a16:creationId xmlns:a16="http://schemas.microsoft.com/office/drawing/2014/main" id="{90B71018-AA0D-4C43-8195-95E0C8193CB0}"/>
              </a:ext>
            </a:extLst>
          </p:cNvPr>
          <p:cNvSpPr/>
          <p:nvPr/>
        </p:nvSpPr>
        <p:spPr>
          <a:xfrm>
            <a:off x="625146" y="4107435"/>
            <a:ext cx="7332717" cy="145253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sz="1100" dirty="0">
                <a:solidFill>
                  <a:srgbClr val="DD2867"/>
                </a:solidFill>
                <a:latin typeface="Consolas" panose="020B0609020204030204" pitchFamily="49" charset="0"/>
              </a:rPr>
              <a:t>int</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err="1">
                <a:solidFill>
                  <a:srgbClr val="ED7F48"/>
                </a:solidFill>
                <a:latin typeface="Consolas" panose="020B0609020204030204" pitchFamily="49" charset="0"/>
              </a:rPr>
              <a:t>my_data</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//Pointer not set</a:t>
            </a:r>
          </a:p>
          <a:p>
            <a:r>
              <a:rPr lang="en-US" sz="1100" dirty="0" err="1">
                <a:solidFill>
                  <a:srgbClr val="FFBF26"/>
                </a:solidFill>
                <a:latin typeface="Consolas" panose="020B0609020204030204" pitchFamily="49" charset="0"/>
              </a:rPr>
              <a:t>my_data</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new</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int</a:t>
            </a:r>
            <a:r>
              <a:rPr lang="en-US" sz="1100" dirty="0">
                <a:solidFill>
                  <a:srgbClr val="D9E8F7"/>
                </a:solidFill>
                <a:latin typeface="Consolas" panose="020B0609020204030204" pitchFamily="49" charset="0"/>
              </a:rPr>
              <a:t> </a:t>
            </a:r>
            <a:r>
              <a:rPr lang="en-US" sz="1100" dirty="0">
                <a:solidFill>
                  <a:srgbClr val="F9FAF4"/>
                </a:solidFill>
                <a:latin typeface="Consolas" panose="020B0609020204030204" pitchFamily="49" charset="0"/>
              </a:rPr>
              <a:t>[</a:t>
            </a:r>
            <a:r>
              <a:rPr lang="en-US" sz="1100" dirty="0">
                <a:solidFill>
                  <a:srgbClr val="6897BB"/>
                </a:solidFill>
                <a:latin typeface="Consolas" panose="020B0609020204030204" pitchFamily="49" charset="0"/>
              </a:rPr>
              <a:t>4</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//Now it points to a location where we have place for 4 "</a:t>
            </a:r>
            <a:r>
              <a:rPr lang="en-US" sz="1100" dirty="0" err="1">
                <a:solidFill>
                  <a:srgbClr val="626262"/>
                </a:solidFill>
                <a:latin typeface="Consolas" panose="020B0609020204030204" pitchFamily="49" charset="0"/>
              </a:rPr>
              <a:t>int":s</a:t>
            </a:r>
            <a:endParaRPr lang="en-US" sz="1100" dirty="0">
              <a:solidFill>
                <a:srgbClr val="626262"/>
              </a:solidFill>
              <a:latin typeface="Consolas" panose="020B0609020204030204" pitchFamily="49" charset="0"/>
            </a:endParaRPr>
          </a:p>
          <a:p>
            <a:r>
              <a:rPr lang="en-GB" sz="1100" dirty="0">
                <a:solidFill>
                  <a:srgbClr val="DD2867"/>
                </a:solidFill>
                <a:latin typeface="Consolas" panose="020B0609020204030204" pitchFamily="49" charset="0"/>
              </a:rPr>
              <a:t>int</a:t>
            </a:r>
            <a:r>
              <a:rPr lang="en-GB" sz="1100" dirty="0">
                <a:solidFill>
                  <a:srgbClr val="D9E8F7"/>
                </a:solidFill>
                <a:latin typeface="Consolas" panose="020B0609020204030204" pitchFamily="49" charset="0"/>
              </a:rPr>
              <a:t> </a:t>
            </a:r>
            <a:r>
              <a:rPr lang="en-GB" sz="1100" dirty="0">
                <a:solidFill>
                  <a:srgbClr val="E6E6FA"/>
                </a:solidFill>
                <a:latin typeface="Consolas" panose="020B0609020204030204" pitchFamily="49" charset="0"/>
              </a:rPr>
              <a:t>*</a:t>
            </a:r>
            <a:r>
              <a:rPr lang="en-GB" sz="1100" dirty="0">
                <a:solidFill>
                  <a:srgbClr val="ED7F48"/>
                </a:solidFill>
                <a:latin typeface="Consolas" panose="020B0609020204030204" pitchFamily="49" charset="0"/>
              </a:rPr>
              <a:t>single</a:t>
            </a:r>
            <a:r>
              <a:rPr lang="en-GB" sz="1100" dirty="0">
                <a:solidFill>
                  <a:srgbClr val="E6E6FA"/>
                </a:solidFill>
                <a:latin typeface="Consolas" panose="020B0609020204030204" pitchFamily="49" charset="0"/>
              </a:rPr>
              <a:t>;		</a:t>
            </a:r>
            <a:r>
              <a:rPr lang="en-GB" sz="1100" dirty="0">
                <a:solidFill>
                  <a:srgbClr val="626262"/>
                </a:solidFill>
                <a:latin typeface="Consolas" panose="020B0609020204030204" pitchFamily="49" charset="0"/>
              </a:rPr>
              <a:t>//Pointer not set</a:t>
            </a:r>
          </a:p>
          <a:p>
            <a:r>
              <a:rPr lang="en-US" sz="1100" dirty="0">
                <a:solidFill>
                  <a:srgbClr val="FFBF26"/>
                </a:solidFill>
                <a:latin typeface="Consolas" panose="020B0609020204030204" pitchFamily="49" charset="0"/>
              </a:rPr>
              <a:t>single</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new</a:t>
            </a:r>
            <a:r>
              <a:rPr lang="en-US" sz="1100" dirty="0">
                <a:solidFill>
                  <a:srgbClr val="D9E8F7"/>
                </a:solidFill>
                <a:latin typeface="Consolas" panose="020B0609020204030204" pitchFamily="49" charset="0"/>
              </a:rPr>
              <a:t> </a:t>
            </a:r>
            <a:r>
              <a:rPr lang="en-US" sz="1100" dirty="0">
                <a:solidFill>
                  <a:srgbClr val="DD2867"/>
                </a:solidFill>
                <a:latin typeface="Consolas" panose="020B0609020204030204" pitchFamily="49" charset="0"/>
              </a:rPr>
              <a:t>int</a:t>
            </a:r>
            <a:r>
              <a:rPr lang="en-US" sz="1100" dirty="0">
                <a:solidFill>
                  <a:srgbClr val="F9FAF4"/>
                </a:solidFill>
                <a:latin typeface="Consolas" panose="020B0609020204030204" pitchFamily="49" charset="0"/>
              </a:rPr>
              <a:t>(</a:t>
            </a:r>
            <a:r>
              <a:rPr lang="en-US" sz="1100" dirty="0">
                <a:solidFill>
                  <a:srgbClr val="6897BB"/>
                </a:solidFill>
                <a:latin typeface="Consolas" panose="020B0609020204030204" pitchFamily="49" charset="0"/>
              </a:rPr>
              <a:t>19</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//Now it points to a location with single one int with value 19</a:t>
            </a:r>
          </a:p>
          <a:p>
            <a:endParaRPr lang="en-GB" sz="1100" dirty="0">
              <a:latin typeface="Consolas" panose="020B0609020204030204" pitchFamily="49" charset="0"/>
            </a:endParaRPr>
          </a:p>
          <a:p>
            <a:r>
              <a:rPr lang="en-US" sz="1100" dirty="0">
                <a:solidFill>
                  <a:srgbClr val="DD2867"/>
                </a:solidFill>
                <a:latin typeface="Consolas" panose="020B0609020204030204" pitchFamily="49" charset="0"/>
              </a:rPr>
              <a:t>delete</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err="1">
                <a:solidFill>
                  <a:srgbClr val="FFBF26"/>
                </a:solidFill>
                <a:latin typeface="Consolas" panose="020B0609020204030204" pitchFamily="49" charset="0"/>
              </a:rPr>
              <a:t>my_data</a:t>
            </a:r>
            <a:r>
              <a:rPr lang="en-US" sz="1100" dirty="0">
                <a:solidFill>
                  <a:srgbClr val="E6E6FA"/>
                </a:solidFill>
                <a:latin typeface="Consolas" panose="020B0609020204030204" pitchFamily="49" charset="0"/>
              </a:rPr>
              <a:t>;		</a:t>
            </a:r>
            <a:r>
              <a:rPr lang="en-US" sz="1100" dirty="0">
                <a:solidFill>
                  <a:srgbClr val="626262"/>
                </a:solidFill>
                <a:latin typeface="Consolas" panose="020B0609020204030204" pitchFamily="49" charset="0"/>
              </a:rPr>
              <a:t>//delete array </a:t>
            </a:r>
            <a:r>
              <a:rPr lang="en-US" sz="1100" dirty="0" err="1">
                <a:solidFill>
                  <a:srgbClr val="626262"/>
                </a:solidFill>
                <a:latin typeface="Consolas" panose="020B0609020204030204" pitchFamily="49" charset="0"/>
              </a:rPr>
              <a:t>my_data</a:t>
            </a:r>
            <a:endParaRPr lang="en-US" sz="1100" dirty="0">
              <a:solidFill>
                <a:srgbClr val="626262"/>
              </a:solidFill>
              <a:latin typeface="Consolas" panose="020B0609020204030204" pitchFamily="49" charset="0"/>
            </a:endParaRPr>
          </a:p>
          <a:p>
            <a:r>
              <a:rPr lang="en-GB" sz="1100" dirty="0">
                <a:solidFill>
                  <a:srgbClr val="DD2867"/>
                </a:solidFill>
                <a:latin typeface="Consolas" panose="020B0609020204030204" pitchFamily="49" charset="0"/>
              </a:rPr>
              <a:t>delete</a:t>
            </a:r>
            <a:r>
              <a:rPr lang="en-GB" sz="1100" dirty="0">
                <a:solidFill>
                  <a:srgbClr val="D9E8F7"/>
                </a:solidFill>
                <a:latin typeface="Consolas" panose="020B0609020204030204" pitchFamily="49" charset="0"/>
              </a:rPr>
              <a:t> </a:t>
            </a:r>
            <a:r>
              <a:rPr lang="en-GB" sz="1100" dirty="0">
                <a:solidFill>
                  <a:srgbClr val="FFBF26"/>
                </a:solidFill>
                <a:latin typeface="Consolas" panose="020B0609020204030204" pitchFamily="49" charset="0"/>
              </a:rPr>
              <a:t>single</a:t>
            </a:r>
            <a:r>
              <a:rPr lang="en-GB" sz="1100" dirty="0">
                <a:solidFill>
                  <a:srgbClr val="E6E6FA"/>
                </a:solidFill>
                <a:latin typeface="Consolas" panose="020B0609020204030204" pitchFamily="49" charset="0"/>
              </a:rPr>
              <a:t>;</a:t>
            </a:r>
            <a:r>
              <a:rPr lang="en-GB" sz="1100" dirty="0">
                <a:solidFill>
                  <a:srgbClr val="626262"/>
                </a:solidFill>
                <a:latin typeface="Consolas" panose="020B0609020204030204" pitchFamily="49" charset="0"/>
              </a:rPr>
              <a:t>/		/delete the single int</a:t>
            </a:r>
          </a:p>
        </p:txBody>
      </p:sp>
    </p:spTree>
    <p:extLst>
      <p:ext uri="{BB962C8B-B14F-4D97-AF65-F5344CB8AC3E}">
        <p14:creationId xmlns:p14="http://schemas.microsoft.com/office/powerpoint/2010/main" val="353684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62774"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Operator </a:t>
            </a:r>
            <a:r>
              <a:rPr lang="en-US" sz="3200" i="1" dirty="0">
                <a:solidFill>
                  <a:srgbClr val="FDC623"/>
                </a:solidFill>
                <a:latin typeface="Roboto" pitchFamily="2" charset="0"/>
                <a:ea typeface="Roboto" pitchFamily="2" charset="0"/>
              </a:rPr>
              <a:t>delete</a:t>
            </a:r>
            <a:r>
              <a:rPr lang="en-US" sz="3200" dirty="0">
                <a:solidFill>
                  <a:srgbClr val="FDC623"/>
                </a:solidFill>
                <a:latin typeface="Roboto" pitchFamily="2" charset="0"/>
                <a:ea typeface="Roboto" pitchFamily="2" charset="0"/>
              </a:rPr>
              <a:t> and </a:t>
            </a:r>
            <a:r>
              <a:rPr lang="en-US" sz="3200" i="1" dirty="0">
                <a:solidFill>
                  <a:srgbClr val="FDC623"/>
                </a:solidFill>
                <a:latin typeface="Roboto" pitchFamily="2" charset="0"/>
                <a:ea typeface="Roboto" pitchFamily="2" charset="0"/>
              </a:rPr>
              <a:t>delete[]..</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Incorrect usage of the [] when delete memory might lead to memory leaks</a:t>
            </a:r>
          </a:p>
          <a:p>
            <a:pPr marL="800100" lvl="1"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If we allocate an array “</a:t>
            </a:r>
            <a:r>
              <a:rPr lang="en-US" sz="1600" b="1" spc="50" dirty="0" err="1">
                <a:solidFill>
                  <a:schemeClr val="bg1"/>
                </a:solidFill>
                <a:latin typeface="Roboto" pitchFamily="2" charset="0"/>
                <a:ea typeface="Roboto" pitchFamily="2" charset="0"/>
              </a:rPr>
              <a:t>kalle</a:t>
            </a:r>
            <a:r>
              <a:rPr lang="en-US" sz="1600" b="1" spc="50" dirty="0">
                <a:solidFill>
                  <a:schemeClr val="bg1"/>
                </a:solidFill>
                <a:latin typeface="Roboto" pitchFamily="2" charset="0"/>
                <a:ea typeface="Roboto" pitchFamily="2" charset="0"/>
              </a:rPr>
              <a:t>=new int[10]” and only use “delete </a:t>
            </a:r>
            <a:r>
              <a:rPr lang="en-US" sz="1600" b="1" spc="50" dirty="0" err="1">
                <a:solidFill>
                  <a:schemeClr val="bg1"/>
                </a:solidFill>
                <a:latin typeface="Roboto" pitchFamily="2" charset="0"/>
                <a:ea typeface="Roboto" pitchFamily="2" charset="0"/>
              </a:rPr>
              <a:t>kalle</a:t>
            </a:r>
            <a:r>
              <a:rPr lang="en-US" sz="1600" b="1" spc="50" dirty="0">
                <a:solidFill>
                  <a:schemeClr val="bg1"/>
                </a:solidFill>
                <a:latin typeface="Roboto" pitchFamily="2" charset="0"/>
                <a:ea typeface="Roboto" pitchFamily="2" charset="0"/>
              </a:rPr>
              <a:t>” we will tell the compiler to delete a single object and not an array</a:t>
            </a:r>
          </a:p>
          <a:p>
            <a:pPr marL="800100" lvl="1"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This will normally not be detected by the compiler, so those mistakes can be hard to detect</a:t>
            </a:r>
          </a:p>
          <a:p>
            <a:pPr marL="800100" lvl="1" indent="-342900" algn="l">
              <a:lnSpc>
                <a:spcPts val="2600"/>
              </a:lnSpc>
              <a:buFont typeface="Arial" panose="020B0604020202020204" pitchFamily="34" charset="0"/>
              <a:buChar char="•"/>
            </a:pPr>
            <a:r>
              <a:rPr lang="en-US" sz="1600" b="1" spc="50" dirty="0">
                <a:solidFill>
                  <a:schemeClr val="bg1"/>
                </a:solidFill>
                <a:latin typeface="Roboto" pitchFamily="2" charset="0"/>
                <a:ea typeface="Roboto" pitchFamily="2" charset="0"/>
              </a:rPr>
              <a:t>One good tool to use for detecting memory leaks like this is </a:t>
            </a:r>
            <a:r>
              <a:rPr lang="en-US" sz="1600" b="1" spc="50" dirty="0" err="1">
                <a:solidFill>
                  <a:schemeClr val="bg1"/>
                </a:solidFill>
                <a:latin typeface="Roboto" pitchFamily="2" charset="0"/>
                <a:ea typeface="Roboto" pitchFamily="2" charset="0"/>
              </a:rPr>
              <a:t>Valgrind</a:t>
            </a:r>
            <a:r>
              <a:rPr lang="en-US" sz="1600" b="1" spc="50" dirty="0">
                <a:solidFill>
                  <a:schemeClr val="bg1"/>
                </a:solidFill>
                <a:latin typeface="Roboto" pitchFamily="2" charset="0"/>
                <a:ea typeface="Roboto" pitchFamily="2" charset="0"/>
              </a:rPr>
              <a:t> (not a part of this course (or bonus) but will give output </a:t>
            </a:r>
            <a:r>
              <a:rPr lang="en-US" sz="1600" b="1" spc="50" dirty="0" err="1">
                <a:solidFill>
                  <a:schemeClr val="bg1"/>
                </a:solidFill>
                <a:latin typeface="Roboto" pitchFamily="2" charset="0"/>
                <a:ea typeface="Roboto" pitchFamily="2" charset="0"/>
              </a:rPr>
              <a:t>simular</a:t>
            </a:r>
            <a:r>
              <a:rPr lang="en-US" sz="1600" b="1" spc="50" dirty="0">
                <a:solidFill>
                  <a:schemeClr val="bg1"/>
                </a:solidFill>
                <a:latin typeface="Roboto" pitchFamily="2" charset="0"/>
                <a:ea typeface="Roboto" pitchFamily="2" charset="0"/>
              </a:rPr>
              <a:t> to below)</a:t>
            </a:r>
          </a:p>
        </p:txBody>
      </p:sp>
      <p:sp>
        <p:nvSpPr>
          <p:cNvPr id="13" name="Rectangle 12">
            <a:extLst>
              <a:ext uri="{FF2B5EF4-FFF2-40B4-BE49-F238E27FC236}">
                <a16:creationId xmlns:a16="http://schemas.microsoft.com/office/drawing/2014/main" id="{90B71018-AA0D-4C43-8195-95E0C8193CB0}"/>
              </a:ext>
            </a:extLst>
          </p:cNvPr>
          <p:cNvSpPr/>
          <p:nvPr/>
        </p:nvSpPr>
        <p:spPr>
          <a:xfrm>
            <a:off x="905641" y="4485508"/>
            <a:ext cx="7332717" cy="1646184"/>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US" sz="1100" b="1" dirty="0">
                <a:solidFill>
                  <a:srgbClr val="626262"/>
                </a:solidFill>
                <a:latin typeface="Consolas" panose="020B0609020204030204" pitchFamily="49" charset="0"/>
              </a:rPr>
              <a:t>==3477== Mismatched free() / delete / delete []</a:t>
            </a:r>
          </a:p>
          <a:p>
            <a:r>
              <a:rPr lang="en-US" sz="1100" b="1" dirty="0">
                <a:solidFill>
                  <a:srgbClr val="626262"/>
                </a:solidFill>
                <a:latin typeface="Consolas" panose="020B0609020204030204" pitchFamily="49" charset="0"/>
              </a:rPr>
              <a:t>==3477==    at 0x483D1CF: operator delete(void*, unsigned long) (in /</a:t>
            </a:r>
            <a:r>
              <a:rPr lang="en-US" sz="1100" b="1" dirty="0" err="1">
                <a:solidFill>
                  <a:srgbClr val="626262"/>
                </a:solidFill>
                <a:latin typeface="Consolas" panose="020B0609020204030204" pitchFamily="49" charset="0"/>
              </a:rPr>
              <a:t>usr</a:t>
            </a:r>
            <a:r>
              <a:rPr lang="en-US" sz="1100" b="1" dirty="0">
                <a:solidFill>
                  <a:srgbClr val="626262"/>
                </a:solidFill>
                <a:latin typeface="Consolas" panose="020B0609020204030204" pitchFamily="49" charset="0"/>
              </a:rPr>
              <a:t>/lib/x86_64-linux-gnu/</a:t>
            </a:r>
            <a:r>
              <a:rPr lang="en-US" sz="1100" b="1" dirty="0" err="1">
                <a:solidFill>
                  <a:srgbClr val="626262"/>
                </a:solidFill>
                <a:latin typeface="Consolas" panose="020B0609020204030204" pitchFamily="49" charset="0"/>
              </a:rPr>
              <a:t>valgrind</a:t>
            </a:r>
            <a:r>
              <a:rPr lang="en-US" sz="1100" b="1" dirty="0">
                <a:solidFill>
                  <a:srgbClr val="626262"/>
                </a:solidFill>
                <a:latin typeface="Consolas" panose="020B0609020204030204" pitchFamily="49" charset="0"/>
              </a:rPr>
              <a:t>/vgpreload_memcheck-amd64-linux.so)</a:t>
            </a:r>
          </a:p>
          <a:p>
            <a:r>
              <a:rPr lang="en-US" sz="1100" b="1" dirty="0">
                <a:solidFill>
                  <a:srgbClr val="626262"/>
                </a:solidFill>
                <a:latin typeface="Consolas" panose="020B0609020204030204" pitchFamily="49" charset="0"/>
              </a:rPr>
              <a:t>==3477==    by 0x10920C: main (a.cpp:11)</a:t>
            </a:r>
          </a:p>
          <a:p>
            <a:r>
              <a:rPr lang="en-US" sz="1100" b="1" dirty="0">
                <a:solidFill>
                  <a:srgbClr val="626262"/>
                </a:solidFill>
                <a:latin typeface="Consolas" panose="020B0609020204030204" pitchFamily="49" charset="0"/>
              </a:rPr>
              <a:t>==3477==  Address 0x4db4c80 is 0 bytes inside a block of size 16 </a:t>
            </a:r>
            <a:r>
              <a:rPr lang="en-US" sz="1100" b="1" dirty="0" err="1">
                <a:solidFill>
                  <a:srgbClr val="626262"/>
                </a:solidFill>
                <a:latin typeface="Consolas" panose="020B0609020204030204" pitchFamily="49" charset="0"/>
              </a:rPr>
              <a:t>alloc'd</a:t>
            </a:r>
            <a:endParaRPr lang="en-US" sz="1100" b="1" dirty="0">
              <a:solidFill>
                <a:srgbClr val="626262"/>
              </a:solidFill>
              <a:latin typeface="Consolas" panose="020B0609020204030204" pitchFamily="49" charset="0"/>
            </a:endParaRPr>
          </a:p>
          <a:p>
            <a:r>
              <a:rPr lang="en-US" sz="1100" b="1" dirty="0">
                <a:solidFill>
                  <a:srgbClr val="626262"/>
                </a:solidFill>
                <a:latin typeface="Consolas" panose="020B0609020204030204" pitchFamily="49" charset="0"/>
              </a:rPr>
              <a:t>==3477==    at 0x483C583: operator new[](unsigned long) (in /</a:t>
            </a:r>
            <a:r>
              <a:rPr lang="en-US" sz="1100" b="1" dirty="0" err="1">
                <a:solidFill>
                  <a:srgbClr val="626262"/>
                </a:solidFill>
                <a:latin typeface="Consolas" panose="020B0609020204030204" pitchFamily="49" charset="0"/>
              </a:rPr>
              <a:t>usr</a:t>
            </a:r>
            <a:r>
              <a:rPr lang="en-US" sz="1100" b="1" dirty="0">
                <a:solidFill>
                  <a:srgbClr val="626262"/>
                </a:solidFill>
                <a:latin typeface="Consolas" panose="020B0609020204030204" pitchFamily="49" charset="0"/>
              </a:rPr>
              <a:t>/lib/x86_64-linux-gnu/</a:t>
            </a:r>
            <a:r>
              <a:rPr lang="en-US" sz="1100" b="1" dirty="0" err="1">
                <a:solidFill>
                  <a:srgbClr val="626262"/>
                </a:solidFill>
                <a:latin typeface="Consolas" panose="020B0609020204030204" pitchFamily="49" charset="0"/>
              </a:rPr>
              <a:t>valgrind</a:t>
            </a:r>
            <a:r>
              <a:rPr lang="en-US" sz="1100" b="1" dirty="0">
                <a:solidFill>
                  <a:srgbClr val="626262"/>
                </a:solidFill>
                <a:latin typeface="Consolas" panose="020B0609020204030204" pitchFamily="49" charset="0"/>
              </a:rPr>
              <a:t>/vgpreload_memcheck-amd64-linux.so)</a:t>
            </a:r>
          </a:p>
          <a:p>
            <a:r>
              <a:rPr lang="en-US" sz="1100" b="1" dirty="0">
                <a:solidFill>
                  <a:srgbClr val="626262"/>
                </a:solidFill>
                <a:latin typeface="Consolas" panose="020B0609020204030204" pitchFamily="49" charset="0"/>
              </a:rPr>
              <a:t>==3477==    by 0x1091DE: main (a.cpp:7)</a:t>
            </a:r>
          </a:p>
          <a:p>
            <a:endParaRPr lang="en-US" sz="1100" b="1" dirty="0">
              <a:solidFill>
                <a:srgbClr val="626262"/>
              </a:solidFill>
              <a:latin typeface="Consolas" panose="020B0609020204030204" pitchFamily="49" charset="0"/>
            </a:endParaRPr>
          </a:p>
        </p:txBody>
      </p:sp>
    </p:spTree>
    <p:extLst>
      <p:ext uri="{BB962C8B-B14F-4D97-AF65-F5344CB8AC3E}">
        <p14:creationId xmlns:p14="http://schemas.microsoft.com/office/powerpoint/2010/main" val="30196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62774"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Can be used to allocate classes also</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The new and delete operand can also be used with classes</a:t>
            </a:r>
          </a:p>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Note that we then uses “-&gt;” instead of “.” on objects</a:t>
            </a:r>
          </a:p>
        </p:txBody>
      </p:sp>
      <p:sp>
        <p:nvSpPr>
          <p:cNvPr id="13" name="Rectangle 12">
            <a:extLst>
              <a:ext uri="{FF2B5EF4-FFF2-40B4-BE49-F238E27FC236}">
                <a16:creationId xmlns:a16="http://schemas.microsoft.com/office/drawing/2014/main" id="{90B71018-AA0D-4C43-8195-95E0C8193CB0}"/>
              </a:ext>
            </a:extLst>
          </p:cNvPr>
          <p:cNvSpPr/>
          <p:nvPr/>
        </p:nvSpPr>
        <p:spPr>
          <a:xfrm>
            <a:off x="905641" y="2383604"/>
            <a:ext cx="7332717" cy="37480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endParaRPr lang="en-GB" sz="1000" b="1" dirty="0">
              <a:solidFill>
                <a:srgbClr val="DD2867"/>
              </a:solidFill>
              <a:latin typeface="Consolas" panose="020B0609020204030204" pitchFamily="49" charset="0"/>
            </a:endParaRPr>
          </a:p>
          <a:p>
            <a:r>
              <a:rPr lang="en-GB" sz="1000" b="1" dirty="0">
                <a:solidFill>
                  <a:srgbClr val="DD2867"/>
                </a:solidFill>
                <a:latin typeface="Consolas" panose="020B0609020204030204" pitchFamily="49" charset="0"/>
              </a:rPr>
              <a:t>class</a:t>
            </a:r>
            <a:r>
              <a:rPr lang="en-GB" sz="1000" b="1" dirty="0">
                <a:solidFill>
                  <a:srgbClr val="D9E8F7"/>
                </a:solidFill>
                <a:latin typeface="Consolas" panose="020B0609020204030204" pitchFamily="49" charset="0"/>
              </a:rPr>
              <a:t> </a:t>
            </a:r>
            <a:r>
              <a:rPr lang="en-GB" sz="1000" b="1" dirty="0">
                <a:solidFill>
                  <a:srgbClr val="1290C3"/>
                </a:solidFill>
                <a:latin typeface="Consolas" panose="020B0609020204030204" pitchFamily="49" charset="0"/>
              </a:rPr>
              <a:t>Rectangle </a:t>
            </a:r>
            <a:r>
              <a:rPr lang="en-GB" sz="1000" dirty="0">
                <a:solidFill>
                  <a:srgbClr val="F9FAF4"/>
                </a:solidFill>
                <a:latin typeface="Consolas" panose="020B0609020204030204" pitchFamily="49" charset="0"/>
              </a:rPr>
              <a:t>{</a:t>
            </a:r>
          </a:p>
          <a:p>
            <a:r>
              <a:rPr lang="en-GB" sz="1000" b="1" dirty="0">
                <a:solidFill>
                  <a:srgbClr val="DD2867"/>
                </a:solidFill>
                <a:latin typeface="Consolas" panose="020B0609020204030204" pitchFamily="49" charset="0"/>
              </a:rPr>
              <a:t>private</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	int</a:t>
            </a:r>
            <a:r>
              <a:rPr lang="en-GB" sz="1000" b="1" dirty="0">
                <a:solidFill>
                  <a:srgbClr val="D9E8F7"/>
                </a:solidFill>
                <a:latin typeface="Consolas" panose="020B0609020204030204" pitchFamily="49" charset="0"/>
              </a:rPr>
              <a:t> </a:t>
            </a:r>
            <a:r>
              <a:rPr lang="en-GB" sz="1000" b="1" dirty="0">
                <a:solidFill>
                  <a:srgbClr val="66E1F8"/>
                </a:solidFill>
                <a:latin typeface="Consolas" panose="020B0609020204030204" pitchFamily="49" charset="0"/>
              </a:rPr>
              <a:t>width</a:t>
            </a:r>
            <a:r>
              <a:rPr lang="en-GB" sz="1000" b="1" dirty="0">
                <a:solidFill>
                  <a:srgbClr val="E6E6FA"/>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a:solidFill>
                  <a:srgbClr val="66E1F8"/>
                </a:solidFill>
                <a:latin typeface="Consolas" panose="020B0609020204030204" pitchFamily="49" charset="0"/>
              </a:rPr>
              <a:t>height</a:t>
            </a:r>
            <a:r>
              <a:rPr lang="en-GB" sz="1000" b="1" dirty="0">
                <a:solidFill>
                  <a:srgbClr val="E6E6FA"/>
                </a:solidFill>
                <a:latin typeface="Consolas" panose="020B0609020204030204" pitchFamily="49" charset="0"/>
              </a:rPr>
              <a:t>;</a:t>
            </a:r>
          </a:p>
          <a:p>
            <a:r>
              <a:rPr lang="en-GB" sz="1000" b="1" dirty="0">
                <a:solidFill>
                  <a:srgbClr val="DD2867"/>
                </a:solidFill>
                <a:latin typeface="Consolas" panose="020B0609020204030204" pitchFamily="49" charset="0"/>
              </a:rPr>
              <a:t>public</a:t>
            </a:r>
            <a:r>
              <a:rPr lang="en-GB" sz="1000" b="1" dirty="0">
                <a:solidFill>
                  <a:srgbClr val="E6E6FA"/>
                </a:solidFill>
                <a:latin typeface="Consolas" panose="020B0609020204030204" pitchFamily="49" charset="0"/>
              </a:rPr>
              <a:t>:</a:t>
            </a:r>
          </a:p>
          <a:p>
            <a:r>
              <a:rPr lang="en-US" sz="1000" b="1" dirty="0">
                <a:solidFill>
                  <a:srgbClr val="DD2867"/>
                </a:solidFill>
                <a:latin typeface="Consolas" panose="020B0609020204030204" pitchFamily="49" charset="0"/>
              </a:rPr>
              <a:t>	void</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set_height</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int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F9FAF4"/>
                </a:solidFill>
                <a:latin typeface="Consolas" panose="020B0609020204030204" pitchFamily="49" charset="0"/>
              </a:rPr>
              <a:t>){</a:t>
            </a:r>
            <a:r>
              <a:rPr lang="en-US" sz="1000" b="1" dirty="0">
                <a:solidFill>
                  <a:srgbClr val="66E1F8"/>
                </a:solidFill>
                <a:latin typeface="Consolas" panose="020B0609020204030204" pitchFamily="49" charset="0"/>
              </a:rPr>
              <a:t>height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r>
              <a:rPr lang="en-US" sz="1000" b="1" dirty="0">
                <a:solidFill>
                  <a:srgbClr val="DD2867"/>
                </a:solidFill>
                <a:latin typeface="Consolas" panose="020B0609020204030204" pitchFamily="49" charset="0"/>
              </a:rPr>
              <a:t>	void</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set_width</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int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F9FAF4"/>
                </a:solidFill>
                <a:latin typeface="Consolas" panose="020B0609020204030204" pitchFamily="49" charset="0"/>
              </a:rPr>
              <a:t>){</a:t>
            </a:r>
            <a:r>
              <a:rPr lang="en-US" sz="1000" b="1" dirty="0">
                <a:solidFill>
                  <a:srgbClr val="66E1F8"/>
                </a:solidFill>
                <a:latin typeface="Consolas" panose="020B0609020204030204" pitchFamily="49" charset="0"/>
              </a:rPr>
              <a:t>width</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r>
              <a:rPr lang="en-US" sz="1000" b="1" dirty="0">
                <a:solidFill>
                  <a:srgbClr val="DD2867"/>
                </a:solidFill>
                <a:latin typeface="Consolas" panose="020B0609020204030204" pitchFamily="49" charset="0"/>
              </a:rPr>
              <a:t>	int</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get_area</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return</a:t>
            </a:r>
            <a:r>
              <a:rPr lang="en-US" sz="1000" b="1" dirty="0">
                <a:solidFill>
                  <a:srgbClr val="D9E8F7"/>
                </a:solidFill>
                <a:latin typeface="Consolas" panose="020B0609020204030204" pitchFamily="49" charset="0"/>
              </a:rPr>
              <a:t> </a:t>
            </a:r>
            <a:r>
              <a:rPr lang="en-US" sz="1000" b="1" dirty="0">
                <a:solidFill>
                  <a:srgbClr val="66E1F8"/>
                </a:solidFill>
                <a:latin typeface="Consolas" panose="020B0609020204030204" pitchFamily="49" charset="0"/>
              </a:rPr>
              <a:t>width</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66E1F8"/>
                </a:solidFill>
                <a:latin typeface="Consolas" panose="020B0609020204030204" pitchFamily="49" charset="0"/>
              </a:rPr>
              <a:t>height</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endParaRPr lang="en-GB" sz="1000" dirty="0">
              <a:latin typeface="Consolas" panose="020B0609020204030204" pitchFamily="49" charset="0"/>
            </a:endParaRPr>
          </a:p>
          <a:p>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 </a:t>
            </a:r>
            <a:r>
              <a:rPr lang="en-GB" sz="1000" dirty="0">
                <a:solidFill>
                  <a:srgbClr val="F9FAF4"/>
                </a:solidFill>
                <a:latin typeface="Consolas" panose="020B0609020204030204" pitchFamily="49" charset="0"/>
              </a:rPr>
              <a:t>{</a:t>
            </a:r>
          </a:p>
          <a:p>
            <a:r>
              <a:rPr lang="en-GB" sz="1000" b="1" dirty="0">
                <a:solidFill>
                  <a:srgbClr val="1290C3"/>
                </a:solidFill>
                <a:latin typeface="Consolas" panose="020B0609020204030204" pitchFamily="49" charset="0"/>
              </a:rPr>
              <a:t>	Rectangle</a:t>
            </a:r>
            <a:r>
              <a:rPr lang="en-GB" sz="1000" b="1" dirty="0">
                <a:solidFill>
                  <a:srgbClr val="D9E8F7"/>
                </a:solidFill>
                <a:latin typeface="Consolas" panose="020B0609020204030204" pitchFamily="49" charset="0"/>
              </a:rPr>
              <a:t> </a:t>
            </a:r>
            <a:r>
              <a:rPr lang="en-GB" sz="1000" b="1" dirty="0" err="1">
                <a:solidFill>
                  <a:srgbClr val="ED7F48"/>
                </a:solidFill>
                <a:latin typeface="Consolas" panose="020B0609020204030204" pitchFamily="49" charset="0"/>
              </a:rPr>
              <a:t>m_rect</a:t>
            </a:r>
            <a:r>
              <a:rPr lang="en-GB" sz="1000" b="1" dirty="0">
                <a:solidFill>
                  <a:srgbClr val="E6E6FA"/>
                </a:solidFill>
                <a:latin typeface="Consolas" panose="020B0609020204030204" pitchFamily="49" charset="0"/>
              </a:rPr>
              <a:t>;</a:t>
            </a:r>
          </a:p>
          <a:p>
            <a:r>
              <a:rPr lang="en-GB" sz="1000" b="1" dirty="0">
                <a:solidFill>
                  <a:srgbClr val="1290C3"/>
                </a:solidFill>
                <a:latin typeface="Consolas" panose="020B0609020204030204" pitchFamily="49" charset="0"/>
              </a:rPr>
              <a:t>	Rectangle</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err="1">
                <a:solidFill>
                  <a:srgbClr val="ED7F48"/>
                </a:solidFill>
                <a:latin typeface="Consolas" panose="020B0609020204030204" pitchFamily="49" charset="0"/>
              </a:rPr>
              <a:t>my_rect</a:t>
            </a:r>
            <a:r>
              <a:rPr lang="en-GB" sz="1000" b="1" dirty="0">
                <a:solidFill>
                  <a:srgbClr val="E6E6FA"/>
                </a:solidFill>
                <a:latin typeface="Consolas" panose="020B0609020204030204" pitchFamily="49" charset="0"/>
              </a:rPr>
              <a:t>;</a:t>
            </a:r>
          </a:p>
          <a:p>
            <a:r>
              <a:rPr lang="en-GB" sz="1000" dirty="0">
                <a:solidFill>
                  <a:srgbClr val="FFBF26"/>
                </a:solidFill>
                <a:latin typeface="Consolas" panose="020B0609020204030204" pitchFamily="49" charset="0"/>
              </a:rPr>
              <a:t>	</a:t>
            </a:r>
            <a:r>
              <a:rPr lang="en-GB" sz="1000" dirty="0" err="1">
                <a:solidFill>
                  <a:srgbClr val="FFBF26"/>
                </a:solidFill>
                <a:latin typeface="Consolas" panose="020B0609020204030204" pitchFamily="49" charset="0"/>
              </a:rPr>
              <a:t>my_rect</a:t>
            </a:r>
            <a:r>
              <a:rPr lang="en-GB" sz="1000" dirty="0">
                <a:solidFill>
                  <a:srgbClr val="D9E8F7"/>
                </a:solidFill>
                <a:latin typeface="Consolas" panose="020B0609020204030204" pitchFamily="49" charset="0"/>
              </a:rPr>
              <a:t> </a:t>
            </a:r>
            <a:r>
              <a:rPr lang="en-GB" sz="1000" dirty="0">
                <a:solidFill>
                  <a:srgbClr val="E6E6FA"/>
                </a:solidFill>
                <a:latin typeface="Consolas" panose="020B0609020204030204" pitchFamily="49" charset="0"/>
              </a:rPr>
              <a:t>=</a:t>
            </a:r>
            <a:r>
              <a:rPr lang="en-GB" sz="1000" dirty="0">
                <a:solidFill>
                  <a:srgbClr val="D9E8F7"/>
                </a:solidFill>
                <a:latin typeface="Consolas" panose="020B0609020204030204" pitchFamily="49" charset="0"/>
              </a:rPr>
              <a:t> </a:t>
            </a:r>
            <a:r>
              <a:rPr lang="en-GB" sz="1000" b="1" dirty="0">
                <a:solidFill>
                  <a:srgbClr val="DD2867"/>
                </a:solidFill>
                <a:latin typeface="Consolas" panose="020B0609020204030204" pitchFamily="49" charset="0"/>
              </a:rPr>
              <a:t>new</a:t>
            </a:r>
            <a:r>
              <a:rPr lang="en-GB" sz="1000" b="1" dirty="0">
                <a:solidFill>
                  <a:srgbClr val="D9E8F7"/>
                </a:solidFill>
                <a:latin typeface="Consolas" panose="020B0609020204030204" pitchFamily="49" charset="0"/>
              </a:rPr>
              <a:t> </a:t>
            </a:r>
            <a:r>
              <a:rPr lang="en-GB" sz="1000" b="1" dirty="0">
                <a:solidFill>
                  <a:srgbClr val="1290C3"/>
                </a:solidFill>
                <a:latin typeface="Consolas" panose="020B0609020204030204" pitchFamily="49" charset="0"/>
              </a:rPr>
              <a:t>Rectangle</a:t>
            </a:r>
            <a:r>
              <a:rPr lang="en-GB" sz="1000" b="1"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set_height</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5</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set_width</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11</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"area: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get_area</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p>
          <a:p>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set_height</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12</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626262"/>
                </a:solidFill>
                <a:latin typeface="Consolas" panose="020B0609020204030204" pitchFamily="49" charset="0"/>
              </a:rPr>
              <a:t> </a:t>
            </a:r>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set_width</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10</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"area: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get_area</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p>
          <a:p>
            <a:r>
              <a:rPr lang="en-US" sz="1000" b="1" dirty="0">
                <a:solidFill>
                  <a:srgbClr val="DD2867"/>
                </a:solidFill>
                <a:latin typeface="Consolas" panose="020B0609020204030204" pitchFamily="49" charset="0"/>
              </a:rPr>
              <a:t>	delete</a:t>
            </a:r>
            <a:r>
              <a:rPr lang="en-US" sz="1000" b="1" dirty="0">
                <a:solidFill>
                  <a:srgbClr val="D9E8F7"/>
                </a:solidFill>
                <a:latin typeface="Consolas" panose="020B0609020204030204" pitchFamily="49" charset="0"/>
              </a:rPr>
              <a:t> </a:t>
            </a:r>
            <a:r>
              <a:rPr lang="en-US" sz="1000" b="1" dirty="0" err="1">
                <a:solidFill>
                  <a:srgbClr val="FFBF26"/>
                </a:solidFill>
                <a:latin typeface="Consolas" panose="020B0609020204030204" pitchFamily="49" charset="0"/>
              </a:rPr>
              <a:t>my_rect</a:t>
            </a:r>
            <a:r>
              <a:rPr lang="en-US" sz="1000" b="1"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//we shall not use [] here, due to not used at new</a:t>
            </a:r>
          </a:p>
          <a:p>
            <a:r>
              <a:rPr lang="en-GB" sz="1000" dirty="0">
                <a:solidFill>
                  <a:srgbClr val="F9FAF4"/>
                </a:solidFill>
                <a:latin typeface="Consolas" panose="020B0609020204030204" pitchFamily="49" charset="0"/>
              </a:rPr>
              <a:t>}</a:t>
            </a:r>
          </a:p>
          <a:p>
            <a:endParaRPr lang="en-GB" sz="1100" dirty="0">
              <a:latin typeface="Consolas" panose="020B0609020204030204" pitchFamily="49" charset="0"/>
            </a:endParaRPr>
          </a:p>
        </p:txBody>
      </p:sp>
    </p:spTree>
    <p:extLst>
      <p:ext uri="{BB962C8B-B14F-4D97-AF65-F5344CB8AC3E}">
        <p14:creationId xmlns:p14="http://schemas.microsoft.com/office/powerpoint/2010/main" val="662581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txBox="1">
            <a:spLocks/>
          </p:cNvSpPr>
          <p:nvPr/>
        </p:nvSpPr>
        <p:spPr>
          <a:xfrm>
            <a:off x="962774" y="835025"/>
            <a:ext cx="7772400" cy="612775"/>
          </a:xfrm>
          <a:prstGeom prst="rect">
            <a:avLst/>
          </a:prstGeom>
        </p:spPr>
        <p:txBody>
          <a:bodyPr/>
          <a:lstStyle>
            <a:lvl1pPr algn="ctr" defTabSz="457200" rtl="0" eaLnBrk="1" latinLnBrk="0" hangingPunct="1">
              <a:spcBef>
                <a:spcPct val="0"/>
              </a:spcBef>
              <a:buNone/>
              <a:defRPr sz="4400" b="1" i="0" kern="1200">
                <a:solidFill>
                  <a:schemeClr val="tx1"/>
                </a:solidFill>
                <a:latin typeface="Stag Sans Book"/>
                <a:ea typeface="+mj-ea"/>
                <a:cs typeface="+mj-cs"/>
              </a:defRPr>
            </a:lvl1pPr>
          </a:lstStyle>
          <a:p>
            <a:pPr algn="l"/>
            <a:r>
              <a:rPr lang="en-US" sz="3200" dirty="0">
                <a:solidFill>
                  <a:srgbClr val="FDC623"/>
                </a:solidFill>
                <a:latin typeface="Roboto" pitchFamily="2" charset="0"/>
                <a:ea typeface="Roboto" pitchFamily="2" charset="0"/>
              </a:rPr>
              <a:t>Can be used to allocate classes also..</a:t>
            </a:r>
          </a:p>
        </p:txBody>
      </p:sp>
      <p:sp>
        <p:nvSpPr>
          <p:cNvPr id="3" name="Underrubrik 2"/>
          <p:cNvSpPr txBox="1">
            <a:spLocks/>
          </p:cNvSpPr>
          <p:nvPr/>
        </p:nvSpPr>
        <p:spPr>
          <a:xfrm>
            <a:off x="206266" y="1549400"/>
            <a:ext cx="8170478" cy="4010572"/>
          </a:xfrm>
          <a:prstGeom prst="rect">
            <a:avLst/>
          </a:prstGeom>
        </p:spPr>
        <p:txBody>
          <a:bodyPr anchor="t"/>
          <a:lstStyle>
            <a:lvl1pPr marL="0" indent="0" algn="ctr" defTabSz="457200" rtl="0" eaLnBrk="1" latinLnBrk="0" hangingPunct="1">
              <a:spcBef>
                <a:spcPct val="20000"/>
              </a:spcBef>
              <a:buFont typeface="Arial"/>
              <a:buNone/>
              <a:defRPr sz="3200" kern="1200">
                <a:solidFill>
                  <a:schemeClr val="bg1"/>
                </a:solidFill>
                <a:latin typeface="Stag Sans Ligh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Stag Sans Ligh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Stag Sans Ligh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Stag Sans Ligh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342900" indent="-342900" algn="l">
              <a:lnSpc>
                <a:spcPts val="2600"/>
              </a:lnSpc>
              <a:buFont typeface="Arial" panose="020B0604020202020204" pitchFamily="34" charset="0"/>
              <a:buChar char="•"/>
            </a:pPr>
            <a:r>
              <a:rPr lang="en-US" sz="2000" b="1" spc="50" dirty="0">
                <a:latin typeface="Roboto" pitchFamily="2" charset="0"/>
                <a:ea typeface="Roboto" pitchFamily="2" charset="0"/>
              </a:rPr>
              <a:t>BUT: If we miss the new allocation the program here will CRASH at runtime when trying to call the first method in the class</a:t>
            </a:r>
          </a:p>
        </p:txBody>
      </p:sp>
      <p:sp>
        <p:nvSpPr>
          <p:cNvPr id="13" name="Rectangle 12">
            <a:extLst>
              <a:ext uri="{FF2B5EF4-FFF2-40B4-BE49-F238E27FC236}">
                <a16:creationId xmlns:a16="http://schemas.microsoft.com/office/drawing/2014/main" id="{90B71018-AA0D-4C43-8195-95E0C8193CB0}"/>
              </a:ext>
            </a:extLst>
          </p:cNvPr>
          <p:cNvSpPr/>
          <p:nvPr/>
        </p:nvSpPr>
        <p:spPr>
          <a:xfrm>
            <a:off x="767256" y="2630185"/>
            <a:ext cx="7332717" cy="358568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lIns="180000" tIns="108000" rIns="108000" bIns="108000" rtlCol="0" anchor="t"/>
          <a:lstStyle/>
          <a:p>
            <a:pPr lvl="0"/>
            <a:r>
              <a:rPr lang="en-GB" sz="1000" b="1" dirty="0">
                <a:solidFill>
                  <a:srgbClr val="DD2867"/>
                </a:solidFill>
                <a:latin typeface="Consolas" panose="020B0609020204030204" pitchFamily="49" charset="0"/>
              </a:rPr>
              <a:t>#include</a:t>
            </a:r>
            <a:r>
              <a:rPr lang="en-GB" sz="1000" b="1" dirty="0">
                <a:solidFill>
                  <a:srgbClr val="D9E8F7"/>
                </a:solidFill>
                <a:latin typeface="Consolas" panose="020B0609020204030204" pitchFamily="49" charset="0"/>
              </a:rPr>
              <a:t> </a:t>
            </a:r>
            <a:r>
              <a:rPr lang="en-GB" sz="1000" b="1" dirty="0">
                <a:solidFill>
                  <a:srgbClr val="17C6A3"/>
                </a:solidFill>
                <a:latin typeface="Consolas" panose="020B0609020204030204" pitchFamily="49" charset="0"/>
              </a:rPr>
              <a:t>&lt;iostream&gt;</a:t>
            </a:r>
          </a:p>
          <a:p>
            <a:pPr lvl="0"/>
            <a:endParaRPr lang="en-GB" sz="1000" b="1" dirty="0">
              <a:solidFill>
                <a:srgbClr val="DD2867"/>
              </a:solidFill>
              <a:latin typeface="Consolas" panose="020B0609020204030204" pitchFamily="49" charset="0"/>
            </a:endParaRPr>
          </a:p>
          <a:p>
            <a:pPr lvl="0"/>
            <a:r>
              <a:rPr lang="en-GB" sz="1000" b="1" dirty="0">
                <a:solidFill>
                  <a:srgbClr val="DD2867"/>
                </a:solidFill>
                <a:latin typeface="Consolas" panose="020B0609020204030204" pitchFamily="49" charset="0"/>
              </a:rPr>
              <a:t>class</a:t>
            </a:r>
            <a:r>
              <a:rPr lang="en-GB" sz="1000" b="1" dirty="0">
                <a:solidFill>
                  <a:srgbClr val="D9E8F7"/>
                </a:solidFill>
                <a:latin typeface="Consolas" panose="020B0609020204030204" pitchFamily="49" charset="0"/>
              </a:rPr>
              <a:t> </a:t>
            </a:r>
            <a:r>
              <a:rPr lang="en-GB" sz="1000" b="1" dirty="0">
                <a:solidFill>
                  <a:srgbClr val="1290C3"/>
                </a:solidFill>
                <a:latin typeface="Consolas" panose="020B0609020204030204" pitchFamily="49" charset="0"/>
              </a:rPr>
              <a:t>Rectangle </a:t>
            </a:r>
            <a:r>
              <a:rPr lang="en-GB" sz="1000" dirty="0">
                <a:solidFill>
                  <a:srgbClr val="F9FAF4"/>
                </a:solidFill>
                <a:latin typeface="Consolas" panose="020B0609020204030204" pitchFamily="49" charset="0"/>
              </a:rPr>
              <a:t>{</a:t>
            </a:r>
          </a:p>
          <a:p>
            <a:pPr lvl="0"/>
            <a:r>
              <a:rPr lang="en-GB" sz="1000" b="1" dirty="0">
                <a:solidFill>
                  <a:srgbClr val="DD2867"/>
                </a:solidFill>
                <a:latin typeface="Consolas" panose="020B0609020204030204" pitchFamily="49" charset="0"/>
              </a:rPr>
              <a:t>private</a:t>
            </a:r>
            <a:r>
              <a:rPr lang="en-GB" sz="1000" b="1" dirty="0">
                <a:solidFill>
                  <a:srgbClr val="E6E6FA"/>
                </a:solidFill>
                <a:latin typeface="Consolas" panose="020B0609020204030204" pitchFamily="49" charset="0"/>
              </a:rPr>
              <a:t>:</a:t>
            </a:r>
          </a:p>
          <a:p>
            <a:pPr lvl="0"/>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66E1F8"/>
                </a:solidFill>
                <a:latin typeface="Consolas" panose="020B0609020204030204" pitchFamily="49" charset="0"/>
              </a:rPr>
              <a:t>width</a:t>
            </a:r>
            <a:r>
              <a:rPr lang="en-GB" sz="1000" b="1" dirty="0">
                <a:solidFill>
                  <a:srgbClr val="E6E6FA"/>
                </a:solidFill>
                <a:latin typeface="Consolas" panose="020B0609020204030204" pitchFamily="49" charset="0"/>
              </a:rPr>
              <a:t>,</a:t>
            </a:r>
            <a:r>
              <a:rPr lang="en-GB" sz="1000" b="1" dirty="0">
                <a:solidFill>
                  <a:srgbClr val="D9E8F7"/>
                </a:solidFill>
                <a:latin typeface="Consolas" panose="020B0609020204030204" pitchFamily="49" charset="0"/>
              </a:rPr>
              <a:t> </a:t>
            </a:r>
            <a:r>
              <a:rPr lang="en-GB" sz="1000" b="1" dirty="0">
                <a:solidFill>
                  <a:srgbClr val="66E1F8"/>
                </a:solidFill>
                <a:latin typeface="Consolas" panose="020B0609020204030204" pitchFamily="49" charset="0"/>
              </a:rPr>
              <a:t>height</a:t>
            </a:r>
            <a:r>
              <a:rPr lang="en-GB" sz="1000" b="1" dirty="0">
                <a:solidFill>
                  <a:srgbClr val="E6E6FA"/>
                </a:solidFill>
                <a:latin typeface="Consolas" panose="020B0609020204030204" pitchFamily="49" charset="0"/>
              </a:rPr>
              <a:t>;</a:t>
            </a:r>
          </a:p>
          <a:p>
            <a:pPr lvl="0"/>
            <a:r>
              <a:rPr lang="en-GB" sz="1000" b="1" dirty="0">
                <a:solidFill>
                  <a:srgbClr val="DD2867"/>
                </a:solidFill>
                <a:latin typeface="Consolas" panose="020B0609020204030204" pitchFamily="49" charset="0"/>
              </a:rPr>
              <a:t>public</a:t>
            </a:r>
            <a:r>
              <a:rPr lang="en-GB" sz="1000" b="1" dirty="0">
                <a:solidFill>
                  <a:srgbClr val="E6E6FA"/>
                </a:solidFill>
                <a:latin typeface="Consolas" panose="020B0609020204030204" pitchFamily="49" charset="0"/>
              </a:rPr>
              <a:t>:</a:t>
            </a:r>
          </a:p>
          <a:p>
            <a:pPr lvl="0"/>
            <a:r>
              <a:rPr lang="en-US" sz="1000" b="1" dirty="0">
                <a:solidFill>
                  <a:srgbClr val="DD2867"/>
                </a:solidFill>
                <a:latin typeface="Consolas" panose="020B0609020204030204" pitchFamily="49" charset="0"/>
              </a:rPr>
              <a:t>void</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set_height</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int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F9FAF4"/>
                </a:solidFill>
                <a:latin typeface="Consolas" panose="020B0609020204030204" pitchFamily="49" charset="0"/>
              </a:rPr>
              <a:t>){</a:t>
            </a:r>
            <a:r>
              <a:rPr lang="en-US" sz="1000" b="1" dirty="0">
                <a:solidFill>
                  <a:srgbClr val="66E1F8"/>
                </a:solidFill>
                <a:latin typeface="Consolas" panose="020B0609020204030204" pitchFamily="49" charset="0"/>
              </a:rPr>
              <a:t>height</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pPr lvl="0"/>
            <a:r>
              <a:rPr lang="en-US" sz="1000" b="1" dirty="0">
                <a:solidFill>
                  <a:srgbClr val="DD2867"/>
                </a:solidFill>
                <a:latin typeface="Consolas" panose="020B0609020204030204" pitchFamily="49" charset="0"/>
              </a:rPr>
              <a:t>void</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set_width</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int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F9FAF4"/>
                </a:solidFill>
                <a:latin typeface="Consolas" panose="020B0609020204030204" pitchFamily="49" charset="0"/>
              </a:rPr>
              <a:t>){</a:t>
            </a:r>
            <a:r>
              <a:rPr lang="en-US" sz="1000" b="1" dirty="0">
                <a:solidFill>
                  <a:srgbClr val="66E1F8"/>
                </a:solidFill>
                <a:latin typeface="Consolas" panose="020B0609020204030204" pitchFamily="49" charset="0"/>
              </a:rPr>
              <a:t>width</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79ABFF"/>
                </a:solidFill>
                <a:latin typeface="Consolas" panose="020B0609020204030204" pitchFamily="49" charset="0"/>
              </a:rPr>
              <a:t>x</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pPr lvl="0"/>
            <a:r>
              <a:rPr lang="en-US" sz="1000" b="1" dirty="0">
                <a:solidFill>
                  <a:srgbClr val="DD2867"/>
                </a:solidFill>
                <a:latin typeface="Consolas" panose="020B0609020204030204" pitchFamily="49" charset="0"/>
              </a:rPr>
              <a:t>int</a:t>
            </a:r>
            <a:r>
              <a:rPr lang="en-US" sz="1000" b="1" dirty="0">
                <a:solidFill>
                  <a:srgbClr val="D9E8F7"/>
                </a:solidFill>
                <a:latin typeface="Consolas" panose="020B0609020204030204" pitchFamily="49" charset="0"/>
              </a:rPr>
              <a:t> </a:t>
            </a:r>
            <a:r>
              <a:rPr lang="en-US" sz="1000" b="1" dirty="0" err="1">
                <a:solidFill>
                  <a:srgbClr val="0DD140"/>
                </a:solidFill>
                <a:latin typeface="Consolas" panose="020B0609020204030204" pitchFamily="49" charset="0"/>
              </a:rPr>
              <a:t>get_area</a:t>
            </a:r>
            <a:r>
              <a:rPr lang="en-US" sz="1000" b="1" dirty="0">
                <a:solidFill>
                  <a:srgbClr val="F9FAF4"/>
                </a:solidFill>
                <a:latin typeface="Consolas" panose="020B0609020204030204" pitchFamily="49" charset="0"/>
              </a:rPr>
              <a:t>(){</a:t>
            </a:r>
            <a:r>
              <a:rPr lang="en-US" sz="1000" b="1" dirty="0">
                <a:solidFill>
                  <a:srgbClr val="DD2867"/>
                </a:solidFill>
                <a:latin typeface="Consolas" panose="020B0609020204030204" pitchFamily="49" charset="0"/>
              </a:rPr>
              <a:t>return</a:t>
            </a:r>
            <a:r>
              <a:rPr lang="en-US" sz="1000" b="1" dirty="0">
                <a:solidFill>
                  <a:srgbClr val="D9E8F7"/>
                </a:solidFill>
                <a:latin typeface="Consolas" panose="020B0609020204030204" pitchFamily="49" charset="0"/>
              </a:rPr>
              <a:t> </a:t>
            </a:r>
            <a:r>
              <a:rPr lang="en-US" sz="1000" b="1" dirty="0">
                <a:solidFill>
                  <a:srgbClr val="66E1F8"/>
                </a:solidFill>
                <a:latin typeface="Consolas" panose="020B0609020204030204" pitchFamily="49" charset="0"/>
              </a:rPr>
              <a:t>width</a:t>
            </a:r>
            <a:r>
              <a:rPr lang="en-US" sz="1000" b="1" dirty="0">
                <a:solidFill>
                  <a:srgbClr val="D9E8F7"/>
                </a:solidFill>
                <a:latin typeface="Consolas" panose="020B0609020204030204" pitchFamily="49" charset="0"/>
              </a:rPr>
              <a:t> </a:t>
            </a:r>
            <a:r>
              <a:rPr lang="en-US" sz="1000" b="1" dirty="0">
                <a:solidFill>
                  <a:srgbClr val="E6E6FA"/>
                </a:solidFill>
                <a:latin typeface="Consolas" panose="020B0609020204030204" pitchFamily="49" charset="0"/>
              </a:rPr>
              <a:t>*</a:t>
            </a:r>
            <a:r>
              <a:rPr lang="en-US" sz="1000" b="1" dirty="0">
                <a:solidFill>
                  <a:srgbClr val="D9E8F7"/>
                </a:solidFill>
                <a:latin typeface="Consolas" panose="020B0609020204030204" pitchFamily="49" charset="0"/>
              </a:rPr>
              <a:t> </a:t>
            </a:r>
            <a:r>
              <a:rPr lang="en-US" sz="1000" b="1" dirty="0">
                <a:solidFill>
                  <a:srgbClr val="66E1F8"/>
                </a:solidFill>
                <a:latin typeface="Consolas" panose="020B0609020204030204" pitchFamily="49" charset="0"/>
              </a:rPr>
              <a:t>height</a:t>
            </a:r>
            <a:r>
              <a:rPr lang="en-US" sz="1000" b="1" dirty="0">
                <a:solidFill>
                  <a:srgbClr val="E6E6FA"/>
                </a:solidFill>
                <a:latin typeface="Consolas" panose="020B0609020204030204" pitchFamily="49" charset="0"/>
              </a:rPr>
              <a:t>;</a:t>
            </a:r>
            <a:r>
              <a:rPr lang="en-US" sz="1000" b="1" dirty="0">
                <a:solidFill>
                  <a:srgbClr val="F9FAF4"/>
                </a:solidFill>
                <a:latin typeface="Consolas" panose="020B0609020204030204" pitchFamily="49" charset="0"/>
              </a:rPr>
              <a:t>}</a:t>
            </a:r>
            <a:r>
              <a:rPr lang="en-US" sz="1000" b="1" dirty="0">
                <a:solidFill>
                  <a:srgbClr val="E6E6FA"/>
                </a:solidFill>
                <a:latin typeface="Consolas" panose="020B0609020204030204" pitchFamily="49" charset="0"/>
              </a:rPr>
              <a:t>;</a:t>
            </a:r>
          </a:p>
          <a:p>
            <a:pPr lvl="0"/>
            <a:r>
              <a:rPr lang="en-GB" sz="1000" dirty="0">
                <a:solidFill>
                  <a:srgbClr val="F9FAF4"/>
                </a:solidFill>
                <a:latin typeface="Consolas" panose="020B0609020204030204" pitchFamily="49" charset="0"/>
              </a:rPr>
              <a:t>}</a:t>
            </a:r>
            <a:r>
              <a:rPr lang="en-GB" sz="1000" dirty="0">
                <a:solidFill>
                  <a:srgbClr val="E6E6FA"/>
                </a:solidFill>
                <a:latin typeface="Consolas" panose="020B0609020204030204" pitchFamily="49" charset="0"/>
              </a:rPr>
              <a:t>;</a:t>
            </a:r>
          </a:p>
          <a:p>
            <a:pPr lvl="0"/>
            <a:endParaRPr lang="en-GB" sz="1000" dirty="0">
              <a:solidFill>
                <a:prstClr val="white"/>
              </a:solidFill>
              <a:latin typeface="Consolas" panose="020B0609020204030204" pitchFamily="49" charset="0"/>
            </a:endParaRPr>
          </a:p>
          <a:p>
            <a:pPr lvl="0"/>
            <a:r>
              <a:rPr lang="en-GB" sz="1000" b="1" dirty="0">
                <a:solidFill>
                  <a:srgbClr val="DD2867"/>
                </a:solidFill>
                <a:latin typeface="Consolas" panose="020B0609020204030204" pitchFamily="49" charset="0"/>
              </a:rPr>
              <a:t>int</a:t>
            </a:r>
            <a:r>
              <a:rPr lang="en-GB" sz="1000" b="1" dirty="0">
                <a:solidFill>
                  <a:srgbClr val="D9E8F7"/>
                </a:solidFill>
                <a:latin typeface="Consolas" panose="020B0609020204030204" pitchFamily="49" charset="0"/>
              </a:rPr>
              <a:t> </a:t>
            </a:r>
            <a:r>
              <a:rPr lang="en-GB" sz="1000" b="1" dirty="0">
                <a:solidFill>
                  <a:srgbClr val="0DD140"/>
                </a:solidFill>
                <a:latin typeface="Consolas" panose="020B0609020204030204" pitchFamily="49" charset="0"/>
              </a:rPr>
              <a:t>main</a:t>
            </a:r>
            <a:r>
              <a:rPr lang="en-GB" sz="1000" b="1" dirty="0">
                <a:solidFill>
                  <a:srgbClr val="F9FAF4"/>
                </a:solidFill>
                <a:latin typeface="Consolas" panose="020B0609020204030204" pitchFamily="49" charset="0"/>
              </a:rPr>
              <a:t>() </a:t>
            </a:r>
            <a:r>
              <a:rPr lang="en-GB" sz="1000" dirty="0">
                <a:solidFill>
                  <a:srgbClr val="F9FAF4"/>
                </a:solidFill>
                <a:latin typeface="Consolas" panose="020B0609020204030204" pitchFamily="49" charset="0"/>
              </a:rPr>
              <a:t>{</a:t>
            </a:r>
          </a:p>
          <a:p>
            <a:pPr lvl="0"/>
            <a:r>
              <a:rPr lang="en-GB" sz="1000" b="1" dirty="0">
                <a:solidFill>
                  <a:srgbClr val="1290C3"/>
                </a:solidFill>
                <a:latin typeface="Consolas" panose="020B0609020204030204" pitchFamily="49" charset="0"/>
              </a:rPr>
              <a:t>	Rectangle</a:t>
            </a:r>
            <a:r>
              <a:rPr lang="en-GB" sz="1000" b="1" dirty="0">
                <a:solidFill>
                  <a:srgbClr val="D9E8F7"/>
                </a:solidFill>
                <a:latin typeface="Consolas" panose="020B0609020204030204" pitchFamily="49" charset="0"/>
              </a:rPr>
              <a:t> </a:t>
            </a:r>
            <a:r>
              <a:rPr lang="en-GB" sz="1000" b="1" dirty="0" err="1">
                <a:solidFill>
                  <a:srgbClr val="ED7F48"/>
                </a:solidFill>
                <a:latin typeface="Consolas" panose="020B0609020204030204" pitchFamily="49" charset="0"/>
              </a:rPr>
              <a:t>m_rect</a:t>
            </a:r>
            <a:r>
              <a:rPr lang="en-GB" sz="1000" b="1" dirty="0">
                <a:solidFill>
                  <a:srgbClr val="E6E6FA"/>
                </a:solidFill>
                <a:latin typeface="Consolas" panose="020B0609020204030204" pitchFamily="49" charset="0"/>
              </a:rPr>
              <a:t>;</a:t>
            </a:r>
          </a:p>
          <a:p>
            <a:pPr lvl="0"/>
            <a:r>
              <a:rPr lang="en-GB" sz="1000" b="1" dirty="0">
                <a:solidFill>
                  <a:srgbClr val="1290C3"/>
                </a:solidFill>
                <a:latin typeface="Consolas" panose="020B0609020204030204" pitchFamily="49" charset="0"/>
              </a:rPr>
              <a:t>	Rectangle</a:t>
            </a:r>
            <a:r>
              <a:rPr lang="en-GB" sz="1000" b="1" dirty="0">
                <a:solidFill>
                  <a:srgbClr val="D9E8F7"/>
                </a:solidFill>
                <a:latin typeface="Consolas" panose="020B0609020204030204" pitchFamily="49" charset="0"/>
              </a:rPr>
              <a:t> </a:t>
            </a:r>
            <a:r>
              <a:rPr lang="en-GB" sz="1000" b="1" dirty="0">
                <a:solidFill>
                  <a:srgbClr val="E6E6FA"/>
                </a:solidFill>
                <a:latin typeface="Consolas" panose="020B0609020204030204" pitchFamily="49" charset="0"/>
              </a:rPr>
              <a:t>*</a:t>
            </a:r>
            <a:r>
              <a:rPr lang="en-GB" sz="1000" b="1" dirty="0" err="1">
                <a:solidFill>
                  <a:srgbClr val="ED7F48"/>
                </a:solidFill>
                <a:latin typeface="Consolas" panose="020B0609020204030204" pitchFamily="49" charset="0"/>
              </a:rPr>
              <a:t>my_rect</a:t>
            </a:r>
            <a:r>
              <a:rPr lang="en-GB" sz="1000" b="1" dirty="0">
                <a:solidFill>
                  <a:srgbClr val="E6E6FA"/>
                </a:solidFill>
                <a:latin typeface="Consolas" panose="020B0609020204030204" pitchFamily="49" charset="0"/>
              </a:rPr>
              <a:t>;</a:t>
            </a:r>
          </a:p>
          <a:p>
            <a:pPr lvl="0"/>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set_height</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5</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pPr lvl="0"/>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set_width</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11</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pPr lvl="0"/>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"area: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m_rect</a:t>
            </a:r>
            <a:r>
              <a:rPr lang="en-US" sz="1000" dirty="0" err="1">
                <a:solidFill>
                  <a:srgbClr val="E6E6FA"/>
                </a:solidFill>
                <a:latin typeface="Consolas" panose="020B0609020204030204" pitchFamily="49" charset="0"/>
              </a:rPr>
              <a:t>.</a:t>
            </a:r>
            <a:r>
              <a:rPr lang="en-US" sz="1000" dirty="0" err="1">
                <a:solidFill>
                  <a:srgbClr val="A7EC21"/>
                </a:solidFill>
                <a:latin typeface="Consolas" panose="020B0609020204030204" pitchFamily="49" charset="0"/>
              </a:rPr>
              <a:t>get_area</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p>
          <a:p>
            <a:pPr lvl="0"/>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set_height</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12</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		</a:t>
            </a:r>
            <a:r>
              <a:rPr lang="en-US" sz="1000" dirty="0">
                <a:solidFill>
                  <a:srgbClr val="626262"/>
                </a:solidFill>
                <a:latin typeface="Consolas" panose="020B0609020204030204" pitchFamily="49" charset="0"/>
              </a:rPr>
              <a:t>//!!!!!!will crash here, we have not allocated memory!!!!!</a:t>
            </a:r>
          </a:p>
          <a:p>
            <a:pPr lvl="0"/>
            <a:r>
              <a:rPr lang="en-US" sz="1000" dirty="0">
                <a:solidFill>
                  <a:srgbClr val="FFBF26"/>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set_width</a:t>
            </a:r>
            <a:r>
              <a:rPr lang="en-US" sz="1000" dirty="0">
                <a:solidFill>
                  <a:srgbClr val="F9FAF4"/>
                </a:solidFill>
                <a:latin typeface="Consolas" panose="020B0609020204030204" pitchFamily="49" charset="0"/>
              </a:rPr>
              <a:t>(</a:t>
            </a:r>
            <a:r>
              <a:rPr lang="en-US" sz="1000" dirty="0">
                <a:solidFill>
                  <a:srgbClr val="6897BB"/>
                </a:solidFill>
                <a:latin typeface="Consolas" panose="020B0609020204030204" pitchFamily="49" charset="0"/>
              </a:rPr>
              <a:t>10</a:t>
            </a:r>
            <a:r>
              <a:rPr lang="en-US" sz="1000" dirty="0">
                <a:solidFill>
                  <a:srgbClr val="F9FAF4"/>
                </a:solidFill>
                <a:latin typeface="Consolas" panose="020B0609020204030204" pitchFamily="49" charset="0"/>
              </a:rPr>
              <a:t>)</a:t>
            </a:r>
            <a:r>
              <a:rPr lang="en-US" sz="1000" dirty="0">
                <a:solidFill>
                  <a:srgbClr val="E6E6FA"/>
                </a:solidFill>
                <a:latin typeface="Consolas" panose="020B0609020204030204" pitchFamily="49" charset="0"/>
              </a:rPr>
              <a:t>;</a:t>
            </a:r>
          </a:p>
          <a:p>
            <a:pPr lvl="0"/>
            <a:r>
              <a:rPr lang="en-US" sz="1000" dirty="0">
                <a:solidFill>
                  <a:srgbClr val="80F2F6"/>
                </a:solidFill>
                <a:latin typeface="Consolas" panose="020B0609020204030204" pitchFamily="49" charset="0"/>
              </a:rPr>
              <a:t>	std</a:t>
            </a:r>
            <a:r>
              <a:rPr lang="en-US" sz="1000" dirty="0">
                <a:solidFill>
                  <a:srgbClr val="E6E6FA"/>
                </a:solidFill>
                <a:latin typeface="Consolas" panose="020B0609020204030204" pitchFamily="49" charset="0"/>
              </a:rPr>
              <a:t>::</a:t>
            </a:r>
            <a:r>
              <a:rPr lang="en-US" sz="1000" dirty="0" err="1">
                <a:solidFill>
                  <a:srgbClr val="D9E8F7"/>
                </a:solidFill>
                <a:latin typeface="Consolas" panose="020B0609020204030204" pitchFamily="49" charset="0"/>
              </a:rPr>
              <a:t>cout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17C6A3"/>
                </a:solidFill>
                <a:latin typeface="Consolas" panose="020B0609020204030204" pitchFamily="49" charset="0"/>
              </a:rPr>
              <a:t>"area: "</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err="1">
                <a:solidFill>
                  <a:srgbClr val="FFBF26"/>
                </a:solidFill>
                <a:latin typeface="Consolas" panose="020B0609020204030204" pitchFamily="49" charset="0"/>
              </a:rPr>
              <a:t>my_rect</a:t>
            </a:r>
            <a:r>
              <a:rPr lang="en-US" sz="1000" dirty="0">
                <a:solidFill>
                  <a:srgbClr val="E6E6FA"/>
                </a:solidFill>
                <a:latin typeface="Consolas" panose="020B0609020204030204" pitchFamily="49" charset="0"/>
              </a:rPr>
              <a:t>-&gt;</a:t>
            </a:r>
            <a:r>
              <a:rPr lang="en-US" sz="1000" dirty="0" err="1">
                <a:solidFill>
                  <a:srgbClr val="A7EC21"/>
                </a:solidFill>
                <a:latin typeface="Consolas" panose="020B0609020204030204" pitchFamily="49" charset="0"/>
              </a:rPr>
              <a:t>get_area</a:t>
            </a:r>
            <a:r>
              <a:rPr lang="en-US" sz="1000" dirty="0">
                <a:solidFill>
                  <a:srgbClr val="F9FAF4"/>
                </a:solidFill>
                <a:latin typeface="Consolas" panose="020B0609020204030204" pitchFamily="49" charset="0"/>
              </a:rPr>
              <a:t>()</a:t>
            </a:r>
            <a:r>
              <a:rPr lang="en-US" sz="1000" dirty="0">
                <a:solidFill>
                  <a:srgbClr val="D9E8F7"/>
                </a:solidFill>
                <a:latin typeface="Consolas" panose="020B0609020204030204" pitchFamily="49" charset="0"/>
              </a:rPr>
              <a:t> </a:t>
            </a:r>
            <a:r>
              <a:rPr lang="en-US" sz="1000" dirty="0">
                <a:solidFill>
                  <a:srgbClr val="E6E6FA"/>
                </a:solidFill>
                <a:latin typeface="Consolas" panose="020B0609020204030204" pitchFamily="49" charset="0"/>
              </a:rPr>
              <a:t>&lt;&lt;</a:t>
            </a:r>
            <a:r>
              <a:rPr lang="en-US" sz="1000" dirty="0">
                <a:solidFill>
                  <a:srgbClr val="D9E8F7"/>
                </a:solidFill>
                <a:latin typeface="Consolas" panose="020B0609020204030204" pitchFamily="49" charset="0"/>
              </a:rPr>
              <a:t> </a:t>
            </a:r>
            <a:r>
              <a:rPr lang="en-US" sz="1000" dirty="0">
                <a:solidFill>
                  <a:srgbClr val="80F2F6"/>
                </a:solidFill>
                <a:latin typeface="Consolas" panose="020B0609020204030204" pitchFamily="49" charset="0"/>
              </a:rPr>
              <a:t>std</a:t>
            </a:r>
            <a:r>
              <a:rPr lang="en-US" sz="1000" dirty="0">
                <a:solidFill>
                  <a:srgbClr val="E6E6FA"/>
                </a:solidFill>
                <a:latin typeface="Consolas" panose="020B0609020204030204" pitchFamily="49" charset="0"/>
              </a:rPr>
              <a:t>::</a:t>
            </a:r>
            <a:r>
              <a:rPr lang="en-US" sz="1000" b="1" dirty="0" err="1">
                <a:solidFill>
                  <a:srgbClr val="96EC3F"/>
                </a:solidFill>
                <a:latin typeface="Consolas" panose="020B0609020204030204" pitchFamily="49" charset="0"/>
              </a:rPr>
              <a:t>endl</a:t>
            </a:r>
            <a:r>
              <a:rPr lang="en-US" sz="1000" b="1" dirty="0">
                <a:solidFill>
                  <a:srgbClr val="E6E6FA"/>
                </a:solidFill>
                <a:latin typeface="Consolas" panose="020B0609020204030204" pitchFamily="49" charset="0"/>
              </a:rPr>
              <a:t>;</a:t>
            </a:r>
          </a:p>
          <a:p>
            <a:pPr lvl="0"/>
            <a:r>
              <a:rPr lang="en-US" sz="1000" b="1" dirty="0">
                <a:solidFill>
                  <a:srgbClr val="DD2867"/>
                </a:solidFill>
                <a:latin typeface="Consolas" panose="020B0609020204030204" pitchFamily="49" charset="0"/>
              </a:rPr>
              <a:t>	delete</a:t>
            </a:r>
            <a:r>
              <a:rPr lang="en-US" sz="1000" b="1" dirty="0">
                <a:solidFill>
                  <a:srgbClr val="D9E8F7"/>
                </a:solidFill>
                <a:latin typeface="Consolas" panose="020B0609020204030204" pitchFamily="49" charset="0"/>
              </a:rPr>
              <a:t> </a:t>
            </a:r>
            <a:r>
              <a:rPr lang="en-US" sz="1000" b="1" dirty="0" err="1">
                <a:solidFill>
                  <a:srgbClr val="FFBF26"/>
                </a:solidFill>
                <a:latin typeface="Consolas" panose="020B0609020204030204" pitchFamily="49" charset="0"/>
              </a:rPr>
              <a:t>my_rect</a:t>
            </a:r>
            <a:r>
              <a:rPr lang="en-US" sz="1000" b="1" dirty="0">
                <a:solidFill>
                  <a:srgbClr val="E6E6FA"/>
                </a:solidFill>
                <a:latin typeface="Consolas" panose="020B0609020204030204" pitchFamily="49" charset="0"/>
              </a:rPr>
              <a:t>;			</a:t>
            </a:r>
            <a:r>
              <a:rPr lang="en-US" sz="1000" b="1" dirty="0">
                <a:solidFill>
                  <a:srgbClr val="626262"/>
                </a:solidFill>
                <a:latin typeface="Consolas" panose="020B0609020204030204" pitchFamily="49" charset="0"/>
              </a:rPr>
              <a:t>//we shall not use [] here, due to not used at new</a:t>
            </a:r>
          </a:p>
          <a:p>
            <a:pPr lvl="0"/>
            <a:r>
              <a:rPr lang="en-GB" sz="1000" dirty="0">
                <a:solidFill>
                  <a:srgbClr val="F9FAF4"/>
                </a:solidFill>
                <a:latin typeface="Consolas" panose="020B0609020204030204" pitchFamily="49" charset="0"/>
              </a:rPr>
              <a:t>}</a:t>
            </a:r>
          </a:p>
        </p:txBody>
      </p:sp>
    </p:spTree>
    <p:extLst>
      <p:ext uri="{BB962C8B-B14F-4D97-AF65-F5344CB8AC3E}">
        <p14:creationId xmlns:p14="http://schemas.microsoft.com/office/powerpoint/2010/main" val="410413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4CA82DD1D2474EA1266E6A40665DC2" ma:contentTypeVersion="2" ma:contentTypeDescription="Skapa ett nytt dokument." ma:contentTypeScope="" ma:versionID="4fa83d62b6cbcc74051efb25de106e33">
  <xsd:schema xmlns:xsd="http://www.w3.org/2001/XMLSchema" xmlns:xs="http://www.w3.org/2001/XMLSchema" xmlns:p="http://schemas.microsoft.com/office/2006/metadata/properties" xmlns:ns3="8cc22d85-8e6f-4bca-b2a1-5e3dfeb20d2e" targetNamespace="http://schemas.microsoft.com/office/2006/metadata/properties" ma:root="true" ma:fieldsID="5083661de81c5e8cd6b04b7b95b472d5" ns3:_="">
    <xsd:import namespace="8cc22d85-8e6f-4bca-b2a1-5e3dfeb20d2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c22d85-8e6f-4bca-b2a1-5e3dfeb20d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23CE57-D052-4402-BA3A-F1A22C203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c22d85-8e6f-4bca-b2a1-5e3dfeb20d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31E58D-B52A-439B-8142-4F3E9893D741}">
  <ds:schemaRefs>
    <ds:schemaRef ds:uri="http://schemas.microsoft.com/office/infopath/2007/PartnerControls"/>
    <ds:schemaRef ds:uri="http://purl.org/dc/elements/1.1/"/>
    <ds:schemaRef ds:uri="8cc22d85-8e6f-4bca-b2a1-5e3dfeb20d2e"/>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CDDD8DB5-0310-4DF0-8091-46E3FC8A9C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11485</TotalTime>
  <Words>4867</Words>
  <Application>Microsoft Office PowerPoint</Application>
  <PresentationFormat>On-screen Show (4:3)</PresentationFormat>
  <Paragraphs>734</Paragraphs>
  <Slides>49</Slides>
  <Notes>49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Consolas</vt:lpstr>
      <vt:lpstr>Roboto</vt:lpstr>
      <vt:lpstr>Stag Sans Book</vt:lpstr>
      <vt:lpstr>Stag Sans Light</vt:lpstr>
      <vt:lpstr>Office-tema</vt:lpstr>
      <vt:lpstr>Bitmappsbild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Lotta Jobäcker</dc:creator>
  <cp:lastModifiedBy>Tobias Gunnar</cp:lastModifiedBy>
  <cp:revision>376</cp:revision>
  <dcterms:created xsi:type="dcterms:W3CDTF">2018-09-25T11:02:06Z</dcterms:created>
  <dcterms:modified xsi:type="dcterms:W3CDTF">2021-11-26T09:03:26Z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ea2623-af8f-4fb8-b1cf-b63cc8e496aa_Enabled">
    <vt:lpwstr>true</vt:lpwstr>
  </property>
  <property fmtid="{D5CDD505-2E9C-101B-9397-08002B2CF9AE}" pid="3" name="MSIP_Label_7fea2623-af8f-4fb8-b1cf-b63cc8e496aa_SetDate">
    <vt:lpwstr>2020-09-13T16:15:18Z</vt:lpwstr>
  </property>
  <property fmtid="{D5CDD505-2E9C-101B-9397-08002B2CF9AE}" pid="4" name="MSIP_Label_7fea2623-af8f-4fb8-b1cf-b63cc8e496aa_Method">
    <vt:lpwstr>Standard</vt:lpwstr>
  </property>
  <property fmtid="{D5CDD505-2E9C-101B-9397-08002B2CF9AE}" pid="5" name="MSIP_Label_7fea2623-af8f-4fb8-b1cf-b63cc8e496aa_Name">
    <vt:lpwstr>Internal</vt:lpwstr>
  </property>
  <property fmtid="{D5CDD505-2E9C-101B-9397-08002B2CF9AE}" pid="6" name="MSIP_Label_7fea2623-af8f-4fb8-b1cf-b63cc8e496aa_SiteId">
    <vt:lpwstr>81fa766e-a349-4867-8bf4-ab35e250a08f</vt:lpwstr>
  </property>
  <property fmtid="{D5CDD505-2E9C-101B-9397-08002B2CF9AE}" pid="7" name="MSIP_Label_7fea2623-af8f-4fb8-b1cf-b63cc8e496aa_ActionId">
    <vt:lpwstr>a835bc10-5cac-4dac-864e-1ed8f2f010bd</vt:lpwstr>
  </property>
  <property fmtid="{D5CDD505-2E9C-101B-9397-08002B2CF9AE}" pid="8" name="MSIP_Label_7fea2623-af8f-4fb8-b1cf-b63cc8e496aa_ContentBits">
    <vt:lpwstr>0</vt:lpwstr>
  </property>
  <property fmtid="{D5CDD505-2E9C-101B-9397-08002B2CF9AE}" pid="9" name="ContentTypeId">
    <vt:lpwstr>0x010100524CA82DD1D2474EA1266E6A40665DC2</vt:lpwstr>
  </property>
</Properties>
</file>