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AA9B9-0654-46B6-85A5-D3C83C170A17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3C5E-7A17-4B74-B58D-E81484D73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28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4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0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0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1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0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76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5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2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251088-5190-428F-B783-C5482BCA3F3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829901-25CD-41A4-9D8D-AEED02D72BD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3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MarkupLM</a:t>
            </a:r>
            <a:r>
              <a:rPr lang="en-US" dirty="0" smtClean="0"/>
              <a:t>. </a:t>
            </a:r>
            <a:r>
              <a:rPr lang="ru-RU" dirty="0" smtClean="0"/>
              <a:t>Новый </a:t>
            </a:r>
            <a:r>
              <a:rPr lang="ru-RU" dirty="0" err="1" smtClean="0"/>
              <a:t>трансформер</a:t>
            </a:r>
            <a:r>
              <a:rPr lang="ru-RU" dirty="0" smtClean="0"/>
              <a:t> для </a:t>
            </a:r>
            <a:r>
              <a:rPr lang="en-US" dirty="0" smtClean="0"/>
              <a:t>NLP.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err="1" smtClean="0"/>
              <a:t>MarkupLM</a:t>
            </a:r>
            <a:r>
              <a:rPr lang="ru-RU" dirty="0" smtClean="0"/>
              <a:t>, её </a:t>
            </a:r>
            <a:r>
              <a:rPr lang="ru-RU" dirty="0" err="1" smtClean="0"/>
              <a:t>дообучение</a:t>
            </a:r>
            <a:r>
              <a:rPr lang="ru-RU" dirty="0" smtClean="0"/>
              <a:t> и применение.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469746" y="5257800"/>
            <a:ext cx="3560616" cy="669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 студент 205 группы Званцов Матвей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MarkupLM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arenR" startAt="3"/>
                </a:pPr>
                <a:r>
                  <a:rPr lang="ru-RU" dirty="0" smtClean="0"/>
                  <a:t>Составляется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его размерность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arenR" startAt="3"/>
                </a:pPr>
                <a:r>
                  <a:rPr lang="ru-RU" dirty="0" smtClean="0"/>
                  <a:t>Наконец, получаем итоговый выходной вектор этого слоя: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где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 - скрытый параметр </a:t>
                </a:r>
                <a:r>
                  <a:rPr lang="en-US" dirty="0" err="1" smtClean="0"/>
                  <a:t>MarkupLM</a:t>
                </a:r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7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MarkupLM</a:t>
            </a:r>
            <a:r>
              <a:rPr lang="en-US" dirty="0" smtClean="0"/>
              <a:t> – </a:t>
            </a:r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Была получена новая модель. Посмотрим на результаты, которые были получены в статье.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9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MarkupLM</a:t>
            </a:r>
            <a:r>
              <a:rPr lang="en-US" dirty="0" smtClean="0"/>
              <a:t> – </a:t>
            </a:r>
            <a:r>
              <a:rPr lang="ru-RU" dirty="0" smtClean="0"/>
              <a:t>результаты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0235"/>
            <a:ext cx="10058400" cy="3674781"/>
          </a:xfrm>
        </p:spPr>
      </p:pic>
    </p:spTree>
    <p:extLst>
      <p:ext uri="{BB962C8B-B14F-4D97-AF65-F5344CB8AC3E}">
        <p14:creationId xmlns:p14="http://schemas.microsoft.com/office/powerpoint/2010/main" val="15393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к дальнейшим задачам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Необходимо будет написать код на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использованием модуля </a:t>
            </a:r>
            <a:r>
              <a:rPr lang="en-US" dirty="0" err="1" smtClean="0"/>
              <a:t>PyTorch</a:t>
            </a:r>
            <a:r>
              <a:rPr lang="en-US" dirty="0" smtClean="0"/>
              <a:t>. </a:t>
            </a:r>
            <a:r>
              <a:rPr lang="ru-RU" dirty="0" smtClean="0"/>
              <a:t>Необходимы базовые знания работы в нём, о работе </a:t>
            </a:r>
            <a:r>
              <a:rPr lang="ru-RU" dirty="0" err="1" smtClean="0"/>
              <a:t>трансформеров</a:t>
            </a:r>
            <a:r>
              <a:rPr lang="ru-RU" dirty="0" smtClean="0"/>
              <a:t>, об алгоритмах работы в </a:t>
            </a:r>
            <a:r>
              <a:rPr lang="en-US" dirty="0" smtClean="0"/>
              <a:t>NLP.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ru-RU" dirty="0" smtClean="0"/>
              <a:t>Для этого были просмотрены видео соответствующего содержания, прочитаны статьи. Также были частично пройдены 2 кура на платформе </a:t>
            </a:r>
            <a:r>
              <a:rPr lang="en-US" dirty="0" err="1" smtClean="0"/>
              <a:t>Stepik</a:t>
            </a:r>
            <a:r>
              <a:rPr lang="en-US" dirty="0" smtClean="0"/>
              <a:t>: </a:t>
            </a:r>
            <a:r>
              <a:rPr lang="ru-RU" dirty="0" smtClean="0"/>
              <a:t>по нейронным сетям и по обработке текстов.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Дообучение</a:t>
            </a:r>
            <a:r>
              <a:rPr lang="ru-RU" dirty="0"/>
              <a:t> </a:t>
            </a:r>
            <a:r>
              <a:rPr lang="en-US" dirty="0" err="1"/>
              <a:t>MarkupLM</a:t>
            </a:r>
            <a:r>
              <a:rPr lang="en-US" dirty="0"/>
              <a:t>-base </a:t>
            </a:r>
            <a:r>
              <a:rPr lang="ru-RU" dirty="0"/>
              <a:t>на </a:t>
            </a:r>
            <a:r>
              <a:rPr lang="en-US" dirty="0"/>
              <a:t>SWDE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Итак, приступим к первому эксперименту с </a:t>
            </a:r>
            <a:r>
              <a:rPr lang="ru-RU" dirty="0" err="1" smtClean="0"/>
              <a:t>трансформером</a:t>
            </a:r>
            <a:r>
              <a:rPr lang="ru-RU" dirty="0" smtClean="0"/>
              <a:t> </a:t>
            </a:r>
            <a:r>
              <a:rPr lang="en-US" dirty="0" err="1" smtClean="0"/>
              <a:t>MarkupLM</a:t>
            </a:r>
            <a:r>
              <a:rPr lang="en-US" dirty="0" smtClean="0"/>
              <a:t>. </a:t>
            </a:r>
            <a:r>
              <a:rPr lang="ru-RU" dirty="0" smtClean="0"/>
              <a:t>Из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r>
              <a:rPr lang="en-US" dirty="0" smtClean="0"/>
              <a:t>SWDE </a:t>
            </a:r>
            <a:r>
              <a:rPr lang="ru-RU" dirty="0" smtClean="0"/>
              <a:t>выберем вертикаль</a:t>
            </a:r>
            <a:r>
              <a:rPr lang="en-US" dirty="0" smtClean="0"/>
              <a:t> ”restaurant”. </a:t>
            </a:r>
            <a:r>
              <a:rPr lang="ru-RU" dirty="0" smtClean="0"/>
              <a:t>В ней содержатся 10 сайтов-</a:t>
            </a:r>
            <a:r>
              <a:rPr lang="ru-RU" dirty="0" err="1" smtClean="0"/>
              <a:t>агрегаторов</a:t>
            </a:r>
            <a:r>
              <a:rPr lang="ru-RU" dirty="0" smtClean="0"/>
              <a:t> по 2000 страниц на каждом. Наша задача научится извлекать из них название ресторана, адрес, номер телефона и тип кухонь.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Также необходимо исследовать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Зависимость качества извлечения от числа страниц на каждом сайте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Зависимость качества извлечения от числа сайтов в обучающей выборке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Результаты обучения </a:t>
            </a:r>
            <a:r>
              <a:rPr lang="en-US" sz="4000" dirty="0" err="1"/>
              <a:t>MarkupLM</a:t>
            </a:r>
            <a:r>
              <a:rPr lang="en-US" sz="4000" dirty="0"/>
              <a:t>-base </a:t>
            </a:r>
            <a:r>
              <a:rPr lang="ru-RU" sz="4000" dirty="0"/>
              <a:t>на </a:t>
            </a:r>
            <a:r>
              <a:rPr lang="en-US" sz="4000" dirty="0"/>
              <a:t>SWDE</a:t>
            </a:r>
            <a:endParaRPr lang="ru-RU" sz="400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Зависимость качества от количества страниц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68" y="2698296"/>
            <a:ext cx="4168501" cy="3147333"/>
          </a:xfrm>
        </p:spPr>
      </p:pic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Зависимость качества от количества вебсайтов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50" y="2690676"/>
            <a:ext cx="4168501" cy="3162574"/>
          </a:xfrm>
        </p:spPr>
      </p:pic>
    </p:spTree>
    <p:extLst>
      <p:ext uri="{BB962C8B-B14F-4D97-AF65-F5344CB8AC3E}">
        <p14:creationId xmlns:p14="http://schemas.microsoft.com/office/powerpoint/2010/main" val="234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Дообучение</a:t>
            </a:r>
            <a:r>
              <a:rPr lang="ru-RU" dirty="0" smtClean="0"/>
              <a:t> </a:t>
            </a:r>
            <a:r>
              <a:rPr lang="en-US" dirty="0" err="1" smtClean="0"/>
              <a:t>MarkupLM</a:t>
            </a:r>
            <a:r>
              <a:rPr lang="ru-RU" dirty="0" smtClean="0"/>
              <a:t>-</a:t>
            </a:r>
            <a:r>
              <a:rPr lang="en-US" dirty="0" smtClean="0"/>
              <a:t>base </a:t>
            </a:r>
            <a:r>
              <a:rPr lang="ru-RU" dirty="0" smtClean="0"/>
              <a:t>на </a:t>
            </a:r>
            <a:r>
              <a:rPr lang="en-US" dirty="0" err="1" smtClean="0"/>
              <a:t>Klarna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Теперь мы переходим ко второму эксперименту. В нём мы выбираем англоязычные страницы из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r>
              <a:rPr lang="en-US" dirty="0" err="1" smtClean="0"/>
              <a:t>Klarna</a:t>
            </a:r>
            <a:r>
              <a:rPr lang="en-US" dirty="0" smtClean="0"/>
              <a:t> </a:t>
            </a:r>
            <a:r>
              <a:rPr lang="ru-RU" dirty="0" smtClean="0"/>
              <a:t>и пытаемся извлечь из них название продукта и цену.</a:t>
            </a:r>
          </a:p>
          <a:p>
            <a:pPr marL="0" indent="0">
              <a:buNone/>
            </a:pPr>
            <a:r>
              <a:rPr lang="ru-RU" dirty="0" smtClean="0"/>
              <a:t>	Цель этого эксперимента – проверить работу </a:t>
            </a:r>
            <a:r>
              <a:rPr lang="ru-RU" dirty="0" err="1" smtClean="0"/>
              <a:t>трансформера</a:t>
            </a:r>
            <a:r>
              <a:rPr lang="ru-RU" dirty="0" smtClean="0"/>
              <a:t> на «реальных»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2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Результаты обучения </a:t>
            </a:r>
            <a:r>
              <a:rPr lang="en-US" sz="4000" dirty="0" err="1" smtClean="0"/>
              <a:t>MarkupLM</a:t>
            </a:r>
            <a:r>
              <a:rPr lang="en-US" sz="4000" dirty="0" smtClean="0"/>
              <a:t>-base </a:t>
            </a:r>
            <a:r>
              <a:rPr lang="ru-RU" sz="4000" dirty="0" smtClean="0"/>
              <a:t>на </a:t>
            </a:r>
            <a:r>
              <a:rPr lang="en-US" sz="4000" dirty="0" err="1" smtClean="0"/>
              <a:t>Klarna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Была обучена модель на 20 эпохах, причём в тренировочных данных было 8500 страниц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Проверена её работа на тестовой выборке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Показаны наглядные результаты работы этой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6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В процессе работы было допущено множество ошибок, которые необходимо проанализировать и понять, как их можно исправить.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Извлечение адреса и типа кухонь со страницы.</a:t>
            </a:r>
          </a:p>
          <a:p>
            <a:pPr marL="457200" lvl="1" indent="0">
              <a:buNone/>
            </a:pPr>
            <a:r>
              <a:rPr lang="ru-RU" dirty="0" smtClean="0"/>
              <a:t>В процессе обучения модели стало ясно, что предложенный метод извлечения этих атрибутов не является полноценно корректным. Вероятно, это связано с тем, что </a:t>
            </a:r>
            <a:r>
              <a:rPr lang="en-US" dirty="0" err="1" smtClean="0"/>
              <a:t>MarkupLM</a:t>
            </a:r>
            <a:r>
              <a:rPr lang="en-US" dirty="0" smtClean="0"/>
              <a:t>-processor </a:t>
            </a:r>
            <a:r>
              <a:rPr lang="ru-RU" dirty="0" smtClean="0"/>
              <a:t>не способен правильно выделить полный адрес из-за того, что он расположен на нескольких строчках. В этом случае, стоило разделить адрес «пополам», и уже пытаться искать эти половинки в документе. Можно предложить и другой вариант: искать текст узла в заранее известном адресе.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6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ru-RU" dirty="0" smtClean="0"/>
              <a:t>При создании контейнера </a:t>
            </a:r>
            <a:r>
              <a:rPr lang="en-US" dirty="0" err="1" smtClean="0"/>
              <a:t>MarkupLMDataset</a:t>
            </a:r>
            <a:r>
              <a:rPr lang="ru-RU" dirty="0" smtClean="0"/>
              <a:t> мы обрезаем данные до первых 512 пар </a:t>
            </a:r>
            <a:r>
              <a:rPr lang="en-US" dirty="0" smtClean="0"/>
              <a:t>(</a:t>
            </a:r>
            <a:r>
              <a:rPr lang="ru-RU" dirty="0" err="1" smtClean="0"/>
              <a:t>токен</a:t>
            </a:r>
            <a:r>
              <a:rPr lang="ru-RU" dirty="0" smtClean="0"/>
              <a:t>, узел</a:t>
            </a:r>
            <a:r>
              <a:rPr lang="en-US" dirty="0" smtClean="0"/>
              <a:t>)</a:t>
            </a:r>
            <a:r>
              <a:rPr lang="ru-RU" dirty="0" smtClean="0"/>
              <a:t>. Желательно сохранять эту информацию, потому что именно в ней могут содержаться нужные нам атрибуты. Можем предложить следующие решения: убрать обрезание совсем или поставить значительно большее число таких пар (Например, 32768)</a:t>
            </a:r>
            <a:r>
              <a:rPr lang="en-US" dirty="0" smtClean="0"/>
              <a:t>, </a:t>
            </a:r>
            <a:r>
              <a:rPr lang="ru-RU" dirty="0" smtClean="0"/>
              <a:t>или можно разделять наши данные не просто по страницам, а также по </a:t>
            </a:r>
            <a:r>
              <a:rPr lang="ru-RU" dirty="0" err="1" smtClean="0"/>
              <a:t>батчам</a:t>
            </a:r>
            <a:r>
              <a:rPr lang="ru-RU" dirty="0" smtClean="0"/>
              <a:t> по 512 пар (</a:t>
            </a:r>
            <a:r>
              <a:rPr lang="ru-RU" dirty="0" err="1" smtClean="0"/>
              <a:t>токен</a:t>
            </a:r>
            <a:r>
              <a:rPr lang="ru-RU" dirty="0" smtClean="0"/>
              <a:t>, узел). В обоих случаях мы либо сводим потери информации к минимуму, либо вовсе учитываем её всю. Стоит отметить, что при таких подходах время обучения увеличится кратно</a:t>
            </a:r>
          </a:p>
        </p:txBody>
      </p:sp>
    </p:spTree>
    <p:extLst>
      <p:ext uri="{BB962C8B-B14F-4D97-AF65-F5344CB8AC3E}">
        <p14:creationId xmlns:p14="http://schemas.microsoft.com/office/powerpoint/2010/main" val="13840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исследовать новый </a:t>
            </a:r>
            <a:r>
              <a:rPr lang="ru-RU" dirty="0" err="1" smtClean="0"/>
              <a:t>трансформер</a:t>
            </a:r>
            <a:r>
              <a:rPr lang="ru-RU" dirty="0" smtClean="0"/>
              <a:t> </a:t>
            </a:r>
            <a:r>
              <a:rPr lang="en-US" dirty="0" err="1" smtClean="0"/>
              <a:t>MarkupLM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Произвести </a:t>
            </a:r>
            <a:r>
              <a:rPr lang="ru-RU" dirty="0" err="1" smtClean="0"/>
              <a:t>дообучение</a:t>
            </a:r>
            <a:r>
              <a:rPr lang="ru-RU" dirty="0" smtClean="0"/>
              <a:t> </a:t>
            </a:r>
            <a:r>
              <a:rPr lang="ru-RU" dirty="0" err="1" smtClean="0"/>
              <a:t>трансформера</a:t>
            </a:r>
            <a:r>
              <a:rPr lang="ru-RU" dirty="0" smtClean="0"/>
              <a:t> на произвольной вертикали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r>
              <a:rPr lang="en-US" dirty="0" smtClean="0"/>
              <a:t>SWDE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Исследовать качество обучения в зависимости от различных параметров – количества вебсайтов и количества страниц.</a:t>
            </a:r>
          </a:p>
          <a:p>
            <a:r>
              <a:rPr lang="ru-RU" dirty="0" smtClean="0"/>
              <a:t>Применить полученные знания для </a:t>
            </a:r>
            <a:r>
              <a:rPr lang="ru-RU" dirty="0" err="1" smtClean="0"/>
              <a:t>дообучения</a:t>
            </a:r>
            <a:r>
              <a:rPr lang="ru-RU" dirty="0" smtClean="0"/>
              <a:t> </a:t>
            </a:r>
            <a:r>
              <a:rPr lang="en-US" dirty="0" smtClean="0"/>
              <a:t>Markup-LM </a:t>
            </a:r>
            <a:r>
              <a:rPr lang="ru-RU" dirty="0" smtClean="0"/>
              <a:t>на </a:t>
            </a:r>
            <a:r>
              <a:rPr lang="ru-RU" dirty="0" err="1" smtClean="0"/>
              <a:t>датасете</a:t>
            </a:r>
            <a:r>
              <a:rPr lang="ru-RU" dirty="0" smtClean="0"/>
              <a:t> </a:t>
            </a:r>
            <a:r>
              <a:rPr lang="en-US" dirty="0" err="1" smtClean="0"/>
              <a:t>Klarna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3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ru-RU" dirty="0" smtClean="0"/>
              <a:t>Недостаточное число эпох и числа моделей в каждом конкретном случае. Мы при проведении экспериментов намеренно уменьшили эти показатели, чтобы обучение происходило быстрее. Стоило эти показатели оставить на уровне, который представлен для моделей с самым маленьким учебным </a:t>
            </a:r>
            <a:r>
              <a:rPr lang="ru-RU" dirty="0" err="1" smtClean="0"/>
              <a:t>датасетом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Мы изучили новую модель </a:t>
            </a:r>
            <a:r>
              <a:rPr lang="ru-RU" dirty="0" err="1" smtClean="0"/>
              <a:t>трансформера</a:t>
            </a:r>
            <a:r>
              <a:rPr lang="ru-RU" dirty="0" smtClean="0"/>
              <a:t> – </a:t>
            </a:r>
            <a:r>
              <a:rPr lang="en-US" dirty="0" err="1" smtClean="0"/>
              <a:t>MarkupLM</a:t>
            </a:r>
            <a:r>
              <a:rPr lang="en-US" dirty="0" smtClean="0"/>
              <a:t>. </a:t>
            </a:r>
            <a:r>
              <a:rPr lang="ru-RU" dirty="0" smtClean="0"/>
              <a:t>Узнали, как он работает, а также изучили новый метод работы с </a:t>
            </a:r>
            <a:r>
              <a:rPr lang="en-US" dirty="0" smtClean="0"/>
              <a:t>html-</a:t>
            </a:r>
            <a:r>
              <a:rPr lang="ru-RU" dirty="0" smtClean="0"/>
              <a:t>страницами.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Мы написали рабочий код, который исследует качество извлечения этого </a:t>
            </a:r>
            <a:r>
              <a:rPr lang="ru-RU" dirty="0" err="1" smtClean="0"/>
              <a:t>трансформера</a:t>
            </a:r>
            <a:r>
              <a:rPr lang="ru-RU" dirty="0" smtClean="0"/>
              <a:t>. Также мы написали «промышленный» код, который обучает этот </a:t>
            </a:r>
            <a:r>
              <a:rPr lang="ru-RU" dirty="0" err="1" smtClean="0"/>
              <a:t>трансформер</a:t>
            </a:r>
            <a:r>
              <a:rPr lang="ru-RU" dirty="0" smtClean="0"/>
              <a:t> на </a:t>
            </a:r>
            <a:r>
              <a:rPr lang="ru-RU" dirty="0" err="1" smtClean="0"/>
              <a:t>датасете</a:t>
            </a:r>
            <a:r>
              <a:rPr lang="ru-RU" dirty="0" smtClean="0"/>
              <a:t> </a:t>
            </a:r>
            <a:r>
              <a:rPr lang="en-US" dirty="0" err="1" smtClean="0"/>
              <a:t>Klarna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97280" y="685799"/>
            <a:ext cx="10058400" cy="122410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статьи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 статье ставится задача о нахождении определённых элементов в документах с </a:t>
            </a:r>
            <a:r>
              <a:rPr lang="en-US" dirty="0" smtClean="0"/>
              <a:t>Markup-</a:t>
            </a:r>
            <a:r>
              <a:rPr lang="ru-RU" dirty="0" smtClean="0"/>
              <a:t>разметкой – таковыми являются, например, </a:t>
            </a:r>
            <a:r>
              <a:rPr lang="en-US" dirty="0" smtClean="0"/>
              <a:t>XML </a:t>
            </a:r>
            <a:r>
              <a:rPr lang="ru-RU" dirty="0" smtClean="0"/>
              <a:t>и </a:t>
            </a:r>
            <a:r>
              <a:rPr lang="en-US" dirty="0" smtClean="0"/>
              <a:t>HTML</a:t>
            </a:r>
            <a:r>
              <a:rPr lang="ru-RU" dirty="0" smtClean="0"/>
              <a:t> документы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По итогам разработки оказалось, что эта модель превосходит текущие (на 16.10.21) </a:t>
            </a:r>
            <a:r>
              <a:rPr lang="en-US" dirty="0" smtClean="0"/>
              <a:t>SOA</a:t>
            </a:r>
            <a:r>
              <a:rPr lang="ru-RU" dirty="0" smtClean="0"/>
              <a:t>-модели.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Рассмотрим принцип работы этой модели и сравним с текущими моделями.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MarkupLM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этой модели похожа на другие модели. 4 </a:t>
            </a:r>
            <a:r>
              <a:rPr lang="ru-RU" dirty="0" err="1" smtClean="0"/>
              <a:t>эмбеддинг</a:t>
            </a:r>
            <a:r>
              <a:rPr lang="ru-RU" dirty="0" smtClean="0"/>
              <a:t> (</a:t>
            </a:r>
            <a:r>
              <a:rPr lang="en-US" dirty="0" smtClean="0"/>
              <a:t>embedding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слоя:</a:t>
            </a:r>
          </a:p>
          <a:p>
            <a:r>
              <a:rPr lang="ru-RU" dirty="0" smtClean="0"/>
              <a:t>Слой, обрабатывающий текст – переводит текст в последовательность </a:t>
            </a:r>
            <a:r>
              <a:rPr lang="ru-RU" dirty="0" err="1" smtClean="0"/>
              <a:t>токенов</a:t>
            </a:r>
            <a:endParaRPr lang="ru-RU" dirty="0" smtClean="0"/>
          </a:p>
          <a:p>
            <a:r>
              <a:rPr lang="ru-RU" dirty="0" smtClean="0"/>
              <a:t>Слой, обрабатывающий </a:t>
            </a:r>
            <a:r>
              <a:rPr lang="en-US" dirty="0" err="1" smtClean="0"/>
              <a:t>Xpath</a:t>
            </a:r>
            <a:r>
              <a:rPr lang="en-US" dirty="0" smtClean="0"/>
              <a:t> – </a:t>
            </a:r>
            <a:r>
              <a:rPr lang="ru-RU" dirty="0" smtClean="0"/>
              <a:t>получает последовательность из тэгов языка разметки от корня документа до интересующего нас узла</a:t>
            </a:r>
          </a:p>
          <a:p>
            <a:r>
              <a:rPr lang="ru-RU" dirty="0" smtClean="0"/>
              <a:t>Слой</a:t>
            </a:r>
            <a:r>
              <a:rPr lang="en-US" dirty="0" smtClean="0"/>
              <a:t>–</a:t>
            </a:r>
            <a:r>
              <a:rPr lang="ru-RU" dirty="0" smtClean="0"/>
              <a:t>вектор с информацией о порядке следования узлов</a:t>
            </a: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Слой, отвечающий за реализацию последующих заданий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MarkupLM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Помимо архитектурной составляющей, необходимо рассмотреть стратегии, согласно которым происходит обучение модели:</a:t>
            </a:r>
          </a:p>
          <a:p>
            <a:r>
              <a:rPr lang="en-US" dirty="0" smtClean="0"/>
              <a:t>Masked Markup Language Modeling (MMLM) – </a:t>
            </a:r>
            <a:r>
              <a:rPr lang="ru-RU" dirty="0" smtClean="0"/>
              <a:t>стратегия, благодаря которой происходит обучение </a:t>
            </a:r>
            <a:r>
              <a:rPr lang="ru-RU" dirty="0" err="1" smtClean="0"/>
              <a:t>задействующее</a:t>
            </a:r>
            <a:r>
              <a:rPr lang="ru-RU" dirty="0" smtClean="0"/>
              <a:t> сразу и контекстную информацию, и разметку страницы</a:t>
            </a:r>
          </a:p>
          <a:p>
            <a:r>
              <a:rPr lang="en-US" dirty="0" smtClean="0"/>
              <a:t>Node Relationship Prediction (NRP) – </a:t>
            </a:r>
            <a:r>
              <a:rPr lang="ru-RU" dirty="0" smtClean="0"/>
              <a:t>механизм, определяющий отношения между узлами (родитель, ребёнок, «сосед»)</a:t>
            </a:r>
          </a:p>
          <a:p>
            <a:r>
              <a:rPr lang="en-US" dirty="0" smtClean="0"/>
              <a:t>Title-Page Matching (TPM) – </a:t>
            </a:r>
            <a:r>
              <a:rPr lang="ru-RU" dirty="0" smtClean="0"/>
              <a:t>метод заключается в подмене заголовка (</a:t>
            </a:r>
            <a:r>
              <a:rPr lang="en-US" dirty="0" smtClean="0"/>
              <a:t>&lt;title&gt;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 smtClean="0"/>
              <a:t> Таким образом, модель учится искать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18130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MarkupLM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5" y="1846263"/>
            <a:ext cx="10014016" cy="4022725"/>
          </a:xfrm>
        </p:spPr>
      </p:pic>
    </p:spTree>
    <p:extLst>
      <p:ext uri="{BB962C8B-B14F-4D97-AF65-F5344CB8AC3E}">
        <p14:creationId xmlns:p14="http://schemas.microsoft.com/office/powerpoint/2010/main" val="5619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&amp; XPath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40" y="1846263"/>
            <a:ext cx="5835646" cy="4022725"/>
          </a:xfrm>
        </p:spPr>
      </p:pic>
    </p:spTree>
    <p:extLst>
      <p:ext uri="{BB962C8B-B14F-4D97-AF65-F5344CB8AC3E}">
        <p14:creationId xmlns:p14="http://schemas.microsoft.com/office/powerpoint/2010/main" val="2830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MarkupLM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По-настоящему новым в модели является слой, обрабатывающий путь от корня до текущего узла (</a:t>
            </a:r>
            <a:r>
              <a:rPr lang="en-US" dirty="0" smtClean="0"/>
              <a:t>XPath embedding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Далее рассмотрим его принцип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MarkupLM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Итак, для каждого </a:t>
                </a:r>
                <a:r>
                  <a:rPr lang="ru-RU" dirty="0" err="1" smtClean="0"/>
                  <a:t>токена</a:t>
                </a:r>
                <a:r>
                  <a:rPr lang="ru-RU" dirty="0" smtClean="0"/>
                  <a:t> (элемента текста)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свой </a:t>
                </a:r>
                <a:r>
                  <a:rPr lang="en-US" dirty="0" smtClean="0"/>
                  <a:t>XPath.</a:t>
                </a:r>
                <a:endParaRPr lang="ru-RU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dirty="0" smtClean="0"/>
                  <a:t>Совместим эти 2 объекта в список: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d</a:t>
                </a:r>
                <a:r>
                  <a:rPr lang="ru-RU" dirty="0"/>
                  <a:t> </a:t>
                </a:r>
                <a:r>
                  <a:rPr lang="ru-RU" dirty="0" smtClean="0"/>
                  <a:t>– глубина </a:t>
                </a:r>
                <a:r>
                  <a:rPr lang="en-US" dirty="0" smtClean="0"/>
                  <a:t>XPath, </a:t>
                </a:r>
                <a:r>
                  <a:rPr lang="ru-RU" dirty="0" smtClean="0"/>
                  <a:t>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кортеж из тега и его «номер» (</a:t>
                </a:r>
                <a:r>
                  <a:rPr lang="en-US" dirty="0" smtClean="0"/>
                  <a:t>subscript[]</a:t>
                </a:r>
                <a:r>
                  <a:rPr lang="ru-RU" dirty="0" smtClean="0"/>
                  <a:t>) на </a:t>
                </a:r>
                <a:r>
                  <a:rPr lang="en-US" dirty="0"/>
                  <a:t>j-</a:t>
                </a:r>
                <a:r>
                  <a:rPr lang="ru-RU" dirty="0"/>
                  <a:t>й </a:t>
                </a:r>
                <a:r>
                  <a:rPr lang="ru-RU" dirty="0" smtClean="0"/>
                  <a:t>глубине. Для упрощения дальнейших действий будем либо обрезать, либо добавлять элементы до глубины </a:t>
                </a:r>
                <a:r>
                  <a:rPr lang="en-US" dirty="0" smtClean="0"/>
                  <a:t>L</a:t>
                </a:r>
                <a:endParaRPr lang="ru-RU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dirty="0" smtClean="0"/>
                  <a:t>Далее, каждое из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прогоняется через специальную таблицу, на выходе которой получаем вектор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который имеет размерность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 r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1018</TotalTime>
  <Words>369</Words>
  <Application>Microsoft Office PowerPoint</Application>
  <PresentationFormat>Широкоэкранный</PresentationFormat>
  <Paragraphs>69</Paragraphs>
  <Slides>22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Ретро</vt:lpstr>
      <vt:lpstr>MarkupLM. Новый трансформер для NLP.</vt:lpstr>
      <vt:lpstr>Постановка задачи.</vt:lpstr>
      <vt:lpstr>Анализ статьи</vt:lpstr>
      <vt:lpstr>Структура MarkupLM</vt:lpstr>
      <vt:lpstr>Структура MarkupLM</vt:lpstr>
      <vt:lpstr>Структура MarkupLM</vt:lpstr>
      <vt:lpstr>DOM tree &amp; XPath</vt:lpstr>
      <vt:lpstr>Структура MarkupLM</vt:lpstr>
      <vt:lpstr>Структура MarkupLM</vt:lpstr>
      <vt:lpstr>Структура MarkupLM</vt:lpstr>
      <vt:lpstr>MarkupLM – результаты работы</vt:lpstr>
      <vt:lpstr>MarkupLM – результаты работы</vt:lpstr>
      <vt:lpstr>Подготовка к дальнейшим задачам</vt:lpstr>
      <vt:lpstr>Дообучение MarkupLM-base на SWDE</vt:lpstr>
      <vt:lpstr>Результаты обучения MarkupLM-base на SWDE</vt:lpstr>
      <vt:lpstr>Дообучение MarkupLM-base на Klarna</vt:lpstr>
      <vt:lpstr>Результаты обучения MarkupLM-base на Klarna</vt:lpstr>
      <vt:lpstr>Анализ ошибок</vt:lpstr>
      <vt:lpstr>Анализ ошибок</vt:lpstr>
      <vt:lpstr>Анализ ошибок</vt:lpstr>
      <vt:lpstr>Выводы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MarkupLM</dc:title>
  <dc:creator>Матвей Званцов</dc:creator>
  <cp:lastModifiedBy>Матвей Званцов</cp:lastModifiedBy>
  <cp:revision>33</cp:revision>
  <dcterms:created xsi:type="dcterms:W3CDTF">2023-04-02T19:05:00Z</dcterms:created>
  <dcterms:modified xsi:type="dcterms:W3CDTF">2023-04-04T15:52:35Z</dcterms:modified>
</cp:coreProperties>
</file>