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18fec341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18fec341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18fec341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18fec341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19199109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19199109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19199109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19199109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809802b4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809802b4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809802b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809802b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809802b4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809802b4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809802b4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809802b4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809802b4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809802b4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jpg"/><Relationship Id="rId10" Type="http://schemas.openxmlformats.org/officeDocument/2006/relationships/image" Target="../media/image14.jpg"/><Relationship Id="rId13" Type="http://schemas.openxmlformats.org/officeDocument/2006/relationships/image" Target="../media/image15.jpg"/><Relationship Id="rId1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0.jpg"/><Relationship Id="rId9" Type="http://schemas.openxmlformats.org/officeDocument/2006/relationships/image" Target="../media/image10.jpg"/><Relationship Id="rId14" Type="http://schemas.openxmlformats.org/officeDocument/2006/relationships/image" Target="../media/image5.jpg"/><Relationship Id="rId5" Type="http://schemas.openxmlformats.org/officeDocument/2006/relationships/image" Target="../media/image13.jpg"/><Relationship Id="rId6" Type="http://schemas.openxmlformats.org/officeDocument/2006/relationships/image" Target="../media/image11.png"/><Relationship Id="rId7" Type="http://schemas.openxmlformats.org/officeDocument/2006/relationships/image" Target="../media/image4.jpg"/><Relationship Id="rId8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07750" y="80870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Musical Instrument Classification</a:t>
            </a:r>
            <a:endParaRPr b="1" sz="2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97"/>
              <a:t>Presented by:</a:t>
            </a:r>
            <a:endParaRPr sz="11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97"/>
              <a:t>Zafeiriou Argiris</a:t>
            </a:r>
            <a:endParaRPr sz="11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97"/>
              <a:t>Zidianakis Matthaios</a:t>
            </a:r>
            <a:endParaRPr sz="119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6232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IRMAS dataset: music excerpts in WAV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Multiclass: Instrument recognition among 11 classes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7750" y="1883450"/>
            <a:ext cx="622151" cy="46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0050" y="976450"/>
            <a:ext cx="380700" cy="6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1288" y="1087300"/>
            <a:ext cx="715650" cy="46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27750" y="967100"/>
            <a:ext cx="622150" cy="70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8550" y="1772601"/>
            <a:ext cx="688300" cy="6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18050" y="1805675"/>
            <a:ext cx="622151" cy="62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31550" y="2495050"/>
            <a:ext cx="585300" cy="7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53997" y="2427825"/>
            <a:ext cx="328584" cy="74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94675" y="2554439"/>
            <a:ext cx="688300" cy="4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28550" y="3086275"/>
            <a:ext cx="831300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18050" y="3244250"/>
            <a:ext cx="715650" cy="66370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203888" y="3347725"/>
            <a:ext cx="1330200" cy="831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Test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 data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017475" y="3347725"/>
            <a:ext cx="1330200" cy="831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Training data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1856525" y="4179025"/>
            <a:ext cx="16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Dataset 1: 13410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244588" y="2260675"/>
            <a:ext cx="1106034" cy="6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/>
        </p:nvSpPr>
        <p:spPr>
          <a:xfrm>
            <a:off x="1856525" y="4538325"/>
            <a:ext cx="16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Dataset 2: 12069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042950" y="4213175"/>
            <a:ext cx="16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Dataset 1: 1217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4042950" y="4538325"/>
            <a:ext cx="16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Dataset 2: 1341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3276650" y="2776825"/>
            <a:ext cx="10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3 sec input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 - preprocessing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11700" y="1147225"/>
            <a:ext cx="52236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partly unbalanced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classes are not distinguished clearly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preprocessing methods...</a:t>
            </a:r>
            <a:endParaRPr/>
          </a:p>
        </p:txBody>
      </p:sp>
      <p:grpSp>
        <p:nvGrpSpPr>
          <p:cNvPr id="95" name="Google Shape;95;p15"/>
          <p:cNvGrpSpPr/>
          <p:nvPr/>
        </p:nvGrpSpPr>
        <p:grpSpPr>
          <a:xfrm>
            <a:off x="6522700" y="1147225"/>
            <a:ext cx="1784050" cy="1561475"/>
            <a:chOff x="6522700" y="1147225"/>
            <a:chExt cx="1784050" cy="1561475"/>
          </a:xfrm>
        </p:grpSpPr>
        <p:pic>
          <p:nvPicPr>
            <p:cNvPr id="96" name="Google Shape;9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22700" y="1147225"/>
              <a:ext cx="1784050" cy="116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5"/>
            <p:cNvSpPr txBox="1"/>
            <p:nvPr/>
          </p:nvSpPr>
          <p:spPr>
            <a:xfrm>
              <a:off x="6904800" y="2308500"/>
              <a:ext cx="121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Distribution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13" y="2612625"/>
            <a:ext cx="981902" cy="6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1351038" y="2888650"/>
            <a:ext cx="251400" cy="8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478938" y="3192525"/>
            <a:ext cx="87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Fs: 22.05kHz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888" y="2738138"/>
            <a:ext cx="791675" cy="5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413" y="2513750"/>
            <a:ext cx="791675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1791588" y="3192525"/>
            <a:ext cx="87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Train/val split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2725563" y="2888638"/>
            <a:ext cx="251400" cy="8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442313" y="2363038"/>
            <a:ext cx="87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Stereo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7013" y="2566300"/>
            <a:ext cx="981900" cy="73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7213" y="2404675"/>
            <a:ext cx="981910" cy="7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3104238" y="3138150"/>
            <a:ext cx="87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Mel spectrograms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3017688" y="2104600"/>
            <a:ext cx="87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Dual channel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124*166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4038913" y="2888625"/>
            <a:ext cx="251400" cy="8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53413" y="2462050"/>
            <a:ext cx="1261075" cy="9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4447913" y="3207450"/>
            <a:ext cx="93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Augmentation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4355228" y="2162350"/>
            <a:ext cx="110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Frequency/time masking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754263" y="2314125"/>
            <a:ext cx="79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10% val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13" y="3947450"/>
            <a:ext cx="981902" cy="6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/>
          <p:nvPr/>
        </p:nvSpPr>
        <p:spPr>
          <a:xfrm>
            <a:off x="1351038" y="4223475"/>
            <a:ext cx="251400" cy="8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478938" y="4527350"/>
            <a:ext cx="87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Fs: 22.05kHz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888" y="4072963"/>
            <a:ext cx="791675" cy="5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413" y="3848575"/>
            <a:ext cx="791675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1791588" y="4527350"/>
            <a:ext cx="87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Train/val split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2725563" y="4223463"/>
            <a:ext cx="251400" cy="8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442313" y="3697863"/>
            <a:ext cx="87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Mono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7225" y="3901113"/>
            <a:ext cx="981900" cy="73346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2992113" y="4487750"/>
            <a:ext cx="87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Mel spectrogram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2937226" y="3628575"/>
            <a:ext cx="98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Single</a:t>
            </a: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 channel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128*128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4038913" y="4223450"/>
            <a:ext cx="251400" cy="8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1754263" y="3648950"/>
            <a:ext cx="79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15</a:t>
            </a: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% val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8" name="Google Shape;128;p15"/>
          <p:cNvCxnSpPr>
            <a:stCxn id="111" idx="3"/>
          </p:cNvCxnSpPr>
          <p:nvPr/>
        </p:nvCxnSpPr>
        <p:spPr>
          <a:xfrm>
            <a:off x="5514488" y="2933050"/>
            <a:ext cx="1240200" cy="326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5"/>
          <p:cNvCxnSpPr>
            <a:stCxn id="130" idx="3"/>
          </p:cNvCxnSpPr>
          <p:nvPr/>
        </p:nvCxnSpPr>
        <p:spPr>
          <a:xfrm flipH="1" rot="10800000">
            <a:off x="5514488" y="3561975"/>
            <a:ext cx="1240200" cy="705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5"/>
          <p:cNvSpPr/>
          <p:nvPr/>
        </p:nvSpPr>
        <p:spPr>
          <a:xfrm>
            <a:off x="6813650" y="3148175"/>
            <a:ext cx="1493100" cy="569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7024400" y="3148175"/>
            <a:ext cx="107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Input to model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4063" y="3901138"/>
            <a:ext cx="981910" cy="73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5"/>
          <p:cNvCxnSpPr/>
          <p:nvPr/>
        </p:nvCxnSpPr>
        <p:spPr>
          <a:xfrm>
            <a:off x="4831967" y="3901113"/>
            <a:ext cx="0" cy="7335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5"/>
          <p:cNvSpPr txBox="1"/>
          <p:nvPr/>
        </p:nvSpPr>
        <p:spPr>
          <a:xfrm>
            <a:off x="4370338" y="4527350"/>
            <a:ext cx="87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1.5 sec segmentation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architectures</a:t>
            </a:r>
            <a:endParaRPr/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311700" y="1225225"/>
            <a:ext cx="85206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...For two model architectures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311700" y="1843846"/>
            <a:ext cx="778800" cy="438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418040" y="1932481"/>
            <a:ext cx="778800" cy="438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490250" y="2370950"/>
            <a:ext cx="79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2*124*166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16"/>
          <p:cNvSpPr/>
          <p:nvPr/>
        </p:nvSpPr>
        <p:spPr>
          <a:xfrm flipH="1">
            <a:off x="1476275" y="1790877"/>
            <a:ext cx="747600" cy="6234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1248738" y="2125884"/>
            <a:ext cx="175500" cy="5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1589600" y="2414116"/>
            <a:ext cx="63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8*60*81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16"/>
          <p:cNvSpPr/>
          <p:nvPr/>
        </p:nvSpPr>
        <p:spPr>
          <a:xfrm flipH="1">
            <a:off x="2503410" y="1751096"/>
            <a:ext cx="799500" cy="7029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2275859" y="2125884"/>
            <a:ext cx="175500" cy="5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2688951" y="2453900"/>
            <a:ext cx="695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16*29*39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16"/>
          <p:cNvSpPr/>
          <p:nvPr/>
        </p:nvSpPr>
        <p:spPr>
          <a:xfrm flipH="1">
            <a:off x="3518917" y="1702765"/>
            <a:ext cx="881100" cy="7509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3323215" y="2125884"/>
            <a:ext cx="175500" cy="5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3726925" y="2414125"/>
            <a:ext cx="695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32</a:t>
            </a: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*14*19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16"/>
          <p:cNvSpPr/>
          <p:nvPr/>
        </p:nvSpPr>
        <p:spPr>
          <a:xfrm flipH="1">
            <a:off x="4668925" y="1640600"/>
            <a:ext cx="977100" cy="8616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4972928" y="2462438"/>
            <a:ext cx="63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64*6*9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446808" y="2125884"/>
            <a:ext cx="175500" cy="5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5692658" y="2125884"/>
            <a:ext cx="175500" cy="5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6030300" y="1433675"/>
            <a:ext cx="140400" cy="1303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5767950" y="2737225"/>
            <a:ext cx="66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1*3456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6554975" y="1617475"/>
            <a:ext cx="140400" cy="1068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6292625" y="2694050"/>
            <a:ext cx="66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1*500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6257558" y="2125834"/>
            <a:ext cx="175500" cy="5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6817308" y="2125884"/>
            <a:ext cx="175500" cy="5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7114725" y="1800375"/>
            <a:ext cx="140400" cy="70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6852375" y="2462450"/>
            <a:ext cx="66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1*250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5224775" y="1147225"/>
            <a:ext cx="881100" cy="32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Flatten</a:t>
            </a:r>
            <a:endParaRPr i="1" sz="1000"/>
          </a:p>
        </p:txBody>
      </p:sp>
      <p:cxnSp>
        <p:nvCxnSpPr>
          <p:cNvPr id="167" name="Google Shape;167;p16"/>
          <p:cNvCxnSpPr/>
          <p:nvPr/>
        </p:nvCxnSpPr>
        <p:spPr>
          <a:xfrm>
            <a:off x="5739000" y="1470325"/>
            <a:ext cx="18000" cy="49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8" name="Google Shape;168;p16"/>
          <p:cNvCxnSpPr/>
          <p:nvPr/>
        </p:nvCxnSpPr>
        <p:spPr>
          <a:xfrm>
            <a:off x="7271850" y="1950975"/>
            <a:ext cx="31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6"/>
          <p:cNvCxnSpPr/>
          <p:nvPr/>
        </p:nvCxnSpPr>
        <p:spPr>
          <a:xfrm>
            <a:off x="7271850" y="2151775"/>
            <a:ext cx="31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6"/>
          <p:cNvCxnSpPr/>
          <p:nvPr/>
        </p:nvCxnSpPr>
        <p:spPr>
          <a:xfrm>
            <a:off x="7303225" y="2370950"/>
            <a:ext cx="31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6"/>
          <p:cNvSpPr/>
          <p:nvPr/>
        </p:nvSpPr>
        <p:spPr>
          <a:xfrm>
            <a:off x="7715250" y="1950975"/>
            <a:ext cx="799500" cy="43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1"/>
                </a:solidFill>
              </a:rPr>
              <a:t>Output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3796575" y="2830225"/>
            <a:ext cx="1692300" cy="40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pen Sans"/>
                <a:ea typeface="Open Sans"/>
                <a:cs typeface="Open Sans"/>
                <a:sym typeface="Open Sans"/>
              </a:rPr>
              <a:t>Custom CNN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1692325" y="2002725"/>
            <a:ext cx="53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(3*3)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541500" y="1933200"/>
            <a:ext cx="53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(4*4)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2719175" y="2050875"/>
            <a:ext cx="53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(2*2)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3719950" y="1982425"/>
            <a:ext cx="53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(2*2)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7867350" y="1582225"/>
            <a:ext cx="4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902100" y="2859975"/>
            <a:ext cx="1692300" cy="4617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BatchNorm+</a:t>
            </a:r>
            <a:r>
              <a:rPr i="1"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ReLU</a:t>
            </a: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+Maxpool+Dropout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9" name="Google Shape;179;p16"/>
          <p:cNvCxnSpPr/>
          <p:nvPr/>
        </p:nvCxnSpPr>
        <p:spPr>
          <a:xfrm flipH="1" rot="10800000">
            <a:off x="1337600" y="2312975"/>
            <a:ext cx="14700" cy="5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0" name="Google Shape;180;p16"/>
          <p:cNvCxnSpPr/>
          <p:nvPr/>
        </p:nvCxnSpPr>
        <p:spPr>
          <a:xfrm flipH="1" rot="10800000">
            <a:off x="2356388" y="2309575"/>
            <a:ext cx="14700" cy="5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1" name="Google Shape;181;p16"/>
          <p:cNvSpPr/>
          <p:nvPr/>
        </p:nvSpPr>
        <p:spPr>
          <a:xfrm>
            <a:off x="2623475" y="2239200"/>
            <a:ext cx="894025" cy="790725"/>
          </a:xfrm>
          <a:custGeom>
            <a:rect b="b" l="l" r="r" t="t"/>
            <a:pathLst>
              <a:path extrusionOk="0" h="31629" w="35761">
                <a:moveTo>
                  <a:pt x="0" y="31629"/>
                </a:moveTo>
                <a:cubicBezTo>
                  <a:pt x="5518" y="29363"/>
                  <a:pt x="27492" y="23304"/>
                  <a:pt x="33108" y="18032"/>
                </a:cubicBezTo>
                <a:cubicBezTo>
                  <a:pt x="38725" y="12761"/>
                  <a:pt x="33601" y="3005"/>
                  <a:pt x="3369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82" name="Google Shape;182;p16"/>
          <p:cNvSpPr/>
          <p:nvPr/>
        </p:nvSpPr>
        <p:spPr>
          <a:xfrm>
            <a:off x="2601300" y="2246575"/>
            <a:ext cx="2005425" cy="872050"/>
          </a:xfrm>
          <a:custGeom>
            <a:rect b="b" l="l" r="r" t="t"/>
            <a:pathLst>
              <a:path extrusionOk="0" h="34882" w="80217">
                <a:moveTo>
                  <a:pt x="0" y="34882"/>
                </a:moveTo>
                <a:cubicBezTo>
                  <a:pt x="11972" y="31335"/>
                  <a:pt x="58579" y="19412"/>
                  <a:pt x="71832" y="13598"/>
                </a:cubicBezTo>
                <a:cubicBezTo>
                  <a:pt x="85085" y="7784"/>
                  <a:pt x="78237" y="2266"/>
                  <a:pt x="7951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83" name="Google Shape;183;p16"/>
          <p:cNvSpPr txBox="1"/>
          <p:nvPr/>
        </p:nvSpPr>
        <p:spPr>
          <a:xfrm>
            <a:off x="6921750" y="2947225"/>
            <a:ext cx="1010700" cy="323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ReLU+Dropout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6333300" y="2261375"/>
            <a:ext cx="598600" cy="857250"/>
          </a:xfrm>
          <a:custGeom>
            <a:rect b="b" l="l" r="r" t="t"/>
            <a:pathLst>
              <a:path extrusionOk="0" h="34290" w="23944">
                <a:moveTo>
                  <a:pt x="23944" y="34290"/>
                </a:moveTo>
                <a:cubicBezTo>
                  <a:pt x="20643" y="32960"/>
                  <a:pt x="8130" y="32023"/>
                  <a:pt x="4139" y="26308"/>
                </a:cubicBezTo>
                <a:cubicBezTo>
                  <a:pt x="148" y="20593"/>
                  <a:pt x="690" y="4385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85" name="Google Shape;185;p16"/>
          <p:cNvSpPr/>
          <p:nvPr/>
        </p:nvSpPr>
        <p:spPr>
          <a:xfrm>
            <a:off x="6867501" y="2231800"/>
            <a:ext cx="249150" cy="709450"/>
          </a:xfrm>
          <a:custGeom>
            <a:rect b="b" l="l" r="r" t="t"/>
            <a:pathLst>
              <a:path extrusionOk="0" h="28378" w="9966">
                <a:moveTo>
                  <a:pt x="9966" y="28378"/>
                </a:moveTo>
                <a:cubicBezTo>
                  <a:pt x="8439" y="25915"/>
                  <a:pt x="2379" y="18328"/>
                  <a:pt x="802" y="13598"/>
                </a:cubicBezTo>
                <a:cubicBezTo>
                  <a:pt x="-774" y="8868"/>
                  <a:pt x="556" y="2266"/>
                  <a:pt x="50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186" name="Google Shape;1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50" y="3376000"/>
            <a:ext cx="2491325" cy="15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 txBox="1"/>
          <p:nvPr/>
        </p:nvSpPr>
        <p:spPr>
          <a:xfrm>
            <a:off x="2909363" y="4121900"/>
            <a:ext cx="1692300" cy="40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pen Sans"/>
                <a:ea typeface="Open Sans"/>
                <a:cs typeface="Open Sans"/>
                <a:sym typeface="Open Sans"/>
              </a:rPr>
              <a:t>VGG16...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4668925" y="3676400"/>
            <a:ext cx="4330500" cy="13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...replacing FCs with custom FCs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Gradually decrease FC layer’s output with 11 nodes as final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Replace ReLU with LeakyReLU activation function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Reduce dropout percentage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CNN training</a:t>
            </a:r>
            <a:endParaRPr/>
          </a:p>
        </p:txBody>
      </p: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stopping: due to overfitting (</a:t>
            </a:r>
            <a:r>
              <a:rPr i="1" lang="en"/>
              <a:t>on the loss plot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optimal early stopping: ~ 45% macro F1 on 20</a:t>
            </a:r>
            <a:r>
              <a:rPr baseline="30000" lang="en"/>
              <a:t>th</a:t>
            </a:r>
            <a:r>
              <a:rPr lang="en"/>
              <a:t> epoch</a:t>
            </a:r>
            <a:endParaRPr/>
          </a:p>
        </p:txBody>
      </p:sp>
      <p:pic>
        <p:nvPicPr>
          <p:cNvPr id="195" name="Google Shape;1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000" y="2769738"/>
            <a:ext cx="2850899" cy="21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450" y="2769750"/>
            <a:ext cx="2850901" cy="213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/>
          <p:nvPr/>
        </p:nvSpPr>
        <p:spPr>
          <a:xfrm>
            <a:off x="4940388" y="1973150"/>
            <a:ext cx="1252500" cy="1677550"/>
          </a:xfrm>
          <a:custGeom>
            <a:rect b="b" l="l" r="r" t="t"/>
            <a:pathLst>
              <a:path extrusionOk="0" h="67102" w="50100">
                <a:moveTo>
                  <a:pt x="50100" y="0"/>
                </a:moveTo>
                <a:cubicBezTo>
                  <a:pt x="42168" y="5617"/>
                  <a:pt x="9750" y="22515"/>
                  <a:pt x="2508" y="33699"/>
                </a:cubicBezTo>
                <a:cubicBezTo>
                  <a:pt x="-4734" y="44883"/>
                  <a:pt x="5956" y="61535"/>
                  <a:pt x="6646" y="67102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311700" y="315925"/>
            <a:ext cx="852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training </a:t>
            </a:r>
            <a:endParaRPr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311700" y="900125"/>
            <a:ext cx="85206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11075"/>
            <a:ext cx="3878125" cy="20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575" y="3064675"/>
            <a:ext cx="3986175" cy="19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225" y="953725"/>
            <a:ext cx="3577825" cy="18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 txBox="1"/>
          <p:nvPr/>
        </p:nvSpPr>
        <p:spPr>
          <a:xfrm>
            <a:off x="4446975" y="1200150"/>
            <a:ext cx="4136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Good model fit(no overfit or underfit)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 converges on 18</a:t>
            </a:r>
            <a:r>
              <a:rPr baseline="30000" lang="en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epoch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Frequent learning rate adaptation for both overfit and plateau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prevention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Last convolution layer plus FC layers unfrozen for first 9 epochs. Last convolution layer frozen for the rest  9 epochs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</a:t>
            </a:r>
            <a:endParaRPr/>
          </a:p>
        </p:txBody>
      </p:sp>
      <p:sp>
        <p:nvSpPr>
          <p:cNvPr id="213" name="Google Shape;213;p19"/>
          <p:cNvSpPr txBox="1"/>
          <p:nvPr>
            <p:ph idx="1" type="body"/>
          </p:nvPr>
        </p:nvSpPr>
        <p:spPr>
          <a:xfrm>
            <a:off x="311700" y="1225225"/>
            <a:ext cx="8520600" cy="3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775" y="1263250"/>
            <a:ext cx="3774525" cy="26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9"/>
          <p:cNvSpPr txBox="1"/>
          <p:nvPr/>
        </p:nvSpPr>
        <p:spPr>
          <a:xfrm>
            <a:off x="5314950" y="3814750"/>
            <a:ext cx="26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 macro F1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achieved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0.48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5143500" y="4150675"/>
            <a:ext cx="313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KFold would be useful, but resource consuming too!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Majority classes were favored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7" name="Google Shape;2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0" y="1112850"/>
            <a:ext cx="4782600" cy="29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9"/>
          <p:cNvSpPr txBox="1"/>
          <p:nvPr/>
        </p:nvSpPr>
        <p:spPr>
          <a:xfrm>
            <a:off x="332550" y="3813275"/>
            <a:ext cx="36621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 macro F1 achieved: 0.35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 dataset created a posteriori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Highly unbalanced due to the available dataset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</a:t>
            </a:r>
            <a:endParaRPr/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Majority classes got predicted with higher accuracy, so a larger dataset should benefit the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variety of music genres and music instruments should help the model generalize better, achieving better classification scores and preventing overfit.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Instrument recognition retrieval in polyphonic music is in general a challenging task and deep, resource demanding architectures may perform better.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1697850" y="1960200"/>
            <a:ext cx="57483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